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76" r:id="rId4"/>
    <p:sldId id="258" r:id="rId5"/>
    <p:sldId id="277" r:id="rId6"/>
    <p:sldId id="259" r:id="rId7"/>
    <p:sldId id="260" r:id="rId8"/>
    <p:sldId id="278" r:id="rId9"/>
    <p:sldId id="279" r:id="rId10"/>
    <p:sldId id="261" r:id="rId11"/>
    <p:sldId id="262" r:id="rId12"/>
    <p:sldId id="263" r:id="rId13"/>
    <p:sldId id="264" r:id="rId14"/>
    <p:sldId id="265" r:id="rId15"/>
    <p:sldId id="266" r:id="rId16"/>
    <p:sldId id="280" r:id="rId17"/>
    <p:sldId id="281" r:id="rId18"/>
    <p:sldId id="28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8" autoAdjust="0"/>
    <p:restoredTop sz="86410" autoAdjust="0"/>
  </p:normalViewPr>
  <p:slideViewPr>
    <p:cSldViewPr>
      <p:cViewPr varScale="1">
        <p:scale>
          <a:sx n="59" d="100"/>
          <a:sy n="59" d="100"/>
        </p:scale>
        <p:origin x="-1368" y="-78"/>
      </p:cViewPr>
      <p:guideLst>
        <p:guide orient="horz" pos="2160"/>
        <p:guide pos="2880"/>
      </p:guideLst>
    </p:cSldViewPr>
  </p:slideViewPr>
  <p:outlineViewPr>
    <p:cViewPr>
      <p:scale>
        <a:sx n="33" d="100"/>
        <a:sy n="33" d="100"/>
      </p:scale>
      <p:origin x="0" y="30162"/>
    </p:cViewPr>
  </p:outlineViewPr>
  <p:notesTextViewPr>
    <p:cViewPr>
      <p:scale>
        <a:sx n="1" d="1"/>
        <a:sy n="1" d="1"/>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4677FC-38BF-4E57-A1A7-595B666EC1F2}" type="datetimeFigureOut">
              <a:rPr lang="en-US" smtClean="0"/>
              <a:pPr/>
              <a:t>7/3/2014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CEE854-9334-4790-8BEA-2590387ED6A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3267A4-538D-4773-AD33-2A2F720A388A}"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D4CC03-0AB5-4272-AFC2-D17E00A9BECE}" type="slidenum">
              <a:rPr lang="en-US" smtClean="0"/>
              <a:pPr/>
              <a:t>‹#›</a:t>
            </a:fld>
            <a:endParaRPr lang="en-US"/>
          </a:p>
        </p:txBody>
      </p:sp>
    </p:spTree>
    <p:extLst>
      <p:ext uri="{BB962C8B-B14F-4D97-AF65-F5344CB8AC3E}">
        <p14:creationId xmlns="" xmlns:p14="http://schemas.microsoft.com/office/powerpoint/2010/main" val="2500129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C1B6DC-CAC4-4238-B7D7-5D184D2DA331}"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D4CC03-0AB5-4272-AFC2-D17E00A9BECE}" type="slidenum">
              <a:rPr lang="en-US" smtClean="0"/>
              <a:pPr/>
              <a:t>‹#›</a:t>
            </a:fld>
            <a:endParaRPr lang="en-US"/>
          </a:p>
        </p:txBody>
      </p:sp>
    </p:spTree>
    <p:extLst>
      <p:ext uri="{BB962C8B-B14F-4D97-AF65-F5344CB8AC3E}">
        <p14:creationId xmlns="" xmlns:p14="http://schemas.microsoft.com/office/powerpoint/2010/main" val="536546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2A5F2A-E6D2-4E77-9E11-9B419E132DDF}"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D4CC03-0AB5-4272-AFC2-D17E00A9BECE}" type="slidenum">
              <a:rPr lang="en-US" smtClean="0"/>
              <a:pPr/>
              <a:t>‹#›</a:t>
            </a:fld>
            <a:endParaRPr lang="en-US"/>
          </a:p>
        </p:txBody>
      </p:sp>
    </p:spTree>
    <p:extLst>
      <p:ext uri="{BB962C8B-B14F-4D97-AF65-F5344CB8AC3E}">
        <p14:creationId xmlns="" xmlns:p14="http://schemas.microsoft.com/office/powerpoint/2010/main" val="4107793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B1E7115-58A6-4380-9E50-6F79EC0B7072}" type="datetime1">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D4CC03-0AB5-4272-AFC2-D17E00A9BECE}" type="slidenum">
              <a:rPr lang="en-US" smtClean="0"/>
              <a:pPr/>
              <a:t>‹#›</a:t>
            </a:fld>
            <a:endParaRPr lang="en-US"/>
          </a:p>
        </p:txBody>
      </p:sp>
    </p:spTree>
    <p:extLst>
      <p:ext uri="{BB962C8B-B14F-4D97-AF65-F5344CB8AC3E}">
        <p14:creationId xmlns="" xmlns:p14="http://schemas.microsoft.com/office/powerpoint/2010/main" val="866557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CF16C93-82B1-462F-8DBD-3BA1C55D3C5B}" type="datetime1">
              <a:rPr lang="en-US" smtClean="0"/>
              <a:pPr/>
              <a:t>7/3/2014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D4CC03-0AB5-4272-AFC2-D17E00A9BECE}" type="slidenum">
              <a:rPr lang="en-US" smtClean="0"/>
              <a:pPr/>
              <a:t>‹#›</a:t>
            </a:fld>
            <a:endParaRPr lang="en-US"/>
          </a:p>
        </p:txBody>
      </p:sp>
    </p:spTree>
    <p:extLst>
      <p:ext uri="{BB962C8B-B14F-4D97-AF65-F5344CB8AC3E}">
        <p14:creationId xmlns="" xmlns:p14="http://schemas.microsoft.com/office/powerpoint/2010/main" val="76763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5C2500-18DC-448C-99E8-51B0702CEBC2}" type="datetime1">
              <a:rPr lang="en-US" smtClean="0"/>
              <a:pPr/>
              <a:t>7/3/2014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D4CC03-0AB5-4272-AFC2-D17E00A9BECE}" type="slidenum">
              <a:rPr lang="en-US" smtClean="0"/>
              <a:pPr/>
              <a:t>‹#›</a:t>
            </a:fld>
            <a:endParaRPr lang="en-US"/>
          </a:p>
        </p:txBody>
      </p:sp>
    </p:spTree>
    <p:extLst>
      <p:ext uri="{BB962C8B-B14F-4D97-AF65-F5344CB8AC3E}">
        <p14:creationId xmlns="" xmlns:p14="http://schemas.microsoft.com/office/powerpoint/2010/main" val="973521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4EC648-CDD0-47F0-9281-A1C5A15A42C3}" type="datetime1">
              <a:rPr lang="en-US" smtClean="0"/>
              <a:pPr/>
              <a:t>7/3/2014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D4CC03-0AB5-4272-AFC2-D17E00A9BECE}" type="slidenum">
              <a:rPr lang="en-US" smtClean="0"/>
              <a:pPr/>
              <a:t>‹#›</a:t>
            </a:fld>
            <a:endParaRPr lang="en-US"/>
          </a:p>
        </p:txBody>
      </p:sp>
    </p:spTree>
    <p:extLst>
      <p:ext uri="{BB962C8B-B14F-4D97-AF65-F5344CB8AC3E}">
        <p14:creationId xmlns="" xmlns:p14="http://schemas.microsoft.com/office/powerpoint/2010/main" val="1248139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EA5796-3820-410F-A8AC-259239FD811B}" type="datetime1">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D4CC03-0AB5-4272-AFC2-D17E00A9BECE}" type="slidenum">
              <a:rPr lang="en-US" smtClean="0"/>
              <a:pPr/>
              <a:t>‹#›</a:t>
            </a:fld>
            <a:endParaRPr lang="en-US"/>
          </a:p>
        </p:txBody>
      </p:sp>
    </p:spTree>
    <p:extLst>
      <p:ext uri="{BB962C8B-B14F-4D97-AF65-F5344CB8AC3E}">
        <p14:creationId xmlns="" xmlns:p14="http://schemas.microsoft.com/office/powerpoint/2010/main" val="2960215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467636-F159-4EE5-A1EC-1A1C38F1C7AA}" type="datetime1">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D4CC03-0AB5-4272-AFC2-D17E00A9BECE}" type="slidenum">
              <a:rPr lang="en-US" smtClean="0"/>
              <a:pPr/>
              <a:t>‹#›</a:t>
            </a:fld>
            <a:endParaRPr lang="en-US"/>
          </a:p>
        </p:txBody>
      </p:sp>
    </p:spTree>
    <p:extLst>
      <p:ext uri="{BB962C8B-B14F-4D97-AF65-F5344CB8AC3E}">
        <p14:creationId xmlns="" xmlns:p14="http://schemas.microsoft.com/office/powerpoint/2010/main" val="3428145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250742-6AD2-4BD1-9BCE-A8AC1919C175}"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D4CC03-0AB5-4272-AFC2-D17E00A9BECE}" type="slidenum">
              <a:rPr lang="en-US" smtClean="0"/>
              <a:pPr/>
              <a:t>‹#›</a:t>
            </a:fld>
            <a:endParaRPr lang="en-US"/>
          </a:p>
        </p:txBody>
      </p:sp>
    </p:spTree>
    <p:extLst>
      <p:ext uri="{BB962C8B-B14F-4D97-AF65-F5344CB8AC3E}">
        <p14:creationId xmlns="" xmlns:p14="http://schemas.microsoft.com/office/powerpoint/2010/main" val="975277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495C4-5F34-4140-95F4-0A582B0034FD}"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D4CC03-0AB5-4272-AFC2-D17E00A9BECE}" type="slidenum">
              <a:rPr lang="en-US" smtClean="0"/>
              <a:pPr/>
              <a:t>‹#›</a:t>
            </a:fld>
            <a:endParaRPr lang="en-US"/>
          </a:p>
        </p:txBody>
      </p:sp>
    </p:spTree>
    <p:extLst>
      <p:ext uri="{BB962C8B-B14F-4D97-AF65-F5344CB8AC3E}">
        <p14:creationId xmlns="" xmlns:p14="http://schemas.microsoft.com/office/powerpoint/2010/main" val="1106478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7A0991-E61C-4707-A512-4D36D9D28D1E}" type="datetime1">
              <a:rPr lang="en-US" smtClean="0"/>
              <a:pPr/>
              <a:t>7/3/2014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D4CC03-0AB5-4272-AFC2-D17E00A9BECE}" type="slidenum">
              <a:rPr lang="en-US" smtClean="0"/>
              <a:pPr/>
              <a:t>‹#›</a:t>
            </a:fld>
            <a:endParaRPr lang="en-US"/>
          </a:p>
        </p:txBody>
      </p:sp>
    </p:spTree>
    <p:extLst>
      <p:ext uri="{BB962C8B-B14F-4D97-AF65-F5344CB8AC3E}">
        <p14:creationId xmlns="" xmlns:p14="http://schemas.microsoft.com/office/powerpoint/2010/main" val="4391423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Arial Black" pitchFamily="34" charset="0"/>
              </a:rPr>
              <a:t>COMPARATIVE PUBLIC ADMINISTRATION MPA 503</a:t>
            </a:r>
            <a:br>
              <a:rPr lang="en-US" dirty="0" smtClean="0">
                <a:latin typeface="Arial Black" pitchFamily="34" charset="0"/>
              </a:rPr>
            </a:br>
            <a:r>
              <a:rPr lang="en-US" dirty="0" smtClean="0">
                <a:latin typeface="Arial Black" pitchFamily="34" charset="0"/>
              </a:rPr>
              <a:t> LECTURE 22</a:t>
            </a:r>
            <a:endParaRPr lang="en-US" dirty="0">
              <a:latin typeface="Arial Black" pitchFamily="34" charset="0"/>
            </a:endParaRPr>
          </a:p>
        </p:txBody>
      </p:sp>
      <p:sp>
        <p:nvSpPr>
          <p:cNvPr id="3" name="Subtitle 2"/>
          <p:cNvSpPr>
            <a:spLocks noGrp="1"/>
          </p:cNvSpPr>
          <p:nvPr>
            <p:ph type="subTitle" idx="1"/>
          </p:nvPr>
        </p:nvSpPr>
        <p:spPr/>
        <p:txBody>
          <a:bodyPr/>
          <a:lstStyle/>
          <a:p>
            <a:r>
              <a:rPr lang="en-US" dirty="0" smtClean="0">
                <a:solidFill>
                  <a:schemeClr val="tx1"/>
                </a:solidFill>
                <a:latin typeface="Arial Black" pitchFamily="34" charset="0"/>
              </a:rPr>
              <a:t>PUBLIC ADMINISTRATION IN THE JAPAN</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72D4CC03-0AB5-4272-AFC2-D17E00A9BECE}" type="slidenum">
              <a:rPr lang="en-US" smtClean="0"/>
              <a:pPr/>
              <a:t>1</a:t>
            </a:fld>
            <a:endParaRPr lang="en-US"/>
          </a:p>
        </p:txBody>
      </p:sp>
    </p:spTree>
    <p:extLst>
      <p:ext uri="{BB962C8B-B14F-4D97-AF65-F5344CB8AC3E}">
        <p14:creationId xmlns="" xmlns:p14="http://schemas.microsoft.com/office/powerpoint/2010/main" val="8772410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CONSTITUTION OF JAPAN</a:t>
            </a:r>
            <a:endParaRPr lang="en-US" sz="4000" dirty="0">
              <a:latin typeface="Arial Black" pitchFamily="34" charset="0"/>
            </a:endParaRPr>
          </a:p>
        </p:txBody>
      </p:sp>
      <p:sp>
        <p:nvSpPr>
          <p:cNvPr id="3" name="Content Placeholder 2"/>
          <p:cNvSpPr>
            <a:spLocks noGrp="1"/>
          </p:cNvSpPr>
          <p:nvPr>
            <p:ph idx="1"/>
          </p:nvPr>
        </p:nvSpPr>
        <p:spPr/>
        <p:txBody>
          <a:bodyPr>
            <a:noAutofit/>
          </a:bodyPr>
          <a:lstStyle/>
          <a:p>
            <a:r>
              <a:rPr lang="en-US" sz="2400" dirty="0" smtClean="0">
                <a:latin typeface="Arial Black" pitchFamily="34" charset="0"/>
              </a:rPr>
              <a:t>THE MODERN STATE OF JAPAN CAME ONTO EXISTENCE WITH THE MEJI RESTORATION IN 1868.</a:t>
            </a:r>
          </a:p>
          <a:p>
            <a:r>
              <a:rPr lang="en-US" sz="2400" dirty="0" smtClean="0">
                <a:latin typeface="Arial Black" pitchFamily="34" charset="0"/>
              </a:rPr>
              <a:t>MEJI CONSTITUTION WAS BASED ON THE IDEALS OF AUTOCRACY, AUTHORITARIANISM, AND MONARCHY.</a:t>
            </a:r>
          </a:p>
          <a:p>
            <a:r>
              <a:rPr lang="en-US" sz="2400" dirty="0" smtClean="0">
                <a:latin typeface="Arial Black" pitchFamily="34" charset="0"/>
              </a:rPr>
              <a:t>AFTER 2</a:t>
            </a:r>
            <a:r>
              <a:rPr lang="en-US" sz="2400" baseline="30000" dirty="0" smtClean="0">
                <a:latin typeface="Arial Black" pitchFamily="34" charset="0"/>
              </a:rPr>
              <a:t>ND</a:t>
            </a:r>
            <a:r>
              <a:rPr lang="en-US" sz="2400" dirty="0" smtClean="0">
                <a:latin typeface="Arial Black" pitchFamily="34" charset="0"/>
              </a:rPr>
              <a:t> WORLD WAR, JAPAN WAS PLACED UNDER ALLIED OCCUPATION FROM 1945 TO 1952.</a:t>
            </a:r>
          </a:p>
          <a:p>
            <a:r>
              <a:rPr lang="en-US" sz="2400" dirty="0" smtClean="0">
                <a:latin typeface="Arial Black" pitchFamily="34" charset="0"/>
              </a:rPr>
              <a:t>JAPAN ADOPTED A NEW DEMOCRATIC CONSTITUTION IN 1947.</a:t>
            </a:r>
          </a:p>
        </p:txBody>
      </p:sp>
      <p:sp>
        <p:nvSpPr>
          <p:cNvPr id="4" name="Slide Number Placeholder 3"/>
          <p:cNvSpPr>
            <a:spLocks noGrp="1"/>
          </p:cNvSpPr>
          <p:nvPr>
            <p:ph type="sldNum" sz="quarter" idx="12"/>
          </p:nvPr>
        </p:nvSpPr>
        <p:spPr/>
        <p:txBody>
          <a:bodyPr/>
          <a:lstStyle/>
          <a:p>
            <a:fld id="{72D4CC03-0AB5-4272-AFC2-D17E00A9BECE}" type="slidenum">
              <a:rPr lang="en-US" smtClean="0"/>
              <a:pPr/>
              <a:t>2</a:t>
            </a:fld>
            <a:endParaRPr lang="en-US"/>
          </a:p>
        </p:txBody>
      </p:sp>
    </p:spTree>
    <p:extLst>
      <p:ext uri="{BB962C8B-B14F-4D97-AF65-F5344CB8AC3E}">
        <p14:creationId xmlns="" xmlns:p14="http://schemas.microsoft.com/office/powerpoint/2010/main" val="15646662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CONSTITUTION OF JAPAN</a:t>
            </a:r>
            <a:endParaRPr lang="en-US" dirty="0"/>
          </a:p>
        </p:txBody>
      </p:sp>
      <p:sp>
        <p:nvSpPr>
          <p:cNvPr id="3" name="Content Placeholder 2"/>
          <p:cNvSpPr>
            <a:spLocks noGrp="1"/>
          </p:cNvSpPr>
          <p:nvPr>
            <p:ph idx="1"/>
          </p:nvPr>
        </p:nvSpPr>
        <p:spPr/>
        <p:txBody>
          <a:bodyPr/>
          <a:lstStyle/>
          <a:p>
            <a:r>
              <a:rPr lang="en-US" dirty="0" smtClean="0">
                <a:latin typeface="Arial Black" pitchFamily="34" charset="0"/>
              </a:rPr>
              <a:t>THE NEW CONSTITUTION IS BASED ON THE IDEALS OF THE DEMOCRACY AND PEACE .</a:t>
            </a:r>
          </a:p>
          <a:p>
            <a:r>
              <a:rPr lang="en-US" dirty="0" smtClean="0">
                <a:latin typeface="Arial Black" pitchFamily="34" charset="0"/>
              </a:rPr>
              <a:t>THE NEW AND PRESENT CONSTITUTION OF JAPAN BECAME OPERATIVE IN 1947.</a:t>
            </a:r>
          </a:p>
          <a:p>
            <a:endParaRPr lang="en-US" dirty="0"/>
          </a:p>
        </p:txBody>
      </p:sp>
      <p:sp>
        <p:nvSpPr>
          <p:cNvPr id="4" name="Slide Number Placeholder 3"/>
          <p:cNvSpPr>
            <a:spLocks noGrp="1"/>
          </p:cNvSpPr>
          <p:nvPr>
            <p:ph type="sldNum" sz="quarter" idx="12"/>
          </p:nvPr>
        </p:nvSpPr>
        <p:spPr/>
        <p:txBody>
          <a:bodyPr/>
          <a:lstStyle/>
          <a:p>
            <a:fld id="{72D4CC03-0AB5-4272-AFC2-D17E00A9BECE}"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CONSTITUTION OF JAPAN</a:t>
            </a:r>
            <a:endParaRPr lang="en-US" sz="4000" dirty="0">
              <a:latin typeface="Arial Black" pitchFamily="34" charset="0"/>
            </a:endParaRPr>
          </a:p>
        </p:txBody>
      </p:sp>
      <p:sp>
        <p:nvSpPr>
          <p:cNvPr id="3" name="Content Placeholder 2"/>
          <p:cNvSpPr>
            <a:spLocks noGrp="1"/>
          </p:cNvSpPr>
          <p:nvPr>
            <p:ph idx="1"/>
          </p:nvPr>
        </p:nvSpPr>
        <p:spPr/>
        <p:txBody>
          <a:bodyPr>
            <a:normAutofit/>
          </a:bodyPr>
          <a:lstStyle/>
          <a:p>
            <a:pPr>
              <a:buNone/>
            </a:pPr>
            <a:r>
              <a:rPr lang="en-US" sz="2800" b="1" u="sng" dirty="0" smtClean="0">
                <a:latin typeface="Arial Black" pitchFamily="34" charset="0"/>
              </a:rPr>
              <a:t>WRITTEN CONSTITUTION:</a:t>
            </a:r>
          </a:p>
          <a:p>
            <a:endParaRPr lang="en-US" sz="2800" dirty="0" smtClean="0">
              <a:latin typeface="Arial Black" pitchFamily="34" charset="0"/>
            </a:endParaRPr>
          </a:p>
          <a:p>
            <a:r>
              <a:rPr lang="en-US" sz="2800" dirty="0" smtClean="0">
                <a:latin typeface="Arial Black" pitchFamily="34" charset="0"/>
              </a:rPr>
              <a:t>LIKE AMERICAN CONSTITUTION, THE JAPANESE CONSTITUTION IS WRITTEN CONSTITUTION.</a:t>
            </a:r>
          </a:p>
          <a:p>
            <a:r>
              <a:rPr lang="en-US" sz="2800" dirty="0" smtClean="0">
                <a:latin typeface="Arial Black" pitchFamily="34" charset="0"/>
              </a:rPr>
              <a:t>IT CONTAINS A PREAMBLE AND 103 ARTICLES DIVIDE INTO 11 CHAPTERS.</a:t>
            </a:r>
          </a:p>
          <a:p>
            <a:endParaRPr lang="en-US" sz="2800" dirty="0" smtClean="0">
              <a:latin typeface="Arial Black" pitchFamily="34" charset="0"/>
            </a:endParaRPr>
          </a:p>
          <a:p>
            <a:endParaRPr lang="en-US" sz="2400" dirty="0"/>
          </a:p>
        </p:txBody>
      </p:sp>
      <p:sp>
        <p:nvSpPr>
          <p:cNvPr id="4" name="Slide Number Placeholder 3"/>
          <p:cNvSpPr>
            <a:spLocks noGrp="1"/>
          </p:cNvSpPr>
          <p:nvPr>
            <p:ph type="sldNum" sz="quarter" idx="12"/>
          </p:nvPr>
        </p:nvSpPr>
        <p:spPr/>
        <p:txBody>
          <a:bodyPr/>
          <a:lstStyle/>
          <a:p>
            <a:fld id="{72D4CC03-0AB5-4272-AFC2-D17E00A9BECE}" type="slidenum">
              <a:rPr lang="en-US" smtClean="0"/>
              <a:pPr/>
              <a:t>4</a:t>
            </a:fld>
            <a:endParaRPr lang="en-US"/>
          </a:p>
        </p:txBody>
      </p:sp>
    </p:spTree>
    <p:extLst>
      <p:ext uri="{BB962C8B-B14F-4D97-AF65-F5344CB8AC3E}">
        <p14:creationId xmlns="" xmlns:p14="http://schemas.microsoft.com/office/powerpoint/2010/main" val="4208834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CONSTITUTION OF JAPAN</a:t>
            </a:r>
            <a:endParaRPr lang="en-US" dirty="0"/>
          </a:p>
        </p:txBody>
      </p:sp>
      <p:sp>
        <p:nvSpPr>
          <p:cNvPr id="3" name="Content Placeholder 2"/>
          <p:cNvSpPr>
            <a:spLocks noGrp="1"/>
          </p:cNvSpPr>
          <p:nvPr>
            <p:ph idx="1"/>
          </p:nvPr>
        </p:nvSpPr>
        <p:spPr/>
        <p:txBody>
          <a:bodyPr>
            <a:normAutofit fontScale="92500" lnSpcReduction="10000"/>
          </a:bodyPr>
          <a:lstStyle/>
          <a:p>
            <a:endParaRPr lang="en-US" sz="3000" dirty="0" smtClean="0">
              <a:latin typeface="Arial Black" pitchFamily="34" charset="0"/>
            </a:endParaRPr>
          </a:p>
          <a:p>
            <a:pPr>
              <a:buNone/>
            </a:pPr>
            <a:r>
              <a:rPr lang="en-US" sz="3000" b="1" u="sng" dirty="0" smtClean="0">
                <a:latin typeface="Arial Black" pitchFamily="34" charset="0"/>
              </a:rPr>
              <a:t>Rigid Constitution:</a:t>
            </a:r>
          </a:p>
          <a:p>
            <a:r>
              <a:rPr lang="en-US" sz="3000" dirty="0" smtClean="0">
                <a:latin typeface="Arial Black" pitchFamily="34" charset="0"/>
              </a:rPr>
              <a:t>Like American Constitution, the Japanese Constitution is a rigid one.</a:t>
            </a:r>
          </a:p>
          <a:p>
            <a:r>
              <a:rPr lang="en-US" sz="3000" dirty="0" smtClean="0">
                <a:latin typeface="Arial Black" pitchFamily="34" charset="0"/>
              </a:rPr>
              <a:t>It cannot be amended by the Diet (Japanese Parliament).</a:t>
            </a:r>
          </a:p>
          <a:p>
            <a:r>
              <a:rPr lang="en-US" sz="3000" dirty="0" smtClean="0">
                <a:latin typeface="Arial Black" pitchFamily="34" charset="0"/>
              </a:rPr>
              <a:t>It can be only amended by the means of a special process involving a referendum by the people as provided by the Constitution for that purpose.</a:t>
            </a:r>
          </a:p>
          <a:p>
            <a:endParaRPr lang="en-US" dirty="0"/>
          </a:p>
        </p:txBody>
      </p:sp>
      <p:sp>
        <p:nvSpPr>
          <p:cNvPr id="4" name="Slide Number Placeholder 3"/>
          <p:cNvSpPr>
            <a:spLocks noGrp="1"/>
          </p:cNvSpPr>
          <p:nvPr>
            <p:ph type="sldNum" sz="quarter" idx="12"/>
          </p:nvPr>
        </p:nvSpPr>
        <p:spPr/>
        <p:txBody>
          <a:bodyPr/>
          <a:lstStyle/>
          <a:p>
            <a:fld id="{72D4CC03-0AB5-4272-AFC2-D17E00A9BECE}"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CONSTITUTION OF JAPAN</a:t>
            </a:r>
            <a:endParaRPr lang="en-US" sz="4000" dirty="0">
              <a:latin typeface="Arial Black" pitchFamily="34" charset="0"/>
            </a:endParaRPr>
          </a:p>
        </p:txBody>
      </p:sp>
      <p:sp>
        <p:nvSpPr>
          <p:cNvPr id="3" name="Content Placeholder 2"/>
          <p:cNvSpPr>
            <a:spLocks noGrp="1"/>
          </p:cNvSpPr>
          <p:nvPr>
            <p:ph idx="1"/>
          </p:nvPr>
        </p:nvSpPr>
        <p:spPr>
          <a:xfrm>
            <a:off x="381000" y="1600200"/>
            <a:ext cx="8229600" cy="4525963"/>
          </a:xfrm>
        </p:spPr>
        <p:txBody>
          <a:bodyPr>
            <a:normAutofit fontScale="85000" lnSpcReduction="20000"/>
          </a:bodyPr>
          <a:lstStyle/>
          <a:p>
            <a:pPr>
              <a:buNone/>
            </a:pPr>
            <a:r>
              <a:rPr lang="en-US" sz="2800" b="1" dirty="0" smtClean="0">
                <a:latin typeface="Arial Black" pitchFamily="34" charset="0"/>
              </a:rPr>
              <a:t>UNITARY CONSTITUTION</a:t>
            </a:r>
          </a:p>
          <a:p>
            <a:pPr>
              <a:buNone/>
            </a:pPr>
            <a:endParaRPr lang="en-US" sz="2800" b="1" dirty="0" smtClean="0">
              <a:latin typeface="Arial Black" pitchFamily="34" charset="0"/>
            </a:endParaRPr>
          </a:p>
          <a:p>
            <a:r>
              <a:rPr lang="en-US" sz="2800" dirty="0" smtClean="0">
                <a:latin typeface="Arial Black" pitchFamily="34" charset="0"/>
              </a:rPr>
              <a:t>JAPANESE CONSTITUTION PROVIDES FOR A UNITARY STATE</a:t>
            </a:r>
          </a:p>
          <a:p>
            <a:r>
              <a:rPr lang="en-US" sz="2800" dirty="0" smtClean="0">
                <a:latin typeface="Arial Black" pitchFamily="34" charset="0"/>
              </a:rPr>
              <a:t>ALL POWERS ARE VESTED IN THE SINGLE SUPREME CENTRAL GOVERNMENT  LOCATED AT TOKYO.THE CENTRAL GOVERNMENT DELEGATES POWERS TO THE PROVINCES</a:t>
            </a:r>
          </a:p>
          <a:p>
            <a:r>
              <a:rPr lang="en-US" sz="2800" dirty="0" smtClean="0">
                <a:latin typeface="Arial Black" pitchFamily="34" charset="0"/>
              </a:rPr>
              <a:t>THERE IS NO DIVISION OF POWERS BETWEEN THE CENTRAL AND  PROVINCIAL GOVERNMENTS AND THE DIET CAN EXPAND OR DIMINISH THE POWER AND AUTHORITY OF THE PROVINCIAL GOVERNMENTS</a:t>
            </a:r>
            <a:endParaRPr lang="en-US" sz="2800" dirty="0">
              <a:latin typeface="Arial Black" pitchFamily="34" charset="0"/>
            </a:endParaRPr>
          </a:p>
        </p:txBody>
      </p:sp>
      <p:sp>
        <p:nvSpPr>
          <p:cNvPr id="4" name="Slide Number Placeholder 3"/>
          <p:cNvSpPr>
            <a:spLocks noGrp="1"/>
          </p:cNvSpPr>
          <p:nvPr>
            <p:ph type="sldNum" sz="quarter" idx="12"/>
          </p:nvPr>
        </p:nvSpPr>
        <p:spPr/>
        <p:txBody>
          <a:bodyPr/>
          <a:lstStyle/>
          <a:p>
            <a:fld id="{72D4CC03-0AB5-4272-AFC2-D17E00A9BECE}" type="slidenum">
              <a:rPr lang="en-US" smtClean="0"/>
              <a:pPr/>
              <a:t>6</a:t>
            </a:fld>
            <a:endParaRPr lang="en-US"/>
          </a:p>
        </p:txBody>
      </p:sp>
    </p:spTree>
    <p:extLst>
      <p:ext uri="{BB962C8B-B14F-4D97-AF65-F5344CB8AC3E}">
        <p14:creationId xmlns="" xmlns:p14="http://schemas.microsoft.com/office/powerpoint/2010/main" val="37267611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600200"/>
          </a:xfrm>
        </p:spPr>
        <p:txBody>
          <a:bodyPr>
            <a:noAutofit/>
          </a:bodyPr>
          <a:lstStyle/>
          <a:p>
            <a:r>
              <a:rPr lang="en-US" sz="3600" b="1" dirty="0" smtClean="0">
                <a:latin typeface="Arial Black" pitchFamily="34" charset="0"/>
              </a:rPr>
              <a:t>PARLIAMENTARY GOVERNMENT</a:t>
            </a:r>
            <a:br>
              <a:rPr lang="en-US" sz="3600" b="1" dirty="0" smtClean="0">
                <a:latin typeface="Arial Black" pitchFamily="34" charset="0"/>
              </a:rPr>
            </a:br>
            <a:endParaRPr lang="en-US" sz="3600" dirty="0"/>
          </a:p>
        </p:txBody>
      </p:sp>
      <p:sp>
        <p:nvSpPr>
          <p:cNvPr id="3" name="Content Placeholder 2"/>
          <p:cNvSpPr>
            <a:spLocks noGrp="1"/>
          </p:cNvSpPr>
          <p:nvPr>
            <p:ph idx="1"/>
          </p:nvPr>
        </p:nvSpPr>
        <p:spPr/>
        <p:txBody>
          <a:bodyPr>
            <a:normAutofit lnSpcReduction="10000"/>
          </a:bodyPr>
          <a:lstStyle/>
          <a:p>
            <a:endParaRPr lang="en-US" sz="2400" dirty="0" smtClean="0">
              <a:latin typeface="Arial Black" pitchFamily="34" charset="0"/>
            </a:endParaRPr>
          </a:p>
          <a:p>
            <a:pPr>
              <a:buNone/>
            </a:pPr>
            <a:r>
              <a:rPr lang="en-US" sz="2400" dirty="0" smtClean="0">
                <a:latin typeface="Arial Black" pitchFamily="34" charset="0"/>
              </a:rPr>
              <a:t>SOME IMPORTANT  FEATURES OF THE JAPANESE PARLIAMENTARY SYSTEM ARE AS UNDER:</a:t>
            </a:r>
          </a:p>
          <a:p>
            <a:r>
              <a:rPr lang="en-US" sz="2400" dirty="0" smtClean="0">
                <a:latin typeface="Arial Black" pitchFamily="34" charset="0"/>
              </a:rPr>
              <a:t> THE EMPEROR IS THE NOMINAL EXECUTIVE WHILE THE CABINET IS THE REAL EXECUTIVE.</a:t>
            </a:r>
          </a:p>
          <a:p>
            <a:r>
              <a:rPr lang="en-US" sz="2400" dirty="0" smtClean="0">
                <a:latin typeface="Arial Black" pitchFamily="34" charset="0"/>
              </a:rPr>
              <a:t> THE PARTY WHICH SECURES MAJORITY SEATS IN THE HOUSE OF REPRESENTATIVES FORMS THE GOVERNMENT AND THE LEADER OF THE MAJORITY PARTY BECOMES THE PRIME MINISTER</a:t>
            </a:r>
          </a:p>
          <a:p>
            <a:endParaRPr lang="en-US" dirty="0"/>
          </a:p>
        </p:txBody>
      </p:sp>
      <p:sp>
        <p:nvSpPr>
          <p:cNvPr id="4" name="Slide Number Placeholder 3"/>
          <p:cNvSpPr>
            <a:spLocks noGrp="1"/>
          </p:cNvSpPr>
          <p:nvPr>
            <p:ph type="sldNum" sz="quarter" idx="12"/>
          </p:nvPr>
        </p:nvSpPr>
        <p:spPr/>
        <p:txBody>
          <a:bodyPr/>
          <a:lstStyle/>
          <a:p>
            <a:fld id="{72D4CC03-0AB5-4272-AFC2-D17E00A9BECE}" type="slidenum">
              <a:rPr lang="en-US" smtClean="0"/>
              <a:pPr/>
              <a:t>7</a:t>
            </a:fld>
            <a:endParaRPr lang="en-US"/>
          </a:p>
        </p:txBody>
      </p:sp>
    </p:spTree>
    <p:extLst>
      <p:ext uri="{BB962C8B-B14F-4D97-AF65-F5344CB8AC3E}">
        <p14:creationId xmlns="" xmlns:p14="http://schemas.microsoft.com/office/powerpoint/2010/main" val="14706609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Black" pitchFamily="34" charset="0"/>
              </a:rPr>
              <a:t>PARLIAMENTARY GOVERNMENT</a:t>
            </a:r>
            <a:endParaRPr lang="en-US" dirty="0"/>
          </a:p>
        </p:txBody>
      </p:sp>
      <p:sp>
        <p:nvSpPr>
          <p:cNvPr id="3" name="Content Placeholder 2"/>
          <p:cNvSpPr>
            <a:spLocks noGrp="1"/>
          </p:cNvSpPr>
          <p:nvPr>
            <p:ph idx="1"/>
          </p:nvPr>
        </p:nvSpPr>
        <p:spPr/>
        <p:txBody>
          <a:bodyPr>
            <a:normAutofit/>
          </a:bodyPr>
          <a:lstStyle/>
          <a:p>
            <a:r>
              <a:rPr lang="en-US" sz="2800" dirty="0" smtClean="0">
                <a:latin typeface="Arial Black" pitchFamily="34" charset="0"/>
              </a:rPr>
              <a:t> THE PM IS DESIGNATED FROM AMONG THE MEMBERS OF THE DIET.</a:t>
            </a:r>
          </a:p>
          <a:p>
            <a:r>
              <a:rPr lang="en-US" sz="2800" dirty="0" smtClean="0">
                <a:latin typeface="Arial Black" pitchFamily="34" charset="0"/>
              </a:rPr>
              <a:t> THE PM APPOINTS THE MINISTERS OF STATE.</a:t>
            </a:r>
          </a:p>
          <a:p>
            <a:r>
              <a:rPr lang="en-US" sz="2800" dirty="0" smtClean="0">
                <a:latin typeface="Arial Black" pitchFamily="34" charset="0"/>
              </a:rPr>
              <a:t> THE PRIME MINISTER CAN REMOVE THE MINISTERS OF STATE.</a:t>
            </a:r>
          </a:p>
          <a:p>
            <a:r>
              <a:rPr lang="en-US" sz="2800" dirty="0" smtClean="0">
                <a:latin typeface="Arial Black" pitchFamily="34" charset="0"/>
              </a:rPr>
              <a:t> THE EMPEROR CAN DISSOLVE THE HOUSE OF REPRESENTATIVES ON THE ADVICE OF PM.</a:t>
            </a:r>
          </a:p>
          <a:p>
            <a:endParaRPr lang="en-US" sz="2800" dirty="0">
              <a:latin typeface="Arial Black" pitchFamily="34" charset="0"/>
            </a:endParaRPr>
          </a:p>
        </p:txBody>
      </p:sp>
      <p:sp>
        <p:nvSpPr>
          <p:cNvPr id="4" name="Slide Number Placeholder 3"/>
          <p:cNvSpPr>
            <a:spLocks noGrp="1"/>
          </p:cNvSpPr>
          <p:nvPr>
            <p:ph type="sldNum" sz="quarter" idx="12"/>
          </p:nvPr>
        </p:nvSpPr>
        <p:spPr/>
        <p:txBody>
          <a:bodyPr/>
          <a:lstStyle/>
          <a:p>
            <a:fld id="{72D4CC03-0AB5-4272-AFC2-D17E00A9BECE}"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DIFFERENCES COMPARED TO U.K</a:t>
            </a:r>
            <a:endParaRPr lang="en-US" sz="4000" dirty="0">
              <a:latin typeface="Arial Black" pitchFamily="34" charset="0"/>
            </a:endParaRPr>
          </a:p>
        </p:txBody>
      </p:sp>
      <p:sp>
        <p:nvSpPr>
          <p:cNvPr id="3" name="Content Placeholder 2"/>
          <p:cNvSpPr>
            <a:spLocks noGrp="1"/>
          </p:cNvSpPr>
          <p:nvPr>
            <p:ph idx="1"/>
          </p:nvPr>
        </p:nvSpPr>
        <p:spPr/>
        <p:txBody>
          <a:bodyPr>
            <a:normAutofit fontScale="92500"/>
          </a:bodyPr>
          <a:lstStyle/>
          <a:p>
            <a:r>
              <a:rPr lang="en-US" sz="2400" dirty="0" smtClean="0">
                <a:latin typeface="Arial Black" pitchFamily="34" charset="0"/>
              </a:rPr>
              <a:t>IN UK PRIME MINISTER IS CHOSEN AS WELL AS APPOINTED BY THE KING/QUEEN.IN JAPAN THE DIET CHOOES THE PRIME MINISTER WHO IS THEN APPOINTED BY THE MONARCH</a:t>
            </a:r>
          </a:p>
          <a:p>
            <a:r>
              <a:rPr lang="en-US" sz="2400" dirty="0" smtClean="0">
                <a:latin typeface="Arial Black" pitchFamily="34" charset="0"/>
              </a:rPr>
              <a:t>IN UK MINISTERS ARE FORMALLYAPPOINTED BY KING WHERAS IN JAPAN THEY ARE APPOINTED BY PRIME MIONISTER</a:t>
            </a:r>
          </a:p>
          <a:p>
            <a:r>
              <a:rPr lang="en-US" sz="2400" dirty="0" smtClean="0">
                <a:latin typeface="Arial Black" pitchFamily="34" charset="0"/>
              </a:rPr>
              <a:t>IN UK PRIME MINISTER CANNOT REMOVE MINISTERS WHEREAS IN JAPAN HE CAN DO SO</a:t>
            </a:r>
          </a:p>
          <a:p>
            <a:r>
              <a:rPr lang="en-US" sz="2400" dirty="0" smtClean="0">
                <a:latin typeface="Arial Black" pitchFamily="34" charset="0"/>
              </a:rPr>
              <a:t>IN UK ALL MINISTERS HAVE TO BE MEMBERS OF PARLIAMENT ,IN JAPAN ONLY A MAJORITY HAS TO BE MEMBERS OF THE DIET</a:t>
            </a:r>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72D4CC03-0AB5-4272-AFC2-D17E00A9BECE}"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latin typeface="Arial Black" pitchFamily="34" charset="0"/>
              </a:rPr>
              <a:t>CONSTITUTIONAL MONARCHY</a:t>
            </a:r>
            <a:r>
              <a:rPr lang="en-US" b="1" i="1" u="sng" dirty="0" smtClean="0"/>
              <a:t/>
            </a:r>
            <a:br>
              <a:rPr lang="en-US" b="1" i="1" u="sng" dirty="0" smtClean="0"/>
            </a:br>
            <a:endParaRPr lang="en-US" dirty="0"/>
          </a:p>
        </p:txBody>
      </p:sp>
      <p:sp>
        <p:nvSpPr>
          <p:cNvPr id="3" name="Content Placeholder 2"/>
          <p:cNvSpPr>
            <a:spLocks noGrp="1"/>
          </p:cNvSpPr>
          <p:nvPr>
            <p:ph idx="1"/>
          </p:nvPr>
        </p:nvSpPr>
        <p:spPr>
          <a:xfrm>
            <a:off x="457200" y="1066800"/>
            <a:ext cx="8229600" cy="5334000"/>
          </a:xfrm>
        </p:spPr>
        <p:txBody>
          <a:bodyPr>
            <a:normAutofit fontScale="92500" lnSpcReduction="20000"/>
          </a:bodyPr>
          <a:lstStyle/>
          <a:p>
            <a:r>
              <a:rPr lang="en-US" sz="2600" dirty="0" smtClean="0">
                <a:latin typeface="Arial Black" pitchFamily="34" charset="0"/>
              </a:rPr>
              <a:t>THE CONSTITUTION MAKES THE FOLLOWING PROVISIONS WITH REGARDS TO THE INSTITUTION OF THE EMPEROR</a:t>
            </a:r>
          </a:p>
          <a:p>
            <a:r>
              <a:rPr lang="en-US" sz="2600" dirty="0" smtClean="0">
                <a:latin typeface="Arial Black" pitchFamily="34" charset="0"/>
              </a:rPr>
              <a:t>THE EMPEROR IS THE SYMBOL OF THE STATE AND THE UNITY OF THE PEOPLE.</a:t>
            </a:r>
          </a:p>
          <a:p>
            <a:r>
              <a:rPr lang="en-US" sz="2600" dirty="0" smtClean="0">
                <a:latin typeface="Arial Black" pitchFamily="34" charset="0"/>
              </a:rPr>
              <a:t> THE IMPERIAL THRONE IS DYNASTIC AND SUCCEEDED TO IN ACCORDANCE WITH THE LAW PASSED BY THE DIET.</a:t>
            </a:r>
          </a:p>
          <a:p>
            <a:r>
              <a:rPr lang="en-US" sz="2600" dirty="0" smtClean="0">
                <a:latin typeface="Arial Black" pitchFamily="34" charset="0"/>
              </a:rPr>
              <a:t> THE ADVICE AND APPROVAL OF THE CABINET IS REQUIRED FOR ALL ACTS OF THE EMPEROR.</a:t>
            </a:r>
          </a:p>
          <a:p>
            <a:r>
              <a:rPr lang="en-US" sz="2600" dirty="0" smtClean="0">
                <a:latin typeface="Arial Black" pitchFamily="34" charset="0"/>
              </a:rPr>
              <a:t> THE EMPEROR PERFORMS ONLY THOSE ACTS WHICH ARE ENUMERATED IN CONSTITUTION.</a:t>
            </a:r>
          </a:p>
          <a:p>
            <a:r>
              <a:rPr lang="en-US" sz="2600" dirty="0" smtClean="0">
                <a:latin typeface="Arial Black" pitchFamily="34" charset="0"/>
              </a:rPr>
              <a:t> THE EMPEROR CAN NEITHER GIVE NOR RECEIVE IMPERIAL PROPERTY.</a:t>
            </a:r>
          </a:p>
          <a:p>
            <a:endParaRPr lang="en-US" sz="2400" dirty="0"/>
          </a:p>
        </p:txBody>
      </p:sp>
      <p:sp>
        <p:nvSpPr>
          <p:cNvPr id="4" name="Slide Number Placeholder 3"/>
          <p:cNvSpPr>
            <a:spLocks noGrp="1"/>
          </p:cNvSpPr>
          <p:nvPr>
            <p:ph type="sldNum" sz="quarter" idx="12"/>
          </p:nvPr>
        </p:nvSpPr>
        <p:spPr/>
        <p:txBody>
          <a:bodyPr/>
          <a:lstStyle/>
          <a:p>
            <a:fld id="{72D4CC03-0AB5-4272-AFC2-D17E00A9BECE}" type="slidenum">
              <a:rPr lang="en-US" smtClean="0"/>
              <a:pPr/>
              <a:t>10</a:t>
            </a:fld>
            <a:endParaRPr lang="en-US"/>
          </a:p>
        </p:txBody>
      </p:sp>
    </p:spTree>
    <p:extLst>
      <p:ext uri="{BB962C8B-B14F-4D97-AF65-F5344CB8AC3E}">
        <p14:creationId xmlns="" xmlns:p14="http://schemas.microsoft.com/office/powerpoint/2010/main" val="39032008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Black" pitchFamily="34" charset="0"/>
              </a:rPr>
              <a:t>SUPREMACY OF CONSTITUTION</a:t>
            </a:r>
            <a:r>
              <a:rPr lang="en-US" b="1" i="1" u="sng" dirty="0" smtClean="0"/>
              <a:t/>
            </a:r>
            <a:br>
              <a:rPr lang="en-US" b="1" i="1" u="sng" dirty="0" smtClean="0"/>
            </a:br>
            <a:endParaRPr lang="en-US" dirty="0"/>
          </a:p>
        </p:txBody>
      </p:sp>
      <p:sp>
        <p:nvSpPr>
          <p:cNvPr id="3" name="Content Placeholder 2"/>
          <p:cNvSpPr>
            <a:spLocks noGrp="1"/>
          </p:cNvSpPr>
          <p:nvPr>
            <p:ph idx="1"/>
          </p:nvPr>
        </p:nvSpPr>
        <p:spPr/>
        <p:txBody>
          <a:bodyPr>
            <a:normAutofit fontScale="92500" lnSpcReduction="10000"/>
          </a:bodyPr>
          <a:lstStyle/>
          <a:p>
            <a:endParaRPr lang="en-US" sz="2400" dirty="0" smtClean="0"/>
          </a:p>
          <a:p>
            <a:r>
              <a:rPr lang="en-US" sz="2400" dirty="0" smtClean="0">
                <a:latin typeface="Arial Black" pitchFamily="34" charset="0"/>
              </a:rPr>
              <a:t>THE JAPANESE CONSTITUTION ESTABLISHES THE PRINCIPLE OF SUPREMACY OF CONSTITUTION.</a:t>
            </a:r>
          </a:p>
          <a:p>
            <a:r>
              <a:rPr lang="en-US" sz="2400" dirty="0" smtClean="0">
                <a:latin typeface="Arial Black" pitchFamily="34" charset="0"/>
              </a:rPr>
              <a:t>THE JAPANESE SUPREME COURT DERIVES ITS POWER OF JUDICIAL REVIEW DIRECTLY FROM THE CONSTITUTION WHICH IS NOT THE CASE AS FAR AS THE PROCESS OF JUDICIAL REVIEW IN THE US IS CONCERNED</a:t>
            </a:r>
          </a:p>
          <a:p>
            <a:r>
              <a:rPr lang="en-US" sz="2400" dirty="0" smtClean="0">
                <a:latin typeface="Arial Black" pitchFamily="34" charset="0"/>
              </a:rPr>
              <a:t>THE CONSTITUTION SPECIFICALLY LAYS DOWN THAT THE SUPREME COURT IS THE LAST RESORT WITH POWER TO DETERMINE THE CONSTITUTIONALITY OF ANY LAW, ORDER, REGULATION, OR OFFICIAL ACT.</a:t>
            </a:r>
          </a:p>
          <a:p>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72D4CC03-0AB5-4272-AFC2-D17E00A9BECE}" type="slidenum">
              <a:rPr lang="en-US" smtClean="0"/>
              <a:pPr/>
              <a:t>11</a:t>
            </a:fld>
            <a:endParaRPr lang="en-US"/>
          </a:p>
        </p:txBody>
      </p:sp>
    </p:spTree>
    <p:extLst>
      <p:ext uri="{BB962C8B-B14F-4D97-AF65-F5344CB8AC3E}">
        <p14:creationId xmlns="" xmlns:p14="http://schemas.microsoft.com/office/powerpoint/2010/main" val="8783930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Black" pitchFamily="34" charset="0"/>
              </a:rPr>
              <a:t>FUNDAMENTAL RIGHTS</a:t>
            </a:r>
            <a:r>
              <a:rPr lang="en-US" b="1" i="1" u="sng" dirty="0" smtClean="0"/>
              <a:t/>
            </a:r>
            <a:br>
              <a:rPr lang="en-US" b="1" i="1" u="sng" dirty="0" smtClean="0"/>
            </a:br>
            <a:endParaRPr lang="en-US" dirty="0"/>
          </a:p>
        </p:txBody>
      </p:sp>
      <p:sp>
        <p:nvSpPr>
          <p:cNvPr id="3" name="Content Placeholder 2"/>
          <p:cNvSpPr>
            <a:spLocks noGrp="1"/>
          </p:cNvSpPr>
          <p:nvPr>
            <p:ph idx="1"/>
          </p:nvPr>
        </p:nvSpPr>
        <p:spPr>
          <a:xfrm>
            <a:off x="457200" y="990600"/>
            <a:ext cx="8229600" cy="5410200"/>
          </a:xfrm>
        </p:spPr>
        <p:txBody>
          <a:bodyPr>
            <a:normAutofit fontScale="92500"/>
          </a:bodyPr>
          <a:lstStyle/>
          <a:p>
            <a:endParaRPr lang="en-US" sz="2400" dirty="0"/>
          </a:p>
          <a:p>
            <a:r>
              <a:rPr lang="en-US" sz="2400" dirty="0" smtClean="0">
                <a:latin typeface="Arial Black" pitchFamily="34" charset="0"/>
              </a:rPr>
              <a:t>THE JAPANESE CONSTITUTION PROVIDES FOR RIGHTS ON THE MODEL OF THE BILL OF RIGHTS IN THE USA.</a:t>
            </a:r>
          </a:p>
          <a:p>
            <a:r>
              <a:rPr lang="en-US" sz="2400" dirty="0" smtClean="0">
                <a:latin typeface="Arial Black" pitchFamily="34" charset="0"/>
              </a:rPr>
              <a:t>OUT OF A TOTAL OF 103 ARTICLES IN THE CONSTITUTION, 31 ARTICLES ARE DEVOTED TO THE RIGHTS AND DUTIES OF THE PEOPLE. </a:t>
            </a:r>
          </a:p>
          <a:p>
            <a:r>
              <a:rPr lang="en-US" sz="2400" dirty="0" smtClean="0">
                <a:latin typeface="Arial Black" pitchFamily="34" charset="0"/>
              </a:rPr>
              <a:t>(I) RIGHT TO EQUALITY</a:t>
            </a:r>
          </a:p>
          <a:p>
            <a:r>
              <a:rPr lang="en-US" sz="2400" dirty="0" smtClean="0">
                <a:latin typeface="Arial Black" pitchFamily="34" charset="0"/>
              </a:rPr>
              <a:t>(II) RIGHT TO FREEDOM</a:t>
            </a:r>
          </a:p>
          <a:p>
            <a:r>
              <a:rPr lang="en-US" sz="2400" dirty="0" smtClean="0">
                <a:latin typeface="Arial Black" pitchFamily="34" charset="0"/>
              </a:rPr>
              <a:t>(III) RIGHT TO FREEDOM OF RELIGION</a:t>
            </a:r>
          </a:p>
          <a:p>
            <a:r>
              <a:rPr lang="en-US" sz="2400" dirty="0" smtClean="0">
                <a:latin typeface="Arial Black" pitchFamily="34" charset="0"/>
              </a:rPr>
              <a:t>(IV) RIGHT TO PRIVATE PROPERTY</a:t>
            </a:r>
          </a:p>
          <a:p>
            <a:r>
              <a:rPr lang="en-US" sz="2400" dirty="0" smtClean="0">
                <a:latin typeface="Arial Black" pitchFamily="34" charset="0"/>
              </a:rPr>
              <a:t>(V) RIGHT TO EDUCATION</a:t>
            </a:r>
          </a:p>
          <a:p>
            <a:r>
              <a:rPr lang="en-US" sz="2400" dirty="0" smtClean="0">
                <a:latin typeface="Arial Black" pitchFamily="34" charset="0"/>
              </a:rPr>
              <a:t>(VI) ECONOMIC RIGHTS</a:t>
            </a:r>
          </a:p>
          <a:p>
            <a:r>
              <a:rPr lang="en-US" sz="2400" dirty="0" smtClean="0">
                <a:latin typeface="Arial Black" pitchFamily="34" charset="0"/>
              </a:rPr>
              <a:t>(VII) CULTURAL RIGHTS</a:t>
            </a:r>
          </a:p>
          <a:p>
            <a:endParaRPr lang="en-US" sz="2400" dirty="0" smtClean="0"/>
          </a:p>
        </p:txBody>
      </p:sp>
      <p:sp>
        <p:nvSpPr>
          <p:cNvPr id="4" name="Slide Number Placeholder 3"/>
          <p:cNvSpPr>
            <a:spLocks noGrp="1"/>
          </p:cNvSpPr>
          <p:nvPr>
            <p:ph type="sldNum" sz="quarter" idx="12"/>
          </p:nvPr>
        </p:nvSpPr>
        <p:spPr/>
        <p:txBody>
          <a:bodyPr/>
          <a:lstStyle/>
          <a:p>
            <a:fld id="{72D4CC03-0AB5-4272-AFC2-D17E00A9BECE}" type="slidenum">
              <a:rPr lang="en-US" smtClean="0"/>
              <a:pPr/>
              <a:t>12</a:t>
            </a:fld>
            <a:endParaRPr lang="en-US"/>
          </a:p>
        </p:txBody>
      </p:sp>
    </p:spTree>
    <p:extLst>
      <p:ext uri="{BB962C8B-B14F-4D97-AF65-F5344CB8AC3E}">
        <p14:creationId xmlns="" xmlns:p14="http://schemas.microsoft.com/office/powerpoint/2010/main" val="40366661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Black" pitchFamily="34" charset="0"/>
              </a:rPr>
              <a:t>RENUNCIATION OF WAR</a:t>
            </a:r>
            <a:r>
              <a:rPr lang="en-US" b="1" u="sng" dirty="0" smtClean="0"/>
              <a:t/>
            </a:r>
            <a:br>
              <a:rPr lang="en-US" b="1" u="sng"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endParaRPr lang="en-US" dirty="0" smtClean="0"/>
          </a:p>
          <a:p>
            <a:r>
              <a:rPr lang="en-US" sz="2400" dirty="0" smtClean="0">
                <a:latin typeface="Arial Black" pitchFamily="34" charset="0"/>
              </a:rPr>
              <a:t>THE JAPANESE CONSTITUTION RENOUNCES WAR AS A SOVEREIGN RIGHT OF THE NATION.</a:t>
            </a:r>
          </a:p>
          <a:p>
            <a:r>
              <a:rPr lang="en-US" sz="2400" dirty="0" smtClean="0">
                <a:latin typeface="Arial Black" pitchFamily="34" charset="0"/>
              </a:rPr>
              <a:t>IT PROHIBITS JAPAN FROM MAINTAINING LAND, SEA, AND AIR FORCES, AS WELL AS OTHER WAR POTENTIAL</a:t>
            </a:r>
          </a:p>
          <a:p>
            <a:r>
              <a:rPr lang="en-US" sz="2400" dirty="0" smtClean="0">
                <a:latin typeface="Arial Black" pitchFamily="34" charset="0"/>
              </a:rPr>
              <a:t>IT DOES NOT ALSO RECOGNISE THE RIGHT OF  BELLIGERENCY OF THE STATE</a:t>
            </a:r>
          </a:p>
          <a:p>
            <a:endParaRPr lang="en-US" sz="2400" dirty="0" smtClean="0">
              <a:latin typeface="Arial Black" pitchFamily="34" charset="0"/>
            </a:endParaRPr>
          </a:p>
          <a:p>
            <a:r>
              <a:rPr lang="en-US" sz="2400" dirty="0" smtClean="0">
                <a:latin typeface="Arial Black" pitchFamily="34" charset="0"/>
              </a:rPr>
              <a:t>JAPAN IS THE ONLY MODERN STATE WHICH HAS CONSTITUTIONALLY RENOUNCED WAR FOREVER. (GOT INSERTED BY GENERAL MCARTHUR)</a:t>
            </a:r>
          </a:p>
          <a:p>
            <a:endParaRPr lang="en-US" sz="2400" dirty="0"/>
          </a:p>
          <a:p>
            <a:endParaRPr lang="en-US" dirty="0"/>
          </a:p>
        </p:txBody>
      </p:sp>
      <p:sp>
        <p:nvSpPr>
          <p:cNvPr id="4" name="Slide Number Placeholder 3"/>
          <p:cNvSpPr>
            <a:spLocks noGrp="1"/>
          </p:cNvSpPr>
          <p:nvPr>
            <p:ph type="sldNum" sz="quarter" idx="12"/>
          </p:nvPr>
        </p:nvSpPr>
        <p:spPr/>
        <p:txBody>
          <a:bodyPr/>
          <a:lstStyle/>
          <a:p>
            <a:fld id="{72D4CC03-0AB5-4272-AFC2-D17E00A9BECE}" type="slidenum">
              <a:rPr lang="en-US" smtClean="0"/>
              <a:pPr/>
              <a:t>13</a:t>
            </a:fld>
            <a:endParaRPr lang="en-US"/>
          </a:p>
        </p:txBody>
      </p:sp>
    </p:spTree>
    <p:extLst>
      <p:ext uri="{BB962C8B-B14F-4D97-AF65-F5344CB8AC3E}">
        <p14:creationId xmlns="" xmlns:p14="http://schemas.microsoft.com/office/powerpoint/2010/main" val="19887990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Black" pitchFamily="34" charset="0"/>
              </a:rPr>
              <a:t>BICAMERALISM</a:t>
            </a:r>
            <a:r>
              <a:rPr lang="en-US" b="1" i="1" u="sng" dirty="0" smtClean="0"/>
              <a:t/>
            </a:r>
            <a:br>
              <a:rPr lang="en-US" b="1" i="1" u="sng" dirty="0" smtClean="0"/>
            </a:br>
            <a:endParaRPr lang="en-US" dirty="0"/>
          </a:p>
        </p:txBody>
      </p:sp>
      <p:sp>
        <p:nvSpPr>
          <p:cNvPr id="3" name="Content Placeholder 2"/>
          <p:cNvSpPr>
            <a:spLocks noGrp="1"/>
          </p:cNvSpPr>
          <p:nvPr>
            <p:ph idx="1"/>
          </p:nvPr>
        </p:nvSpPr>
        <p:spPr>
          <a:xfrm>
            <a:off x="457200" y="685800"/>
            <a:ext cx="8229600" cy="6172200"/>
          </a:xfrm>
        </p:spPr>
        <p:txBody>
          <a:bodyPr>
            <a:normAutofit fontScale="92500" lnSpcReduction="10000"/>
          </a:bodyPr>
          <a:lstStyle/>
          <a:p>
            <a:endParaRPr lang="en-US" sz="2000" dirty="0" smtClean="0"/>
          </a:p>
          <a:p>
            <a:endParaRPr lang="en-US" sz="2000" dirty="0"/>
          </a:p>
          <a:p>
            <a:r>
              <a:rPr lang="en-US" sz="2400" dirty="0" smtClean="0">
                <a:latin typeface="Arial Black" pitchFamily="34" charset="0"/>
              </a:rPr>
              <a:t>THE JAPANESE DIET I CONSISTS OF TWO HOUSES NAMELY THE “HOUSE OF COUNCILORS” AND THE “HOUSE OF REPRESENTATIVES”</a:t>
            </a:r>
          </a:p>
          <a:p>
            <a:r>
              <a:rPr lang="en-US" sz="2400" dirty="0" smtClean="0">
                <a:latin typeface="Arial Black" pitchFamily="34" charset="0"/>
              </a:rPr>
              <a:t>CONSTITUTIONALLY THE DIET IS THE HIGHEST ORGAN OF STATE POWER</a:t>
            </a:r>
          </a:p>
          <a:p>
            <a:r>
              <a:rPr lang="en-US" sz="2400" dirty="0" smtClean="0">
                <a:latin typeface="Arial Black" pitchFamily="34" charset="0"/>
              </a:rPr>
              <a:t>THE HOUSE OF COUNCILORS CONSISTS OF 252 MEMBERS ELECTED FOR A  SIX YEARS TERM.(100 MEMBERS ARE ELECTED ON CONSTITUENCY BASIS WHEREAS 152 ARE ELECTED ON A NATION WISE BASIS)</a:t>
            </a:r>
          </a:p>
          <a:p>
            <a:r>
              <a:rPr lang="en-US" sz="2400" dirty="0" smtClean="0">
                <a:latin typeface="Arial Black" pitchFamily="34" charset="0"/>
              </a:rPr>
              <a:t>THE HOUSE OF REPRESENTATIVES CONSISTS OF 512 MEMBERS ELECTED FOR A TERM OF  FOUR YEARS.</a:t>
            </a:r>
          </a:p>
          <a:p>
            <a:r>
              <a:rPr lang="en-US" sz="2400" dirty="0" smtClean="0">
                <a:latin typeface="Arial Black" pitchFamily="34" charset="0"/>
              </a:rPr>
              <a:t>THE HOUSE OF REPRESENTATIVES HAS MORE POWERS AS COMPARED TO THE HOUSE OF COUNCILORS, ESPECIALLY IN THE FINANCIAL MATTERS.</a:t>
            </a:r>
          </a:p>
          <a:p>
            <a:endParaRPr lang="en-US" sz="2400" dirty="0"/>
          </a:p>
        </p:txBody>
      </p:sp>
      <p:sp>
        <p:nvSpPr>
          <p:cNvPr id="4" name="Slide Number Placeholder 3"/>
          <p:cNvSpPr>
            <a:spLocks noGrp="1"/>
          </p:cNvSpPr>
          <p:nvPr>
            <p:ph type="sldNum" sz="quarter" idx="12"/>
          </p:nvPr>
        </p:nvSpPr>
        <p:spPr/>
        <p:txBody>
          <a:bodyPr/>
          <a:lstStyle/>
          <a:p>
            <a:fld id="{72D4CC03-0AB5-4272-AFC2-D17E00A9BECE}" type="slidenum">
              <a:rPr lang="en-US" smtClean="0"/>
              <a:pPr/>
              <a:t>14</a:t>
            </a:fld>
            <a:endParaRPr lang="en-US"/>
          </a:p>
        </p:txBody>
      </p:sp>
    </p:spTree>
    <p:extLst>
      <p:ext uri="{BB962C8B-B14F-4D97-AF65-F5344CB8AC3E}">
        <p14:creationId xmlns="" xmlns:p14="http://schemas.microsoft.com/office/powerpoint/2010/main" val="27224661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Arial Black" pitchFamily="34" charset="0"/>
              </a:rPr>
              <a:t>ORGANIZATION OF CENTRAL GOVERNMENT</a:t>
            </a:r>
            <a:endParaRPr lang="en-US" sz="3600" dirty="0">
              <a:latin typeface="Arial Black" pitchFamily="34" charset="0"/>
            </a:endParaRPr>
          </a:p>
        </p:txBody>
      </p:sp>
      <p:sp>
        <p:nvSpPr>
          <p:cNvPr id="3" name="Content Placeholder 2"/>
          <p:cNvSpPr>
            <a:spLocks noGrp="1"/>
          </p:cNvSpPr>
          <p:nvPr>
            <p:ph idx="1"/>
          </p:nvPr>
        </p:nvSpPr>
        <p:spPr>
          <a:xfrm>
            <a:off x="457200" y="1447800"/>
            <a:ext cx="8458200" cy="5181600"/>
          </a:xfrm>
        </p:spPr>
        <p:txBody>
          <a:bodyPr>
            <a:noAutofit/>
          </a:bodyPr>
          <a:lstStyle/>
          <a:p>
            <a:r>
              <a:rPr lang="en-US" sz="2400" dirty="0" smtClean="0">
                <a:latin typeface="Arial Black" pitchFamily="34" charset="0"/>
              </a:rPr>
              <a:t>THE ORGANIZATION OF CENTRAL GOVERNMENT IN JAPAN IS DETERMINED BY THE NATIONAL GOVERNMENT ORGANIZATION LAW(1948)</a:t>
            </a:r>
          </a:p>
          <a:p>
            <a:endParaRPr lang="en-US" sz="2400" dirty="0" smtClean="0">
              <a:latin typeface="Arial Black" pitchFamily="34" charset="0"/>
            </a:endParaRPr>
          </a:p>
          <a:p>
            <a:r>
              <a:rPr lang="en-US" sz="2400" dirty="0" smtClean="0">
                <a:latin typeface="Arial Black" pitchFamily="34" charset="0"/>
              </a:rPr>
              <a:t>PRESENTLY THE CENTRAL GOVERNMENT CONSISTS OF  THE PM OFFICE AND 12 MINISTERS HEADING THE FOLLOWING MINISTRIES:</a:t>
            </a:r>
            <a:endParaRPr lang="en-US" sz="2400" u="sng" dirty="0" smtClean="0">
              <a:latin typeface="Arial Black" pitchFamily="34" charset="0"/>
            </a:endParaRPr>
          </a:p>
          <a:p>
            <a:pPr>
              <a:buNone/>
            </a:pPr>
            <a:r>
              <a:rPr lang="en-US" sz="2400" dirty="0" smtClean="0">
                <a:latin typeface="Arial Black" pitchFamily="34" charset="0"/>
              </a:rPr>
              <a:t>(I) MINISTRY OF FINANCE</a:t>
            </a:r>
          </a:p>
          <a:p>
            <a:pPr>
              <a:buNone/>
            </a:pPr>
            <a:r>
              <a:rPr lang="en-US" sz="2400" dirty="0" smtClean="0">
                <a:latin typeface="Arial Black" pitchFamily="34" charset="0"/>
              </a:rPr>
              <a:t>(II) MINISTRY OF HOME AFFAIRS</a:t>
            </a:r>
          </a:p>
          <a:p>
            <a:pPr>
              <a:buNone/>
            </a:pPr>
            <a:r>
              <a:rPr lang="en-US" sz="2400" dirty="0" smtClean="0">
                <a:latin typeface="Arial Black" pitchFamily="34" charset="0"/>
              </a:rPr>
              <a:t>(III) MINISTRY OF JUSTICE</a:t>
            </a:r>
          </a:p>
          <a:p>
            <a:pPr>
              <a:buNone/>
            </a:pPr>
            <a:r>
              <a:rPr lang="en-US" sz="2400" dirty="0" smtClean="0">
                <a:latin typeface="Arial Black" pitchFamily="34" charset="0"/>
              </a:rPr>
              <a:t>(IV) MINISTRY OF HEALTH</a:t>
            </a:r>
          </a:p>
          <a:p>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72D4CC03-0AB5-4272-AFC2-D17E00A9BECE}" type="slidenum">
              <a:rPr lang="en-US" smtClean="0"/>
              <a:pPr/>
              <a:t>15</a:t>
            </a:fld>
            <a:endParaRPr lang="en-US"/>
          </a:p>
        </p:txBody>
      </p:sp>
    </p:spTree>
    <p:extLst>
      <p:ext uri="{BB962C8B-B14F-4D97-AF65-F5344CB8AC3E}">
        <p14:creationId xmlns="" xmlns:p14="http://schemas.microsoft.com/office/powerpoint/2010/main" val="40953294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Arial Black" pitchFamily="34" charset="0"/>
              </a:rPr>
              <a:t>ORGANIZATION OF CENTRAL GOVERNMENT</a:t>
            </a:r>
            <a:endParaRPr lang="en-US" sz="3600" dirty="0"/>
          </a:p>
        </p:txBody>
      </p:sp>
      <p:sp>
        <p:nvSpPr>
          <p:cNvPr id="3" name="Content Placeholder 2"/>
          <p:cNvSpPr>
            <a:spLocks noGrp="1"/>
          </p:cNvSpPr>
          <p:nvPr>
            <p:ph idx="1"/>
          </p:nvPr>
        </p:nvSpPr>
        <p:spPr>
          <a:xfrm>
            <a:off x="457200" y="1600200"/>
            <a:ext cx="8229600" cy="4876800"/>
          </a:xfrm>
        </p:spPr>
        <p:txBody>
          <a:bodyPr>
            <a:normAutofit lnSpcReduction="10000"/>
          </a:bodyPr>
          <a:lstStyle/>
          <a:p>
            <a:pPr>
              <a:buNone/>
            </a:pPr>
            <a:r>
              <a:rPr lang="en-US" dirty="0" smtClean="0">
                <a:latin typeface="Arial Black" pitchFamily="34" charset="0"/>
              </a:rPr>
              <a:t>(V)</a:t>
            </a:r>
            <a:r>
              <a:rPr lang="en-US" sz="2800" dirty="0" smtClean="0">
                <a:latin typeface="Arial Black" pitchFamily="34" charset="0"/>
              </a:rPr>
              <a:t>MINISTRY OF INTERNATIONAL TRADE</a:t>
            </a:r>
          </a:p>
          <a:p>
            <a:pPr>
              <a:buNone/>
            </a:pPr>
            <a:r>
              <a:rPr lang="en-US" sz="2800" dirty="0" smtClean="0">
                <a:latin typeface="Arial Black" pitchFamily="34" charset="0"/>
              </a:rPr>
              <a:t>(VI) MINISTRY OF TRANSPORT</a:t>
            </a:r>
          </a:p>
          <a:p>
            <a:pPr>
              <a:buNone/>
            </a:pPr>
            <a:r>
              <a:rPr lang="en-US" sz="2800" dirty="0" smtClean="0">
                <a:latin typeface="Arial Black" pitchFamily="34" charset="0"/>
              </a:rPr>
              <a:t>(VII) MINISTRY OF FOREIGN AFFAIRS</a:t>
            </a:r>
          </a:p>
          <a:p>
            <a:pPr>
              <a:buNone/>
            </a:pPr>
            <a:r>
              <a:rPr lang="en-US" sz="2800" dirty="0" smtClean="0">
                <a:latin typeface="Arial Black" pitchFamily="34" charset="0"/>
              </a:rPr>
              <a:t>(VIII) MINISTRY OF LABOR</a:t>
            </a:r>
          </a:p>
          <a:p>
            <a:pPr>
              <a:buNone/>
            </a:pPr>
            <a:r>
              <a:rPr lang="en-US" sz="2800" dirty="0" smtClean="0">
                <a:latin typeface="Arial Black" pitchFamily="34" charset="0"/>
              </a:rPr>
              <a:t>(IX) MINISTRY OF EDUCATION</a:t>
            </a:r>
          </a:p>
          <a:p>
            <a:pPr>
              <a:buNone/>
            </a:pPr>
            <a:r>
              <a:rPr lang="en-US" sz="2800" dirty="0" smtClean="0">
                <a:latin typeface="Arial Black" pitchFamily="34" charset="0"/>
              </a:rPr>
              <a:t>(X) MINISTRY OF CONSTRUCTION</a:t>
            </a:r>
          </a:p>
          <a:p>
            <a:pPr>
              <a:buNone/>
            </a:pPr>
            <a:r>
              <a:rPr lang="en-US" sz="2800" dirty="0" smtClean="0">
                <a:latin typeface="Arial Black" pitchFamily="34" charset="0"/>
              </a:rPr>
              <a:t>(XI) MINISTRY OF TELECOMMUNICATIONS</a:t>
            </a:r>
          </a:p>
          <a:p>
            <a:pPr>
              <a:buNone/>
            </a:pPr>
            <a:r>
              <a:rPr lang="en-US" sz="2800" dirty="0" smtClean="0">
                <a:latin typeface="Arial Black" pitchFamily="34" charset="0"/>
              </a:rPr>
              <a:t>(XII) MINISTRY OF AGRICULTURE</a:t>
            </a:r>
            <a:endParaRPr lang="en-US" dirty="0" smtClean="0">
              <a:latin typeface="Arial Black" pitchFamily="34" charset="0"/>
            </a:endParaRPr>
          </a:p>
          <a:p>
            <a:endParaRPr lang="en-US" dirty="0" smtClean="0"/>
          </a:p>
          <a:p>
            <a:endParaRPr lang="en-US" dirty="0"/>
          </a:p>
        </p:txBody>
      </p:sp>
      <p:sp>
        <p:nvSpPr>
          <p:cNvPr id="4" name="Slide Number Placeholder 3"/>
          <p:cNvSpPr>
            <a:spLocks noGrp="1"/>
          </p:cNvSpPr>
          <p:nvPr>
            <p:ph type="sldNum" sz="quarter" idx="12"/>
          </p:nvPr>
        </p:nvSpPr>
        <p:spPr/>
        <p:txBody>
          <a:bodyPr/>
          <a:lstStyle/>
          <a:p>
            <a:fld id="{72D4CC03-0AB5-4272-AFC2-D17E00A9BECE}"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COMMISSIONS AND AGENCIES</a:t>
            </a:r>
            <a:endParaRPr lang="en-US" sz="4000" dirty="0">
              <a:latin typeface="Arial Black" pitchFamily="34" charset="0"/>
            </a:endParaRPr>
          </a:p>
        </p:txBody>
      </p:sp>
      <p:sp>
        <p:nvSpPr>
          <p:cNvPr id="3" name="Content Placeholder 2"/>
          <p:cNvSpPr>
            <a:spLocks noGrp="1"/>
          </p:cNvSpPr>
          <p:nvPr>
            <p:ph idx="1"/>
          </p:nvPr>
        </p:nvSpPr>
        <p:spPr>
          <a:xfrm>
            <a:off x="457200" y="1371600"/>
            <a:ext cx="8229600" cy="5181600"/>
          </a:xfrm>
        </p:spPr>
        <p:txBody>
          <a:bodyPr>
            <a:noAutofit/>
          </a:bodyPr>
          <a:lstStyle/>
          <a:p>
            <a:pPr>
              <a:buNone/>
            </a:pPr>
            <a:endParaRPr lang="en-US" sz="2400" dirty="0" smtClean="0">
              <a:latin typeface="Arial Black" pitchFamily="34" charset="0"/>
            </a:endParaRPr>
          </a:p>
          <a:p>
            <a:pPr>
              <a:buNone/>
            </a:pPr>
            <a:r>
              <a:rPr lang="en-US" sz="2400" dirty="0" smtClean="0">
                <a:latin typeface="Arial Black" pitchFamily="34" charset="0"/>
              </a:rPr>
              <a:t>THERE ARE THE FOLLOWING TWELVE COMMISSIONS AND AGENCIES HEADED RESPECTIVELY BY CHAIRMEN AND DIRECTOR GENERALS WHICH ARE ORGANISED AS EXTERNAL ORGANS OF THE PRIME MINISTERS OFFICE</a:t>
            </a:r>
          </a:p>
          <a:p>
            <a:r>
              <a:rPr lang="en-US" sz="2400" dirty="0" smtClean="0">
                <a:latin typeface="Arial Black" pitchFamily="34" charset="0"/>
              </a:rPr>
              <a:t>NATIONAL PUBLIC SAFETY COMMISSION</a:t>
            </a:r>
          </a:p>
          <a:p>
            <a:r>
              <a:rPr lang="en-US" sz="2400" dirty="0" smtClean="0">
                <a:latin typeface="Arial Black" pitchFamily="34" charset="0"/>
              </a:rPr>
              <a:t>FAIR TRADE COMMISSION</a:t>
            </a:r>
          </a:p>
          <a:p>
            <a:r>
              <a:rPr lang="en-US" sz="2400" dirty="0" smtClean="0">
                <a:latin typeface="Arial Black" pitchFamily="34" charset="0"/>
              </a:rPr>
              <a:t>ENVIRONMENTAL DISPUTES COORDINATION COMMISSION</a:t>
            </a:r>
          </a:p>
          <a:p>
            <a:r>
              <a:rPr lang="en-US" sz="2400" dirty="0" smtClean="0">
                <a:latin typeface="Arial Black" pitchFamily="34" charset="0"/>
              </a:rPr>
              <a:t>MANAGEMENT AND COORDINATION AGENCY</a:t>
            </a:r>
          </a:p>
          <a:p>
            <a:pPr>
              <a:buNone/>
            </a:pPr>
            <a:endParaRPr lang="en-US" sz="2800" dirty="0">
              <a:latin typeface="Arial Black" pitchFamily="34" charset="0"/>
            </a:endParaRPr>
          </a:p>
        </p:txBody>
      </p:sp>
      <p:sp>
        <p:nvSpPr>
          <p:cNvPr id="4" name="Slide Number Placeholder 3"/>
          <p:cNvSpPr>
            <a:spLocks noGrp="1"/>
          </p:cNvSpPr>
          <p:nvPr>
            <p:ph type="sldNum" sz="quarter" idx="12"/>
          </p:nvPr>
        </p:nvSpPr>
        <p:spPr/>
        <p:txBody>
          <a:bodyPr/>
          <a:lstStyle/>
          <a:p>
            <a:fld id="{72D4CC03-0AB5-4272-AFC2-D17E00A9BECE}"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COMMISSIONS AND AGENCIES</a:t>
            </a:r>
            <a:endParaRPr lang="en-US" sz="3600" dirty="0"/>
          </a:p>
        </p:txBody>
      </p:sp>
      <p:sp>
        <p:nvSpPr>
          <p:cNvPr id="3" name="Content Placeholder 2"/>
          <p:cNvSpPr>
            <a:spLocks noGrp="1"/>
          </p:cNvSpPr>
          <p:nvPr>
            <p:ph idx="1"/>
          </p:nvPr>
        </p:nvSpPr>
        <p:spPr>
          <a:xfrm>
            <a:off x="457200" y="1295400"/>
            <a:ext cx="8229600" cy="5181600"/>
          </a:xfrm>
        </p:spPr>
        <p:txBody>
          <a:bodyPr>
            <a:normAutofit fontScale="77500" lnSpcReduction="20000"/>
          </a:bodyPr>
          <a:lstStyle/>
          <a:p>
            <a:r>
              <a:rPr lang="en-US" dirty="0" smtClean="0">
                <a:latin typeface="Arial Black" pitchFamily="34" charset="0"/>
              </a:rPr>
              <a:t>ECONOMIC PLANNING AGENCY</a:t>
            </a:r>
          </a:p>
          <a:p>
            <a:r>
              <a:rPr lang="en-US" dirty="0" smtClean="0">
                <a:latin typeface="Arial Black" pitchFamily="34" charset="0"/>
              </a:rPr>
              <a:t>ENVIRONMENT AGENCY</a:t>
            </a:r>
          </a:p>
          <a:p>
            <a:r>
              <a:rPr lang="en-US" dirty="0" smtClean="0">
                <a:latin typeface="Arial Black" pitchFamily="34" charset="0"/>
              </a:rPr>
              <a:t>NATIONAL LAND AGENCY</a:t>
            </a:r>
          </a:p>
          <a:p>
            <a:r>
              <a:rPr lang="en-US" dirty="0" smtClean="0">
                <a:latin typeface="Arial Black" pitchFamily="34" charset="0"/>
              </a:rPr>
              <a:t>SCIENCE AND TECHNOLOGY AGENCY</a:t>
            </a:r>
          </a:p>
          <a:p>
            <a:r>
              <a:rPr lang="en-US" dirty="0" smtClean="0">
                <a:latin typeface="Arial Black" pitchFamily="34" charset="0"/>
              </a:rPr>
              <a:t>DEFENCE AGENCY</a:t>
            </a:r>
          </a:p>
          <a:p>
            <a:r>
              <a:rPr lang="en-US" dirty="0" smtClean="0">
                <a:latin typeface="Arial Black" pitchFamily="34" charset="0"/>
              </a:rPr>
              <a:t>IMPERIAL HOUSEHOLD AGENCY</a:t>
            </a:r>
          </a:p>
          <a:p>
            <a:r>
              <a:rPr lang="en-US" dirty="0" smtClean="0">
                <a:latin typeface="Arial Black" pitchFamily="34" charset="0"/>
              </a:rPr>
              <a:t>OKINAWA DEVELOPMENT AGENCY</a:t>
            </a:r>
          </a:p>
          <a:p>
            <a:r>
              <a:rPr lang="en-US" dirty="0" smtClean="0">
                <a:latin typeface="Arial Black" pitchFamily="34" charset="0"/>
              </a:rPr>
              <a:t>HOKKAIDO DEVELOPMENT AGENCY</a:t>
            </a:r>
          </a:p>
          <a:p>
            <a:endParaRPr lang="en-US" dirty="0" smtClean="0">
              <a:latin typeface="Arial Black" pitchFamily="34" charset="0"/>
            </a:endParaRPr>
          </a:p>
          <a:p>
            <a:pPr>
              <a:buNone/>
            </a:pPr>
            <a:r>
              <a:rPr lang="en-US" dirty="0" smtClean="0">
                <a:latin typeface="Arial Black" pitchFamily="34" charset="0"/>
              </a:rPr>
              <a:t>MINISTRIES ARE HEADED BY CABINET MINISTERS ASSISTED BY ONE OR TWO VICE MINISTER AND AN ADMINISTRATIVE VICE MINISTER,THE LATTER BEING A CAREER CIVIL SERVANT</a:t>
            </a:r>
          </a:p>
          <a:p>
            <a:pPr>
              <a:buNone/>
            </a:pPr>
            <a:endParaRPr lang="en-US" dirty="0">
              <a:latin typeface="Arial Black" pitchFamily="34" charset="0"/>
            </a:endParaRPr>
          </a:p>
        </p:txBody>
      </p:sp>
      <p:sp>
        <p:nvSpPr>
          <p:cNvPr id="4" name="Slide Number Placeholder 3"/>
          <p:cNvSpPr>
            <a:spLocks noGrp="1"/>
          </p:cNvSpPr>
          <p:nvPr>
            <p:ph type="sldNum" sz="quarter" idx="12"/>
          </p:nvPr>
        </p:nvSpPr>
        <p:spPr/>
        <p:txBody>
          <a:bodyPr/>
          <a:lstStyle/>
          <a:p>
            <a:fld id="{72D4CC03-0AB5-4272-AFC2-D17E00A9BECE}" type="slidenum">
              <a:rPr lang="en-US" smtClean="0"/>
              <a:pPr/>
              <a:t>18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992</TotalTime>
  <Words>1080</Words>
  <Application>Microsoft Office PowerPoint</Application>
  <PresentationFormat>On-screen Show (4:3)</PresentationFormat>
  <Paragraphs>133</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COMPARATIVE PUBLIC ADMINISTRATION MPA 503  LECTURE 22</vt:lpstr>
      <vt:lpstr>CONSTITUTION OF JAPAN</vt:lpstr>
      <vt:lpstr>CONSTITUTION OF JAPAN</vt:lpstr>
      <vt:lpstr>CONSTITUTION OF JAPAN</vt:lpstr>
      <vt:lpstr>CONSTITUTION OF JAPAN</vt:lpstr>
      <vt:lpstr>CONSTITUTION OF JAPAN</vt:lpstr>
      <vt:lpstr>PARLIAMENTARY GOVERNMENT </vt:lpstr>
      <vt:lpstr>PARLIAMENTARY GOVERNMENT</vt:lpstr>
      <vt:lpstr>DIFFERENCES COMPARED TO U.K</vt:lpstr>
      <vt:lpstr>CONSTITUTIONAL MONARCHY </vt:lpstr>
      <vt:lpstr>SUPREMACY OF CONSTITUTION </vt:lpstr>
      <vt:lpstr>FUNDAMENTAL RIGHTS </vt:lpstr>
      <vt:lpstr>RENUNCIATION OF WAR </vt:lpstr>
      <vt:lpstr>BICAMERALISM </vt:lpstr>
      <vt:lpstr>ORGANIZATION OF CENTRAL GOVERNMENT</vt:lpstr>
      <vt:lpstr>ORGANIZATION OF CENTRAL GOVERNMENT</vt:lpstr>
      <vt:lpstr>COMMISSIONS AND AGENCIES</vt:lpstr>
      <vt:lpstr>COMMISSIONS AND AGENCIES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ADMINISTRATION IN THE JAPAN</dc:title>
  <dc:creator>786</dc:creator>
  <cp:lastModifiedBy>NTS</cp:lastModifiedBy>
  <cp:revision>57</cp:revision>
  <dcterms:created xsi:type="dcterms:W3CDTF">2014-06-29T12:54:04Z</dcterms:created>
  <dcterms:modified xsi:type="dcterms:W3CDTF">2014-07-03T11:54:55Z</dcterms:modified>
</cp:coreProperties>
</file>