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77" r:id="rId3"/>
    <p:sldId id="278" r:id="rId4"/>
    <p:sldId id="279" r:id="rId5"/>
    <p:sldId id="280" r:id="rId6"/>
    <p:sldId id="297" r:id="rId7"/>
    <p:sldId id="281" r:id="rId8"/>
    <p:sldId id="282" r:id="rId9"/>
    <p:sldId id="283" r:id="rId10"/>
    <p:sldId id="284" r:id="rId11"/>
    <p:sldId id="285" r:id="rId12"/>
    <p:sldId id="286" r:id="rId13"/>
    <p:sldId id="298" r:id="rId14"/>
    <p:sldId id="287" r:id="rId15"/>
    <p:sldId id="288" r:id="rId16"/>
    <p:sldId id="289" r:id="rId17"/>
    <p:sldId id="290" r:id="rId18"/>
    <p:sldId id="291" r:id="rId19"/>
    <p:sldId id="295"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471" autoAdjust="0"/>
    <p:restoredTop sz="94679" autoAdjust="0"/>
  </p:normalViewPr>
  <p:slideViewPr>
    <p:cSldViewPr>
      <p:cViewPr>
        <p:scale>
          <a:sx n="46" d="100"/>
          <a:sy n="46" d="100"/>
        </p:scale>
        <p:origin x="-1956" y="-47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6C14BF1-9EC5-4A87-AF4A-D627A404B517}" type="datetimeFigureOut">
              <a:rPr lang="en-US" smtClean="0"/>
              <a:pPr/>
              <a:t>01/07/2014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56A7F18-1F55-4CBC-8691-EFA8DD315D5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56A7F18-1F55-4CBC-8691-EFA8DD315D53}" type="slidenum">
              <a:rPr lang="en-US" smtClean="0"/>
              <a:pPr/>
              <a:t>11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56A7F18-1F55-4CBC-8691-EFA8DD315D53}" type="slidenum">
              <a:rPr lang="en-US" smtClean="0"/>
              <a:pPr/>
              <a:t>13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29BDF2E-8123-46A2-BD5C-8760CFE3690F}" type="datetime1">
              <a:rPr lang="en-US" smtClean="0"/>
              <a:t>01/07/2014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98E219-0971-4085-8EA0-D64792254B7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5CC21B-B31D-412F-B7A0-13305934AF2C}" type="datetime1">
              <a:rPr lang="en-US" smtClean="0"/>
              <a:t>01/07/2014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98E219-0971-4085-8EA0-D64792254B7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B605E4F-A5B1-42D9-84C1-2EA98706FA74}" type="datetime1">
              <a:rPr lang="en-US" smtClean="0"/>
              <a:t>01/07/2014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98E219-0971-4085-8EA0-D64792254B7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1ED8905-A6AC-41CA-87BC-D4D09762FEF3}" type="datetime1">
              <a:rPr lang="en-US" smtClean="0"/>
              <a:t>01/07/2014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98E219-0971-4085-8EA0-D64792254B7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287B984-9244-49EC-ACAC-6EBA39DF6825}" type="datetime1">
              <a:rPr lang="en-US" smtClean="0"/>
              <a:t>01/07/2014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598E219-0971-4085-8EA0-D64792254B7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64B0041-ADF4-4B20-8374-FE4A6ED23C9B}" type="datetime1">
              <a:rPr lang="en-US" smtClean="0"/>
              <a:t>01/07/2014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598E219-0971-4085-8EA0-D64792254B7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A76616-6F32-4C19-8599-430E51C64303}" type="datetime1">
              <a:rPr lang="en-US" smtClean="0"/>
              <a:t>01/07/2014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598E219-0971-4085-8EA0-D64792254B7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4B37306-828B-40C0-9EEC-07AD5F9BDDDE}" type="datetime1">
              <a:rPr lang="en-US" smtClean="0"/>
              <a:t>01/07/2014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98E219-0971-4085-8EA0-D64792254B7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1E26437-8F88-4FEC-9FAA-85BBADDB0208}" type="datetime1">
              <a:rPr lang="en-US" smtClean="0"/>
              <a:t>01/07/2014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98E219-0971-4085-8EA0-D64792254B7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CFD3B67-0F91-495C-9EC7-E29B9A918590}" type="datetime1">
              <a:rPr lang="en-US" smtClean="0"/>
              <a:t>01/07/2014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98E219-0971-4085-8EA0-D64792254B7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938FBF-A670-4BAA-930F-6BE074805D21}" type="datetime1">
              <a:rPr lang="en-US" smtClean="0"/>
              <a:t>01/07/2014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98E219-0971-4085-8EA0-D64792254B7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A4F1BA-A9D5-4BDF-B304-C1D657FFF0DD}" type="datetime1">
              <a:rPr lang="en-US" smtClean="0"/>
              <a:t>01/07/2014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98E219-0971-4085-8EA0-D64792254B7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1"/>
            <a:ext cx="7772400" cy="2228850"/>
          </a:xfrm>
        </p:spPr>
        <p:txBody>
          <a:bodyPr>
            <a:normAutofit/>
          </a:bodyPr>
          <a:lstStyle/>
          <a:p>
            <a:r>
              <a:rPr lang="en-US" sz="4000" dirty="0" smtClean="0">
                <a:latin typeface="Arial Black" pitchFamily="34" charset="0"/>
              </a:rPr>
              <a:t>COMPARATIVE ADMINISTRATION SYSTEM</a:t>
            </a:r>
            <a:br>
              <a:rPr lang="en-US" sz="4000" dirty="0" smtClean="0">
                <a:latin typeface="Arial Black" pitchFamily="34" charset="0"/>
              </a:rPr>
            </a:br>
            <a:r>
              <a:rPr lang="en-US" sz="4000" dirty="0" smtClean="0">
                <a:latin typeface="Arial Black" pitchFamily="34" charset="0"/>
              </a:rPr>
              <a:t>MPA503 LECTURE 21</a:t>
            </a:r>
            <a:endParaRPr lang="en-US" sz="4000" dirty="0">
              <a:latin typeface="Arial Black" pitchFamily="34" charset="0"/>
            </a:endParaRPr>
          </a:p>
        </p:txBody>
      </p:sp>
      <p:sp>
        <p:nvSpPr>
          <p:cNvPr id="3" name="Subtitle 2"/>
          <p:cNvSpPr>
            <a:spLocks noGrp="1"/>
          </p:cNvSpPr>
          <p:nvPr>
            <p:ph type="subTitle" idx="1"/>
          </p:nvPr>
        </p:nvSpPr>
        <p:spPr/>
        <p:txBody>
          <a:bodyPr>
            <a:normAutofit/>
          </a:bodyPr>
          <a:lstStyle/>
          <a:p>
            <a:r>
              <a:rPr lang="en-US" sz="3600" dirty="0" smtClean="0">
                <a:solidFill>
                  <a:schemeClr val="tx1"/>
                </a:solidFill>
                <a:latin typeface="Arial Black" pitchFamily="34" charset="0"/>
              </a:rPr>
              <a:t>BRITISH ADMINISTRATIVE SYSTEM</a:t>
            </a:r>
            <a:endParaRPr lang="en-US" sz="3600" dirty="0">
              <a:solidFill>
                <a:schemeClr val="tx1"/>
              </a:solidFill>
              <a:latin typeface="Arial Black" pitchFamily="34" charset="0"/>
            </a:endParaRPr>
          </a:p>
        </p:txBody>
      </p:sp>
      <p:sp>
        <p:nvSpPr>
          <p:cNvPr id="4" name="Slide Number Placeholder 3"/>
          <p:cNvSpPr>
            <a:spLocks noGrp="1"/>
          </p:cNvSpPr>
          <p:nvPr>
            <p:ph type="sldNum" sz="quarter" idx="12"/>
          </p:nvPr>
        </p:nvSpPr>
        <p:spPr/>
        <p:txBody>
          <a:bodyPr/>
          <a:lstStyle/>
          <a:p>
            <a:fld id="{7598E219-0971-4085-8EA0-D64792254B77}"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Arial Black" pitchFamily="34" charset="0"/>
              </a:rPr>
              <a:t>WHITLEY COUNCILS</a:t>
            </a:r>
            <a:r>
              <a:rPr lang="en-US" dirty="0" smtClean="0"/>
              <a:t/>
            </a:r>
            <a:br>
              <a:rPr lang="en-US" dirty="0" smtClean="0"/>
            </a:br>
            <a:endParaRPr lang="en-US" dirty="0"/>
          </a:p>
        </p:txBody>
      </p:sp>
      <p:sp>
        <p:nvSpPr>
          <p:cNvPr id="3" name="Content Placeholder 2"/>
          <p:cNvSpPr>
            <a:spLocks noGrp="1"/>
          </p:cNvSpPr>
          <p:nvPr>
            <p:ph idx="1"/>
          </p:nvPr>
        </p:nvSpPr>
        <p:spPr>
          <a:xfrm>
            <a:off x="457200" y="990600"/>
            <a:ext cx="8229600" cy="5135563"/>
          </a:xfrm>
        </p:spPr>
        <p:txBody>
          <a:bodyPr>
            <a:normAutofit fontScale="77500" lnSpcReduction="20000"/>
          </a:bodyPr>
          <a:lstStyle/>
          <a:p>
            <a:r>
              <a:rPr lang="en-US" dirty="0" smtClean="0">
                <a:latin typeface="Arial Black" pitchFamily="34" charset="0"/>
              </a:rPr>
              <a:t>UK HAS THE INSTITUTION OF WHITLEY COUNCILS FOR THE PURPOSE OF NEGOTIATION AND SETTLEMENT OF DISPUTES ON SERVICE CONDITION BETWEEN EMPLOYER (STATE) AND EMPLOYEE (STAFF)</a:t>
            </a:r>
          </a:p>
          <a:p>
            <a:pPr>
              <a:buNone/>
            </a:pPr>
            <a:endParaRPr lang="en-US" dirty="0" smtClean="0">
              <a:latin typeface="Arial Black" pitchFamily="34" charset="0"/>
            </a:endParaRPr>
          </a:p>
          <a:p>
            <a:pPr>
              <a:buNone/>
            </a:pPr>
            <a:r>
              <a:rPr lang="en-US" dirty="0" smtClean="0">
                <a:latin typeface="Arial Black" pitchFamily="34" charset="0"/>
              </a:rPr>
              <a:t>OBJECTIVES OF WHITLEY COUNCILS:</a:t>
            </a:r>
          </a:p>
          <a:p>
            <a:r>
              <a:rPr lang="en-US" dirty="0" smtClean="0">
                <a:latin typeface="Arial Black" pitchFamily="34" charset="0"/>
              </a:rPr>
              <a:t>TO PROVIDE MACHINERY FOR DISCUSSION AND VENTILATION OF GRIEVANCES RELATED TO SERVICE CONDITIONS OF THE STAFF</a:t>
            </a:r>
          </a:p>
          <a:p>
            <a:r>
              <a:rPr lang="en-US" dirty="0" smtClean="0">
                <a:latin typeface="Arial Black" pitchFamily="34" charset="0"/>
              </a:rPr>
              <a:t>TO SECURE MAXIMUM COOPERATION BETWEEN STATE AND GENERAL BODY OF CIVIL SERVANT. </a:t>
            </a:r>
          </a:p>
        </p:txBody>
      </p:sp>
      <p:sp>
        <p:nvSpPr>
          <p:cNvPr id="4" name="Slide Number Placeholder 3"/>
          <p:cNvSpPr>
            <a:spLocks noGrp="1"/>
          </p:cNvSpPr>
          <p:nvPr>
            <p:ph type="sldNum" sz="quarter" idx="12"/>
          </p:nvPr>
        </p:nvSpPr>
        <p:spPr/>
        <p:txBody>
          <a:bodyPr/>
          <a:lstStyle/>
          <a:p>
            <a:fld id="{7598E219-0971-4085-8EA0-D64792254B77}"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WHITLEY COUNCILS</a:t>
            </a:r>
            <a:endParaRPr lang="en-US" sz="4000" dirty="0">
              <a:latin typeface="Arial Black" pitchFamily="34" charset="0"/>
            </a:endParaRPr>
          </a:p>
        </p:txBody>
      </p:sp>
      <p:sp>
        <p:nvSpPr>
          <p:cNvPr id="3" name="Content Placeholder 2"/>
          <p:cNvSpPr>
            <a:spLocks noGrp="1"/>
          </p:cNvSpPr>
          <p:nvPr>
            <p:ph idx="1"/>
          </p:nvPr>
        </p:nvSpPr>
        <p:spPr>
          <a:xfrm>
            <a:off x="457200" y="1371600"/>
            <a:ext cx="8229600" cy="5257800"/>
          </a:xfrm>
        </p:spPr>
        <p:txBody>
          <a:bodyPr>
            <a:noAutofit/>
          </a:bodyPr>
          <a:lstStyle/>
          <a:p>
            <a:r>
              <a:rPr lang="en-US" sz="2400" dirty="0" smtClean="0">
                <a:latin typeface="Arial Black" pitchFamily="34" charset="0"/>
              </a:rPr>
              <a:t>TO BRING TOGETHER THE EXPERIENCE  AND VIEW POINTS OF ADMINISTRATIVE AND CLERICAL SERVICE IN SOLVING PROBLEMS</a:t>
            </a:r>
          </a:p>
          <a:p>
            <a:r>
              <a:rPr lang="en-US" sz="2400" dirty="0" smtClean="0">
                <a:latin typeface="Arial Black" pitchFamily="34" charset="0"/>
              </a:rPr>
              <a:t>ENCOURAGING  FURTHER EDUCATION AND TRAINING OF CIVIL SERVANTS IN HIGHER ADMINISTRATION AND ORGANIZATION </a:t>
            </a:r>
          </a:p>
          <a:p>
            <a:r>
              <a:rPr lang="en-US" sz="2400" dirty="0" smtClean="0">
                <a:latin typeface="Arial Black" pitchFamily="34" charset="0"/>
              </a:rPr>
              <a:t>IMPROVING OFFICE MACHINERY AND ORGANISATION AND PROVIDING OPPORTUNITIES FOR THE MAXIMUM CONSIDERATION OF SUGGESTIONS MADE BY THE STAFF </a:t>
            </a:r>
          </a:p>
        </p:txBody>
      </p:sp>
      <p:sp>
        <p:nvSpPr>
          <p:cNvPr id="4" name="Slide Number Placeholder 3"/>
          <p:cNvSpPr>
            <a:spLocks noGrp="1"/>
          </p:cNvSpPr>
          <p:nvPr>
            <p:ph type="sldNum" sz="quarter" idx="12"/>
          </p:nvPr>
        </p:nvSpPr>
        <p:spPr/>
        <p:txBody>
          <a:bodyPr/>
          <a:lstStyle/>
          <a:p>
            <a:fld id="{7598E219-0971-4085-8EA0-D64792254B77}"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a:bodyPr>
          <a:lstStyle/>
          <a:p>
            <a:r>
              <a:rPr lang="en-US" sz="4000" dirty="0" smtClean="0">
                <a:latin typeface="Arial Black" pitchFamily="34" charset="0"/>
              </a:rPr>
              <a:t>WHITLEY COUNCILS</a:t>
            </a:r>
            <a:endParaRPr lang="en-US" sz="4000" dirty="0">
              <a:latin typeface="Arial Black" pitchFamily="34" charset="0"/>
            </a:endParaRPr>
          </a:p>
        </p:txBody>
      </p:sp>
      <p:sp>
        <p:nvSpPr>
          <p:cNvPr id="3" name="Content Placeholder 2"/>
          <p:cNvSpPr>
            <a:spLocks noGrp="1"/>
          </p:cNvSpPr>
          <p:nvPr>
            <p:ph idx="1"/>
          </p:nvPr>
        </p:nvSpPr>
        <p:spPr>
          <a:xfrm>
            <a:off x="457200" y="1295400"/>
            <a:ext cx="8229600" cy="5257800"/>
          </a:xfrm>
        </p:spPr>
        <p:txBody>
          <a:bodyPr>
            <a:normAutofit fontScale="77500" lnSpcReduction="20000"/>
          </a:bodyPr>
          <a:lstStyle/>
          <a:p>
            <a:r>
              <a:rPr lang="en-US" dirty="0" smtClean="0">
                <a:latin typeface="Arial Black" pitchFamily="34" charset="0"/>
              </a:rPr>
              <a:t>TO BRING TOGETHER THE EXPERIENCE  AND VIEW POINTS OF ADMINISTRATIVE AND CLERICAL SERVICE IN SOLVING PROBLEMS</a:t>
            </a:r>
          </a:p>
          <a:p>
            <a:r>
              <a:rPr lang="en-US" dirty="0" smtClean="0">
                <a:latin typeface="Arial Black" pitchFamily="34" charset="0"/>
              </a:rPr>
              <a:t>ENCOURAGING  FURTHER EDUCATION AND TRAINING OF CIVIL SERVANTS IN HIGHER ADMINISTRATION AND ORGANIZATION </a:t>
            </a:r>
          </a:p>
          <a:p>
            <a:r>
              <a:rPr lang="en-US" dirty="0" smtClean="0">
                <a:latin typeface="Arial Black" pitchFamily="34" charset="0"/>
              </a:rPr>
              <a:t>IMPROVING OFFICE MACHINERY AND ORGANISATION AND PROVIDING OPPORTUNITIES FOR THE MAXIMUM CONSIDERATION OF SUGGESTIONS MADE BY THE STAFF </a:t>
            </a:r>
          </a:p>
          <a:p>
            <a:r>
              <a:rPr lang="en-US" dirty="0" smtClean="0">
                <a:latin typeface="Arial Black" pitchFamily="34" charset="0"/>
              </a:rPr>
              <a:t>PROPOSING LEGISLATION SO FAR AS IT HAS A BEARING ON THE POSITION OF CIVIL SERVANT IN RELATION TO THEIR EMPLOYMENT. </a:t>
            </a:r>
          </a:p>
          <a:p>
            <a:endParaRPr lang="en-US" dirty="0"/>
          </a:p>
        </p:txBody>
      </p:sp>
      <p:sp>
        <p:nvSpPr>
          <p:cNvPr id="4" name="Slide Number Placeholder 3"/>
          <p:cNvSpPr>
            <a:spLocks noGrp="1"/>
          </p:cNvSpPr>
          <p:nvPr>
            <p:ph type="sldNum" sz="quarter" idx="12"/>
          </p:nvPr>
        </p:nvSpPr>
        <p:spPr/>
        <p:txBody>
          <a:bodyPr/>
          <a:lstStyle/>
          <a:p>
            <a:fld id="{7598E219-0971-4085-8EA0-D64792254B77}"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BUDGETING PROCEDURE</a:t>
            </a:r>
            <a:endParaRPr lang="en-US" sz="4000" dirty="0"/>
          </a:p>
        </p:txBody>
      </p:sp>
      <p:sp>
        <p:nvSpPr>
          <p:cNvPr id="3" name="Content Placeholder 2"/>
          <p:cNvSpPr>
            <a:spLocks noGrp="1"/>
          </p:cNvSpPr>
          <p:nvPr>
            <p:ph idx="1"/>
          </p:nvPr>
        </p:nvSpPr>
        <p:spPr>
          <a:xfrm>
            <a:off x="457200" y="1219200"/>
            <a:ext cx="8229600" cy="5638800"/>
          </a:xfrm>
        </p:spPr>
        <p:txBody>
          <a:bodyPr>
            <a:normAutofit/>
          </a:bodyPr>
          <a:lstStyle/>
          <a:p>
            <a:pPr marL="571500" indent="-571500"/>
            <a:r>
              <a:rPr lang="en-US" sz="3000" dirty="0" smtClean="0">
                <a:latin typeface="Arial Black" pitchFamily="34" charset="0"/>
              </a:rPr>
              <a:t>TREASURY IS THE CENTRAL FINANCIAL AGENCY IN BRITAIN</a:t>
            </a:r>
          </a:p>
          <a:p>
            <a:pPr marL="571500" indent="-571500"/>
            <a:r>
              <a:rPr lang="en-US" sz="3000" dirty="0" smtClean="0">
                <a:latin typeface="Arial Black" pitchFamily="34" charset="0"/>
              </a:rPr>
              <a:t>BRITAIN HAS THE SYSTEM OF SINGLE BUDGET, </a:t>
            </a:r>
          </a:p>
          <a:p>
            <a:pPr marL="571500" indent="-571500"/>
            <a:r>
              <a:rPr lang="en-US" sz="3000" dirty="0" smtClean="0">
                <a:latin typeface="Arial Black" pitchFamily="34" charset="0"/>
              </a:rPr>
              <a:t>FINANCIAL YEAR BEGINS IN ON 1</a:t>
            </a:r>
            <a:r>
              <a:rPr lang="en-US" sz="3000" baseline="30000" dirty="0" smtClean="0">
                <a:latin typeface="Arial Black" pitchFamily="34" charset="0"/>
              </a:rPr>
              <a:t>st</a:t>
            </a:r>
            <a:r>
              <a:rPr lang="en-US" sz="3000" dirty="0" smtClean="0">
                <a:latin typeface="Arial Black" pitchFamily="34" charset="0"/>
              </a:rPr>
              <a:t> APRIL AND ENDS ON 30</a:t>
            </a:r>
            <a:r>
              <a:rPr lang="en-US" sz="3000" baseline="30000" dirty="0" smtClean="0">
                <a:latin typeface="Arial Black" pitchFamily="34" charset="0"/>
              </a:rPr>
              <a:t>th</a:t>
            </a:r>
            <a:r>
              <a:rPr lang="en-US" sz="3000" dirty="0" smtClean="0">
                <a:latin typeface="Arial Black" pitchFamily="34" charset="0"/>
              </a:rPr>
              <a:t> MARCH </a:t>
            </a:r>
          </a:p>
          <a:p>
            <a:pPr marL="571500" indent="-571500"/>
            <a:r>
              <a:rPr lang="en-US" sz="3000" dirty="0" smtClean="0">
                <a:latin typeface="Arial Black" pitchFamily="34" charset="0"/>
              </a:rPr>
              <a:t>PREPARATION OF BUDGETARY ESTIMATES BEGINS BY ALL DEPARTMENTS IN FIRST WEEK OFOCTOBER</a:t>
            </a:r>
            <a:endParaRPr lang="en-US" dirty="0"/>
          </a:p>
        </p:txBody>
      </p:sp>
      <p:sp>
        <p:nvSpPr>
          <p:cNvPr id="4" name="Slide Number Placeholder 3"/>
          <p:cNvSpPr>
            <a:spLocks noGrp="1"/>
          </p:cNvSpPr>
          <p:nvPr>
            <p:ph type="sldNum" sz="quarter" idx="12"/>
          </p:nvPr>
        </p:nvSpPr>
        <p:spPr/>
        <p:txBody>
          <a:bodyPr/>
          <a:lstStyle/>
          <a:p>
            <a:fld id="{7598E219-0971-4085-8EA0-D64792254B77}"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BUDGETING PROCEDURE</a:t>
            </a:r>
            <a:endParaRPr lang="en-US" sz="4000" dirty="0"/>
          </a:p>
        </p:txBody>
      </p:sp>
      <p:sp>
        <p:nvSpPr>
          <p:cNvPr id="3" name="Content Placeholder 2"/>
          <p:cNvSpPr>
            <a:spLocks noGrp="1"/>
          </p:cNvSpPr>
          <p:nvPr>
            <p:ph idx="1"/>
          </p:nvPr>
        </p:nvSpPr>
        <p:spPr>
          <a:xfrm>
            <a:off x="457200" y="1600200"/>
            <a:ext cx="8229600" cy="4876800"/>
          </a:xfrm>
        </p:spPr>
        <p:txBody>
          <a:bodyPr>
            <a:normAutofit fontScale="77500" lnSpcReduction="20000"/>
          </a:bodyPr>
          <a:lstStyle/>
          <a:p>
            <a:pPr marL="571500" indent="-571500"/>
            <a:r>
              <a:rPr lang="en-US" dirty="0" smtClean="0">
                <a:latin typeface="Arial Black" pitchFamily="34" charset="0"/>
              </a:rPr>
              <a:t>THE CHANCELLOR OF EXCHEQUER PRESENTS THE BUDGET TO THE HOUSE OF COMMONS IN THE MIDDLE OF FEBRUARY.</a:t>
            </a:r>
          </a:p>
          <a:p>
            <a:pPr marL="571500" indent="-571500"/>
            <a:r>
              <a:rPr lang="en-US" dirty="0" smtClean="0">
                <a:latin typeface="Arial Black" pitchFamily="34" charset="0"/>
              </a:rPr>
              <a:t>SINCE 1968, THE HOUSE OF COMMONS ITSELF HAS BEEN DEALING WITH SUPPLIES (DEMANDS) AND REVENUE, INSTEAD OF THE SYSTEM OF THE COMMITTEE OF THE WHOLE HOUSE</a:t>
            </a:r>
          </a:p>
          <a:p>
            <a:pPr marL="571500" indent="-571500"/>
            <a:r>
              <a:rPr lang="en-US" dirty="0" smtClean="0">
                <a:latin typeface="Arial Black" pitchFamily="34" charset="0"/>
              </a:rPr>
              <a:t>THE BUDGET SPEECH BY THE CHANCELLOR OF EXCHEQUER AND BUDGET DEBATES NOW TAKE PLACE IN HOUSE OF COMMONS THE BUDGET IS NEITHER INTRODUCED NOR DISCUSSED IN THE HOUSE OF LORDS.</a:t>
            </a:r>
          </a:p>
          <a:p>
            <a:pPr marL="571500" indent="-571500"/>
            <a:endParaRPr lang="en-US" dirty="0" smtClean="0">
              <a:latin typeface="Arial Black" pitchFamily="34" charset="0"/>
            </a:endParaRPr>
          </a:p>
          <a:p>
            <a:pPr marL="571500" indent="-571500"/>
            <a:endParaRPr lang="en-US" dirty="0" smtClean="0">
              <a:latin typeface="Arial Black" pitchFamily="34" charset="0"/>
            </a:endParaRPr>
          </a:p>
          <a:p>
            <a:endParaRPr lang="en-US" dirty="0"/>
          </a:p>
        </p:txBody>
      </p:sp>
      <p:sp>
        <p:nvSpPr>
          <p:cNvPr id="4" name="Slide Number Placeholder 3"/>
          <p:cNvSpPr>
            <a:spLocks noGrp="1"/>
          </p:cNvSpPr>
          <p:nvPr>
            <p:ph type="sldNum" sz="quarter" idx="12"/>
          </p:nvPr>
        </p:nvSpPr>
        <p:spPr/>
        <p:txBody>
          <a:bodyPr/>
          <a:lstStyle/>
          <a:p>
            <a:fld id="{7598E219-0971-4085-8EA0-D64792254B77}"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Black" pitchFamily="34" charset="0"/>
              </a:rPr>
              <a:t>BUDGETING PROCEDURE</a:t>
            </a:r>
            <a:endParaRPr lang="en-US" dirty="0"/>
          </a:p>
        </p:txBody>
      </p:sp>
      <p:sp>
        <p:nvSpPr>
          <p:cNvPr id="3" name="Content Placeholder 2"/>
          <p:cNvSpPr>
            <a:spLocks noGrp="1"/>
          </p:cNvSpPr>
          <p:nvPr>
            <p:ph idx="1"/>
          </p:nvPr>
        </p:nvSpPr>
        <p:spPr>
          <a:xfrm>
            <a:off x="457200" y="1295400"/>
            <a:ext cx="8229600" cy="5562600"/>
          </a:xfrm>
        </p:spPr>
        <p:txBody>
          <a:bodyPr>
            <a:normAutofit fontScale="70000" lnSpcReduction="20000"/>
          </a:bodyPr>
          <a:lstStyle/>
          <a:p>
            <a:pPr marL="571500" indent="-571500"/>
            <a:endParaRPr lang="en-US" dirty="0" smtClean="0">
              <a:latin typeface="Arial Black" pitchFamily="34" charset="0"/>
            </a:endParaRPr>
          </a:p>
          <a:p>
            <a:pPr marL="571500" indent="-571500"/>
            <a:r>
              <a:rPr lang="en-US" sz="3400" dirty="0" smtClean="0">
                <a:latin typeface="Arial Black" pitchFamily="34" charset="0"/>
              </a:rPr>
              <a:t>THE DEBATES ON THE BUDGETARY ESTIMATES IN THE HOUSE OF COMMONS SHOULD BE CONCLUDED WITHIN TWENTY SIX DAYS.   </a:t>
            </a:r>
          </a:p>
          <a:p>
            <a:pPr marL="571500" indent="-571500"/>
            <a:r>
              <a:rPr lang="en-US" sz="3400" dirty="0" smtClean="0">
                <a:latin typeface="Arial Black" pitchFamily="34" charset="0"/>
              </a:rPr>
              <a:t>BUDGET REACHES THE QUEEN 30 DAYS AFTER IT IS PASSED BY THE HOUSE OF COMMONS.</a:t>
            </a:r>
          </a:p>
          <a:p>
            <a:pPr marL="571500" indent="-571500"/>
            <a:r>
              <a:rPr lang="en-US" sz="3400" dirty="0" smtClean="0">
                <a:latin typeface="Arial Black" pitchFamily="34" charset="0"/>
              </a:rPr>
              <a:t>THE BUDGET REACHES THE QUEEN FOR ASSENT AFTER 30 DAYS OF PASSING BY THE HOUSE OF COMMONS</a:t>
            </a:r>
          </a:p>
          <a:p>
            <a:pPr marL="571500" indent="-571500"/>
            <a:r>
              <a:rPr lang="en-US" sz="3400" dirty="0" smtClean="0">
                <a:latin typeface="Arial Black" pitchFamily="34" charset="0"/>
              </a:rPr>
              <a:t>PROVISIONAL COLLECTION OF TAXES ACT OF 1913 AUTHORIZES THE GOVERNMENT TO COLLECT THE PROPOSED NEW TAXES FROM THE DATE OF THEIR ANNOUNCEMENT IN THE BUDGET TO THE DATE OF PASSING OF THE FINANCE ACT.  </a:t>
            </a:r>
          </a:p>
          <a:p>
            <a:endParaRPr lang="en-US" sz="3400" dirty="0"/>
          </a:p>
        </p:txBody>
      </p:sp>
      <p:sp>
        <p:nvSpPr>
          <p:cNvPr id="4" name="Slide Number Placeholder 3"/>
          <p:cNvSpPr>
            <a:spLocks noGrp="1"/>
          </p:cNvSpPr>
          <p:nvPr>
            <p:ph type="sldNum" sz="quarter" idx="12"/>
          </p:nvPr>
        </p:nvSpPr>
        <p:spPr/>
        <p:txBody>
          <a:bodyPr/>
          <a:lstStyle/>
          <a:p>
            <a:fld id="{7598E219-0971-4085-8EA0-D64792254B77}"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latin typeface="Arial Black" pitchFamily="34" charset="0"/>
              </a:rPr>
              <a:t>PARLIAMENTARY COMMISSIONER</a:t>
            </a:r>
            <a:endParaRPr lang="en-US" sz="3200" dirty="0">
              <a:latin typeface="Arial Black" pitchFamily="34" charset="0"/>
            </a:endParaRPr>
          </a:p>
        </p:txBody>
      </p:sp>
      <p:sp>
        <p:nvSpPr>
          <p:cNvPr id="3" name="Content Placeholder 2"/>
          <p:cNvSpPr>
            <a:spLocks noGrp="1"/>
          </p:cNvSpPr>
          <p:nvPr>
            <p:ph idx="1"/>
          </p:nvPr>
        </p:nvSpPr>
        <p:spPr>
          <a:xfrm>
            <a:off x="457200" y="1524000"/>
            <a:ext cx="8382000" cy="5029200"/>
          </a:xfrm>
        </p:spPr>
        <p:txBody>
          <a:bodyPr>
            <a:normAutofit fontScale="77500" lnSpcReduction="20000"/>
          </a:bodyPr>
          <a:lstStyle/>
          <a:p>
            <a:r>
              <a:rPr lang="en-US" dirty="0" smtClean="0">
                <a:latin typeface="Arial Black" pitchFamily="34" charset="0"/>
              </a:rPr>
              <a:t>PARLIAMENTARY COMMISSIONER FOR ADMINISTRATION ESTABLISHED IN 1967 ON RECOMMENDATION OF SIR JOHN WHYATT  COMMITTEE REPORT PUBLISHED IN 1961.</a:t>
            </a:r>
          </a:p>
          <a:p>
            <a:r>
              <a:rPr lang="en-US" dirty="0" smtClean="0">
                <a:latin typeface="Arial Black" pitchFamily="34" charset="0"/>
              </a:rPr>
              <a:t>THE FUNCTION IS TO INVESTIGATE THE COMPLAINT OF CITIZENS AGAINST MALADMINISTRATION BY GOVERNMENT DEPARTMENTS. </a:t>
            </a:r>
          </a:p>
          <a:p>
            <a:r>
              <a:rPr lang="en-US" dirty="0" smtClean="0">
                <a:latin typeface="Arial Black" pitchFamily="34" charset="0"/>
              </a:rPr>
              <a:t>HIS STATUS IS EQUIVALENT TO CONTROLLER AND AUDITOR GENERAL </a:t>
            </a:r>
          </a:p>
          <a:p>
            <a:r>
              <a:rPr lang="en-US" dirty="0" smtClean="0">
                <a:latin typeface="Arial Black" pitchFamily="34" charset="0"/>
              </a:rPr>
              <a:t>THE AGGRIEVED CITIZEN CANNOT APPROACH DIRECTLY BUT THROUGH THE MEMBER OF PARLIAMENT WHO SHALL REFER IT TO THE COMMISSIONER. </a:t>
            </a:r>
          </a:p>
          <a:p>
            <a:r>
              <a:rPr lang="en-US" dirty="0" smtClean="0">
                <a:latin typeface="Arial Black" pitchFamily="34" charset="0"/>
              </a:rPr>
              <a:t>THIS PROCESS IS KNOWN AS ’MP FILTER</a:t>
            </a:r>
            <a:endParaRPr lang="en-US" dirty="0">
              <a:latin typeface="Arial Black" pitchFamily="34" charset="0"/>
            </a:endParaRPr>
          </a:p>
        </p:txBody>
      </p:sp>
      <p:sp>
        <p:nvSpPr>
          <p:cNvPr id="4" name="Slide Number Placeholder 3"/>
          <p:cNvSpPr>
            <a:spLocks noGrp="1"/>
          </p:cNvSpPr>
          <p:nvPr>
            <p:ph type="sldNum" sz="quarter" idx="12"/>
          </p:nvPr>
        </p:nvSpPr>
        <p:spPr/>
        <p:txBody>
          <a:bodyPr/>
          <a:lstStyle/>
          <a:p>
            <a:fld id="{7598E219-0971-4085-8EA0-D64792254B77}"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latin typeface="Arial Black" pitchFamily="34" charset="0"/>
              </a:rPr>
              <a:t>PARLIAMENTARY COMMISSIONER</a:t>
            </a:r>
            <a:endParaRPr lang="en-US" sz="3200" dirty="0"/>
          </a:p>
        </p:txBody>
      </p:sp>
      <p:sp>
        <p:nvSpPr>
          <p:cNvPr id="3" name="Content Placeholder 2"/>
          <p:cNvSpPr>
            <a:spLocks noGrp="1"/>
          </p:cNvSpPr>
          <p:nvPr>
            <p:ph idx="1"/>
          </p:nvPr>
        </p:nvSpPr>
        <p:spPr>
          <a:xfrm>
            <a:off x="457200" y="1295400"/>
            <a:ext cx="8229600" cy="5334000"/>
          </a:xfrm>
        </p:spPr>
        <p:txBody>
          <a:bodyPr>
            <a:noAutofit/>
          </a:bodyPr>
          <a:lstStyle/>
          <a:p>
            <a:pPr>
              <a:buNone/>
            </a:pPr>
            <a:r>
              <a:rPr lang="en-US" sz="2400" dirty="0" smtClean="0">
                <a:latin typeface="Arial Black" pitchFamily="34" charset="0"/>
              </a:rPr>
              <a:t>FOLLOWING RESTRICTIONS ARE IMPOSED ON THE COMMISSIONER’S JURISDICTION AND AUTHORITY</a:t>
            </a:r>
            <a:r>
              <a:rPr lang="en-US" sz="2000" dirty="0" smtClean="0">
                <a:latin typeface="Arial Black" pitchFamily="34" charset="0"/>
              </a:rPr>
              <a:t>:</a:t>
            </a:r>
          </a:p>
          <a:p>
            <a:pPr marL="571500" indent="-571500">
              <a:buNone/>
            </a:pPr>
            <a:r>
              <a:rPr lang="en-US" sz="2400" dirty="0" smtClean="0">
                <a:latin typeface="Arial Black" pitchFamily="34" charset="0"/>
              </a:rPr>
              <a:t>1)ORIGINALLY HE WAS NOT EMPOWERED TO INVESTIGATE THE CASES OF MALADMINISTRATION AGAINST LOCAL AUTHORITIES, HOSPITAL BOARDS, NATIONALISED INDUSTRIES, POLICE, CIVIL SERVICE, AND ARMED FORCES </a:t>
            </a:r>
          </a:p>
          <a:p>
            <a:pPr marL="571500" indent="-571500">
              <a:buNone/>
            </a:pPr>
            <a:r>
              <a:rPr lang="en-US" sz="2400" dirty="0" smtClean="0">
                <a:latin typeface="Arial Black" pitchFamily="34" charset="0"/>
              </a:rPr>
              <a:t>2)HE CANNOT INVESTIGATE MATTERS ON WHICH A RIGHT OF APPEAL IS OPEN TO A COMPLAINANT. </a:t>
            </a:r>
          </a:p>
          <a:p>
            <a:pPr marL="571500" indent="-571500">
              <a:buNone/>
            </a:pPr>
            <a:r>
              <a:rPr lang="en-US" sz="2400" dirty="0" smtClean="0">
                <a:latin typeface="Arial Black" pitchFamily="34" charset="0"/>
              </a:rPr>
              <a:t>3)HE  IS NOT ALLOWED TO QUESTION POLICY PARLIAMENTARY POLICIES </a:t>
            </a:r>
          </a:p>
          <a:p>
            <a:endParaRPr lang="en-US" sz="2400" dirty="0">
              <a:latin typeface="Arial Black" pitchFamily="34" charset="0"/>
            </a:endParaRPr>
          </a:p>
        </p:txBody>
      </p:sp>
      <p:sp>
        <p:nvSpPr>
          <p:cNvPr id="4" name="Slide Number Placeholder 3"/>
          <p:cNvSpPr>
            <a:spLocks noGrp="1"/>
          </p:cNvSpPr>
          <p:nvPr>
            <p:ph type="sldNum" sz="quarter" idx="12"/>
          </p:nvPr>
        </p:nvSpPr>
        <p:spPr/>
        <p:txBody>
          <a:bodyPr/>
          <a:lstStyle/>
          <a:p>
            <a:fld id="{7598E219-0971-4085-8EA0-D64792254B77}"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latin typeface="Arial Black" pitchFamily="34" charset="0"/>
              </a:rPr>
              <a:t>PARLIAMENTARY COMMISSIONER</a:t>
            </a:r>
            <a:endParaRPr lang="en-US" sz="3200" dirty="0"/>
          </a:p>
        </p:txBody>
      </p:sp>
      <p:sp>
        <p:nvSpPr>
          <p:cNvPr id="3" name="Content Placeholder 2"/>
          <p:cNvSpPr>
            <a:spLocks noGrp="1"/>
          </p:cNvSpPr>
          <p:nvPr>
            <p:ph idx="1"/>
          </p:nvPr>
        </p:nvSpPr>
        <p:spPr>
          <a:xfrm>
            <a:off x="457200" y="1600200"/>
            <a:ext cx="8229600" cy="4876800"/>
          </a:xfrm>
        </p:spPr>
        <p:txBody>
          <a:bodyPr>
            <a:normAutofit fontScale="92500" lnSpcReduction="10000"/>
          </a:bodyPr>
          <a:lstStyle/>
          <a:p>
            <a:r>
              <a:rPr lang="en-US" sz="2800" dirty="0" smtClean="0">
                <a:latin typeface="Arial Black" pitchFamily="34" charset="0"/>
              </a:rPr>
              <a:t>   HE CANNOT QUESTIONS MERITS OF DISCRETIONARY ADMINISTRATIVE   DECISIONS WHICH ARE TAKEN LEGALLY AND AFTER AN APPROPRIATE ADMINISTRATIVE PROCEDURE. </a:t>
            </a:r>
          </a:p>
          <a:p>
            <a:r>
              <a:rPr lang="en-US" sz="2800" dirty="0" smtClean="0">
                <a:latin typeface="Arial Black" pitchFamily="34" charset="0"/>
              </a:rPr>
              <a:t>THE INVESTIGATION CONDUCTED BY HIM SHOULD BE PRIVATE AND CONFIDENTIAL IN NATURE. </a:t>
            </a:r>
          </a:p>
          <a:p>
            <a:r>
              <a:rPr lang="en-US" sz="2800" dirty="0" smtClean="0">
                <a:latin typeface="Arial Black" pitchFamily="34" charset="0"/>
              </a:rPr>
              <a:t>HE CANNOT PROPOSE LEGISLATION SO FAR AS IT HAS A BEARING ON THE POSITION OF ACIVIL SERVANT IN RELATION TO THEIR EMPLOYMENT. </a:t>
            </a:r>
          </a:p>
          <a:p>
            <a:pPr>
              <a:buNone/>
            </a:pPr>
            <a:endParaRPr lang="en-US" sz="2800" dirty="0" smtClean="0">
              <a:latin typeface="Arial Black" pitchFamily="34" charset="0"/>
            </a:endParaRPr>
          </a:p>
          <a:p>
            <a:pPr>
              <a:buNone/>
            </a:pPr>
            <a:endParaRPr lang="en-US" dirty="0" smtClean="0"/>
          </a:p>
          <a:p>
            <a:endParaRPr lang="en-US" dirty="0"/>
          </a:p>
        </p:txBody>
      </p:sp>
      <p:sp>
        <p:nvSpPr>
          <p:cNvPr id="4" name="Slide Number Placeholder 3"/>
          <p:cNvSpPr>
            <a:spLocks noGrp="1"/>
          </p:cNvSpPr>
          <p:nvPr>
            <p:ph type="sldNum" sz="quarter" idx="12"/>
          </p:nvPr>
        </p:nvSpPr>
        <p:spPr/>
        <p:txBody>
          <a:bodyPr/>
          <a:lstStyle/>
          <a:p>
            <a:fld id="{7598E219-0971-4085-8EA0-D64792254B77}"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latin typeface="Arial Black" pitchFamily="34" charset="0"/>
              </a:rPr>
              <a:t>PARLIAMENTARY COMMISSIONER</a:t>
            </a:r>
            <a:endParaRPr lang="en-US" sz="3200" dirty="0"/>
          </a:p>
        </p:txBody>
      </p:sp>
      <p:sp>
        <p:nvSpPr>
          <p:cNvPr id="3" name="Content Placeholder 2"/>
          <p:cNvSpPr>
            <a:spLocks noGrp="1"/>
          </p:cNvSpPr>
          <p:nvPr>
            <p:ph idx="1"/>
          </p:nvPr>
        </p:nvSpPr>
        <p:spPr/>
        <p:txBody>
          <a:bodyPr>
            <a:normAutofit lnSpcReduction="10000"/>
          </a:bodyPr>
          <a:lstStyle/>
          <a:p>
            <a:r>
              <a:rPr lang="en-US" sz="2800" dirty="0" smtClean="0">
                <a:latin typeface="Arial Black" pitchFamily="34" charset="0"/>
              </a:rPr>
              <a:t>HE CANNOT QUESTIONS MERITS OF DISCRETIONARY ADMINISTRATIVE   DECISIONS WHICH ARE TAKEN LEGALLY AND AFTER AN APPROPRIATE ADMINISTRATIVE PROCEDURE. </a:t>
            </a:r>
          </a:p>
          <a:p>
            <a:r>
              <a:rPr lang="en-US" sz="2800" dirty="0" smtClean="0">
                <a:latin typeface="Arial Black" pitchFamily="34" charset="0"/>
              </a:rPr>
              <a:t> THE INVESTIGATION CONDUCTED BY HIM SHOULD BE PRIVATE AND CONFIDENTIAL IN NATURE. </a:t>
            </a:r>
          </a:p>
          <a:p>
            <a:pPr>
              <a:buNone/>
            </a:pPr>
            <a:r>
              <a:rPr lang="en-US" sz="2800" dirty="0" smtClean="0">
                <a:latin typeface="Arial Black" pitchFamily="34" charset="0"/>
              </a:rPr>
              <a:t> </a:t>
            </a:r>
          </a:p>
          <a:p>
            <a:endParaRPr lang="en-US" dirty="0"/>
          </a:p>
        </p:txBody>
      </p:sp>
      <p:sp>
        <p:nvSpPr>
          <p:cNvPr id="4" name="Slide Number Placeholder 3"/>
          <p:cNvSpPr>
            <a:spLocks noGrp="1"/>
          </p:cNvSpPr>
          <p:nvPr>
            <p:ph type="sldNum" sz="quarter" idx="12"/>
          </p:nvPr>
        </p:nvSpPr>
        <p:spPr/>
        <p:txBody>
          <a:bodyPr/>
          <a:lstStyle/>
          <a:p>
            <a:fld id="{7598E219-0971-4085-8EA0-D64792254B77}"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smtClean="0">
                <a:latin typeface="Arial Black" pitchFamily="34" charset="0"/>
              </a:rPr>
              <a:t>BRITISH LOCAL GOVERNMENT</a:t>
            </a:r>
            <a:endParaRPr lang="en-US" sz="4000" dirty="0">
              <a:latin typeface="Arial Black" pitchFamily="34" charset="0"/>
            </a:endParaRPr>
          </a:p>
        </p:txBody>
      </p:sp>
      <p:sp>
        <p:nvSpPr>
          <p:cNvPr id="3" name="Content Placeholder 2"/>
          <p:cNvSpPr>
            <a:spLocks noGrp="1"/>
          </p:cNvSpPr>
          <p:nvPr>
            <p:ph idx="1"/>
          </p:nvPr>
        </p:nvSpPr>
        <p:spPr>
          <a:xfrm>
            <a:off x="457200" y="1600200"/>
            <a:ext cx="8229600" cy="5257800"/>
          </a:xfrm>
        </p:spPr>
        <p:txBody>
          <a:bodyPr>
            <a:normAutofit/>
          </a:bodyPr>
          <a:lstStyle/>
          <a:p>
            <a:r>
              <a:rPr lang="en-US" sz="2800" dirty="0" smtClean="0">
                <a:latin typeface="Arial Black" pitchFamily="34" charset="0"/>
              </a:rPr>
              <a:t>BRITISH GOVERNMENT PROVIDES A UNITARY STATE. </a:t>
            </a:r>
          </a:p>
          <a:p>
            <a:r>
              <a:rPr lang="en-US" sz="2800" dirty="0" smtClean="0">
                <a:latin typeface="Arial Black" pitchFamily="34" charset="0"/>
              </a:rPr>
              <a:t>ALL THE POWERS OF THE GOVERNMENT ARE VESTED IN THE SINGLE SUPREME CENTRAL GOVERNMENT. </a:t>
            </a:r>
          </a:p>
          <a:p>
            <a:r>
              <a:rPr lang="en-US" sz="2800" dirty="0" smtClean="0">
                <a:latin typeface="Arial Black" pitchFamily="34" charset="0"/>
              </a:rPr>
              <a:t>IT CAN CREATE OR ABOLISH THE UNITS OF LOCAL GOVERNMENT FOR ADMINISTRATIVE CONVENIENCE.</a:t>
            </a:r>
          </a:p>
          <a:p>
            <a:endParaRPr lang="en-US" sz="2800" dirty="0">
              <a:latin typeface="Arial Black" pitchFamily="34" charset="0"/>
            </a:endParaRPr>
          </a:p>
        </p:txBody>
      </p:sp>
      <p:sp>
        <p:nvSpPr>
          <p:cNvPr id="4" name="Slide Number Placeholder 3"/>
          <p:cNvSpPr>
            <a:spLocks noGrp="1"/>
          </p:cNvSpPr>
          <p:nvPr>
            <p:ph type="sldNum" sz="quarter" idx="12"/>
          </p:nvPr>
        </p:nvSpPr>
        <p:spPr/>
        <p:txBody>
          <a:bodyPr/>
          <a:lstStyle/>
          <a:p>
            <a:fld id="{7598E219-0971-4085-8EA0-D64792254B77}"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rial Black" pitchFamily="34" charset="0"/>
              </a:rPr>
              <a:t>BRITISH LOCAL GOVERNMENT</a:t>
            </a:r>
            <a:endParaRPr lang="en-US" sz="3600" dirty="0"/>
          </a:p>
        </p:txBody>
      </p:sp>
      <p:sp>
        <p:nvSpPr>
          <p:cNvPr id="3" name="Content Placeholder 2"/>
          <p:cNvSpPr>
            <a:spLocks noGrp="1"/>
          </p:cNvSpPr>
          <p:nvPr>
            <p:ph idx="1"/>
          </p:nvPr>
        </p:nvSpPr>
        <p:spPr/>
        <p:txBody>
          <a:bodyPr>
            <a:normAutofit fontScale="85000" lnSpcReduction="20000"/>
          </a:bodyPr>
          <a:lstStyle/>
          <a:p>
            <a:r>
              <a:rPr lang="en-US" dirty="0" smtClean="0">
                <a:latin typeface="Arial Black" pitchFamily="34" charset="0"/>
              </a:rPr>
              <a:t>THESE UNITES DERIVE THEIR AUTHORITY FROM CENTRAL GOVERNMENT. </a:t>
            </a:r>
          </a:p>
          <a:p>
            <a:r>
              <a:rPr lang="en-US" dirty="0" smtClean="0">
                <a:latin typeface="Arial Black" pitchFamily="34" charset="0"/>
              </a:rPr>
              <a:t>THE PRESENT SYUSTEM OF LOCAL GOVERNMENT IN ENGLAND WAS ESTABLISHED IN 1974  BY THE LOCAL GOVERNMENT ACT 1972 WHICH CREATED AA TWO TIER SYSTEM FOR METROPOLITAN AREAS AND </a:t>
            </a:r>
            <a:r>
              <a:rPr lang="en-US" dirty="0" err="1" smtClean="0">
                <a:latin typeface="Arial Black" pitchFamily="34" charset="0"/>
              </a:rPr>
              <a:t>AND</a:t>
            </a:r>
            <a:r>
              <a:rPr lang="en-US" dirty="0" smtClean="0">
                <a:latin typeface="Arial Black" pitchFamily="34" charset="0"/>
              </a:rPr>
              <a:t> A THREE TIER SYSTEM FOR THE REST(MIXED URBAN AND RURAL AREAS)</a:t>
            </a:r>
          </a:p>
          <a:p>
            <a:endParaRPr lang="en-US" dirty="0"/>
          </a:p>
        </p:txBody>
      </p:sp>
      <p:sp>
        <p:nvSpPr>
          <p:cNvPr id="4" name="Slide Number Placeholder 3"/>
          <p:cNvSpPr>
            <a:spLocks noGrp="1"/>
          </p:cNvSpPr>
          <p:nvPr>
            <p:ph type="sldNum" sz="quarter" idx="12"/>
          </p:nvPr>
        </p:nvSpPr>
        <p:spPr/>
        <p:txBody>
          <a:bodyPr/>
          <a:lstStyle/>
          <a:p>
            <a:fld id="{7598E219-0971-4085-8EA0-D64792254B77}"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British Local Government</a:t>
            </a:r>
            <a:endParaRPr lang="en-US" dirty="0"/>
          </a:p>
        </p:txBody>
      </p:sp>
      <p:sp>
        <p:nvSpPr>
          <p:cNvPr id="3" name="Content Placeholder 2"/>
          <p:cNvSpPr>
            <a:spLocks noGrp="1"/>
          </p:cNvSpPr>
          <p:nvPr>
            <p:ph idx="1"/>
          </p:nvPr>
        </p:nvSpPr>
        <p:spPr/>
        <p:txBody>
          <a:bodyPr/>
          <a:lstStyle/>
          <a:p>
            <a:r>
              <a:rPr lang="en-US" dirty="0" smtClean="0"/>
              <a:t>Non- Metropolitan Districts  (296)</a:t>
            </a:r>
            <a:endParaRPr lang="en-US" dirty="0"/>
          </a:p>
        </p:txBody>
      </p:sp>
      <p:cxnSp>
        <p:nvCxnSpPr>
          <p:cNvPr id="7" name="Straight Connector 6"/>
          <p:cNvCxnSpPr/>
          <p:nvPr/>
        </p:nvCxnSpPr>
        <p:spPr>
          <a:xfrm>
            <a:off x="762000" y="2362200"/>
            <a:ext cx="7772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5400000">
            <a:off x="418306" y="2781300"/>
            <a:ext cx="686594" cy="7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5400000">
            <a:off x="8344694" y="2551906"/>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aphicFrame>
        <p:nvGraphicFramePr>
          <p:cNvPr id="15" name="Table 14"/>
          <p:cNvGraphicFramePr>
            <a:graphicFrameLocks noGrp="1"/>
          </p:cNvGraphicFramePr>
          <p:nvPr/>
        </p:nvGraphicFramePr>
        <p:xfrm>
          <a:off x="9144000" y="2895600"/>
          <a:ext cx="6096000" cy="2484120"/>
        </p:xfrm>
        <a:graphic>
          <a:graphicData uri="http://schemas.openxmlformats.org/drawingml/2006/table">
            <a:tbl>
              <a:tblPr firstRow="1" bandRow="1">
                <a:tableStyleId>{5C22544A-7EE6-4342-B048-85BDC9FD1C3A}</a:tableStyleId>
              </a:tblPr>
              <a:tblGrid>
                <a:gridCol w="3657600"/>
                <a:gridCol w="406400"/>
                <a:gridCol w="2032000"/>
              </a:tblGrid>
              <a:tr h="142240">
                <a:tc>
                  <a:txBody>
                    <a:bodyPr/>
                    <a:lstStyle/>
                    <a:p>
                      <a:r>
                        <a:rPr lang="en-US" dirty="0" err="1" smtClean="0"/>
                        <a:t>ConurbationsMixed</a:t>
                      </a:r>
                      <a:r>
                        <a:rPr lang="en-US" dirty="0" smtClean="0"/>
                        <a:t> </a:t>
                      </a:r>
                      <a:r>
                        <a:rPr lang="en-US" dirty="0" err="1" smtClean="0"/>
                        <a:t>Urb</a:t>
                      </a:r>
                      <a:endParaRPr lang="en-US" dirty="0"/>
                    </a:p>
                  </a:txBody>
                  <a:tcPr/>
                </a:tc>
                <a:tc>
                  <a:txBody>
                    <a:bodyPr/>
                    <a:lstStyle/>
                    <a:p>
                      <a:endParaRPr lang="en-US" dirty="0"/>
                    </a:p>
                  </a:txBody>
                  <a:tcPr/>
                </a:tc>
                <a:tc>
                  <a:txBody>
                    <a:bodyPr/>
                    <a:lstStyle/>
                    <a:p>
                      <a:endParaRPr lang="en-US" dirty="0"/>
                    </a:p>
                  </a:txBody>
                  <a:tcPr/>
                </a:tc>
              </a:tr>
              <a:tr h="370840">
                <a:tc>
                  <a:txBody>
                    <a:bodyPr/>
                    <a:lstStyle/>
                    <a:p>
                      <a:endParaRPr lang="en-US" dirty="0"/>
                    </a:p>
                  </a:txBody>
                  <a:tcPr/>
                </a:tc>
                <a:tc>
                  <a:txBody>
                    <a:bodyPr/>
                    <a:lstStyle/>
                    <a:p>
                      <a:endParaRPr lang="en-US"/>
                    </a:p>
                  </a:txBody>
                  <a:tcPr/>
                </a:tc>
                <a:tc>
                  <a:txBody>
                    <a:bodyPr/>
                    <a:lstStyle/>
                    <a:p>
                      <a:endParaRPr lang="en-US"/>
                    </a:p>
                  </a:txBody>
                  <a:tcPr/>
                </a:tc>
              </a:tr>
              <a:tr h="370840">
                <a:tc>
                  <a:txBody>
                    <a:bodyPr/>
                    <a:lstStyle/>
                    <a:p>
                      <a:r>
                        <a:rPr lang="en-US" dirty="0" smtClean="0"/>
                        <a:t>Mixed Urban and Rural Areas</a:t>
                      </a:r>
                      <a:endParaRPr lang="en-US" dirty="0"/>
                    </a:p>
                  </a:txBody>
                  <a:tcPr/>
                </a:tc>
                <a:tc>
                  <a:txBody>
                    <a:bodyPr/>
                    <a:lstStyle/>
                    <a:p>
                      <a:endParaRPr lang="en-US"/>
                    </a:p>
                  </a:txBody>
                  <a:tcPr/>
                </a:tc>
                <a:tc>
                  <a:txBody>
                    <a:bodyPr/>
                    <a:lstStyle/>
                    <a:p>
                      <a:endParaRPr lang="en-US"/>
                    </a:p>
                  </a:txBody>
                  <a:tcPr/>
                </a:tc>
              </a:tr>
              <a:tr h="370840">
                <a:tc>
                  <a:txBody>
                    <a:bodyPr/>
                    <a:lstStyle/>
                    <a:p>
                      <a:r>
                        <a:rPr lang="en-US" dirty="0" smtClean="0"/>
                        <a:t>Non-</a:t>
                      </a:r>
                      <a:r>
                        <a:rPr lang="en-US" baseline="0" dirty="0" smtClean="0"/>
                        <a:t> Metropolitan Districts  (296)</a:t>
                      </a:r>
                      <a:endParaRPr lang="en-US" dirty="0"/>
                    </a:p>
                  </a:txBody>
                  <a:tcPr/>
                </a:tc>
                <a:tc>
                  <a:txBody>
                    <a:bodyPr/>
                    <a:lstStyle/>
                    <a:p>
                      <a:endParaRPr lang="en-US"/>
                    </a:p>
                  </a:txBody>
                  <a:tcPr/>
                </a:tc>
                <a:tc>
                  <a:txBody>
                    <a:bodyPr/>
                    <a:lstStyle/>
                    <a:p>
                      <a:endParaRPr lang="en-US"/>
                    </a:p>
                  </a:txBody>
                  <a:tcPr/>
                </a:tc>
              </a:tr>
              <a:tr h="0">
                <a:tc>
                  <a:txBody>
                    <a:bodyPr/>
                    <a:lstStyle/>
                    <a:p>
                      <a:r>
                        <a:rPr lang="en-US" dirty="0" smtClean="0"/>
                        <a:t>Greater London</a:t>
                      </a:r>
                      <a:endParaRPr lang="en-US" dirty="0"/>
                    </a:p>
                  </a:txBody>
                  <a:tcPr/>
                </a:tc>
                <a:tc>
                  <a:txBody>
                    <a:bodyPr/>
                    <a:lstStyle/>
                    <a:p>
                      <a:endParaRPr lang="en-US"/>
                    </a:p>
                  </a:txBody>
                  <a:tcPr/>
                </a:tc>
                <a:tc>
                  <a:txBody>
                    <a:bodyPr/>
                    <a:lstStyle/>
                    <a:p>
                      <a:endParaRPr lang="en-US"/>
                    </a:p>
                  </a:txBody>
                  <a:tcPr/>
                </a:tc>
              </a:tr>
              <a:tr h="370840">
                <a:tc>
                  <a:txBody>
                    <a:bodyPr/>
                    <a:lstStyle/>
                    <a:p>
                      <a:r>
                        <a:rPr lang="en-US" dirty="0" smtClean="0"/>
                        <a:t>London Boroughs</a:t>
                      </a:r>
                      <a:r>
                        <a:rPr lang="en-US" baseline="0" dirty="0" smtClean="0"/>
                        <a:t> and City of London (32)</a:t>
                      </a:r>
                      <a:endParaRPr lang="en-US" dirty="0"/>
                    </a:p>
                  </a:txBody>
                  <a:tcPr/>
                </a:tc>
                <a:tc>
                  <a:txBody>
                    <a:bodyPr/>
                    <a:lstStyle/>
                    <a:p>
                      <a:endParaRPr lang="en-US"/>
                    </a:p>
                  </a:txBody>
                  <a:tcPr/>
                </a:tc>
                <a:tc>
                  <a:txBody>
                    <a:bodyPr/>
                    <a:lstStyle/>
                    <a:p>
                      <a:endParaRPr lang="en-US" dirty="0"/>
                    </a:p>
                  </a:txBody>
                  <a:tcPr/>
                </a:tc>
              </a:tr>
            </a:tbl>
          </a:graphicData>
        </a:graphic>
      </p:graphicFrame>
      <p:sp>
        <p:nvSpPr>
          <p:cNvPr id="16" name="Rectangle 15"/>
          <p:cNvSpPr/>
          <p:nvPr/>
        </p:nvSpPr>
        <p:spPr>
          <a:xfrm>
            <a:off x="381000" y="2971800"/>
            <a:ext cx="1447319" cy="369332"/>
          </a:xfrm>
          <a:prstGeom prst="rect">
            <a:avLst/>
          </a:prstGeom>
        </p:spPr>
        <p:txBody>
          <a:bodyPr wrap="none">
            <a:spAutoFit/>
          </a:bodyPr>
          <a:lstStyle/>
          <a:p>
            <a:r>
              <a:rPr lang="en-US" dirty="0" smtClean="0"/>
              <a:t>Conurbations</a:t>
            </a:r>
            <a:endParaRPr lang="en-US" dirty="0"/>
          </a:p>
        </p:txBody>
      </p:sp>
      <p:sp>
        <p:nvSpPr>
          <p:cNvPr id="17" name="Rectangle 16"/>
          <p:cNvSpPr/>
          <p:nvPr/>
        </p:nvSpPr>
        <p:spPr>
          <a:xfrm>
            <a:off x="457200" y="4038600"/>
            <a:ext cx="2612959" cy="369332"/>
          </a:xfrm>
          <a:prstGeom prst="rect">
            <a:avLst/>
          </a:prstGeom>
        </p:spPr>
        <p:txBody>
          <a:bodyPr wrap="none">
            <a:spAutoFit/>
          </a:bodyPr>
          <a:lstStyle/>
          <a:p>
            <a:r>
              <a:rPr lang="en-US" dirty="0" smtClean="0"/>
              <a:t>Metropolitan Counties (6)</a:t>
            </a:r>
            <a:endParaRPr lang="en-US" dirty="0"/>
          </a:p>
        </p:txBody>
      </p:sp>
      <p:sp>
        <p:nvSpPr>
          <p:cNvPr id="18" name="Rectangle 17"/>
          <p:cNvSpPr/>
          <p:nvPr/>
        </p:nvSpPr>
        <p:spPr>
          <a:xfrm>
            <a:off x="457200" y="5029200"/>
            <a:ext cx="2665410" cy="369332"/>
          </a:xfrm>
          <a:prstGeom prst="rect">
            <a:avLst/>
          </a:prstGeom>
        </p:spPr>
        <p:txBody>
          <a:bodyPr wrap="none">
            <a:spAutoFit/>
          </a:bodyPr>
          <a:lstStyle/>
          <a:p>
            <a:r>
              <a:rPr lang="en-US" dirty="0" smtClean="0"/>
              <a:t>Metropolitan Districts (36)</a:t>
            </a:r>
            <a:endParaRPr lang="en-US" dirty="0"/>
          </a:p>
        </p:txBody>
      </p:sp>
      <p:cxnSp>
        <p:nvCxnSpPr>
          <p:cNvPr id="21" name="Straight Arrow Connector 20"/>
          <p:cNvCxnSpPr/>
          <p:nvPr/>
        </p:nvCxnSpPr>
        <p:spPr>
          <a:xfrm rot="5400000">
            <a:off x="419100" y="3771900"/>
            <a:ext cx="686594" cy="7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rot="5400000">
            <a:off x="495300" y="4838700"/>
            <a:ext cx="686594" cy="7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rot="5400000">
            <a:off x="4000500" y="2552700"/>
            <a:ext cx="686594" cy="7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2971800" y="2971800"/>
            <a:ext cx="2924775" cy="369332"/>
          </a:xfrm>
          <a:prstGeom prst="rect">
            <a:avLst/>
          </a:prstGeom>
        </p:spPr>
        <p:txBody>
          <a:bodyPr wrap="none">
            <a:spAutoFit/>
          </a:bodyPr>
          <a:lstStyle/>
          <a:p>
            <a:r>
              <a:rPr lang="en-US" dirty="0" smtClean="0"/>
              <a:t>Mixed Urban and Rural Areas</a:t>
            </a:r>
            <a:endParaRPr lang="en-US" dirty="0"/>
          </a:p>
        </p:txBody>
      </p:sp>
      <p:sp>
        <p:nvSpPr>
          <p:cNvPr id="25" name="Rectangle 24"/>
          <p:cNvSpPr/>
          <p:nvPr/>
        </p:nvSpPr>
        <p:spPr>
          <a:xfrm>
            <a:off x="3124200" y="4038600"/>
            <a:ext cx="3246145" cy="369332"/>
          </a:xfrm>
          <a:prstGeom prst="rect">
            <a:avLst/>
          </a:prstGeom>
        </p:spPr>
        <p:txBody>
          <a:bodyPr wrap="none">
            <a:spAutoFit/>
          </a:bodyPr>
          <a:lstStyle/>
          <a:p>
            <a:r>
              <a:rPr lang="en-US" dirty="0" smtClean="0"/>
              <a:t>Non- Metropolitan Counties (39)</a:t>
            </a:r>
            <a:endParaRPr lang="en-US" dirty="0"/>
          </a:p>
        </p:txBody>
      </p:sp>
      <p:cxnSp>
        <p:nvCxnSpPr>
          <p:cNvPr id="26" name="Straight Arrow Connector 25"/>
          <p:cNvCxnSpPr/>
          <p:nvPr/>
        </p:nvCxnSpPr>
        <p:spPr>
          <a:xfrm rot="5400000">
            <a:off x="4000500" y="3543300"/>
            <a:ext cx="686594" cy="7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7" name="Rectangle 26"/>
          <p:cNvSpPr/>
          <p:nvPr/>
        </p:nvSpPr>
        <p:spPr>
          <a:xfrm>
            <a:off x="3276600" y="5029200"/>
            <a:ext cx="3351495" cy="369332"/>
          </a:xfrm>
          <a:prstGeom prst="rect">
            <a:avLst/>
          </a:prstGeom>
        </p:spPr>
        <p:txBody>
          <a:bodyPr wrap="none">
            <a:spAutoFit/>
          </a:bodyPr>
          <a:lstStyle/>
          <a:p>
            <a:r>
              <a:rPr lang="en-US" dirty="0" smtClean="0"/>
              <a:t>Non- Metropolitan Districts  (296)</a:t>
            </a:r>
            <a:endParaRPr lang="en-US" dirty="0"/>
          </a:p>
        </p:txBody>
      </p:sp>
      <p:cxnSp>
        <p:nvCxnSpPr>
          <p:cNvPr id="28" name="Straight Arrow Connector 27"/>
          <p:cNvCxnSpPr/>
          <p:nvPr/>
        </p:nvCxnSpPr>
        <p:spPr>
          <a:xfrm rot="5400000">
            <a:off x="3924300" y="4762500"/>
            <a:ext cx="686594" cy="7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9" name="Rectangle 28"/>
          <p:cNvSpPr/>
          <p:nvPr/>
        </p:nvSpPr>
        <p:spPr>
          <a:xfrm>
            <a:off x="3429000" y="5943600"/>
            <a:ext cx="1908792" cy="369332"/>
          </a:xfrm>
          <a:prstGeom prst="rect">
            <a:avLst/>
          </a:prstGeom>
        </p:spPr>
        <p:txBody>
          <a:bodyPr wrap="none">
            <a:spAutoFit/>
          </a:bodyPr>
          <a:lstStyle/>
          <a:p>
            <a:r>
              <a:rPr lang="en-US" dirty="0" smtClean="0"/>
              <a:t>Parishes or Towns </a:t>
            </a:r>
            <a:endParaRPr lang="en-US" dirty="0"/>
          </a:p>
        </p:txBody>
      </p:sp>
      <p:cxnSp>
        <p:nvCxnSpPr>
          <p:cNvPr id="30" name="Straight Arrow Connector 29"/>
          <p:cNvCxnSpPr/>
          <p:nvPr/>
        </p:nvCxnSpPr>
        <p:spPr>
          <a:xfrm rot="5400000">
            <a:off x="3848100" y="5753100"/>
            <a:ext cx="686594" cy="7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7482583" y="2819400"/>
            <a:ext cx="1661417" cy="369332"/>
          </a:xfrm>
          <a:prstGeom prst="rect">
            <a:avLst/>
          </a:prstGeom>
        </p:spPr>
        <p:txBody>
          <a:bodyPr wrap="none">
            <a:spAutoFit/>
          </a:bodyPr>
          <a:lstStyle/>
          <a:p>
            <a:r>
              <a:rPr lang="en-US" dirty="0" smtClean="0"/>
              <a:t>Greater London</a:t>
            </a:r>
            <a:endParaRPr lang="en-US" dirty="0"/>
          </a:p>
        </p:txBody>
      </p:sp>
      <p:sp>
        <p:nvSpPr>
          <p:cNvPr id="32" name="Rectangle 31"/>
          <p:cNvSpPr/>
          <p:nvPr/>
        </p:nvSpPr>
        <p:spPr>
          <a:xfrm>
            <a:off x="7391400" y="3581400"/>
            <a:ext cx="1752600" cy="1200329"/>
          </a:xfrm>
          <a:prstGeom prst="rect">
            <a:avLst/>
          </a:prstGeom>
        </p:spPr>
        <p:txBody>
          <a:bodyPr wrap="square">
            <a:spAutoFit/>
          </a:bodyPr>
          <a:lstStyle/>
          <a:p>
            <a:r>
              <a:rPr lang="en-US" dirty="0" smtClean="0"/>
              <a:t>London Boroughs and City of London (32)</a:t>
            </a:r>
            <a:endParaRPr lang="en-US" dirty="0"/>
          </a:p>
        </p:txBody>
      </p:sp>
      <p:cxnSp>
        <p:nvCxnSpPr>
          <p:cNvPr id="33" name="Straight Arrow Connector 32"/>
          <p:cNvCxnSpPr/>
          <p:nvPr/>
        </p:nvCxnSpPr>
        <p:spPr>
          <a:xfrm rot="5400000">
            <a:off x="8115300" y="3314700"/>
            <a:ext cx="686594" cy="7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4" name="Slide Number Placeholder 33"/>
          <p:cNvSpPr>
            <a:spLocks noGrp="1"/>
          </p:cNvSpPr>
          <p:nvPr>
            <p:ph type="sldNum" sz="quarter" idx="12"/>
          </p:nvPr>
        </p:nvSpPr>
        <p:spPr/>
        <p:txBody>
          <a:bodyPr/>
          <a:lstStyle/>
          <a:p>
            <a:fld id="{7598E219-0971-4085-8EA0-D64792254B77}"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smtClean="0">
                <a:latin typeface="Arial Black" pitchFamily="34" charset="0"/>
              </a:rPr>
              <a:t>LOCAL GOVERNMENT FEATURES</a:t>
            </a:r>
            <a:endParaRPr lang="en-US" sz="4000" dirty="0">
              <a:latin typeface="Arial Black" pitchFamily="34" charset="0"/>
            </a:endParaRPr>
          </a:p>
        </p:txBody>
      </p:sp>
      <p:sp>
        <p:nvSpPr>
          <p:cNvPr id="3" name="Content Placeholder 2"/>
          <p:cNvSpPr>
            <a:spLocks noGrp="1"/>
          </p:cNvSpPr>
          <p:nvPr>
            <p:ph idx="1"/>
          </p:nvPr>
        </p:nvSpPr>
        <p:spPr/>
        <p:txBody>
          <a:bodyPr>
            <a:normAutofit fontScale="85000" lnSpcReduction="10000"/>
          </a:bodyPr>
          <a:lstStyle/>
          <a:p>
            <a:r>
              <a:rPr lang="en-US" dirty="0" smtClean="0">
                <a:latin typeface="Arial Black" pitchFamily="34" charset="0"/>
              </a:rPr>
              <a:t>COUNCILS ARE THE REAL GOVERNING BODIESENJOYING BOTH EXECUTIVE AND LEGISLATIVE POWERS</a:t>
            </a:r>
          </a:p>
          <a:p>
            <a:r>
              <a:rPr lang="en-US" dirty="0" smtClean="0">
                <a:latin typeface="Arial Black" pitchFamily="34" charset="0"/>
              </a:rPr>
              <a:t>ALL MEMBERS OF COUNCILS ARE DIRECTLY ELECTED FOR A PERIOD OF FOUR YEARS</a:t>
            </a:r>
          </a:p>
          <a:p>
            <a:r>
              <a:rPr lang="en-US" dirty="0" smtClean="0">
                <a:latin typeface="Arial Black" pitchFamily="34" charset="0"/>
              </a:rPr>
              <a:t>MEMBERSHIP OF COUNCILS VARY FROM 40 TO 100</a:t>
            </a:r>
          </a:p>
          <a:p>
            <a:r>
              <a:rPr lang="en-US" dirty="0" smtClean="0">
                <a:latin typeface="Arial Black" pitchFamily="34" charset="0"/>
              </a:rPr>
              <a:t>PARISH COUNCIL HAVE AT LEAST FIVE MEMBERS.SOME PARISHES MAY NOT HAVE COUNCILS</a:t>
            </a:r>
          </a:p>
          <a:p>
            <a:endParaRPr lang="en-US" dirty="0"/>
          </a:p>
        </p:txBody>
      </p:sp>
      <p:sp>
        <p:nvSpPr>
          <p:cNvPr id="4" name="Slide Number Placeholder 3"/>
          <p:cNvSpPr>
            <a:spLocks noGrp="1"/>
          </p:cNvSpPr>
          <p:nvPr>
            <p:ph type="sldNum" sz="quarter" idx="12"/>
          </p:nvPr>
        </p:nvSpPr>
        <p:spPr/>
        <p:txBody>
          <a:bodyPr/>
          <a:lstStyle/>
          <a:p>
            <a:fld id="{7598E219-0971-4085-8EA0-D64792254B77}"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LOCAL GOVERNMENT</a:t>
            </a:r>
            <a:endParaRPr lang="en-US" sz="4000" dirty="0">
              <a:latin typeface="Arial Black" pitchFamily="34" charset="0"/>
            </a:endParaRPr>
          </a:p>
        </p:txBody>
      </p:sp>
      <p:sp>
        <p:nvSpPr>
          <p:cNvPr id="3" name="Content Placeholder 2"/>
          <p:cNvSpPr>
            <a:spLocks noGrp="1"/>
          </p:cNvSpPr>
          <p:nvPr>
            <p:ph idx="1"/>
          </p:nvPr>
        </p:nvSpPr>
        <p:spPr>
          <a:xfrm>
            <a:off x="228600" y="1371600"/>
            <a:ext cx="8915400" cy="5486400"/>
          </a:xfrm>
        </p:spPr>
        <p:txBody>
          <a:bodyPr>
            <a:normAutofit fontScale="92500"/>
          </a:bodyPr>
          <a:lstStyle/>
          <a:p>
            <a:r>
              <a:rPr lang="en-US" sz="2800" dirty="0" smtClean="0">
                <a:latin typeface="Arial Black" pitchFamily="34" charset="0"/>
              </a:rPr>
              <a:t>LEGALLY EACH COUNCIL IS A PUBLIC CORPORATION WITH.COLLECTIVE RESPONSIBILITY TO TAKE &amp; IMPLEMENT DECISIONS</a:t>
            </a:r>
            <a:endParaRPr lang="en-US" sz="2800" dirty="0">
              <a:latin typeface="Arial Black" pitchFamily="34" charset="0"/>
            </a:endParaRPr>
          </a:p>
          <a:p>
            <a:r>
              <a:rPr lang="en-US" sz="2800" dirty="0" smtClean="0">
                <a:latin typeface="Arial Black" pitchFamily="34" charset="0"/>
              </a:rPr>
              <a:t>PRESIDING OFFICER CALLED MAYOR/CHAIRMAN IS CEREMONIAL HEAD OF THE LOCAL AUTHORITY</a:t>
            </a:r>
          </a:p>
          <a:p>
            <a:r>
              <a:rPr lang="en-US" sz="2800" dirty="0" smtClean="0">
                <a:latin typeface="Arial Black" pitchFamily="34" charset="0"/>
              </a:rPr>
              <a:t>LOCAL AUTHORITIES PROVIDE TWO TYPE OF FUNCTIONS: MANDATORY AND PERMISSIVE</a:t>
            </a:r>
          </a:p>
          <a:p>
            <a:r>
              <a:rPr lang="en-US" sz="2800" dirty="0" smtClean="0">
                <a:latin typeface="Arial Black" pitchFamily="34" charset="0"/>
              </a:rPr>
              <a:t>LOCAL AUTHORITIES OPERATE THROUGH COMMITTEES.THESE COMMITTEES SUPERVISE ADMINISTRATION ON BEHALF OF COUNCILS</a:t>
            </a:r>
          </a:p>
          <a:p>
            <a:endParaRPr lang="en-US" dirty="0"/>
          </a:p>
        </p:txBody>
      </p:sp>
      <p:sp>
        <p:nvSpPr>
          <p:cNvPr id="4" name="Slide Number Placeholder 3"/>
          <p:cNvSpPr>
            <a:spLocks noGrp="1"/>
          </p:cNvSpPr>
          <p:nvPr>
            <p:ph type="sldNum" sz="quarter" idx="12"/>
          </p:nvPr>
        </p:nvSpPr>
        <p:spPr/>
        <p:txBody>
          <a:bodyPr/>
          <a:lstStyle/>
          <a:p>
            <a:fld id="{7598E219-0971-4085-8EA0-D64792254B77}"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Black" pitchFamily="34" charset="0"/>
              </a:rPr>
              <a:t>LOCAL GOVERNMENT</a:t>
            </a:r>
            <a:endParaRPr lang="en-US" dirty="0"/>
          </a:p>
        </p:txBody>
      </p:sp>
      <p:sp>
        <p:nvSpPr>
          <p:cNvPr id="3" name="Content Placeholder 2"/>
          <p:cNvSpPr>
            <a:spLocks noGrp="1"/>
          </p:cNvSpPr>
          <p:nvPr>
            <p:ph idx="1"/>
          </p:nvPr>
        </p:nvSpPr>
        <p:spPr>
          <a:xfrm>
            <a:off x="457200" y="1295400"/>
            <a:ext cx="8229600" cy="5562600"/>
          </a:xfrm>
        </p:spPr>
        <p:txBody>
          <a:bodyPr>
            <a:normAutofit fontScale="85000" lnSpcReduction="20000"/>
          </a:bodyPr>
          <a:lstStyle/>
          <a:p>
            <a:r>
              <a:rPr lang="en-US" dirty="0" smtClean="0">
                <a:latin typeface="Arial Black" pitchFamily="34" charset="0"/>
              </a:rPr>
              <a:t>INSTITUTION OF LOCAL OMBUDSMAN CALLED COMMISSIONERS FOR LOCAL ADMINISTRATION WAS ESTABLISHED UNDER THE LOCAL GOVERNMENT ACT OF 1974IN 1974</a:t>
            </a:r>
          </a:p>
          <a:p>
            <a:pPr>
              <a:buNone/>
            </a:pPr>
            <a:endParaRPr lang="en-US" dirty="0" smtClean="0">
              <a:latin typeface="Arial Black" pitchFamily="34" charset="0"/>
            </a:endParaRPr>
          </a:p>
          <a:p>
            <a:r>
              <a:rPr lang="en-US" dirty="0" smtClean="0">
                <a:latin typeface="Arial Black" pitchFamily="34" charset="0"/>
              </a:rPr>
              <a:t>LOCAL GOVERNMENT STRUCTURE WAS RE ORGANISED IN 1974 FOLLOWING REPORTS  OF THE MAUD COMMISSION,(1967) AND THE  BAINS COMMISSION(1972)PRIOR TO THAT  SIX CLASSES OF LOCAL BODIES EXISRED VIZ. THE COUNTY,THE COUNTY BOROUGH,THE BOROUGH,URBAN DISTRICT AND PARISH</a:t>
            </a:r>
            <a:endParaRPr lang="en-US" dirty="0">
              <a:latin typeface="Arial Black" pitchFamily="34" charset="0"/>
            </a:endParaRPr>
          </a:p>
        </p:txBody>
      </p:sp>
      <p:sp>
        <p:nvSpPr>
          <p:cNvPr id="4" name="Slide Number Placeholder 3"/>
          <p:cNvSpPr>
            <a:spLocks noGrp="1"/>
          </p:cNvSpPr>
          <p:nvPr>
            <p:ph type="sldNum" sz="quarter" idx="12"/>
          </p:nvPr>
        </p:nvSpPr>
        <p:spPr/>
        <p:txBody>
          <a:bodyPr/>
          <a:lstStyle/>
          <a:p>
            <a:fld id="{7598E219-0971-4085-8EA0-D64792254B77}"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Black" pitchFamily="34" charset="0"/>
              </a:rPr>
              <a:t>LOCAL GOVERNMENT</a:t>
            </a:r>
            <a:endParaRPr lang="en-US" dirty="0"/>
          </a:p>
        </p:txBody>
      </p:sp>
      <p:sp>
        <p:nvSpPr>
          <p:cNvPr id="3" name="Content Placeholder 2"/>
          <p:cNvSpPr>
            <a:spLocks noGrp="1"/>
          </p:cNvSpPr>
          <p:nvPr>
            <p:ph idx="1"/>
          </p:nvPr>
        </p:nvSpPr>
        <p:spPr/>
        <p:txBody>
          <a:bodyPr>
            <a:normAutofit/>
          </a:bodyPr>
          <a:lstStyle/>
          <a:p>
            <a:endParaRPr lang="en-US" sz="2800" dirty="0" smtClean="0">
              <a:latin typeface="Arial Black" pitchFamily="34" charset="0"/>
            </a:endParaRPr>
          </a:p>
          <a:p>
            <a:r>
              <a:rPr lang="en-US" sz="2800" dirty="0" smtClean="0">
                <a:latin typeface="Arial Black" pitchFamily="34" charset="0"/>
              </a:rPr>
              <a:t>DECENTRALISATION</a:t>
            </a:r>
          </a:p>
          <a:p>
            <a:r>
              <a:rPr lang="en-US" sz="2800" dirty="0" smtClean="0">
                <a:latin typeface="Arial Black" pitchFamily="34" charset="0"/>
              </a:rPr>
              <a:t>LEGISLATIVE DOMINANCE</a:t>
            </a:r>
          </a:p>
          <a:p>
            <a:r>
              <a:rPr lang="en-US" sz="2800" dirty="0" smtClean="0">
                <a:latin typeface="Arial Black" pitchFamily="34" charset="0"/>
              </a:rPr>
              <a:t>COMMITTEE SYSTEM</a:t>
            </a:r>
          </a:p>
          <a:p>
            <a:r>
              <a:rPr lang="en-US" sz="2800" dirty="0" smtClean="0">
                <a:latin typeface="Arial Black" pitchFamily="34" charset="0"/>
              </a:rPr>
              <a:t>MULTI—PURPOSE ACTIVITY</a:t>
            </a:r>
          </a:p>
          <a:p>
            <a:r>
              <a:rPr lang="en-US" sz="2800" dirty="0" smtClean="0">
                <a:latin typeface="Arial Black" pitchFamily="34" charset="0"/>
              </a:rPr>
              <a:t>VOLUNTARY CITIZEN PARTICIPATION</a:t>
            </a:r>
            <a:endParaRPr lang="en-US" sz="2800" dirty="0">
              <a:latin typeface="Arial Black" pitchFamily="34" charset="0"/>
            </a:endParaRPr>
          </a:p>
        </p:txBody>
      </p:sp>
      <p:sp>
        <p:nvSpPr>
          <p:cNvPr id="4" name="Slide Number Placeholder 3"/>
          <p:cNvSpPr>
            <a:spLocks noGrp="1"/>
          </p:cNvSpPr>
          <p:nvPr>
            <p:ph type="sldNum" sz="quarter" idx="12"/>
          </p:nvPr>
        </p:nvSpPr>
        <p:spPr/>
        <p:txBody>
          <a:bodyPr/>
          <a:lstStyle/>
          <a:p>
            <a:fld id="{7598E219-0971-4085-8EA0-D64792254B77}"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SUMMARY</a:t>
            </a:r>
            <a:endParaRPr lang="en-US" sz="4000" dirty="0">
              <a:latin typeface="Arial Black" pitchFamily="34" charset="0"/>
            </a:endParaRP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7598E219-0971-4085-8EA0-D64792254B77}" type="slidenum">
              <a:rPr lang="en-US" smtClean="0"/>
              <a:pPr/>
              <a:t>19</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386</TotalTime>
  <Words>993</Words>
  <Application>Microsoft Office PowerPoint</Application>
  <PresentationFormat>On-screen Show (4:3)</PresentationFormat>
  <Paragraphs>119</Paragraphs>
  <Slides>19</Slides>
  <Notes>2</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COMPARATIVE ADMINISTRATION SYSTEM MPA503 LECTURE 21</vt:lpstr>
      <vt:lpstr>WHITLEY COUNCILS </vt:lpstr>
      <vt:lpstr>WHITLEY COUNCILS</vt:lpstr>
      <vt:lpstr>WHITLEY COUNCILS</vt:lpstr>
      <vt:lpstr>BUDGETING PROCEDURE</vt:lpstr>
      <vt:lpstr>BUDGETING PROCEDURE</vt:lpstr>
      <vt:lpstr>BUDGETING PROCEDURE</vt:lpstr>
      <vt:lpstr>PARLIAMENTARY COMMISSIONER</vt:lpstr>
      <vt:lpstr>PARLIAMENTARY COMMISSIONER</vt:lpstr>
      <vt:lpstr>PARLIAMENTARY COMMISSIONER</vt:lpstr>
      <vt:lpstr>PARLIAMENTARY COMMISSIONER</vt:lpstr>
      <vt:lpstr>BRITISH LOCAL GOVERNMENT</vt:lpstr>
      <vt:lpstr>BRITISH LOCAL GOVERNMENT</vt:lpstr>
      <vt:lpstr>British Local Government</vt:lpstr>
      <vt:lpstr>LOCAL GOVERNMENT FEATURES</vt:lpstr>
      <vt:lpstr>LOCAL GOVERNMENT</vt:lpstr>
      <vt:lpstr>LOCAL GOVERNMENT</vt:lpstr>
      <vt:lpstr>LOCAL GOVERNMENT</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COMPARATIVE ADMINISTRATION SYSTEM MPA503</dc:title>
  <dc:creator>jeff</dc:creator>
  <cp:lastModifiedBy>NTS</cp:lastModifiedBy>
  <cp:revision>10</cp:revision>
  <dcterms:created xsi:type="dcterms:W3CDTF">2014-06-30T12:45:25Z</dcterms:created>
  <dcterms:modified xsi:type="dcterms:W3CDTF">2014-07-01T07:33:20Z</dcterms:modified>
</cp:coreProperties>
</file>