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1" r:id="rId6"/>
    <p:sldId id="260" r:id="rId7"/>
    <p:sldId id="262" r:id="rId8"/>
    <p:sldId id="268" r:id="rId9"/>
    <p:sldId id="263" r:id="rId10"/>
    <p:sldId id="264" r:id="rId11"/>
    <p:sldId id="265" r:id="rId12"/>
    <p:sldId id="267" r:id="rId13"/>
    <p:sldId id="296" r:id="rId14"/>
    <p:sldId id="271" r:id="rId15"/>
    <p:sldId id="270" r:id="rId16"/>
    <p:sldId id="272" r:id="rId17"/>
    <p:sldId id="29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71" autoAdjust="0"/>
    <p:restoredTop sz="94679" autoAdjust="0"/>
  </p:normalViewPr>
  <p:slideViewPr>
    <p:cSldViewPr>
      <p:cViewPr>
        <p:scale>
          <a:sx n="46" d="100"/>
          <a:sy n="46" d="100"/>
        </p:scale>
        <p:origin x="-1956" y="-4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C14BF1-9EC5-4A87-AF4A-D627A404B517}" type="datetimeFigureOut">
              <a:rPr lang="en-US" smtClean="0"/>
              <a:pPr/>
              <a:t>01/07/2014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6A7F18-1F55-4CBC-8691-EFA8DD315D5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6A7F18-1F55-4CBC-8691-EFA8DD315D53}"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A91EE7-A955-4F6C-980A-1AAF501936D6}" type="datetime1">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E75288-605C-4B1E-B988-930EE6B0FAC6}" type="datetime1">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7FEEC2-2139-426F-BABC-3CF392FFBE4B}" type="datetime1">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660F5A-3FD7-4F05-8F11-B5A336E68AD3}" type="datetime1">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560EAB-EF15-49CE-9E8F-7C7E8D2E09DB}" type="datetime1">
              <a:rPr lang="en-US" smtClean="0"/>
              <a:pPr/>
              <a:t>01/07/2014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2BC6FE-2277-4124-9713-2CF8E031CADF}" type="datetime1">
              <a:rPr lang="en-US" smtClean="0"/>
              <a:pPr/>
              <a:t>01/07/2014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C2C6D4-8B62-4A57-97E5-6F7D7D571954}" type="datetime1">
              <a:rPr lang="en-US" smtClean="0"/>
              <a:pPr/>
              <a:t>01/07/2014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C7DBA-D2CA-4AFC-A5FB-9916F5F74D77}" type="datetime1">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24582-C0AA-47B6-AAE3-D9CCD34F3AF5}" type="datetime1">
              <a:rPr lang="en-US" smtClean="0"/>
              <a:pPr/>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0171DE-6969-40BB-BBE1-6C99D7DB1203}" type="datetime1">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138929-9183-4202-A344-B0A19379FA9F}" type="datetime1">
              <a:rPr lang="en-US" smtClean="0"/>
              <a:pPr/>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B7633F-C1CF-4966-B00C-4D43E918C767}" type="datetime1">
              <a:rPr lang="en-US" smtClean="0"/>
              <a:pPr/>
              <a:t>01/07/2014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8E219-0971-4085-8EA0-D64792254B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a:bodyPr>
          <a:lstStyle/>
          <a:p>
            <a:r>
              <a:rPr lang="en-US" sz="4000" dirty="0" smtClean="0">
                <a:latin typeface="Arial Black" pitchFamily="34" charset="0"/>
              </a:rPr>
              <a:t>COMPARATIVE ADMINISTRATION SYSTEM</a:t>
            </a:r>
            <a:br>
              <a:rPr lang="en-US" sz="4000" dirty="0" smtClean="0">
                <a:latin typeface="Arial Black" pitchFamily="34" charset="0"/>
              </a:rPr>
            </a:br>
            <a:r>
              <a:rPr lang="en-US" sz="4000" dirty="0" smtClean="0">
                <a:latin typeface="Arial Black" pitchFamily="34" charset="0"/>
              </a:rPr>
              <a:t>MPA503 LECTURE 20</a:t>
            </a:r>
            <a:endParaRPr lang="en-US" sz="4000" dirty="0">
              <a:latin typeface="Arial Black" pitchFamily="34" charset="0"/>
            </a:endParaRPr>
          </a:p>
        </p:txBody>
      </p:sp>
      <p:sp>
        <p:nvSpPr>
          <p:cNvPr id="3" name="Subtitle 2"/>
          <p:cNvSpPr>
            <a:spLocks noGrp="1"/>
          </p:cNvSpPr>
          <p:nvPr>
            <p:ph type="subTitle" idx="1"/>
          </p:nvPr>
        </p:nvSpPr>
        <p:spPr/>
        <p:txBody>
          <a:bodyPr>
            <a:normAutofit/>
          </a:bodyPr>
          <a:lstStyle/>
          <a:p>
            <a:r>
              <a:rPr lang="en-US" sz="3600" dirty="0" smtClean="0">
                <a:solidFill>
                  <a:schemeClr val="tx1"/>
                </a:solidFill>
                <a:latin typeface="Arial Black" pitchFamily="34" charset="0"/>
              </a:rPr>
              <a:t>BRITISH ADMINISTRATIVE SYSTEM</a:t>
            </a:r>
            <a:endParaRPr lang="en-US" sz="3600" dirty="0">
              <a:solidFill>
                <a:schemeClr val="tx1"/>
              </a:solidFill>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DEPARTMENTS</a:t>
            </a:r>
            <a:endParaRPr lang="en-US" sz="4000" dirty="0"/>
          </a:p>
        </p:txBody>
      </p:sp>
      <p:sp>
        <p:nvSpPr>
          <p:cNvPr id="3" name="Content Placeholder 2"/>
          <p:cNvSpPr>
            <a:spLocks noGrp="1"/>
          </p:cNvSpPr>
          <p:nvPr>
            <p:ph idx="1"/>
          </p:nvPr>
        </p:nvSpPr>
        <p:spPr>
          <a:xfrm>
            <a:off x="457200" y="1295400"/>
            <a:ext cx="8229600" cy="5334000"/>
          </a:xfrm>
        </p:spPr>
        <p:txBody>
          <a:bodyPr>
            <a:normAutofit fontScale="85000" lnSpcReduction="10000"/>
          </a:bodyPr>
          <a:lstStyle/>
          <a:p>
            <a:pPr>
              <a:buNone/>
            </a:pPr>
            <a:r>
              <a:rPr lang="en-US" dirty="0" smtClean="0">
                <a:latin typeface="Arial Black" pitchFamily="34" charset="0"/>
              </a:rPr>
              <a:t> GENERAL DEPARTMENTS </a:t>
            </a:r>
          </a:p>
          <a:p>
            <a:pPr marL="571500" indent="-571500">
              <a:buFont typeface="+mj-lt"/>
              <a:buAutoNum type="romanUcPeriod"/>
            </a:pPr>
            <a:r>
              <a:rPr lang="en-US" dirty="0" smtClean="0">
                <a:latin typeface="Arial Black" pitchFamily="34" charset="0"/>
              </a:rPr>
              <a:t>THE TREASURY </a:t>
            </a:r>
          </a:p>
          <a:p>
            <a:pPr marL="571500" indent="-571500">
              <a:buFont typeface="+mj-lt"/>
              <a:buAutoNum type="romanUcPeriod"/>
            </a:pPr>
            <a:r>
              <a:rPr lang="en-US" dirty="0" smtClean="0">
                <a:latin typeface="Arial Black" pitchFamily="34" charset="0"/>
              </a:rPr>
              <a:t>THE HOME OFFICE</a:t>
            </a:r>
          </a:p>
          <a:p>
            <a:pPr marL="571500" indent="-571500">
              <a:buFont typeface="+mj-lt"/>
              <a:buAutoNum type="romanUcPeriod"/>
            </a:pPr>
            <a:r>
              <a:rPr lang="en-US" dirty="0" smtClean="0">
                <a:latin typeface="Arial Black" pitchFamily="34" charset="0"/>
              </a:rPr>
              <a:t>THE SCOTTISH OFFICE</a:t>
            </a:r>
          </a:p>
          <a:p>
            <a:pPr>
              <a:buNone/>
            </a:pPr>
            <a:r>
              <a:rPr lang="en-US" dirty="0" smtClean="0">
                <a:latin typeface="Arial Black" pitchFamily="34" charset="0"/>
              </a:rPr>
              <a:t> ECONOMIC DEPARTMENTS</a:t>
            </a:r>
          </a:p>
          <a:p>
            <a:pPr marL="571500" indent="-571500">
              <a:buAutoNum type="romanLcPeriod"/>
            </a:pPr>
            <a:r>
              <a:rPr lang="en-US" dirty="0" smtClean="0">
                <a:latin typeface="Arial Black" pitchFamily="34" charset="0"/>
              </a:rPr>
              <a:t>MINISTRY OF AGRICULTURE, FISHERIES AND FOOD</a:t>
            </a:r>
          </a:p>
          <a:p>
            <a:pPr marL="571500" indent="-571500">
              <a:buAutoNum type="romanLcPeriod"/>
            </a:pPr>
            <a:r>
              <a:rPr lang="en-US" dirty="0" smtClean="0">
                <a:latin typeface="Arial Black" pitchFamily="34" charset="0"/>
              </a:rPr>
              <a:t>BOARD OF TRADE</a:t>
            </a:r>
          </a:p>
          <a:p>
            <a:pPr marL="571500" indent="-571500">
              <a:buAutoNum type="romanLcPeriod"/>
            </a:pPr>
            <a:r>
              <a:rPr lang="en-US" dirty="0" smtClean="0">
                <a:latin typeface="Arial Black" pitchFamily="34" charset="0"/>
              </a:rPr>
              <a:t>THE BOARD OF CUSTOMS AND EXCISE</a:t>
            </a:r>
          </a:p>
          <a:p>
            <a:pPr marL="571500" indent="-571500">
              <a:buAutoNum type="romanLcPeriod"/>
            </a:pPr>
            <a:r>
              <a:rPr lang="en-US" dirty="0" smtClean="0">
                <a:latin typeface="Arial Black" pitchFamily="34" charset="0"/>
              </a:rPr>
              <a:t>MINISTRY OF FUEL AND POWER</a:t>
            </a:r>
          </a:p>
          <a:p>
            <a:pPr marL="571500" indent="-571500">
              <a:buAutoNum type="romanLcPeriod"/>
            </a:pPr>
            <a:r>
              <a:rPr lang="en-US" dirty="0" smtClean="0">
                <a:latin typeface="Arial Black" pitchFamily="34" charset="0"/>
              </a:rPr>
              <a:t>MINISTRY OF HOUSING AND LOCAL GOVERNMENT</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DEPARTMENTS</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562600"/>
          </a:xfrm>
        </p:spPr>
        <p:txBody>
          <a:bodyPr>
            <a:normAutofit fontScale="85000" lnSpcReduction="20000"/>
          </a:bodyPr>
          <a:lstStyle/>
          <a:p>
            <a:pPr marL="571500" indent="-571500">
              <a:buNone/>
            </a:pPr>
            <a:r>
              <a:rPr lang="en-US" dirty="0" smtClean="0">
                <a:latin typeface="Arial Black" pitchFamily="34" charset="0"/>
              </a:rPr>
              <a:t>SOCIAL WELFARE</a:t>
            </a:r>
          </a:p>
          <a:p>
            <a:pPr marL="571500" indent="-571500">
              <a:buAutoNum type="romanLcPeriod"/>
            </a:pPr>
            <a:r>
              <a:rPr lang="en-US" dirty="0" smtClean="0">
                <a:latin typeface="Arial Black" pitchFamily="34" charset="0"/>
              </a:rPr>
              <a:t>MINSITRY OF EDUCATION</a:t>
            </a:r>
          </a:p>
          <a:p>
            <a:pPr marL="571500" indent="-571500">
              <a:buAutoNum type="romanLcPeriod"/>
            </a:pPr>
            <a:r>
              <a:rPr lang="en-US" dirty="0" smtClean="0">
                <a:latin typeface="Arial Black" pitchFamily="34" charset="0"/>
              </a:rPr>
              <a:t>MINISTRY OF HEALTH</a:t>
            </a:r>
          </a:p>
          <a:p>
            <a:pPr marL="571500" indent="-571500">
              <a:buAutoNum type="romanLcPeriod"/>
            </a:pPr>
            <a:r>
              <a:rPr lang="en-US" dirty="0" smtClean="0">
                <a:latin typeface="Arial Black" pitchFamily="34" charset="0"/>
              </a:rPr>
              <a:t>MINISTRY OF PENSION AND NATIONAL INSURANCE </a:t>
            </a:r>
          </a:p>
          <a:p>
            <a:pPr marL="571500" indent="-571500">
              <a:buNone/>
            </a:pPr>
            <a:r>
              <a:rPr lang="en-US" dirty="0" smtClean="0">
                <a:latin typeface="Arial Black" pitchFamily="34" charset="0"/>
              </a:rPr>
              <a:t>IMPERIAL AND FOREIGN DEPARTMENTS</a:t>
            </a:r>
          </a:p>
          <a:p>
            <a:pPr marL="571500" indent="-571500">
              <a:buNone/>
            </a:pPr>
            <a:r>
              <a:rPr lang="en-US" dirty="0" smtClean="0">
                <a:latin typeface="Arial Black" pitchFamily="34" charset="0"/>
              </a:rPr>
              <a:t>I.	THE FOREIGN OFFICE</a:t>
            </a:r>
          </a:p>
          <a:p>
            <a:pPr marL="571500" indent="-571500">
              <a:buAutoNum type="romanLcPeriod" startAt="2"/>
            </a:pPr>
            <a:r>
              <a:rPr lang="en-US" dirty="0" smtClean="0">
                <a:latin typeface="Arial Black" pitchFamily="34" charset="0"/>
              </a:rPr>
              <a:t>COLONIAL OFFICE</a:t>
            </a:r>
          </a:p>
          <a:p>
            <a:pPr marL="571500" indent="-571500">
              <a:buNone/>
            </a:pPr>
            <a:r>
              <a:rPr lang="en-US" dirty="0" smtClean="0">
                <a:latin typeface="Arial Black" pitchFamily="34" charset="0"/>
              </a:rPr>
              <a:t> DEFENCE DEPARTMENT</a:t>
            </a:r>
          </a:p>
          <a:p>
            <a:pPr marL="571500" indent="-571500">
              <a:buAutoNum type="romanLcPeriod"/>
            </a:pPr>
            <a:r>
              <a:rPr lang="en-US" dirty="0" smtClean="0">
                <a:latin typeface="Arial Black" pitchFamily="34" charset="0"/>
              </a:rPr>
              <a:t>THE ADMIRALTY</a:t>
            </a:r>
          </a:p>
          <a:p>
            <a:pPr marL="571500" indent="-571500">
              <a:buAutoNum type="romanLcPeriod"/>
            </a:pPr>
            <a:r>
              <a:rPr lang="en-US" dirty="0" smtClean="0">
                <a:latin typeface="Arial Black" pitchFamily="34" charset="0"/>
              </a:rPr>
              <a:t>THE WAR OFFICE</a:t>
            </a:r>
          </a:p>
          <a:p>
            <a:pPr marL="571500" indent="-571500">
              <a:buAutoNum type="romanLcPeriod"/>
            </a:pPr>
            <a:r>
              <a:rPr lang="en-US" dirty="0" smtClean="0">
                <a:latin typeface="Arial Black" pitchFamily="34" charset="0"/>
              </a:rPr>
              <a:t>AIR , AVIATION AND DEFENCE MINISTRY.</a:t>
            </a:r>
          </a:p>
        </p:txBody>
      </p:sp>
      <p:sp>
        <p:nvSpPr>
          <p:cNvPr id="4" name="Slide Number Placeholder 3"/>
          <p:cNvSpPr>
            <a:spLocks noGrp="1"/>
          </p:cNvSpPr>
          <p:nvPr>
            <p:ph type="sldNum" sz="quarter" idx="12"/>
          </p:nvPr>
        </p:nvSpPr>
        <p:spPr/>
        <p:txBody>
          <a:bodyPr/>
          <a:lstStyle/>
          <a:p>
            <a:fld id="{7598E219-0971-4085-8EA0-D64792254B7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4000" dirty="0" smtClean="0">
                <a:latin typeface="Arial Black" pitchFamily="34" charset="0"/>
              </a:rPr>
              <a:t>HISTORICAL BACKGROUND</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257800"/>
          </a:xfrm>
        </p:spPr>
        <p:txBody>
          <a:bodyPr>
            <a:normAutofit fontScale="55000" lnSpcReduction="20000"/>
          </a:bodyPr>
          <a:lstStyle/>
          <a:p>
            <a:pPr>
              <a:buNone/>
            </a:pPr>
            <a:endParaRPr lang="en-US" b="1" dirty="0" smtClean="0"/>
          </a:p>
          <a:p>
            <a:r>
              <a:rPr lang="en-US" sz="4500" dirty="0" smtClean="0">
                <a:latin typeface="Arial Black" pitchFamily="34" charset="0"/>
              </a:rPr>
              <a:t>BRITAIN HAD THE PATRONAGE SYSTEM OF CIVIL SERVICE</a:t>
            </a:r>
          </a:p>
          <a:p>
            <a:r>
              <a:rPr lang="en-US" sz="4500" dirty="0" smtClean="0">
                <a:latin typeface="Arial Black" pitchFamily="34" charset="0"/>
              </a:rPr>
              <a:t>A PERSON COULD NOT ENTER IN THE CIVIL SERVICE IF HE DID NOT HAVE THE PATRONAGE.</a:t>
            </a:r>
          </a:p>
          <a:p>
            <a:r>
              <a:rPr lang="en-US" sz="4500" dirty="0" smtClean="0">
                <a:latin typeface="Arial Black" pitchFamily="34" charset="0"/>
              </a:rPr>
              <a:t>THIS LED TO CORRUPTION AND INEFFICIENCY IN ADMINISTRATION</a:t>
            </a:r>
          </a:p>
          <a:p>
            <a:r>
              <a:rPr lang="en-US" sz="4500" dirty="0" smtClean="0">
                <a:latin typeface="Arial Black" pitchFamily="34" charset="0"/>
              </a:rPr>
              <a:t>NORTHCOTE-TREVELYAN REPORT OF 1864 LAID DOWN CERTAIN PRINCIPLES PERTAINING TO  CIVIL SERVICE WHICH BECAME THE BASIS OF REFORMS</a:t>
            </a:r>
          </a:p>
          <a:p>
            <a:r>
              <a:rPr lang="en-US" sz="4500" dirty="0" smtClean="0">
                <a:latin typeface="Arial Black" pitchFamily="34" charset="0"/>
              </a:rPr>
              <a:t>SOME MORE CHANGES WERE MADE BY PLAY FAIR COMMISSION IN 1875.</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4000" dirty="0" smtClean="0">
                <a:latin typeface="Arial Black" pitchFamily="34" charset="0"/>
              </a:rPr>
              <a:t>REPORTS OF COMMISSIONS</a:t>
            </a:r>
            <a:endParaRPr lang="en-US" sz="4000" dirty="0">
              <a:latin typeface="Arial Black" pitchFamily="34" charset="0"/>
            </a:endParaRPr>
          </a:p>
        </p:txBody>
      </p:sp>
      <p:sp>
        <p:nvSpPr>
          <p:cNvPr id="3" name="Content Placeholder 2"/>
          <p:cNvSpPr>
            <a:spLocks noGrp="1"/>
          </p:cNvSpPr>
          <p:nvPr>
            <p:ph idx="1"/>
          </p:nvPr>
        </p:nvSpPr>
        <p:spPr>
          <a:xfrm>
            <a:off x="457200" y="1447800"/>
            <a:ext cx="8382000" cy="5029200"/>
          </a:xfrm>
        </p:spPr>
        <p:txBody>
          <a:bodyPr>
            <a:normAutofit fontScale="85000" lnSpcReduction="20000"/>
          </a:bodyPr>
          <a:lstStyle/>
          <a:p>
            <a:r>
              <a:rPr lang="en-US" sz="3000" dirty="0" smtClean="0">
                <a:latin typeface="Arial Black" pitchFamily="34" charset="0"/>
              </a:rPr>
              <a:t>MORE THAN TEN COMMISSIONS WERE APPOINTED TO COME UP WITH RECOMMENDATIONS FOR IMPROVEMENT IN THE CIVIL SERVICE FROM 1854 TO 1966.PERHAPS THE MOST IMPORTANT AMONGST THEM WERE THE NORTHCOTE—TREVELYAN(1854),PLAYFAIR COMMISSION(1875),FULTON COMMITTEE REPORT(1966)</a:t>
            </a:r>
          </a:p>
          <a:p>
            <a:r>
              <a:rPr lang="en-US" sz="3000" dirty="0" smtClean="0">
                <a:latin typeface="Arial Black" pitchFamily="34" charset="0"/>
              </a:rPr>
              <a:t>THE MOST  IMPORTANT RECOMMENDATIONS IN THIS REGARD CAME FROM  NORTHCOTE—TREVELYAN  REPORT AND THE 1966 FULTON</a:t>
            </a:r>
          </a:p>
          <a:p>
            <a:r>
              <a:rPr lang="en-US" sz="3000" dirty="0" smtClean="0">
                <a:latin typeface="Arial Black" pitchFamily="34" charset="0"/>
              </a:rPr>
              <a:t>MERIT SYSTEM BECAME A REALITY IN </a:t>
            </a:r>
            <a:r>
              <a:rPr lang="en-US" dirty="0" smtClean="0">
                <a:latin typeface="Arial Black" pitchFamily="34" charset="0"/>
              </a:rPr>
              <a:t>BRITAIN IN 1870</a:t>
            </a:r>
          </a:p>
          <a:p>
            <a:pPr>
              <a:buNone/>
            </a:pPr>
            <a:endParaRPr lang="en-US" dirty="0" smtClean="0"/>
          </a:p>
          <a:p>
            <a:pPr>
              <a:buNone/>
            </a:pPr>
            <a:endParaRPr lang="en-US" dirty="0" smtClean="0"/>
          </a:p>
          <a:p>
            <a:pPr>
              <a:buNone/>
            </a:pPr>
            <a:endParaRPr lang="en-US" dirty="0" smtClean="0"/>
          </a:p>
          <a:p>
            <a:endParaRPr lang="en-US" dirty="0" smtClean="0"/>
          </a:p>
          <a:p>
            <a:endParaRPr lang="en-US" dirty="0" smtClean="0"/>
          </a:p>
          <a:p>
            <a:endParaRPr lang="en-US" dirty="0"/>
          </a:p>
        </p:txBody>
      </p:sp>
      <p:sp>
        <p:nvSpPr>
          <p:cNvPr id="4" name="Rectangle 3"/>
          <p:cNvSpPr/>
          <p:nvPr/>
        </p:nvSpPr>
        <p:spPr>
          <a:xfrm>
            <a:off x="685800" y="4739520"/>
            <a:ext cx="8001000" cy="369332"/>
          </a:xfrm>
          <a:prstGeom prst="rect">
            <a:avLst/>
          </a:prstGeom>
        </p:spPr>
        <p:txBody>
          <a:bodyPr wrap="square">
            <a:spAutoFit/>
          </a:bodyPr>
          <a:lstStyle/>
          <a:p>
            <a:r>
              <a:rPr lang="en-US" dirty="0" smtClean="0"/>
              <a:t> </a:t>
            </a:r>
            <a:endParaRPr lang="en-US" sz="3200" dirty="0" smtClean="0"/>
          </a:p>
        </p:txBody>
      </p:sp>
      <p:sp>
        <p:nvSpPr>
          <p:cNvPr id="5" name="Slide Number Placeholder 4"/>
          <p:cNvSpPr>
            <a:spLocks noGrp="1"/>
          </p:cNvSpPr>
          <p:nvPr>
            <p:ph type="sldNum" sz="quarter" idx="12"/>
          </p:nvPr>
        </p:nvSpPr>
        <p:spPr/>
        <p:txBody>
          <a:bodyPr/>
          <a:lstStyle/>
          <a:p>
            <a:fld id="{7598E219-0971-4085-8EA0-D64792254B7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2286000"/>
          </a:xfrm>
        </p:spPr>
        <p:txBody>
          <a:bodyPr>
            <a:normAutofit fontScale="90000"/>
          </a:bodyPr>
          <a:lstStyle/>
          <a:p>
            <a:r>
              <a:rPr lang="en-US" sz="4000" b="1" dirty="0" smtClean="0">
                <a:latin typeface="Arial Black" pitchFamily="34" charset="0"/>
              </a:rPr>
              <a:t>RECOMMENDATIONS OF NORTCODE-TREVELYAN REPORT 1854</a:t>
            </a:r>
            <a:r>
              <a:rPr lang="en-US" b="1" dirty="0" smtClean="0"/>
              <a:t/>
            </a:r>
            <a:br>
              <a:rPr lang="en-US" b="1" dirty="0" smtClean="0"/>
            </a:br>
            <a:endParaRPr lang="en-US" dirty="0"/>
          </a:p>
        </p:txBody>
      </p:sp>
      <p:sp>
        <p:nvSpPr>
          <p:cNvPr id="3" name="Content Placeholder 2"/>
          <p:cNvSpPr>
            <a:spLocks noGrp="1"/>
          </p:cNvSpPr>
          <p:nvPr>
            <p:ph idx="1"/>
          </p:nvPr>
        </p:nvSpPr>
        <p:spPr>
          <a:xfrm>
            <a:off x="0" y="2133600"/>
            <a:ext cx="9144000" cy="4724400"/>
          </a:xfrm>
        </p:spPr>
        <p:txBody>
          <a:bodyPr>
            <a:normAutofit/>
          </a:bodyPr>
          <a:lstStyle/>
          <a:p>
            <a:pPr marL="571500" indent="-571500"/>
            <a:r>
              <a:rPr lang="en-US" sz="2800" dirty="0" smtClean="0">
                <a:latin typeface="Arial Black" pitchFamily="34" charset="0"/>
              </a:rPr>
              <a:t>PATRONAGE SYSTEM OF RECRUITMENT  BE ABOLISHED. </a:t>
            </a:r>
          </a:p>
          <a:p>
            <a:pPr marL="571500" indent="-571500"/>
            <a:r>
              <a:rPr lang="en-US" sz="2800" dirty="0" smtClean="0">
                <a:latin typeface="Arial Black" pitchFamily="34" charset="0"/>
              </a:rPr>
              <a:t>COMPETITIVE EXAMINATION FOR  RECRUITMENT BE INTRODUCED</a:t>
            </a:r>
          </a:p>
          <a:p>
            <a:pPr marL="571500" indent="-571500"/>
            <a:r>
              <a:rPr lang="en-US" sz="2800" dirty="0" smtClean="0">
                <a:latin typeface="Arial Black" pitchFamily="34" charset="0"/>
              </a:rPr>
              <a:t>ESTABLISHMENT OF CIVIL SERVICE COMMISSION WAS FOUND TO BE INDISPENSIBLE</a:t>
            </a:r>
          </a:p>
          <a:p>
            <a:pPr marL="571500" indent="-571500"/>
            <a:r>
              <a:rPr lang="en-US" sz="2800" dirty="0" smtClean="0">
                <a:latin typeface="Arial Black" pitchFamily="34" charset="0"/>
              </a:rPr>
              <a:t>PRONOTION FROM WITHIN SHOULD BE ON MERIT AND NOT SENIORITY</a:t>
            </a:r>
          </a:p>
        </p:txBody>
      </p:sp>
      <p:sp>
        <p:nvSpPr>
          <p:cNvPr id="4" name="Slide Number Placeholder 3"/>
          <p:cNvSpPr>
            <a:spLocks noGrp="1"/>
          </p:cNvSpPr>
          <p:nvPr>
            <p:ph type="sldNum" sz="quarter" idx="12"/>
          </p:nvPr>
        </p:nvSpPr>
        <p:spPr/>
        <p:txBody>
          <a:bodyPr/>
          <a:lstStyle/>
          <a:p>
            <a:fld id="{7598E219-0971-4085-8EA0-D64792254B7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200" b="1" dirty="0" smtClean="0">
                <a:latin typeface="Arial Black" pitchFamily="34" charset="0"/>
              </a:rPr>
              <a:t>RECOMMENDATIONS OF NORTCODE-TREVELYAN REPORT </a:t>
            </a:r>
            <a:r>
              <a:rPr lang="en-US" sz="3200" b="1" dirty="0" smtClean="0"/>
              <a:t/>
            </a:r>
            <a:br>
              <a:rPr lang="en-US" sz="3200" b="1" dirty="0" smtClean="0"/>
            </a:br>
            <a:endParaRPr lang="en-US" sz="3200" dirty="0"/>
          </a:p>
        </p:txBody>
      </p:sp>
      <p:sp>
        <p:nvSpPr>
          <p:cNvPr id="3" name="Content Placeholder 2"/>
          <p:cNvSpPr>
            <a:spLocks noGrp="1"/>
          </p:cNvSpPr>
          <p:nvPr>
            <p:ph idx="1"/>
          </p:nvPr>
        </p:nvSpPr>
        <p:spPr>
          <a:xfrm>
            <a:off x="457200" y="1143000"/>
            <a:ext cx="8229600" cy="5715000"/>
          </a:xfrm>
        </p:spPr>
        <p:txBody>
          <a:bodyPr>
            <a:normAutofit fontScale="70000" lnSpcReduction="20000"/>
          </a:bodyPr>
          <a:lstStyle/>
          <a:p>
            <a:pPr marL="571500" indent="-571500"/>
            <a:r>
              <a:rPr lang="en-US" dirty="0" smtClean="0">
                <a:latin typeface="Arial Black" pitchFamily="34" charset="0"/>
              </a:rPr>
              <a:t>SUPERIOR CIVIL SERVANTS SHOULD BE SELECTED ON BASIS OF GENERAL INTELLECTUAL ATTAINMENT NOT SPECIALISED KNOWLEDGE</a:t>
            </a:r>
          </a:p>
          <a:p>
            <a:pPr marL="571500" indent="-571500"/>
            <a:r>
              <a:rPr lang="en-US" dirty="0" smtClean="0">
                <a:latin typeface="Arial Black" pitchFamily="34" charset="0"/>
              </a:rPr>
              <a:t>INTELLECTUAL SIDE OF ADMINISTRATION SHOULD BE SEPARATED FROM THE MECHANICAL SIDE. </a:t>
            </a:r>
          </a:p>
          <a:p>
            <a:pPr marL="571500" indent="-571500"/>
            <a:r>
              <a:rPr lang="en-US" dirty="0" smtClean="0">
                <a:latin typeface="Arial Black" pitchFamily="34" charset="0"/>
              </a:rPr>
              <a:t>A SUPERIOR AND AN INFERIOR SERVICE BE CREATED</a:t>
            </a:r>
          </a:p>
          <a:p>
            <a:pPr marL="571500" indent="-571500"/>
            <a:r>
              <a:rPr lang="en-US" dirty="0" smtClean="0">
                <a:latin typeface="Arial Black" pitchFamily="34" charset="0"/>
              </a:rPr>
              <a:t>RECRUITMENT AGE FOR INFERIOR POSTS SHOULD BE 17 TO 21 AND 19 TO 25 FOR SUPERIOR POSTS</a:t>
            </a:r>
          </a:p>
          <a:p>
            <a:pPr marL="571500" indent="-571500"/>
            <a:r>
              <a:rPr lang="en-US" dirty="0" smtClean="0">
                <a:latin typeface="Arial Black" pitchFamily="34" charset="0"/>
              </a:rPr>
              <a:t> UNIFICATION OF CIVIL SERVICE WITH UNIFIED RECRUITMENT AND INTER-DEPARTMENTAL PROMOTIONS WAS SUGGESTED</a:t>
            </a:r>
          </a:p>
          <a:p>
            <a:pPr marL="571500" indent="-571500"/>
            <a:r>
              <a:rPr lang="en-US" dirty="0" smtClean="0">
                <a:latin typeface="Arial Black" pitchFamily="34" charset="0"/>
              </a:rPr>
              <a:t>THE CIVIL SERVICE COMMISSION WAS ESTABLISHED IN 1855 FOR THE RECRUITMENT OF CANDIDATES AND OPEN COMPETETIVE EXAMS STARTED IN 1870</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PRE FULTON ERA</a:t>
            </a:r>
            <a:endParaRPr lang="en-US" sz="4000" dirty="0">
              <a:latin typeface="Arial Black" pitchFamily="34" charset="0"/>
            </a:endParaRPr>
          </a:p>
        </p:txBody>
      </p:sp>
      <p:sp>
        <p:nvSpPr>
          <p:cNvPr id="3" name="Content Placeholder 2"/>
          <p:cNvSpPr>
            <a:spLocks noGrp="1"/>
          </p:cNvSpPr>
          <p:nvPr>
            <p:ph idx="1"/>
          </p:nvPr>
        </p:nvSpPr>
        <p:spPr/>
        <p:txBody>
          <a:bodyPr/>
          <a:lstStyle/>
          <a:p>
            <a:r>
              <a:rPr lang="en-US" dirty="0" smtClean="0">
                <a:latin typeface="Arial Black" pitchFamily="34" charset="0"/>
              </a:rPr>
              <a:t>BRITISH CIVIL SERVICE WAS DIVIDED INTO THE FOLLOWING FOUR MAJOR CLASSES IN PRE FULTON ERA.</a:t>
            </a:r>
          </a:p>
          <a:p>
            <a:pPr lvl="1"/>
            <a:r>
              <a:rPr lang="en-US" dirty="0" smtClean="0">
                <a:latin typeface="Arial Black" pitchFamily="34" charset="0"/>
              </a:rPr>
              <a:t>ADMINISTRATIVE LASS</a:t>
            </a:r>
          </a:p>
          <a:p>
            <a:pPr lvl="1"/>
            <a:r>
              <a:rPr lang="en-US" dirty="0" smtClean="0">
                <a:latin typeface="Arial Black" pitchFamily="34" charset="0"/>
              </a:rPr>
              <a:t>EXECUTIVE CLASS</a:t>
            </a:r>
          </a:p>
          <a:p>
            <a:pPr lvl="1"/>
            <a:r>
              <a:rPr lang="en-US" dirty="0" smtClean="0">
                <a:latin typeface="Arial Black" pitchFamily="34" charset="0"/>
              </a:rPr>
              <a:t>CLERICAL CLASS</a:t>
            </a:r>
          </a:p>
          <a:p>
            <a:pPr lvl="1"/>
            <a:r>
              <a:rPr lang="en-US" dirty="0" smtClean="0">
                <a:latin typeface="Arial Black" pitchFamily="34" charset="0"/>
              </a:rPr>
              <a:t>SPECIALIST CLASS</a:t>
            </a:r>
          </a:p>
          <a:p>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FULTON REPORT RECOMMENDATIONS</a:t>
            </a:r>
            <a:endParaRPr lang="en-US" sz="4000" dirty="0">
              <a:latin typeface="Arial Black" pitchFamily="34" charset="0"/>
            </a:endParaRPr>
          </a:p>
        </p:txBody>
      </p:sp>
      <p:sp>
        <p:nvSpPr>
          <p:cNvPr id="3" name="Content Placeholder 2"/>
          <p:cNvSpPr>
            <a:spLocks noGrp="1"/>
          </p:cNvSpPr>
          <p:nvPr>
            <p:ph idx="1"/>
          </p:nvPr>
        </p:nvSpPr>
        <p:spPr>
          <a:xfrm>
            <a:off x="457200" y="1752600"/>
            <a:ext cx="8229600" cy="4876800"/>
          </a:xfrm>
        </p:spPr>
        <p:txBody>
          <a:bodyPr>
            <a:normAutofit fontScale="77500" lnSpcReduction="20000"/>
          </a:bodyPr>
          <a:lstStyle/>
          <a:p>
            <a:r>
              <a:rPr lang="en-US" dirty="0" smtClean="0">
                <a:latin typeface="Arial Black" pitchFamily="34" charset="0"/>
              </a:rPr>
              <a:t>A NEW CIVIL SERVICE DEPARTMENT BE CREATED TO MANAGE THE CIVIL SERVICE HEADED BY PRIME MINISTER</a:t>
            </a:r>
          </a:p>
          <a:p>
            <a:r>
              <a:rPr lang="en-US" dirty="0" smtClean="0">
                <a:latin typeface="Arial Black" pitchFamily="34" charset="0"/>
              </a:rPr>
              <a:t>A CORRECT GRADING OF EACH POST SHOULD BE DETERMINED BY JOB EVALUATION </a:t>
            </a:r>
          </a:p>
          <a:p>
            <a:r>
              <a:rPr lang="en-US" dirty="0" smtClean="0">
                <a:latin typeface="Arial Black" pitchFamily="34" charset="0"/>
              </a:rPr>
              <a:t>CIVIL SERVICE COLLEGE SHOULD BE SET UP TO PROVIDE POST ENTRY TRAINING </a:t>
            </a:r>
          </a:p>
          <a:p>
            <a:r>
              <a:rPr lang="en-US" dirty="0" smtClean="0">
                <a:latin typeface="Arial Black" pitchFamily="34" charset="0"/>
              </a:rPr>
              <a:t>GREATER MOBILITY BETWEEN CIVIL SERVICE AND UNIVERSITIES  &amp; PRIVATE SECTOR WAS RECOMMENDED.</a:t>
            </a:r>
          </a:p>
          <a:p>
            <a:r>
              <a:rPr lang="en-US" dirty="0" smtClean="0">
                <a:latin typeface="Arial Black" pitchFamily="34" charset="0"/>
              </a:rPr>
              <a:t>PREFERENCE SHOULD BE GIVEN TO RELEVANT DEGREES WHEN RECRUITING</a:t>
            </a:r>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latin typeface="Arial Black" pitchFamily="34" charset="0"/>
              </a:rPr>
              <a:t>OTHER RECOMMENDATIONS</a:t>
            </a:r>
            <a:endParaRPr lang="en-US" dirty="0"/>
          </a:p>
        </p:txBody>
      </p:sp>
      <p:sp>
        <p:nvSpPr>
          <p:cNvPr id="3" name="Content Placeholder 2"/>
          <p:cNvSpPr>
            <a:spLocks noGrp="1"/>
          </p:cNvSpPr>
          <p:nvPr>
            <p:ph idx="1"/>
          </p:nvPr>
        </p:nvSpPr>
        <p:spPr>
          <a:xfrm>
            <a:off x="457200" y="1066800"/>
            <a:ext cx="8229600" cy="5486400"/>
          </a:xfrm>
        </p:spPr>
        <p:txBody>
          <a:bodyPr>
            <a:normAutofit fontScale="92500" lnSpcReduction="10000"/>
          </a:bodyPr>
          <a:lstStyle/>
          <a:p>
            <a:r>
              <a:rPr lang="en-US" sz="2800" dirty="0" smtClean="0">
                <a:latin typeface="Arial Black" pitchFamily="34" charset="0"/>
              </a:rPr>
              <a:t>ALL CLASSES BE ABOLISHED AND  BE REPLACED BY A SINGLE UNIFIED GRADING STRUCTURE </a:t>
            </a:r>
          </a:p>
          <a:p>
            <a:r>
              <a:rPr lang="en-US" sz="2800" dirty="0" smtClean="0">
                <a:latin typeface="Arial Black" pitchFamily="34" charset="0"/>
              </a:rPr>
              <a:t>A CIVIL SERVICE COLLEGE BE SET UP</a:t>
            </a:r>
          </a:p>
          <a:p>
            <a:r>
              <a:rPr lang="en-US" sz="2800" dirty="0" smtClean="0">
                <a:latin typeface="Arial Black" pitchFamily="34" charset="0"/>
              </a:rPr>
              <a:t>CAREER MANAGEMENT SHOULD BE THE FOCUS</a:t>
            </a:r>
          </a:p>
          <a:p>
            <a:r>
              <a:rPr lang="en-US" sz="2800" dirty="0" smtClean="0">
                <a:latin typeface="Arial Black" pitchFamily="34" charset="0"/>
              </a:rPr>
              <a:t>PLANNING UNIT SHOULD SET UP IN EACH DEPARTMENT. </a:t>
            </a:r>
          </a:p>
          <a:p>
            <a:r>
              <a:rPr lang="en-US" sz="2800" dirty="0" smtClean="0">
                <a:latin typeface="Arial Black" pitchFamily="34" charset="0"/>
              </a:rPr>
              <a:t>MINISTERS SHOULD BE ALLOWED TO EMPLOY EXPERTS TO ADVISE THEM</a:t>
            </a:r>
          </a:p>
          <a:p>
            <a:r>
              <a:rPr lang="en-US" sz="2800" dirty="0" smtClean="0">
                <a:latin typeface="Arial Black" pitchFamily="34" charset="0"/>
              </a:rPr>
              <a:t>MANAGEMENT SERVICE UNIT SHOULD BE ESTABLISHED IN ALL MAJOR DEPARTMENTS.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REORGANISATION</a:t>
            </a:r>
            <a:endParaRPr lang="en-US" sz="4000" dirty="0">
              <a:latin typeface="Arial Black" pitchFamily="34" charset="0"/>
            </a:endParaRPr>
          </a:p>
        </p:txBody>
      </p:sp>
      <p:sp>
        <p:nvSpPr>
          <p:cNvPr id="3" name="Content Placeholder 2"/>
          <p:cNvSpPr>
            <a:spLocks noGrp="1"/>
          </p:cNvSpPr>
          <p:nvPr>
            <p:ph idx="1"/>
          </p:nvPr>
        </p:nvSpPr>
        <p:spPr>
          <a:xfrm>
            <a:off x="304800" y="1219200"/>
            <a:ext cx="8839200" cy="5334000"/>
          </a:xfrm>
        </p:spPr>
        <p:txBody>
          <a:bodyPr>
            <a:normAutofit fontScale="85000" lnSpcReduction="10000"/>
          </a:bodyPr>
          <a:lstStyle/>
          <a:p>
            <a:pPr marL="971550" lvl="1" indent="-514350">
              <a:buFont typeface="+mj-lt"/>
              <a:buAutoNum type="arabicPeriod"/>
            </a:pPr>
            <a:r>
              <a:rPr lang="en-US" dirty="0" smtClean="0">
                <a:latin typeface="Arial Black" pitchFamily="34" charset="0"/>
              </a:rPr>
              <a:t>IN 1971 ‘ADMINISTRATIVE GROUP’ WAS FORMED AND DIFFERENT GRADES WITHIN THE GROUP WERE CREATED</a:t>
            </a:r>
          </a:p>
          <a:p>
            <a:pPr marL="971550" lvl="1" indent="-514350">
              <a:buFont typeface="+mj-lt"/>
              <a:buAutoNum type="arabicPeriod"/>
            </a:pPr>
            <a:r>
              <a:rPr lang="en-US" dirty="0" smtClean="0">
                <a:latin typeface="Arial Black" pitchFamily="34" charset="0"/>
              </a:rPr>
              <a:t>POSTS OFSENIOR AND HIGHER EXECUTIVE OFFICERS, EXECUTIVE OFFICER, ADMINISTRATIVE OFFICER AND ASSISTANT WERE CREATED.</a:t>
            </a:r>
          </a:p>
          <a:p>
            <a:pPr marL="971550" lvl="1" indent="-514350">
              <a:buFont typeface="+mj-lt"/>
              <a:buAutoNum type="arabicPeriod"/>
            </a:pPr>
            <a:r>
              <a:rPr lang="en-US" dirty="0" smtClean="0">
                <a:latin typeface="Arial Black" pitchFamily="34" charset="0"/>
              </a:rPr>
              <a:t>OPEN STRUCTURE WAS CREATED IN 1972 CONSISTED OF THE FOLLOWING SEVEN GRADES.	PERMANENT SECRETARY , DEPUTY SECRETARY, UNDER SECRETARY, EXECUTIVE DIRECTOR ,ASSISTANT SECRETARY, SENIOR PRINCIPAL, PRINCIPAL</a:t>
            </a:r>
          </a:p>
          <a:p>
            <a:pPr marL="971550" lvl="1" indent="-514350">
              <a:buFont typeface="+mj-lt"/>
              <a:buAutoNum type="arabicPeriod"/>
            </a:pPr>
            <a:r>
              <a:rPr lang="en-US" dirty="0" smtClean="0">
                <a:latin typeface="Arial Black" pitchFamily="34" charset="0"/>
              </a:rPr>
              <a:t> VERTICAL BARRIERS WITHIN THE SERVICES STILL EXIST</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REORGANISATION</a:t>
            </a:r>
            <a:endParaRPr lang="en-US" dirty="0"/>
          </a:p>
        </p:txBody>
      </p:sp>
      <p:sp>
        <p:nvSpPr>
          <p:cNvPr id="3" name="Content Placeholder 2"/>
          <p:cNvSpPr>
            <a:spLocks noGrp="1"/>
          </p:cNvSpPr>
          <p:nvPr>
            <p:ph idx="1"/>
          </p:nvPr>
        </p:nvSpPr>
        <p:spPr/>
        <p:txBody>
          <a:bodyPr/>
          <a:lstStyle/>
          <a:p>
            <a:r>
              <a:rPr lang="en-US" sz="2800" dirty="0" smtClean="0">
                <a:latin typeface="Arial Black" pitchFamily="34" charset="0"/>
              </a:rPr>
              <a:t>IN 1987 MANAGEMENT AND PERSONNEL OFFICE WAS ABOLISHED AND REPLACED BY THE OFFICE OF MINISTER FOR THE CIVIL SERVICE </a:t>
            </a:r>
          </a:p>
          <a:p>
            <a:r>
              <a:rPr lang="en-US" sz="2800" dirty="0" smtClean="0">
                <a:latin typeface="Arial Black" pitchFamily="34" charset="0"/>
              </a:rPr>
              <a:t>BRITISH CIVIL SERVICE IS MANAGED BY THE TREASURY AND THE OFFICE OF MINISTER FOR CIVIL SERVICE WHICH WORKS UNDER THE CONTROL OF THE PRIME MINISTER OF BRITAIN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CENTRAL PERSONNEL AGENCY</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4876800"/>
          </a:xfrm>
        </p:spPr>
        <p:txBody>
          <a:bodyPr>
            <a:noAutofit/>
          </a:bodyPr>
          <a:lstStyle/>
          <a:p>
            <a:r>
              <a:rPr lang="en-US" sz="2000" dirty="0" smtClean="0">
                <a:latin typeface="Arial Black" pitchFamily="34" charset="0"/>
              </a:rPr>
              <a:t>TILL1968 BRITISH TRESURY ACTED AS THE CENTRAL PERSONNEL AGENCY FOLLOWING WHICH BTHE CIVIL SERVICE DEPARTMENT WAS CREATED THIS DEPARTMENT ALSO ABSORBED THE CIVIL SERVICE COMMISSION AS AN INDEPENDENT UNIT WITHIN IT</a:t>
            </a:r>
          </a:p>
          <a:p>
            <a:r>
              <a:rPr lang="en-US" sz="2000" dirty="0" smtClean="0">
                <a:latin typeface="Arial Black" pitchFamily="34" charset="0"/>
              </a:rPr>
              <a:t>IN 1981 THIS DEPARTMENT WAS ABOLISHED TO EFFECT ECONOMY AND ITS FUNCTIONS WERE DISTRIBUTED BETWEEN TREASURY AND MANAGEMENT PERSONNEL OFFICE</a:t>
            </a:r>
          </a:p>
          <a:p>
            <a:r>
              <a:rPr lang="en-US" sz="2000" dirty="0" smtClean="0">
                <a:latin typeface="Arial Black" pitchFamily="34" charset="0"/>
              </a:rPr>
              <a:t>IN 1987 THE LATTER OFFICE WWAS ABOLISHED AND REPLACED BY MINISTER OF CIVIL SERVICE</a:t>
            </a:r>
          </a:p>
          <a:p>
            <a:r>
              <a:rPr lang="en-US" sz="2000" dirty="0" smtClean="0">
                <a:latin typeface="Arial Black" pitchFamily="34" charset="0"/>
              </a:rPr>
              <a:t>THE BRITISH CIVIL SERVICE IS NOW MANAGED BY THE TREASURY AND MINISTER OF CIVIL SERVICE WORKING DIRECTLY UNDER THE PRIME MINISTER</a:t>
            </a: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RECRUITMENT</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IN THE UK, RECRUITMENT TO THE CIVIL SERVICE IS BASED ON A COMPETITIVE EXAM CONDUCTED BY CIVIL SERVICE COMMISSION </a:t>
            </a:r>
          </a:p>
          <a:p>
            <a:r>
              <a:rPr lang="en-US" sz="2800" dirty="0" smtClean="0">
                <a:latin typeface="Arial Black" pitchFamily="34" charset="0"/>
              </a:rPr>
              <a:t>TILL 1945 METHOD 1 WAS THE ONLY AVENUE OF ENTRY INTO THE HIGHER CIVIL SERVICE THAT IS ADMINISTRATIVE CLASS.</a:t>
            </a:r>
          </a:p>
          <a:p>
            <a:r>
              <a:rPr lang="en-US" sz="2800" dirty="0" smtClean="0">
                <a:latin typeface="Arial Black" pitchFamily="34" charset="0"/>
              </a:rPr>
              <a:t>METHOD 1 CONSISTED OF A QUALIFYING WRITTEN EXAMINATION FOLLOWED BY AN INTERVIEW </a:t>
            </a:r>
          </a:p>
          <a:p>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RECRUITMENT</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sz="2800" dirty="0" smtClean="0">
                <a:latin typeface="Arial Black" pitchFamily="34" charset="0"/>
              </a:rPr>
              <a:t>IN 1945 AN ALTERNATIVE APPROACH CALLED METHOD II WAS INTRODUCED WHICH INCLUDE SERIES OF INTERVIEWS BY THE CIVIL SERVICE SELECTION BOARD FOLLOWED BY THE WRITTEN TESTS. </a:t>
            </a:r>
          </a:p>
          <a:p>
            <a:r>
              <a:rPr lang="en-US" sz="2800" dirty="0" smtClean="0">
                <a:latin typeface="Arial Black" pitchFamily="34" charset="0"/>
              </a:rPr>
              <a:t>IN1971 SYSTEM OF ADMINISTRATIVE TRAINEES WAS INTRODUCED ON THE LINES OF METHOD II </a:t>
            </a:r>
          </a:p>
          <a:p>
            <a:r>
              <a:rPr lang="en-US" sz="2800" dirty="0" smtClean="0">
                <a:latin typeface="Arial Black" pitchFamily="34" charset="0"/>
              </a:rPr>
              <a:t>THE SELECTED CANDIDATES HAD A TWO YEAR PROBATIONARY PERIOD FOLLOWED BY SIXTEEN WEEK TRAINING COURSE AT THE CIVIL SERVICE COLLEGE. </a:t>
            </a:r>
          </a:p>
          <a:p>
            <a:r>
              <a:rPr lang="en-US" sz="2800" dirty="0" smtClean="0">
                <a:latin typeface="Arial Black" pitchFamily="34" charset="0"/>
              </a:rPr>
              <a:t>PRESENTLY METHOD II IS IN VOGUE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000" dirty="0" smtClean="0">
                <a:latin typeface="Arial Black" pitchFamily="34" charset="0"/>
              </a:rPr>
              <a:t>TRAINING</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5486400"/>
          </a:xfrm>
        </p:spPr>
        <p:txBody>
          <a:bodyPr>
            <a:normAutofit/>
          </a:bodyPr>
          <a:lstStyle/>
          <a:p>
            <a:endParaRPr lang="en-US" sz="2800" dirty="0" smtClean="0">
              <a:latin typeface="Arial Black" pitchFamily="34" charset="0"/>
            </a:endParaRPr>
          </a:p>
          <a:p>
            <a:pPr>
              <a:buNone/>
            </a:pPr>
            <a:r>
              <a:rPr lang="en-US" sz="2400" dirty="0" smtClean="0">
                <a:latin typeface="Arial Black" pitchFamily="34" charset="0"/>
              </a:rPr>
              <a:t>   IN KEEPING WITH THE RECOMMENDATION OF ASSHETON COMMITTEE REPORT  A TRAINING AND EDUCATION DIVISION WAS ESTABLISHED IN BRITISH TREASURY TO COODINATE AND ADMINISTER TRAINING COURSES FOR THE HIGHER CIVIL SERVANTS. </a:t>
            </a:r>
          </a:p>
          <a:p>
            <a:pPr>
              <a:buNone/>
            </a:pPr>
            <a:r>
              <a:rPr lang="en-US" sz="2400" dirty="0" smtClean="0">
                <a:latin typeface="Arial Black" pitchFamily="34" charset="0"/>
              </a:rPr>
              <a:t>.</a:t>
            </a:r>
            <a:endParaRPr lang="en-US" sz="2800" dirty="0" smtClean="0">
              <a:latin typeface="Arial Black" pitchFamily="34" charset="0"/>
            </a:endParaRPr>
          </a:p>
          <a:p>
            <a:pPr marL="571500" indent="-571500">
              <a:buAutoNum type="romanLcPeriod"/>
            </a:pPr>
            <a:endParaRPr lang="en-US" sz="2800" dirty="0" smtClean="0">
              <a:latin typeface="Arial Black" pitchFamily="34" charset="0"/>
            </a:endParaRP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TRAINING</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latin typeface="Arial Black" pitchFamily="34" charset="0"/>
              </a:rPr>
              <a:t>MAJOR TRAINING CENTERS IN UK INCLUDE  </a:t>
            </a:r>
          </a:p>
          <a:p>
            <a:pPr>
              <a:buNone/>
            </a:pPr>
            <a:endParaRPr lang="en-US" b="1" dirty="0" smtClean="0">
              <a:latin typeface="Arial Black" pitchFamily="34" charset="0"/>
            </a:endParaRPr>
          </a:p>
          <a:p>
            <a:pPr>
              <a:buNone/>
            </a:pPr>
            <a:r>
              <a:rPr lang="en-US" dirty="0" smtClean="0">
                <a:latin typeface="Arial Black" pitchFamily="34" charset="0"/>
              </a:rPr>
              <a:t>I. ADMINISTRATIVE STAFF COLLEGE , SETUP IN 1948 AT HENLEY ON THAMES TO PROVIDE EXTERNAL TRAINING IN MANAGEMENT.</a:t>
            </a:r>
          </a:p>
          <a:p>
            <a:pPr>
              <a:buNone/>
            </a:pPr>
            <a:r>
              <a:rPr lang="en-US" dirty="0" smtClean="0">
                <a:latin typeface="Arial Black" pitchFamily="34" charset="0"/>
              </a:rPr>
              <a:t>II. CENTRE FOR ADMINISTRATIVE STUDIES, SETUP IN 1963 IN LONDON</a:t>
            </a:r>
          </a:p>
          <a:p>
            <a:pPr>
              <a:buNone/>
            </a:pPr>
            <a:r>
              <a:rPr lang="en-US" dirty="0" smtClean="0">
                <a:latin typeface="Arial Black" pitchFamily="34" charset="0"/>
              </a:rPr>
              <a:t>III. ROYAL COLLEGE OF DEFENSE STUDIES </a:t>
            </a:r>
          </a:p>
          <a:p>
            <a:pPr>
              <a:buNone/>
            </a:pPr>
            <a:r>
              <a:rPr lang="en-US" dirty="0" smtClean="0">
                <a:latin typeface="Arial Black" pitchFamily="34" charset="0"/>
              </a:rPr>
              <a:t>IV. CIVIL SERVICE COLLEGE, MAIN TRAINING CENTER IN UK, ESTABLISHED IN 1969</a:t>
            </a:r>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CIVIL SERVICE COLLEGE</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a:buNone/>
            </a:pPr>
            <a:r>
              <a:rPr lang="en-US" sz="2800" dirty="0" smtClean="0">
                <a:latin typeface="Arial Black" pitchFamily="34" charset="0"/>
              </a:rPr>
              <a:t>CIVIL SERVICE COLLEGE PERFORMS FOLLOWING MAIN FUNCTIONS</a:t>
            </a:r>
          </a:p>
          <a:p>
            <a:pPr marL="571500" indent="-571500">
              <a:buAutoNum type="romanLcPeriod"/>
            </a:pPr>
            <a:r>
              <a:rPr lang="en-US" sz="2800" dirty="0" smtClean="0">
                <a:latin typeface="Arial Black" pitchFamily="34" charset="0"/>
              </a:rPr>
              <a:t>POST ENTRY TRAINING FOR RECRUITS</a:t>
            </a:r>
          </a:p>
          <a:p>
            <a:pPr marL="571500" indent="-571500">
              <a:buAutoNum type="romanLcPeriod"/>
            </a:pPr>
            <a:r>
              <a:rPr lang="en-US" sz="2800" dirty="0" smtClean="0">
                <a:latin typeface="Arial Black" pitchFamily="34" charset="0"/>
              </a:rPr>
              <a:t>OFFERS SPECIALIZED COURSE SPECIALIST IN ADMINISTRATION AND MANAGEMENT</a:t>
            </a:r>
          </a:p>
          <a:p>
            <a:pPr marL="571500" indent="-571500">
              <a:buAutoNum type="romanLcPeriod"/>
            </a:pPr>
            <a:r>
              <a:rPr lang="en-US" sz="2800" dirty="0" smtClean="0">
                <a:latin typeface="Arial Black" pitchFamily="34" charset="0"/>
              </a:rPr>
              <a:t>CONDUCT RESEARCH  ON PROBLEMS RELATED TO ADMINISTRATION </a:t>
            </a:r>
          </a:p>
          <a:p>
            <a:pPr marL="571500" indent="-571500">
              <a:buAutoNum type="romanLcPeriod"/>
            </a:pPr>
            <a:r>
              <a:rPr lang="en-US" sz="2800" dirty="0" smtClean="0">
                <a:latin typeface="Arial Black" pitchFamily="34" charset="0"/>
              </a:rPr>
              <a:t>PROVIDES GENERAL GUIDANCE AND ADVICE DEPARTMENTS WHICH CARRY OUT TRAINING FOR THE EXECUTIVE AND CLERICAL STAFF.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
            </a:r>
            <a:br>
              <a:rPr lang="en-US" b="1" dirty="0" smtClean="0">
                <a:latin typeface="Arial Black" pitchFamily="34" charset="0"/>
              </a:rPr>
            </a:br>
            <a:r>
              <a:rPr lang="en-US" b="1" dirty="0" smtClean="0">
                <a:latin typeface="Arial Black" pitchFamily="34" charset="0"/>
              </a:rPr>
              <a:t>PROMOTION </a:t>
            </a:r>
            <a:br>
              <a:rPr lang="en-US" b="1" dirty="0" smtClean="0">
                <a:latin typeface="Arial Black" pitchFamily="34" charset="0"/>
              </a:rPr>
            </a:br>
            <a:endParaRPr lang="en-US" dirty="0">
              <a:latin typeface="Arial Black" pitchFamily="34" charset="0"/>
            </a:endParaRPr>
          </a:p>
        </p:txBody>
      </p:sp>
      <p:sp>
        <p:nvSpPr>
          <p:cNvPr id="3" name="Content Placeholder 2"/>
          <p:cNvSpPr>
            <a:spLocks noGrp="1"/>
          </p:cNvSpPr>
          <p:nvPr>
            <p:ph idx="1"/>
          </p:nvPr>
        </p:nvSpPr>
        <p:spPr/>
        <p:txBody>
          <a:bodyPr>
            <a:normAutofit fontScale="92500"/>
          </a:bodyPr>
          <a:lstStyle/>
          <a:p>
            <a:r>
              <a:rPr lang="en-US" sz="2800" dirty="0" smtClean="0">
                <a:latin typeface="Arial Black" pitchFamily="34" charset="0"/>
              </a:rPr>
              <a:t>IN THE UK, PROMOTIONS IN CIVIL SERVICE ARE A DEPARTMENTAL AFFAIR,</a:t>
            </a:r>
          </a:p>
          <a:p>
            <a:r>
              <a:rPr lang="en-US" sz="2800" dirty="0" smtClean="0">
                <a:latin typeface="Arial Black" pitchFamily="34" charset="0"/>
              </a:rPr>
              <a:t>THE DEPARTMENTAL BOARD ADVISES THE MINISTER AND PERMANENT SECRETARY ON MATTERS OF PROMOTION</a:t>
            </a:r>
          </a:p>
          <a:p>
            <a:r>
              <a:rPr lang="en-US" sz="2800" dirty="0" smtClean="0">
                <a:latin typeface="Arial Black" pitchFamily="34" charset="0"/>
              </a:rPr>
              <a:t>EMPLOYEES ARE EVALUATED FOR PROMOTION DEPENDING ON THEIR YEARLY PERFORMANCE UTILISING ANNUAL PERFORMANCE REPORTS RECORDED BY THEIR SUPERVISORS</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b="1" dirty="0" smtClean="0"/>
              <a:t>CHARACTRISTICS OF THE  PROMOTION PROCESS</a:t>
            </a:r>
            <a:br>
              <a:rPr lang="en-US" b="1" dirty="0" smtClean="0"/>
            </a:br>
            <a:endParaRPr lang="en-US" dirty="0"/>
          </a:p>
        </p:txBody>
      </p:sp>
      <p:sp>
        <p:nvSpPr>
          <p:cNvPr id="3" name="Content Placeholder 2"/>
          <p:cNvSpPr>
            <a:spLocks noGrp="1"/>
          </p:cNvSpPr>
          <p:nvPr>
            <p:ph idx="1"/>
          </p:nvPr>
        </p:nvSpPr>
        <p:spPr>
          <a:xfrm>
            <a:off x="457200" y="1447800"/>
            <a:ext cx="8382000" cy="4678363"/>
          </a:xfrm>
        </p:spPr>
        <p:txBody>
          <a:bodyPr>
            <a:normAutofit fontScale="77500" lnSpcReduction="20000"/>
          </a:bodyPr>
          <a:lstStyle/>
          <a:p>
            <a:r>
              <a:rPr lang="en-US" dirty="0" smtClean="0">
                <a:latin typeface="Arial Black" pitchFamily="34" charset="0"/>
              </a:rPr>
              <a:t>THE CANDIDATES ARE INFORMED WELL IN TIME OF THE VACANT POSITIONS WHICH ARE TO BE FILLED BY PROMOTION.</a:t>
            </a:r>
          </a:p>
          <a:p>
            <a:r>
              <a:rPr lang="en-US" dirty="0" smtClean="0">
                <a:latin typeface="Arial Black" pitchFamily="34" charset="0"/>
              </a:rPr>
              <a:t>THE SUITABLE CANDIDATE FOR PROMOTION IS DETERMINED BY THE BOARD.</a:t>
            </a:r>
          </a:p>
          <a:p>
            <a:r>
              <a:rPr lang="en-US" dirty="0" smtClean="0">
                <a:latin typeface="Arial Black" pitchFamily="34" charset="0"/>
              </a:rPr>
              <a:t>AGGRIEVED PARTY HAS RIGHT TO APPEAL AGAINST THE DECISION CONCERNING THE PROMOTION </a:t>
            </a:r>
          </a:p>
          <a:p>
            <a:r>
              <a:rPr lang="en-US" dirty="0" smtClean="0">
                <a:latin typeface="Arial Black" pitchFamily="34" charset="0"/>
              </a:rPr>
              <a:t>THE CONSENT OF PRIME MINISTER IS NECESSARY TO MAKE PROMOTIONS TO THE POSITIONS OF PERMANENT SECRETARY, DEPUTY SECRETARY, FINANCE AND ESTABLISHMENT OFFICER.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9601200" cy="762000"/>
          </a:xfrm>
        </p:spPr>
        <p:txBody>
          <a:bodyPr>
            <a:noAutofit/>
          </a:bodyPr>
          <a:lstStyle/>
          <a:p>
            <a:r>
              <a:rPr lang="en-US" sz="3600" b="1" dirty="0" smtClean="0">
                <a:latin typeface="Arial Black" pitchFamily="34" charset="0"/>
              </a:rPr>
              <a:t>PAY AND SERVICE CONDITIONS</a:t>
            </a:r>
            <a:br>
              <a:rPr lang="en-US" sz="3600" b="1" dirty="0" smtClean="0">
                <a:latin typeface="Arial Black" pitchFamily="34" charset="0"/>
              </a:rPr>
            </a:br>
            <a:endParaRPr lang="en-US" sz="3600" dirty="0">
              <a:latin typeface="Arial Black" pitchFamily="34" charset="0"/>
            </a:endParaRPr>
          </a:p>
        </p:txBody>
      </p:sp>
      <p:sp>
        <p:nvSpPr>
          <p:cNvPr id="3" name="Content Placeholder 2"/>
          <p:cNvSpPr>
            <a:spLocks noGrp="1"/>
          </p:cNvSpPr>
          <p:nvPr>
            <p:ph idx="1"/>
          </p:nvPr>
        </p:nvSpPr>
        <p:spPr>
          <a:xfrm>
            <a:off x="304800" y="838200"/>
            <a:ext cx="8382000" cy="5791200"/>
          </a:xfrm>
        </p:spPr>
        <p:txBody>
          <a:bodyPr>
            <a:normAutofit fontScale="77500" lnSpcReduction="20000"/>
          </a:bodyPr>
          <a:lstStyle/>
          <a:p>
            <a:pPr>
              <a:buNone/>
            </a:pPr>
            <a:endParaRPr lang="en-US" b="1" dirty="0" smtClean="0"/>
          </a:p>
          <a:p>
            <a:r>
              <a:rPr lang="en-US" sz="2900" b="1" dirty="0" smtClean="0">
                <a:latin typeface="Arial Black" pitchFamily="34" charset="0"/>
              </a:rPr>
              <a:t>SINCE 1971 PAY FOR CIVIL SERVANT IN UK IS FIXED ON THE BASIS OF ‘PRIESTLY FORMULA’. PAY IS FIXED AND CONTROLLED BY BRITISH TREASURY AND PERSONNEL DEPARTMENT</a:t>
            </a:r>
          </a:p>
          <a:p>
            <a:endParaRPr lang="en-US" sz="2900" b="1" dirty="0" smtClean="0">
              <a:latin typeface="Arial Black" pitchFamily="34" charset="0"/>
            </a:endParaRPr>
          </a:p>
          <a:p>
            <a:r>
              <a:rPr lang="en-US" sz="2900" b="1" dirty="0" smtClean="0">
                <a:latin typeface="Arial Black" pitchFamily="34" charset="0"/>
              </a:rPr>
              <a:t>APART FROM THE PAY, CIVIL SERVANT ARE ALSO GIVEN VARIOUS KINDS OF ALLOWANCES.</a:t>
            </a:r>
          </a:p>
          <a:p>
            <a:endParaRPr lang="en-US" sz="2900" b="1" dirty="0" smtClean="0">
              <a:latin typeface="Arial Black" pitchFamily="34" charset="0"/>
            </a:endParaRPr>
          </a:p>
          <a:p>
            <a:r>
              <a:rPr lang="en-US" sz="2900" b="1" dirty="0" smtClean="0">
                <a:latin typeface="Arial Black" pitchFamily="34" charset="0"/>
              </a:rPr>
              <a:t>CIVIL SERVANT ARE GIVEN RIGHT TO ASSOCIATION.</a:t>
            </a:r>
          </a:p>
          <a:p>
            <a:endParaRPr lang="en-US" sz="2900" b="1" dirty="0" smtClean="0">
              <a:latin typeface="Arial Black" pitchFamily="34" charset="0"/>
            </a:endParaRPr>
          </a:p>
          <a:p>
            <a:r>
              <a:rPr lang="en-US" sz="2900" b="1" dirty="0" smtClean="0">
                <a:latin typeface="Arial Black" pitchFamily="34" charset="0"/>
              </a:rPr>
              <a:t>CIVIL SERVANT ARE NOT SPECIFICALLY DENIED THE RIGHT TO STRIKE UNDER THE LAW.</a:t>
            </a:r>
          </a:p>
          <a:p>
            <a:endParaRPr lang="en-US" sz="2900" b="1" dirty="0" smtClean="0">
              <a:latin typeface="Arial Black" pitchFamily="34" charset="0"/>
            </a:endParaRPr>
          </a:p>
          <a:p>
            <a:r>
              <a:rPr lang="en-US" sz="2900" b="1" dirty="0" smtClean="0">
                <a:latin typeface="Arial Black" pitchFamily="34" charset="0"/>
              </a:rPr>
              <a:t>THERE IS TOTAL BAN ON POLITICAL RIGHTS AND ACTIVITIES OF THE HIGHER CIVIL SERVANT.  </a:t>
            </a:r>
          </a:p>
          <a:p>
            <a:r>
              <a:rPr lang="en-US" sz="2900" b="1" dirty="0" smtClean="0">
                <a:latin typeface="Arial Black" pitchFamily="34" charset="0"/>
              </a:rPr>
              <a:t>THE RETIREMENT AGE IS 60 TO 65.</a:t>
            </a:r>
          </a:p>
          <a:p>
            <a:endParaRPr lang="en-US" sz="29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1153</Words>
  <Application>Microsoft Office PowerPoint</Application>
  <PresentationFormat>On-screen Show (4:3)</PresentationFormat>
  <Paragraphs>155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COMPARATIVE ADMINISTRATION SYSTEM MPA503 LECTURE 20</vt:lpstr>
      <vt:lpstr>DEPARTMENTS</vt:lpstr>
      <vt:lpstr>DEPARTMENTS</vt:lpstr>
      <vt:lpstr>HISTORICAL BACKGROUND</vt:lpstr>
      <vt:lpstr>REPORTS OF COMMISSIONS</vt:lpstr>
      <vt:lpstr>RECOMMENDATIONS OF NORTCODE-TREVELYAN REPORT 1854 </vt:lpstr>
      <vt:lpstr>RECOMMENDATIONS OF NORTCODE-TREVELYAN REPORT  </vt:lpstr>
      <vt:lpstr>PRE FULTON ERA</vt:lpstr>
      <vt:lpstr>FULTON REPORT RECOMMENDATIONS</vt:lpstr>
      <vt:lpstr>OTHER RECOMMENDATIONS</vt:lpstr>
      <vt:lpstr>REORGANISATION</vt:lpstr>
      <vt:lpstr>REORGANISATION</vt:lpstr>
      <vt:lpstr>CENTRAL PERSONNEL AGENCY</vt:lpstr>
      <vt:lpstr>RECRUITMENT </vt:lpstr>
      <vt:lpstr>RECRUITMENT</vt:lpstr>
      <vt:lpstr>TRAINING</vt:lpstr>
      <vt:lpstr>TRAINING</vt:lpstr>
      <vt:lpstr>CIVIL SERVICE COLLEGE</vt:lpstr>
      <vt:lpstr> PROMOTION  </vt:lpstr>
      <vt:lpstr>CHARACTRISTICS OF THE  PROMOTION PROCESS </vt:lpstr>
      <vt:lpstr>PAY AND SERVICE CONDITIONS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COMPARATIVE ADMINISTRATION SYSTEM MPA503</dc:title>
  <dc:creator>jeff</dc:creator>
  <cp:lastModifiedBy>NTS</cp:lastModifiedBy>
  <cp:revision>8</cp:revision>
  <dcterms:created xsi:type="dcterms:W3CDTF">2014-06-30T12:45:25Z</dcterms:created>
  <dcterms:modified xsi:type="dcterms:W3CDTF">2014-07-01T06:19:23Z</dcterms:modified>
</cp:coreProperties>
</file>