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57" r:id="rId4"/>
    <p:sldId id="263" r:id="rId5"/>
    <p:sldId id="264" r:id="rId6"/>
    <p:sldId id="265" r:id="rId7"/>
    <p:sldId id="266" r:id="rId8"/>
    <p:sldId id="258" r:id="rId9"/>
    <p:sldId id="259" r:id="rId10"/>
    <p:sldId id="260" r:id="rId11"/>
    <p:sldId id="271" r:id="rId12"/>
    <p:sldId id="275" r:id="rId13"/>
    <p:sldId id="276" r:id="rId14"/>
    <p:sldId id="268" r:id="rId15"/>
    <p:sldId id="272" r:id="rId16"/>
    <p:sldId id="280" r:id="rId17"/>
    <p:sldId id="261" r:id="rId18"/>
    <p:sldId id="278" r:id="rId19"/>
    <p:sldId id="270" r:id="rId20"/>
    <p:sldId id="262" r:id="rId21"/>
    <p:sldId id="267" r:id="rId22"/>
    <p:sldId id="269" r:id="rId23"/>
    <p:sldId id="279" r:id="rId24"/>
    <p:sldId id="273"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15" autoAdjust="0"/>
  </p:normalViewPr>
  <p:slideViewPr>
    <p:cSldViewPr>
      <p:cViewPr>
        <p:scale>
          <a:sx n="46" d="100"/>
          <a:sy n="46" d="100"/>
        </p:scale>
        <p:origin x="-1992" y="-44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618CA8-A428-42F4-B282-6EA4DEE8D038}"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F941A-D141-4C41-A7CC-35E6621471A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618CA8-A428-42F4-B282-6EA4DEE8D038}"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F941A-D141-4C41-A7CC-35E6621471A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618CA8-A428-42F4-B282-6EA4DEE8D038}"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F941A-D141-4C41-A7CC-35E6621471A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618CA8-A428-42F4-B282-6EA4DEE8D038}" type="datetimeFigureOut">
              <a:rPr lang="en-US" smtClean="0"/>
              <a:pPr/>
              <a:t>5/29/2014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7F941A-D141-4C41-A7CC-35E6621471A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618CA8-A428-42F4-B282-6EA4DEE8D038}" type="datetimeFigureOut">
              <a:rPr lang="en-US" smtClean="0"/>
              <a:pPr/>
              <a:t>5/29/2014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7F941A-D141-4C41-A7CC-35E6621471A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618CA8-A428-42F4-B282-6EA4DEE8D038}" type="datetimeFigureOut">
              <a:rPr lang="en-US" smtClean="0"/>
              <a:pPr/>
              <a:t>5/29/2014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7F941A-D141-4C41-A7CC-35E6621471A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618CA8-A428-42F4-B282-6EA4DEE8D038}" type="datetimeFigureOut">
              <a:rPr lang="en-US" smtClean="0"/>
              <a:pPr/>
              <a:t>5/29/2014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7F941A-D141-4C41-A7CC-35E6621471A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618CA8-A428-42F4-B282-6EA4DEE8D038}" type="datetimeFigureOut">
              <a:rPr lang="en-US" smtClean="0"/>
              <a:pPr/>
              <a:t>5/29/2014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7F941A-D141-4C41-A7CC-35E6621471A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618CA8-A428-42F4-B282-6EA4DEE8D038}" type="datetimeFigureOut">
              <a:rPr lang="en-US" smtClean="0"/>
              <a:pPr/>
              <a:t>5/29/2014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7F941A-D141-4C41-A7CC-35E6621471A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618CA8-A428-42F4-B282-6EA4DEE8D038}"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F941A-D141-4C41-A7CC-35E6621471A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618CA8-A428-42F4-B282-6EA4DEE8D038}" type="datetimeFigureOut">
              <a:rPr lang="en-US" smtClean="0"/>
              <a:pPr/>
              <a:t>5/29/2014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F941A-D141-4C41-A7CC-35E6621471A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618CA8-A428-42F4-B282-6EA4DEE8D038}" type="datetimeFigureOut">
              <a:rPr lang="en-US" smtClean="0"/>
              <a:pPr/>
              <a:t>5/29/2014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7F941A-D141-4C41-A7CC-35E6621471A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COMPARATIVE PUBLIC ADMINISTRATION</a:t>
            </a:r>
            <a:endParaRPr lang="en-US" dirty="0"/>
          </a:p>
        </p:txBody>
      </p:sp>
      <p:sp>
        <p:nvSpPr>
          <p:cNvPr id="3" name="Subtitle 2"/>
          <p:cNvSpPr>
            <a:spLocks noGrp="1"/>
          </p:cNvSpPr>
          <p:nvPr>
            <p:ph type="subTitle" idx="1"/>
          </p:nvPr>
        </p:nvSpPr>
        <p:spPr/>
        <p:txBody>
          <a:bodyPr/>
          <a:lstStyle/>
          <a:p>
            <a:r>
              <a:rPr lang="en-US" dirty="0" smtClean="0"/>
              <a:t>APPROACHES TO STUDY OF PUBLIC ADMINISTRATION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latin typeface="Arial Black" pitchFamily="34" charset="0"/>
              </a:rPr>
              <a:t>Recapitulation</a:t>
            </a:r>
            <a:endParaRPr lang="en-US" sz="4000" dirty="0">
              <a:latin typeface="Arial Black" pitchFamily="34" charset="0"/>
            </a:endParaRPr>
          </a:p>
        </p:txBody>
      </p:sp>
      <p:sp>
        <p:nvSpPr>
          <p:cNvPr id="3" name="Content Placeholder 2"/>
          <p:cNvSpPr>
            <a:spLocks noGrp="1"/>
          </p:cNvSpPr>
          <p:nvPr>
            <p:ph idx="1"/>
          </p:nvPr>
        </p:nvSpPr>
        <p:spPr/>
        <p:txBody>
          <a:bodyPr>
            <a:normAutofit fontScale="85000" lnSpcReduction="10000"/>
          </a:bodyPr>
          <a:lstStyle/>
          <a:p>
            <a:r>
              <a:rPr lang="en-US" dirty="0" smtClean="0">
                <a:latin typeface="Arial Black" pitchFamily="34" charset="0"/>
              </a:rPr>
              <a:t>Roots of public administration</a:t>
            </a:r>
          </a:p>
          <a:p>
            <a:pPr>
              <a:buNone/>
            </a:pPr>
            <a:endParaRPr lang="en-US" dirty="0" smtClean="0">
              <a:latin typeface="Arial Black" pitchFamily="34" charset="0"/>
            </a:endParaRPr>
          </a:p>
          <a:p>
            <a:r>
              <a:rPr lang="en-US" dirty="0" smtClean="0">
                <a:latin typeface="Arial Black" pitchFamily="34" charset="0"/>
              </a:rPr>
              <a:t>Characteristics of public administration</a:t>
            </a:r>
          </a:p>
          <a:p>
            <a:pPr>
              <a:buNone/>
            </a:pPr>
            <a:endParaRPr lang="en-US" dirty="0" smtClean="0">
              <a:latin typeface="Arial Black" pitchFamily="34" charset="0"/>
            </a:endParaRPr>
          </a:p>
          <a:p>
            <a:r>
              <a:rPr lang="en-US" dirty="0" smtClean="0">
                <a:latin typeface="Arial Black" pitchFamily="34" charset="0"/>
              </a:rPr>
              <a:t>Definition of public administration</a:t>
            </a:r>
          </a:p>
          <a:p>
            <a:pPr>
              <a:buNone/>
            </a:pPr>
            <a:endParaRPr lang="en-US" dirty="0" smtClean="0">
              <a:latin typeface="Arial Black" pitchFamily="34" charset="0"/>
            </a:endParaRPr>
          </a:p>
          <a:p>
            <a:r>
              <a:rPr lang="en-US" dirty="0" smtClean="0">
                <a:latin typeface="Arial Black" pitchFamily="34" charset="0"/>
              </a:rPr>
              <a:t>Policy formulation and policy execution</a:t>
            </a:r>
          </a:p>
          <a:p>
            <a:pPr>
              <a:buNone/>
            </a:pPr>
            <a:endParaRPr lang="en-US" dirty="0" smtClean="0">
              <a:latin typeface="Arial Black" pitchFamily="34" charset="0"/>
            </a:endParaRPr>
          </a:p>
          <a:p>
            <a:r>
              <a:rPr lang="en-US" dirty="0" smtClean="0">
                <a:latin typeface="Arial Black" pitchFamily="34" charset="0"/>
              </a:rPr>
              <a:t>Political Science and Public </a:t>
            </a:r>
            <a:r>
              <a:rPr lang="en-US" dirty="0" smtClean="0">
                <a:latin typeface="Arial Black" pitchFamily="34" charset="0"/>
              </a:rPr>
              <a:t>Administration</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rial Black" pitchFamily="34" charset="0"/>
              </a:rPr>
              <a:t>THE P O R D S C O R B VIEW</a:t>
            </a:r>
            <a:br>
              <a:rPr lang="en-US" sz="3200" dirty="0" smtClean="0">
                <a:latin typeface="Arial Black" pitchFamily="34" charset="0"/>
              </a:rPr>
            </a:br>
            <a:endParaRPr lang="en-US" sz="3200" dirty="0">
              <a:latin typeface="Arial Black" pitchFamily="34" charset="0"/>
            </a:endParaRPr>
          </a:p>
        </p:txBody>
      </p:sp>
      <p:sp>
        <p:nvSpPr>
          <p:cNvPr id="3" name="Content Placeholder 2"/>
          <p:cNvSpPr>
            <a:spLocks noGrp="1"/>
          </p:cNvSpPr>
          <p:nvPr>
            <p:ph idx="1"/>
          </p:nvPr>
        </p:nvSpPr>
        <p:spPr/>
        <p:txBody>
          <a:bodyPr>
            <a:normAutofit fontScale="92500" lnSpcReduction="10000"/>
          </a:bodyPr>
          <a:lstStyle/>
          <a:p>
            <a:pPr algn="ctr">
              <a:buNone/>
            </a:pPr>
            <a:endParaRPr lang="en-US" sz="2800" dirty="0" smtClean="0">
              <a:latin typeface="Arial Black" pitchFamily="34" charset="0"/>
            </a:endParaRPr>
          </a:p>
          <a:p>
            <a:pPr algn="ctr">
              <a:buNone/>
            </a:pPr>
            <a:r>
              <a:rPr lang="en-US" sz="2800" dirty="0" smtClean="0">
                <a:latin typeface="Arial Black" pitchFamily="34" charset="0"/>
              </a:rPr>
              <a:t>(Luther </a:t>
            </a:r>
            <a:r>
              <a:rPr lang="en-US" sz="2800" dirty="0" err="1" smtClean="0">
                <a:latin typeface="Arial Black" pitchFamily="34" charset="0"/>
              </a:rPr>
              <a:t>Gullick</a:t>
            </a:r>
            <a:r>
              <a:rPr lang="en-US" sz="2800" dirty="0" smtClean="0">
                <a:latin typeface="Arial Black" pitchFamily="34" charset="0"/>
              </a:rPr>
              <a:t> 1937)</a:t>
            </a:r>
          </a:p>
          <a:p>
            <a:pPr algn="ctr">
              <a:buNone/>
            </a:pPr>
            <a:endParaRPr lang="en-US" sz="2800" dirty="0">
              <a:latin typeface="Arial Black" pitchFamily="34" charset="0"/>
            </a:endParaRPr>
          </a:p>
          <a:p>
            <a:pPr>
              <a:buNone/>
            </a:pPr>
            <a:r>
              <a:rPr lang="en-US" sz="2800" dirty="0" smtClean="0">
                <a:latin typeface="Arial Black" pitchFamily="34" charset="0"/>
              </a:rPr>
              <a:t>P– PIANNING</a:t>
            </a:r>
          </a:p>
          <a:p>
            <a:pPr>
              <a:buNone/>
            </a:pPr>
            <a:r>
              <a:rPr lang="en-US" sz="2800" dirty="0" smtClean="0">
                <a:latin typeface="Arial Black" pitchFamily="34" charset="0"/>
              </a:rPr>
              <a:t>O– ORGANIZATION</a:t>
            </a:r>
          </a:p>
          <a:p>
            <a:pPr>
              <a:buNone/>
            </a:pPr>
            <a:r>
              <a:rPr lang="en-US" sz="2800" dirty="0" smtClean="0">
                <a:latin typeface="Arial Black" pitchFamily="34" charset="0"/>
              </a:rPr>
              <a:t>S– STAFFING</a:t>
            </a:r>
          </a:p>
          <a:p>
            <a:pPr>
              <a:buNone/>
            </a:pPr>
            <a:r>
              <a:rPr lang="en-US" sz="2800" dirty="0" smtClean="0">
                <a:latin typeface="Arial Black" pitchFamily="34" charset="0"/>
              </a:rPr>
              <a:t>D– DIRECTING</a:t>
            </a:r>
          </a:p>
          <a:p>
            <a:pPr>
              <a:buNone/>
            </a:pPr>
            <a:r>
              <a:rPr lang="en-US" sz="2800" dirty="0" smtClean="0">
                <a:latin typeface="Arial Black" pitchFamily="34" charset="0"/>
              </a:rPr>
              <a:t>CO-COORDINATING</a:t>
            </a:r>
          </a:p>
          <a:p>
            <a:pPr>
              <a:buNone/>
            </a:pPr>
            <a:r>
              <a:rPr lang="en-US" sz="2800" dirty="0" smtClean="0">
                <a:latin typeface="Arial Black" pitchFamily="34" charset="0"/>
              </a:rPr>
              <a:t>R-- REPORTING</a:t>
            </a:r>
          </a:p>
          <a:p>
            <a:pPr>
              <a:buNone/>
            </a:pPr>
            <a:r>
              <a:rPr lang="en-US" sz="2800" dirty="0" smtClean="0">
                <a:latin typeface="Arial Black" pitchFamily="34" charset="0"/>
              </a:rPr>
              <a:t>B-- BUDGETING</a:t>
            </a:r>
          </a:p>
          <a:p>
            <a:pPr>
              <a:buNone/>
            </a:pPr>
            <a:endParaRPr lang="en-US" sz="2800" dirty="0" smtClean="0">
              <a:latin typeface="Arial Black" pitchFamily="34" charset="0"/>
            </a:endParaRPr>
          </a:p>
          <a:p>
            <a:pPr>
              <a:buNone/>
            </a:pP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Black" pitchFamily="34" charset="0"/>
              </a:rPr>
              <a:t>PLANNING &amp; ORGANIZING</a:t>
            </a:r>
            <a:endParaRPr lang="en-US" dirty="0">
              <a:latin typeface="Arial Black" pitchFamily="34" charset="0"/>
            </a:endParaRPr>
          </a:p>
        </p:txBody>
      </p:sp>
      <p:sp>
        <p:nvSpPr>
          <p:cNvPr id="3" name="Content Placeholder 2"/>
          <p:cNvSpPr>
            <a:spLocks noGrp="1"/>
          </p:cNvSpPr>
          <p:nvPr>
            <p:ph idx="1"/>
          </p:nvPr>
        </p:nvSpPr>
        <p:spPr/>
        <p:txBody>
          <a:bodyPr>
            <a:normAutofit fontScale="85000" lnSpcReduction="10000"/>
          </a:bodyPr>
          <a:lstStyle/>
          <a:p>
            <a:r>
              <a:rPr lang="en-US" b="1" dirty="0" smtClean="0">
                <a:latin typeface="Arial Black" pitchFamily="34" charset="0"/>
              </a:rPr>
              <a:t>Planning</a:t>
            </a:r>
            <a:r>
              <a:rPr lang="en-US" dirty="0" smtClean="0">
                <a:latin typeface="Arial Black" pitchFamily="34" charset="0"/>
              </a:rPr>
              <a:t>, that is working out in broad outline the things that need to be done and the methods for doing them to accomplish the purpose set for the enterprise</a:t>
            </a:r>
          </a:p>
          <a:p>
            <a:pPr>
              <a:buNone/>
            </a:pPr>
            <a:endParaRPr lang="en-US" dirty="0" smtClean="0">
              <a:latin typeface="Arial Black" pitchFamily="34" charset="0"/>
            </a:endParaRPr>
          </a:p>
          <a:p>
            <a:r>
              <a:rPr lang="en-US" b="1" dirty="0" smtClean="0">
                <a:latin typeface="Arial Black" pitchFamily="34" charset="0"/>
              </a:rPr>
              <a:t>Organizing</a:t>
            </a:r>
            <a:r>
              <a:rPr lang="en-US" dirty="0" smtClean="0">
                <a:latin typeface="Arial Black" pitchFamily="34" charset="0"/>
              </a:rPr>
              <a:t>, that is the establishment of the formal structure of authority through which work subdivisions are arranged, defined, and co-</a:t>
            </a:r>
            <a:r>
              <a:rPr lang="en-US" dirty="0" err="1" smtClean="0">
                <a:latin typeface="Arial Black" pitchFamily="34" charset="0"/>
              </a:rPr>
              <a:t>ordinated</a:t>
            </a:r>
            <a:r>
              <a:rPr lang="en-US" dirty="0" smtClean="0">
                <a:latin typeface="Arial Black" pitchFamily="34" charset="0"/>
              </a:rPr>
              <a:t> for the defined objective</a:t>
            </a:r>
            <a:r>
              <a:rPr lang="en-US" dirty="0" smtClean="0"/>
              <a:t>;</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STAFFING &amp; DIRECTING</a:t>
            </a:r>
            <a:endParaRPr lang="en-US" dirty="0">
              <a:latin typeface="Arial Black" pitchFamily="34" charset="0"/>
            </a:endParaRPr>
          </a:p>
        </p:txBody>
      </p:sp>
      <p:sp>
        <p:nvSpPr>
          <p:cNvPr id="3" name="Content Placeholder 2"/>
          <p:cNvSpPr>
            <a:spLocks noGrp="1"/>
          </p:cNvSpPr>
          <p:nvPr>
            <p:ph idx="1"/>
          </p:nvPr>
        </p:nvSpPr>
        <p:spPr>
          <a:xfrm>
            <a:off x="228600" y="2895600"/>
            <a:ext cx="8229600" cy="2468563"/>
          </a:xfrm>
        </p:spPr>
        <p:txBody>
          <a:bodyPr>
            <a:normAutofit lnSpcReduction="10000"/>
          </a:bodyPr>
          <a:lstStyle/>
          <a:p>
            <a:r>
              <a:rPr lang="en-US" b="1" dirty="0" smtClean="0">
                <a:latin typeface="Arial Black" pitchFamily="34" charset="0"/>
              </a:rPr>
              <a:t>Staffing</a:t>
            </a:r>
            <a:r>
              <a:rPr lang="en-US" dirty="0" smtClean="0">
                <a:latin typeface="Arial Black" pitchFamily="34" charset="0"/>
              </a:rPr>
              <a:t>, that is the whole personnel function of bringing in and training the staff and maintaining favorable conditions of work;</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DIRECTING &amp; COORDINATING</a:t>
            </a:r>
            <a:endParaRPr lang="en-US" sz="3600" dirty="0">
              <a:latin typeface="Arial Black" pitchFamily="34" charset="0"/>
            </a:endParaRPr>
          </a:p>
        </p:txBody>
      </p:sp>
      <p:sp>
        <p:nvSpPr>
          <p:cNvPr id="3" name="Content Placeholder 2"/>
          <p:cNvSpPr>
            <a:spLocks noGrp="1"/>
          </p:cNvSpPr>
          <p:nvPr>
            <p:ph idx="1"/>
          </p:nvPr>
        </p:nvSpPr>
        <p:spPr/>
        <p:txBody>
          <a:bodyPr>
            <a:normAutofit fontScale="85000" lnSpcReduction="10000"/>
          </a:bodyPr>
          <a:lstStyle/>
          <a:p>
            <a:r>
              <a:rPr lang="en-US" b="1" dirty="0" smtClean="0">
                <a:latin typeface="Arial Black" pitchFamily="34" charset="0"/>
              </a:rPr>
              <a:t>Directing</a:t>
            </a:r>
            <a:r>
              <a:rPr lang="en-US" dirty="0" smtClean="0">
                <a:latin typeface="Arial Black" pitchFamily="34" charset="0"/>
              </a:rPr>
              <a:t>, that is the continuous task of making decisions and embodying them in specific and general orders and instructions and serving as the leader of the enterprise</a:t>
            </a:r>
          </a:p>
          <a:p>
            <a:pPr>
              <a:buNone/>
            </a:pPr>
            <a:endParaRPr lang="en-US" dirty="0" smtClean="0">
              <a:latin typeface="Arial Black" pitchFamily="34" charset="0"/>
            </a:endParaRPr>
          </a:p>
          <a:p>
            <a:r>
              <a:rPr lang="en-US" b="1" dirty="0" smtClean="0">
                <a:latin typeface="Arial Black" pitchFamily="34" charset="0"/>
              </a:rPr>
              <a:t>Co-</a:t>
            </a:r>
            <a:r>
              <a:rPr lang="en-US" b="1" dirty="0" err="1" smtClean="0">
                <a:latin typeface="Arial Black" pitchFamily="34" charset="0"/>
              </a:rPr>
              <a:t>Ordinating</a:t>
            </a:r>
            <a:r>
              <a:rPr lang="en-US" dirty="0" smtClean="0">
                <a:latin typeface="Arial Black" pitchFamily="34" charset="0"/>
              </a:rPr>
              <a:t>, that is the all important duty of interrelating the various parts of the work; OR that means is a common thread that run through all the activities of the </a:t>
            </a:r>
            <a:r>
              <a:rPr lang="en-US" dirty="0" err="1" smtClean="0">
                <a:latin typeface="Arial Black" pitchFamily="34" charset="0"/>
              </a:rPr>
              <a:t>organisation</a:t>
            </a:r>
            <a:r>
              <a:rPr lang="en-US" dirty="0" smtClean="0">
                <a:latin typeface="Arial Black" pitchFamily="34" charset="0"/>
              </a:rPr>
              <a:t>.</a:t>
            </a:r>
          </a:p>
          <a:p>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REPORTING &amp; BUDGETING</a:t>
            </a:r>
            <a:endParaRPr lang="en-US" sz="3600" dirty="0">
              <a:latin typeface="Arial Black" pitchFamily="34" charset="0"/>
            </a:endParaRPr>
          </a:p>
        </p:txBody>
      </p:sp>
      <p:sp>
        <p:nvSpPr>
          <p:cNvPr id="3" name="Content Placeholder 2"/>
          <p:cNvSpPr>
            <a:spLocks noGrp="1"/>
          </p:cNvSpPr>
          <p:nvPr>
            <p:ph idx="1"/>
          </p:nvPr>
        </p:nvSpPr>
        <p:spPr/>
        <p:txBody>
          <a:bodyPr>
            <a:normAutofit fontScale="92500" lnSpcReduction="20000"/>
          </a:bodyPr>
          <a:lstStyle/>
          <a:p>
            <a:r>
              <a:rPr lang="en-US" b="1" dirty="0" smtClean="0">
                <a:latin typeface="Arial Black" pitchFamily="34" charset="0"/>
              </a:rPr>
              <a:t>Reporting</a:t>
            </a:r>
            <a:r>
              <a:rPr lang="en-US" dirty="0" smtClean="0">
                <a:latin typeface="Arial Black" pitchFamily="34" charset="0"/>
              </a:rPr>
              <a:t>, that is keeping those to whom the executive is responsible informed as to what is going on, which thus includes keeping himself and his subordinates informed through records, research, and inspection</a:t>
            </a:r>
          </a:p>
          <a:p>
            <a:pPr>
              <a:buNone/>
            </a:pPr>
            <a:endParaRPr lang="en-US" dirty="0" smtClean="0">
              <a:latin typeface="Arial Black" pitchFamily="34" charset="0"/>
            </a:endParaRPr>
          </a:p>
          <a:p>
            <a:r>
              <a:rPr lang="en-US" b="1" dirty="0" smtClean="0">
                <a:latin typeface="Arial Black" pitchFamily="34" charset="0"/>
              </a:rPr>
              <a:t>Budgeting</a:t>
            </a:r>
            <a:r>
              <a:rPr lang="en-US" dirty="0" smtClean="0">
                <a:latin typeface="Arial Black" pitchFamily="34" charset="0"/>
              </a:rPr>
              <a:t>, with all that goes with budgeting in the form of planning, accounting and control.</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PORDSCORB</a:t>
            </a:r>
            <a:endParaRPr lang="en-US" sz="4000" dirty="0">
              <a:latin typeface="Arial Black" pitchFamily="34" charset="0"/>
            </a:endParaRPr>
          </a:p>
        </p:txBody>
      </p:sp>
      <p:sp>
        <p:nvSpPr>
          <p:cNvPr id="3" name="Content Placeholder 2"/>
          <p:cNvSpPr>
            <a:spLocks noGrp="1"/>
          </p:cNvSpPr>
          <p:nvPr>
            <p:ph idx="1"/>
          </p:nvPr>
        </p:nvSpPr>
        <p:spPr>
          <a:xfrm>
            <a:off x="457200" y="1066800"/>
            <a:ext cx="8229600" cy="5562600"/>
          </a:xfrm>
        </p:spPr>
        <p:txBody>
          <a:bodyPr>
            <a:noAutofit/>
          </a:bodyPr>
          <a:lstStyle/>
          <a:p>
            <a:pPr algn="ctr">
              <a:buNone/>
            </a:pPr>
            <a:r>
              <a:rPr lang="en-US" dirty="0" smtClean="0">
                <a:latin typeface="Arial Black" pitchFamily="34" charset="0"/>
              </a:rPr>
              <a:t>CRITISM</a:t>
            </a:r>
          </a:p>
          <a:p>
            <a:r>
              <a:rPr lang="en-US" sz="2800" dirty="0" smtClean="0">
                <a:latin typeface="Arial Black" pitchFamily="34" charset="0"/>
              </a:rPr>
              <a:t>IT CANNOT BE EQUALLY APPLICABLE TO ALL PUBLIC SECTOR ENTITIES HAVINGDIFFERENT FUNCTIONS/PROBLEMS</a:t>
            </a:r>
          </a:p>
          <a:p>
            <a:pPr>
              <a:buNone/>
            </a:pPr>
            <a:endParaRPr lang="en-US" sz="2800" dirty="0" smtClean="0">
              <a:latin typeface="Arial Black" pitchFamily="34" charset="0"/>
            </a:endParaRPr>
          </a:p>
          <a:p>
            <a:r>
              <a:rPr lang="en-US" sz="2800" dirty="0" smtClean="0">
                <a:latin typeface="Arial Black" pitchFamily="34" charset="0"/>
              </a:rPr>
              <a:t>IT ADRESSES ONLY THE TECHNIQUE BUT NOT THE SUBSTANCE/SUBJECT OF PUBLIC ADMINISTRATION</a:t>
            </a:r>
          </a:p>
          <a:p>
            <a:pPr>
              <a:buNone/>
            </a:pPr>
            <a:endParaRPr lang="en-US" sz="2800" dirty="0" smtClean="0">
              <a:latin typeface="Arial Black" pitchFamily="34" charset="0"/>
            </a:endParaRPr>
          </a:p>
          <a:p>
            <a:pPr>
              <a:buNone/>
            </a:pP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SUBJECT MATTER VIEW</a:t>
            </a:r>
            <a:endParaRPr lang="en-US" sz="4000" dirty="0">
              <a:latin typeface="Arial Black" pitchFamily="34" charset="0"/>
            </a:endParaRPr>
          </a:p>
        </p:txBody>
      </p:sp>
      <p:sp>
        <p:nvSpPr>
          <p:cNvPr id="3" name="Content Placeholder 2"/>
          <p:cNvSpPr>
            <a:spLocks noGrp="1"/>
          </p:cNvSpPr>
          <p:nvPr>
            <p:ph idx="1"/>
          </p:nvPr>
        </p:nvSpPr>
        <p:spPr>
          <a:xfrm>
            <a:off x="457200" y="1219200"/>
            <a:ext cx="8229600" cy="5638800"/>
          </a:xfrm>
        </p:spPr>
        <p:txBody>
          <a:bodyPr>
            <a:normAutofit fontScale="85000" lnSpcReduction="10000"/>
          </a:bodyPr>
          <a:lstStyle/>
          <a:p>
            <a:r>
              <a:rPr lang="en-US" dirty="0" smtClean="0">
                <a:latin typeface="Arial Black" pitchFamily="34" charset="0"/>
              </a:rPr>
              <a:t>ADMINISTRATION IS CONCERNED WITH WHAT AND HOW OF GOVERNMENT.</a:t>
            </a:r>
          </a:p>
          <a:p>
            <a:pPr>
              <a:buNone/>
            </a:pPr>
            <a:endParaRPr lang="en-US" dirty="0" smtClean="0">
              <a:latin typeface="Arial Black" pitchFamily="34" charset="0"/>
            </a:endParaRPr>
          </a:p>
          <a:p>
            <a:r>
              <a:rPr lang="en-US" dirty="0" smtClean="0">
                <a:latin typeface="Arial Black" pitchFamily="34" charset="0"/>
              </a:rPr>
              <a:t>WHAT IS THE SUBJECT MATTER/TECHNICAL KNOWLEDGE OF THE FIELD</a:t>
            </a:r>
          </a:p>
          <a:p>
            <a:pPr>
              <a:buNone/>
            </a:pPr>
            <a:endParaRPr lang="en-US" dirty="0" smtClean="0">
              <a:latin typeface="Arial Black" pitchFamily="34" charset="0"/>
            </a:endParaRPr>
          </a:p>
          <a:p>
            <a:r>
              <a:rPr lang="en-US" dirty="0" smtClean="0">
                <a:latin typeface="Arial Black" pitchFamily="34" charset="0"/>
              </a:rPr>
              <a:t>WHAT TECHNIQUE OF MANAGEMENT WHICH CAN ENSURE SUCCESS</a:t>
            </a:r>
          </a:p>
          <a:p>
            <a:endParaRPr lang="en-US" dirty="0" smtClean="0">
              <a:latin typeface="Arial Black" pitchFamily="34" charset="0"/>
            </a:endParaRPr>
          </a:p>
          <a:p>
            <a:r>
              <a:rPr lang="en-US" dirty="0" smtClean="0">
                <a:latin typeface="Arial Black" pitchFamily="34" charset="0"/>
              </a:rPr>
              <a:t>BOTH ARE INDISPENSABLE/TOGETHER THEY FOR THE SYNTHESIS CALLED ADMINISTRATION</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Arial Black" pitchFamily="34" charset="0"/>
              </a:rPr>
              <a:t>APPROACHES TO THE STUDY OF PUBLIC ADMINISTRATION</a:t>
            </a:r>
            <a:endParaRPr lang="en-US" sz="3600" dirty="0"/>
          </a:p>
        </p:txBody>
      </p:sp>
      <p:sp>
        <p:nvSpPr>
          <p:cNvPr id="3" name="Content Placeholder 2"/>
          <p:cNvSpPr>
            <a:spLocks noGrp="1"/>
          </p:cNvSpPr>
          <p:nvPr>
            <p:ph idx="1"/>
          </p:nvPr>
        </p:nvSpPr>
        <p:spPr>
          <a:xfrm>
            <a:off x="457200" y="1676400"/>
            <a:ext cx="8229600" cy="4953000"/>
          </a:xfrm>
        </p:spPr>
        <p:txBody>
          <a:bodyPr>
            <a:normAutofit fontScale="92500" lnSpcReduction="10000"/>
          </a:bodyPr>
          <a:lstStyle/>
          <a:p>
            <a:r>
              <a:rPr lang="en-US" sz="2800" dirty="0" smtClean="0">
                <a:latin typeface="Arial Black" pitchFamily="34" charset="0"/>
              </a:rPr>
              <a:t>BUREAUCRATIC APPROACH</a:t>
            </a:r>
          </a:p>
          <a:p>
            <a:pPr>
              <a:buNone/>
            </a:pPr>
            <a:endParaRPr lang="en-US" sz="2800" dirty="0" smtClean="0">
              <a:latin typeface="Arial Black" pitchFamily="34" charset="0"/>
            </a:endParaRPr>
          </a:p>
          <a:p>
            <a:r>
              <a:rPr lang="en-US" sz="2800" dirty="0" smtClean="0">
                <a:latin typeface="Arial Black" pitchFamily="34" charset="0"/>
              </a:rPr>
              <a:t>LEGAL APPROACH</a:t>
            </a:r>
          </a:p>
          <a:p>
            <a:pPr>
              <a:buNone/>
            </a:pPr>
            <a:endParaRPr lang="en-US" sz="2800" dirty="0" smtClean="0">
              <a:latin typeface="Arial Black" pitchFamily="34" charset="0"/>
            </a:endParaRPr>
          </a:p>
          <a:p>
            <a:r>
              <a:rPr lang="en-US" sz="2800" dirty="0" smtClean="0">
                <a:latin typeface="Arial Black" pitchFamily="34" charset="0"/>
              </a:rPr>
              <a:t>HISTORICAL APPROACH</a:t>
            </a:r>
          </a:p>
          <a:p>
            <a:pPr>
              <a:buNone/>
            </a:pPr>
            <a:endParaRPr lang="en-US" sz="2800" dirty="0" smtClean="0">
              <a:latin typeface="Arial Black" pitchFamily="34" charset="0"/>
            </a:endParaRPr>
          </a:p>
          <a:p>
            <a:r>
              <a:rPr lang="en-US" sz="2800" dirty="0" smtClean="0">
                <a:latin typeface="Arial Black" pitchFamily="34" charset="0"/>
              </a:rPr>
              <a:t>SYSTEMS APPROACH</a:t>
            </a:r>
          </a:p>
          <a:p>
            <a:pPr>
              <a:buNone/>
            </a:pPr>
            <a:endParaRPr lang="en-US" sz="2800" dirty="0" smtClean="0">
              <a:latin typeface="Arial Black" pitchFamily="34" charset="0"/>
            </a:endParaRPr>
          </a:p>
          <a:p>
            <a:r>
              <a:rPr lang="en-US" sz="2800" dirty="0" smtClean="0">
                <a:latin typeface="Arial Black" pitchFamily="34" charset="0"/>
              </a:rPr>
              <a:t>STRUCTURAL APPROACH</a:t>
            </a:r>
          </a:p>
          <a:p>
            <a:pPr>
              <a:buNone/>
            </a:pPr>
            <a:endParaRPr lang="en-US" sz="2800" dirty="0" smtClean="0">
              <a:latin typeface="Arial Black" pitchFamily="34" charset="0"/>
            </a:endParaRPr>
          </a:p>
          <a:p>
            <a:r>
              <a:rPr lang="en-US" sz="2800" dirty="0" smtClean="0">
                <a:latin typeface="Arial Black" pitchFamily="34" charset="0"/>
              </a:rPr>
              <a:t>HUMAN RELATIONS APPROACH</a:t>
            </a: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Bureaucratic Approach</a:t>
            </a:r>
            <a:endParaRPr lang="en-US" sz="3600" dirty="0">
              <a:latin typeface="Arial Black" pitchFamily="34" charset="0"/>
            </a:endParaRPr>
          </a:p>
        </p:txBody>
      </p:sp>
      <p:sp>
        <p:nvSpPr>
          <p:cNvPr id="3" name="Content Placeholder 2"/>
          <p:cNvSpPr>
            <a:spLocks noGrp="1"/>
          </p:cNvSpPr>
          <p:nvPr>
            <p:ph idx="1"/>
          </p:nvPr>
        </p:nvSpPr>
        <p:spPr/>
        <p:txBody>
          <a:bodyPr>
            <a:normAutofit fontScale="85000" lnSpcReduction="10000"/>
          </a:bodyPr>
          <a:lstStyle/>
          <a:p>
            <a:pPr>
              <a:buNone/>
            </a:pPr>
            <a:r>
              <a:rPr lang="en-US" dirty="0" smtClean="0">
                <a:latin typeface="Arial Black" pitchFamily="34" charset="0"/>
              </a:rPr>
              <a:t>    One of the most important approach is based on Max Weber's ideal-type bureaucratic model. This has inherent structural characteristics of hierarchy, "</a:t>
            </a:r>
            <a:r>
              <a:rPr lang="en-US" dirty="0" err="1" smtClean="0">
                <a:latin typeface="Arial Black" pitchFamily="34" charset="0"/>
              </a:rPr>
              <a:t>specialisation</a:t>
            </a:r>
            <a:r>
              <a:rPr lang="en-US" dirty="0" smtClean="0">
                <a:latin typeface="Arial Black" pitchFamily="34" charset="0"/>
              </a:rPr>
              <a:t>, role-specificity, recruitment by merit, promotion by seniority-cum-merit, career development, &amp;thing, discipline, distinction between personal and official means The emphasis in this approach  is on rationality and efficiency.</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LEGAL APPROACH</a:t>
            </a:r>
            <a:endParaRPr lang="en-US" sz="3600" dirty="0">
              <a:latin typeface="Arial Black" pitchFamily="34" charset="0"/>
            </a:endParaRPr>
          </a:p>
        </p:txBody>
      </p:sp>
      <p:sp>
        <p:nvSpPr>
          <p:cNvPr id="3" name="Content Placeholder 2"/>
          <p:cNvSpPr>
            <a:spLocks noGrp="1"/>
          </p:cNvSpPr>
          <p:nvPr>
            <p:ph idx="1"/>
          </p:nvPr>
        </p:nvSpPr>
        <p:spPr/>
        <p:txBody>
          <a:bodyPr>
            <a:normAutofit/>
          </a:bodyPr>
          <a:lstStyle/>
          <a:p>
            <a:r>
              <a:rPr lang="en-US" sz="2800" dirty="0" smtClean="0">
                <a:latin typeface="Arial Black" pitchFamily="34" charset="0"/>
              </a:rPr>
              <a:t>IT STUDIES PUBLIC ADMINISTRATION AS PART OF LAW WITH EMPHASIS ON LEGAL STRUCTURE,ORGANIZATION,POWERS,FUNCTIONS AND LIMITATIONS OF PUBLIC AUTHORITIES</a:t>
            </a: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HISTORICAL APPROACH</a:t>
            </a:r>
            <a:endParaRPr lang="en-US" sz="4000" dirty="0">
              <a:latin typeface="Arial Black" pitchFamily="34"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Arial Black" pitchFamily="34" charset="0"/>
              </a:rPr>
              <a:t>IT STUDIES PUBLIC ADMINISTRATION THROUGH THE HISTORICAL DEVELOPMENTS.</a:t>
            </a:r>
          </a:p>
          <a:p>
            <a:pPr>
              <a:buNone/>
            </a:pPr>
            <a:endParaRPr lang="en-US" dirty="0" smtClean="0">
              <a:latin typeface="Arial Black" pitchFamily="34" charset="0"/>
            </a:endParaRPr>
          </a:p>
          <a:p>
            <a:r>
              <a:rPr lang="en-US" dirty="0" smtClean="0">
                <a:latin typeface="Arial Black" pitchFamily="34" charset="0"/>
              </a:rPr>
              <a:t>IT ORGANISEA AND INTERPRETS THE INFORMATION PERTAINING TO EXISTENCE AND PERFORMANCE OF ADMINISTRATIVE AGENCIES AND PROCESSES IN A CHRONOLOGICAL  ORDER</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The Systems approach</a:t>
            </a:r>
            <a:endParaRPr lang="en-US" sz="3600" dirty="0">
              <a:latin typeface="Arial Black" pitchFamily="34" charset="0"/>
            </a:endParaRPr>
          </a:p>
        </p:txBody>
      </p:sp>
      <p:sp>
        <p:nvSpPr>
          <p:cNvPr id="3" name="Content Placeholder 2"/>
          <p:cNvSpPr>
            <a:spLocks noGrp="1"/>
          </p:cNvSpPr>
          <p:nvPr>
            <p:ph idx="1"/>
          </p:nvPr>
        </p:nvSpPr>
        <p:spPr/>
        <p:txBody>
          <a:bodyPr>
            <a:normAutofit fontScale="92500" lnSpcReduction="20000"/>
          </a:bodyPr>
          <a:lstStyle/>
          <a:p>
            <a:pPr>
              <a:buNone/>
            </a:pPr>
            <a:r>
              <a:rPr lang="en-US" dirty="0" smtClean="0">
                <a:latin typeface="Arial Black" pitchFamily="34" charset="0"/>
              </a:rPr>
              <a:t>    The systems approach views an administrative system as a subsystem of the society. It looks at various parts of an administrative system (formal </a:t>
            </a:r>
            <a:r>
              <a:rPr lang="en-US" dirty="0" err="1" smtClean="0">
                <a:latin typeface="Arial Black" pitchFamily="34" charset="0"/>
              </a:rPr>
              <a:t>organisation</a:t>
            </a:r>
            <a:r>
              <a:rPr lang="en-US" dirty="0" smtClean="0">
                <a:latin typeface="Arial Black" pitchFamily="34" charset="0"/>
              </a:rPr>
              <a:t>. informal </a:t>
            </a:r>
            <a:r>
              <a:rPr lang="en-US" dirty="0" err="1" smtClean="0">
                <a:latin typeface="Arial Black" pitchFamily="34" charset="0"/>
              </a:rPr>
              <a:t>organisation</a:t>
            </a:r>
            <a:r>
              <a:rPr lang="en-US" dirty="0" smtClean="0">
                <a:latin typeface="Arial Black" pitchFamily="34" charset="0"/>
              </a:rPr>
              <a:t>, roles, individuals) and examines the inter linkages among various parts. Besides, the approach analyses the dynamic interactions between the administrative system and its external environment.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Structural Approach</a:t>
            </a:r>
            <a:endParaRPr lang="en-US" sz="3600" dirty="0">
              <a:latin typeface="Arial Black" pitchFamily="34" charset="0"/>
            </a:endParaRPr>
          </a:p>
        </p:txBody>
      </p:sp>
      <p:sp>
        <p:nvSpPr>
          <p:cNvPr id="3" name="Content Placeholder 2"/>
          <p:cNvSpPr>
            <a:spLocks noGrp="1"/>
          </p:cNvSpPr>
          <p:nvPr>
            <p:ph idx="1"/>
          </p:nvPr>
        </p:nvSpPr>
        <p:spPr>
          <a:xfrm>
            <a:off x="381000" y="1524000"/>
            <a:ext cx="8763000" cy="4525963"/>
          </a:xfrm>
        </p:spPr>
        <p:txBody>
          <a:bodyPr>
            <a:normAutofit fontScale="92500" lnSpcReduction="20000"/>
          </a:bodyPr>
          <a:lstStyle/>
          <a:p>
            <a:pPr>
              <a:buNone/>
            </a:pPr>
            <a:r>
              <a:rPr lang="en-US" dirty="0" smtClean="0">
                <a:latin typeface="Arial Black" pitchFamily="34" charset="0"/>
              </a:rPr>
              <a:t>A related approach, drawn mainly from Anthropology and Sociology, is the structural- functional approach.</a:t>
            </a:r>
          </a:p>
          <a:p>
            <a:pPr>
              <a:buNone/>
            </a:pPr>
            <a:endParaRPr lang="en-US" dirty="0" smtClean="0">
              <a:latin typeface="Arial Black" pitchFamily="34" charset="0"/>
            </a:endParaRPr>
          </a:p>
          <a:p>
            <a:pPr>
              <a:buNone/>
            </a:pPr>
            <a:r>
              <a:rPr lang="en-US" dirty="0" smtClean="0">
                <a:latin typeface="Arial Black" pitchFamily="34" charset="0"/>
              </a:rPr>
              <a:t> A structure, according to this approach, is a pattern of </a:t>
            </a:r>
            <a:r>
              <a:rPr lang="en-US" dirty="0" err="1" smtClean="0">
                <a:latin typeface="Arial Black" pitchFamily="34" charset="0"/>
              </a:rPr>
              <a:t>behaviour</a:t>
            </a:r>
            <a:r>
              <a:rPr lang="en-US" dirty="0" smtClean="0">
                <a:latin typeface="Arial Black" pitchFamily="34" charset="0"/>
              </a:rPr>
              <a:t> that has become a standard feature of a social system. Further, a function denotes the impact of a structure on another structure and the interrelationships among various structures</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HUMAN RELATIONS APPROACH</a:t>
            </a:r>
            <a:endParaRPr lang="en-US" sz="3600" dirty="0">
              <a:latin typeface="Arial Black" pitchFamily="34" charset="0"/>
            </a:endParaRPr>
          </a:p>
        </p:txBody>
      </p:sp>
      <p:sp>
        <p:nvSpPr>
          <p:cNvPr id="3" name="Content Placeholder 2"/>
          <p:cNvSpPr>
            <a:spLocks noGrp="1"/>
          </p:cNvSpPr>
          <p:nvPr>
            <p:ph idx="1"/>
          </p:nvPr>
        </p:nvSpPr>
        <p:spPr>
          <a:xfrm>
            <a:off x="457200" y="1676400"/>
            <a:ext cx="8229600" cy="4876800"/>
          </a:xfrm>
        </p:spPr>
        <p:txBody>
          <a:bodyPr/>
          <a:lstStyle/>
          <a:p>
            <a:pPr>
              <a:buNone/>
            </a:pPr>
            <a:r>
              <a:rPr lang="en-US" dirty="0" smtClean="0">
                <a:latin typeface="Arial Black" pitchFamily="34" charset="0"/>
              </a:rPr>
              <a:t>  The human relations approach is based on principles of social psychology focuses on the social context  at work rather than regarding the worker </a:t>
            </a:r>
            <a:r>
              <a:rPr lang="en-US" dirty="0" err="1" smtClean="0">
                <a:latin typeface="Arial Black" pitchFamily="34" charset="0"/>
              </a:rPr>
              <a:t>asresponsive</a:t>
            </a:r>
            <a:r>
              <a:rPr lang="en-US" dirty="0" smtClean="0">
                <a:latin typeface="Arial Black" pitchFamily="34" charset="0"/>
              </a:rPr>
              <a:t> only to financial incentives</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Arial Black" pitchFamily="34" charset="0"/>
              </a:rPr>
              <a:t>APPROACHES TO THE STUDY OF PUBLIC ADMINISTRATION</a:t>
            </a:r>
            <a:endParaRPr lang="en-US" sz="3600" dirty="0"/>
          </a:p>
        </p:txBody>
      </p:sp>
      <p:sp>
        <p:nvSpPr>
          <p:cNvPr id="3" name="Content Placeholder 2"/>
          <p:cNvSpPr>
            <a:spLocks noGrp="1"/>
          </p:cNvSpPr>
          <p:nvPr>
            <p:ph idx="1"/>
          </p:nvPr>
        </p:nvSpPr>
        <p:spPr>
          <a:xfrm>
            <a:off x="457200" y="1676400"/>
            <a:ext cx="8229600" cy="4800600"/>
          </a:xfrm>
        </p:spPr>
        <p:txBody>
          <a:bodyPr>
            <a:normAutofit fontScale="92500" lnSpcReduction="20000"/>
          </a:bodyPr>
          <a:lstStyle/>
          <a:p>
            <a:r>
              <a:rPr lang="en-US" sz="2800" dirty="0" smtClean="0">
                <a:latin typeface="Arial Black" pitchFamily="34" charset="0"/>
              </a:rPr>
              <a:t>CASE METHOD APPROACH</a:t>
            </a:r>
          </a:p>
          <a:p>
            <a:endParaRPr lang="en-US" sz="2800" dirty="0" smtClean="0">
              <a:latin typeface="Arial Black" pitchFamily="34" charset="0"/>
            </a:endParaRPr>
          </a:p>
          <a:p>
            <a:r>
              <a:rPr lang="en-US" sz="2800" dirty="0" smtClean="0">
                <a:latin typeface="Arial Black" pitchFamily="34" charset="0"/>
              </a:rPr>
              <a:t>BEHAVIOURAL APPROACH</a:t>
            </a:r>
          </a:p>
          <a:p>
            <a:pPr>
              <a:buNone/>
            </a:pPr>
            <a:endParaRPr lang="en-US" sz="2800" dirty="0" smtClean="0">
              <a:latin typeface="Arial Black" pitchFamily="34" charset="0"/>
            </a:endParaRPr>
          </a:p>
          <a:p>
            <a:r>
              <a:rPr lang="en-US" sz="2800" dirty="0" smtClean="0">
                <a:latin typeface="Arial Black" pitchFamily="34" charset="0"/>
              </a:rPr>
              <a:t>PUBLIC CHOICE APPROACH</a:t>
            </a:r>
          </a:p>
          <a:p>
            <a:pPr>
              <a:buNone/>
            </a:pPr>
            <a:endParaRPr lang="en-US" sz="2800" dirty="0" smtClean="0">
              <a:latin typeface="Arial Black" pitchFamily="34" charset="0"/>
            </a:endParaRPr>
          </a:p>
          <a:p>
            <a:r>
              <a:rPr lang="en-US" sz="2800" dirty="0" smtClean="0">
                <a:latin typeface="Arial Black" pitchFamily="34" charset="0"/>
              </a:rPr>
              <a:t>DEVELOPMENT APPROACH</a:t>
            </a:r>
          </a:p>
          <a:p>
            <a:pPr>
              <a:buNone/>
            </a:pPr>
            <a:endParaRPr lang="en-US" sz="2800" dirty="0" smtClean="0">
              <a:latin typeface="Arial Black" pitchFamily="34" charset="0"/>
            </a:endParaRPr>
          </a:p>
          <a:p>
            <a:r>
              <a:rPr lang="en-US" sz="2800" dirty="0" smtClean="0">
                <a:latin typeface="Arial Black" pitchFamily="34" charset="0"/>
              </a:rPr>
              <a:t>ECOLOGICAL APPROACH</a:t>
            </a:r>
          </a:p>
          <a:p>
            <a:endParaRPr lang="en-US" sz="2800" dirty="0" smtClean="0">
              <a:latin typeface="Arial Black" pitchFamily="34" charset="0"/>
            </a:endParaRPr>
          </a:p>
          <a:p>
            <a:r>
              <a:rPr lang="en-US" sz="2800" dirty="0" smtClean="0">
                <a:latin typeface="Arial Black" pitchFamily="34" charset="0"/>
              </a:rPr>
              <a:t>COMPARATIVE APPROACH</a:t>
            </a: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Black" pitchFamily="34" charset="0"/>
              </a:rPr>
              <a:t>CASE METHOD APPROACH</a:t>
            </a:r>
            <a:endParaRPr lang="en-US" sz="3600" dirty="0">
              <a:latin typeface="Arial Black" pitchFamily="34" charset="0"/>
            </a:endParaRPr>
          </a:p>
        </p:txBody>
      </p:sp>
      <p:sp>
        <p:nvSpPr>
          <p:cNvPr id="3" name="Content Placeholder 2"/>
          <p:cNvSpPr>
            <a:spLocks noGrp="1"/>
          </p:cNvSpPr>
          <p:nvPr>
            <p:ph idx="1"/>
          </p:nvPr>
        </p:nvSpPr>
        <p:spPr/>
        <p:txBody>
          <a:bodyPr>
            <a:normAutofit fontScale="92500" lnSpcReduction="10000"/>
          </a:bodyPr>
          <a:lstStyle/>
          <a:p>
            <a:endParaRPr lang="en-US" dirty="0" smtClean="0">
              <a:latin typeface="Arial Black" pitchFamily="34" charset="0"/>
            </a:endParaRPr>
          </a:p>
          <a:p>
            <a:pPr>
              <a:buNone/>
            </a:pPr>
            <a:r>
              <a:rPr lang="en-US" dirty="0" smtClean="0">
                <a:latin typeface="Arial Black" pitchFamily="34" charset="0"/>
              </a:rPr>
              <a:t>   IT DEALS WITH THE SPECIFIC ACCOUNT OR NARRATION OF SPECIFIC EVENTS WHICH LEAD TO A DECISION BY THE ADMINISTRATOR.IT SEEKS TO RECONSTRUCT THE ADMINISTRATIVE REALITIES AND ACQUAINT THE STUDENTS WITH THE DECISION MAKING SCENARIO</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smtClean="0">
                <a:latin typeface="Arial Black" pitchFamily="34" charset="0"/>
              </a:rPr>
              <a:t>Behavioural</a:t>
            </a:r>
            <a:r>
              <a:rPr lang="en-US" sz="3600" dirty="0" smtClean="0">
                <a:latin typeface="Arial Black" pitchFamily="34" charset="0"/>
              </a:rPr>
              <a:t> approach</a:t>
            </a:r>
            <a:endParaRPr lang="en-US" sz="3600" dirty="0">
              <a:latin typeface="Arial Black" pitchFamily="34" charset="0"/>
            </a:endParaRPr>
          </a:p>
        </p:txBody>
      </p:sp>
      <p:sp>
        <p:nvSpPr>
          <p:cNvPr id="3" name="Content Placeholder 2"/>
          <p:cNvSpPr>
            <a:spLocks noGrp="1"/>
          </p:cNvSpPr>
          <p:nvPr>
            <p:ph idx="1"/>
          </p:nvPr>
        </p:nvSpPr>
        <p:spPr>
          <a:xfrm>
            <a:off x="457200" y="2057400"/>
            <a:ext cx="8229600" cy="4068763"/>
          </a:xfrm>
        </p:spPr>
        <p:txBody>
          <a:bodyPr>
            <a:normAutofit fontScale="92500" lnSpcReduction="10000"/>
          </a:bodyPr>
          <a:lstStyle/>
          <a:p>
            <a:pPr>
              <a:buNone/>
            </a:pPr>
            <a:r>
              <a:rPr lang="en-US" dirty="0" smtClean="0">
                <a:latin typeface="Arial Black" pitchFamily="34" charset="0"/>
              </a:rPr>
              <a:t>   The </a:t>
            </a:r>
            <a:r>
              <a:rPr lang="en-US" dirty="0" err="1" smtClean="0">
                <a:latin typeface="Arial Black" pitchFamily="34" charset="0"/>
              </a:rPr>
              <a:t>behavioural</a:t>
            </a:r>
            <a:r>
              <a:rPr lang="en-US" dirty="0" smtClean="0">
                <a:latin typeface="Arial Black" pitchFamily="34" charset="0"/>
              </a:rPr>
              <a:t> approach </a:t>
            </a:r>
            <a:r>
              <a:rPr lang="en-US" dirty="0" err="1" smtClean="0">
                <a:latin typeface="Arial Black" pitchFamily="34" charset="0"/>
              </a:rPr>
              <a:t>emphasises</a:t>
            </a:r>
            <a:r>
              <a:rPr lang="en-US" dirty="0" smtClean="0">
                <a:latin typeface="Arial Black" pitchFamily="34" charset="0"/>
              </a:rPr>
              <a:t> '"acts", rigorous scientific methods of data collection and analysis, quantification, experimentation, testing, verification and an , interdisciplinary orientation. It focuses on the analysis of human </a:t>
            </a:r>
            <a:r>
              <a:rPr lang="en-US" dirty="0" err="1" smtClean="0">
                <a:latin typeface="Arial Black" pitchFamily="34" charset="0"/>
              </a:rPr>
              <a:t>behaviour</a:t>
            </a:r>
            <a:r>
              <a:rPr lang="en-US" dirty="0" smtClean="0">
                <a:latin typeface="Arial Black" pitchFamily="34" charset="0"/>
              </a:rPr>
              <a:t> in administrative settings</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Public choice</a:t>
            </a:r>
            <a:endParaRPr lang="en-US" sz="4000" dirty="0">
              <a:latin typeface="Arial Black" pitchFamily="34" charset="0"/>
            </a:endParaRPr>
          </a:p>
        </p:txBody>
      </p:sp>
      <p:sp>
        <p:nvSpPr>
          <p:cNvPr id="3" name="Content Placeholder 2"/>
          <p:cNvSpPr>
            <a:spLocks noGrp="1"/>
          </p:cNvSpPr>
          <p:nvPr>
            <p:ph idx="1"/>
          </p:nvPr>
        </p:nvSpPr>
        <p:spPr/>
        <p:txBody>
          <a:bodyPr>
            <a:normAutofit/>
          </a:bodyPr>
          <a:lstStyle/>
          <a:p>
            <a:pPr>
              <a:buNone/>
            </a:pPr>
            <a:r>
              <a:rPr lang="en-US" sz="2800" b="1" dirty="0" smtClean="0">
                <a:latin typeface="Arial Black" pitchFamily="34" charset="0"/>
              </a:rPr>
              <a:t>    Public choice analysis has roots in positive analysis  ("what is") but is often used for normative purposes ("what ought to be"), to identify a problem or suggest how a system could be improved by changes in constitutional rules, the subject of constitutional </a:t>
            </a:r>
            <a:r>
              <a:rPr lang="en-US" sz="2800" b="1" dirty="0" err="1" smtClean="0">
                <a:latin typeface="Arial Black" pitchFamily="34" charset="0"/>
              </a:rPr>
              <a:t>econonomics</a:t>
            </a:r>
            <a:endParaRPr lang="en-US" sz="2800" dirty="0">
              <a:latin typeface="Arial Black"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Developmental approach</a:t>
            </a:r>
            <a:endParaRPr lang="en-US" sz="4000" dirty="0">
              <a:latin typeface="Arial Black" pitchFamily="34" charset="0"/>
            </a:endParaRPr>
          </a:p>
        </p:txBody>
      </p:sp>
      <p:sp>
        <p:nvSpPr>
          <p:cNvPr id="3" name="Content Placeholder 2"/>
          <p:cNvSpPr>
            <a:spLocks noGrp="1"/>
          </p:cNvSpPr>
          <p:nvPr>
            <p:ph idx="1"/>
          </p:nvPr>
        </p:nvSpPr>
        <p:spPr/>
        <p:txBody>
          <a:bodyPr/>
          <a:lstStyle/>
          <a:p>
            <a:pPr>
              <a:buNone/>
            </a:pPr>
            <a:r>
              <a:rPr lang="en-US" dirty="0" smtClean="0">
                <a:latin typeface="Arial Black" pitchFamily="34" charset="0"/>
              </a:rPr>
              <a:t>   This approach focuses on certain characteristics of a dynamic administrative system, e.g. goal-orientation, change-orientation, progressiveness, innovativeness, participation and responsiveness</a:t>
            </a:r>
            <a:r>
              <a:rPr lang="en-US" dirty="0" smtClean="0"/>
              <a:t>. </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Ecological approach</a:t>
            </a:r>
            <a:endParaRPr lang="en-US" sz="4000" dirty="0">
              <a:latin typeface="Arial Black" pitchFamily="34" charset="0"/>
            </a:endParaRPr>
          </a:p>
        </p:txBody>
      </p:sp>
      <p:sp>
        <p:nvSpPr>
          <p:cNvPr id="3" name="Content Placeholder 2"/>
          <p:cNvSpPr>
            <a:spLocks noGrp="1"/>
          </p:cNvSpPr>
          <p:nvPr>
            <p:ph idx="1"/>
          </p:nvPr>
        </p:nvSpPr>
        <p:spPr>
          <a:xfrm>
            <a:off x="533400" y="1600200"/>
            <a:ext cx="8229600" cy="4525963"/>
          </a:xfrm>
        </p:spPr>
        <p:txBody>
          <a:bodyPr>
            <a:normAutofit fontScale="92500" lnSpcReduction="20000"/>
          </a:bodyPr>
          <a:lstStyle/>
          <a:p>
            <a:pPr>
              <a:buNone/>
            </a:pPr>
            <a:r>
              <a:rPr lang="en-US" dirty="0" smtClean="0">
                <a:latin typeface="Arial Black" pitchFamily="34" charset="0"/>
              </a:rPr>
              <a:t>  The ecological approach which has been stressed considerably by Fred Riggs. examines the interactions between an administrative system and its external environment. Thus the impact of the political system, economic system, social system and the cultural system, on the structure and behavior of the administrative system as well as the influence of the administrative system on these environmental structures  </a:t>
            </a:r>
          </a:p>
          <a:p>
            <a:endParaRPr lang="en-US"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Arial Black" pitchFamily="34" charset="0"/>
              </a:rPr>
              <a:t>Comparative Approach</a:t>
            </a:r>
            <a:endParaRPr lang="en-US" sz="4000" dirty="0">
              <a:latin typeface="Arial Black" pitchFamily="34" charset="0"/>
            </a:endParaRPr>
          </a:p>
        </p:txBody>
      </p:sp>
      <p:sp>
        <p:nvSpPr>
          <p:cNvPr id="3" name="Content Placeholder 2"/>
          <p:cNvSpPr>
            <a:spLocks noGrp="1"/>
          </p:cNvSpPr>
          <p:nvPr>
            <p:ph idx="1"/>
          </p:nvPr>
        </p:nvSpPr>
        <p:spPr/>
        <p:txBody>
          <a:bodyPr>
            <a:normAutofit/>
          </a:bodyPr>
          <a:lstStyle/>
          <a:p>
            <a:pPr>
              <a:buNone/>
            </a:pPr>
            <a:r>
              <a:rPr lang="en-US" b="1" dirty="0" smtClean="0">
                <a:latin typeface="Arial Black" pitchFamily="34" charset="0"/>
              </a:rPr>
              <a:t>  Comparative Public Administration (CPA) is an applied, intercultural, interdisciplinary, explanatory field of study which carries out cross-cultural investigations in order to provide solutions for management problems  and develop management technologies/best practices</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1302</TotalTime>
  <Words>845</Words>
  <Application>Microsoft Office PowerPoint</Application>
  <PresentationFormat>On-screen Show (4:3)</PresentationFormat>
  <Paragraphs>103</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COMPARATIVE PUBLIC ADMINISTRATION</vt:lpstr>
      <vt:lpstr>Recapitulation</vt:lpstr>
      <vt:lpstr>THE P O R D S C O R B VIEW </vt:lpstr>
      <vt:lpstr>PLANNING &amp; ORGANIZING</vt:lpstr>
      <vt:lpstr>STAFFING &amp; DIRECTING</vt:lpstr>
      <vt:lpstr>DIRECTING &amp; COORDINATING</vt:lpstr>
      <vt:lpstr>REPORTING &amp; BUDGETING</vt:lpstr>
      <vt:lpstr>PORDSCORB</vt:lpstr>
      <vt:lpstr>SUBJECT MATTER VIEW</vt:lpstr>
      <vt:lpstr>APPROACHES TO THE STUDY OF PUBLIC ADMINISTRATION</vt:lpstr>
      <vt:lpstr>Bureaucratic Approach</vt:lpstr>
      <vt:lpstr>LEGAL APPROACH</vt:lpstr>
      <vt:lpstr>HISTORICAL APPROACH</vt:lpstr>
      <vt:lpstr>The Systems approach</vt:lpstr>
      <vt:lpstr>Structural Approach</vt:lpstr>
      <vt:lpstr>HUMAN RELATIONS APPROACH</vt:lpstr>
      <vt:lpstr>APPROACHES TO THE STUDY OF PUBLIC ADMINISTRATION</vt:lpstr>
      <vt:lpstr>CASE METHOD APPROACH</vt:lpstr>
      <vt:lpstr>Behavioural approach</vt:lpstr>
      <vt:lpstr>Public choice</vt:lpstr>
      <vt:lpstr>Developmental approach</vt:lpstr>
      <vt:lpstr>Ecological approach</vt:lpstr>
      <vt:lpstr>Comparative Approach</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COMPARATIVE PUBLIC ADMINISTRATION</dc:title>
  <dc:creator>jeff</dc:creator>
  <cp:lastModifiedBy>NTS</cp:lastModifiedBy>
  <cp:revision>19</cp:revision>
  <dcterms:created xsi:type="dcterms:W3CDTF">2014-05-27T13:12:26Z</dcterms:created>
  <dcterms:modified xsi:type="dcterms:W3CDTF">2014-05-29T14:11:44Z</dcterms:modified>
</cp:coreProperties>
</file>