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7" r:id="rId13"/>
    <p:sldId id="285" r:id="rId14"/>
    <p:sldId id="288" r:id="rId15"/>
    <p:sldId id="286" r:id="rId16"/>
    <p:sldId id="289" r:id="rId17"/>
    <p:sldId id="290" r:id="rId18"/>
    <p:sldId id="35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79" autoAdjust="0"/>
  </p:normalViewPr>
  <p:slideViewPr>
    <p:cSldViewPr>
      <p:cViewPr varScale="1">
        <p:scale>
          <a:sx n="63" d="100"/>
          <a:sy n="63" d="100"/>
        </p:scale>
        <p:origin x="-151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62543-0FAE-48CF-9CE1-3E55E227E4C1}" type="datetimeFigureOut">
              <a:rPr lang="en-US" smtClean="0"/>
              <a:pPr/>
              <a:t>27/06/2014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AC903-1AEB-494F-AF11-F2152AE487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39BA-40E5-4ECF-A345-C1EC31C991E2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9A1F4-5FDD-4AA4-880A-DBB58C1067B8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A7AA-26C4-4368-B4F1-BF7E7FB9F8F5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A4D8-4E99-4AFB-A59F-ADC758F2B550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D9F7-70A4-452B-9D0E-9964C78683FD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F0733-0EB6-4930-A9C4-9B5E3D3968D2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B5C8-2AF0-4916-A701-A18B1699D933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D2B67-F787-4AFB-95E1-E194AB0253BE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0DFF4-D26A-4ADA-88EB-887E04A8F21E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9C652-8D42-479D-A0CD-C38CDCA1BA99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5E5AC-7602-48D5-9F65-130B5DEB9296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5DB5D-F3F7-4136-8C25-1EE54AEF4E85}" type="datetime1">
              <a:rPr lang="en-US" smtClean="0"/>
              <a:pPr/>
              <a:t>27/06/2014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E601B-EE66-4098-B69E-185BD5BE7A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LOCAL GOVERNMENT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LOCAL GOVT IS A STATE SUBJECT. ALL STATES HAVE RATHER DIFFERENT SYSTEMS OF LOCAL GOVT.THEY ENJOY HETEROGENIETY AND IMMENSE INDEPENDENCE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THERE ARE FOUR UNITS OF LOCAL GOVERNMENT</a:t>
            </a:r>
          </a:p>
          <a:p>
            <a:r>
              <a:rPr lang="en-US" sz="2800" dirty="0" smtClean="0">
                <a:latin typeface="Arial Black" pitchFamily="34" charset="0"/>
              </a:rPr>
              <a:t>COUNTY </a:t>
            </a:r>
          </a:p>
          <a:p>
            <a:r>
              <a:rPr lang="en-US" sz="2800" dirty="0" smtClean="0">
                <a:latin typeface="Arial Black" pitchFamily="34" charset="0"/>
              </a:rPr>
              <a:t>CITY (MUNICIPALITY)</a:t>
            </a:r>
          </a:p>
          <a:p>
            <a:r>
              <a:rPr lang="en-US" sz="2800" dirty="0" smtClean="0">
                <a:latin typeface="Arial Black" pitchFamily="34" charset="0"/>
              </a:rPr>
              <a:t>TOWN AND TOWNSHIP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COUNTY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latin typeface="Arial Black" pitchFamily="34" charset="0"/>
              </a:rPr>
              <a:t>STATES COMPRISE OF COUNTIES  GOVERNED BY A COUNTY BOARD WITH 4 TO 50 MEMBERS ELECTED DIRECTLY FOR 2 YEARS.THE COUNTY WH HAS SOME RULE MAKING AND ADMINISTRATIVE POWERS.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COUNTY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OFFICIALS OF COUNTY WHO ARE ELECTED DIRECTLY FOR A TERM OF TWO YEARS INCLUDE SHERRIF,CLERK,CORONER JUDGE, ATTORNEY,AUDITOR,TREASURER RECORDER, SURVEYOR ASSESOR, SCHOOL SUPERINDENTENT.THEY EXERCISE THEIR POWERS INDEPENDENT OF THE BOARD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rial Black" pitchFamily="34" charset="0"/>
              </a:rPr>
              <a:t>COUNTY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GENERALLY COUNTIES PERFORM THE FOLLOWING FUNCTIONS:</a:t>
            </a:r>
          </a:p>
          <a:p>
            <a:r>
              <a:rPr lang="en-US" sz="2800" dirty="0" smtClean="0">
                <a:latin typeface="Arial Black" pitchFamily="34" charset="0"/>
              </a:rPr>
              <a:t>LAW  ENFORCEMENT</a:t>
            </a:r>
          </a:p>
          <a:p>
            <a:r>
              <a:rPr lang="en-US" sz="2800" dirty="0" smtClean="0">
                <a:latin typeface="Arial Black" pitchFamily="34" charset="0"/>
              </a:rPr>
              <a:t>ADMINISTRATION OF JUSTICE</a:t>
            </a:r>
          </a:p>
          <a:p>
            <a:r>
              <a:rPr lang="en-US" sz="2800" dirty="0" smtClean="0">
                <a:latin typeface="Arial Black" pitchFamily="34" charset="0"/>
              </a:rPr>
              <a:t>ROADS &amp; HIGHWAYS/PUBLIC WELFARE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     &amp; PUBLIC UTILITIES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COUNTY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 Black" pitchFamily="34" charset="0"/>
              </a:rPr>
              <a:t>AGRICULTURE &amp; COOPERATIVE EXTENSION</a:t>
            </a:r>
          </a:p>
          <a:p>
            <a:r>
              <a:rPr lang="en-US" sz="2800" dirty="0" smtClean="0">
                <a:latin typeface="Arial Black" pitchFamily="34" charset="0"/>
              </a:rPr>
              <a:t>EDUCATION/HEALTH AND SANITATION</a:t>
            </a:r>
          </a:p>
          <a:p>
            <a:r>
              <a:rPr lang="en-US" sz="2800" dirty="0" smtClean="0">
                <a:latin typeface="Arial Black" pitchFamily="34" charset="0"/>
              </a:rPr>
              <a:t>PLANNING AND ZONING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CITY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 Black" pitchFamily="34" charset="0"/>
              </a:rPr>
              <a:t>CITY IS A UNIT OF URBAN LOCAL SELF GOVERNMENT AND INCORPORATED AS A MUNICIPALITY</a:t>
            </a:r>
          </a:p>
          <a:p>
            <a:r>
              <a:rPr lang="en-US" dirty="0" smtClean="0">
                <a:latin typeface="Arial Black" pitchFamily="34" charset="0"/>
              </a:rPr>
              <a:t>THE STATE LEGISLATURE GRANTS A CHARTER TO THE CITY, ALTERNATIVELY THE CITY CAN FRAME ITS OWN CHARTER</a:t>
            </a:r>
          </a:p>
          <a:p>
            <a:endParaRPr lang="en-US" dirty="0" smtClean="0"/>
          </a:p>
          <a:p>
            <a:pPr marL="514350" indent="-514350">
              <a:buAutoNum type="arabicParenR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CITY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 Black" pitchFamily="34" charset="0"/>
              </a:rPr>
              <a:t>THE CITY GOVERNMENT IN US CAN BE CLASSIFIED INTO FOLLOWING THREE CATEGORIES BASED ON RELATIONSHIP BERTWEEN LEGESLATIVE AND EXECUTIVE ORGANS</a:t>
            </a:r>
          </a:p>
          <a:p>
            <a:pPr marL="514350" indent="-514350">
              <a:buAutoNum type="arabicParenR"/>
            </a:pPr>
            <a:r>
              <a:rPr lang="en-US" sz="2800" dirty="0" smtClean="0">
                <a:latin typeface="Arial Black" pitchFamily="34" charset="0"/>
              </a:rPr>
              <a:t>THE MAYOR---COUNCIL PLAN</a:t>
            </a:r>
          </a:p>
          <a:p>
            <a:pPr marL="514350" indent="-514350">
              <a:buAutoNum type="arabicParenR"/>
            </a:pPr>
            <a:r>
              <a:rPr lang="en-US" sz="2800" dirty="0" smtClean="0">
                <a:latin typeface="Arial Black" pitchFamily="34" charset="0"/>
              </a:rPr>
              <a:t>THE COMMISSION PLAN</a:t>
            </a:r>
          </a:p>
          <a:p>
            <a:pPr marL="514350" indent="-514350">
              <a:buAutoNum type="arabicParenR"/>
            </a:pPr>
            <a:r>
              <a:rPr lang="en-US" sz="2800" dirty="0" smtClean="0">
                <a:latin typeface="Arial Black" pitchFamily="34" charset="0"/>
              </a:rPr>
              <a:t>THE CITY---MANAGER PLAN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THE MAYOR—COUNCIL PLAN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 smtClean="0">
                <a:latin typeface="Arial Black" pitchFamily="34" charset="0"/>
              </a:rPr>
              <a:t>OLDEST FORM OF CITY GOVERNMENT IN US</a:t>
            </a:r>
          </a:p>
          <a:p>
            <a:r>
              <a:rPr lang="en-US" sz="11200" dirty="0" smtClean="0">
                <a:latin typeface="Arial Black" pitchFamily="34" charset="0"/>
              </a:rPr>
              <a:t>MORE THAN HALF THE CITIES IN US FOLLOW THIS MODEL</a:t>
            </a:r>
          </a:p>
          <a:p>
            <a:r>
              <a:rPr lang="en-US" sz="11200" dirty="0" smtClean="0">
                <a:latin typeface="Arial Black" pitchFamily="34" charset="0"/>
              </a:rPr>
              <a:t>MAYOR IS ELECTED DIRECTLY AS THE CHIEF EXECUTIVE OFFICER</a:t>
            </a:r>
          </a:p>
          <a:p>
            <a:r>
              <a:rPr lang="en-US" sz="11200" dirty="0" smtClean="0">
                <a:latin typeface="Arial Black" pitchFamily="34" charset="0"/>
              </a:rPr>
              <a:t>CITY COUNCIL IS ELECTED SEPARATELY WHICH SERVES AS LEGISLATIVE BODY</a:t>
            </a:r>
          </a:p>
          <a:p>
            <a:r>
              <a:rPr lang="en-US" sz="11200" dirty="0" smtClean="0">
                <a:latin typeface="Arial Black" pitchFamily="34" charset="0"/>
              </a:rPr>
              <a:t>DEPENDING  ON POSITION OF MAYOR IN THE CITY GOVERNMENT THIS FORM CAN BE SUBDIVIDED INTOTWO MODELS---THE STRONG MAYOR PLAN AND THE WEAK MAYOR PLAN</a:t>
            </a:r>
          </a:p>
          <a:p>
            <a:endParaRPr lang="en-US" sz="51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STRONG MAYOR PLAN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WEAK MAYOR PLAN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STRONG-MAYOR PLAN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THE MAYOR ENJOYS COMPLETE EXECUTIVE AUTHORITY AND VIRTUALLY CONTROLS THE ENTIRE ADMINISTRATION</a:t>
            </a:r>
          </a:p>
          <a:p>
            <a:r>
              <a:rPr lang="en-US" sz="2800" dirty="0" smtClean="0">
                <a:latin typeface="Arial Black" pitchFamily="34" charset="0"/>
              </a:rPr>
              <a:t>HE CAN APPOINT AND REMOVE THE HEADS OF DEPARTMENTS WITHOUT APPROVAL OF THE CITY COUNCIL</a:t>
            </a:r>
          </a:p>
          <a:p>
            <a:r>
              <a:rPr lang="en-US" sz="2800" dirty="0" smtClean="0">
                <a:latin typeface="Arial Black" pitchFamily="34" charset="0"/>
              </a:rPr>
              <a:t>HE CAN VETO AN ORDINANCE PASSED BY THE COUNCIL</a:t>
            </a:r>
          </a:p>
          <a:p>
            <a:r>
              <a:rPr lang="en-US" sz="2800" dirty="0" smtClean="0">
                <a:latin typeface="Arial Black" pitchFamily="34" charset="0"/>
              </a:rPr>
              <a:t>HE ENJOYS STRONG POWERS WITH REGARDS TO THE PREPARATION OF THE CITY BUDGET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WEAK MAYOR PLAN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 smtClean="0">
                <a:latin typeface="Arial Black" pitchFamily="34" charset="0"/>
              </a:rPr>
              <a:t>THE MAYOR ENJOYS LIMITED EXECUTIVE AUTHORITY AND VIRTUALLY NO CONTROL OVER  THE ADMINISTRATION OF THE CITY AND THE CITY COUNCIL DOMINATES</a:t>
            </a:r>
          </a:p>
          <a:p>
            <a:r>
              <a:rPr lang="en-US" sz="3000" dirty="0" smtClean="0">
                <a:latin typeface="Arial Black" pitchFamily="34" charset="0"/>
              </a:rPr>
              <a:t>MAYOR HAS LIMITED POWER OVER APPOINTMENT AND REMOVAL.THE CITY COUNCIL APPOINTS VARIOUS OFFICIALS ON ITS OWN</a:t>
            </a:r>
          </a:p>
          <a:p>
            <a:r>
              <a:rPr lang="en-US" sz="3000" dirty="0" smtClean="0">
                <a:latin typeface="Arial Black" pitchFamily="34" charset="0"/>
              </a:rPr>
              <a:t>HEADS OF DEPARTMENT ARE DIRECTLY ELECTED </a:t>
            </a:r>
          </a:p>
          <a:p>
            <a:r>
              <a:rPr lang="en-US" sz="3000" dirty="0" smtClean="0">
                <a:latin typeface="Arial Black" pitchFamily="34" charset="0"/>
              </a:rPr>
              <a:t>MAYOR HAS A WEAK VETO POWER WHIVH CAN BE OVERRIDEN BY A SPECIAL MAJORITY OF CITY COUNCIL</a:t>
            </a:r>
          </a:p>
          <a:p>
            <a:r>
              <a:rPr lang="en-US" sz="3000" dirty="0" smtClean="0">
                <a:latin typeface="Arial Black" pitchFamily="34" charset="0"/>
              </a:rPr>
              <a:t>THE COUCIL PREPARES THE BUDGET DIRECTLY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THE COMMISSION PLAN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LEGISLATIVE AND EXECUTIVE AUTHORITY VESTED IN SINGLE BODY CALLED COMMISSION</a:t>
            </a:r>
          </a:p>
          <a:p>
            <a:r>
              <a:rPr lang="en-US" sz="2800" dirty="0" smtClean="0">
                <a:latin typeface="Arial Black" pitchFamily="34" charset="0"/>
              </a:rPr>
              <a:t>IT HAS NINE MEMBERS DIRECTLY ELECTED FOR SIX YEARS</a:t>
            </a:r>
          </a:p>
          <a:p>
            <a:r>
              <a:rPr lang="en-US" sz="2800" dirty="0" smtClean="0">
                <a:latin typeface="Arial Black" pitchFamily="34" charset="0"/>
              </a:rPr>
              <a:t>COLLECTIVELY THEY SERVE AS THE LEGISLATIVE BODY-MAKING POLICIES,ORDINANCE AND CONTROLLING EXPENDITURE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THE COMMISSION PLAN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INDIVIDUALLY THEY ACT AS HEADS OF ADMINISTRATIVE DEPARTMENTS OF THE CITY GOVERNMENT LIKE FINANCE,PUBLIC SAFETY,PUBLIC WORKS</a:t>
            </a:r>
          </a:p>
          <a:p>
            <a:r>
              <a:rPr lang="en-US" sz="2800" dirty="0" smtClean="0">
                <a:latin typeface="Arial Black" pitchFamily="34" charset="0"/>
              </a:rPr>
              <a:t>THE COMMISSIONERS CHOOSE FROM AMONGST THEMSELVES A MAYOR TO SERVE AS THE CHIEF EXECUTIVE</a:t>
            </a:r>
          </a:p>
          <a:p>
            <a:r>
              <a:rPr lang="en-US" sz="2800" dirty="0" smtClean="0">
                <a:latin typeface="Arial Black" pitchFamily="34" charset="0"/>
              </a:rPr>
              <a:t>THE OFFICE OF MAYOR IS MERELY CEREMONIAL .HE IS THE TITULAR HEAD OF THE CITY GOVERNMENT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THE CITY---MANAGER PLAN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THERE IS A COUNCIL  OF FIVE TO SEVEN DIRECTLY ELECTED MEMBERS FOR A PERIOD OF TWO TO FIVE YEARS</a:t>
            </a:r>
          </a:p>
          <a:p>
            <a:r>
              <a:rPr lang="en-US" sz="2800" dirty="0" smtClean="0">
                <a:latin typeface="Arial Black" pitchFamily="34" charset="0"/>
              </a:rPr>
              <a:t>ELECTED COUNCIL SERVES AS LEGISLATIVE BODY OF THE CITY GOVERNMENT</a:t>
            </a:r>
          </a:p>
          <a:p>
            <a:r>
              <a:rPr lang="en-US" sz="2800" dirty="0" smtClean="0">
                <a:latin typeface="Arial Black" pitchFamily="34" charset="0"/>
              </a:rPr>
              <a:t>THE COUNCIL ELECTS A MAYOR FROM AMONGST ITS MEMBERS WHO ACTS AS THE PRESIDING OFFICER OF THE COUNCIL WHO IS ONLY THE CEREMONIAL HEAD OF THE GOVERNMENT WITHOUT ANY EXECUTIVE POWERS AND FUNCTIONS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THE CITY---MANAGER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US" sz="2800" dirty="0" smtClean="0">
                <a:latin typeface="Arial Black" pitchFamily="34" charset="0"/>
              </a:rPr>
              <a:t>THE COUNCIL APPOINTS A PROFESSIONAL ADMINISTRATOR CALLED THE CITY MANAGER WHO ACTS AS THE CHIEF ADMINISTRATOR OF THE CITY</a:t>
            </a:r>
          </a:p>
          <a:p>
            <a:r>
              <a:rPr lang="en-US" sz="2800" dirty="0" smtClean="0">
                <a:latin typeface="Arial Black" pitchFamily="34" charset="0"/>
              </a:rPr>
              <a:t>HE SERVES AT THE PLEASURE OF THE COUNCIL AND CARRIES OUT ITS POLICIES</a:t>
            </a:r>
          </a:p>
          <a:p>
            <a:r>
              <a:rPr lang="en-US" sz="2800" dirty="0" smtClean="0">
                <a:latin typeface="Arial Black" pitchFamily="34" charset="0"/>
              </a:rPr>
              <a:t>THE MANAGER APPOINTS AND REMOVES THE HEADS OF DEPARTMENTS AND FRAMES THE BUDGET</a:t>
            </a:r>
          </a:p>
          <a:p>
            <a:r>
              <a:rPr lang="en-US" sz="2800" dirty="0" smtClean="0">
                <a:latin typeface="Arial Black" pitchFamily="34" charset="0"/>
              </a:rPr>
              <a:t>THIS SYSTEM CATERS TO A STRONG COUNCIL AND A WEAK MAYOR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TOWN AND TOWNSHIP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 Black" pitchFamily="34" charset="0"/>
              </a:rPr>
              <a:t>TOWN AND TOWNSHIP ARE SUBDIVISIONS OF COUNTIES</a:t>
            </a:r>
          </a:p>
          <a:p>
            <a:r>
              <a:rPr lang="en-US" sz="2400" dirty="0" smtClean="0">
                <a:latin typeface="Arial Black" pitchFamily="34" charset="0"/>
              </a:rPr>
              <a:t>THEY ARE MAIN UNITS OF LOCAL GOVERNMENT IN RURAL AND SEMI URBAN AREAS</a:t>
            </a:r>
          </a:p>
          <a:p>
            <a:r>
              <a:rPr lang="en-US" sz="2400" dirty="0" smtClean="0">
                <a:latin typeface="Arial Black" pitchFamily="34" charset="0"/>
              </a:rPr>
              <a:t>ALL ELIGIBLE VOTERS OF THE TOWN COMPRISE THE TOWN MEETING WHICH MEETS ONCE A YEAR TO ELECT OFFICIAL FUNCTIONARIES</a:t>
            </a:r>
          </a:p>
          <a:p>
            <a:r>
              <a:rPr lang="en-US" sz="2400" dirty="0" smtClean="0">
                <a:latin typeface="Arial Black" pitchFamily="34" charset="0"/>
              </a:rPr>
              <a:t>THE TOWNSHIP HAS A GOVERNING BODY OF ABOUT THREE ELECTED MEMBERS WHO PASS ORDINANCES,THE BUDGET AND APPOINT OFFICIALS TO CARRY OUT LOCAL ADMINISTRATION</a:t>
            </a:r>
          </a:p>
          <a:p>
            <a:endParaRPr lang="en-US" sz="20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SPECIAL DISTRICT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THESE ARE ESTABLISHED TO PROVIDE ONE PARTICULAR SERVICE</a:t>
            </a:r>
          </a:p>
          <a:p>
            <a:r>
              <a:rPr lang="en-US" sz="2800" dirty="0" smtClean="0">
                <a:latin typeface="Arial Black" pitchFamily="34" charset="0"/>
              </a:rPr>
              <a:t>SUCH DISTRICTS CUT ACROSS THE JURISDICTION OF REGULAR UNITS OF COUNTY,CITY,TOWN ETC AND EXIST THROUGHOUT THE COUNTRY COVERING BOTH RURAL AND URBAN AREAS</a:t>
            </a:r>
          </a:p>
          <a:p>
            <a:r>
              <a:rPr lang="en-US" sz="2800" dirty="0" smtClean="0">
                <a:latin typeface="Arial Black" pitchFamily="34" charset="0"/>
              </a:rPr>
              <a:t>THIS DEVICE PROVIDES SPECIALISED MACHINARY TO CARRY OUT A SPECIFICFUNCTION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SPECIAL DISTRICTS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SPECIAL OR SINGLE PURPOSE DISTRICTS ARE CREATED  FOR EDUCATION,SANITATION,FIRE PROTECTION, SOIL CONSERVATION,FLOOD CONTROL ETC</a:t>
            </a:r>
          </a:p>
          <a:p>
            <a:r>
              <a:rPr lang="en-US" sz="2800" dirty="0" smtClean="0">
                <a:latin typeface="Arial Black" pitchFamily="34" charset="0"/>
              </a:rPr>
              <a:t>THEY ARE QUASI-MUNICIPAL ENTITIES CREATED BY STATE LAW WITH CONSENT OF PEOPLE5000 SCHOOL DISTRICTS)</a:t>
            </a:r>
          </a:p>
          <a:p>
            <a:r>
              <a:rPr lang="en-US" sz="2800" dirty="0" smtClean="0">
                <a:latin typeface="Arial Black" pitchFamily="34" charset="0"/>
              </a:rPr>
              <a:t>SPECIAL DISTRICTS ARE GOVERNED BY SMALL BOARDS GENERALLY ELECTED</a:t>
            </a:r>
          </a:p>
          <a:p>
            <a:r>
              <a:rPr lang="en-US" sz="2800" dirty="0" smtClean="0">
                <a:latin typeface="Arial Black" pitchFamily="34" charset="0"/>
              </a:rPr>
              <a:t>40,000 SPECIAL DISTRICTS </a:t>
            </a:r>
            <a:r>
              <a:rPr lang="en-US" sz="2800" smtClean="0">
                <a:latin typeface="Arial Black" pitchFamily="34" charset="0"/>
              </a:rPr>
              <a:t>(15000 SCHOOL DISTRICTS)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LOCAL GOVERNMEN</a:t>
            </a:r>
          </a:p>
          <a:p>
            <a:r>
              <a:rPr lang="en-US" sz="2800" dirty="0" smtClean="0">
                <a:latin typeface="Arial Black" pitchFamily="34" charset="0"/>
              </a:rPr>
              <a:t>COUNTY,CITY,TOWN AND TOWNSHIP</a:t>
            </a:r>
          </a:p>
          <a:p>
            <a:r>
              <a:rPr lang="en-US" sz="2800" dirty="0" smtClean="0">
                <a:latin typeface="Arial Black" pitchFamily="34" charset="0"/>
              </a:rPr>
              <a:t>CITY:THE MAYOR COUNCILPLAN (WEAK AND STRONG MAYORS),THE COMMISSION,AND CITY MANAGER PLANS</a:t>
            </a:r>
          </a:p>
          <a:p>
            <a:r>
              <a:rPr lang="en-US" sz="2800" dirty="0" smtClean="0">
                <a:latin typeface="Arial Black" pitchFamily="34" charset="0"/>
              </a:rPr>
              <a:t>SPECIAL DISTRICTS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E601B-EE66-4098-B69E-185BD5BE7AA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799</Words>
  <Application>Microsoft Office PowerPoint</Application>
  <PresentationFormat>On-screen Show (4:3)</PresentationFormat>
  <Paragraphs>124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LOCAL GOVERNMENT</vt:lpstr>
      <vt:lpstr>COUNTY</vt:lpstr>
      <vt:lpstr>COUNTY</vt:lpstr>
      <vt:lpstr>COUNTY</vt:lpstr>
      <vt:lpstr>COUNTY</vt:lpstr>
      <vt:lpstr>CITY</vt:lpstr>
      <vt:lpstr>CITY</vt:lpstr>
      <vt:lpstr>THE MAYOR—COUNCIL PLAN</vt:lpstr>
      <vt:lpstr>STRONG-MAYOR PLAN</vt:lpstr>
      <vt:lpstr>WEAK MAYOR PLAN</vt:lpstr>
      <vt:lpstr>THE COMMISSION PLAN</vt:lpstr>
      <vt:lpstr>THE COMMISSION PLAN</vt:lpstr>
      <vt:lpstr>THE CITY---MANAGER PLAN</vt:lpstr>
      <vt:lpstr>THE CITY---MANAGER PLAN</vt:lpstr>
      <vt:lpstr>TOWN AND TOWNSHIP</vt:lpstr>
      <vt:lpstr>SPECIAL DISTRICT</vt:lpstr>
      <vt:lpstr>SPECIAL DISTRICTS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</dc:creator>
  <cp:lastModifiedBy>NTS</cp:lastModifiedBy>
  <cp:revision>8</cp:revision>
  <dcterms:created xsi:type="dcterms:W3CDTF">2014-06-27T12:32:03Z</dcterms:created>
  <dcterms:modified xsi:type="dcterms:W3CDTF">2014-06-27T16:50:10Z</dcterms:modified>
</cp:coreProperties>
</file>