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35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79" autoAdjust="0"/>
  </p:normalViewPr>
  <p:slideViewPr>
    <p:cSldViewPr>
      <p:cViewPr varScale="1">
        <p:scale>
          <a:sx n="63" d="100"/>
          <a:sy n="63" d="100"/>
        </p:scale>
        <p:origin x="-151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62543-0FAE-48CF-9CE1-3E55E227E4C1}" type="datetimeFigureOut">
              <a:rPr lang="en-US" smtClean="0"/>
              <a:pPr/>
              <a:t>27/06/2014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AC903-1AEB-494F-AF11-F2152AE48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39BA-40E5-4ECF-A345-C1EC31C991E2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A1F4-5FDD-4AA4-880A-DBB58C1067B8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A7AA-26C4-4368-B4F1-BF7E7FB9F8F5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A4D8-4E99-4AFB-A59F-ADC758F2B550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D9F7-70A4-452B-9D0E-9964C78683FD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0733-0EB6-4930-A9C4-9B5E3D3968D2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B5C8-2AF0-4916-A701-A18B1699D933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2B67-F787-4AFB-95E1-E194AB0253BE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DFF4-D26A-4ADA-88EB-887E04A8F21E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9C652-8D42-479D-A0CD-C38CDCA1BA99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5E5AC-7602-48D5-9F65-130B5DEB9296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5DB5D-F3F7-4136-8C25-1EE54AEF4E85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COMPARATIVE ADMINISTRATIVE SYSTEMS</a:t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>
                <a:latin typeface="Arial Black" pitchFamily="34" charset="0"/>
              </a:rPr>
              <a:t>MPA 503</a:t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>
                <a:latin typeface="Arial Black" pitchFamily="34" charset="0"/>
              </a:rPr>
              <a:t>LECTURE 17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48200"/>
            <a:ext cx="6400800" cy="99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AMERICAN ADMINISTRATYIVE SYSTEM</a:t>
            </a:r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EQUAL EMPLOYMENT OPPORTUNITY COMMISSION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ESTABLISHED IN 1978</a:t>
            </a:r>
          </a:p>
          <a:p>
            <a:r>
              <a:rPr lang="en-US" dirty="0" smtClean="0">
                <a:latin typeface="Arial Black" pitchFamily="34" charset="0"/>
              </a:rPr>
              <a:t>IT ATTEMPTS TO ELIMINATE DISRIMINATION ON THE BASIS OF SEX, RACE, RELIGION, COLOUR,NATIONAL ORIGON,DISABILITY OR AGE</a:t>
            </a:r>
          </a:p>
          <a:p>
            <a:r>
              <a:rPr lang="en-US" dirty="0" smtClean="0">
                <a:latin typeface="Arial Black" pitchFamily="34" charset="0"/>
              </a:rPr>
              <a:t>IT CONSISTS OF FIVE MEMBERS APPOINTED BY THE PRESIDENT FOR A TERM OF FIVE YEARS WITH APPROVAL OF THE SENATE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CLASSIFICATION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POSITION CLASSIFICATION AS OPPOSED TO RANK CLASSIFICATION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BASED ON DUTIES,RESPONSIBILITIES AND QUALIFICATIONS</a:t>
            </a:r>
          </a:p>
          <a:p>
            <a:r>
              <a:rPr lang="en-US" sz="2800" dirty="0" smtClean="0">
                <a:latin typeface="Arial Black" pitchFamily="34" charset="0"/>
              </a:rPr>
              <a:t>PROFESSIONAL AND SCIENTIFIC</a:t>
            </a:r>
          </a:p>
          <a:p>
            <a:r>
              <a:rPr lang="en-US" sz="2800" dirty="0" smtClean="0">
                <a:latin typeface="Arial Black" pitchFamily="34" charset="0"/>
              </a:rPr>
              <a:t>SUB PROFESSIONAL AND SUB SCIENTIFIC</a:t>
            </a:r>
          </a:p>
          <a:p>
            <a:r>
              <a:rPr lang="en-US" sz="2800" dirty="0" smtClean="0">
                <a:latin typeface="Arial Black" pitchFamily="34" charset="0"/>
              </a:rPr>
              <a:t>CLERICAL,ADMINISTRATIVE AND FISCAL</a:t>
            </a:r>
          </a:p>
          <a:p>
            <a:r>
              <a:rPr lang="en-US" sz="2800" dirty="0" smtClean="0">
                <a:latin typeface="Arial Black" pitchFamily="34" charset="0"/>
              </a:rPr>
              <a:t>CUSTODIAL</a:t>
            </a:r>
          </a:p>
          <a:p>
            <a:r>
              <a:rPr lang="en-US" sz="2800" dirty="0" smtClean="0">
                <a:latin typeface="Arial Black" pitchFamily="34" charset="0"/>
              </a:rPr>
              <a:t>MECHANICAL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CLASSIFICATION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ACCORDING TO JOBS AND PAY SCALES FEDERAL PERSONNEL ARE GROUPED INTO 18 GENERAL SCHEDULE GRADES(GS1 TO GS18) AND ARE PART OF THE SENIOR EXECUTIVE SERVICE  CREATED IN 1978</a:t>
            </a:r>
          </a:p>
          <a:p>
            <a:r>
              <a:rPr lang="en-US" sz="2400" dirty="0" smtClean="0">
                <a:latin typeface="Arial Black" pitchFamily="34" charset="0"/>
              </a:rPr>
              <a:t>GS16 TO GS 18 ARE TERMED AS SUPERGRADES INVOLVED IN MANAGEMENT FUNCTIONS.THEY ARE EXPERTS IN PROFESSIONAL SPECIALITY AS AGAINST THE PROFESSIONAL AMATEURS OF THE BRITISH ADMINISTRATIVE SYSTEM</a:t>
            </a:r>
          </a:p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SENIOR EXECUTIVE SERVICE IS A BLEND OF SPECIALISTS AND GENERALISTS OUTSIDE THE REGULAR MERIT SYSTEM COVERING 9000 POLICY MAKING AND EXECUTIVE POSITIONS(EXCEPTED SERVICE)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RECRUITMENT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 OPM CONDUCTS CIVIL SERVICE EXAMINATION FOR FEDERAL JOBS(PRACTICAL)</a:t>
            </a:r>
          </a:p>
          <a:p>
            <a:r>
              <a:rPr lang="en-US" sz="2800" dirty="0" smtClean="0">
                <a:latin typeface="Arial Black" pitchFamily="34" charset="0"/>
              </a:rPr>
              <a:t>THERE IS A SYSTEM OF LATERAL ENTRY WHICH ALLOWS FOR ENTRY AT ALL LEVELS/AGE AND FACILITATES MOVEMENT BETWEEN GOVERNMENT AND PRIVATE ENTERPRISE</a:t>
            </a:r>
          </a:p>
          <a:p>
            <a:r>
              <a:rPr lang="en-US" sz="2800" dirty="0" smtClean="0">
                <a:latin typeface="Arial Black" pitchFamily="34" charset="0"/>
              </a:rPr>
              <a:t>EXAMINATIONS INCLUDE WRITTEN TESTS,ORAL TESTS,PERFORMANCE TESTS AND RANKING TESTS EVALUATING CANDIDATES ON THE BASIS OF EDUCATION, TRAINING AND EXPERIENCE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RECRUITMENT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THERE ARE NO PRESCRIBED EDUCATIONAL QUALIFICATIONS</a:t>
            </a:r>
          </a:p>
          <a:p>
            <a:r>
              <a:rPr lang="en-US" sz="2800" dirty="0" smtClean="0">
                <a:latin typeface="Arial Black" pitchFamily="34" charset="0"/>
              </a:rPr>
              <a:t>RESIDENTIAL QUALIFICATION HAS TO BE FULFILLED</a:t>
            </a:r>
          </a:p>
          <a:p>
            <a:r>
              <a:rPr lang="en-US" sz="2800" dirty="0" smtClean="0">
                <a:latin typeface="Arial Black" pitchFamily="34" charset="0"/>
              </a:rPr>
              <a:t>CANDIDATES WHO PASS THE EXAM FOR A PARTICULAR JOB ARE PLACED IN A LIST ACCORDING TO GRADES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RECRUITMENT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THERE ARE TWO TYPES OF EXAMINATIONS</a:t>
            </a:r>
          </a:p>
          <a:p>
            <a:r>
              <a:rPr lang="en-US" sz="2800" dirty="0" smtClean="0">
                <a:latin typeface="Arial Black" pitchFamily="34" charset="0"/>
              </a:rPr>
              <a:t>ASSEMBLED: SIMULTANEOUS EXAMS OF LARGE GROUPS (WRITTEN EXAMS) TO FILL IN  POSITIONS OF CLERICAL NATURE</a:t>
            </a:r>
          </a:p>
          <a:p>
            <a:r>
              <a:rPr lang="en-US" sz="2800" dirty="0" smtClean="0">
                <a:latin typeface="Arial Black" pitchFamily="34" charset="0"/>
              </a:rPr>
              <a:t>UNASSEMBLED: SEPARATE INDIVIDUAL TESTING WITHOUT A FORMAL EXAM THIS SELECTION FOR HIGHER POSTS IS BSED ON INTERVIEWS/TESTIMONY</a:t>
            </a:r>
          </a:p>
          <a:p>
            <a:r>
              <a:rPr lang="en-US" sz="2800" dirty="0" smtClean="0">
                <a:latin typeface="Arial Black" pitchFamily="34" charset="0"/>
              </a:rPr>
              <a:t>FEDERAL SERVICE ENTRANCE EXAM  AND THE PROFESSIONAL AND ADMINISTRATIVE CAREER EXAM ARE THE TWO MAJOR EXAMS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RECRUITMENT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WHEN A VACANCY OCCURS IN A FEDERAL AGENCY IT IS FILLED IN BY APPOINTING OFFICER FROM AMONGST THE FIRST THREE PERSONS ON THE ELIGIBLE LIST FOR THAT JOB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TRAINING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Arial Black" pitchFamily="34" charset="0"/>
              </a:rPr>
              <a:t>PRE-ENTRY TRAINING</a:t>
            </a:r>
          </a:p>
          <a:p>
            <a:r>
              <a:rPr lang="en-US" dirty="0" smtClean="0">
                <a:latin typeface="Arial Black" pitchFamily="34" charset="0"/>
              </a:rPr>
              <a:t>INTERNSHIP (ADMINISTRATIVE/PROFESSIONAL WORK</a:t>
            </a:r>
          </a:p>
          <a:p>
            <a:r>
              <a:rPr lang="en-US" dirty="0" smtClean="0">
                <a:latin typeface="Arial Black" pitchFamily="34" charset="0"/>
              </a:rPr>
              <a:t>APPRENTICESHIP (CRAFTS/SKILLS)</a:t>
            </a:r>
          </a:p>
          <a:p>
            <a:r>
              <a:rPr lang="en-US" dirty="0" smtClean="0">
                <a:latin typeface="Arial Black" pitchFamily="34" charset="0"/>
              </a:rPr>
              <a:t>OFFICE OF PERSONNEL MANAGEMENT,FEDERAL AGENCIES, UNIVERSITIES AND  SPECIALISED INSTITUTIONS ARE INVOLVED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MAXWELL SCHOOL OF PUBLIC AFFAIRS(SYRACUSE)/ INSTITUTE OF PUBLIC ADMINISTRATION(MICHIGAN))/SCHOOL OF BUSINESS AND CIVIL ADMINISTRATION (COLUMBIA)/HARVARD SCHOOL OF PUBLIC ADMINISTRATION</a:t>
            </a:r>
          </a:p>
          <a:p>
            <a:r>
              <a:rPr lang="en-US" dirty="0" smtClean="0">
                <a:latin typeface="Arial Black" pitchFamily="34" charset="0"/>
              </a:rPr>
              <a:t>ITER-AGENCY REIMBURSABLE  TRAINING PROGRAMS CONDUCTED BY OPM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PROMOTIONS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FOUR TYPES OF EFFICIENCY RATING FOR PROMOTION</a:t>
            </a:r>
          </a:p>
          <a:p>
            <a:r>
              <a:rPr lang="en-US" sz="2800" dirty="0" smtClean="0">
                <a:latin typeface="Arial Black" pitchFamily="34" charset="0"/>
              </a:rPr>
              <a:t>PRODUCTION RECORDS SYSTEM</a:t>
            </a:r>
          </a:p>
          <a:p>
            <a:r>
              <a:rPr lang="en-US" sz="2800" dirty="0" smtClean="0">
                <a:latin typeface="Arial Black" pitchFamily="34" charset="0"/>
              </a:rPr>
              <a:t>TRAIT RATING SYSTEM</a:t>
            </a:r>
          </a:p>
          <a:p>
            <a:r>
              <a:rPr lang="en-US" sz="2800" dirty="0" smtClean="0">
                <a:latin typeface="Arial Black" pitchFamily="34" charset="0"/>
              </a:rPr>
              <a:t>SUBSTANTIATING REPORTS RATING SYSTEM</a:t>
            </a:r>
          </a:p>
          <a:p>
            <a:r>
              <a:rPr lang="en-US" sz="2800" dirty="0" smtClean="0">
                <a:latin typeface="Arial Black" pitchFamily="34" charset="0"/>
              </a:rPr>
              <a:t>PERSONALITY INVENTORY SYSTEM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PAY &amp; SERVICE CONDITIONS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EACH PAY PLAN HAS A NUMBER OF GRADES WITH A RANGE OF SALARY STEPS WITHIN EACH GRADE ALONWITH ALLOWANCES</a:t>
            </a:r>
          </a:p>
          <a:p>
            <a:r>
              <a:rPr lang="en-US" sz="2800" dirty="0" smtClean="0">
                <a:latin typeface="Arial Black" pitchFamily="34" charset="0"/>
              </a:rPr>
              <a:t>CIVIL SERVANTS CAN BECOME MEMBER S OF ASSOCIATIONS/LABOR CAN UNIONISE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PAY &amp; SERVICE CONDITIONS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 Black" pitchFamily="34" charset="0"/>
              </a:rPr>
              <a:t>STRIKES NOT ALLOWED</a:t>
            </a:r>
          </a:p>
          <a:p>
            <a:r>
              <a:rPr lang="en-US" sz="2800" dirty="0" smtClean="0">
                <a:latin typeface="Arial Black" pitchFamily="34" charset="0"/>
              </a:rPr>
              <a:t>RESTRICTED POLITICAL RIGHTS</a:t>
            </a:r>
          </a:p>
          <a:p>
            <a:r>
              <a:rPr lang="en-US" sz="2800" dirty="0" smtClean="0">
                <a:latin typeface="Arial Black" pitchFamily="34" charset="0"/>
              </a:rPr>
              <a:t>RETIREMENT AGE IS FROM 65-70</a:t>
            </a:r>
          </a:p>
          <a:p>
            <a:r>
              <a:rPr lang="en-US" sz="2800" dirty="0" smtClean="0">
                <a:latin typeface="Arial Black" pitchFamily="34" charset="0"/>
              </a:rPr>
              <a:t>CIVIL SERVANTS ENJOY PENSION FACILITY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BUDGET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ONE BUDGET FOR ALL DEPARTMENTS (SINGLE BUDGET)</a:t>
            </a:r>
          </a:p>
          <a:p>
            <a:r>
              <a:rPr lang="en-US" sz="2800" dirty="0" smtClean="0">
                <a:latin typeface="Arial Black" pitchFamily="34" charset="0"/>
              </a:rPr>
              <a:t>FINANCIAL YEAR FROM 1</a:t>
            </a:r>
            <a:r>
              <a:rPr lang="en-US" sz="2800" baseline="30000" dirty="0" smtClean="0">
                <a:latin typeface="Arial Black" pitchFamily="34" charset="0"/>
              </a:rPr>
              <a:t>st</a:t>
            </a:r>
            <a:r>
              <a:rPr lang="en-US" sz="2800" dirty="0" smtClean="0">
                <a:latin typeface="Arial Black" pitchFamily="34" charset="0"/>
              </a:rPr>
              <a:t> JULY TO 31</a:t>
            </a:r>
            <a:r>
              <a:rPr lang="en-US" sz="2800" baseline="30000" dirty="0" smtClean="0">
                <a:latin typeface="Arial Black" pitchFamily="34" charset="0"/>
              </a:rPr>
              <a:t>st</a:t>
            </a:r>
            <a:r>
              <a:rPr lang="en-US" sz="2800" dirty="0" smtClean="0">
                <a:latin typeface="Arial Black" pitchFamily="34" charset="0"/>
              </a:rPr>
              <a:t> JUNE</a:t>
            </a:r>
          </a:p>
          <a:p>
            <a:r>
              <a:rPr lang="en-US" sz="2800" dirty="0" smtClean="0">
                <a:latin typeface="Arial Black" pitchFamily="34" charset="0"/>
              </a:rPr>
              <a:t>OMB RECIEVES ESTIMATES IN MID SEPTEMBER</a:t>
            </a:r>
          </a:p>
          <a:p>
            <a:r>
              <a:rPr lang="en-US" sz="2800" dirty="0" smtClean="0">
                <a:latin typeface="Arial Black" pitchFamily="34" charset="0"/>
              </a:rPr>
              <a:t>PRESIDENT PRESENTS BUDGET TO HOUSE OF REPS IN MID JANUARY</a:t>
            </a:r>
          </a:p>
          <a:p>
            <a:r>
              <a:rPr lang="en-US" sz="2800" dirty="0" smtClean="0">
                <a:latin typeface="Arial Black" pitchFamily="34" charset="0"/>
              </a:rPr>
              <a:t>HOUSE OF REPS REFERS  IT TOCOMMITTEE ON APPROPRIATIONS WHOSE SUBCOMMITTEES EXAMINE IT DEPARTMENT WISE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BUDGET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AFTER PASSAGE BY HOUSE OF REPS IT GOES TO SENATE AND IS REFERRED TO ITS APPROPRIATIONS COMMITTEE.THERE IS ALSO A COMMITTEE TO RESOLVE DIFFERENCES</a:t>
            </a:r>
          </a:p>
          <a:p>
            <a:r>
              <a:rPr lang="en-US" sz="2800" dirty="0" smtClean="0">
                <a:latin typeface="Arial Black" pitchFamily="34" charset="0"/>
              </a:rPr>
              <a:t>REVENUE MEASURES ALSO CONSIDERED BY WAYS AND MEANS COMMITTEE IN HOUSE OF REPS AND FINANCE CMMITTEE OF SENATE</a:t>
            </a:r>
          </a:p>
          <a:p>
            <a:r>
              <a:rPr lang="en-US" sz="2800" dirty="0" smtClean="0">
                <a:latin typeface="Arial Black" pitchFamily="34" charset="0"/>
              </a:rPr>
              <a:t>AMERICAN CONGRESS  EMPOWERED TO INCREASE ESTIMATES IN ADDITION TO OTHER CHANGES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BUDGET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CONGRESS ADOPTS A SERIES OF APPROPRIATION AND REVENUE BILLS AND SENDS TO PRESIDENT FOR SIGNING,PROCEDURE FOR VOTING LESS CENTRALISED</a:t>
            </a:r>
          </a:p>
          <a:p>
            <a:r>
              <a:rPr lang="en-US" sz="2800" dirty="0" smtClean="0">
                <a:latin typeface="Arial Black" pitchFamily="34" charset="0"/>
              </a:rPr>
              <a:t>GENERAL ACCOUNTING OFFICE HEADED BY COMPTROLLER GENERAL WHO IS APPOINTED FOR 15 YEARS CONTROLS AND AUDITS ALL EXPENDITURE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EQUAL OPPORTUNITY</a:t>
            </a:r>
          </a:p>
          <a:p>
            <a:r>
              <a:rPr lang="en-US" dirty="0" smtClean="0">
                <a:latin typeface="Arial Black" pitchFamily="34" charset="0"/>
              </a:rPr>
              <a:t>CLASSIFICATION</a:t>
            </a:r>
          </a:p>
          <a:p>
            <a:r>
              <a:rPr lang="en-US" dirty="0" smtClean="0">
                <a:latin typeface="Arial Black" pitchFamily="34" charset="0"/>
              </a:rPr>
              <a:t>RECRUITMENT</a:t>
            </a:r>
          </a:p>
          <a:p>
            <a:r>
              <a:rPr lang="en-US" dirty="0" smtClean="0">
                <a:latin typeface="Arial Black" pitchFamily="34" charset="0"/>
              </a:rPr>
              <a:t>TRAINING</a:t>
            </a:r>
          </a:p>
          <a:p>
            <a:r>
              <a:rPr lang="en-US" dirty="0" smtClean="0">
                <a:latin typeface="Arial Black" pitchFamily="34" charset="0"/>
              </a:rPr>
              <a:t>PROMOTIONS</a:t>
            </a:r>
          </a:p>
          <a:p>
            <a:r>
              <a:rPr lang="en-US" dirty="0" smtClean="0">
                <a:latin typeface="Arial Black" pitchFamily="34" charset="0"/>
              </a:rPr>
              <a:t>PAY &amp; SERVICE CONDITIONS</a:t>
            </a:r>
          </a:p>
          <a:p>
            <a:r>
              <a:rPr lang="en-US" dirty="0" smtClean="0">
                <a:latin typeface="Arial Black" pitchFamily="34" charset="0"/>
              </a:rPr>
              <a:t>B</a:t>
            </a:r>
            <a:r>
              <a:rPr lang="en-US" dirty="0" smtClean="0">
                <a:latin typeface="Arial Black" pitchFamily="34" charset="0"/>
              </a:rPr>
              <a:t>UDGET</a:t>
            </a:r>
            <a:endParaRPr lang="en-US" dirty="0" smtClean="0">
              <a:latin typeface="Arial Black" pitchFamily="34" charset="0"/>
            </a:endParaRPr>
          </a:p>
          <a:p>
            <a:endParaRPr lang="en-US" dirty="0" smtClean="0">
              <a:latin typeface="Arial Black" pitchFamily="34" charset="0"/>
            </a:endParaRPr>
          </a:p>
          <a:p>
            <a:endParaRPr lang="en-US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631</Words>
  <Application>Microsoft Office PowerPoint</Application>
  <PresentationFormat>On-screen Show (4:3)</PresentationFormat>
  <Paragraphs>96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COMPARATIVE ADMINISTRATIVE SYSTEMS MPA 503 LECTURE 17</vt:lpstr>
      <vt:lpstr>EQUAL EMPLOYMENT OPPORTUNITY COMMISSION</vt:lpstr>
      <vt:lpstr>CLASSIFICATION</vt:lpstr>
      <vt:lpstr>CLASSIFICATION</vt:lpstr>
      <vt:lpstr>CLASSIFICATION</vt:lpstr>
      <vt:lpstr>RECRUITMENT</vt:lpstr>
      <vt:lpstr>RECRUITMENT</vt:lpstr>
      <vt:lpstr>RECRUITMENT</vt:lpstr>
      <vt:lpstr>RECRUITMENT</vt:lpstr>
      <vt:lpstr>TRAINING</vt:lpstr>
      <vt:lpstr>TRAINING</vt:lpstr>
      <vt:lpstr>PROMOTIONS</vt:lpstr>
      <vt:lpstr>PAY &amp; SERVICE CONDITIONS</vt:lpstr>
      <vt:lpstr>PAY &amp; SERVICE CONDITIONS</vt:lpstr>
      <vt:lpstr>BUDGET</vt:lpstr>
      <vt:lpstr>BUDGET</vt:lpstr>
      <vt:lpstr>BUDGET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</dc:creator>
  <cp:lastModifiedBy>NTS</cp:lastModifiedBy>
  <cp:revision>9</cp:revision>
  <dcterms:created xsi:type="dcterms:W3CDTF">2014-06-27T12:32:03Z</dcterms:created>
  <dcterms:modified xsi:type="dcterms:W3CDTF">2014-06-27T15:26:14Z</dcterms:modified>
</cp:coreProperties>
</file>