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93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9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25258-33CA-4CBF-8C57-0536C600F57A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03EECD-BE8C-4E1E-A10B-A00CF7C5921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F8DE2-7D87-4114-9C5A-CCA5C590D01E}" type="datetime1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BC0D-A2C7-4027-9225-6E78659C5E99}" type="datetime1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19A16-6114-4D66-B938-2048F173BFDF}" type="datetime1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59F7-A675-4E5D-8818-3A60AB80930D}" type="datetime1">
              <a:rPr lang="en-US" smtClean="0"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F1A78-7496-4FA2-8181-E97558022B68}" type="datetime1">
              <a:rPr lang="en-US" smtClean="0"/>
              <a:t>6/26/2014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A65A-941B-45B1-9AE9-4DA22E43179F}" type="datetime1">
              <a:rPr lang="en-US" smtClean="0"/>
              <a:t>6/26/2014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3724-C9C7-419B-8F07-FB5174B94D4D}" type="datetime1">
              <a:rPr lang="en-US" smtClean="0"/>
              <a:t>6/26/2014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655B-C823-4CBF-9E73-C4018667EEDD}" type="datetime1">
              <a:rPr lang="en-US" smtClean="0"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9E313-BB1B-43A4-AAA8-6D517C047787}" type="datetime1">
              <a:rPr lang="en-US" smtClean="0"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F6B30-190D-4F53-8E04-A06755335EA3}" type="datetime1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8AB6C-9F69-4D55-9E54-E100646F1E2E}" type="datetime1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2253E-B6B0-4508-8821-30720187AC76}" type="datetime1">
              <a:rPr lang="en-US" smtClean="0"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80988-2BBA-491A-BBBE-14F2C9334B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Comparativ</a:t>
            </a:r>
            <a:r>
              <a:rPr lang="en-US" b="1" dirty="0" smtClean="0"/>
              <a:t>e Public Administration</a:t>
            </a:r>
            <a:br>
              <a:rPr lang="en-US" b="1" dirty="0" smtClean="0"/>
            </a:br>
            <a:r>
              <a:rPr lang="en-US" b="1" dirty="0" smtClean="0"/>
              <a:t>MPA503</a:t>
            </a:r>
            <a:br>
              <a:rPr lang="en-US" b="1" dirty="0" smtClean="0"/>
            </a:br>
            <a:r>
              <a:rPr lang="en-US" b="1" dirty="0" smtClean="0"/>
              <a:t>LECTURE 15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5943600" cy="914400"/>
          </a:xfrm>
        </p:spPr>
        <p:txBody>
          <a:bodyPr>
            <a:normAutofit fontScale="92500" lnSpcReduction="10000"/>
          </a:bodyPr>
          <a:lstStyle/>
          <a:p>
            <a:pPr marL="514350" indent="-514350"/>
            <a:r>
              <a:rPr lang="en-US" dirty="0" smtClean="0">
                <a:solidFill>
                  <a:schemeClr val="tx1"/>
                </a:solidFill>
                <a:latin typeface="Arial Black" pitchFamily="34" charset="0"/>
              </a:rPr>
              <a:t>PUBLIC ADMINISTRATION IN THE U.S</a:t>
            </a:r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AMERICAN CONSTITUTION(1789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 OLDEST WRITTEN CONSTITUTION (12PAGES)</a:t>
            </a:r>
          </a:p>
          <a:p>
            <a:r>
              <a:rPr lang="en-US" sz="2800" dirty="0" smtClean="0">
                <a:latin typeface="Arial Black" pitchFamily="34" charset="0"/>
              </a:rPr>
              <a:t>RIGID CONSTITUTION(DIFFICULT TO AMEND</a:t>
            </a:r>
          </a:p>
          <a:p>
            <a:r>
              <a:rPr lang="en-US" sz="2800" dirty="0" smtClean="0">
                <a:latin typeface="Arial Black" pitchFamily="34" charset="0"/>
              </a:rPr>
              <a:t>POSSIBLE ONLY BY 2/3 VOTES OF BOTH HOUSES AND RATIFIED BY ¾ OF STATE LEGISLATURE</a:t>
            </a:r>
          </a:p>
          <a:p>
            <a:r>
              <a:rPr lang="en-US" sz="2800" dirty="0" smtClean="0">
                <a:latin typeface="Arial Black" pitchFamily="34" charset="0"/>
              </a:rPr>
              <a:t>FEDERAL STATE(FIRST &amp; OLDEST)</a:t>
            </a:r>
          </a:p>
          <a:p>
            <a:r>
              <a:rPr lang="en-US" sz="2800" dirty="0" smtClean="0">
                <a:latin typeface="Arial Black" pitchFamily="34" charset="0"/>
              </a:rPr>
              <a:t>50 STATES (RESIDUARY POWER WITH THE STATE)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GOVERNMENT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latin typeface="Arial Black" pitchFamily="34" charset="0"/>
              </a:rPr>
              <a:t>PRESIDENTIAL SYSTEM</a:t>
            </a:r>
          </a:p>
          <a:p>
            <a:r>
              <a:rPr lang="en-US" sz="2800" dirty="0" smtClean="0">
                <a:latin typeface="Arial Black" pitchFamily="34" charset="0"/>
              </a:rPr>
              <a:t>PRESIDENT IS BOTH HEAD OF STATE AND HEAD OF GOVERNMENT</a:t>
            </a:r>
          </a:p>
          <a:p>
            <a:r>
              <a:rPr lang="en-US" sz="2800" dirty="0" smtClean="0">
                <a:latin typeface="Arial Black" pitchFamily="34" charset="0"/>
              </a:rPr>
              <a:t>A REAL CHIEF EXECUTIVE</a:t>
            </a:r>
          </a:p>
          <a:p>
            <a:r>
              <a:rPr lang="en-US" sz="2800" dirty="0" smtClean="0">
                <a:latin typeface="Arial Black" pitchFamily="34" charset="0"/>
              </a:rPr>
              <a:t>FOUR YEARS TERM</a:t>
            </a:r>
          </a:p>
          <a:p>
            <a:r>
              <a:rPr lang="en-US" sz="2800" dirty="0" smtClean="0">
                <a:latin typeface="Arial Black" pitchFamily="34" charset="0"/>
              </a:rPr>
              <a:t>ELECTED BY ELECTORAL COLLEGE </a:t>
            </a:r>
          </a:p>
          <a:p>
            <a:r>
              <a:rPr lang="en-US" sz="2800" dirty="0" smtClean="0">
                <a:latin typeface="Arial Black" pitchFamily="34" charset="0"/>
              </a:rPr>
              <a:t>CABINET AND KITCHEN CABINET</a:t>
            </a:r>
          </a:p>
          <a:p>
            <a:r>
              <a:rPr lang="en-US" sz="2800" dirty="0" smtClean="0">
                <a:latin typeface="Arial Black" pitchFamily="34" charset="0"/>
              </a:rPr>
              <a:t>REMOVAL BY IMPEACHMENT</a:t>
            </a:r>
          </a:p>
          <a:p>
            <a:r>
              <a:rPr lang="en-US" sz="2800" dirty="0" smtClean="0">
                <a:latin typeface="Arial Black" pitchFamily="34" charset="0"/>
              </a:rPr>
              <a:t>NOT RESPONSIBLE TO CONGRESS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SEPARATION OF POWERS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endParaRPr lang="en-US" dirty="0" smtClean="0"/>
          </a:p>
          <a:p>
            <a:r>
              <a:rPr lang="en-US" sz="2800" dirty="0" smtClean="0">
                <a:latin typeface="Arial Black" pitchFamily="34" charset="0"/>
              </a:rPr>
              <a:t>LEGISLATIVE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CONGRESS ( HOUSE OF Reps + SENATE )</a:t>
            </a:r>
          </a:p>
          <a:p>
            <a:r>
              <a:rPr lang="en-US" sz="2800" dirty="0" smtClean="0">
                <a:latin typeface="Arial Black" pitchFamily="34" charset="0"/>
              </a:rPr>
              <a:t>EXECUTIVE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PRESIDENT</a:t>
            </a:r>
          </a:p>
          <a:p>
            <a:r>
              <a:rPr lang="en-US" sz="2800" dirty="0" smtClean="0">
                <a:latin typeface="Arial Black" pitchFamily="34" charset="0"/>
              </a:rPr>
              <a:t>JUDICIAL</a:t>
            </a:r>
          </a:p>
          <a:p>
            <a:r>
              <a:rPr lang="en-US" sz="2800" dirty="0" smtClean="0">
                <a:latin typeface="Arial Black" pitchFamily="34" charset="0"/>
              </a:rPr>
              <a:t>SUPREME COURT + INFERIOR COURTS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CHECKS AND BALANCES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000" dirty="0" smtClean="0">
                <a:latin typeface="Arial Black" pitchFamily="34" charset="0"/>
              </a:rPr>
              <a:t>ENSURES NO ORGAN OF GOVERNMENT BECOMES AUTOCRATIC (PARTIAL CONTROL)</a:t>
            </a:r>
          </a:p>
          <a:p>
            <a:r>
              <a:rPr lang="en-US" sz="3000" dirty="0" smtClean="0">
                <a:latin typeface="Arial Black" pitchFamily="34" charset="0"/>
              </a:rPr>
              <a:t>PRESIDENT CAN VETO A BILL PASSED BY CONGRESS</a:t>
            </a:r>
          </a:p>
          <a:p>
            <a:r>
              <a:rPr lang="en-US" sz="3000" dirty="0" smtClean="0">
                <a:latin typeface="Arial Black" pitchFamily="34" charset="0"/>
              </a:rPr>
              <a:t>SENATE CONFIRMS HIGHER APPOINTMENTS</a:t>
            </a:r>
          </a:p>
          <a:p>
            <a:r>
              <a:rPr lang="en-US" sz="3000" dirty="0" smtClean="0">
                <a:latin typeface="Arial Black" pitchFamily="34" charset="0"/>
              </a:rPr>
              <a:t>PRESIDENT APPOINTS JUDGES WITH CONSENT OF SENATE</a:t>
            </a:r>
          </a:p>
          <a:p>
            <a:r>
              <a:rPr lang="en-US" sz="3000" dirty="0" smtClean="0">
                <a:latin typeface="Arial Black" pitchFamily="34" charset="0"/>
              </a:rPr>
              <a:t>SUPREME COURT CAN DECLARE ORDERS OF PRESIDENT AND CONGRESSIONAL LAWS AS ULTRA-VIRES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CONSTITUTIONAL SUPREMACY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HIGHEST/FUNDAMENTAL LAW OF LAND</a:t>
            </a:r>
          </a:p>
          <a:p>
            <a:r>
              <a:rPr lang="en-US" sz="2800" dirty="0" smtClean="0">
                <a:latin typeface="Arial Black" pitchFamily="34" charset="0"/>
              </a:rPr>
              <a:t>LAWS ENACTED BY CONGRESS HAVE TO BE IN KEEPING WITH THE SPIRIT OF THE CONSTITUTION</a:t>
            </a:r>
          </a:p>
          <a:p>
            <a:r>
              <a:rPr lang="en-US" sz="2800" dirty="0" smtClean="0">
                <a:latin typeface="Arial Black" pitchFamily="34" charset="0"/>
              </a:rPr>
              <a:t>SUPREME COURT CAN EXERCISE POWERS OF JUDICIAL REVIEW AND DECLARE CERTAIN ENACTMENTS AS ULTRA VIRES IF FOUND TO BE AGAINST THE PROVISIONS OF THE CONSTITUTION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BILL OF RIGHTS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CONSTITUTION INCORPORATES BILL OF RIGHTS</a:t>
            </a:r>
          </a:p>
          <a:p>
            <a:r>
              <a:rPr lang="en-US" sz="2800" dirty="0" smtClean="0">
                <a:latin typeface="Arial Black" pitchFamily="34" charset="0"/>
              </a:rPr>
              <a:t>RIGHTS GUARANTEED TO POPULACE IMPOSE RESTRICTIONS ON AUTHORITY OF THE GOVERNMENT</a:t>
            </a:r>
          </a:p>
          <a:p>
            <a:r>
              <a:rPr lang="en-US" sz="2800" dirty="0" smtClean="0">
                <a:latin typeface="Arial Black" pitchFamily="34" charset="0"/>
              </a:rPr>
              <a:t>ACCORDING TO BILL OF RIGHTS NO PERSON IS TO BE DEPRIVED OF LIFE,LIBERTY AND PROPERTY WITHOUT DUE PROCESS OF LAW</a:t>
            </a:r>
          </a:p>
          <a:p>
            <a:r>
              <a:rPr lang="en-US" sz="2800" dirty="0" smtClean="0">
                <a:latin typeface="Arial Black" pitchFamily="34" charset="0"/>
              </a:rPr>
              <a:t>SUPREME COURT PROTECTS THESE RIGHTS  THROUGH JUDICIAL REVIEW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BICAMERALISM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AMERICAN FEDERAL LEGISLATURE COMPRISES OF THE SENATE(UPPER HOUSE) AND HOUSE OF REPRESENTATIVES (LOWER HOUSE)</a:t>
            </a:r>
          </a:p>
          <a:p>
            <a:r>
              <a:rPr lang="en-US" sz="2800" dirty="0" smtClean="0">
                <a:latin typeface="Arial Black" pitchFamily="34" charset="0"/>
              </a:rPr>
              <a:t>SENATE HAS 100 MEMBERS,TWO FROM EACH STATE ELECTED FOR A SIX YEAR TERM AND IS THE MOST POWERFUL CHAMBER</a:t>
            </a:r>
          </a:p>
          <a:p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dirty="0" smtClean="0">
                <a:latin typeface="Arial Black" pitchFamily="34" charset="0"/>
              </a:rPr>
              <a:t>HOUSE OF REPRESENTATIVES HAS 435 MEMBERS ELECTED FROM SINGLE MEMBER CONSTITUENCIES FOR A TWO YEAR TERM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ELECTION OF PRESIDENT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INDIRECT(538 MEMBERS)</a:t>
            </a:r>
          </a:p>
          <a:p>
            <a:r>
              <a:rPr lang="en-US" sz="2800" dirty="0" smtClean="0">
                <a:latin typeface="Arial Black" pitchFamily="34" charset="0"/>
              </a:rPr>
              <a:t>AN ELECTORAL COLLEGE ELECTED DIRECTLY BY EACH STATE WITH NUMERS EQUAL TO STRENGTH OF LOWER HOUSE AND SENATE PLUS THREE MEMBERS FROM D.C MAKE UP AN ELECTORAL COLLEGE OF 538 MEMBERS</a:t>
            </a:r>
          </a:p>
          <a:p>
            <a:r>
              <a:rPr lang="en-US" sz="2800" dirty="0" smtClean="0">
                <a:latin typeface="Arial Black" pitchFamily="34" charset="0"/>
              </a:rPr>
              <a:t>IN ORDER TO WIN ELECTIONS OVER 50%(270) VOTES ARE REQUIRED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QUALIFICATIONS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NATURAL BORN(NOT NATURILISED) CITIZEN OF US</a:t>
            </a:r>
          </a:p>
          <a:p>
            <a:r>
              <a:rPr lang="en-US" sz="2800" dirty="0" smtClean="0">
                <a:latin typeface="Arial Black" pitchFamily="34" charset="0"/>
              </a:rPr>
              <a:t>SHOULD AT LEAST BE 35 YEARS OF AGE</a:t>
            </a:r>
          </a:p>
          <a:p>
            <a:r>
              <a:rPr lang="en-US" sz="2800" dirty="0" smtClean="0">
                <a:latin typeface="Arial Black" pitchFamily="34" charset="0"/>
              </a:rPr>
              <a:t>MUST HAVE BEEN A RESIDENT OF US FOR AT LEAST 14 YEARS</a:t>
            </a:r>
          </a:p>
          <a:p>
            <a:r>
              <a:rPr lang="en-US" sz="2800" dirty="0" smtClean="0">
                <a:latin typeface="Arial Black" pitchFamily="34" charset="0"/>
              </a:rPr>
              <a:t>FIXED TENURE OF FOUR YEARS</a:t>
            </a:r>
          </a:p>
          <a:p>
            <a:r>
              <a:rPr lang="en-US" sz="2800" dirty="0" smtClean="0">
                <a:latin typeface="Arial Black" pitchFamily="34" charset="0"/>
              </a:rPr>
              <a:t>CAN ONLY BE ELECTED TWICE</a:t>
            </a:r>
          </a:p>
          <a:p>
            <a:r>
              <a:rPr lang="en-US" sz="2800" dirty="0" smtClean="0">
                <a:latin typeface="Arial Black" pitchFamily="34" charset="0"/>
              </a:rPr>
              <a:t>IMPEACHMENT PROCEEDINGS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POWERS &amp; FUNCTIONS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sz="3000" dirty="0" smtClean="0">
                <a:latin typeface="Arial Black" pitchFamily="34" charset="0"/>
              </a:rPr>
              <a:t>HE ENFORCES CONSTITUTION/LAWS/JUDICIAL DECISIONS</a:t>
            </a:r>
          </a:p>
          <a:p>
            <a:r>
              <a:rPr lang="en-US" sz="3000" dirty="0" smtClean="0">
                <a:latin typeface="Arial Black" pitchFamily="34" charset="0"/>
              </a:rPr>
              <a:t>SUPREME COMMANDER OF US FORCES</a:t>
            </a:r>
          </a:p>
          <a:p>
            <a:r>
              <a:rPr lang="en-US" sz="3000" dirty="0" smtClean="0">
                <a:latin typeface="Arial Black" pitchFamily="34" charset="0"/>
              </a:rPr>
              <a:t>HE APPOINTS SUPREME COURT JUDGES, AMBASSADORS/HEADS OF DEPARTMENTS ETC</a:t>
            </a:r>
          </a:p>
          <a:p>
            <a:r>
              <a:rPr lang="en-US" sz="3000" dirty="0" smtClean="0">
                <a:latin typeface="Arial Black" pitchFamily="34" charset="0"/>
              </a:rPr>
              <a:t>HE ASSENTS TO BILLS </a:t>
            </a:r>
          </a:p>
          <a:p>
            <a:r>
              <a:rPr lang="en-US" sz="3000" dirty="0" smtClean="0">
                <a:latin typeface="Arial Black" pitchFamily="34" charset="0"/>
              </a:rPr>
              <a:t>HE FORMULATES US FOREIGN POLICY</a:t>
            </a:r>
          </a:p>
          <a:p>
            <a:r>
              <a:rPr lang="en-US" sz="3000" dirty="0" smtClean="0">
                <a:latin typeface="Arial Black" pitchFamily="34" charset="0"/>
              </a:rPr>
              <a:t>HE MAKES RULES/REGULATIONS</a:t>
            </a:r>
          </a:p>
          <a:p>
            <a:r>
              <a:rPr lang="en-US" sz="3000" dirty="0" smtClean="0">
                <a:latin typeface="Arial Black" pitchFamily="34" charset="0"/>
              </a:rPr>
              <a:t>HE PREPARES AND SUBMITS NATIONAL BUDGET TO CONGRESS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OFFICE OF PRESIDENT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IT COMPRISES OF THE FOLLOWING STAFF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AGENCIES</a:t>
            </a:r>
          </a:p>
          <a:p>
            <a:r>
              <a:rPr lang="en-US" sz="2800" dirty="0" smtClean="0">
                <a:latin typeface="Arial Black" pitchFamily="34" charset="0"/>
              </a:rPr>
              <a:t>THE WHITE HOUSE</a:t>
            </a:r>
          </a:p>
          <a:p>
            <a:r>
              <a:rPr lang="en-US" sz="2800" dirty="0" smtClean="0">
                <a:latin typeface="Arial Black" pitchFamily="34" charset="0"/>
              </a:rPr>
              <a:t>OFFICE OF MANAGEMENT AND BUDGET</a:t>
            </a:r>
          </a:p>
          <a:p>
            <a:r>
              <a:rPr lang="en-US" sz="2800" dirty="0" smtClean="0">
                <a:latin typeface="Arial Black" pitchFamily="34" charset="0"/>
              </a:rPr>
              <a:t>COUNCIL OF ECONOMIC ADVISORS</a:t>
            </a:r>
          </a:p>
          <a:p>
            <a:r>
              <a:rPr lang="en-US" sz="2800" dirty="0" smtClean="0">
                <a:latin typeface="Arial Black" pitchFamily="34" charset="0"/>
              </a:rPr>
              <a:t>THE NATIONAL SECURITY COUNCIL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OFFICE OF PRESIDENT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THE OFFICE OF THE US TRADE REPRESENTATIVE</a:t>
            </a:r>
          </a:p>
          <a:p>
            <a:r>
              <a:rPr lang="en-US" sz="2800" dirty="0" smtClean="0">
                <a:latin typeface="Arial Black" pitchFamily="34" charset="0"/>
              </a:rPr>
              <a:t>THE COUNCIL ON ENVIRONMENTAL QUALITY</a:t>
            </a:r>
          </a:p>
          <a:p>
            <a:r>
              <a:rPr lang="en-US" sz="2800" dirty="0" smtClean="0">
                <a:latin typeface="Arial Black" pitchFamily="34" charset="0"/>
              </a:rPr>
              <a:t>THE OFFICE OF SCIENCE AND TECHNOLOGY POLICY</a:t>
            </a:r>
          </a:p>
          <a:p>
            <a:r>
              <a:rPr lang="en-US" sz="2800" dirty="0" smtClean="0">
                <a:latin typeface="Arial Black" pitchFamily="34" charset="0"/>
              </a:rPr>
              <a:t>THE OFFICE OF NATIONAL DRUG CONTROL POLICY</a:t>
            </a:r>
          </a:p>
          <a:p>
            <a:r>
              <a:rPr lang="en-US" sz="2800" dirty="0" smtClean="0">
                <a:latin typeface="Arial Black" pitchFamily="34" charset="0"/>
              </a:rPr>
              <a:t>THE OFFICE OF ADMINISTRATION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 Black" pitchFamily="34" charset="0"/>
            </a:endParaRPr>
          </a:p>
          <a:p>
            <a:r>
              <a:rPr lang="en-US" sz="2400" dirty="0" smtClean="0">
                <a:latin typeface="Arial Black" pitchFamily="34" charset="0"/>
              </a:rPr>
              <a:t>WRITTEN CONSTITUTION</a:t>
            </a:r>
          </a:p>
          <a:p>
            <a:r>
              <a:rPr lang="en-US" sz="2400" dirty="0" smtClean="0">
                <a:latin typeface="Arial Black" pitchFamily="34" charset="0"/>
              </a:rPr>
              <a:t>PRESIDENTIAL SYSTEM</a:t>
            </a:r>
          </a:p>
          <a:p>
            <a:r>
              <a:rPr lang="en-US" sz="2400" dirty="0" smtClean="0">
                <a:latin typeface="Arial Black" pitchFamily="34" charset="0"/>
              </a:rPr>
              <a:t>BICAMERALISM</a:t>
            </a:r>
          </a:p>
          <a:p>
            <a:r>
              <a:rPr lang="en-US" sz="2400" dirty="0" smtClean="0">
                <a:latin typeface="Arial Black" pitchFamily="34" charset="0"/>
              </a:rPr>
              <a:t>CHECKS AND BALANCES</a:t>
            </a:r>
          </a:p>
          <a:p>
            <a:r>
              <a:rPr lang="en-US" sz="2400" dirty="0" smtClean="0">
                <a:latin typeface="Arial Black" pitchFamily="34" charset="0"/>
              </a:rPr>
              <a:t>BILL OF RIGHTS</a:t>
            </a:r>
          </a:p>
          <a:p>
            <a:r>
              <a:rPr lang="en-US" sz="2400" dirty="0" smtClean="0">
                <a:latin typeface="Arial Black" pitchFamily="34" charset="0"/>
              </a:rPr>
              <a:t>THE PRESIDENT</a:t>
            </a:r>
          </a:p>
          <a:p>
            <a:endParaRPr lang="en-US" sz="24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ORGANISATIONS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DEPARTMENTS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PUBLIC CORPORATIONS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INDEPENDENT REGULATORY COMMISSION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INDEPENDENT REGULATORY COMMISSIONS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800" dirty="0" smtClean="0">
                <a:latin typeface="Arial Black" pitchFamily="34" charset="0"/>
              </a:rPr>
              <a:t>THE INTER STATE COMMERCE COMMISSION</a:t>
            </a:r>
          </a:p>
          <a:p>
            <a:r>
              <a:rPr lang="en-US" sz="2800" dirty="0" smtClean="0">
                <a:latin typeface="Arial Black" pitchFamily="34" charset="0"/>
              </a:rPr>
              <a:t>THE FEDERAL RESRVE BOARD</a:t>
            </a:r>
          </a:p>
          <a:p>
            <a:r>
              <a:rPr lang="en-US" sz="2800" dirty="0" smtClean="0">
                <a:latin typeface="Arial Black" pitchFamily="34" charset="0"/>
              </a:rPr>
              <a:t>THE FEDERAL TRADE COMMISSION</a:t>
            </a:r>
          </a:p>
          <a:p>
            <a:r>
              <a:rPr lang="en-US" sz="2800" dirty="0" smtClean="0">
                <a:latin typeface="Arial Black" pitchFamily="34" charset="0"/>
              </a:rPr>
              <a:t>THE FEDERAL POWER COMMISSION</a:t>
            </a:r>
          </a:p>
          <a:p>
            <a:r>
              <a:rPr lang="en-US" sz="2800" dirty="0" smtClean="0">
                <a:latin typeface="Arial Black" pitchFamily="34" charset="0"/>
              </a:rPr>
              <a:t>THE FEDERAL COMMUNICATIONS COMMISSION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INDEPENDENT REGULATORY COMMISSIONS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800" dirty="0" smtClean="0">
                <a:latin typeface="Arial Black" pitchFamily="34" charset="0"/>
              </a:rPr>
              <a:t>THE SECURITIES AND EXCHANGE COMMISSION</a:t>
            </a:r>
          </a:p>
          <a:p>
            <a:r>
              <a:rPr lang="en-US" sz="2800" dirty="0" smtClean="0">
                <a:latin typeface="Arial Black" pitchFamily="34" charset="0"/>
              </a:rPr>
              <a:t>THE  NATIONAL LABOR RELATIONS BOARD</a:t>
            </a:r>
          </a:p>
          <a:p>
            <a:r>
              <a:rPr lang="en-US" sz="2800" dirty="0" smtClean="0">
                <a:latin typeface="Arial Black" pitchFamily="34" charset="0"/>
              </a:rPr>
              <a:t>THE UNITED STATES MARITIME COMMISSION</a:t>
            </a:r>
          </a:p>
          <a:p>
            <a:r>
              <a:rPr lang="en-US" sz="2800" dirty="0" smtClean="0">
                <a:latin typeface="Arial Black" pitchFamily="34" charset="0"/>
              </a:rPr>
              <a:t>THE CIVIL AERONAUTICS BOARD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CHARACTERISTICS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ESTABLISHED OUTSIDE EXECUTIVE DEPARTMENTS (ISLANDS OF AUTONOMY)</a:t>
            </a:r>
          </a:p>
          <a:p>
            <a:r>
              <a:rPr lang="en-US" sz="2800" dirty="0" smtClean="0">
                <a:latin typeface="Arial Black" pitchFamily="34" charset="0"/>
              </a:rPr>
              <a:t>THEY MAKE RULES,IMPLEMENT THEM AND PROSECUTE VIOLATORS (FOURTH BRANCH OF GOVERNMENT)</a:t>
            </a:r>
          </a:p>
          <a:p>
            <a:r>
              <a:rPr lang="en-US" sz="2800" dirty="0" smtClean="0">
                <a:latin typeface="Arial Black" pitchFamily="34" charset="0"/>
              </a:rPr>
              <a:t>THEY ARE MULTIHEADED COMPRISING OF FIVE OR SEVEN EXPERT MEMBERS APPOINTED BY THE PRESIDENT FOR A TERM OF FIVE TO SEVEN YEARS.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CHARACTERISTICS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THEY ARE INDEPENDENT OF THE PRESIDENT SINCE THERE FUNCTIONS ARE NON PARTISAN</a:t>
            </a:r>
          </a:p>
          <a:p>
            <a:r>
              <a:rPr lang="en-US" sz="2800" dirty="0" smtClean="0">
                <a:latin typeface="Arial Black" pitchFamily="34" charset="0"/>
              </a:rPr>
              <a:t>THEY ARE CREATED BY CONGRESS WHICH DETERMINES THEIR FUNCTIONS (ARMS OF THE CONGRESS)</a:t>
            </a:r>
          </a:p>
          <a:p>
            <a:r>
              <a:rPr lang="en-US" sz="2800" dirty="0" smtClean="0">
                <a:latin typeface="Arial Black" pitchFamily="34" charset="0"/>
              </a:rPr>
              <a:t>THE MEMBERS OF THE COMMISSION CANNOT BE REMOVED BY THE PRESIDENT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CHARACTERISTICS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TERMS OF MEMBERS ARE OVERLAPPING SINCE NOT APPOINTED SIMULTANEOUSLY</a:t>
            </a:r>
          </a:p>
          <a:p>
            <a:r>
              <a:rPr lang="en-US" dirty="0" smtClean="0">
                <a:latin typeface="Arial Black" pitchFamily="34" charset="0"/>
              </a:rPr>
              <a:t>THEIR JURISDICTION IS NATION WIDE</a:t>
            </a:r>
          </a:p>
          <a:p>
            <a:r>
              <a:rPr lang="en-US" dirty="0" smtClean="0">
                <a:latin typeface="Arial Black" pitchFamily="34" charset="0"/>
              </a:rPr>
              <a:t>THEIR BUDGETS ARE SUBJECT TO REVIEW BY THE OFFICE OF MANAGEMENT AND BUDGET (STAFF AGENCY OF THE PRESIDENT)</a:t>
            </a:r>
          </a:p>
          <a:p>
            <a:r>
              <a:rPr lang="en-US" dirty="0" smtClean="0">
                <a:latin typeface="Arial Black" pitchFamily="34" charset="0"/>
              </a:rPr>
              <a:t>THEIR PERSONELL ISSUES ARE CONTROLLED BY OFFICE OF PERSONNEL MANAGEMENT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CHARACTERISTICS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THEY ARE SUJECT TO CONGRESS SINCE THEY RECEIVE THEIR ANNUAL APPROPRIATIONS FROM IT,CONGRESS CAN ORDER INVESTIGATIONS IN THEIR WORKING,IT CAN AMEND THEIR CONSTITUTION AND EVEN ABOLISH THEM</a:t>
            </a:r>
          </a:p>
          <a:p>
            <a:r>
              <a:rPr lang="en-US" sz="2800" dirty="0" smtClean="0">
                <a:latin typeface="Arial Black" pitchFamily="34" charset="0"/>
              </a:rPr>
              <a:t>THEIR ACTIONS ARE SUBJECT TO JUDICIAL REVIEW AND CAN BE DECLARED VOID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AMERICAN CIVIL SERVICE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BACKGROUND</a:t>
            </a:r>
          </a:p>
          <a:p>
            <a:r>
              <a:rPr lang="en-US" sz="2800" dirty="0" smtClean="0">
                <a:latin typeface="Arial Black" pitchFamily="34" charset="0"/>
              </a:rPr>
              <a:t>US HAS HAD A LONG HISTORY OF THE PATRONAGE SYSTEM OR THE SPOILS SYSTEM</a:t>
            </a:r>
          </a:p>
          <a:p>
            <a:r>
              <a:rPr lang="en-US" sz="2800" dirty="0" smtClean="0">
                <a:latin typeface="Arial Black" pitchFamily="34" charset="0"/>
              </a:rPr>
              <a:t>INITIALLY QUALIFIED PERSONS WERE APPOINTED BY PRESIDENTS HOWEVER IN THE 1820s PUBLIC OFFICES WERE DOLED OUT AS A REWARD FOR POLITICAL SUPPORT</a:t>
            </a:r>
          </a:p>
          <a:p>
            <a:r>
              <a:rPr lang="en-US" sz="2800" dirty="0" smtClean="0">
                <a:latin typeface="Arial Black" pitchFamily="34" charset="0"/>
              </a:rPr>
              <a:t>THIS SYSTEM RESULTED IN A HIGH DEGREE OF CORRUPTION,INEFFICIENCY AND PARTISANSHIP</a:t>
            </a:r>
          </a:p>
          <a:p>
            <a:r>
              <a:rPr lang="en-US" sz="2800" dirty="0" smtClean="0">
                <a:latin typeface="Arial Black" pitchFamily="34" charset="0"/>
              </a:rPr>
              <a:t>AS A REACTION PUBLIC MOVEMENT FOR REFORMS STARTED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MERIT SYSTEM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10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CIVIL SERVICE ACT OF 1883 (ALSO KNOWN AS PENDLETON ACT) WAS PASSED WITH THE FOLLOWING SALIENT FEATURES</a:t>
            </a:r>
          </a:p>
          <a:p>
            <a:r>
              <a:rPr lang="en-US" sz="2800" dirty="0" smtClean="0">
                <a:latin typeface="Arial Black" pitchFamily="34" charset="0"/>
              </a:rPr>
              <a:t>SPOILS SYSTEM WAS PARTIALLY ABOLISHED</a:t>
            </a:r>
          </a:p>
          <a:p>
            <a:r>
              <a:rPr lang="en-US" sz="2800" dirty="0" smtClean="0">
                <a:latin typeface="Arial Black" pitchFamily="34" charset="0"/>
              </a:rPr>
              <a:t>IT ESTABLISHED THE MERIT SYSTEM</a:t>
            </a:r>
          </a:p>
          <a:p>
            <a:r>
              <a:rPr lang="en-US" sz="2800" dirty="0" smtClean="0">
                <a:latin typeface="Arial Black" pitchFamily="34" charset="0"/>
              </a:rPr>
              <a:t>ESTABLISHED THE UNITED STATES CIVIL SERVICE COMMISSION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MERIT SYSTEM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54864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STATES/LOCAL  GOVERNMENTS WERE NOT COVERED BY MERIT SYSTEM ONLY 10%OF POSITIONS IN CIVIL SERVICE WERE WITHIN THE PURVIEW OF THE COMMISSION </a:t>
            </a:r>
          </a:p>
          <a:p>
            <a:r>
              <a:rPr lang="en-US" sz="2800" dirty="0" smtClean="0">
                <a:latin typeface="Arial Black" pitchFamily="34" charset="0"/>
              </a:rPr>
              <a:t>IN 1940 THE RAMSPECK ACT EXTENDED THE COVERAGE OF MERIT SYSTEM TO 90% OF THE FEDERAL JOBS</a:t>
            </a:r>
          </a:p>
          <a:p>
            <a:r>
              <a:rPr lang="en-US" sz="2800" dirty="0" smtClean="0">
                <a:latin typeface="Arial Black" pitchFamily="34" charset="0"/>
              </a:rPr>
              <a:t>EVEN TODAY ABOUT 10,000 SENIOR CIVIL SERVICE POSITIONS ARE TREATED AS PATRONAGE JOBS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CENTRAL PERSONNEL AGENCY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>
                <a:latin typeface="Arial Black" pitchFamily="34" charset="0"/>
              </a:rPr>
              <a:t>THE US CIVIL SERVICE COMMISION COMPRISING OF THREE COMMISSIONERS  REMAINED THE CENTRAL PERSONNEL AGENCY TILL 1978</a:t>
            </a:r>
          </a:p>
          <a:p>
            <a:r>
              <a:rPr lang="en-US" sz="2800" dirty="0" smtClean="0">
                <a:latin typeface="Arial Black" pitchFamily="34" charset="0"/>
              </a:rPr>
              <a:t>THE PERFORMANCE OF THE COMMISSION WAS NOT SATISFACTORY</a:t>
            </a:r>
          </a:p>
          <a:p>
            <a:r>
              <a:rPr lang="en-US" sz="2800" dirty="0" smtClean="0">
                <a:latin typeface="Arial Black" pitchFamily="34" charset="0"/>
              </a:rPr>
              <a:t>THE CIVIL SERVICE REFORM ACT OF 1978  REPLACED IT WITH THREE SEPARATE AND INDEPENDENT ENTITIES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THREE AGENCIES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8686800" cy="46783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OFFICE OF PERSONNEL MANAGEMENT WHICH MANAGES FEDERAL CIVIL SERVICE AND DETERMINES THE DIRECTION OF THE DEVELOPMENT OF THE MERIT SYSTEM BY</a:t>
            </a:r>
          </a:p>
          <a:p>
            <a:r>
              <a:rPr lang="en-US" sz="2800" dirty="0" smtClean="0">
                <a:latin typeface="Arial Black" pitchFamily="34" charset="0"/>
              </a:rPr>
              <a:t>PREPARING PERSONNEL POLICIES RULES AND REGULATIONS</a:t>
            </a:r>
          </a:p>
          <a:p>
            <a:r>
              <a:rPr lang="en-US" sz="2800" dirty="0" smtClean="0">
                <a:latin typeface="Arial Black" pitchFamily="34" charset="0"/>
              </a:rPr>
              <a:t>ADMINISTERING CIVIL SERVICE EXAMINATIONS</a:t>
            </a:r>
          </a:p>
          <a:p>
            <a:r>
              <a:rPr lang="en-US" sz="2800" dirty="0" smtClean="0">
                <a:latin typeface="Arial Black" pitchFamily="34" charset="0"/>
              </a:rPr>
              <a:t>RECRUITING AND PROMOTING CIVIL SERVANTS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THREE AGENCIES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>
                <a:latin typeface="Arial Black" pitchFamily="34" charset="0"/>
              </a:rPr>
              <a:t>DEVELOPMENT AND TRAINING OF EMPLOYEES</a:t>
            </a:r>
          </a:p>
          <a:p>
            <a:r>
              <a:rPr lang="en-US" sz="3000" dirty="0" smtClean="0">
                <a:latin typeface="Arial Black" pitchFamily="34" charset="0"/>
              </a:rPr>
              <a:t>PERSONNEL INVESTIGATIONS</a:t>
            </a:r>
          </a:p>
          <a:p>
            <a:r>
              <a:rPr lang="en-US" sz="3000" dirty="0" smtClean="0">
                <a:latin typeface="Arial Black" pitchFamily="34" charset="0"/>
              </a:rPr>
              <a:t>PERSONNEL PROGRAM EVALUATIONS</a:t>
            </a:r>
          </a:p>
          <a:p>
            <a:r>
              <a:rPr lang="en-US" sz="3000" dirty="0" smtClean="0">
                <a:latin typeface="Arial Black" pitchFamily="34" charset="0"/>
              </a:rPr>
              <a:t>ADMINISTERING RETIREMENT AND INSURANCE PROGRAMS</a:t>
            </a:r>
          </a:p>
          <a:p>
            <a:r>
              <a:rPr lang="en-US" sz="3000" dirty="0" smtClean="0">
                <a:latin typeface="Arial Black" pitchFamily="34" charset="0"/>
              </a:rPr>
              <a:t>PROVIDING GUIDANCE TO OTHER PERSONNEL AGENCIES</a:t>
            </a:r>
          </a:p>
          <a:p>
            <a:r>
              <a:rPr lang="en-US" sz="3000" dirty="0" smtClean="0">
                <a:latin typeface="Arial Black" pitchFamily="34" charset="0"/>
              </a:rPr>
              <a:t>HEADED BY DIRECTOR APPOINTED BY  PRESIDENT WITH CONSENT OF SENATE FOR FOUR </a:t>
            </a:r>
            <a:r>
              <a:rPr lang="en-US" dirty="0" smtClean="0">
                <a:latin typeface="Arial Black" pitchFamily="34" charset="0"/>
              </a:rPr>
              <a:t>YEARS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THE MERIT SYSTEM PROTECTION BOARD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IT IS A WATCHDOG AGENCY PROTECTING EMPLOYEES FROM ABUSES AND PROHIBITED PERSONNEL PRACTICES </a:t>
            </a:r>
          </a:p>
          <a:p>
            <a:r>
              <a:rPr lang="en-US" sz="2800" dirty="0" smtClean="0">
                <a:latin typeface="Arial Black" pitchFamily="34" charset="0"/>
              </a:rPr>
              <a:t>DEALS WITH APPEALS OF CIVIL SERVANTS RELATING TO DISCIPLINE,PROMOTIONS, REMOVALS,SUSPENSIONS  ETC</a:t>
            </a:r>
          </a:p>
          <a:p>
            <a:r>
              <a:rPr lang="en-US" sz="2800" dirty="0" smtClean="0">
                <a:latin typeface="Arial Black" pitchFamily="34" charset="0"/>
              </a:rPr>
              <a:t>IT HAS AUTHORITY TO ENFORCE  ITS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   DECISIONS AND ORDER DISCIPLINARY ACTION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THE MERIT SYSTEM PROTECTION BOARD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PROVIDES PROTECTION TO WHISTLE-BLOWERS</a:t>
            </a:r>
          </a:p>
          <a:p>
            <a:r>
              <a:rPr lang="en-US" sz="2800" dirty="0" smtClean="0">
                <a:latin typeface="Arial Black" pitchFamily="34" charset="0"/>
              </a:rPr>
              <a:t>COMPRISES OF THREE MEMBERS APPOINTED BY PRESIDENT WITH CONSENT OF STATE FOR A TERM OF SEVEN YEARS</a:t>
            </a:r>
          </a:p>
          <a:p>
            <a:r>
              <a:rPr lang="en-US" sz="2800" dirty="0" smtClean="0">
                <a:latin typeface="Arial Black" pitchFamily="34" charset="0"/>
              </a:rPr>
              <a:t>IT IS BI-PARTISAN</a:t>
            </a:r>
          </a:p>
          <a:p>
            <a:r>
              <a:rPr lang="en-US" sz="2800" dirty="0" smtClean="0">
                <a:latin typeface="Arial Black" pitchFamily="34" charset="0"/>
              </a:rPr>
              <a:t>INDEPENDENT OFFICE OF SPECIAL COUNSEL EXISTS WITHIN THE BOARD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FEDERAL LABOR RELATIONS AUTHORITY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>
                <a:latin typeface="Arial Black" pitchFamily="34" charset="0"/>
              </a:rPr>
              <a:t>IT ADMINISTERS THE FEDERAL SERVICE LABOR MANAGEMENT RELATIONS</a:t>
            </a:r>
          </a:p>
          <a:p>
            <a:r>
              <a:rPr lang="en-US" sz="2600" dirty="0" smtClean="0">
                <a:latin typeface="Arial Black" pitchFamily="34" charset="0"/>
              </a:rPr>
              <a:t>IT CONSISTS OF THREE MEMBERS APPOINTED FOR A TERM OF FIVE YEARS BY THE PRESIDENT WITH THE APPROVAL OF THE SENATE</a:t>
            </a:r>
          </a:p>
          <a:p>
            <a:r>
              <a:rPr lang="en-US" sz="2600" dirty="0" smtClean="0">
                <a:latin typeface="Arial Black" pitchFamily="34" charset="0"/>
              </a:rPr>
              <a:t>OFFICE OF GENERAL COUNSEL(UNFAIR LABOR PRACTICES)</a:t>
            </a:r>
          </a:p>
          <a:p>
            <a:r>
              <a:rPr lang="en-US" sz="2600" dirty="0" smtClean="0">
                <a:latin typeface="Arial Black" pitchFamily="34" charset="0"/>
              </a:rPr>
              <a:t>FEDERAL SERVICE IMPASSE PANEL(PROVIDES ASSISTANCE TO OVERCOME NEGOTIATIONS IMPASSES BETWEEN AGENCIES AND UNIONS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smtClean="0">
                <a:latin typeface="Arial Black" pitchFamily="34" charset="0"/>
              </a:rPr>
              <a:t>INDEPENDENT REGULATORY COMMISSIONS FOR COMMERCE POWER TRADE COMMMUNICATION ETC</a:t>
            </a:r>
          </a:p>
          <a:p>
            <a:r>
              <a:rPr lang="en-US" sz="2400" dirty="0" smtClean="0">
                <a:latin typeface="Arial Black" pitchFamily="34" charset="0"/>
              </a:rPr>
              <a:t>FEDERAL RESERVE BOARD/SECURITIES AND EXCHANGE COMMISION</a:t>
            </a:r>
          </a:p>
          <a:p>
            <a:r>
              <a:rPr lang="en-US" sz="2400" dirty="0" smtClean="0">
                <a:latin typeface="Arial Black" pitchFamily="34" charset="0"/>
              </a:rPr>
              <a:t>BACKGROUND OF PATRONAGE SYSTEM IN US</a:t>
            </a:r>
          </a:p>
          <a:p>
            <a:r>
              <a:rPr lang="en-US" sz="2400" dirty="0" smtClean="0">
                <a:latin typeface="Arial Black" pitchFamily="34" charset="0"/>
              </a:rPr>
              <a:t>DEVELOPMENT OF MERIT SYSTEM IN US</a:t>
            </a:r>
          </a:p>
          <a:p>
            <a:r>
              <a:rPr lang="en-US" sz="2400" dirty="0" smtClean="0">
                <a:latin typeface="Arial Black" pitchFamily="34" charset="0"/>
              </a:rPr>
              <a:t>US CIVIL SERVICE COMMISSION TRANSFORMED INTO OFFICE OF PERSONNEL MANAGEMENT,MERIT SYSTEM PROTECTION BOARD AND FEDERAL LABOR RELATIONS AUTHORITY</a:t>
            </a:r>
          </a:p>
          <a:p>
            <a:endParaRPr lang="en-US" sz="2400" dirty="0" smtClean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EQUAL EMPLOYMENT OPPORTUNITY COMMISSION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ESTABLISHED IN 1978</a:t>
            </a:r>
          </a:p>
          <a:p>
            <a:r>
              <a:rPr lang="en-US" dirty="0" smtClean="0">
                <a:latin typeface="Arial Black" pitchFamily="34" charset="0"/>
              </a:rPr>
              <a:t>IT ATTEMPTS TO ELIMINATE DISRIMINATION ON THE BASIS OF SEX, RACE, RELIGION, COLOUR,NATIONAL ORIGON,DISABILITY OR AGE</a:t>
            </a:r>
          </a:p>
          <a:p>
            <a:r>
              <a:rPr lang="en-US" dirty="0" smtClean="0">
                <a:latin typeface="Arial Black" pitchFamily="34" charset="0"/>
              </a:rPr>
              <a:t>IT CONSISTS OF FIVE MEMBERS APPOINTED BY THE PRESIDENT FOR A TERM OF FIVE YEARS WITH APPROVAL OF THE SENATE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POSITION CLASSIFICATION AS OPPOSED TO RANK CLASSIFICATION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BASED ON DUTIES,RESPONSIBILITIES AND QUALIFICATIONS</a:t>
            </a:r>
          </a:p>
          <a:p>
            <a:r>
              <a:rPr lang="en-US" sz="2800" dirty="0" smtClean="0">
                <a:latin typeface="Arial Black" pitchFamily="34" charset="0"/>
              </a:rPr>
              <a:t>PROFESSIONAL AND SCIENTIFIC</a:t>
            </a:r>
          </a:p>
          <a:p>
            <a:r>
              <a:rPr lang="en-US" sz="2800" dirty="0" smtClean="0">
                <a:latin typeface="Arial Black" pitchFamily="34" charset="0"/>
              </a:rPr>
              <a:t>SUB PROFESSIONAL AND SUB SCIENTIFIC</a:t>
            </a:r>
          </a:p>
          <a:p>
            <a:r>
              <a:rPr lang="en-US" sz="2800" dirty="0" smtClean="0">
                <a:latin typeface="Arial Black" pitchFamily="34" charset="0"/>
              </a:rPr>
              <a:t>CLERICAL,ADMINISTRATIVE AND FISCAL</a:t>
            </a:r>
          </a:p>
          <a:p>
            <a:r>
              <a:rPr lang="en-US" sz="2800" dirty="0" smtClean="0">
                <a:latin typeface="Arial Black" pitchFamily="34" charset="0"/>
              </a:rPr>
              <a:t>CUSTODIAL</a:t>
            </a:r>
          </a:p>
          <a:p>
            <a:r>
              <a:rPr lang="en-US" sz="2800" dirty="0" smtClean="0">
                <a:latin typeface="Arial Black" pitchFamily="34" charset="0"/>
              </a:rPr>
              <a:t>MECHANICAL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CLASSIFICATION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1722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 Black" pitchFamily="34" charset="0"/>
              </a:rPr>
              <a:t>ACCORDING TO JOBS AND PAY SCALES FEDERAL PERSONNEL ARE GROUPED INTO 18 GENERAL SCHEDULE GRADES(GS1 TO GS18) AND ARE PART OF THE SENIOR EXECUTIVE SERVICE  CREATED IN 1978</a:t>
            </a:r>
          </a:p>
          <a:p>
            <a:r>
              <a:rPr lang="en-US" sz="2400" dirty="0" smtClean="0">
                <a:latin typeface="Arial Black" pitchFamily="34" charset="0"/>
              </a:rPr>
              <a:t>GS16 TO GS 18 ARE TERMED AS SUPERGRADES INVOLVED IN MANAGEMENT FUNCTIONS.THEY ARE EXPERTS IN PROFESSIONAL SPECIALITY AS AGAINST THE PROFESSIONAL AMATEURS OF THE BRITISH ADMINISTRATIVE SYSTEM</a:t>
            </a:r>
          </a:p>
          <a:p>
            <a:r>
              <a:rPr lang="en-US" sz="2400" dirty="0" smtClean="0">
                <a:latin typeface="Arial Black" pitchFamily="34" charset="0"/>
              </a:rPr>
              <a:t>SENIOR EXECUTIVE SERVICE IS A BLEND OF SPECIALISTS AND GENERALISTS OUTSIDE THE REGULAR MERIT SYSTEM COVERING 9000 POLICY MAKING AND EXECUTIVE POSITIONS(EXCEPTED SERVICE)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RECRUITMENT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THE OPM CONDUCTS CIVIL SERVICE EXAMINATION FOR FEDERAL JOBS(PRACTICAL)</a:t>
            </a:r>
          </a:p>
          <a:p>
            <a:r>
              <a:rPr lang="en-US" sz="2800" dirty="0" smtClean="0">
                <a:latin typeface="Arial Black" pitchFamily="34" charset="0"/>
              </a:rPr>
              <a:t>THERE IS A SYSTEM OF LATERAL ENTRY WHICH ALLOWS FOR ENTRY AT ALL LEVELS/AGE AND FACILITATES MOVEMENT BETWEEN GOVERNMENT AND PRIVATE ENTERPRISE</a:t>
            </a:r>
          </a:p>
          <a:p>
            <a:r>
              <a:rPr lang="en-US" sz="2800" dirty="0" smtClean="0">
                <a:latin typeface="Arial Black" pitchFamily="34" charset="0"/>
              </a:rPr>
              <a:t>EXAMINATIONS INCLUDE WRITTEN TESTS,ORAL TESTS,PERFORMANCE TESTS AND RANKING TESTS EVALUATING CANDIDATES ON THE BASIS OF EDUCATION, TRAINING AND EXPERIENCE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RECRUITMENT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THERE ARE TWO TYPES OF EXAMINATIONS</a:t>
            </a:r>
          </a:p>
          <a:p>
            <a:r>
              <a:rPr lang="en-US" sz="2800" dirty="0" smtClean="0">
                <a:latin typeface="Arial Black" pitchFamily="34" charset="0"/>
              </a:rPr>
              <a:t>ASSEMBLED: SIMULTANEOUS EXAMS OF LARGE GROUPS (WRITTEN EXAMS) TO FILL IN  POSITIONS OF CLERICAL NATURE</a:t>
            </a:r>
          </a:p>
          <a:p>
            <a:r>
              <a:rPr lang="en-US" sz="2800" dirty="0" smtClean="0">
                <a:latin typeface="Arial Black" pitchFamily="34" charset="0"/>
              </a:rPr>
              <a:t>UNASSEMBLED: SEPARATE INDIVIDUAL TESTING WITHOUT A FORMAL EXAM THIS SELECTION FOR HIGHER POSTS IS BSED ON INTERVIEWS/TESTIMONY</a:t>
            </a:r>
          </a:p>
          <a:p>
            <a:r>
              <a:rPr lang="en-US" sz="2800" dirty="0" smtClean="0">
                <a:latin typeface="Arial Black" pitchFamily="34" charset="0"/>
              </a:rPr>
              <a:t>FEDERAL SERVICE ENTRANCE EXAM  AND THE PROFESSIONAL AND ADMINISTRATIVE CAREER EXAM ARE THE TWO MAJOR EXAMS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RECRUITMENT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THERE ARE NO PRESCRIBED EDUCATIONAL QUALIFICATIONS</a:t>
            </a:r>
          </a:p>
          <a:p>
            <a:r>
              <a:rPr lang="en-US" sz="2800" dirty="0" smtClean="0">
                <a:latin typeface="Arial Black" pitchFamily="34" charset="0"/>
              </a:rPr>
              <a:t>RESIDENTIAL QUALIFICATION HAS TO BE FULFILLED</a:t>
            </a:r>
          </a:p>
          <a:p>
            <a:r>
              <a:rPr lang="en-US" sz="2800" dirty="0" smtClean="0">
                <a:latin typeface="Arial Black" pitchFamily="34" charset="0"/>
              </a:rPr>
              <a:t>CANDIDATES WHO PASS THE EXAM FOR A PARTICULAR JOB ARE PLACED IN A LIST ACCORDING TO GRADES</a:t>
            </a:r>
          </a:p>
          <a:p>
            <a:r>
              <a:rPr lang="en-US" sz="2800" dirty="0" smtClean="0">
                <a:latin typeface="Arial Black" pitchFamily="34" charset="0"/>
              </a:rPr>
              <a:t>WHEN A VACANCY OCCURS IN A FEDERAL AGENCY IT IS FILLED IN BY APPOINTING OFFICER FROM AMONGST THE FIRST THREE PERSONS ON THE ELIGIBLE LIST FOR THAT JOB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TRAINING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PRE-ENTRY TRAINING</a:t>
            </a:r>
          </a:p>
          <a:p>
            <a:r>
              <a:rPr lang="en-US" sz="2800" dirty="0" smtClean="0">
                <a:latin typeface="Arial Black" pitchFamily="34" charset="0"/>
              </a:rPr>
              <a:t>INTERNSHIP (ADMINISTRATIVE/PROFESSIONAL WORK</a:t>
            </a:r>
          </a:p>
          <a:p>
            <a:r>
              <a:rPr lang="en-US" sz="2800" dirty="0" smtClean="0">
                <a:latin typeface="Arial Black" pitchFamily="34" charset="0"/>
              </a:rPr>
              <a:t>APPRENTICESHIP (CRAFTS/SKILLS)</a:t>
            </a:r>
          </a:p>
          <a:p>
            <a:r>
              <a:rPr lang="en-US" sz="2800" dirty="0" smtClean="0">
                <a:latin typeface="Arial Black" pitchFamily="34" charset="0"/>
              </a:rPr>
              <a:t>OFFICE OF PERSONNEL MANAGEMENT,FEDERAL AGENCIES, UNIVERSITIES AND  SPECIALISED INSTITUTIONS ARE INVOLVED</a:t>
            </a:r>
          </a:p>
          <a:p>
            <a:r>
              <a:rPr lang="en-US" sz="2800" dirty="0" smtClean="0">
                <a:latin typeface="Arial Black" pitchFamily="34" charset="0"/>
              </a:rPr>
              <a:t>MAXWELL SCHOOL OF PUBLIC AFFAIRS(SYRACUSE)/ INSTITUTE OF PUBLIC ADMINISTRATION(MICHIGAN))/SCHOOL OF BUSINESS AND CIVIL ADMINISTRATION (COLUMBIA)</a:t>
            </a:r>
          </a:p>
          <a:p>
            <a:r>
              <a:rPr lang="en-US" sz="2800" dirty="0" smtClean="0">
                <a:latin typeface="Arial Black" pitchFamily="34" charset="0"/>
              </a:rPr>
              <a:t>ITER-AGENCY REIMBURSABLE  TRAINING PROGRAMS CONDUCTED BY OPM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PROMOTIONS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FOUR TYPES OF EFFICIENCY RATING FOR PROMOTION</a:t>
            </a:r>
          </a:p>
          <a:p>
            <a:r>
              <a:rPr lang="en-US" sz="2800" dirty="0" smtClean="0">
                <a:latin typeface="Arial Black" pitchFamily="34" charset="0"/>
              </a:rPr>
              <a:t>PRODUCTION RECORDS SYSTEM</a:t>
            </a:r>
          </a:p>
          <a:p>
            <a:r>
              <a:rPr lang="en-US" sz="2800" dirty="0" smtClean="0">
                <a:latin typeface="Arial Black" pitchFamily="34" charset="0"/>
              </a:rPr>
              <a:t>TRAIT RATING SYSTEM</a:t>
            </a:r>
          </a:p>
          <a:p>
            <a:r>
              <a:rPr lang="en-US" sz="2800" dirty="0" smtClean="0">
                <a:latin typeface="Arial Black" pitchFamily="34" charset="0"/>
              </a:rPr>
              <a:t>SUBSTANTIATING REPORTS RATING SYSTEM</a:t>
            </a:r>
          </a:p>
          <a:p>
            <a:r>
              <a:rPr lang="en-US" sz="2800" dirty="0" smtClean="0">
                <a:latin typeface="Arial Black" pitchFamily="34" charset="0"/>
              </a:rPr>
              <a:t>PERSONALITY INVENTORY SYSTEM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80988-2BBA-491A-BBBE-14F2C9334B9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1605</Words>
  <Application>Microsoft Office PowerPoint</Application>
  <PresentationFormat>On-screen Show (4:3)</PresentationFormat>
  <Paragraphs>258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Comparative Public Administration MPA503 LECTURE 15</vt:lpstr>
      <vt:lpstr>AMERICAN CONSTITUTION(1789)</vt:lpstr>
      <vt:lpstr>GOVERNMENT</vt:lpstr>
      <vt:lpstr>SEPARATION OF POWERS</vt:lpstr>
      <vt:lpstr>CHECKS AND BALANCES</vt:lpstr>
      <vt:lpstr>CONSTITUTIONAL SUPREMACY</vt:lpstr>
      <vt:lpstr>BILL OF RIGHTS</vt:lpstr>
      <vt:lpstr>BICAMERALISM</vt:lpstr>
      <vt:lpstr>ELECTION OF PRESIDENT</vt:lpstr>
      <vt:lpstr>QUALIFICATIONS</vt:lpstr>
      <vt:lpstr>POWERS &amp; FUNCTIONS</vt:lpstr>
      <vt:lpstr>OFFICE OF PRESIDENT</vt:lpstr>
      <vt:lpstr>OFFICE OF PRESIDENT</vt:lpstr>
      <vt:lpstr>SUMMARY</vt:lpstr>
      <vt:lpstr>ORGANISATIONS</vt:lpstr>
      <vt:lpstr>INDEPENDENT REGULATORY COMMISSIONS</vt:lpstr>
      <vt:lpstr>INDEPENDENT REGULATORY COMMISSIONS</vt:lpstr>
      <vt:lpstr>CHARACTERISTICS</vt:lpstr>
      <vt:lpstr>CHARACTERISTICS</vt:lpstr>
      <vt:lpstr>CHARACTERISTICS</vt:lpstr>
      <vt:lpstr>CHARACTERISTICS</vt:lpstr>
      <vt:lpstr>AMERICAN CIVIL SERVICE</vt:lpstr>
      <vt:lpstr>MERIT SYSTEM</vt:lpstr>
      <vt:lpstr>MERIT SYSTEM</vt:lpstr>
      <vt:lpstr>CENTRAL PERSONNEL AGENCY</vt:lpstr>
      <vt:lpstr>THREE AGENCIES</vt:lpstr>
      <vt:lpstr>THREE AGENCIES</vt:lpstr>
      <vt:lpstr>THE MERIT SYSTEM PROTECTION BOARD</vt:lpstr>
      <vt:lpstr>THE MERIT SYSTEM PROTECTION BOARD</vt:lpstr>
      <vt:lpstr>FEDERAL LABOR RELATIONS AUTHORITY</vt:lpstr>
      <vt:lpstr>SUMMARY</vt:lpstr>
      <vt:lpstr>EQUAL EMPLOYMENT OPPORTUNITY COMMISSION</vt:lpstr>
      <vt:lpstr>CLASSIFICATION</vt:lpstr>
      <vt:lpstr>CLASSIFICATION</vt:lpstr>
      <vt:lpstr>RECRUITMENT</vt:lpstr>
      <vt:lpstr>RECRUITMENT</vt:lpstr>
      <vt:lpstr>RECRUITMENT</vt:lpstr>
      <vt:lpstr>TRAINING</vt:lpstr>
      <vt:lpstr>PROMOTIONS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</dc:creator>
  <cp:lastModifiedBy>NTS</cp:lastModifiedBy>
  <cp:revision>21</cp:revision>
  <dcterms:created xsi:type="dcterms:W3CDTF">2014-06-23T07:51:53Z</dcterms:created>
  <dcterms:modified xsi:type="dcterms:W3CDTF">2014-06-26T15:18:45Z</dcterms:modified>
</cp:coreProperties>
</file>