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62" r:id="rId3"/>
    <p:sldId id="263" r:id="rId4"/>
    <p:sldId id="264" r:id="rId5"/>
    <p:sldId id="265" r:id="rId6"/>
    <p:sldId id="259" r:id="rId7"/>
    <p:sldId id="266" r:id="rId8"/>
    <p:sldId id="268" r:id="rId9"/>
    <p:sldId id="269" r:id="rId10"/>
    <p:sldId id="271" r:id="rId11"/>
    <p:sldId id="270" r:id="rId12"/>
    <p:sldId id="272" r:id="rId13"/>
    <p:sldId id="273" r:id="rId14"/>
    <p:sldId id="274" r:id="rId15"/>
    <p:sldId id="275" r:id="rId16"/>
    <p:sldId id="267"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718" autoAdjust="0"/>
  </p:normalViewPr>
  <p:slideViewPr>
    <p:cSldViewPr>
      <p:cViewPr varScale="1">
        <p:scale>
          <a:sx n="66" d="100"/>
          <a:sy n="66" d="100"/>
        </p:scale>
        <p:origin x="-142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72A69D-D491-43E4-B0CF-9D51B4B31CA4}"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B5DD-46A4-49F6-8306-3E739731150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72A69D-D491-43E4-B0CF-9D51B4B31CA4}"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B5DD-46A4-49F6-8306-3E739731150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72A69D-D491-43E4-B0CF-9D51B4B31CA4}"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B5DD-46A4-49F6-8306-3E739731150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72A69D-D491-43E4-B0CF-9D51B4B31CA4}"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49B5DD-46A4-49F6-8306-3E739731150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72A69D-D491-43E4-B0CF-9D51B4B31CA4}" type="datetimeFigureOut">
              <a:rPr lang="en-US" smtClean="0"/>
              <a:pPr/>
              <a:t>6/30/2014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49B5DD-46A4-49F6-8306-3E739731150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72A69D-D491-43E4-B0CF-9D51B4B31CA4}" type="datetimeFigureOut">
              <a:rPr lang="en-US" smtClean="0"/>
              <a:pPr/>
              <a:t>6/30/2014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49B5DD-46A4-49F6-8306-3E739731150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72A69D-D491-43E4-B0CF-9D51B4B31CA4}" type="datetimeFigureOut">
              <a:rPr lang="en-US" smtClean="0"/>
              <a:pPr/>
              <a:t>6/30/2014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49B5DD-46A4-49F6-8306-3E739731150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72A69D-D491-43E4-B0CF-9D51B4B31CA4}"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49B5DD-46A4-49F6-8306-3E739731150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72A69D-D491-43E4-B0CF-9D51B4B31CA4}"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49B5DD-46A4-49F6-8306-3E739731150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72A69D-D491-43E4-B0CF-9D51B4B31CA4}"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B5DD-46A4-49F6-8306-3E739731150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72A69D-D491-43E4-B0CF-9D51B4B31CA4}"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49B5DD-46A4-49F6-8306-3E739731150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72A69D-D491-43E4-B0CF-9D51B4B31CA4}" type="datetimeFigureOut">
              <a:rPr lang="en-US" smtClean="0"/>
              <a:pPr/>
              <a:t>6/30/2014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49B5DD-46A4-49F6-8306-3E739731150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COMPARATIVE PUBLIC ADMINISTRATION</a:t>
            </a:r>
            <a:br>
              <a:rPr lang="en-US" dirty="0" smtClean="0"/>
            </a:br>
            <a:r>
              <a:rPr lang="en-US" dirty="0" smtClean="0"/>
              <a:t>MPA 503</a:t>
            </a:r>
            <a:endParaRPr lang="en-US" dirty="0"/>
          </a:p>
        </p:txBody>
      </p:sp>
      <p:sp>
        <p:nvSpPr>
          <p:cNvPr id="3" name="Subtitle 2"/>
          <p:cNvSpPr>
            <a:spLocks noGrp="1"/>
          </p:cNvSpPr>
          <p:nvPr>
            <p:ph type="subTitle" idx="1"/>
          </p:nvPr>
        </p:nvSpPr>
        <p:spPr/>
        <p:txBody>
          <a:bodyPr/>
          <a:lstStyle/>
          <a:p>
            <a:r>
              <a:rPr lang="en-US" dirty="0" smtClean="0">
                <a:solidFill>
                  <a:schemeClr val="tx1"/>
                </a:solidFill>
                <a:latin typeface="Arial Black" pitchFamily="34" charset="0"/>
              </a:rPr>
              <a:t>PERSONNEL PRACTICES</a:t>
            </a:r>
            <a:endParaRPr lang="en-US" dirty="0">
              <a:solidFill>
                <a:schemeClr val="tx1"/>
              </a:solidFill>
              <a:latin typeface="Arial Black"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PROCESS OF RECRUITMENT</a:t>
            </a:r>
            <a:endParaRPr lang="en-US" dirty="0"/>
          </a:p>
        </p:txBody>
      </p:sp>
      <p:sp>
        <p:nvSpPr>
          <p:cNvPr id="3" name="Content Placeholder 2"/>
          <p:cNvSpPr>
            <a:spLocks noGrp="1"/>
          </p:cNvSpPr>
          <p:nvPr>
            <p:ph idx="1"/>
          </p:nvPr>
        </p:nvSpPr>
        <p:spPr/>
        <p:txBody>
          <a:bodyPr>
            <a:normAutofit/>
          </a:bodyPr>
          <a:lstStyle/>
          <a:p>
            <a:r>
              <a:rPr lang="en-US" sz="2800" dirty="0" smtClean="0">
                <a:latin typeface="Arial Black" pitchFamily="34" charset="0"/>
              </a:rPr>
              <a:t>SUBMISSION OF LIST OF ELIGIBLE CANDIDATES TO COMPETENT AUTHORITY</a:t>
            </a:r>
          </a:p>
          <a:p>
            <a:r>
              <a:rPr lang="en-US" sz="2800" dirty="0" smtClean="0">
                <a:latin typeface="Arial Black" pitchFamily="34" charset="0"/>
              </a:rPr>
              <a:t>SELECTION</a:t>
            </a:r>
          </a:p>
          <a:p>
            <a:r>
              <a:rPr lang="en-US" sz="2800" dirty="0" smtClean="0">
                <a:latin typeface="Arial Black" pitchFamily="34" charset="0"/>
              </a:rPr>
              <a:t>APPOINTMENT</a:t>
            </a:r>
          </a:p>
          <a:p>
            <a:r>
              <a:rPr lang="en-US" sz="2800" dirty="0" smtClean="0">
                <a:latin typeface="Arial Black" pitchFamily="34" charset="0"/>
              </a:rPr>
              <a:t>PROBATION</a:t>
            </a:r>
          </a:p>
          <a:p>
            <a:r>
              <a:rPr lang="en-US" sz="2800" dirty="0" smtClean="0">
                <a:latin typeface="Arial Black" pitchFamily="34" charset="0"/>
              </a:rPr>
              <a:t>PLACEMENT</a:t>
            </a:r>
          </a:p>
          <a:p>
            <a:r>
              <a:rPr lang="en-US" sz="2800" dirty="0" smtClean="0">
                <a:latin typeface="Arial Black" pitchFamily="34" charset="0"/>
              </a:rPr>
              <a:t>ORIENTATION (TRAINING</a:t>
            </a:r>
            <a:r>
              <a:rPr lang="en-US" dirty="0" smtClean="0">
                <a:latin typeface="Arial Black" pitchFamily="34" charset="0"/>
              </a:rPr>
              <a:t>)</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METHODS OF RECRUITMENT</a:t>
            </a:r>
            <a:endParaRPr lang="en-US" sz="4000" dirty="0">
              <a:latin typeface="Arial Black" pitchFamily="34" charset="0"/>
            </a:endParaRPr>
          </a:p>
        </p:txBody>
      </p:sp>
      <p:sp>
        <p:nvSpPr>
          <p:cNvPr id="3" name="Content Placeholder 2"/>
          <p:cNvSpPr>
            <a:spLocks noGrp="1"/>
          </p:cNvSpPr>
          <p:nvPr>
            <p:ph idx="1"/>
          </p:nvPr>
        </p:nvSpPr>
        <p:spPr>
          <a:xfrm>
            <a:off x="304800" y="1524000"/>
            <a:ext cx="8458200" cy="5029200"/>
          </a:xfrm>
        </p:spPr>
        <p:txBody>
          <a:bodyPr>
            <a:normAutofit/>
          </a:bodyPr>
          <a:lstStyle/>
          <a:p>
            <a:pPr marL="514350" indent="-514350">
              <a:buFont typeface="+mj-lt"/>
              <a:buAutoNum type="arabicPeriod"/>
            </a:pPr>
            <a:r>
              <a:rPr lang="en-US" sz="2400" dirty="0" smtClean="0">
                <a:latin typeface="Arial Black" pitchFamily="34" charset="0"/>
              </a:rPr>
              <a:t>DIRECT RECRUITMENT FILLING UP POSTS FROM OPEN MARKET</a:t>
            </a:r>
          </a:p>
          <a:p>
            <a:pPr marL="514350" indent="-514350">
              <a:buFont typeface="+mj-lt"/>
              <a:buAutoNum type="arabicPeriod"/>
            </a:pPr>
            <a:r>
              <a:rPr lang="en-US" sz="2400" dirty="0" smtClean="0">
                <a:latin typeface="Arial Black" pitchFamily="34" charset="0"/>
              </a:rPr>
              <a:t>INDIRECT RECRUITMENT REFERS TO FILLING UP POSTS FROM CANDIDATES ALREADY IN SERVICE</a:t>
            </a:r>
          </a:p>
          <a:p>
            <a:pPr>
              <a:buNone/>
            </a:pPr>
            <a:r>
              <a:rPr lang="en-US" sz="2400" dirty="0" smtClean="0">
                <a:latin typeface="Arial Black" pitchFamily="34" charset="0"/>
              </a:rPr>
              <a:t>DIRECT RECRUITMENT IS REAL RECRUITMENT WHICH HAS THE FOLLOWING ADVANTAGES</a:t>
            </a:r>
          </a:p>
          <a:p>
            <a:r>
              <a:rPr lang="en-US" sz="2400" dirty="0" smtClean="0">
                <a:latin typeface="Arial Black" pitchFamily="34" charset="0"/>
              </a:rPr>
              <a:t>MERITS OF DIRECT RECRUITMENT</a:t>
            </a:r>
          </a:p>
          <a:p>
            <a:pPr marL="514350" indent="-514350"/>
            <a:r>
              <a:rPr lang="en-US" sz="2400" dirty="0" smtClean="0">
                <a:latin typeface="Arial Black" pitchFamily="34" charset="0"/>
              </a:rPr>
              <a:t>PROVIDES EQUAL OPPORTUNITY</a:t>
            </a:r>
          </a:p>
          <a:p>
            <a:pPr marL="514350" indent="-514350"/>
            <a:r>
              <a:rPr lang="en-US" sz="2400" dirty="0" smtClean="0">
                <a:latin typeface="Arial Black" pitchFamily="34" charset="0"/>
              </a:rPr>
              <a:t>ATTRACTS CAPABLE AND QUALIFIED PERSONS FROM UNIVERSITIES</a:t>
            </a:r>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METHODS OF RECRUITMENT</a:t>
            </a:r>
            <a:endParaRPr lang="en-US" sz="3600" dirty="0"/>
          </a:p>
        </p:txBody>
      </p:sp>
      <p:sp>
        <p:nvSpPr>
          <p:cNvPr id="3" name="Content Placeholder 2"/>
          <p:cNvSpPr>
            <a:spLocks noGrp="1"/>
          </p:cNvSpPr>
          <p:nvPr>
            <p:ph idx="1"/>
          </p:nvPr>
        </p:nvSpPr>
        <p:spPr>
          <a:xfrm>
            <a:off x="457200" y="1371600"/>
            <a:ext cx="8229600" cy="5257800"/>
          </a:xfrm>
        </p:spPr>
        <p:txBody>
          <a:bodyPr>
            <a:noAutofit/>
          </a:bodyPr>
          <a:lstStyle/>
          <a:p>
            <a:pPr marL="514350" indent="-514350"/>
            <a:r>
              <a:rPr lang="en-US" sz="2400" dirty="0" smtClean="0">
                <a:latin typeface="Arial Black" pitchFamily="34" charset="0"/>
              </a:rPr>
              <a:t>INFUSES NEW BLOOD AND FRESH OUTLOOK</a:t>
            </a:r>
          </a:p>
          <a:p>
            <a:pPr marL="514350" indent="-514350"/>
            <a:r>
              <a:rPr lang="en-US" sz="2400" dirty="0" smtClean="0">
                <a:latin typeface="Arial Black" pitchFamily="34" charset="0"/>
              </a:rPr>
              <a:t>IT CHECKS STAGNATION</a:t>
            </a:r>
          </a:p>
          <a:p>
            <a:pPr marL="514350" indent="-514350"/>
            <a:r>
              <a:rPr lang="en-US" sz="2400" dirty="0" smtClean="0">
                <a:latin typeface="Arial Black" pitchFamily="34" charset="0"/>
              </a:rPr>
              <a:t>DEMERITS OF DIRECT RECRUITMENT</a:t>
            </a:r>
          </a:p>
          <a:p>
            <a:pPr marL="514350" indent="-514350"/>
            <a:r>
              <a:rPr lang="en-US" sz="2400" dirty="0" smtClean="0">
                <a:latin typeface="Arial Black" pitchFamily="34" charset="0"/>
              </a:rPr>
              <a:t>NON-EXPERIENCED PERSONS ARE RECRUITED</a:t>
            </a:r>
          </a:p>
          <a:p>
            <a:pPr marL="514350" indent="-514350"/>
            <a:r>
              <a:rPr lang="en-US" sz="2400" dirty="0" smtClean="0">
                <a:latin typeface="Arial Black" pitchFamily="34" charset="0"/>
              </a:rPr>
              <a:t>REQUIREMENT OF A PROLNGED TRAINING</a:t>
            </a:r>
          </a:p>
          <a:p>
            <a:pPr marL="514350" indent="-514350"/>
            <a:r>
              <a:rPr lang="en-US" sz="2400" dirty="0" smtClean="0">
                <a:latin typeface="Arial Black" pitchFamily="34" charset="0"/>
              </a:rPr>
              <a:t>IT CURBS INITIATIVE OF EMPLOYEES AS HIGHER POSTS ARE THROWN OPEN AND MAY CAUSE JEALOUSY SINCE THOSE ALREADY EMPLOYED ARE NOT ALLOWED TO COMPETE</a:t>
            </a:r>
          </a:p>
          <a:p>
            <a:pPr marL="514350" indent="-514350"/>
            <a:r>
              <a:rPr lang="en-US" sz="2400" dirty="0" smtClean="0">
                <a:latin typeface="Arial Black" pitchFamily="34" charset="0"/>
              </a:rPr>
              <a:t>DEMORALISES THOSE WHO DO NOT GET PROMOTED</a:t>
            </a:r>
          </a:p>
          <a:p>
            <a:endParaRPr lang="en-US" sz="2400" dirty="0" smtClean="0">
              <a:latin typeface="Arial Black" pitchFamily="34" charset="0"/>
            </a:endParaRPr>
          </a:p>
          <a:p>
            <a:endParaRPr lang="en-US" sz="2400" dirty="0" smtClean="0">
              <a:latin typeface="Arial Black" pitchFamily="34" charset="0"/>
            </a:endParaRPr>
          </a:p>
          <a:p>
            <a:endParaRPr lang="en-US" sz="2400" dirty="0">
              <a:latin typeface="Arial Black"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QUALIFICATION OF EMPLOYEES</a:t>
            </a:r>
            <a:endParaRPr lang="en-US" sz="4000" dirty="0">
              <a:latin typeface="Arial Black" pitchFamily="34" charset="0"/>
            </a:endParaRPr>
          </a:p>
        </p:txBody>
      </p:sp>
      <p:sp>
        <p:nvSpPr>
          <p:cNvPr id="3" name="Content Placeholder 2"/>
          <p:cNvSpPr>
            <a:spLocks noGrp="1"/>
          </p:cNvSpPr>
          <p:nvPr>
            <p:ph idx="1"/>
          </p:nvPr>
        </p:nvSpPr>
        <p:spPr/>
        <p:txBody>
          <a:bodyPr>
            <a:normAutofit/>
          </a:bodyPr>
          <a:lstStyle/>
          <a:p>
            <a:r>
              <a:rPr lang="en-US" sz="2800" dirty="0" smtClean="0">
                <a:latin typeface="Arial Black" pitchFamily="34" charset="0"/>
              </a:rPr>
              <a:t>CITIZENSHIP/CIVIL STATUS</a:t>
            </a:r>
          </a:p>
          <a:p>
            <a:r>
              <a:rPr lang="en-US" sz="2800" dirty="0" smtClean="0">
                <a:latin typeface="Arial Black" pitchFamily="34" charset="0"/>
              </a:rPr>
              <a:t>RESIDENCE/DOMICILE</a:t>
            </a:r>
          </a:p>
          <a:p>
            <a:r>
              <a:rPr lang="en-US" sz="2800" dirty="0" smtClean="0">
                <a:latin typeface="Arial Black" pitchFamily="34" charset="0"/>
              </a:rPr>
              <a:t>SEX/AGE 18 TO 28 OR 18 TO 45</a:t>
            </a:r>
          </a:p>
          <a:p>
            <a:r>
              <a:rPr lang="en-US" sz="2800" dirty="0" smtClean="0">
                <a:latin typeface="Arial Black" pitchFamily="34" charset="0"/>
              </a:rPr>
              <a:t>EDUCATIONAL QUALIFICATIONS</a:t>
            </a:r>
          </a:p>
          <a:p>
            <a:r>
              <a:rPr lang="en-US" sz="2800" dirty="0" smtClean="0">
                <a:latin typeface="Arial Black" pitchFamily="34" charset="0"/>
              </a:rPr>
              <a:t>EXPERIENCE</a:t>
            </a:r>
          </a:p>
          <a:p>
            <a:r>
              <a:rPr lang="en-US" sz="2800" dirty="0" smtClean="0">
                <a:latin typeface="Arial Black" pitchFamily="34" charset="0"/>
              </a:rPr>
              <a:t>TECHNICAL KNOWLEDGE</a:t>
            </a:r>
          </a:p>
          <a:p>
            <a:r>
              <a:rPr lang="en-US" sz="2800" dirty="0" smtClean="0">
                <a:latin typeface="Arial Black" pitchFamily="34" charset="0"/>
              </a:rPr>
              <a:t>PERSONAL QUALIFICATION LIKE INTEGRITY, TACT, EXECUTIVE ABILITY,ENERGY,FAITHFULNESS,ETC</a:t>
            </a: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DETERMINING QUALIFICATIONS</a:t>
            </a:r>
            <a:endParaRPr lang="en-US" sz="4000" dirty="0">
              <a:latin typeface="Arial Black" pitchFamily="34" charset="0"/>
            </a:endParaRPr>
          </a:p>
        </p:txBody>
      </p:sp>
      <p:sp>
        <p:nvSpPr>
          <p:cNvPr id="6" name="Content Placeholder 5"/>
          <p:cNvSpPr>
            <a:spLocks noGrp="1"/>
          </p:cNvSpPr>
          <p:nvPr>
            <p:ph idx="1"/>
          </p:nvPr>
        </p:nvSpPr>
        <p:spPr>
          <a:xfrm>
            <a:off x="457200" y="1600200"/>
            <a:ext cx="8229600" cy="5257800"/>
          </a:xfrm>
        </p:spPr>
        <p:txBody>
          <a:bodyPr>
            <a:normAutofit fontScale="92500" lnSpcReduction="20000"/>
          </a:bodyPr>
          <a:lstStyle/>
          <a:p>
            <a:r>
              <a:rPr lang="en-US" sz="3000" dirty="0" smtClean="0">
                <a:latin typeface="Arial Black" pitchFamily="34" charset="0"/>
              </a:rPr>
              <a:t>PERSONAL JUDGEMENT OF APPOINTIG AUTHORITY</a:t>
            </a:r>
          </a:p>
          <a:p>
            <a:r>
              <a:rPr lang="en-US" sz="3000" dirty="0" smtClean="0">
                <a:latin typeface="Arial Black" pitchFamily="34" charset="0"/>
              </a:rPr>
              <a:t>EVALUATION OF QUALIFICATIONS,EXPERIENCE AND PAST RECORD</a:t>
            </a:r>
          </a:p>
          <a:p>
            <a:r>
              <a:rPr lang="en-US" sz="3000" dirty="0" smtClean="0">
                <a:latin typeface="Arial Black" pitchFamily="34" charset="0"/>
              </a:rPr>
              <a:t>WRITTEN EXAMINATION</a:t>
            </a:r>
          </a:p>
          <a:p>
            <a:r>
              <a:rPr lang="en-US" sz="3000" dirty="0" smtClean="0">
                <a:latin typeface="Arial Black" pitchFamily="34" charset="0"/>
              </a:rPr>
              <a:t>ABILITY TESTS</a:t>
            </a:r>
          </a:p>
          <a:p>
            <a:r>
              <a:rPr lang="en-US" sz="3000" dirty="0" smtClean="0">
                <a:latin typeface="Arial Black" pitchFamily="34" charset="0"/>
              </a:rPr>
              <a:t>APTITUDE TESTS</a:t>
            </a:r>
          </a:p>
          <a:p>
            <a:r>
              <a:rPr lang="en-US" sz="3000" dirty="0" smtClean="0">
                <a:latin typeface="Arial Black" pitchFamily="34" charset="0"/>
              </a:rPr>
              <a:t>ACHIEVEMENT TESTS</a:t>
            </a:r>
          </a:p>
          <a:p>
            <a:r>
              <a:rPr lang="en-US" sz="3000" dirty="0" smtClean="0">
                <a:latin typeface="Arial Black" pitchFamily="34" charset="0"/>
              </a:rPr>
              <a:t>PERSONALITY TESTS</a:t>
            </a:r>
          </a:p>
          <a:p>
            <a:r>
              <a:rPr lang="en-US" sz="3000" dirty="0" smtClean="0">
                <a:latin typeface="Arial Black" pitchFamily="34" charset="0"/>
              </a:rPr>
              <a:t>PERFORMANCE TESTS</a:t>
            </a:r>
          </a:p>
          <a:p>
            <a:r>
              <a:rPr lang="en-US" sz="3000" dirty="0" smtClean="0">
                <a:latin typeface="Arial Black" pitchFamily="34" charset="0"/>
              </a:rPr>
              <a:t>PHYSICAL TEST</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4000" smtClean="0">
                <a:latin typeface="Arial Black" pitchFamily="34" charset="0"/>
              </a:rPr>
              <a:t>SYSTEMS OF RECRUITMENT</a:t>
            </a:r>
            <a:endParaRPr lang="en-US" sz="4000" dirty="0">
              <a:latin typeface="Arial Black" pitchFamily="34" charset="0"/>
            </a:endParaRPr>
          </a:p>
        </p:txBody>
      </p:sp>
      <p:sp>
        <p:nvSpPr>
          <p:cNvPr id="3" name="Content Placeholder 2"/>
          <p:cNvSpPr>
            <a:spLocks noGrp="1"/>
          </p:cNvSpPr>
          <p:nvPr>
            <p:ph idx="1"/>
          </p:nvPr>
        </p:nvSpPr>
        <p:spPr>
          <a:xfrm>
            <a:off x="457200" y="1219200"/>
            <a:ext cx="8229600" cy="5638800"/>
          </a:xfrm>
        </p:spPr>
        <p:txBody>
          <a:bodyPr>
            <a:normAutofit fontScale="77500" lnSpcReduction="20000"/>
          </a:bodyPr>
          <a:lstStyle/>
          <a:p>
            <a:r>
              <a:rPr lang="en-US" smtClean="0">
                <a:latin typeface="Arial Black" pitchFamily="34" charset="0"/>
              </a:rPr>
              <a:t>CADET SYSTEM </a:t>
            </a:r>
          </a:p>
          <a:p>
            <a:pPr>
              <a:buNone/>
            </a:pPr>
            <a:r>
              <a:rPr lang="en-US" smtClean="0">
                <a:latin typeface="Arial Black" pitchFamily="34" charset="0"/>
              </a:rPr>
              <a:t>RECRUITMENT MADE AT YOUNG AGE  (16 TO 20) FOLLOWED BY LONG PERIOD OF EDUCATION/TRAINING</a:t>
            </a:r>
          </a:p>
          <a:p>
            <a:pPr>
              <a:buNone/>
            </a:pPr>
            <a:r>
              <a:rPr lang="en-US" smtClean="0">
                <a:latin typeface="Arial Black" pitchFamily="34" charset="0"/>
              </a:rPr>
              <a:t>POPULAR IN RUSSIA.IN OTHER  COUNTRIES USED FOR DEFENCE RELATED JOBS</a:t>
            </a:r>
          </a:p>
          <a:p>
            <a:endParaRPr lang="en-US" smtClean="0">
              <a:latin typeface="Arial Black" pitchFamily="34" charset="0"/>
            </a:endParaRPr>
          </a:p>
          <a:p>
            <a:r>
              <a:rPr lang="en-US" smtClean="0">
                <a:latin typeface="Arial Black" pitchFamily="34" charset="0"/>
              </a:rPr>
              <a:t>GENERAL MENTAL ABILTY SYSTEM</a:t>
            </a:r>
          </a:p>
          <a:p>
            <a:pPr>
              <a:buNone/>
            </a:pPr>
            <a:r>
              <a:rPr lang="en-US" smtClean="0">
                <a:latin typeface="Arial Black" pitchFamily="34" charset="0"/>
              </a:rPr>
              <a:t>CANDITATES WITH BROAD EDUCATIONAL ATTAINMENTS AND MENTAL ABILTY GRADUTES IN LIBERAL ARTS OR  SCIENCE ARE RECRUITED. (21 TO 26 YEARS)</a:t>
            </a:r>
          </a:p>
          <a:p>
            <a:pPr>
              <a:buNone/>
            </a:pPr>
            <a:r>
              <a:rPr lang="en-US" smtClean="0">
                <a:latin typeface="Arial Black" pitchFamily="34" charset="0"/>
              </a:rPr>
              <a:t>BASED ON CONCEPT OF CAREER CIVIL SERVICE .POPULAR IN UK,PAKISTAN ,INDIA AND SOME EUROPEAN COUNTRIES</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000" dirty="0" smtClean="0">
                <a:latin typeface="Arial Black" pitchFamily="34" charset="0"/>
              </a:rPr>
              <a:t>TRAINING</a:t>
            </a:r>
            <a:endParaRPr lang="en-US" sz="4000" dirty="0">
              <a:latin typeface="Arial Black" pitchFamily="34" charset="0"/>
            </a:endParaRPr>
          </a:p>
        </p:txBody>
      </p:sp>
      <p:sp>
        <p:nvSpPr>
          <p:cNvPr id="3" name="Content Placeholder 2"/>
          <p:cNvSpPr>
            <a:spLocks noGrp="1"/>
          </p:cNvSpPr>
          <p:nvPr>
            <p:ph idx="1"/>
          </p:nvPr>
        </p:nvSpPr>
        <p:spPr>
          <a:xfrm>
            <a:off x="304800" y="990600"/>
            <a:ext cx="8382000" cy="5410200"/>
          </a:xfrm>
        </p:spPr>
        <p:txBody>
          <a:bodyPr>
            <a:normAutofit fontScale="70000" lnSpcReduction="20000"/>
          </a:bodyPr>
          <a:lstStyle/>
          <a:p>
            <a:pPr>
              <a:buNone/>
            </a:pPr>
            <a:r>
              <a:rPr lang="en-US" dirty="0" smtClean="0">
                <a:latin typeface="Arial Black" pitchFamily="34" charset="0"/>
              </a:rPr>
              <a:t>        REPORT OF UK ASSEHTON COMMITTEE1944</a:t>
            </a:r>
          </a:p>
          <a:p>
            <a:r>
              <a:rPr lang="en-US" dirty="0" smtClean="0">
                <a:latin typeface="Arial Black" pitchFamily="34" charset="0"/>
              </a:rPr>
              <a:t>TO PRODUCE A CIVIL SERVANT WHO CAN TRANSACT BUSINESS WITH PRECISION/CLARITY</a:t>
            </a:r>
          </a:p>
          <a:p>
            <a:r>
              <a:rPr lang="en-US" dirty="0" smtClean="0">
                <a:latin typeface="Arial Black" pitchFamily="34" charset="0"/>
              </a:rPr>
              <a:t>TO ATTUNE THE CIVIL SERVANT TO THE TASKS HE HAS TO PERFORM IN A CHANGING WORLD</a:t>
            </a:r>
          </a:p>
          <a:p>
            <a:r>
              <a:rPr lang="en-US" dirty="0" smtClean="0">
                <a:latin typeface="Arial Black" pitchFamily="34" charset="0"/>
              </a:rPr>
              <a:t>TO MAKE CIVIL SERVANTS CONSCIOUS TO THE DANGER OF BECOME MECHANISED/ROBOTS</a:t>
            </a:r>
          </a:p>
          <a:p>
            <a:r>
              <a:rPr lang="en-US" dirty="0" smtClean="0">
                <a:latin typeface="Arial Black" pitchFamily="34" charset="0"/>
              </a:rPr>
              <a:t>TO DEVELOP CAPACITY FOR HIGHER WORK AND RESPONSIBILITIES</a:t>
            </a:r>
          </a:p>
          <a:p>
            <a:r>
              <a:rPr lang="en-US" dirty="0" smtClean="0">
                <a:latin typeface="Arial Black" pitchFamily="34" charset="0"/>
              </a:rPr>
              <a:t>TO IMPROVE MORALE,INTEGRITY AND SERVICE ORIENTATION  OF CIVIL SERVANTS</a:t>
            </a:r>
          </a:p>
          <a:p>
            <a:r>
              <a:rPr lang="en-US" dirty="0" smtClean="0">
                <a:latin typeface="Arial Black" pitchFamily="34" charset="0"/>
              </a:rPr>
              <a:t>TO BROADEN VISION/OUTLOOK OF CIVIL SERVANTS</a:t>
            </a:r>
          </a:p>
          <a:p>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4000" dirty="0" smtClean="0">
                <a:latin typeface="Arial Black" pitchFamily="34" charset="0"/>
              </a:rPr>
              <a:t>TYPES OF TRAINING</a:t>
            </a:r>
            <a:endParaRPr lang="en-US" sz="4000" dirty="0">
              <a:latin typeface="Arial Black" pitchFamily="34" charset="0"/>
            </a:endParaRPr>
          </a:p>
        </p:txBody>
      </p:sp>
      <p:sp>
        <p:nvSpPr>
          <p:cNvPr id="3" name="Content Placeholder 2"/>
          <p:cNvSpPr>
            <a:spLocks noGrp="1"/>
          </p:cNvSpPr>
          <p:nvPr>
            <p:ph idx="1"/>
          </p:nvPr>
        </p:nvSpPr>
        <p:spPr>
          <a:xfrm>
            <a:off x="457200" y="1295400"/>
            <a:ext cx="8229600" cy="5105400"/>
          </a:xfrm>
        </p:spPr>
        <p:txBody>
          <a:bodyPr>
            <a:normAutofit fontScale="85000" lnSpcReduction="10000"/>
          </a:bodyPr>
          <a:lstStyle/>
          <a:p>
            <a:r>
              <a:rPr lang="en-US" dirty="0" smtClean="0">
                <a:latin typeface="Arial Black" pitchFamily="34" charset="0"/>
              </a:rPr>
              <a:t>PRE—ENTRY TRAINING</a:t>
            </a:r>
          </a:p>
          <a:p>
            <a:pPr>
              <a:buNone/>
            </a:pPr>
            <a:r>
              <a:rPr lang="en-US" dirty="0" smtClean="0">
                <a:latin typeface="Arial Black" pitchFamily="34" charset="0"/>
              </a:rPr>
              <a:t>1)FOR LOWER CIVIL SERVANTS TO IMPART TO PROFESSIONAL/VOCATIONAL SKILLS</a:t>
            </a:r>
          </a:p>
          <a:p>
            <a:pPr>
              <a:buNone/>
            </a:pPr>
            <a:r>
              <a:rPr lang="en-US" dirty="0" smtClean="0">
                <a:latin typeface="Arial Black" pitchFamily="34" charset="0"/>
              </a:rPr>
              <a:t>2)ORIENTATION TRAINING</a:t>
            </a:r>
          </a:p>
          <a:p>
            <a:pPr>
              <a:buNone/>
            </a:pPr>
            <a:r>
              <a:rPr lang="en-US" dirty="0" smtClean="0">
                <a:latin typeface="Arial Black" pitchFamily="34" charset="0"/>
              </a:rPr>
              <a:t>TO INTRODUCE TO THE NEW WORK ENVIRONMENT AND RELATED CONCEPTS</a:t>
            </a:r>
          </a:p>
          <a:p>
            <a:pPr>
              <a:buNone/>
            </a:pPr>
            <a:r>
              <a:rPr lang="en-US" dirty="0" smtClean="0">
                <a:latin typeface="Arial Black" pitchFamily="34" charset="0"/>
              </a:rPr>
              <a:t>3)INDUCTION TRAINING</a:t>
            </a:r>
          </a:p>
          <a:p>
            <a:pPr>
              <a:buNone/>
            </a:pPr>
            <a:r>
              <a:rPr lang="en-US" dirty="0" smtClean="0">
                <a:latin typeface="Arial Black" pitchFamily="34" charset="0"/>
              </a:rPr>
              <a:t>INCORPORATES A DETAILED LEARNING PROCESS ABOUT BASICS OF WORK TO BE DONE</a:t>
            </a:r>
          </a:p>
          <a:p>
            <a:pPr>
              <a:buNone/>
            </a:pPr>
            <a:endParaRPr lang="en-US" dirty="0" smtClean="0"/>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latin typeface="Arial Black" pitchFamily="34" charset="0"/>
              </a:rPr>
              <a:t>TYPES OF TRAINING</a:t>
            </a:r>
            <a:endParaRPr lang="en-US" dirty="0"/>
          </a:p>
        </p:txBody>
      </p:sp>
      <p:sp>
        <p:nvSpPr>
          <p:cNvPr id="3" name="Content Placeholder 2"/>
          <p:cNvSpPr>
            <a:spLocks noGrp="1"/>
          </p:cNvSpPr>
          <p:nvPr>
            <p:ph idx="1"/>
          </p:nvPr>
        </p:nvSpPr>
        <p:spPr>
          <a:xfrm>
            <a:off x="304800" y="1066800"/>
            <a:ext cx="8610600" cy="5562600"/>
          </a:xfrm>
        </p:spPr>
        <p:txBody>
          <a:bodyPr>
            <a:normAutofit fontScale="70000" lnSpcReduction="20000"/>
          </a:bodyPr>
          <a:lstStyle/>
          <a:p>
            <a:r>
              <a:rPr lang="en-US" dirty="0" smtClean="0">
                <a:latin typeface="Arial Black" pitchFamily="34" charset="0"/>
              </a:rPr>
              <a:t>POST---ENTRY TRAINING</a:t>
            </a:r>
          </a:p>
          <a:p>
            <a:pPr>
              <a:buNone/>
            </a:pPr>
            <a:r>
              <a:rPr lang="en-US" dirty="0" smtClean="0">
                <a:latin typeface="Arial Black" pitchFamily="34" charset="0"/>
              </a:rPr>
              <a:t>NOT DIRECTLY RELATED TO JOB. IT BROADENS THE GENERAL ABILITY OF EMPLOYEES</a:t>
            </a:r>
          </a:p>
          <a:p>
            <a:r>
              <a:rPr lang="en-US" dirty="0" smtClean="0">
                <a:latin typeface="Arial Black" pitchFamily="34" charset="0"/>
              </a:rPr>
              <a:t>SHORT –TERM AND LONG- TERM TRAINING</a:t>
            </a:r>
          </a:p>
          <a:p>
            <a:pPr>
              <a:buNone/>
            </a:pPr>
            <a:r>
              <a:rPr lang="en-US" dirty="0" smtClean="0">
                <a:latin typeface="Arial Black" pitchFamily="34" charset="0"/>
              </a:rPr>
              <a:t>SHORT TERM TRAINING FOR A FEW WEEKS.LONG TERM TRAINING CAN BE FOR A NUMBER OF MONTHS/UPTO THREE YEARS</a:t>
            </a:r>
          </a:p>
          <a:p>
            <a:r>
              <a:rPr lang="en-US" dirty="0" smtClean="0">
                <a:latin typeface="Arial Black" pitchFamily="34" charset="0"/>
              </a:rPr>
              <a:t>DEPARTMENTAL AND  CENTRAL TRAINING</a:t>
            </a:r>
          </a:p>
          <a:p>
            <a:pPr>
              <a:buNone/>
            </a:pPr>
            <a:r>
              <a:rPr lang="en-US" dirty="0" smtClean="0">
                <a:latin typeface="Arial Black" pitchFamily="34" charset="0"/>
              </a:rPr>
              <a:t>TRAINING IS ORGANISED WITHIN THE ORGANISATION AND MAYBE IMPARTED BY SENIOR OFFICERS OF THE DEPARTMENT</a:t>
            </a:r>
          </a:p>
          <a:p>
            <a:r>
              <a:rPr lang="en-US" dirty="0" smtClean="0">
                <a:latin typeface="Arial Black" pitchFamily="34" charset="0"/>
              </a:rPr>
              <a:t>SKILL AND BACKGROUND TRAINING</a:t>
            </a:r>
          </a:p>
          <a:p>
            <a:r>
              <a:rPr lang="en-US" dirty="0" smtClean="0">
                <a:latin typeface="Arial Black" pitchFamily="34" charset="0"/>
              </a:rPr>
              <a:t>SKILL TRAINING PROVIDES THE EMPLOYEE WITHKNOWLEDGE OF PARTICULAR TECHNIQUE,METHOD,RULES,REGULATIONS WHEREAS BACKGROUND TRAINING EXPOSES TO  THE SOCIO-ECONOMIC AND  POLITICAL AND  ADMINISTRATIVE ASPECTS</a:t>
            </a:r>
          </a:p>
          <a:p>
            <a:endParaRPr lang="en-US" dirty="0" smtClean="0">
              <a:latin typeface="Arial Black" pitchFamily="34" charset="0"/>
            </a:endParaRPr>
          </a:p>
          <a:p>
            <a:endParaRPr lang="en-US" dirty="0" smtClean="0">
              <a:latin typeface="Arial Black" pitchFamily="34" charset="0"/>
            </a:endParaRP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latin typeface="Arial Black" pitchFamily="34" charset="0"/>
              </a:rPr>
              <a:t>TYPES OF TRAINING</a:t>
            </a:r>
            <a:endParaRPr lang="en-US" dirty="0"/>
          </a:p>
        </p:txBody>
      </p:sp>
      <p:sp>
        <p:nvSpPr>
          <p:cNvPr id="3" name="Content Placeholder 2"/>
          <p:cNvSpPr>
            <a:spLocks noGrp="1"/>
          </p:cNvSpPr>
          <p:nvPr>
            <p:ph idx="1"/>
          </p:nvPr>
        </p:nvSpPr>
        <p:spPr>
          <a:xfrm>
            <a:off x="457200" y="1524000"/>
            <a:ext cx="8229600" cy="4953000"/>
          </a:xfrm>
        </p:spPr>
        <p:txBody>
          <a:bodyPr>
            <a:normAutofit fontScale="70000" lnSpcReduction="20000"/>
          </a:bodyPr>
          <a:lstStyle/>
          <a:p>
            <a:r>
              <a:rPr lang="en-US" dirty="0" smtClean="0">
                <a:latin typeface="Arial Black" pitchFamily="34" charset="0"/>
              </a:rPr>
              <a:t>IN SEVICE TRAINING IS IMPARTED AFTER ENTRY INTO PUBLIC SERVICE</a:t>
            </a:r>
          </a:p>
          <a:p>
            <a:pPr>
              <a:buNone/>
            </a:pPr>
            <a:r>
              <a:rPr lang="en-US" dirty="0" smtClean="0">
                <a:latin typeface="Arial Black" pitchFamily="34" charset="0"/>
              </a:rPr>
              <a:t>1) VESTIBULE TRAINING</a:t>
            </a:r>
          </a:p>
          <a:p>
            <a:pPr>
              <a:buNone/>
            </a:pPr>
            <a:r>
              <a:rPr lang="en-US" dirty="0" smtClean="0">
                <a:latin typeface="Arial Black" pitchFamily="34" charset="0"/>
              </a:rPr>
              <a:t>COMPRISES OF LECTURES(THEORY) FOLLOWED BY INSPECTION TRIPS</a:t>
            </a:r>
          </a:p>
          <a:p>
            <a:pPr>
              <a:buNone/>
            </a:pPr>
            <a:r>
              <a:rPr lang="en-US" dirty="0" smtClean="0">
                <a:latin typeface="Arial Black" pitchFamily="34" charset="0"/>
              </a:rPr>
              <a:t>2) CIRCULAR TRAINING</a:t>
            </a:r>
          </a:p>
          <a:p>
            <a:pPr>
              <a:buNone/>
            </a:pPr>
            <a:r>
              <a:rPr lang="en-US" dirty="0" smtClean="0">
                <a:latin typeface="Arial Black" pitchFamily="34" charset="0"/>
              </a:rPr>
              <a:t>INVOLVES REASSIGNMENTS TO DIFFERENT WINGS OF THE ORGANISATION ALONGWITH SOME ASSIGNMENTS</a:t>
            </a:r>
          </a:p>
          <a:p>
            <a:pPr>
              <a:buNone/>
            </a:pPr>
            <a:r>
              <a:rPr lang="en-US" dirty="0" smtClean="0">
                <a:latin typeface="Arial Black" pitchFamily="34" charset="0"/>
              </a:rPr>
              <a:t>3) REFRESHER TRAINING</a:t>
            </a:r>
          </a:p>
          <a:p>
            <a:pPr>
              <a:buNone/>
            </a:pPr>
            <a:r>
              <a:rPr lang="en-US" dirty="0" smtClean="0">
                <a:latin typeface="Arial Black" pitchFamily="34" charset="0"/>
              </a:rPr>
              <a:t>PERIODICAL REFRESHER COURSES TO UPDATE   KNOWLEDGE</a:t>
            </a:r>
          </a:p>
          <a:p>
            <a:pPr>
              <a:buNone/>
            </a:pPr>
            <a:r>
              <a:rPr lang="en-US" dirty="0" smtClean="0">
                <a:latin typeface="Arial Black" pitchFamily="34" charset="0"/>
              </a:rPr>
              <a:t>4)RETRAINING</a:t>
            </a:r>
          </a:p>
          <a:p>
            <a:pPr>
              <a:buNone/>
            </a:pPr>
            <a:r>
              <a:rPr lang="en-US" dirty="0" smtClean="0">
                <a:latin typeface="Arial Black" pitchFamily="34" charset="0"/>
              </a:rPr>
              <a:t>INCORPORATES TRAINING IN NEW FIELD OF INSPECTION ON EXTENSIVE TRAINING IN CURRENT FIELD</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TRAINING TECHNIQUES</a:t>
            </a:r>
            <a:endParaRPr lang="en-US" sz="4000" dirty="0">
              <a:latin typeface="Arial Black" pitchFamily="34" charset="0"/>
            </a:endParaRPr>
          </a:p>
        </p:txBody>
      </p:sp>
      <p:sp>
        <p:nvSpPr>
          <p:cNvPr id="3" name="Content Placeholder 2"/>
          <p:cNvSpPr>
            <a:spLocks noGrp="1"/>
          </p:cNvSpPr>
          <p:nvPr>
            <p:ph idx="1"/>
          </p:nvPr>
        </p:nvSpPr>
        <p:spPr/>
        <p:txBody>
          <a:bodyPr>
            <a:normAutofit/>
          </a:bodyPr>
          <a:lstStyle/>
          <a:p>
            <a:r>
              <a:rPr lang="en-US" sz="2800" dirty="0" smtClean="0">
                <a:latin typeface="Arial Black" pitchFamily="34" charset="0"/>
              </a:rPr>
              <a:t>LECTURE METHOD</a:t>
            </a:r>
          </a:p>
          <a:p>
            <a:r>
              <a:rPr lang="en-US" sz="2800" dirty="0" smtClean="0">
                <a:latin typeface="Arial Black" pitchFamily="34" charset="0"/>
              </a:rPr>
              <a:t>SYNDICATE METHOD</a:t>
            </a:r>
          </a:p>
          <a:p>
            <a:r>
              <a:rPr lang="en-US" sz="2800" dirty="0" smtClean="0">
                <a:latin typeface="Arial Black" pitchFamily="34" charset="0"/>
              </a:rPr>
              <a:t>CASE METHOD</a:t>
            </a:r>
          </a:p>
          <a:p>
            <a:r>
              <a:rPr lang="en-US" sz="2800" dirty="0" smtClean="0">
                <a:latin typeface="Arial Black" pitchFamily="34" charset="0"/>
              </a:rPr>
              <a:t>INCIDENCE METHOD (DECISION MAKING SKILLS)</a:t>
            </a:r>
          </a:p>
          <a:p>
            <a:r>
              <a:rPr lang="en-US" sz="2800" dirty="0" smtClean="0">
                <a:latin typeface="Arial Black" pitchFamily="34" charset="0"/>
              </a:rPr>
              <a:t>ROLE PLAY</a:t>
            </a:r>
          </a:p>
          <a:p>
            <a:r>
              <a:rPr lang="en-US" sz="2800" dirty="0" smtClean="0">
                <a:latin typeface="Arial Black" pitchFamily="34" charset="0"/>
              </a:rPr>
              <a:t>MANAGEMENT GAMES (DECISION MAKING STYLES)</a:t>
            </a:r>
          </a:p>
          <a:p>
            <a:r>
              <a:rPr lang="en-US" sz="2800" dirty="0" smtClean="0">
                <a:latin typeface="Arial Black" pitchFamily="34" charset="0"/>
              </a:rPr>
              <a:t>SENSTIVITY TRAINING</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4000" dirty="0" smtClean="0">
                <a:latin typeface="Arial Black" pitchFamily="34" charset="0"/>
              </a:rPr>
              <a:t>PROMOTIONS</a:t>
            </a:r>
            <a:endParaRPr lang="en-US" sz="4000" dirty="0">
              <a:latin typeface="Arial Black" pitchFamily="34" charset="0"/>
            </a:endParaRPr>
          </a:p>
        </p:txBody>
      </p:sp>
      <p:sp>
        <p:nvSpPr>
          <p:cNvPr id="3" name="Content Placeholder 2"/>
          <p:cNvSpPr>
            <a:spLocks noGrp="1"/>
          </p:cNvSpPr>
          <p:nvPr>
            <p:ph idx="1"/>
          </p:nvPr>
        </p:nvSpPr>
        <p:spPr>
          <a:xfrm>
            <a:off x="304800" y="1295400"/>
            <a:ext cx="8382000" cy="5257800"/>
          </a:xfrm>
        </p:spPr>
        <p:txBody>
          <a:bodyPr>
            <a:normAutofit fontScale="92500" lnSpcReduction="20000"/>
          </a:bodyPr>
          <a:lstStyle/>
          <a:p>
            <a:r>
              <a:rPr lang="en-US" sz="2800" dirty="0" smtClean="0">
                <a:latin typeface="Arial Black" pitchFamily="34" charset="0"/>
              </a:rPr>
              <a:t>PROMOTION REFERS TO MOVEMENT OF ONE EMPLOYEE FROM CURRENT POSITION TO A HIGHER ONE (BADLY DESIGNED PROMOTION SYSTEM CAN HARM AN ORGANISATION)</a:t>
            </a:r>
          </a:p>
          <a:p>
            <a:r>
              <a:rPr lang="en-US" sz="2800" dirty="0" smtClean="0">
                <a:latin typeface="Arial Black" pitchFamily="34" charset="0"/>
              </a:rPr>
              <a:t>FIVE COMPONENTS OF PROMOTION</a:t>
            </a:r>
          </a:p>
          <a:p>
            <a:r>
              <a:rPr lang="en-US" sz="2800" dirty="0" smtClean="0">
                <a:latin typeface="Arial Black" pitchFamily="34" charset="0"/>
              </a:rPr>
              <a:t>CHANG OF POSITION</a:t>
            </a:r>
          </a:p>
          <a:p>
            <a:r>
              <a:rPr lang="en-US" sz="2800" dirty="0" smtClean="0">
                <a:latin typeface="Arial Black" pitchFamily="34" charset="0"/>
              </a:rPr>
              <a:t>CHANGE OF DUTIES/WORK</a:t>
            </a:r>
          </a:p>
          <a:p>
            <a:r>
              <a:rPr lang="en-US" sz="2800" dirty="0" smtClean="0">
                <a:latin typeface="Arial Black" pitchFamily="34" charset="0"/>
              </a:rPr>
              <a:t>CHANGE OF RESPONSIBILITY</a:t>
            </a:r>
          </a:p>
          <a:p>
            <a:r>
              <a:rPr lang="en-US" sz="2800" dirty="0" smtClean="0">
                <a:latin typeface="Arial Black" pitchFamily="34" charset="0"/>
              </a:rPr>
              <a:t>CHANGE OF TITLE</a:t>
            </a:r>
          </a:p>
          <a:p>
            <a:r>
              <a:rPr lang="en-US" sz="2800" dirty="0" smtClean="0">
                <a:latin typeface="Arial Black" pitchFamily="34" charset="0"/>
              </a:rPr>
              <a:t>CHANGE OF PAY</a:t>
            </a:r>
          </a:p>
          <a:p>
            <a:r>
              <a:rPr lang="en-US" sz="2800" dirty="0" smtClean="0">
                <a:latin typeface="Arial Black" pitchFamily="34" charset="0"/>
              </a:rPr>
              <a:t>LOWER TO HIGHER GRADE,CLASS OR SERVICE </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PROMOTION PRINCIPLES</a:t>
            </a:r>
            <a:endParaRPr lang="en-US" sz="4000" dirty="0">
              <a:latin typeface="Arial Black" pitchFamily="34" charset="0"/>
            </a:endParaRPr>
          </a:p>
        </p:txBody>
      </p:sp>
      <p:sp>
        <p:nvSpPr>
          <p:cNvPr id="3" name="Content Placeholder 2"/>
          <p:cNvSpPr>
            <a:spLocks noGrp="1"/>
          </p:cNvSpPr>
          <p:nvPr>
            <p:ph idx="1"/>
          </p:nvPr>
        </p:nvSpPr>
        <p:spPr>
          <a:xfrm>
            <a:off x="457200" y="1295400"/>
            <a:ext cx="8229600" cy="5562600"/>
          </a:xfrm>
        </p:spPr>
        <p:txBody>
          <a:bodyPr>
            <a:normAutofit fontScale="92500" lnSpcReduction="10000"/>
          </a:bodyPr>
          <a:lstStyle/>
          <a:p>
            <a:r>
              <a:rPr lang="en-US" sz="2600" dirty="0" smtClean="0">
                <a:latin typeface="Arial Black" pitchFamily="34" charset="0"/>
              </a:rPr>
              <a:t>SENIORITY PRINCIPLE:SENIORITY REFERS TO DURATION OF SERVICE.THE EMPLOYEE WITH LONGER DURATION OF SERVICE GETS PROMOTED</a:t>
            </a:r>
          </a:p>
          <a:p>
            <a:r>
              <a:rPr lang="en-US" sz="2600" dirty="0" smtClean="0">
                <a:latin typeface="Arial Black" pitchFamily="34" charset="0"/>
              </a:rPr>
              <a:t>MERIT PRINCIPLE:THIS IMPLIES PROMOTION OF THE MOST MERITORIOUS EMPLOYEE.MERIT MAYBE DETERMINED BY 1)PERSONAL JUDGEMENT OF THE HEAD 2)PROMOTIONAL EXAMINATION 3)EFFICIENCY RATING</a:t>
            </a:r>
          </a:p>
          <a:p>
            <a:r>
              <a:rPr lang="en-US" sz="2600" dirty="0" smtClean="0">
                <a:latin typeface="Arial Black" pitchFamily="34" charset="0"/>
              </a:rPr>
              <a:t>SENIORITY CUM MERIT PRINCIPLE PROVIDES THAT PROMOTIONS DETERMINED BOTH ON THE BASIS OF LENGTH OF SERVICE AS WELL AS QUALIFICATIONS ANDACHIEVEMENT OF THE EMPLOYEES</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ESSENTIALS OF SOUND PROMOTION PRACTICES</a:t>
            </a:r>
            <a:endParaRPr lang="en-US" dirty="0">
              <a:latin typeface="Arial Black" pitchFamily="34" charset="0"/>
            </a:endParaRPr>
          </a:p>
        </p:txBody>
      </p:sp>
      <p:sp>
        <p:nvSpPr>
          <p:cNvPr id="3" name="Content Placeholder 2"/>
          <p:cNvSpPr>
            <a:spLocks noGrp="1"/>
          </p:cNvSpPr>
          <p:nvPr>
            <p:ph idx="1"/>
          </p:nvPr>
        </p:nvSpPr>
        <p:spPr>
          <a:xfrm>
            <a:off x="457200" y="1447800"/>
            <a:ext cx="8229600" cy="4953000"/>
          </a:xfrm>
        </p:spPr>
        <p:txBody>
          <a:bodyPr>
            <a:normAutofit fontScale="92500" lnSpcReduction="10000"/>
          </a:bodyPr>
          <a:lstStyle/>
          <a:p>
            <a:r>
              <a:rPr lang="en-US" sz="2400" dirty="0" smtClean="0">
                <a:latin typeface="Arial Black" pitchFamily="34" charset="0"/>
              </a:rPr>
              <a:t>ADOPTION OF STANDARD SPECIFICATIONS PERTAINING TO DUTIES  QUALIFICATIONS FOR ALL PROMOTIONS IN GOVERNMENT</a:t>
            </a:r>
          </a:p>
          <a:p>
            <a:r>
              <a:rPr lang="en-US" sz="2400" dirty="0" smtClean="0">
                <a:latin typeface="Arial Black" pitchFamily="34" charset="0"/>
              </a:rPr>
              <a:t>CLSSIFICATION OF POSITIONS INTO DISTINCT CLASSES,GRADES AND SERVICES</a:t>
            </a:r>
          </a:p>
          <a:p>
            <a:r>
              <a:rPr lang="en-US" sz="2400" dirty="0" smtClean="0">
                <a:latin typeface="Arial Black" pitchFamily="34" charset="0"/>
              </a:rPr>
              <a:t>INCLUSION OF HIGHER  ADMINISTRATIVE POSITIONS</a:t>
            </a:r>
          </a:p>
          <a:p>
            <a:r>
              <a:rPr lang="en-US" sz="2400" dirty="0" smtClean="0">
                <a:latin typeface="Arial Black" pitchFamily="34" charset="0"/>
              </a:rPr>
              <a:t>ADOPTION OF PRINCIPLE OF RECRUITMENT FROM WITHIN</a:t>
            </a:r>
          </a:p>
          <a:p>
            <a:r>
              <a:rPr lang="en-US" sz="2400" dirty="0" smtClean="0">
                <a:latin typeface="Arial Black" pitchFamily="34" charset="0"/>
              </a:rPr>
              <a:t>ADOPTION OF PRINCIPLE OF  MERIT IN DETERMINING PROMOTIONS</a:t>
            </a:r>
          </a:p>
          <a:p>
            <a:r>
              <a:rPr lang="en-US" sz="2400" dirty="0" smtClean="0">
                <a:latin typeface="Arial Black" pitchFamily="34" charset="0"/>
              </a:rPr>
              <a:t>PROVISION OF MEANS OF DETERMINING THE RELATIVE EMPLOYEES ELIGIBLE FOR PROMOTION</a:t>
            </a:r>
            <a:endParaRPr lang="en-US" sz="2400" dirty="0">
              <a:latin typeface="Arial Black"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dirty="0" smtClean="0">
                <a:latin typeface="Arial Black" pitchFamily="34" charset="0"/>
              </a:rPr>
              <a:t>SYSTEMS OF RECRUITMENT</a:t>
            </a:r>
            <a:endParaRPr lang="en-US" dirty="0"/>
          </a:p>
        </p:txBody>
      </p:sp>
      <p:sp>
        <p:nvSpPr>
          <p:cNvPr id="3" name="Content Placeholder 2"/>
          <p:cNvSpPr>
            <a:spLocks noGrp="1"/>
          </p:cNvSpPr>
          <p:nvPr>
            <p:ph idx="1"/>
          </p:nvPr>
        </p:nvSpPr>
        <p:spPr>
          <a:xfrm>
            <a:off x="457200" y="1371600"/>
            <a:ext cx="8229600" cy="5105400"/>
          </a:xfrm>
        </p:spPr>
        <p:txBody>
          <a:bodyPr>
            <a:normAutofit fontScale="77500" lnSpcReduction="20000"/>
          </a:bodyPr>
          <a:lstStyle/>
          <a:p>
            <a:r>
              <a:rPr lang="en-US" dirty="0" smtClean="0">
                <a:latin typeface="Arial Black" pitchFamily="34" charset="0"/>
              </a:rPr>
              <a:t>EXPERTISE SYSTEM</a:t>
            </a:r>
          </a:p>
          <a:p>
            <a:pPr>
              <a:buNone/>
            </a:pPr>
            <a:r>
              <a:rPr lang="en-US" dirty="0" smtClean="0">
                <a:latin typeface="Arial Black" pitchFamily="34" charset="0"/>
              </a:rPr>
              <a:t>THE GOVERNMENT RECRUITS PERSONS WITH SPECIFIC QUALIFICATIONS AND TECHNICAL EXPERTISE .A LONG RANGE OF AGE IS APPLICABLE(18 TO 45) THIS FACILITATES MOBILITY BETWEEN GOVERNMENT AND PRIVATE SECTOR NOT BASED ON CONCEPT OF CAREER CIVIL SERVICE ( USA AND CANADA)</a:t>
            </a:r>
          </a:p>
          <a:p>
            <a:r>
              <a:rPr lang="en-US" dirty="0" smtClean="0">
                <a:latin typeface="Arial Black" pitchFamily="34" charset="0"/>
              </a:rPr>
              <a:t>LATERAL ENTRY SYSTEM</a:t>
            </a:r>
          </a:p>
          <a:p>
            <a:pPr>
              <a:buNone/>
            </a:pPr>
            <a:r>
              <a:rPr lang="en-US" dirty="0" smtClean="0">
                <a:latin typeface="Arial Black" pitchFamily="34" charset="0"/>
              </a:rPr>
              <a:t>A CERTAIN PERCENTAGE OF RECRUITMENT AS SENIOR CIVIL SERVANTS IS MADE EXTERNALLY THROUGH COMPETETIVE SELECTION WITHOUT AFFECTING PROMOTION CHANCES OFINSIDERS</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SUMMARY</a:t>
            </a:r>
            <a:endParaRPr lang="en-US" dirty="0">
              <a:latin typeface="Arial Black" pitchFamily="34" charset="0"/>
            </a:endParaRPr>
          </a:p>
        </p:txBody>
      </p:sp>
      <p:sp>
        <p:nvSpPr>
          <p:cNvPr id="3" name="Content Placeholder 2"/>
          <p:cNvSpPr>
            <a:spLocks noGrp="1"/>
          </p:cNvSpPr>
          <p:nvPr>
            <p:ph idx="1"/>
          </p:nvPr>
        </p:nvSpPr>
        <p:spPr/>
        <p:txBody>
          <a:bodyPr>
            <a:normAutofit/>
          </a:bodyPr>
          <a:lstStyle/>
          <a:p>
            <a:r>
              <a:rPr lang="en-US" sz="2800" dirty="0" smtClean="0">
                <a:latin typeface="Arial Black" pitchFamily="34" charset="0"/>
              </a:rPr>
              <a:t>RECRUITMENT SYSTEMS:DIRECT AND INDIRECT</a:t>
            </a:r>
          </a:p>
          <a:p>
            <a:pPr>
              <a:buNone/>
            </a:pPr>
            <a:r>
              <a:rPr lang="en-US" sz="2800" dirty="0" smtClean="0">
                <a:latin typeface="Arial Black" pitchFamily="34" charset="0"/>
              </a:rPr>
              <a:t>MERITS OF DIRECT SYSTEM</a:t>
            </a:r>
          </a:p>
          <a:p>
            <a:r>
              <a:rPr lang="en-US" sz="2800" dirty="0" smtClean="0">
                <a:latin typeface="Arial Black" pitchFamily="34" charset="0"/>
              </a:rPr>
              <a:t>TRAINING</a:t>
            </a:r>
          </a:p>
          <a:p>
            <a:pPr>
              <a:buNone/>
            </a:pPr>
            <a:r>
              <a:rPr lang="en-US" sz="2800" dirty="0" smtClean="0">
                <a:latin typeface="Arial Black" pitchFamily="34" charset="0"/>
              </a:rPr>
              <a:t>TYPES OF TRAINING:PRE AND INSERVICE</a:t>
            </a:r>
          </a:p>
          <a:p>
            <a:pPr>
              <a:buNone/>
            </a:pPr>
            <a:r>
              <a:rPr lang="en-US" sz="2800" dirty="0" smtClean="0">
                <a:latin typeface="Arial Black" pitchFamily="34" charset="0"/>
              </a:rPr>
              <a:t>TRAING TECHNIQUES</a:t>
            </a:r>
            <a:endParaRPr lang="en-US" sz="2800" dirty="0" smtClean="0">
              <a:latin typeface="Arial Black" pitchFamily="34" charset="0"/>
            </a:endParaRPr>
          </a:p>
          <a:p>
            <a:r>
              <a:rPr lang="en-US" sz="2800" dirty="0" smtClean="0">
                <a:latin typeface="Arial Black" pitchFamily="34" charset="0"/>
              </a:rPr>
              <a:t>PROMOTION MEHODS ,PRINCIPLES AND PRACTICES</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355</TotalTime>
  <Words>807</Words>
  <Application>Microsoft Office PowerPoint</Application>
  <PresentationFormat>On-screen Show (4:3)</PresentationFormat>
  <Paragraphs>127</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COMPARATIVE PUBLIC ADMINISTRATION MPA 503</vt:lpstr>
      <vt:lpstr>PROCESS OF RECRUITMENT</vt:lpstr>
      <vt:lpstr>METHODS OF RECRUITMENT</vt:lpstr>
      <vt:lpstr>METHODS OF RECRUITMENT</vt:lpstr>
      <vt:lpstr>QUALIFICATION OF EMPLOYEES</vt:lpstr>
      <vt:lpstr>DETERMINING QUALIFICATIONS</vt:lpstr>
      <vt:lpstr>SYSTEMS OF RECRUITMENT</vt:lpstr>
      <vt:lpstr>TRAINING</vt:lpstr>
      <vt:lpstr>TYPES OF TRAINING</vt:lpstr>
      <vt:lpstr>TYPES OF TRAINING</vt:lpstr>
      <vt:lpstr>TYPES OF TRAINING</vt:lpstr>
      <vt:lpstr>TRAINING TECHNIQUES</vt:lpstr>
      <vt:lpstr>PROMOTIONS</vt:lpstr>
      <vt:lpstr>PROMOTION PRINCIPLES</vt:lpstr>
      <vt:lpstr>ESSENTIALS OF SOUND PROMOTION PRACTICES</vt:lpstr>
      <vt:lpstr>SYSTEMS OF RECRUITMENT</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jeff</dc:creator>
  <cp:lastModifiedBy>Administrator</cp:lastModifiedBy>
  <cp:revision>13</cp:revision>
  <dcterms:created xsi:type="dcterms:W3CDTF">2014-06-29T10:18:10Z</dcterms:created>
  <dcterms:modified xsi:type="dcterms:W3CDTF">2014-06-30T09:10:22Z</dcterms:modified>
</cp:coreProperties>
</file>