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8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7" r:id="rId11"/>
    <p:sldId id="279" r:id="rId12"/>
    <p:sldId id="280" r:id="rId13"/>
    <p:sldId id="281" r:id="rId14"/>
    <p:sldId id="282" r:id="rId15"/>
    <p:sldId id="28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18" autoAdjust="0"/>
  </p:normalViewPr>
  <p:slideViewPr>
    <p:cSldViewPr>
      <p:cViewPr varScale="1">
        <p:scale>
          <a:sx n="66" d="100"/>
          <a:sy n="66" d="100"/>
        </p:scale>
        <p:origin x="-142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544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A48F2C-6992-4CCE-B293-9AFD41ABDA03}" type="datetimeFigureOut">
              <a:rPr lang="en-US" smtClean="0"/>
              <a:t>6/30/2014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BA7E4-5E2E-4D85-8219-D14FA57392F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13C3-EBC1-4398-BFF3-EDE540C795C7}" type="datetime1">
              <a:rPr lang="en-US" smtClean="0"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2BBF-652A-40EA-AB57-8301FF13F2CC}" type="datetime1">
              <a:rPr lang="en-US" smtClean="0"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78403-8060-4782-9B20-8E0C8B23412B}" type="datetime1">
              <a:rPr lang="en-US" smtClean="0"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A566E-1E7E-4333-8FE6-7AA8EB4C2ECD}" type="datetime1">
              <a:rPr lang="en-US" smtClean="0"/>
              <a:t>6/30/2014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0D952-5202-44C6-A9F3-51EE5C9BBC3C}" type="datetime1">
              <a:rPr lang="en-US" smtClean="0"/>
              <a:t>6/30/2014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CD903-ECA6-4F76-87C4-14076C3E9A39}" type="datetime1">
              <a:rPr lang="en-US" smtClean="0"/>
              <a:t>6/30/2014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4CED6-9BF3-4459-AAC4-F575C844BC31}" type="datetime1">
              <a:rPr lang="en-US" smtClean="0"/>
              <a:t>6/30/2014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64069-A3F7-4FE3-895B-9BB47DB6EAA5}" type="datetime1">
              <a:rPr lang="en-US" smtClean="0"/>
              <a:t>6/30/2014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887EB-22DD-43B3-BD9E-DA701F8FCBD2}" type="datetime1">
              <a:rPr lang="en-US" smtClean="0"/>
              <a:t>6/30/2014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F8457-8B23-4DF2-93B1-F20F12DC4B11}" type="datetime1">
              <a:rPr lang="en-US" smtClean="0"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FF2C2-4B27-443D-A974-60D85D80559D}" type="datetime1">
              <a:rPr lang="en-US" smtClean="0"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00A44-AEB6-4D0E-AF52-805123F2135A}" type="datetime1">
              <a:rPr lang="en-US" smtClean="0"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7690A-2F4C-496B-8320-5E1B1F1774B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COMPARATIVE PUBLIC ADMINISTRATION</a:t>
            </a:r>
            <a:br>
              <a:rPr lang="en-US" dirty="0" smtClean="0"/>
            </a:br>
            <a:r>
              <a:rPr lang="en-US" dirty="0" smtClean="0"/>
              <a:t>MPA 503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 Black" pitchFamily="34" charset="0"/>
              </a:rPr>
              <a:t>PERSONNEL PRACTICES</a:t>
            </a:r>
            <a:endParaRPr lang="en-US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POSITION CLASSIFICATION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>
                <a:latin typeface="Arial Black" pitchFamily="34" charset="0"/>
              </a:rPr>
              <a:t>ALSO KNOWN AS DUTIES CLASSIFICATION</a:t>
            </a:r>
          </a:p>
          <a:p>
            <a:r>
              <a:rPr lang="en-US" sz="2800" dirty="0" smtClean="0">
                <a:latin typeface="Arial Black" pitchFamily="34" charset="0"/>
              </a:rPr>
              <a:t>POSITIONS GROUPED ON BASIS OF DUTIES,RESPONSIBILITIES AND QUALIFICATIONS</a:t>
            </a:r>
          </a:p>
          <a:p>
            <a:r>
              <a:rPr lang="en-US" sz="2800" dirty="0" smtClean="0">
                <a:latin typeface="Arial Black" pitchFamily="34" charset="0"/>
              </a:rPr>
              <a:t>POSITION OR POST IS THE LOWEST /BASIC UNIT IN THIS SYSTEM AND IT CONNOTES A SET OF DUTIES/RESPONSIBILITIES ASSIGNED TO AN EMPLOYEE</a:t>
            </a:r>
          </a:p>
          <a:p>
            <a:r>
              <a:rPr lang="en-US" sz="2800" dirty="0" smtClean="0">
                <a:latin typeface="Arial Black" pitchFamily="34" charset="0"/>
              </a:rPr>
              <a:t>THERE IS A DISTINCTION BETWEEN POSITION AND INCUMBENT</a:t>
            </a:r>
          </a:p>
          <a:p>
            <a:r>
              <a:rPr lang="en-US" sz="2800" dirty="0" smtClean="0">
                <a:latin typeface="Arial Black" pitchFamily="34" charset="0"/>
              </a:rPr>
              <a:t>SALARY AND STATUS DEPENDS ON DUTIES</a:t>
            </a:r>
          </a:p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 Black" pitchFamily="34" charset="0"/>
              </a:rPr>
              <a:t>POSITION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>
                <a:latin typeface="Arial Black" pitchFamily="34" charset="0"/>
              </a:rPr>
              <a:t>A NUMBER OF SIMILAR POSITIONS PUT TOGETHER FORM A CLASS</a:t>
            </a:r>
          </a:p>
          <a:p>
            <a:r>
              <a:rPr lang="en-US" sz="2800" dirty="0" smtClean="0">
                <a:latin typeface="Arial Black" pitchFamily="34" charset="0"/>
              </a:rPr>
              <a:t>CLASS IS A GROUP OF POSITIONS/POSTS WHICH  HAVE SIMILAR RESPONSIBILITIES  DUTIES WITH SAME DIFFICULTY LEVELS</a:t>
            </a:r>
          </a:p>
          <a:p>
            <a:r>
              <a:rPr lang="en-US" sz="2800" dirty="0" smtClean="0">
                <a:latin typeface="Arial Black" pitchFamily="34" charset="0"/>
              </a:rPr>
              <a:t>ALL POSITIONS COVERED IN A CLASS HAVE THE SAME QUALIFICATION REQUIREMENTS AND PAY SCALES</a:t>
            </a:r>
          </a:p>
          <a:p>
            <a:r>
              <a:rPr lang="en-US" sz="2800" dirty="0" smtClean="0">
                <a:latin typeface="Arial Black" pitchFamily="34" charset="0"/>
              </a:rPr>
              <a:t>POSITIONS CAN BE CONSIDERED RAW MATERIALS OF CLAASIFICATION AND THE CLASS AS THE OPERATING UNIT</a:t>
            </a:r>
          </a:p>
          <a:p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 Black" pitchFamily="34" charset="0"/>
              </a:rPr>
              <a:t>POSITION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EACH CLASS OF POSITIONS IS SPECIFIED AS FOLLOWS</a:t>
            </a:r>
          </a:p>
          <a:p>
            <a:r>
              <a:rPr lang="en-US" sz="2800" dirty="0" smtClean="0">
                <a:latin typeface="Arial Black" pitchFamily="34" charset="0"/>
              </a:rPr>
              <a:t>TITLE OF CLASS</a:t>
            </a:r>
          </a:p>
          <a:p>
            <a:r>
              <a:rPr lang="en-US" sz="2800" dirty="0" smtClean="0">
                <a:latin typeface="Arial Black" pitchFamily="34" charset="0"/>
              </a:rPr>
              <a:t>MINIMUM QUALIFICATIONS</a:t>
            </a:r>
          </a:p>
          <a:p>
            <a:r>
              <a:rPr lang="en-US" sz="2800" dirty="0" smtClean="0">
                <a:latin typeface="Arial Black" pitchFamily="34" charset="0"/>
              </a:rPr>
              <a:t>DESCRIPTION OF DUTIES AND RESPONSIBILITIES</a:t>
            </a:r>
          </a:p>
          <a:p>
            <a:r>
              <a:rPr lang="en-US" sz="2800" dirty="0" smtClean="0">
                <a:latin typeface="Arial Black" pitchFamily="34" charset="0"/>
              </a:rPr>
              <a:t>TYPICAL TASKS</a:t>
            </a:r>
          </a:p>
          <a:p>
            <a:r>
              <a:rPr lang="en-US" sz="2800" dirty="0" smtClean="0">
                <a:latin typeface="Arial Black" pitchFamily="34" charset="0"/>
              </a:rPr>
              <a:t>SCALE OF PAY</a:t>
            </a:r>
          </a:p>
          <a:p>
            <a:r>
              <a:rPr lang="en-US" sz="2800" dirty="0" smtClean="0">
                <a:latin typeface="Arial Black" pitchFamily="34" charset="0"/>
              </a:rPr>
              <a:t>LINES OF PROMOTION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ADVANTAGES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 fontScale="92500"/>
          </a:bodyPr>
          <a:lstStyle/>
          <a:p>
            <a:r>
              <a:rPr lang="en-US" sz="2800" dirty="0" smtClean="0">
                <a:latin typeface="Arial Black" pitchFamily="34" charset="0"/>
              </a:rPr>
              <a:t>EQUAL PAY FOR EQUAL WORK</a:t>
            </a:r>
          </a:p>
          <a:p>
            <a:r>
              <a:rPr lang="en-US" sz="2800" dirty="0" smtClean="0">
                <a:latin typeface="Arial Black" pitchFamily="34" charset="0"/>
              </a:rPr>
              <a:t>DEFINES CONTENTS OF JOB IN DETAIL HENCE FACILITATES OBJECTIVE PERFORMANCE APPRAISAL</a:t>
            </a:r>
          </a:p>
          <a:p>
            <a:r>
              <a:rPr lang="en-US" sz="2800" dirty="0" smtClean="0">
                <a:latin typeface="Arial Black" pitchFamily="34" charset="0"/>
              </a:rPr>
              <a:t>CAN HELP STANDARDIZE RECRUITMENT, TRAINING,PROMOTION,MANPOWER PLANNING CAREER DEVELOPMENT</a:t>
            </a:r>
          </a:p>
          <a:p>
            <a:r>
              <a:rPr lang="en-US" sz="2800" dirty="0" smtClean="0">
                <a:latin typeface="Arial Black" pitchFamily="34" charset="0"/>
              </a:rPr>
              <a:t>MORE EMPHASIS ON MERIT THAN SENIORITY</a:t>
            </a:r>
          </a:p>
          <a:p>
            <a:r>
              <a:rPr lang="en-US" sz="2800" dirty="0" smtClean="0">
                <a:latin typeface="Arial Black" pitchFamily="34" charset="0"/>
              </a:rPr>
              <a:t>MATCH  BETWEEN JOB REQUIREMENT AND QUALIFICATIONS OF INCUMBENT</a:t>
            </a:r>
          </a:p>
          <a:p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 Black" pitchFamily="34" charset="0"/>
              </a:rPr>
              <a:t>WELL DEFINED LINES OF RESPONSIBILITY</a:t>
            </a:r>
          </a:p>
          <a:p>
            <a:r>
              <a:rPr lang="en-US" sz="2800" dirty="0" smtClean="0">
                <a:latin typeface="Arial Black" pitchFamily="34" charset="0"/>
              </a:rPr>
              <a:t>FACILITATES LATERAL ENTRY INTO GOVERNMENT</a:t>
            </a:r>
          </a:p>
          <a:p>
            <a:r>
              <a:rPr lang="en-US" sz="2800" dirty="0" smtClean="0">
                <a:latin typeface="Arial Black" pitchFamily="34" charset="0"/>
              </a:rPr>
              <a:t>ELIMINATES POLITICAL AND PERSONAL DISCRIMINATION SINCE ALL EMPLOYEES OF A CLASS ARE TREATED SIMILARLY</a:t>
            </a:r>
          </a:p>
          <a:p>
            <a:r>
              <a:rPr lang="en-US" sz="2800" dirty="0" smtClean="0">
                <a:latin typeface="Arial Black" pitchFamily="34" charset="0"/>
              </a:rPr>
              <a:t>FACILITATES ADOPTION OF UNIFORM NOMECLATURESI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DISADVANTAGES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Arial Black" pitchFamily="34" charset="0"/>
              </a:rPr>
              <a:t>INTRODUCES RIGIDITY HINDERING HORIZONTAL AND VERTICAL MOVEMENT</a:t>
            </a:r>
          </a:p>
          <a:p>
            <a:r>
              <a:rPr lang="en-US" dirty="0" smtClean="0">
                <a:latin typeface="Arial Black" pitchFamily="34" charset="0"/>
              </a:rPr>
              <a:t>DETAILS OF PREPARATION CONSUME TIME</a:t>
            </a:r>
          </a:p>
          <a:p>
            <a:r>
              <a:rPr lang="en-US" dirty="0" smtClean="0">
                <a:latin typeface="Arial Black" pitchFamily="34" charset="0"/>
              </a:rPr>
              <a:t>HAS TO BE REVISED CONTINOUSLY SINCE IT GETS OUTDATED VERY SOON</a:t>
            </a:r>
          </a:p>
          <a:p>
            <a:r>
              <a:rPr lang="en-US" dirty="0" smtClean="0">
                <a:latin typeface="Arial Black" pitchFamily="34" charset="0"/>
              </a:rPr>
              <a:t>MAKES EMPLOYEES FEEL INSECURE ABOUT STATUS/COMPENSATION</a:t>
            </a:r>
          </a:p>
          <a:p>
            <a:r>
              <a:rPr lang="en-US" dirty="0" smtClean="0">
                <a:latin typeface="Arial Black" pitchFamily="34" charset="0"/>
              </a:rPr>
              <a:t>NOT SUITABLE FOR DEVELOPING COUNTRIES UNDERGOING SOCIO-ECONOMIC TRANSFORMATION</a:t>
            </a:r>
          </a:p>
          <a:p>
            <a:r>
              <a:rPr lang="en-US" dirty="0" smtClean="0">
                <a:latin typeface="Arial Black" pitchFamily="34" charset="0"/>
              </a:rPr>
              <a:t>ITS ADMINISTRATION REQUIRES SPECIAL SKILLS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RANK CLASSIFICATION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Arial Black" pitchFamily="34" charset="0"/>
              </a:rPr>
              <a:t>BASED ON RANK AND PERSONAL STATUS OF INDIVIDUAL</a:t>
            </a:r>
          </a:p>
          <a:p>
            <a:r>
              <a:rPr lang="en-US" dirty="0" smtClean="0">
                <a:latin typeface="Arial Black" pitchFamily="34" charset="0"/>
              </a:rPr>
              <a:t>EMPLOYEES CLASSIFIED IN HIERARCHAL ORDER ACCORDING TO RANK</a:t>
            </a:r>
          </a:p>
          <a:p>
            <a:r>
              <a:rPr lang="en-US" dirty="0" smtClean="0">
                <a:latin typeface="Arial Black" pitchFamily="34" charset="0"/>
              </a:rPr>
              <a:t>EMPLOYEES ARE CLASSIFIED AND NOT THE JOB AS SUCH CIVIL SERVICE IS ORGANIZED AROUND THE INCUMBENT</a:t>
            </a:r>
          </a:p>
          <a:p>
            <a:r>
              <a:rPr lang="en-US" dirty="0" smtClean="0">
                <a:latin typeface="Arial Black" pitchFamily="34" charset="0"/>
              </a:rPr>
              <a:t>EACH EMPLOYEE IS PLACED IN A GROUP/SERVICE AND NOT A POSITION/POST</a:t>
            </a:r>
          </a:p>
          <a:p>
            <a:r>
              <a:rPr lang="en-US" dirty="0" smtClean="0">
                <a:latin typeface="Arial Black" pitchFamily="34" charset="0"/>
              </a:rPr>
              <a:t>SALARY AND STATUS DEPENDS ON RANKING IN GROUP/SERVICE AND NOT ON POSTING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ADVANTAGES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 fontScale="92500"/>
          </a:bodyPr>
          <a:lstStyle/>
          <a:p>
            <a:r>
              <a:rPr lang="en-US" sz="2800" dirty="0" smtClean="0">
                <a:latin typeface="Arial Black" pitchFamily="34" charset="0"/>
              </a:rPr>
              <a:t>FLEXIBLE THUS INTERDEPARTMENTAL TRANSFERS ARE POSSIBLE</a:t>
            </a:r>
          </a:p>
          <a:p>
            <a:r>
              <a:rPr lang="en-US" sz="2800" dirty="0" smtClean="0">
                <a:latin typeface="Arial Black" pitchFamily="34" charset="0"/>
              </a:rPr>
              <a:t>MORE SUITABLE TO GENERALIST CADRS OF SERVICES</a:t>
            </a:r>
          </a:p>
          <a:p>
            <a:r>
              <a:rPr lang="en-US" sz="2800" dirty="0" smtClean="0">
                <a:latin typeface="Arial Black" pitchFamily="34" charset="0"/>
              </a:rPr>
              <a:t>SIMPLER SCHEME/EASY TO PREPARE/ADMINISTER</a:t>
            </a:r>
          </a:p>
          <a:p>
            <a:r>
              <a:rPr lang="en-US" sz="2800" dirty="0" smtClean="0">
                <a:latin typeface="Arial Black" pitchFamily="34" charset="0"/>
              </a:rPr>
              <a:t>PROMOTES LOYALTY TO CIVIL SERVICE </a:t>
            </a:r>
          </a:p>
          <a:p>
            <a:r>
              <a:rPr lang="en-US" sz="2800" dirty="0" smtClean="0">
                <a:latin typeface="Arial Black" pitchFamily="34" charset="0"/>
              </a:rPr>
              <a:t>DOES NOT GET OUTDATED SOON</a:t>
            </a:r>
          </a:p>
          <a:p>
            <a:r>
              <a:rPr lang="en-US" sz="2800" dirty="0" smtClean="0">
                <a:latin typeface="Arial Black" pitchFamily="34" charset="0"/>
              </a:rPr>
              <a:t>MAKES EMPLOYEES FEEL MORE SECURE </a:t>
            </a:r>
          </a:p>
          <a:p>
            <a:r>
              <a:rPr lang="en-US" sz="2800" dirty="0" smtClean="0">
                <a:latin typeface="Arial Black" pitchFamily="34" charset="0"/>
              </a:rPr>
              <a:t>EMPHASISES CAREER OPPORTUNITIES AND ATTRACTS COMPETENT PERTSONS</a:t>
            </a:r>
          </a:p>
          <a:p>
            <a:endParaRPr lang="en-US" sz="2800" dirty="0" smtClean="0">
              <a:latin typeface="Arial Black" pitchFamily="34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DISADVANTAGES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HINDERS SPECIALISATION</a:t>
            </a:r>
          </a:p>
          <a:p>
            <a:r>
              <a:rPr lang="en-US" sz="2800" dirty="0" smtClean="0">
                <a:latin typeface="Arial Black" pitchFamily="34" charset="0"/>
              </a:rPr>
              <a:t>VIOLATES PRINCIPAL OF EQUAL PAY FOR EQUALWORK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RISE OF MERIT SYSTEM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>
                <a:latin typeface="Arial Black" pitchFamily="34" charset="0"/>
              </a:rPr>
              <a:t>PRIOR TO RISE OF MERIT SYSTEM OF RECRUITMENT THREE SYSTEMS WERE IN VOGUE,THE SPOILS SYSTEMS IN US, PATRONAGE SYSTEM IN UK AND SALE OF OFFICES IN FRANCE</a:t>
            </a:r>
          </a:p>
          <a:p>
            <a:r>
              <a:rPr lang="en-US" sz="2800" dirty="0" smtClean="0">
                <a:latin typeface="Arial Black" pitchFamily="34" charset="0"/>
              </a:rPr>
              <a:t>THE FIRST MERIT SYSTEM BASED ON ENTRY THROUGH COMPETETIVE EXAMS WAS ADOPTED BY CHINA IN SECOND CENTURY B.C CALLED THE MANDARIN SYSTEM </a:t>
            </a:r>
          </a:p>
          <a:p>
            <a:r>
              <a:rPr lang="en-US" sz="2800" dirty="0" smtClean="0">
                <a:latin typeface="Arial Black" pitchFamily="34" charset="0"/>
              </a:rPr>
              <a:t>MANDARIN STANDS FOR HIGH OFFICER</a:t>
            </a:r>
          </a:p>
          <a:p>
            <a:endParaRPr lang="en-US" sz="28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RECRUITMENT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000" dirty="0" smtClean="0">
                <a:latin typeface="Arial Black" pitchFamily="34" charset="0"/>
              </a:rPr>
              <a:t>CORNERSTONE OF THE WHOLE PUBLIC PERSONNEL STRUCTURE</a:t>
            </a:r>
          </a:p>
          <a:p>
            <a:r>
              <a:rPr lang="en-US" sz="3000" dirty="0" smtClean="0">
                <a:latin typeface="Arial Black" pitchFamily="34" charset="0"/>
              </a:rPr>
              <a:t>PROPER RECRUITMENT CAN ENSURE EFFICIENCY OF GOVERNMENT AND QUALITY OF SERVICES.</a:t>
            </a:r>
          </a:p>
          <a:p>
            <a:r>
              <a:rPr lang="en-US" sz="3000" dirty="0" smtClean="0">
                <a:latin typeface="Arial Black" pitchFamily="34" charset="0"/>
              </a:rPr>
              <a:t>RECRUITMENT REFERS TO FILLING UP OF VACANT  WITH THE BEST QUALIFIED AND COMPETENT PERSONS BY AGGRESSIVE SEARCH FROM  RELEVANT SOURCES OF SUPPLY 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RECRUITMENT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sz="3000" dirty="0" smtClean="0">
                <a:latin typeface="Arial Black" pitchFamily="34" charset="0"/>
              </a:rPr>
              <a:t>NEGATIVE RECRUITMENT ASPECTS  AIM AT  KEEPING THE UNQUALIFIED AND NON SUITABLE PERSONS OUT OF THE SYSTEM</a:t>
            </a:r>
          </a:p>
          <a:p>
            <a:r>
              <a:rPr lang="en-US" sz="3000" dirty="0" smtClean="0">
                <a:latin typeface="Arial Black" pitchFamily="34" charset="0"/>
              </a:rPr>
              <a:t>ELIMINATION OF POLITICAL INFLUENCE</a:t>
            </a:r>
          </a:p>
          <a:p>
            <a:r>
              <a:rPr lang="en-US" sz="3000" dirty="0" smtClean="0">
                <a:latin typeface="Arial Black" pitchFamily="34" charset="0"/>
              </a:rPr>
              <a:t>PREVENTION OF FAVOURITISM</a:t>
            </a:r>
          </a:p>
          <a:p>
            <a:r>
              <a:rPr lang="en-US" sz="3000" dirty="0" smtClean="0">
                <a:latin typeface="Arial Black" pitchFamily="34" charset="0"/>
              </a:rPr>
              <a:t>KEEPING RASCALS OUT</a:t>
            </a:r>
          </a:p>
          <a:p>
            <a:pPr>
              <a:buNone/>
            </a:pPr>
            <a:r>
              <a:rPr lang="en-US" sz="3000" dirty="0" smtClean="0">
                <a:latin typeface="Arial Black" pitchFamily="34" charset="0"/>
              </a:rPr>
              <a:t>“UNLESS RECRUITMENT POLICY IS SOUNDLY CONCEIVED THERE CAN BE LITTLE HOPE OF BUILDING A FIRST RATE STAFF”</a:t>
            </a:r>
          </a:p>
          <a:p>
            <a:pPr>
              <a:buNone/>
            </a:pPr>
            <a:r>
              <a:rPr lang="en-US" sz="3000" dirty="0" smtClean="0">
                <a:latin typeface="Arial Black" pitchFamily="34" charset="0"/>
              </a:rPr>
              <a:t> GLENN STAHL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PROCESS OF RECRUITMENT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720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Arial Black" pitchFamily="34" charset="0"/>
              </a:rPr>
              <a:t>JOB REQUISITION</a:t>
            </a:r>
          </a:p>
          <a:p>
            <a:r>
              <a:rPr lang="en-US" sz="2800" dirty="0" smtClean="0">
                <a:latin typeface="Arial Black" pitchFamily="34" charset="0"/>
              </a:rPr>
              <a:t>DETERMINATION OF QUALIFICATIONS AND OTHER CONDITIONS OF RECRUITMENT POLICY</a:t>
            </a:r>
          </a:p>
          <a:p>
            <a:r>
              <a:rPr lang="en-US" sz="2800" dirty="0" smtClean="0">
                <a:latin typeface="Arial Black" pitchFamily="34" charset="0"/>
              </a:rPr>
              <a:t>ANNONCEMENT OF VACANT POSTS/EXAMS</a:t>
            </a:r>
          </a:p>
          <a:p>
            <a:r>
              <a:rPr lang="en-US" sz="2800" dirty="0" smtClean="0">
                <a:latin typeface="Arial Black" pitchFamily="34" charset="0"/>
              </a:rPr>
              <a:t>SCRUTINY OF APPLICATIONS</a:t>
            </a:r>
          </a:p>
          <a:p>
            <a:r>
              <a:rPr lang="en-US" sz="2800" dirty="0" smtClean="0">
                <a:latin typeface="Arial Black" pitchFamily="34" charset="0"/>
              </a:rPr>
              <a:t>CONDUCTING EXAMINATIONS TO DETERMINE 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SUMMARY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r>
              <a:rPr lang="en-US" sz="2800" dirty="0" smtClean="0">
                <a:latin typeface="Arial Black" pitchFamily="34" charset="0"/>
              </a:rPr>
              <a:t>POSITON CLASSIFICATON</a:t>
            </a:r>
          </a:p>
          <a:p>
            <a:r>
              <a:rPr lang="en-US" sz="2800" dirty="0" smtClean="0">
                <a:latin typeface="Arial Black" pitchFamily="34" charset="0"/>
              </a:rPr>
              <a:t>RANK CLASSIFICATION</a:t>
            </a:r>
          </a:p>
          <a:p>
            <a:r>
              <a:rPr lang="en-US" sz="2800" dirty="0" smtClean="0">
                <a:latin typeface="Arial Black" pitchFamily="34" charset="0"/>
              </a:rPr>
              <a:t>ADVANTAGES AND DISADVANTAGES</a:t>
            </a:r>
          </a:p>
          <a:p>
            <a:r>
              <a:rPr lang="en-US" sz="2800" dirty="0" smtClean="0">
                <a:latin typeface="Arial Black" pitchFamily="34" charset="0"/>
              </a:rPr>
              <a:t>RISE OF THE MERIT SYSTEM</a:t>
            </a:r>
          </a:p>
          <a:p>
            <a:r>
              <a:rPr lang="en-US" sz="2800" dirty="0" smtClean="0">
                <a:latin typeface="Arial Black" pitchFamily="34" charset="0"/>
              </a:rPr>
              <a:t>RECRUITMENT CHARACTERISTICS</a:t>
            </a:r>
            <a:endParaRPr lang="en-US" sz="28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688</TotalTime>
  <Words>563</Words>
  <Application>Microsoft Office PowerPoint</Application>
  <PresentationFormat>On-screen Show (4:3)</PresentationFormat>
  <Paragraphs>95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COMPARATIVE PUBLIC ADMINISTRATION MPA 503</vt:lpstr>
      <vt:lpstr>POSITION CLASSIFICATION</vt:lpstr>
      <vt:lpstr>POSITION CLASSIFICATION</vt:lpstr>
      <vt:lpstr>POSITION CLASSIFICATION</vt:lpstr>
      <vt:lpstr>ADVANTAGES</vt:lpstr>
      <vt:lpstr>ADVANTAGES</vt:lpstr>
      <vt:lpstr>DISADVANTAGES</vt:lpstr>
      <vt:lpstr>RANK CLASSIFICATION</vt:lpstr>
      <vt:lpstr>ADVANTAGES</vt:lpstr>
      <vt:lpstr>DISADVANTAGES</vt:lpstr>
      <vt:lpstr>RISE OF MERIT SYSTEM</vt:lpstr>
      <vt:lpstr>RECRUITMENT</vt:lpstr>
      <vt:lpstr>RECRUITMENT</vt:lpstr>
      <vt:lpstr>PROCESS OF RECRUITMENT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jeff</dc:creator>
  <cp:lastModifiedBy>Administrator</cp:lastModifiedBy>
  <cp:revision>24</cp:revision>
  <dcterms:created xsi:type="dcterms:W3CDTF">2014-06-24T18:29:38Z</dcterms:created>
  <dcterms:modified xsi:type="dcterms:W3CDTF">2014-06-30T07:52:11Z</dcterms:modified>
</cp:coreProperties>
</file>