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1" r:id="rId9"/>
    <p:sldId id="264" r:id="rId10"/>
    <p:sldId id="265" r:id="rId11"/>
    <p:sldId id="266" r:id="rId12"/>
    <p:sldId id="267" r:id="rId13"/>
    <p:sldId id="27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66" d="100"/>
          <a:sy n="66" d="100"/>
        </p:scale>
        <p:origin x="-1422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544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6E8B5-6E1E-4451-A628-1DDE12DC2F50}" type="datetimeFigureOut">
              <a:rPr lang="en-US" smtClean="0"/>
              <a:pPr/>
              <a:t>6/30/2014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97690A-2F4C-496B-8320-5E1B1F1774B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COMPARATIVE PUBLIC ADMINISTRATION</a:t>
            </a:r>
            <a:br>
              <a:rPr lang="en-US" dirty="0" smtClean="0"/>
            </a:br>
            <a:r>
              <a:rPr lang="en-US" dirty="0" smtClean="0"/>
              <a:t>MPA 503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 Black" pitchFamily="34" charset="0"/>
              </a:rPr>
              <a:t>PERSONNEL PRACTICES</a:t>
            </a:r>
            <a:endParaRPr lang="en-US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TYPES OF BUREAUCRACY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GUARDIAN BUREAUCRACY</a:t>
            </a:r>
          </a:p>
          <a:p>
            <a:r>
              <a:rPr lang="en-US" sz="2800" dirty="0" smtClean="0">
                <a:latin typeface="Arial Black" pitchFamily="34" charset="0"/>
              </a:rPr>
              <a:t>THE CIVIL SERVANT IS CONSIDERED THE GUARDIAN OF JUSTICE AND WELFARE OF THE COMMUNITY</a:t>
            </a:r>
          </a:p>
          <a:p>
            <a:r>
              <a:rPr lang="en-US" sz="2800" dirty="0" smtClean="0">
                <a:latin typeface="Arial Black" pitchFamily="34" charset="0"/>
              </a:rPr>
              <a:t>SELECTED ON BASIS OF EDUCATIN AND IS IMPARTED PROPER TRAINING</a:t>
            </a:r>
          </a:p>
          <a:p>
            <a:r>
              <a:rPr lang="en-US" sz="2800" dirty="0" smtClean="0">
                <a:latin typeface="Arial Black" pitchFamily="34" charset="0"/>
              </a:rPr>
              <a:t>PRUSSIA AND CHINA ARE HISTORICAL EXAMPLES</a:t>
            </a:r>
          </a:p>
          <a:p>
            <a:r>
              <a:rPr lang="en-US" sz="2800" dirty="0" smtClean="0">
                <a:latin typeface="Arial Black" pitchFamily="34" charset="0"/>
              </a:rPr>
              <a:t>EVOLVED INTO CURRENT MERIT BASED BUREAUCRACIES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CIVIL SERVICE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CIVIL SERVICE IS A PROFESSIONAL BODY OF OFFICIALS,PERMANENT,PAID AND SKILLED (Herman Finer)</a:t>
            </a:r>
          </a:p>
          <a:p>
            <a:r>
              <a:rPr lang="en-US" sz="2800" dirty="0" smtClean="0">
                <a:latin typeface="Arial Black" pitchFamily="34" charset="0"/>
              </a:rPr>
              <a:t>THE REQUIREMENTS OF A CIVIL SERVICE ARE THAT IT SHALL BE IMPARTIALLY SELECTED, ADMINISTRATIVELY COMPETENT, POLITICALLY NUETRAL AND IMBIBED WITH THE SPIRIT TO SERVE THE COMMUNITY(E N GLADDEN)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FEATURES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DOES NOT INCLUDE MILITARY OR JUDICIAL SERVICES</a:t>
            </a:r>
          </a:p>
          <a:p>
            <a:r>
              <a:rPr lang="en-US" sz="2800" dirty="0" smtClean="0">
                <a:latin typeface="Arial Black" pitchFamily="34" charset="0"/>
              </a:rPr>
              <a:t>DOES NOT INCLUDE THOSE HOLDING POLITICAL OFFICE OR THOSE WORKING IN HONORARY CAPACITY</a:t>
            </a:r>
          </a:p>
          <a:p>
            <a:r>
              <a:rPr lang="en-US" sz="2800" dirty="0" smtClean="0">
                <a:latin typeface="Arial Black" pitchFamily="34" charset="0"/>
              </a:rPr>
              <a:t>IT IS A BODY OF PROFESSIONAL ADMINISTRATORS AS OPPOSED TO AMATUER POLITICIANS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FEATURES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19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IMPARTIAL SELECTION SINCE APPOINTMENT IS THROUGH OPEN COMPETITION WHERAS POLITICIANS ARE ELECTED ON PARTY BASIS</a:t>
            </a:r>
          </a:p>
          <a:p>
            <a:r>
              <a:rPr lang="en-US" sz="2800" dirty="0" smtClean="0">
                <a:latin typeface="Arial Black" pitchFamily="34" charset="0"/>
              </a:rPr>
              <a:t>IT IS A CAREER SERVICE SINCE MEMBERS TAKE UP CIVIL SERVICE AS A LIFETIME OCCUPATION</a:t>
            </a:r>
          </a:p>
          <a:p>
            <a:r>
              <a:rPr lang="en-US" sz="2800" dirty="0" smtClean="0">
                <a:latin typeface="Arial Black" pitchFamily="34" charset="0"/>
              </a:rPr>
              <a:t>MEMBERS BECOME EXPERTS IN THEIR AREA DUE TO TRAINING AND WORK EXPERIENCE</a:t>
            </a:r>
          </a:p>
          <a:p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FEATURES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ORGANIZED ON PRINCIPLE OF HIERARCHY</a:t>
            </a:r>
          </a:p>
          <a:p>
            <a:r>
              <a:rPr lang="en-US" sz="2800" dirty="0" smtClean="0">
                <a:latin typeface="Arial Black" pitchFamily="34" charset="0"/>
              </a:rPr>
              <a:t>ARE  NOT SUPPOSED TO HAVE INCENTIVE FOR PRIVATE PROFIT</a:t>
            </a:r>
          </a:p>
          <a:p>
            <a:r>
              <a:rPr lang="en-US" sz="2800" dirty="0" smtClean="0">
                <a:latin typeface="Arial Black" pitchFamily="34" charset="0"/>
              </a:rPr>
              <a:t>ARE EXPECTED TO BE NUETRAL</a:t>
            </a:r>
          </a:p>
          <a:p>
            <a:r>
              <a:rPr lang="en-US" sz="2800" dirty="0" smtClean="0">
                <a:latin typeface="Arial Black" pitchFamily="34" charset="0"/>
              </a:rPr>
              <a:t>ARE EXPECTED TO REMAIN ANONYMOUS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TYPES OF BUREAUCRACIES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PATRONAGE BUREAUCRACIES</a:t>
            </a:r>
          </a:p>
          <a:p>
            <a:r>
              <a:rPr lang="en-US" dirty="0" smtClean="0">
                <a:latin typeface="Arial Black" pitchFamily="34" charset="0"/>
              </a:rPr>
              <a:t>BASED ON PERSONAL FAVOR OR POLIRTICAL REWARD</a:t>
            </a:r>
          </a:p>
          <a:p>
            <a:r>
              <a:rPr lang="en-US" dirty="0" smtClean="0">
                <a:latin typeface="Arial Black" pitchFamily="34" charset="0"/>
              </a:rPr>
              <a:t>SPOILS SYSTEM IN THE US</a:t>
            </a:r>
          </a:p>
          <a:p>
            <a:r>
              <a:rPr lang="en-US" dirty="0" smtClean="0">
                <a:latin typeface="Arial Black" pitchFamily="34" charset="0"/>
              </a:rPr>
              <a:t>ALSO PREVAILED IN 19</a:t>
            </a:r>
            <a:r>
              <a:rPr lang="en-US" baseline="30000" dirty="0" smtClean="0">
                <a:latin typeface="Arial Black" pitchFamily="34" charset="0"/>
              </a:rPr>
              <a:t>TH</a:t>
            </a:r>
            <a:r>
              <a:rPr lang="en-US" dirty="0" smtClean="0">
                <a:latin typeface="Arial Black" pitchFamily="34" charset="0"/>
              </a:rPr>
              <a:t> CENTURY IN UK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TYPES OF BUREAUCRACIES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>
                <a:latin typeface="Arial Black" pitchFamily="34" charset="0"/>
              </a:rPr>
              <a:t>CASTE BUREAUCRACIES</a:t>
            </a:r>
          </a:p>
          <a:p>
            <a:r>
              <a:rPr lang="en-US" sz="2800" dirty="0" smtClean="0">
                <a:latin typeface="Arial Black" pitchFamily="34" charset="0"/>
              </a:rPr>
              <a:t>ARISES FROM THE CLASS CONNECTIONS(KARL MARX)</a:t>
            </a:r>
          </a:p>
          <a:p>
            <a:r>
              <a:rPr lang="en-US" sz="2800" dirty="0" smtClean="0">
                <a:latin typeface="Arial Black" pitchFamily="34" charset="0"/>
              </a:rPr>
              <a:t>BRAHMINS AND KASHATRIAS WERE APPOINTED TO ADMINISTRATIVE POSTS IN INDIA</a:t>
            </a:r>
          </a:p>
          <a:p>
            <a:r>
              <a:rPr lang="en-US" sz="2800" dirty="0" smtClean="0">
                <a:latin typeface="Arial Black" pitchFamily="34" charset="0"/>
              </a:rPr>
              <a:t>SCIONS OF ARISTOCRATIC FAMILIES GENERALYY GRADUATES OF OXFORD AND CAMBRIDGE UNIVERSITIES FOUND THEIR WAY INTO CIVIL SERVICE EASILY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MERIT BUREAUCRACY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>
                <a:latin typeface="Arial Black" pitchFamily="34" charset="0"/>
              </a:rPr>
              <a:t>PRACTISED WORLD-WIDE NOW</a:t>
            </a:r>
          </a:p>
          <a:p>
            <a:r>
              <a:rPr lang="en-US" sz="2800" dirty="0" smtClean="0">
                <a:latin typeface="Arial Black" pitchFamily="34" charset="0"/>
              </a:rPr>
              <a:t>RECRUITMENT THROUGH COMPETETIVE EXAMS</a:t>
            </a:r>
          </a:p>
          <a:p>
            <a:r>
              <a:rPr lang="en-US" sz="2800" dirty="0" smtClean="0">
                <a:latin typeface="Arial Black" pitchFamily="34" charset="0"/>
              </a:rPr>
              <a:t>LIFE TIME TENURE</a:t>
            </a:r>
          </a:p>
          <a:p>
            <a:r>
              <a:rPr lang="en-US" sz="2800" dirty="0" smtClean="0">
                <a:latin typeface="Arial Black" pitchFamily="34" charset="0"/>
              </a:rPr>
              <a:t>IN SERVICE TRAINING PROGRAMS</a:t>
            </a:r>
          </a:p>
          <a:p>
            <a:r>
              <a:rPr lang="en-US" sz="2800" dirty="0" smtClean="0">
                <a:latin typeface="Arial Black" pitchFamily="34" charset="0"/>
              </a:rPr>
              <a:t>POSITION CLASSIFICATION</a:t>
            </a:r>
          </a:p>
          <a:p>
            <a:r>
              <a:rPr lang="en-US" sz="2800" dirty="0" smtClean="0">
                <a:latin typeface="Arial Black" pitchFamily="34" charset="0"/>
              </a:rPr>
              <a:t>RATIONAL APPROACH TO PAY &amp; ALLOWANCES</a:t>
            </a:r>
          </a:p>
          <a:p>
            <a:r>
              <a:rPr lang="en-US" sz="2800" dirty="0" smtClean="0">
                <a:latin typeface="Arial Black" pitchFamily="34" charset="0"/>
              </a:rPr>
              <a:t>PROMOTION BASED ON MERIT PRINCIPLE</a:t>
            </a:r>
          </a:p>
          <a:p>
            <a:r>
              <a:rPr lang="en-US" sz="2800" dirty="0" smtClean="0">
                <a:latin typeface="Arial Black" pitchFamily="34" charset="0"/>
              </a:rPr>
              <a:t>RETIREMENT PROGRAMS</a:t>
            </a:r>
            <a:endParaRPr lang="en-US" sz="28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TYPES OF BUREAUCRACIES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Arial Black" pitchFamily="34" charset="0"/>
              </a:rPr>
              <a:t>REPRESENTATIVE BUREAUCRACIES ARE RESPONSIBLE AND RESPONSIVE TO POLITICAL FORCES WHICH COMMAND THE SUPPORT OF ELECTRORATE AT A GIVEN TIME</a:t>
            </a:r>
          </a:p>
          <a:p>
            <a:r>
              <a:rPr lang="en-US" sz="2400" dirty="0" smtClean="0">
                <a:latin typeface="Arial Black" pitchFamily="34" charset="0"/>
              </a:rPr>
              <a:t>PARTY-STATE BUREAUCRACIES THESE ARE BY-PRODUCT OF TOTALITARIAN REGIMES OR OF ONE PARTY POLITICAL SYSTEMS.IN SUCH BURUEAUCRACY IS DOMINATED AND PENETRATED BY THE PARTY BUREAUCRACY</a:t>
            </a:r>
          </a:p>
          <a:p>
            <a:r>
              <a:rPr lang="en-US" sz="2400" dirty="0" smtClean="0">
                <a:latin typeface="Arial Black" pitchFamily="34" charset="0"/>
              </a:rPr>
              <a:t>MILITARY DOMINATED BUREAUCRACY WHEREIN THE ARMED FORCES IN CONTROL INSTAL THEIR REPRESENTATIVES IN KEY ADMINISTRATIVE POSTS</a:t>
            </a:r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 Black" pitchFamily="34" charset="0"/>
              </a:rPr>
              <a:t>TYPES OF BUREAUCRACIES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Arial Black" pitchFamily="34" charset="0"/>
              </a:rPr>
              <a:t>RULER DOMINATED BUREAUCRACIES PRESENT IN AUTOCRATIC REGIMES</a:t>
            </a:r>
          </a:p>
          <a:p>
            <a:r>
              <a:rPr lang="en-US" dirty="0" smtClean="0">
                <a:latin typeface="Arial Black" pitchFamily="34" charset="0"/>
              </a:rPr>
              <a:t>IT IS PERSONAL INSTRUMENT OF THE AUTOCRATIC USED TO IMPOSE HIS WILL ON RULED AND STRENGTHEN HIS CONTROL</a:t>
            </a:r>
          </a:p>
          <a:p>
            <a:r>
              <a:rPr lang="en-US" dirty="0" smtClean="0">
                <a:latin typeface="Arial Black" pitchFamily="34" charset="0"/>
              </a:rPr>
              <a:t>RULING BUREAUCRACIES ARE FOUND IN COLONIAL RULES WHEREIN THE BUREAUCRACY ITSELF BECOMES THE DE FACTO RULING ELEMENT WEILDING BOTH ADMINISTRATIVE AND POLITICAL POWER</a:t>
            </a:r>
            <a:endParaRPr lang="en-US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 Black" pitchFamily="34" charset="0"/>
              </a:rPr>
              <a:t>CLASSIFICATION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486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CLASSIFICATION AND STANDARDIZATION IS THE BASIS ON WHICH THE WHOLE PUBLIC ADMINISTRATIVE STRUCTURE RESTS</a:t>
            </a:r>
          </a:p>
          <a:p>
            <a:r>
              <a:rPr lang="en-US" sz="2400" dirty="0" smtClean="0">
                <a:latin typeface="Arial Black" pitchFamily="34" charset="0"/>
              </a:rPr>
              <a:t>PROPER CLASSIFICATION ENSURES EFFICIENCY OF RECRUITMENT AND CREATION OF A RATIONAL PROMOTION SYSTEM AND EQUITABLE TREATMENT FOR THOSE WORKING IN DIFFERENT DEPARTMENTS</a:t>
            </a:r>
          </a:p>
          <a:p>
            <a:r>
              <a:rPr lang="en-US" sz="2400" dirty="0" smtClean="0">
                <a:latin typeface="Arial Black" pitchFamily="34" charset="0"/>
              </a:rPr>
              <a:t>POSITION CLASSIFICATION ADOPTED BY USA,JAPAN,CANADA,PHILIPINES,TAIWAN</a:t>
            </a:r>
          </a:p>
          <a:p>
            <a:r>
              <a:rPr lang="en-US" sz="2400" dirty="0" smtClean="0">
                <a:latin typeface="Arial Black" pitchFamily="34" charset="0"/>
              </a:rPr>
              <a:t>RANK CLASSIFICATION ADOPTED BY UK,FRANCE,INDIA ,PAKISTAN, GERMANY,MALAYSIA</a:t>
            </a:r>
          </a:p>
          <a:p>
            <a:endParaRPr lang="en-US" sz="24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 Black" pitchFamily="34" charset="0"/>
              </a:rPr>
              <a:t>SUMMARY</a:t>
            </a:r>
            <a:endParaRPr lang="en-US" sz="40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sz="2800" dirty="0" smtClean="0">
                <a:latin typeface="Arial Black" pitchFamily="34" charset="0"/>
              </a:rPr>
              <a:t>CIVIL SERVICE: GUARDIAN,PROFESSIONAL,ANONYMOUS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     MILITARY/JUDICIARY NOT INCLUDED</a:t>
            </a:r>
          </a:p>
          <a:p>
            <a:r>
              <a:rPr lang="en-US" sz="2800" dirty="0" smtClean="0">
                <a:latin typeface="Arial Black" pitchFamily="34" charset="0"/>
              </a:rPr>
              <a:t>TYPES OF BUREAUCRACY: </a:t>
            </a:r>
          </a:p>
          <a:p>
            <a:pPr>
              <a:buNone/>
            </a:pPr>
            <a:r>
              <a:rPr lang="en-US" sz="2800" dirty="0" smtClean="0">
                <a:latin typeface="Arial Black" pitchFamily="34" charset="0"/>
              </a:rPr>
              <a:t>     PATRONAGE, CASTE,  REPRESENTATIVE, CASTE,  RULER,MILITARY,RULING</a:t>
            </a:r>
          </a:p>
          <a:p>
            <a:r>
              <a:rPr lang="en-US" sz="2800" dirty="0" smtClean="0">
                <a:latin typeface="Arial Black" pitchFamily="34" charset="0"/>
              </a:rPr>
              <a:t>CLASSIFICATION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609</TotalTime>
  <Words>477</Words>
  <Application>Microsoft Office PowerPoint</Application>
  <PresentationFormat>On-screen Show (4:3)</PresentationFormat>
  <Paragraphs>65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COMPARATIVE PUBLIC ADMINISTRATION MPA 503</vt:lpstr>
      <vt:lpstr>TYPES OF BUREAUCRACY</vt:lpstr>
      <vt:lpstr>CIVIL SERVICE</vt:lpstr>
      <vt:lpstr>FEATURES</vt:lpstr>
      <vt:lpstr>FEATURES</vt:lpstr>
      <vt:lpstr>FEATURES</vt:lpstr>
      <vt:lpstr>TYPES OF BUREAUCRACIES</vt:lpstr>
      <vt:lpstr>TYPES OF BUREAUCRACIES</vt:lpstr>
      <vt:lpstr>MERIT BUREAUCRACY</vt:lpstr>
      <vt:lpstr>TYPES OF BUREAUCRACIES</vt:lpstr>
      <vt:lpstr>TYPES OF BUREAUCRACIES</vt:lpstr>
      <vt:lpstr>CLASSIFICATION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jeff</dc:creator>
  <cp:lastModifiedBy>Administrator</cp:lastModifiedBy>
  <cp:revision>19</cp:revision>
  <dcterms:created xsi:type="dcterms:W3CDTF">2014-06-24T18:29:38Z</dcterms:created>
  <dcterms:modified xsi:type="dcterms:W3CDTF">2014-06-30T06:23:54Z</dcterms:modified>
</cp:coreProperties>
</file>