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76" r:id="rId3"/>
    <p:sldId id="257" r:id="rId4"/>
    <p:sldId id="258" r:id="rId5"/>
    <p:sldId id="259" r:id="rId6"/>
    <p:sldId id="260" r:id="rId7"/>
    <p:sldId id="261" r:id="rId8"/>
    <p:sldId id="262" r:id="rId9"/>
    <p:sldId id="263" r:id="rId10"/>
    <p:sldId id="264" r:id="rId11"/>
    <p:sldId id="265"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0" d="100"/>
          <a:sy n="50" d="100"/>
        </p:scale>
        <p:origin x="-1872" y="-36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EE5E5E-93FF-4EE1-AF51-B9B10375F038}" type="datetimeFigureOut">
              <a:rPr lang="en-US" smtClean="0"/>
              <a:pPr/>
              <a:t>24/06/2014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869AD8-4C7B-43DC-8FF6-8C8FF70460E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730E7DE-05D1-46EF-AF75-5691E65CB86E}" type="datetime1">
              <a:rPr lang="en-US" smtClean="0"/>
              <a:pPr/>
              <a:t>24/06/2014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166A9C-D1CA-4DDF-ACD2-89E390A154C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8025C-C0CC-41AF-929D-71E204B3EBAE}" type="datetime1">
              <a:rPr lang="en-US" smtClean="0"/>
              <a:pPr/>
              <a:t>24/06/2014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166A9C-D1CA-4DDF-ACD2-89E390A154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50F01B-BE67-4971-862E-09456EDD5F63}" type="datetime1">
              <a:rPr lang="en-US" smtClean="0"/>
              <a:pPr/>
              <a:t>24/06/2014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166A9C-D1CA-4DDF-ACD2-89E390A154C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E41C66-3546-4DBF-A762-45E6368F3392}" type="datetime1">
              <a:rPr lang="en-US" smtClean="0"/>
              <a:pPr/>
              <a:t>24/06/2014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166A9C-D1CA-4DDF-ACD2-89E390A154C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1F5A75-7BD8-45AB-AA34-3A31B0016EF4}" type="datetime1">
              <a:rPr lang="en-US" smtClean="0"/>
              <a:pPr/>
              <a:t>24/06/2014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166A9C-D1CA-4DDF-ACD2-89E390A154C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79458A-D5E9-483B-9494-8D609FC28FBE}" type="datetime1">
              <a:rPr lang="en-US" smtClean="0"/>
              <a:pPr/>
              <a:t>24/06/2014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166A9C-D1CA-4DDF-ACD2-89E390A154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D4FBF3-38A6-4A6A-A377-D192F8A74BAF}" type="datetime1">
              <a:rPr lang="en-US" smtClean="0"/>
              <a:pPr/>
              <a:t>24/06/2014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166A9C-D1CA-4DDF-ACD2-89E390A154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7ABB44-A035-4F9B-B744-F86CABF47EAC}" type="datetime1">
              <a:rPr lang="en-US" smtClean="0"/>
              <a:pPr/>
              <a:t>24/06/2014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166A9C-D1CA-4DDF-ACD2-89E390A154C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351D3A-884C-4C1C-B4DA-BB38001A99DA}" type="datetime1">
              <a:rPr lang="en-US" smtClean="0"/>
              <a:pPr/>
              <a:t>24/06/2014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166A9C-D1CA-4DDF-ACD2-89E390A154C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0FDC7-E072-4A54-9AC7-CF3416F888A3}" type="datetime1">
              <a:rPr lang="en-US" smtClean="0"/>
              <a:pPr/>
              <a:t>24/06/2014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166A9C-D1CA-4DDF-ACD2-89E390A154C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4BA7C3-A0A0-4871-AF85-B9F7D79A1BBB}" type="datetime1">
              <a:rPr lang="en-US" smtClean="0"/>
              <a:pPr/>
              <a:t>24/06/2014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166A9C-D1CA-4DDF-ACD2-89E390A154C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39F70F-F49F-4095-8132-4FEF367F504A}" type="datetime1">
              <a:rPr lang="en-US" smtClean="0"/>
              <a:pPr/>
              <a:t>24/06/2014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166A9C-D1CA-4DDF-ACD2-89E390A154C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COMPARATIVE PUBLIC ADMINISTRATION</a:t>
            </a:r>
            <a:br>
              <a:rPr lang="en-US" dirty="0" smtClean="0"/>
            </a:br>
            <a:r>
              <a:rPr lang="en-US" dirty="0" smtClean="0"/>
              <a:t>MPA503</a:t>
            </a:r>
            <a:br>
              <a:rPr lang="en-US" dirty="0" smtClean="0"/>
            </a:br>
            <a:r>
              <a:rPr lang="en-US" dirty="0" smtClean="0"/>
              <a:t/>
            </a:r>
            <a:br>
              <a:rPr lang="en-US" dirty="0" smtClean="0"/>
            </a:br>
            <a:r>
              <a:rPr lang="en-US" dirty="0" smtClean="0"/>
              <a:t>LECTURE 10</a:t>
            </a:r>
            <a:br>
              <a:rPr lang="en-US" dirty="0" smtClean="0"/>
            </a:br>
            <a:endParaRPr lang="en-US" dirty="0"/>
          </a:p>
        </p:txBody>
      </p:sp>
      <p:sp>
        <p:nvSpPr>
          <p:cNvPr id="3" name="Subtitle 2"/>
          <p:cNvSpPr>
            <a:spLocks noGrp="1"/>
          </p:cNvSpPr>
          <p:nvPr>
            <p:ph type="subTitle" idx="1"/>
          </p:nvPr>
        </p:nvSpPr>
        <p:spPr>
          <a:xfrm>
            <a:off x="1371600" y="4495800"/>
            <a:ext cx="6400800" cy="1143000"/>
          </a:xfrm>
        </p:spPr>
        <p:txBody>
          <a:bodyPr/>
          <a:lstStyle/>
          <a:p>
            <a:r>
              <a:rPr lang="en-US" b="1" dirty="0" smtClean="0">
                <a:solidFill>
                  <a:schemeClr val="tx1"/>
                </a:solidFill>
                <a:latin typeface="Arial Black" pitchFamily="34" charset="0"/>
              </a:rPr>
              <a:t>DYSFUNCTIONAL BUREAUCRACY</a:t>
            </a:r>
            <a:endParaRPr lang="en-US" b="1" dirty="0">
              <a:solidFill>
                <a:schemeClr val="tx1"/>
              </a:solidFill>
              <a:latin typeface="Arial Black" pitchFamily="34" charset="0"/>
            </a:endParaRPr>
          </a:p>
        </p:txBody>
      </p:sp>
      <p:sp>
        <p:nvSpPr>
          <p:cNvPr id="4" name="Slide Number Placeholder 3"/>
          <p:cNvSpPr>
            <a:spLocks noGrp="1"/>
          </p:cNvSpPr>
          <p:nvPr>
            <p:ph type="sldNum" sz="quarter" idx="12"/>
          </p:nvPr>
        </p:nvSpPr>
        <p:spPr/>
        <p:txBody>
          <a:bodyPr/>
          <a:lstStyle/>
          <a:p>
            <a:fld id="{6E166A9C-D1CA-4DDF-ACD2-89E390A154C2}"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SUMMARY/RECAP</a:t>
            </a:r>
            <a:endParaRPr lang="en-US" sz="4000" dirty="0">
              <a:latin typeface="Arial Black" pitchFamily="34" charset="0"/>
            </a:endParaRPr>
          </a:p>
        </p:txBody>
      </p:sp>
      <p:sp>
        <p:nvSpPr>
          <p:cNvPr id="3" name="Content Placeholder 2"/>
          <p:cNvSpPr>
            <a:spLocks noGrp="1"/>
          </p:cNvSpPr>
          <p:nvPr>
            <p:ph idx="1"/>
          </p:nvPr>
        </p:nvSpPr>
        <p:spPr/>
        <p:txBody>
          <a:bodyPr>
            <a:normAutofit lnSpcReduction="10000"/>
          </a:bodyPr>
          <a:lstStyle/>
          <a:p>
            <a:r>
              <a:rPr lang="en-US" sz="2800" dirty="0" smtClean="0">
                <a:latin typeface="Arial Black" pitchFamily="34" charset="0"/>
              </a:rPr>
              <a:t>DEFITION AND ORIGIN OF BUREAUCRACY</a:t>
            </a:r>
          </a:p>
          <a:p>
            <a:r>
              <a:rPr lang="en-US" sz="2800" dirty="0" smtClean="0">
                <a:latin typeface="Arial Black" pitchFamily="34" charset="0"/>
              </a:rPr>
              <a:t>KARL MARX VIEWPOINT</a:t>
            </a:r>
          </a:p>
          <a:p>
            <a:r>
              <a:rPr lang="en-US" sz="2800" dirty="0" smtClean="0">
                <a:latin typeface="Arial Black" pitchFamily="34" charset="0"/>
              </a:rPr>
              <a:t>WEBERIAN BUREAUCRACY</a:t>
            </a:r>
          </a:p>
          <a:p>
            <a:r>
              <a:rPr lang="en-US" sz="2800" dirty="0" smtClean="0">
                <a:latin typeface="Arial Black" pitchFamily="34" charset="0"/>
              </a:rPr>
              <a:t>RATIONAL LEGAL</a:t>
            </a:r>
          </a:p>
          <a:p>
            <a:r>
              <a:rPr lang="en-US" sz="2800" dirty="0" smtClean="0">
                <a:latin typeface="Arial Black" pitchFamily="34" charset="0"/>
              </a:rPr>
              <a:t>ADVANTAGES</a:t>
            </a:r>
          </a:p>
          <a:p>
            <a:r>
              <a:rPr lang="en-US" sz="2800" dirty="0" smtClean="0">
                <a:latin typeface="Arial Black" pitchFamily="34" charset="0"/>
              </a:rPr>
              <a:t>TECHNICAL AND POLITICAL ASPECTS</a:t>
            </a:r>
          </a:p>
          <a:p>
            <a:r>
              <a:rPr lang="en-US" sz="2800" dirty="0" smtClean="0">
                <a:latin typeface="Arial Black" pitchFamily="34" charset="0"/>
              </a:rPr>
              <a:t>CRITICISM AND LIMITATIONS</a:t>
            </a:r>
          </a:p>
          <a:p>
            <a:r>
              <a:rPr lang="en-US" sz="2800" dirty="0" smtClean="0">
                <a:latin typeface="Arial Black" pitchFamily="34" charset="0"/>
              </a:rPr>
              <a:t>PROBLEMS</a:t>
            </a:r>
          </a:p>
          <a:p>
            <a:endParaRPr lang="en-US" dirty="0"/>
          </a:p>
        </p:txBody>
      </p:sp>
      <p:sp>
        <p:nvSpPr>
          <p:cNvPr id="4" name="Slide Number Placeholder 3"/>
          <p:cNvSpPr>
            <a:spLocks noGrp="1"/>
          </p:cNvSpPr>
          <p:nvPr>
            <p:ph type="sldNum" sz="quarter" idx="12"/>
          </p:nvPr>
        </p:nvSpPr>
        <p:spPr/>
        <p:txBody>
          <a:bodyPr/>
          <a:lstStyle/>
          <a:p>
            <a:fld id="{6E166A9C-D1CA-4DDF-ACD2-89E390A154C2}"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MICHAEL CROZIER(1964)</a:t>
            </a:r>
            <a:endParaRPr lang="en-US" sz="4000" dirty="0">
              <a:latin typeface="Arial Black" pitchFamily="34" charset="0"/>
            </a:endParaRPr>
          </a:p>
        </p:txBody>
      </p:sp>
      <p:sp>
        <p:nvSpPr>
          <p:cNvPr id="3" name="Content Placeholder 2"/>
          <p:cNvSpPr>
            <a:spLocks noGrp="1"/>
          </p:cNvSpPr>
          <p:nvPr>
            <p:ph idx="1"/>
          </p:nvPr>
        </p:nvSpPr>
        <p:spPr/>
        <p:txBody>
          <a:bodyPr>
            <a:normAutofit lnSpcReduction="10000"/>
          </a:bodyPr>
          <a:lstStyle/>
          <a:p>
            <a:r>
              <a:rPr lang="en-US" sz="2800" dirty="0" smtClean="0">
                <a:latin typeface="Arial Black" pitchFamily="34" charset="0"/>
              </a:rPr>
              <a:t>IN 1922 WEBER HAD HIGHLIGHTED THE IDEAL BUREAUCRACY AS AN ULTIMATE EXPRESSION OF A TREND TOWARDS THE EFFICIENT ORGANISATION CROZIERS ASSESMENT OF THE MANNER IN WHICH BUREAUCRATIC ORGANISATIONS  HAD ACTUALLY DEVELOPED</a:t>
            </a:r>
          </a:p>
          <a:p>
            <a:r>
              <a:rPr lang="en-US" sz="2800" dirty="0" smtClean="0">
                <a:latin typeface="Arial Black" pitchFamily="34" charset="0"/>
              </a:rPr>
              <a:t>FOUND THE SITUATION TO BE OTHERWISE</a:t>
            </a:r>
            <a:endParaRPr lang="en-US" sz="2800" dirty="0">
              <a:latin typeface="Arial Black" pitchFamily="34" charset="0"/>
            </a:endParaRPr>
          </a:p>
        </p:txBody>
      </p:sp>
      <p:sp>
        <p:nvSpPr>
          <p:cNvPr id="4" name="Slide Number Placeholder 3"/>
          <p:cNvSpPr>
            <a:spLocks noGrp="1"/>
          </p:cNvSpPr>
          <p:nvPr>
            <p:ph type="sldNum" sz="quarter" idx="12"/>
          </p:nvPr>
        </p:nvSpPr>
        <p:spPr/>
        <p:txBody>
          <a:bodyPr/>
          <a:lstStyle/>
          <a:p>
            <a:fld id="{6E166A9C-D1CA-4DDF-ACD2-89E390A154C2}"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MICHAEL CROZIER</a:t>
            </a:r>
            <a:endParaRPr lang="en-US" dirty="0"/>
          </a:p>
        </p:txBody>
      </p:sp>
      <p:sp>
        <p:nvSpPr>
          <p:cNvPr id="3" name="Content Placeholder 2"/>
          <p:cNvSpPr>
            <a:spLocks noGrp="1"/>
          </p:cNvSpPr>
          <p:nvPr>
            <p:ph idx="1"/>
          </p:nvPr>
        </p:nvSpPr>
        <p:spPr/>
        <p:txBody>
          <a:bodyPr>
            <a:normAutofit/>
          </a:bodyPr>
          <a:lstStyle/>
          <a:p>
            <a:r>
              <a:rPr lang="en-US" sz="2800" dirty="0" smtClean="0">
                <a:latin typeface="Arial Black" pitchFamily="34" charset="0"/>
              </a:rPr>
              <a:t>IT IS CHARACTERISED BY THE SLOWNESS,THE PONDEROUSNESS,THE ROUTINE,THE COMPLICATION OF PROCEDURES AND THE MALADAPTED RESPONSES OF THE   BUREAUCRATIC ORGANISATION TO THE NEEDS WHICH THEY ARE MEANT TO SATISFY</a:t>
            </a:r>
          </a:p>
          <a:p>
            <a:r>
              <a:rPr lang="en-US" sz="2800" dirty="0" smtClean="0">
                <a:latin typeface="Arial Black" pitchFamily="34" charset="0"/>
              </a:rPr>
              <a:t>AS SUCH BUREAUCRACIES OFTEN BECAME DYSFUNCTIONAL  </a:t>
            </a:r>
          </a:p>
          <a:p>
            <a:endParaRPr lang="en-US" sz="2800" dirty="0">
              <a:latin typeface="Arial Black" pitchFamily="34" charset="0"/>
            </a:endParaRPr>
          </a:p>
        </p:txBody>
      </p:sp>
      <p:sp>
        <p:nvSpPr>
          <p:cNvPr id="4" name="Slide Number Placeholder 3"/>
          <p:cNvSpPr>
            <a:spLocks noGrp="1"/>
          </p:cNvSpPr>
          <p:nvPr>
            <p:ph type="sldNum" sz="quarter" idx="12"/>
          </p:nvPr>
        </p:nvSpPr>
        <p:spPr/>
        <p:txBody>
          <a:bodyPr/>
          <a:lstStyle/>
          <a:p>
            <a:fld id="{6E166A9C-D1CA-4DDF-ACD2-89E390A154C2}"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MICHAEL CROZIER</a:t>
            </a:r>
            <a:endParaRPr lang="en-US" dirty="0"/>
          </a:p>
        </p:txBody>
      </p:sp>
      <p:sp>
        <p:nvSpPr>
          <p:cNvPr id="3" name="Content Placeholder 2"/>
          <p:cNvSpPr>
            <a:spLocks noGrp="1"/>
          </p:cNvSpPr>
          <p:nvPr>
            <p:ph idx="1"/>
          </p:nvPr>
        </p:nvSpPr>
        <p:spPr>
          <a:xfrm>
            <a:off x="457200" y="1219200"/>
            <a:ext cx="8229600" cy="5181600"/>
          </a:xfrm>
        </p:spPr>
        <p:txBody>
          <a:bodyPr>
            <a:normAutofit fontScale="92500" lnSpcReduction="20000"/>
          </a:bodyPr>
          <a:lstStyle/>
          <a:p>
            <a:r>
              <a:rPr lang="en-US" sz="2800" dirty="0" smtClean="0">
                <a:latin typeface="Arial Black" pitchFamily="34" charset="0"/>
              </a:rPr>
              <a:t>A  BUREAUCRATIC IS AN ORGANISATION THAT CANNOT CORRECT ITS BEHAVIOR BY LEARNING FROM ITS ERRORS,IT IS TOO RIGID TO ADJUST WITHOUT CRISIS,TO THE TRANSFORMATION THAT THE ACCELERATED EVOLUTION OF THE INDUSTRIAL SOCIETY MAKES MORE AND MORE IMPERATIVE</a:t>
            </a:r>
          </a:p>
          <a:p>
            <a:r>
              <a:rPr lang="en-US" sz="2800" dirty="0" smtClean="0">
                <a:latin typeface="Arial Black" pitchFamily="34" charset="0"/>
              </a:rPr>
              <a:t>ORGANISATIONS WERE BEGINNING TO DISCARD THE NOTION OF ONE BEST WAY SINCE NOTION OF PERFECT RATIONALITY HAD WEAKENED THE POSSIBILITY OF ACTION BY INSISTING ON RIGOROUS LOGIC AND IMMEDIATE COHERENCE</a:t>
            </a:r>
            <a:endParaRPr lang="en-US" sz="2800" dirty="0">
              <a:latin typeface="Arial Black" pitchFamily="34" charset="0"/>
            </a:endParaRPr>
          </a:p>
        </p:txBody>
      </p:sp>
      <p:sp>
        <p:nvSpPr>
          <p:cNvPr id="4" name="Slide Number Placeholder 3"/>
          <p:cNvSpPr>
            <a:spLocks noGrp="1"/>
          </p:cNvSpPr>
          <p:nvPr>
            <p:ph type="sldNum" sz="quarter" idx="12"/>
          </p:nvPr>
        </p:nvSpPr>
        <p:spPr/>
        <p:txBody>
          <a:bodyPr/>
          <a:lstStyle/>
          <a:p>
            <a:fld id="{6E166A9C-D1CA-4DDF-ACD2-89E390A154C2}"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MICHAEL CROZIER</a:t>
            </a:r>
            <a:endParaRPr lang="en-US" dirty="0"/>
          </a:p>
        </p:txBody>
      </p:sp>
      <p:sp>
        <p:nvSpPr>
          <p:cNvPr id="3" name="Content Placeholder 2"/>
          <p:cNvSpPr>
            <a:spLocks noGrp="1"/>
          </p:cNvSpPr>
          <p:nvPr>
            <p:ph idx="1"/>
          </p:nvPr>
        </p:nvSpPr>
        <p:spPr/>
        <p:txBody>
          <a:bodyPr>
            <a:normAutofit/>
          </a:bodyPr>
          <a:lstStyle/>
          <a:p>
            <a:r>
              <a:rPr lang="en-US" sz="2800" dirty="0" smtClean="0">
                <a:latin typeface="Arial Black" pitchFamily="34" charset="0"/>
              </a:rPr>
              <a:t>AN UNINTENDED CONSEQUENCE OF RATIONALISATION IS THE PREDICTABILITY OF BEHAVIOR IS A SURE TEST OF ONES INFERIORITY</a:t>
            </a:r>
          </a:p>
          <a:p>
            <a:r>
              <a:rPr lang="en-US" sz="2800" dirty="0" smtClean="0">
                <a:latin typeface="Arial Black" pitchFamily="34" charset="0"/>
              </a:rPr>
              <a:t>ORGANISATIONS ARE NOT AUTONOMOUS ENTITIES BUT SOCIAL CONSTRUCTS ARE MAN MADE AND SOCIALLY CREATED BEING THE RESULT OF POWER STRUGGLES WITHIN THE ORGANISATION</a:t>
            </a:r>
            <a:endParaRPr lang="en-US" sz="2800" dirty="0">
              <a:latin typeface="Arial Black" pitchFamily="34" charset="0"/>
            </a:endParaRPr>
          </a:p>
        </p:txBody>
      </p:sp>
      <p:sp>
        <p:nvSpPr>
          <p:cNvPr id="4" name="Slide Number Placeholder 3"/>
          <p:cNvSpPr>
            <a:spLocks noGrp="1"/>
          </p:cNvSpPr>
          <p:nvPr>
            <p:ph type="sldNum" sz="quarter" idx="12"/>
          </p:nvPr>
        </p:nvSpPr>
        <p:spPr/>
        <p:txBody>
          <a:bodyPr/>
          <a:lstStyle/>
          <a:p>
            <a:fld id="{6E166A9C-D1CA-4DDF-ACD2-89E390A154C2}"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MICHAEL CROZIER</a:t>
            </a:r>
            <a:endParaRPr lang="en-US" dirty="0"/>
          </a:p>
        </p:txBody>
      </p:sp>
      <p:sp>
        <p:nvSpPr>
          <p:cNvPr id="3" name="Content Placeholder 2"/>
          <p:cNvSpPr>
            <a:spLocks noGrp="1"/>
          </p:cNvSpPr>
          <p:nvPr>
            <p:ph idx="1"/>
          </p:nvPr>
        </p:nvSpPr>
        <p:spPr/>
        <p:txBody>
          <a:bodyPr>
            <a:normAutofit fontScale="92500" lnSpcReduction="20000"/>
          </a:bodyPr>
          <a:lstStyle/>
          <a:p>
            <a:r>
              <a:rPr lang="en-US" sz="2800" dirty="0" smtClean="0">
                <a:latin typeface="Arial Black" pitchFamily="34" charset="0"/>
              </a:rPr>
              <a:t>EACH GROUP FIGHTS TO PRESERVE AND ENLARGE THE AREA UPON WHICH IT HAS SOME DISCRETION ATTEMPTING TO LIMIT ITS DEPENDENCE UPON OTHER GROUPS AND ACCEPT SUCH DEPENDENCE ONLY AS LONG AS THERE IS NO OTHER CHOICE BUT SUBMISSION</a:t>
            </a:r>
          </a:p>
          <a:p>
            <a:r>
              <a:rPr lang="en-US" sz="2800" dirty="0" smtClean="0">
                <a:latin typeface="Arial Black" pitchFamily="34" charset="0"/>
              </a:rPr>
              <a:t>THE BUREAUCRATIC SYSTEM OF ORGANISATION IS CHARACTERIZED BY THE EXISTENCE OF A SERIES OF RELATIVELY STABLE VICIOUS CIRCLES THAT STEM FROM IMPERSONALITY AND CENTRALISATION</a:t>
            </a:r>
            <a:endParaRPr lang="en-US" sz="2800" dirty="0">
              <a:latin typeface="Arial Black" pitchFamily="34" charset="0"/>
            </a:endParaRPr>
          </a:p>
        </p:txBody>
      </p:sp>
      <p:sp>
        <p:nvSpPr>
          <p:cNvPr id="4" name="Slide Number Placeholder 3"/>
          <p:cNvSpPr>
            <a:spLocks noGrp="1"/>
          </p:cNvSpPr>
          <p:nvPr>
            <p:ph type="sldNum" sz="quarter" idx="12"/>
          </p:nvPr>
        </p:nvSpPr>
        <p:spPr/>
        <p:txBody>
          <a:bodyPr/>
          <a:lstStyle/>
          <a:p>
            <a:fld id="{6E166A9C-D1CA-4DDF-ACD2-89E390A154C2}"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MICHAEL CROZIER</a:t>
            </a:r>
            <a:endParaRPr lang="en-US" sz="4000" dirty="0"/>
          </a:p>
        </p:txBody>
      </p:sp>
      <p:sp>
        <p:nvSpPr>
          <p:cNvPr id="3" name="Content Placeholder 2"/>
          <p:cNvSpPr>
            <a:spLocks noGrp="1"/>
          </p:cNvSpPr>
          <p:nvPr>
            <p:ph idx="1"/>
          </p:nvPr>
        </p:nvSpPr>
        <p:spPr/>
        <p:txBody>
          <a:bodyPr>
            <a:normAutofit lnSpcReduction="10000"/>
          </a:bodyPr>
          <a:lstStyle/>
          <a:p>
            <a:pPr>
              <a:buNone/>
            </a:pPr>
            <a:r>
              <a:rPr lang="en-US" sz="2800" dirty="0" smtClean="0">
                <a:latin typeface="Arial Black" pitchFamily="34" charset="0"/>
              </a:rPr>
              <a:t>THE DEVELOPMENT OF IMPERSONAL RULES</a:t>
            </a:r>
          </a:p>
          <a:p>
            <a:r>
              <a:rPr lang="en-US" sz="2800" dirty="0" smtClean="0">
                <a:latin typeface="Arial Black" pitchFamily="34" charset="0"/>
              </a:rPr>
              <a:t>ABSTRACT RULES TO COVER ALL EVENTS</a:t>
            </a:r>
          </a:p>
          <a:p>
            <a:r>
              <a:rPr lang="en-US" sz="2800" dirty="0" smtClean="0">
                <a:latin typeface="Arial Black" pitchFamily="34" charset="0"/>
              </a:rPr>
              <a:t>ONCE COMPETITIVE EXAM HAS BEEN QUALIFIED PROMOTIONS ARE A MATTER OF SENIORITY THUS HIERARCHAL CONTROL IS LOST AND GOVERNING LOWER LEVELS BECOMES MEANINGLESS</a:t>
            </a:r>
            <a:endParaRPr lang="en-US" sz="2800" dirty="0">
              <a:latin typeface="Arial Black" pitchFamily="34" charset="0"/>
            </a:endParaRPr>
          </a:p>
        </p:txBody>
      </p:sp>
      <p:sp>
        <p:nvSpPr>
          <p:cNvPr id="4" name="Slide Number Placeholder 3"/>
          <p:cNvSpPr>
            <a:spLocks noGrp="1"/>
          </p:cNvSpPr>
          <p:nvPr>
            <p:ph type="sldNum" sz="quarter" idx="12"/>
          </p:nvPr>
        </p:nvSpPr>
        <p:spPr/>
        <p:txBody>
          <a:bodyPr/>
          <a:lstStyle/>
          <a:p>
            <a:fld id="{6E166A9C-D1CA-4DDF-ACD2-89E390A154C2}"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MICHAEL CROZIER</a:t>
            </a:r>
            <a:endParaRPr lang="en-US" sz="4000" dirty="0"/>
          </a:p>
        </p:txBody>
      </p:sp>
      <p:sp>
        <p:nvSpPr>
          <p:cNvPr id="3" name="Content Placeholder 2"/>
          <p:cNvSpPr>
            <a:spLocks noGrp="1"/>
          </p:cNvSpPr>
          <p:nvPr>
            <p:ph idx="1"/>
          </p:nvPr>
        </p:nvSpPr>
        <p:spPr/>
        <p:txBody>
          <a:bodyPr>
            <a:noAutofit/>
          </a:bodyPr>
          <a:lstStyle/>
          <a:p>
            <a:r>
              <a:rPr lang="en-US" sz="2400" dirty="0" smtClean="0">
                <a:latin typeface="Arial Black" pitchFamily="34" charset="0"/>
              </a:rPr>
              <a:t>THE CENTRALIZATION OF DECISIONS</a:t>
            </a:r>
          </a:p>
          <a:p>
            <a:r>
              <a:rPr lang="en-US" sz="2400" dirty="0" smtClean="0">
                <a:latin typeface="Arial Black" pitchFamily="34" charset="0"/>
              </a:rPr>
              <a:t>POWER TO RESOLVE PROBLEMS PASSED ON TO SOME IMPARTIAL CENTRAL BODY</a:t>
            </a:r>
          </a:p>
          <a:p>
            <a:r>
              <a:rPr lang="en-US" sz="2400" dirty="0" smtClean="0">
                <a:latin typeface="Arial Black" pitchFamily="34" charset="0"/>
              </a:rPr>
              <a:t>PROBLEMS NOT RESOLVED AT RIGHT LEVEL BY PEOPLE WHO HAVE NO DIRECT KNOWLEDGE OF PROBLEMS</a:t>
            </a:r>
          </a:p>
          <a:p>
            <a:r>
              <a:rPr lang="en-US" sz="2400" dirty="0" smtClean="0">
                <a:latin typeface="Arial Black" pitchFamily="34" charset="0"/>
              </a:rPr>
              <a:t>PRIORITY MAY BE GIVEN TO INTERNAL POLITICS SINCE DECISION MAKERS INSULATED AND PROTECTED FROM THOSE  WHO ARE AFFECTED BY THE DECISIONS</a:t>
            </a:r>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6E166A9C-D1CA-4DDF-ACD2-89E390A154C2}"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MICHAEL CROZIER</a:t>
            </a:r>
            <a:endParaRPr lang="en-US" dirty="0"/>
          </a:p>
        </p:txBody>
      </p:sp>
      <p:sp>
        <p:nvSpPr>
          <p:cNvPr id="3" name="Content Placeholder 2"/>
          <p:cNvSpPr>
            <a:spLocks noGrp="1"/>
          </p:cNvSpPr>
          <p:nvPr>
            <p:ph idx="1"/>
          </p:nvPr>
        </p:nvSpPr>
        <p:spPr/>
        <p:txBody>
          <a:bodyPr>
            <a:noAutofit/>
          </a:bodyPr>
          <a:lstStyle/>
          <a:p>
            <a:r>
              <a:rPr lang="en-US" sz="2400" dirty="0" smtClean="0">
                <a:latin typeface="Arial Black" pitchFamily="34" charset="0"/>
              </a:rPr>
              <a:t>THE ISOLATION OF STRATA AND GROUP PRESSURE WITHIN STRATA</a:t>
            </a:r>
          </a:p>
          <a:p>
            <a:r>
              <a:rPr lang="en-US" sz="2400" dirty="0" smtClean="0">
                <a:latin typeface="Arial Black" pitchFamily="34" charset="0"/>
              </a:rPr>
              <a:t>LACK OF EXERCISE OF DECISIONS BY SUPERIORS AND ABSENCE OF BARGAINING BY SUBORDINATES RESULS IN AN ORGANISATION CONSISTING OF A SERIES OF ISOLATED STRATA</a:t>
            </a:r>
          </a:p>
          <a:p>
            <a:r>
              <a:rPr lang="en-US" sz="2400" dirty="0" smtClean="0">
                <a:latin typeface="Arial Black" pitchFamily="34" charset="0"/>
              </a:rPr>
              <a:t>RESULTS IN VERY STRONG PEER GROUP PRESSURE TO CONFORM TO NORMS OF STRATA REGARDLESS OF INDIVIDUAL BELIEFS AND WIDER GOALS OF THE ORGANISATION</a:t>
            </a:r>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6E166A9C-D1CA-4DDF-ACD2-89E390A154C2}"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MICHAEL CROZIER</a:t>
            </a:r>
            <a:endParaRPr lang="en-US" dirty="0"/>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pPr>
              <a:buNone/>
            </a:pPr>
            <a:r>
              <a:rPr lang="en-US" sz="3000" dirty="0" smtClean="0">
                <a:latin typeface="Arial Black" pitchFamily="34" charset="0"/>
              </a:rPr>
              <a:t>THE DEVELOPMENT OF PARALLEL POWER RELATIONSHIPS</a:t>
            </a:r>
          </a:p>
          <a:p>
            <a:pPr>
              <a:buNone/>
            </a:pPr>
            <a:r>
              <a:rPr lang="en-US" sz="3000" dirty="0" smtClean="0">
                <a:latin typeface="Arial Black" pitchFamily="34" charset="0"/>
              </a:rPr>
              <a:t>NOT POSSIBLE TO ACCOUNT FOR EVERY EVENTUALITY EVEN BY CONSTANT ADDITION OF IMPERSONAL RULES/PROGRESSIVE CENTRALISATION OF DECISION MAKING AS SUCH GROUPS CONTROLLING THE REMAINING ZONES OF UNCERTAINITY BECOME POWERFUL</a:t>
            </a:r>
          </a:p>
          <a:p>
            <a:pPr>
              <a:buNone/>
            </a:pPr>
            <a:r>
              <a:rPr lang="en-US" sz="3000" dirty="0" smtClean="0">
                <a:latin typeface="Arial Black" pitchFamily="34" charset="0"/>
              </a:rPr>
              <a:t>PARALLEL POWER STRUCTURES GIVING DIPROPOTIONATE POWER TO CERTAIN INDIVIDUALS</a:t>
            </a:r>
          </a:p>
          <a:p>
            <a:pPr>
              <a:buNone/>
            </a:pPr>
            <a:r>
              <a:rPr lang="en-US" sz="3000" dirty="0" smtClean="0">
                <a:latin typeface="Arial Black" pitchFamily="34" charset="0"/>
              </a:rPr>
              <a:t>DECISIONS NOT IN KEEPING WITH GOALS OF ORGANISATION</a:t>
            </a:r>
          </a:p>
          <a:p>
            <a:pPr>
              <a:buNone/>
            </a:pPr>
            <a:endParaRPr lang="en-US" dirty="0" smtClean="0"/>
          </a:p>
          <a:p>
            <a:pPr>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6E166A9C-D1CA-4DDF-ACD2-89E390A154C2}"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CURRENT DEBATE</a:t>
            </a:r>
            <a:endParaRPr lang="en-US" sz="4000" dirty="0">
              <a:latin typeface="Arial Black" pitchFamily="34" charset="0"/>
            </a:endParaRPr>
          </a:p>
        </p:txBody>
      </p:sp>
      <p:sp>
        <p:nvSpPr>
          <p:cNvPr id="3" name="Content Placeholder 2"/>
          <p:cNvSpPr>
            <a:spLocks noGrp="1"/>
          </p:cNvSpPr>
          <p:nvPr>
            <p:ph idx="1"/>
          </p:nvPr>
        </p:nvSpPr>
        <p:spPr/>
        <p:txBody>
          <a:bodyPr>
            <a:normAutofit fontScale="85000" lnSpcReduction="10000"/>
          </a:bodyPr>
          <a:lstStyle/>
          <a:p>
            <a:endParaRPr lang="en-US" dirty="0" smtClean="0"/>
          </a:p>
          <a:p>
            <a:r>
              <a:rPr lang="en-US" sz="3000" dirty="0" smtClean="0">
                <a:latin typeface="Arial Black" pitchFamily="34" charset="0"/>
              </a:rPr>
              <a:t>CONTROL OF BUREAUCRATS BY ELECTED REPS</a:t>
            </a:r>
          </a:p>
          <a:p>
            <a:r>
              <a:rPr lang="en-US" sz="3000" dirty="0" smtClean="0">
                <a:latin typeface="Arial Black" pitchFamily="34" charset="0"/>
              </a:rPr>
              <a:t>IRON TRIANGLES</a:t>
            </a:r>
          </a:p>
          <a:p>
            <a:r>
              <a:rPr lang="en-US" sz="3000" dirty="0" smtClean="0">
                <a:latin typeface="Arial Black" pitchFamily="34" charset="0"/>
              </a:rPr>
              <a:t>RATIONAL BUREAUCRATS ALWAYS ATTEMPT TO INCREASE THEIR BUDGETS</a:t>
            </a:r>
          </a:p>
          <a:p>
            <a:r>
              <a:rPr lang="en-US" sz="3000" dirty="0" smtClean="0">
                <a:latin typeface="Arial Black" pitchFamily="34" charset="0"/>
              </a:rPr>
              <a:t>RATIONAL BUREAUCRATS DISCOURAGE WELFARE SPENDING</a:t>
            </a:r>
          </a:p>
          <a:p>
            <a:r>
              <a:rPr lang="en-US" sz="3000" dirty="0" smtClean="0">
                <a:latin typeface="Arial Black" pitchFamily="34" charset="0"/>
              </a:rPr>
              <a:t>RENT SEEKING BEHAVIOR OF LOW LEVEL CIVIL SERVANTS PUSHES UP COST OF PUBLIC GOODS AND SERVICES</a:t>
            </a:r>
          </a:p>
          <a:p>
            <a:pPr>
              <a:buNone/>
            </a:pPr>
            <a:endParaRPr lang="en-US" dirty="0" smtClean="0"/>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6E166A9C-D1CA-4DDF-ACD2-89E390A154C2}" type="slidenum">
              <a:rPr lang="en-US" smtClean="0"/>
              <a:pPr/>
              <a:t>12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TotalTime>
  <Words>530</Words>
  <Application>Microsoft Office PowerPoint</Application>
  <PresentationFormat>On-screen Show (4:3)</PresentationFormat>
  <Paragraphs>65</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COMPARATIVE PUBLIC ADMINISTRATION MPA503  LECTURE 10 </vt:lpstr>
      <vt:lpstr>SUMMARY/RECAP</vt:lpstr>
      <vt:lpstr>MICHAEL CROZIER(1964)</vt:lpstr>
      <vt:lpstr>MICHAEL CROZIER</vt:lpstr>
      <vt:lpstr>MICHAEL CROZIER</vt:lpstr>
      <vt:lpstr>MICHAEL CROZIER</vt:lpstr>
      <vt:lpstr>MICHAEL CROZIER</vt:lpstr>
      <vt:lpstr>MICHAEL CROZIER</vt:lpstr>
      <vt:lpstr>MICHAEL CROZIER</vt:lpstr>
      <vt:lpstr>MICHAEL CROZIER</vt:lpstr>
      <vt:lpstr>MICHAEL CROZIER</vt:lpstr>
      <vt:lpstr>CURRENT DEBATE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jeff</dc:creator>
  <cp:lastModifiedBy>NTS</cp:lastModifiedBy>
  <cp:revision>10</cp:revision>
  <dcterms:created xsi:type="dcterms:W3CDTF">2014-06-22T07:03:19Z</dcterms:created>
  <dcterms:modified xsi:type="dcterms:W3CDTF">2014-06-24T11:05:44Z</dcterms:modified>
</cp:coreProperties>
</file>