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48" r:id="rId1"/>
  </p:sldMasterIdLst>
  <p:notesMasterIdLst>
    <p:notesMasterId r:id="rId63"/>
  </p:notesMasterIdLst>
  <p:handoutMasterIdLst>
    <p:handoutMasterId r:id="rId64"/>
  </p:handout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258" r:id="rId35"/>
    <p:sldId id="282" r:id="rId36"/>
    <p:sldId id="259" r:id="rId37"/>
    <p:sldId id="260" r:id="rId38"/>
    <p:sldId id="296" r:id="rId39"/>
    <p:sldId id="262" r:id="rId40"/>
    <p:sldId id="300" r:id="rId41"/>
    <p:sldId id="283" r:id="rId42"/>
    <p:sldId id="281" r:id="rId43"/>
    <p:sldId id="295" r:id="rId44"/>
    <p:sldId id="308" r:id="rId45"/>
    <p:sldId id="263" r:id="rId46"/>
    <p:sldId id="284" r:id="rId47"/>
    <p:sldId id="285" r:id="rId48"/>
    <p:sldId id="286" r:id="rId49"/>
    <p:sldId id="267" r:id="rId50"/>
    <p:sldId id="287" r:id="rId51"/>
    <p:sldId id="268" r:id="rId52"/>
    <p:sldId id="264" r:id="rId53"/>
    <p:sldId id="265" r:id="rId54"/>
    <p:sldId id="266" r:id="rId55"/>
    <p:sldId id="279" r:id="rId56"/>
    <p:sldId id="269" r:id="rId57"/>
    <p:sldId id="270" r:id="rId58"/>
    <p:sldId id="297" r:id="rId59"/>
    <p:sldId id="277" r:id="rId60"/>
    <p:sldId id="280" r:id="rId61"/>
    <p:sldId id="307" r:id="rId62"/>
  </p:sldIdLst>
  <p:sldSz cx="9144000" cy="6858000" type="screen4x3"/>
  <p:notesSz cx="6881813" cy="9296400"/>
  <p:custDataLst>
    <p:tags r:id="rId6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000099"/>
    <a:srgbClr val="B87B00"/>
    <a:srgbClr val="F4A300"/>
    <a:srgbClr val="FFE15F"/>
    <a:srgbClr val="FFE5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46" autoAdjust="0"/>
    <p:restoredTop sz="94660"/>
  </p:normalViewPr>
  <p:slideViewPr>
    <p:cSldViewPr>
      <p:cViewPr varScale="1">
        <p:scale>
          <a:sx n="69" d="100"/>
          <a:sy n="69" d="100"/>
        </p:scale>
        <p:origin x="-156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874" y="-96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 Narrow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90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 Narrow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 Narrow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90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 Narrow" charset="0"/>
              </a:defRPr>
            </a:lvl1pPr>
          </a:lstStyle>
          <a:p>
            <a:pPr>
              <a:defRPr/>
            </a:pPr>
            <a:fld id="{B2F3F996-7070-4D99-8FA6-9367E31EA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4888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90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90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" charset="0"/>
              </a:defRPr>
            </a:lvl1pPr>
          </a:lstStyle>
          <a:p>
            <a:pPr>
              <a:defRPr/>
            </a:pPr>
            <a:fld id="{0900B9BE-A03C-4233-B9C0-E6D147B7C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4877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713E7E-4592-48B9-AC9D-55EBF04C95B0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46" tIns="46223" rIns="92446" bIns="46223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1483" tIns="44939" rIns="91483" bIns="44939" anchor="b"/>
          <a:lstStyle/>
          <a:p>
            <a:pPr algn="r" eaLnBrk="0" hangingPunct="0"/>
            <a:r>
              <a:rPr lang="en-US" sz="1200" dirty="0">
                <a:latin typeface="Arial" charset="0"/>
              </a:rPr>
              <a:t>2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46" tIns="46223" rIns="92446" bIns="46223" anchor="ctr"/>
          <a:lstStyle/>
          <a:p>
            <a:endParaRPr 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46" tIns="46223" rIns="92446" bIns="46223" anchor="ctr"/>
          <a:lstStyle/>
          <a:p>
            <a:endParaRPr lang="en-US"/>
          </a:p>
        </p:txBody>
      </p:sp>
      <p:sp>
        <p:nvSpPr>
          <p:cNvPr id="194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5538" y="703263"/>
            <a:ext cx="4630737" cy="3473450"/>
          </a:xfrm>
          <a:ln w="12700" cap="flat"/>
        </p:spPr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7575" y="4415790"/>
            <a:ext cx="5046663" cy="4183380"/>
          </a:xfrm>
          <a:noFill/>
          <a:ln/>
        </p:spPr>
        <p:txBody>
          <a:bodyPr lIns="91483" tIns="44939" rIns="91483" bIns="44939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fld id="{5C5E5A47-829D-4B06-9EB2-306A261D23B5}" type="slidenum">
              <a:rPr lang="en-US" smtClean="0">
                <a:latin typeface="Times" charset="0"/>
              </a:rPr>
              <a:pPr/>
              <a:t>57</a:t>
            </a:fld>
            <a:endParaRPr lang="en-US" smtClean="0">
              <a:latin typeface="Times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endParaRPr lang="en-US" smtClean="0">
              <a:latin typeface="Times" charset="0"/>
              <a:cs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C9A81B7-5A39-420B-94D2-91082D5207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CB094C2-4632-41DD-AAF8-0B7910A2E8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CACF44D-6D74-4127-A795-899E18353D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51EC0C8-3E17-4689-A592-171491520D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25CC666-AD5D-4A4F-BCAA-9A89148864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F934FF-1730-40BF-ACD1-34AC40E52C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B2192C7-D580-46A3-BFFA-FC48C3A29C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020BD7C-F97D-470D-9E2A-F47C401929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34EE9D-DECA-431B-8CE8-1CDE12B579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A37DEDD-8A19-4ED6-A04C-9FFC96DC5B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2FC60D0-B4CB-49C0-BAAA-46F2D71BD4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666-6E57-4A5C-A88E-F80A45410D7B}" type="datetime1">
              <a:rPr lang="en-US"/>
              <a:pPr>
                <a:defRPr/>
              </a:pPr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12-</a:t>
            </a:r>
            <a:fld id="{7A401B17-9581-4511-A244-C95EDA12A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Copyright © 2013 Pearson Education, Inc. publishing as Prentice Hall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D3940F98-CE42-41B2-A67E-A6858286C2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utoUpdateAnimBg="0" advAuto="0"/>
    </p:bld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8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6510338" cy="368935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rgbClr val="000099"/>
                </a:solidFill>
                <a:effectLst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Strategic Human Capital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2400" b="1" i="1" dirty="0" err="1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Zeenat</a:t>
            </a:r>
            <a:r>
              <a:rPr lang="en-US" sz="2400" b="1" i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i="1" dirty="0" err="1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Jabbar</a:t>
            </a:r>
            <a:endParaRPr lang="en-US" sz="2400" b="1" i="1" dirty="0">
              <a:solidFill>
                <a:srgbClr val="3333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2-</a:t>
            </a:r>
            <a:fld id="{EB903831-D29B-4CCC-94C4-6B30AACE7CED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Objectives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8229600" cy="4419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DEFINE</a:t>
            </a:r>
            <a:r>
              <a:rPr lang="en-US" sz="1900" b="1" smtClean="0"/>
              <a:t> organizational culture and </a:t>
            </a:r>
            <a:r>
              <a:rPr lang="en-US" sz="1900" b="1" smtClean="0">
                <a:solidFill>
                  <a:srgbClr val="CC3399"/>
                </a:solidFill>
              </a:rPr>
              <a:t>IDENTIFY</a:t>
            </a:r>
            <a:r>
              <a:rPr lang="en-US" sz="1900" b="1" smtClean="0"/>
              <a:t> its core characteristics</a:t>
            </a:r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endParaRPr lang="en-US" sz="1900" b="1" smtClean="0"/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DESCRIBE</a:t>
            </a:r>
            <a:r>
              <a:rPr lang="en-US" sz="1900" b="1" smtClean="0"/>
              <a:t> the major types of organizational culture identified in the competing values framework</a:t>
            </a:r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endParaRPr lang="en-US" sz="1900" b="1" smtClean="0"/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IDENTIFY</a:t>
            </a:r>
            <a:r>
              <a:rPr lang="en-US" sz="1900" b="1" smtClean="0"/>
              <a:t> the factors responsible for creating organizational culture, for transmitting it, and for getting it to change</a:t>
            </a:r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endParaRPr lang="en-US" sz="1900" b="1" smtClean="0"/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DEFINE</a:t>
            </a:r>
            <a:r>
              <a:rPr lang="en-US" sz="1900" b="1" smtClean="0"/>
              <a:t> creativity and </a:t>
            </a:r>
            <a:r>
              <a:rPr lang="en-US" sz="1900" b="1" smtClean="0">
                <a:solidFill>
                  <a:srgbClr val="CC3399"/>
                </a:solidFill>
              </a:rPr>
              <a:t>DESCRIBE</a:t>
            </a:r>
            <a:r>
              <a:rPr lang="en-US" sz="1900" b="1" smtClean="0"/>
              <a:t> the basic components of individual and team creativity</a:t>
            </a:r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endParaRPr lang="en-US" sz="1900" b="1" smtClean="0"/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DESCRIBE</a:t>
            </a:r>
            <a:r>
              <a:rPr lang="en-US" sz="1900" b="1" smtClean="0"/>
              <a:t> various approaches to promoting creativity in organizations</a:t>
            </a:r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endParaRPr lang="en-US" sz="1900" b="1" smtClean="0">
              <a:solidFill>
                <a:srgbClr val="CC3399"/>
              </a:solidFill>
            </a:endParaRPr>
          </a:p>
          <a:p>
            <a:pPr eaLnBrk="1" hangingPunct="1">
              <a:lnSpc>
                <a:spcPct val="80000"/>
              </a:lnSpc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IDENTIFY</a:t>
            </a:r>
            <a:r>
              <a:rPr lang="en-US" sz="1900" b="1" smtClean="0"/>
              <a:t> the basic components of general innovation, its various forms, and the stages of the innovation process</a:t>
            </a:r>
          </a:p>
          <a:p>
            <a:pPr eaLnBrk="1" hangingPunct="1">
              <a:lnSpc>
                <a:spcPct val="80000"/>
              </a:lnSpc>
              <a:buClr>
                <a:schemeClr val="accent1"/>
              </a:buClr>
              <a:buSzPct val="80000"/>
              <a:buFont typeface="Wingdings" pitchFamily="2" charset="2"/>
              <a:buBlip>
                <a:blip r:embed="rId2"/>
              </a:buBlip>
            </a:pPr>
            <a:endParaRPr lang="en-US" sz="1900" smtClean="0"/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1BC7C398-6759-4D45-96E7-248B0E5C673E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741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686800" cy="1143000"/>
          </a:xfrm>
        </p:spPr>
        <p:txBody>
          <a:bodyPr lIns="90488" tIns="44450" rIns="90488" bIns="44450" anchor="ctr">
            <a:normAutofit fontScale="90000"/>
          </a:bodyPr>
          <a:lstStyle/>
          <a:p>
            <a:pPr eaLnBrk="1" hangingPunct="1">
              <a:defRPr/>
            </a:pPr>
            <a:r>
              <a:rPr lang="en-US" sz="3600" smtClean="0">
                <a:solidFill>
                  <a:srgbClr val="006699"/>
                </a:solidFill>
              </a:rPr>
              <a:t>Three Good Reasons Why You Should Care About . . .</a:t>
            </a:r>
            <a:r>
              <a:rPr lang="en-US" sz="3600" smtClean="0"/>
              <a:t> </a:t>
            </a:r>
            <a:r>
              <a:rPr lang="en-US" sz="3600" b="1" i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Culture, Creativity, Innovation</a:t>
            </a:r>
          </a:p>
        </p:txBody>
      </p:sp>
      <p:sp>
        <p:nvSpPr>
          <p:cNvPr id="18437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7772400" cy="4267200"/>
          </a:xfrm>
        </p:spPr>
        <p:txBody>
          <a:bodyPr lIns="90488" tIns="44450" rIns="90488" bIns="44450"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Tx/>
              <a:buAutoNum type="arabicPeriod"/>
            </a:pPr>
            <a:r>
              <a:rPr lang="en-US" sz="2800" smtClean="0"/>
              <a:t>Organizational culture exerts profound influences on employees, both positive and negative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Tx/>
              <a:buAutoNum type="arabicPeriod"/>
            </a:pPr>
            <a:r>
              <a:rPr lang="en-US" sz="2800" smtClean="0"/>
              <a:t>Managers play pivotal roles in developing,  transmitting, and changing organizational culture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accent1"/>
              </a:buClr>
              <a:buSzTx/>
              <a:buFontTx/>
              <a:buAutoNum type="arabicPeriod"/>
            </a:pPr>
            <a:r>
              <a:rPr lang="en-US" sz="2800" smtClean="0"/>
              <a:t>Individual and team creativity is an important determinant of an organization’s capacity to be innovative.  This, in turn, plays an important role in organizational success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A3A05B7-689F-4550-9932-CF12C51758C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843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Organizational Culture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001000" cy="1828800"/>
          </a:xfrm>
        </p:spPr>
        <p:txBody>
          <a:bodyPr>
            <a:normAutofit lnSpcReduction="10000"/>
          </a:bodyPr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Organizational culture</a:t>
            </a:r>
            <a:r>
              <a:rPr lang="en-US" smtClean="0"/>
              <a:t> is a cognitive framework consisting of assumptions and values shared by organization members</a:t>
            </a: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5014DD7E-4538-42F2-BB31-C35D2D03429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048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Core Cultural Characteristics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685800"/>
            <a:ext cx="8001000" cy="47244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Sensitivity to others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Interest in new ideas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Willingness to take risks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The value placed on people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400" b="1" i="1" smtClean="0">
                <a:solidFill>
                  <a:srgbClr val="9900FF"/>
                </a:solidFill>
              </a:rPr>
              <a:t>Toxic organizational cultures</a:t>
            </a:r>
            <a:r>
              <a:rPr lang="en-US" sz="2400" b="1" smtClean="0"/>
              <a:t> - </a:t>
            </a:r>
            <a:r>
              <a:rPr lang="en-US" sz="2400" smtClean="0"/>
              <a:t>people do not feel valued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400" b="1" i="1" smtClean="0">
                <a:solidFill>
                  <a:srgbClr val="9900FF"/>
                </a:solidFill>
              </a:rPr>
              <a:t>Healthy organizational cultures</a:t>
            </a:r>
            <a:r>
              <a:rPr lang="en-US" sz="2400" b="1" smtClean="0"/>
              <a:t> -</a:t>
            </a:r>
            <a:r>
              <a:rPr lang="en-US" sz="2400" smtClean="0"/>
              <a:t> people are treated well and are inspired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Openness of available communication options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Friendliness and congeniality</a:t>
            </a: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3A018F11-EE2D-4F87-BC9A-2F4701C2D41A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150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Core Cultural Characteristics</a:t>
            </a: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C4E41AEB-B001-457D-AD17-29AF30C44F6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253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963" y="762000"/>
            <a:ext cx="593248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Strength of Organizational Culture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609600"/>
            <a:ext cx="8001000" cy="4724400"/>
          </a:xfrm>
        </p:spPr>
        <p:txBody>
          <a:bodyPr/>
          <a:lstStyle/>
          <a:p>
            <a:pPr marL="342900" indent="-3429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Strong culture -</a:t>
            </a:r>
            <a:r>
              <a:rPr lang="en-US" smtClean="0"/>
              <a:t> exerts a major influence on the behavior of individuals in the organizations</a:t>
            </a:r>
          </a:p>
          <a:p>
            <a:pPr marL="742950" lvl="1" indent="-285750">
              <a:buClr>
                <a:schemeClr val="accent1"/>
              </a:buClr>
              <a:buSzTx/>
            </a:pPr>
            <a:r>
              <a:rPr lang="en-US" smtClean="0"/>
              <a:t>Values are held intensely and shared widely</a:t>
            </a:r>
          </a:p>
          <a:p>
            <a:pPr marL="342900" indent="-3429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Weak culture -</a:t>
            </a:r>
            <a:r>
              <a:rPr lang="en-US" smtClean="0"/>
              <a:t> has a limited impact on the way people behave </a:t>
            </a:r>
          </a:p>
          <a:p>
            <a:pPr marL="342900" indent="-3429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Stronger organizational cultures are more common in smaller, newer organizations </a:t>
            </a: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367FAB7C-1479-485B-A9F2-3784F5E2418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355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Organizational Culture: One or Many?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457200"/>
            <a:ext cx="8001000" cy="4724400"/>
          </a:xfrm>
        </p:spPr>
        <p:txBody>
          <a:bodyPr/>
          <a:lstStyle/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Subcultures -</a:t>
            </a:r>
            <a:r>
              <a:rPr lang="en-US" smtClean="0"/>
              <a:t> cultures existing within parts of organizations rather than entirely throughout them</a:t>
            </a:r>
          </a:p>
          <a:p>
            <a:pPr marL="342900" indent="-342900" eaLnBrk="1" hangingPunct="1">
              <a:spcBef>
                <a:spcPct val="10000"/>
              </a:spcBef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Dominant Culture - </a:t>
            </a:r>
            <a:r>
              <a:rPr lang="en-US" smtClean="0"/>
              <a:t>the distinctive, overarching “personality” of an organization , which reflects its core values</a:t>
            </a:r>
          </a:p>
          <a:p>
            <a:pPr marL="742950" lvl="1" indent="-285750" eaLnBrk="1" hangingPunct="1">
              <a:spcBef>
                <a:spcPct val="10000"/>
              </a:spcBef>
              <a:buClr>
                <a:schemeClr val="accent1"/>
              </a:buClr>
              <a:buSzTx/>
            </a:pPr>
            <a:r>
              <a:rPr lang="en-US" smtClean="0"/>
              <a:t>Reflects </a:t>
            </a:r>
            <a:r>
              <a:rPr lang="en-US" b="1" i="1" smtClean="0">
                <a:solidFill>
                  <a:srgbClr val="9900FF"/>
                </a:solidFill>
              </a:rPr>
              <a:t>core values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F08E64A0-5BB7-49F3-A94E-37BB0FE5B1E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457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Role of Organizational Culture</a:t>
            </a:r>
          </a:p>
        </p:txBody>
      </p:sp>
      <p:sp>
        <p:nvSpPr>
          <p:cNvPr id="25605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Cultures serve the following vital functions: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mtClean="0"/>
              <a:t>Provide a sense of identity for members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mtClean="0"/>
              <a:t>Generate commitment to the organization’s mission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mtClean="0"/>
              <a:t>Clarify and reinforce standards of behavior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B22057B6-E4E8-422B-A86D-56CF7C01A23C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560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Role of Organizational Culture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0F21E0C7-6C77-4343-8660-C681559D05E3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662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914400"/>
            <a:ext cx="5729287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Competing Values Framework</a:t>
            </a:r>
          </a:p>
        </p:txBody>
      </p:sp>
      <p:sp>
        <p:nvSpPr>
          <p:cNvPr id="27653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Competing values framework ―</a:t>
            </a:r>
            <a:r>
              <a:rPr lang="en-US" smtClean="0"/>
              <a:t> cultures of organizations differ with respect to two sets of opposite values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smtClean="0"/>
              <a:t>Flexibility and discretion as opposed to stability, order, and control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smtClean="0"/>
              <a:t>Attention to internal affairs as opposed to what’s going on in the external environment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247ADAE0-26F9-490D-9D06-DE819B55676D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765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Competing Values Framework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528CFF7-CDC4-41F4-A15E-5A3944C72543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2867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363" y="762000"/>
            <a:ext cx="511968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Competing Values Framework</a:t>
            </a:r>
          </a:p>
        </p:txBody>
      </p:sp>
      <p:sp>
        <p:nvSpPr>
          <p:cNvPr id="2970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Four unique types of organizational culture: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b="1" i="1" smtClean="0">
                <a:solidFill>
                  <a:srgbClr val="9900FF"/>
                </a:solidFill>
              </a:rPr>
              <a:t>Hierarchy culture ―</a:t>
            </a:r>
            <a:r>
              <a:rPr lang="en-US" smtClean="0"/>
              <a:t> internal focus, stability, and control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b="1" i="1" smtClean="0">
                <a:solidFill>
                  <a:srgbClr val="9900FF"/>
                </a:solidFill>
              </a:rPr>
              <a:t>Market culture ―</a:t>
            </a:r>
            <a:r>
              <a:rPr lang="en-US" smtClean="0"/>
              <a:t> stability and control, but external in their orientation culture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b="1" i="1" smtClean="0">
                <a:solidFill>
                  <a:srgbClr val="9900FF"/>
                </a:solidFill>
              </a:rPr>
              <a:t>Clan culture ―</a:t>
            </a:r>
            <a:r>
              <a:rPr lang="en-US" smtClean="0"/>
              <a:t> strong internal focus with high degrees of flexibility and discretion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b="1" i="1" smtClean="0">
                <a:solidFill>
                  <a:srgbClr val="9900FF"/>
                </a:solidFill>
              </a:rPr>
              <a:t>Adhocracy culture ―</a:t>
            </a:r>
            <a:r>
              <a:rPr lang="en-US" smtClean="0"/>
              <a:t> flexibility yet attending to the external environment</a:t>
            </a: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4359DB0-316C-4D60-AAD2-E29E9D99AF8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969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Creating Organizational Culture</a:t>
            </a:r>
          </a:p>
        </p:txBody>
      </p:sp>
      <p:sp>
        <p:nvSpPr>
          <p:cNvPr id="30725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Two key factors: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smtClean="0"/>
              <a:t>Company founders</a:t>
            </a:r>
          </a:p>
          <a:p>
            <a:pPr marL="990600" lvl="1" indent="-533400">
              <a:buClr>
                <a:schemeClr val="accent1"/>
              </a:buClr>
              <a:buSzTx/>
              <a:buFont typeface="Wingdings" pitchFamily="2" charset="2"/>
              <a:buAutoNum type="arabicPeriod"/>
            </a:pPr>
            <a:r>
              <a:rPr lang="en-US" smtClean="0"/>
              <a:t>Experiences with the external environment</a:t>
            </a:r>
          </a:p>
          <a:p>
            <a:pPr marL="1371600" lvl="2" indent="-457200">
              <a:buClr>
                <a:schemeClr val="accent1"/>
              </a:buClr>
              <a:buSzTx/>
              <a:buFont typeface="Wingdings" pitchFamily="2" charset="2"/>
              <a:buChar char="n"/>
            </a:pPr>
            <a:r>
              <a:rPr lang="en-US" b="1" i="1" smtClean="0">
                <a:solidFill>
                  <a:srgbClr val="9900FF"/>
                </a:solidFill>
              </a:rPr>
              <a:t>Organizational memory –</a:t>
            </a:r>
            <a:r>
              <a:rPr lang="en-US" smtClean="0"/>
              <a:t> information from an organization’s history that its leaders draw upon later as needed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7465210-B1FE-4B08-9234-BCB1D22B0D2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072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Founders and Organizational Culture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719440E4-6424-496B-92FA-8872535A00FE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174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363" y="381000"/>
            <a:ext cx="51196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Transmitting Organizational Culture</a:t>
            </a:r>
          </a:p>
        </p:txBody>
      </p:sp>
      <p:sp>
        <p:nvSpPr>
          <p:cNvPr id="32773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Symbols ―</a:t>
            </a:r>
            <a:r>
              <a:rPr lang="en-US" sz="2400" smtClean="0"/>
              <a:t> material objects that connote meanings that extend beyond their intrinsic content</a:t>
            </a:r>
          </a:p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Slogans – send messages about the cultures of the organizations    that use them</a:t>
            </a:r>
          </a:p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Jargon </a:t>
            </a:r>
            <a:r>
              <a:rPr lang="en-US" sz="2400" b="1" smtClean="0"/>
              <a:t>-</a:t>
            </a:r>
            <a:r>
              <a:rPr lang="en-US" sz="2400" smtClean="0"/>
              <a:t> the special language that defines a culture</a:t>
            </a:r>
          </a:p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Ceremonies ―</a:t>
            </a:r>
            <a:r>
              <a:rPr lang="en-US" sz="2400" smtClean="0"/>
              <a:t> special events that commemorate corporate values</a:t>
            </a:r>
          </a:p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Stories ― illustrate key aspects of an organization’s culture; telling them can effectively introduce those values to employees</a:t>
            </a:r>
          </a:p>
          <a:p>
            <a:pPr marL="609600" indent="-609600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Statements of principle ―</a:t>
            </a:r>
            <a:r>
              <a:rPr lang="en-US" sz="2400" smtClean="0"/>
              <a:t> define culture in writing</a:t>
            </a:r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F61755A1-BB81-4E17-854C-59322CF77C72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277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Slogans and Organizational Culture</a:t>
            </a: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BAD4A051-853A-4E21-8E21-DBF5D225E1B6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379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763" y="457200"/>
            <a:ext cx="786288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Stories and Organizational Culture</a:t>
            </a: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6C327678-3A88-4B12-BCF9-2B34824EBD5D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481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363" y="609600"/>
            <a:ext cx="740568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6699"/>
                </a:solidFill>
              </a:rPr>
              <a:t>How Culture Changes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1200"/>
            <a:ext cx="4191000" cy="4191000"/>
          </a:xfrm>
        </p:spPr>
        <p:txBody>
          <a:bodyPr>
            <a:normAutofit fontScale="92500" lnSpcReduction="20000"/>
          </a:bodyPr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Composition of the workforce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Mergers and acquisitions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altLang="ja-JP" sz="2000" b="1" i="1" smtClean="0">
                <a:solidFill>
                  <a:srgbClr val="9900FF"/>
                </a:solidFill>
                <a:ea typeface="MS PGothic" pitchFamily="34" charset="-128"/>
              </a:rPr>
              <a:t>Culture clashes ―</a:t>
            </a:r>
            <a:r>
              <a:rPr lang="en-US" altLang="ja-JP" sz="2000" smtClean="0">
                <a:ea typeface="MS PGothic" pitchFamily="34" charset="-128"/>
              </a:rPr>
              <a:t> merger of two organizations with incompatible cultures </a:t>
            </a:r>
            <a:endParaRPr lang="en-US" sz="2400" smtClean="0"/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Strategic organizational change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altLang="ja-JP" sz="2400" smtClean="0">
                <a:ea typeface="MS PGothic" pitchFamily="34" charset="-128"/>
              </a:rPr>
              <a:t>Responding to the Internet </a:t>
            </a:r>
            <a:endParaRPr lang="en-US" sz="2400" smtClean="0"/>
          </a:p>
        </p:txBody>
      </p:sp>
      <p:pic>
        <p:nvPicPr>
          <p:cNvPr id="35846" name="Picture 4" descr="j007881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62600" y="2665412"/>
            <a:ext cx="2209800" cy="2628900"/>
          </a:xfrm>
        </p:spPr>
      </p:pic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2A7C0F98-DF63-490F-ACA4-5D9DE078105F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3584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Creativity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7772400" cy="4267200"/>
          </a:xfrm>
        </p:spPr>
        <p:txBody>
          <a:bodyPr lIns="90488" tIns="44450" rIns="90488" bIns="44450">
            <a:normAutofit lnSpcReduction="10000"/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b="1" i="1" smtClean="0">
                <a:solidFill>
                  <a:srgbClr val="9900FF"/>
                </a:solidFill>
              </a:rPr>
              <a:t>Creativity</a:t>
            </a:r>
            <a:r>
              <a:rPr lang="en-US" sz="2800" smtClean="0"/>
              <a:t> is the process by which individuals or teams produce novel and useful ideas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Components of individual and team creativity include:</a:t>
            </a:r>
          </a:p>
          <a:p>
            <a:pPr marL="742950" lvl="1" indent="-28575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b="1" i="1" smtClean="0">
                <a:solidFill>
                  <a:srgbClr val="9900FF"/>
                </a:solidFill>
              </a:rPr>
              <a:t>Domain-relevant skills -</a:t>
            </a:r>
            <a:r>
              <a:rPr lang="en-US" sz="2400" smtClean="0"/>
              <a:t> the capacity to perform a given task</a:t>
            </a:r>
          </a:p>
          <a:p>
            <a:pPr marL="742950" lvl="1" indent="-28575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b="1" i="1" smtClean="0">
                <a:solidFill>
                  <a:srgbClr val="9900FF"/>
                </a:solidFill>
              </a:rPr>
              <a:t>Creativity-relevant skills -</a:t>
            </a:r>
            <a:r>
              <a:rPr lang="en-US" sz="2400" smtClean="0"/>
              <a:t> the capacity to approach things in novel ways</a:t>
            </a:r>
          </a:p>
          <a:p>
            <a:pPr marL="742950" lvl="1" indent="-28575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b="1" i="1" smtClean="0">
                <a:solidFill>
                  <a:srgbClr val="9900FF"/>
                </a:solidFill>
              </a:rPr>
              <a:t>Intrinsic task motivation -</a:t>
            </a:r>
            <a:r>
              <a:rPr lang="en-US" sz="2400" smtClean="0"/>
              <a:t> the motivation to do work because it is interesting, engaging, or positively challenging</a:t>
            </a: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E7E8ABD6-B89A-46B9-A902-654414EAD049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686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Components of Creativity</a:t>
            </a: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17463DA3-301A-48F6-993C-F16A8652BE86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789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7363" y="609600"/>
            <a:ext cx="56276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Creativity-Relevant Skills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838200"/>
            <a:ext cx="7772400" cy="4267200"/>
          </a:xfrm>
        </p:spPr>
        <p:txBody>
          <a:bodyPr lIns="90488" tIns="44450" rIns="90488" bIns="44450">
            <a:normAutofit lnSpcReduction="10000"/>
          </a:bodyPr>
          <a:lstStyle/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Creativity-relevant skills ― special skills that foster creativity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smtClean="0"/>
              <a:t>Break mental sets and take new perspectives</a:t>
            </a:r>
          </a:p>
          <a:p>
            <a:pPr marL="1143000" lvl="2" indent="-2286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n"/>
            </a:pPr>
            <a:r>
              <a:rPr lang="en-US" sz="2000" b="1" i="1" smtClean="0">
                <a:solidFill>
                  <a:srgbClr val="9900FF"/>
                </a:solidFill>
              </a:rPr>
              <a:t>Divergent thinking ―</a:t>
            </a:r>
            <a:r>
              <a:rPr lang="en-US" sz="2000" smtClean="0"/>
              <a:t> process of reframing familiar problems in unique ways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smtClean="0"/>
              <a:t>Understand complexities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smtClean="0"/>
              <a:t>Keep options open and avoid premature judgments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smtClean="0"/>
              <a:t>Follow </a:t>
            </a:r>
            <a:r>
              <a:rPr lang="en-US" sz="2400" b="1" i="1" smtClean="0">
                <a:solidFill>
                  <a:srgbClr val="9900FF"/>
                </a:solidFill>
              </a:rPr>
              <a:t>creativity heuristics ―</a:t>
            </a:r>
            <a:r>
              <a:rPr lang="en-US" sz="2400" smtClean="0"/>
              <a:t> strategies that help approach tasks in novel ways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400" smtClean="0"/>
              <a:t>Use </a:t>
            </a:r>
            <a:r>
              <a:rPr lang="en-US" sz="2400" b="1" i="1" smtClean="0">
                <a:solidFill>
                  <a:srgbClr val="9900FF"/>
                </a:solidFill>
              </a:rPr>
              <a:t>productive forgetting ―</a:t>
            </a:r>
            <a:r>
              <a:rPr lang="en-US" sz="2400" smtClean="0"/>
              <a:t> ability to abandon unproductive ideas and temporarily put aside stubborn problems until new approaches can be considered</a:t>
            </a:r>
          </a:p>
        </p:txBody>
      </p:sp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EE48983-E401-48C9-9EAF-1C05DB80E66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3891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Triggering Divergent Thinking</a:t>
            </a: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7E52E4BA-7D5E-480A-89AA-636FC016E8D7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993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3" y="914400"/>
            <a:ext cx="755808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A Model of the Creative Process</a:t>
            </a:r>
          </a:p>
        </p:txBody>
      </p:sp>
      <p:pic>
        <p:nvPicPr>
          <p:cNvPr id="4096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457200"/>
            <a:ext cx="6019800" cy="4419600"/>
          </a:xfrm>
        </p:spPr>
      </p:pic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C4174519-9889-46F3-9F4E-C36874D1B87D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096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Training People to be Creative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077200" cy="41910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Think outside the box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Encourage </a:t>
            </a:r>
            <a:r>
              <a:rPr lang="en-US" b="1" i="1" smtClean="0">
                <a:solidFill>
                  <a:srgbClr val="9900FF"/>
                </a:solidFill>
              </a:rPr>
              <a:t>openness to experience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Send employees on thinking expeditions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Set creative goals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endParaRPr lang="en-US" smtClean="0"/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4EB86D6E-8E4C-4D5C-9BD7-4C8C6D9C8775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4198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Developing Creative Environments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5943600" cy="47244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Ensure autonomy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Provide exposure to other creative people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Allow ideas to cross-pollinate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Make jobs intrinsically interesting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Set your own creative goals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Support creativity at high organizational levels</a:t>
            </a:r>
          </a:p>
        </p:txBody>
      </p:sp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3CA2EC26-A154-462C-9C7D-4421E5D93A8C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4301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43014" name="Picture 4" descr="j01991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657600"/>
            <a:ext cx="2362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Innovation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2000"/>
            <a:ext cx="7772400" cy="45720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Innovation -</a:t>
            </a:r>
            <a:r>
              <a:rPr lang="en-US" smtClean="0"/>
              <a:t> the successful implementation of creative ideas within an organization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Building blocks: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mtClean="0"/>
              <a:t>Motivation to innovate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mtClean="0"/>
              <a:t>Resources to innovate</a:t>
            </a:r>
          </a:p>
          <a:p>
            <a:pPr marL="742950" lvl="1" indent="-285750" eaLnBrk="1" hangingPunct="1"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mtClean="0"/>
              <a:t>Innovation management</a:t>
            </a:r>
          </a:p>
          <a:p>
            <a:pPr marL="1143000" lvl="2" indent="-2286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mtClean="0"/>
              <a:t>Goals</a:t>
            </a:r>
          </a:p>
          <a:p>
            <a:pPr marL="1143000" lvl="2" indent="-2286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mtClean="0"/>
              <a:t>Rewards</a:t>
            </a:r>
          </a:p>
          <a:p>
            <a:pPr marL="1143000" lvl="2" indent="-228600" eaLnBrk="1" hangingPunct="1">
              <a:buClr>
                <a:schemeClr val="accent1"/>
              </a:buClr>
              <a:buSzTx/>
              <a:buFont typeface="Wingdings" pitchFamily="2" charset="2"/>
              <a:buChar char="ü"/>
            </a:pPr>
            <a:r>
              <a:rPr lang="en-US" smtClean="0"/>
              <a:t>Time Pressure</a:t>
            </a:r>
          </a:p>
        </p:txBody>
      </p:sp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4FE671EA-A1C3-4511-A71D-430793DA428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4403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44038" name="Picture 4" descr="j01980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657600"/>
            <a:ext cx="3200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Five Most Innovative Companies</a:t>
            </a:r>
          </a:p>
        </p:txBody>
      </p:sp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C9AF6A92-CE69-4D71-9F31-C24EB29BC8F9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4505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1963" y="838200"/>
            <a:ext cx="56784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Major Forms of Innovation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8077200" cy="4191000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Impact on existing business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</a:pPr>
            <a:r>
              <a:rPr lang="en-US" sz="2000" b="1" i="1" smtClean="0">
                <a:solidFill>
                  <a:srgbClr val="9900FF"/>
                </a:solidFill>
              </a:rPr>
              <a:t>Sustaining innovation</a:t>
            </a:r>
            <a:r>
              <a:rPr lang="en-US" sz="2000" b="1" smtClean="0"/>
              <a:t> </a:t>
            </a:r>
            <a:r>
              <a:rPr lang="en-US" sz="2000" b="1" i="1" smtClean="0">
                <a:solidFill>
                  <a:srgbClr val="9900FF"/>
                </a:solidFill>
              </a:rPr>
              <a:t>–</a:t>
            </a:r>
            <a:r>
              <a:rPr lang="en-US" sz="2000" smtClean="0"/>
              <a:t> the “better mousetrap”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</a:pPr>
            <a:r>
              <a:rPr lang="en-US" sz="2000" b="1" i="1" smtClean="0">
                <a:solidFill>
                  <a:srgbClr val="9900FF"/>
                </a:solidFill>
              </a:rPr>
              <a:t>Disruptive innovation –</a:t>
            </a:r>
            <a:r>
              <a:rPr lang="en-US" sz="2000" smtClean="0"/>
              <a:t> completely changes the market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Degree of uncertainty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</a:pPr>
            <a:r>
              <a:rPr lang="en-US" sz="2000" b="1" i="1" smtClean="0">
                <a:solidFill>
                  <a:srgbClr val="9900FF"/>
                </a:solidFill>
              </a:rPr>
              <a:t>Incremental innovation –</a:t>
            </a:r>
            <a:r>
              <a:rPr lang="en-US" sz="2000" smtClean="0"/>
              <a:t> slow and steady approach to innovation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</a:pPr>
            <a:r>
              <a:rPr lang="en-US" sz="2000" b="1" i="1" smtClean="0">
                <a:solidFill>
                  <a:srgbClr val="9900FF"/>
                </a:solidFill>
              </a:rPr>
              <a:t>Radical innovation –</a:t>
            </a:r>
            <a:r>
              <a:rPr lang="en-US" sz="2000" smtClean="0"/>
              <a:t> quantum leaps in innovation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Source of innovation 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</a:pPr>
            <a:r>
              <a:rPr lang="en-US" sz="2000" b="1" i="1" smtClean="0">
                <a:solidFill>
                  <a:srgbClr val="9900FF"/>
                </a:solidFill>
              </a:rPr>
              <a:t>Manufacturer innovation –</a:t>
            </a:r>
            <a:r>
              <a:rPr lang="en-US" sz="2000" smtClean="0"/>
              <a:t> occurs when an individual or organization develops an innovation for the purpose of selling it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</a:pPr>
            <a:r>
              <a:rPr lang="en-US" sz="2000" b="1" i="1" smtClean="0">
                <a:solidFill>
                  <a:srgbClr val="9900FF"/>
                </a:solidFill>
              </a:rPr>
              <a:t>End-user innovation –</a:t>
            </a:r>
            <a:r>
              <a:rPr lang="en-US" sz="2000" smtClean="0"/>
              <a:t> involves getting inspiration from users of goods or services</a:t>
            </a:r>
          </a:p>
        </p:txBody>
      </p:sp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7EB3196-E2AC-4B37-B569-EF6C58AA23D8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608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Major Forms of Innovation</a:t>
            </a:r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9F2B841F-8446-4289-B513-A052A4701C10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4710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" y="609600"/>
            <a:ext cx="7913687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Targets of Innovation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077200" cy="42672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Product innovation –</a:t>
            </a:r>
            <a:r>
              <a:rPr lang="en-US" sz="2400" smtClean="0"/>
              <a:t> introducing goods that are new or substantially improved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Service innovation –</a:t>
            </a:r>
            <a:r>
              <a:rPr lang="en-US" sz="2400" smtClean="0"/>
              <a:t> introducing services that are new or substantially improved 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Process innovation –</a:t>
            </a:r>
            <a:r>
              <a:rPr lang="en-US" sz="2400" smtClean="0"/>
              <a:t> creating new or significantly improved production or delivery methods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Marketing innovation –</a:t>
            </a:r>
            <a:r>
              <a:rPr lang="en-US" sz="2400" smtClean="0"/>
              <a:t> coming up with new and/or improved marketing methods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Supply chain innovation –</a:t>
            </a:r>
            <a:r>
              <a:rPr lang="en-US" sz="2400" smtClean="0"/>
              <a:t> developing quicker and more accurate ways to get products from suppliers into the hands of customers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Business model innovation -</a:t>
            </a:r>
            <a:r>
              <a:rPr lang="en-US" sz="2400" smtClean="0"/>
              <a:t> revising how business is done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smtClean="0">
                <a:solidFill>
                  <a:srgbClr val="9900FF"/>
                </a:solidFill>
              </a:rPr>
              <a:t>Organizational innovation –</a:t>
            </a:r>
            <a:r>
              <a:rPr lang="en-US" sz="2400" smtClean="0"/>
              <a:t> changing key organizational practices</a:t>
            </a:r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1FA02C60-FB0B-4088-9EB8-C64EFDAE6C3C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4813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Process of Innovation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8077200" cy="42672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000" smtClean="0"/>
              <a:t>Stage 1: Setting the agenda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Creating a </a:t>
            </a:r>
            <a:r>
              <a:rPr lang="en-US" sz="2000" b="1" i="1" smtClean="0">
                <a:solidFill>
                  <a:srgbClr val="9900FF"/>
                </a:solidFill>
              </a:rPr>
              <a:t>mission statement</a:t>
            </a:r>
            <a:r>
              <a:rPr lang="en-US" sz="2000" smtClean="0"/>
              <a:t> - provides overall direction and general goals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000" smtClean="0"/>
              <a:t>Stage 2: Setting the stage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Using skills for innovation management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Full use of human and financial resources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000" smtClean="0"/>
              <a:t>Stage 3: Producing the ideas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Individual and small group creativity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Coming up with new ideas and testing them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000" smtClean="0"/>
              <a:t>Stage 4: Testing and implementing the ideas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Other parts of the organization get involved</a:t>
            </a:r>
          </a:p>
          <a:p>
            <a:pPr marL="342900" indent="-342900">
              <a:lnSpc>
                <a:spcPct val="8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000" smtClean="0"/>
              <a:t>Stage 5: Outcome assessment</a:t>
            </a:r>
          </a:p>
          <a:p>
            <a:pPr marL="742950" lvl="1" indent="-285750">
              <a:lnSpc>
                <a:spcPct val="80000"/>
              </a:lnSpc>
              <a:buClr>
                <a:schemeClr val="accent1"/>
              </a:buClr>
              <a:buSzTx/>
            </a:pPr>
            <a:r>
              <a:rPr lang="en-US" sz="2000" smtClean="0"/>
              <a:t>Assessing the new idea</a:t>
            </a:r>
          </a:p>
        </p:txBody>
      </p:sp>
      <p:sp>
        <p:nvSpPr>
          <p:cNvPr id="491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D2FCE7B8-9579-4032-B838-4A1794DE6E35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4915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Process of Innovation</a:t>
            </a:r>
          </a:p>
        </p:txBody>
      </p:sp>
      <p:pic>
        <p:nvPicPr>
          <p:cNvPr id="5018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3238" y="752642"/>
            <a:ext cx="8183562" cy="3742990"/>
          </a:xfrm>
        </p:spPr>
      </p:pic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12-</a:t>
            </a:r>
            <a:fld id="{E604C2C6-A051-4929-989A-D602177826BF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017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Overview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432675" cy="373697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Prerequisites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Performance Planning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Performance Execution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Performance Assessment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Performance Review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Performance Renewal and </a:t>
            </a:r>
            <a:r>
              <a:rPr lang="en-US" dirty="0" err="1" smtClean="0"/>
              <a:t>Recontracting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6DD8E4A3-4665-4F4B-8934-197209339BE6}" type="slidenum">
              <a:rPr lang="en-US"/>
              <a:pPr>
                <a:defRPr/>
              </a:pPr>
              <a:t>34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3"/>
          <p:cNvGrpSpPr>
            <a:grpSpLocks/>
          </p:cNvGrpSpPr>
          <p:nvPr/>
        </p:nvGrpSpPr>
        <p:grpSpPr bwMode="auto">
          <a:xfrm>
            <a:off x="228600" y="838200"/>
            <a:ext cx="8455025" cy="5232400"/>
            <a:chOff x="304800" y="1295400"/>
            <a:chExt cx="8455025" cy="5232400"/>
          </a:xfrm>
        </p:grpSpPr>
        <p:sp>
          <p:nvSpPr>
            <p:cNvPr id="45061" name="Rectangle 5"/>
            <p:cNvSpPr>
              <a:spLocks noChangeArrowheads="1"/>
            </p:cNvSpPr>
            <p:nvPr/>
          </p:nvSpPr>
          <p:spPr bwMode="auto">
            <a:xfrm>
              <a:off x="762000" y="3276600"/>
              <a:ext cx="5038725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lg" len="med"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8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charset="0"/>
                </a:rPr>
                <a:t>Performance Management Process</a:t>
              </a:r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3124200" y="48768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Review</a:t>
              </a:r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auto">
            <a:xfrm>
              <a:off x="381000" y="4172555"/>
              <a:ext cx="2740025" cy="168789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Renewal and </a:t>
              </a:r>
              <a:r>
                <a:rPr lang="en-US" sz="2400" dirty="0" err="1">
                  <a:latin typeface="Arial Narrow" charset="0"/>
                </a:rPr>
                <a:t>Recontracting</a:t>
              </a:r>
              <a:endParaRPr lang="en-US" sz="2400" dirty="0">
                <a:latin typeface="Arial Narrow" charset="0"/>
              </a:endParaRPr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auto">
            <a:xfrm>
              <a:off x="5943600" y="41910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Assessment</a:t>
              </a:r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auto">
            <a:xfrm>
              <a:off x="6019800" y="23622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Execution</a:t>
              </a:r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3505200" y="12954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Planning</a:t>
              </a:r>
            </a:p>
          </p:txBody>
        </p:sp>
        <p:sp>
          <p:nvSpPr>
            <p:cNvPr id="15371" name="Oval 11"/>
            <p:cNvSpPr>
              <a:spLocks noChangeArrowheads="1"/>
            </p:cNvSpPr>
            <p:nvPr/>
          </p:nvSpPr>
          <p:spPr bwMode="auto">
            <a:xfrm>
              <a:off x="304800" y="12954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latin typeface="Arial Narrow" charset="0"/>
                </a:rPr>
                <a:t>Prerequisites</a:t>
              </a:r>
            </a:p>
          </p:txBody>
        </p:sp>
        <p:sp>
          <p:nvSpPr>
            <p:cNvPr id="15372" name="Line 14"/>
            <p:cNvSpPr>
              <a:spLocks noChangeShapeType="1"/>
            </p:cNvSpPr>
            <p:nvPr/>
          </p:nvSpPr>
          <p:spPr bwMode="auto">
            <a:xfrm>
              <a:off x="7391400" y="4038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5373" name="Line 15"/>
            <p:cNvSpPr>
              <a:spLocks noChangeShapeType="1"/>
            </p:cNvSpPr>
            <p:nvPr/>
          </p:nvSpPr>
          <p:spPr bwMode="auto">
            <a:xfrm flipH="1">
              <a:off x="5867400" y="5562600"/>
              <a:ext cx="381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5374" name="Line 16"/>
            <p:cNvSpPr>
              <a:spLocks noChangeShapeType="1"/>
            </p:cNvSpPr>
            <p:nvPr/>
          </p:nvSpPr>
          <p:spPr bwMode="auto">
            <a:xfrm flipH="1" flipV="1">
              <a:off x="2728913" y="5581650"/>
              <a:ext cx="395287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5375" name="Line 17"/>
            <p:cNvSpPr>
              <a:spLocks noChangeShapeType="1"/>
            </p:cNvSpPr>
            <p:nvPr/>
          </p:nvSpPr>
          <p:spPr bwMode="auto">
            <a:xfrm flipH="1" flipV="1">
              <a:off x="381000" y="2438400"/>
              <a:ext cx="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5376" name="Line 18"/>
            <p:cNvSpPr>
              <a:spLocks noChangeShapeType="1"/>
            </p:cNvSpPr>
            <p:nvPr/>
          </p:nvSpPr>
          <p:spPr bwMode="auto">
            <a:xfrm>
              <a:off x="3048000" y="2057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5377" name="Line 19"/>
            <p:cNvSpPr>
              <a:spLocks noChangeShapeType="1"/>
            </p:cNvSpPr>
            <p:nvPr/>
          </p:nvSpPr>
          <p:spPr bwMode="auto">
            <a:xfrm>
              <a:off x="6172200" y="2362200"/>
              <a:ext cx="457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2668375A-F00A-45B7-9E72-2B358B2835FD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Prerequisites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AutoNum type="alphaUcPeriod"/>
              <a:defRPr/>
            </a:pPr>
            <a:r>
              <a:rPr lang="en-US" sz="3600" dirty="0" smtClean="0"/>
              <a:t>Knowledge of the organization’s mission and strategic goals</a:t>
            </a:r>
          </a:p>
          <a:p>
            <a:pPr marL="609600" indent="-609600" eaLnBrk="1" hangingPunct="1">
              <a:buClr>
                <a:schemeClr val="tx1"/>
              </a:buClr>
              <a:buFontTx/>
              <a:buAutoNum type="alphaUcPeriod"/>
              <a:defRPr/>
            </a:pPr>
            <a:r>
              <a:rPr lang="en-US" sz="3600" dirty="0" smtClean="0"/>
              <a:t>Knowledge of the job in question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38894C6C-C6BA-4550-BF55-C3054CEE0224}" type="slidenum">
              <a:rPr lang="en-US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Knowledge of Mission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and Strategic Goals	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 smtClean="0"/>
              <a:t>Strategic planning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 smtClean="0"/>
              <a:t>Purpose or reason for the organization’s existence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 smtClean="0"/>
              <a:t>Where the organization is going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 smtClean="0"/>
              <a:t>Organizational goals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 smtClean="0"/>
              <a:t>Strategies for attaining goals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6917DFD6-A495-4B51-8E47-9A8D10672C03}" type="slidenum">
              <a:rPr lang="en-US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Mission and Goals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eaLnBrk="1" hangingPunct="1">
              <a:buClr>
                <a:srgbClr val="FFE15F"/>
              </a:buClr>
              <a:buSzPct val="110000"/>
              <a:buFont typeface="Wingdings" pitchFamily="2" charset="2"/>
              <a:buChar char="§"/>
              <a:defRPr/>
            </a:pPr>
            <a:r>
              <a:rPr lang="en-US" sz="3600" dirty="0" smtClean="0"/>
              <a:t>Cascade effect throughout organization</a:t>
            </a:r>
          </a:p>
          <a:p>
            <a:pPr eaLnBrk="1" hangingPunct="1">
              <a:buFont typeface="Wingdings" charset="2"/>
              <a:buNone/>
              <a:defRPr/>
            </a:pPr>
            <a:endParaRPr lang="en-US" sz="3600" dirty="0" smtClean="0"/>
          </a:p>
          <a:p>
            <a:pPr lvl="1" eaLnBrk="1" hangingPunct="1">
              <a:buSzPct val="130000"/>
              <a:buFont typeface="Arial" pitchFamily="34" charset="0"/>
              <a:buChar char="•"/>
              <a:defRPr/>
            </a:pPr>
            <a:r>
              <a:rPr lang="en-US" sz="3200" dirty="0" smtClean="0"/>
              <a:t>Organization</a:t>
            </a:r>
            <a:r>
              <a:rPr lang="en-US" sz="3200" dirty="0" smtClean="0">
                <a:sym typeface="Wingdings" charset="2"/>
              </a:rPr>
              <a:t> Unit Employee</a:t>
            </a:r>
            <a:endParaRPr lang="en-US" sz="3200" dirty="0" smtClean="0"/>
          </a:p>
          <a:p>
            <a:pPr eaLnBrk="1" hangingPunct="1">
              <a:buFont typeface="Wingdings" charset="2"/>
              <a:buNone/>
              <a:defRPr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27A991AC-4758-4FC4-935A-F8C7211414F5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Knowledge of the Job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2132013"/>
            <a:ext cx="7432675" cy="37401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Job analysis of key components</a:t>
            </a:r>
          </a:p>
          <a:p>
            <a:pPr lvl="1" eaLnBrk="1" hangingPunct="1">
              <a:defRPr/>
            </a:pPr>
            <a:r>
              <a:rPr lang="en-US" dirty="0" smtClean="0"/>
              <a:t>Activities</a:t>
            </a:r>
          </a:p>
          <a:p>
            <a:pPr lvl="1" eaLnBrk="1" hangingPunct="1">
              <a:defRPr/>
            </a:pPr>
            <a:r>
              <a:rPr lang="en-US" dirty="0" smtClean="0"/>
              <a:t>Tasks</a:t>
            </a:r>
          </a:p>
          <a:p>
            <a:pPr lvl="1" eaLnBrk="1" hangingPunct="1">
              <a:defRPr/>
            </a:pPr>
            <a:r>
              <a:rPr lang="en-US" dirty="0" smtClean="0"/>
              <a:t>Products </a:t>
            </a:r>
          </a:p>
          <a:p>
            <a:pPr lvl="1" eaLnBrk="1" hangingPunct="1">
              <a:defRPr/>
            </a:pPr>
            <a:r>
              <a:rPr lang="en-US" dirty="0" smtClean="0"/>
              <a:t>Services</a:t>
            </a:r>
          </a:p>
          <a:p>
            <a:pPr lvl="1" eaLnBrk="1" hangingPunct="1">
              <a:defRPr/>
            </a:pPr>
            <a:r>
              <a:rPr lang="en-US" dirty="0" smtClean="0"/>
              <a:t>Processes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1EE849A5-A46A-45D4-A5DB-10826AB49940}" type="slidenum">
              <a:rPr lang="en-US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Knowledge of the Job </a:t>
            </a:r>
            <a:r>
              <a:rPr lang="en-US" sz="4000" dirty="0" smtClean="0"/>
              <a:t>(</a:t>
            </a:r>
            <a:r>
              <a:rPr lang="en-US" sz="3200" dirty="0" smtClean="0"/>
              <a:t>Continued</a:t>
            </a:r>
            <a:r>
              <a:rPr lang="en-US" sz="4000" dirty="0" smtClean="0"/>
              <a:t>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KSAs required to do the job</a:t>
            </a:r>
          </a:p>
          <a:p>
            <a:pPr lvl="1" eaLnBrk="1" hangingPunct="1">
              <a:defRPr/>
            </a:pPr>
            <a:r>
              <a:rPr lang="en-US" smtClean="0"/>
              <a:t>Knowledge</a:t>
            </a:r>
          </a:p>
          <a:p>
            <a:pPr lvl="1" eaLnBrk="1" hangingPunct="1">
              <a:defRPr/>
            </a:pPr>
            <a:r>
              <a:rPr lang="en-US" smtClean="0"/>
              <a:t>Skills</a:t>
            </a:r>
          </a:p>
          <a:p>
            <a:pPr lvl="1" eaLnBrk="1" hangingPunct="1">
              <a:defRPr/>
            </a:pPr>
            <a:r>
              <a:rPr lang="en-US" smtClean="0"/>
              <a:t>Abilities</a:t>
            </a:r>
          </a:p>
          <a:p>
            <a:pPr eaLnBrk="1" hangingPunct="1">
              <a:buFont typeface="Wingdings" charset="2"/>
              <a:buNone/>
              <a:defRPr/>
            </a:pPr>
            <a:endParaRPr lang="en-US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6ADC773E-4B42-48B8-A6AF-CA69E3FE38CD}" type="slidenum">
              <a:rPr lang="en-US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Job Description</a:t>
            </a:r>
          </a:p>
        </p:txBody>
      </p:sp>
      <p:sp>
        <p:nvSpPr>
          <p:cNvPr id="46120" name="Rectangle 40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432675" cy="373697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Job duties</a:t>
            </a:r>
          </a:p>
          <a:p>
            <a:pPr eaLnBrk="1" hangingPunct="1">
              <a:defRPr/>
            </a:pPr>
            <a:r>
              <a:rPr lang="en-US" smtClean="0"/>
              <a:t>KSAs</a:t>
            </a:r>
          </a:p>
          <a:p>
            <a:pPr eaLnBrk="1" hangingPunct="1">
              <a:defRPr/>
            </a:pPr>
            <a:r>
              <a:rPr lang="en-US" smtClean="0"/>
              <a:t>Working conditions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4B512DB2-919A-4630-BD8B-0A6EFDD4E06B}" type="slidenum">
              <a:rPr lang="en-US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Job Analysis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101725" y="2133600"/>
            <a:ext cx="7432675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Use a variety of tools</a:t>
            </a:r>
          </a:p>
          <a:p>
            <a:pPr lvl="1" eaLnBrk="1" hangingPunct="1">
              <a:defRPr/>
            </a:pPr>
            <a:r>
              <a:rPr lang="en-US" sz="3200" dirty="0" smtClean="0"/>
              <a:t>Interviews</a:t>
            </a:r>
          </a:p>
          <a:p>
            <a:pPr lvl="1" eaLnBrk="1" hangingPunct="1">
              <a:defRPr/>
            </a:pPr>
            <a:r>
              <a:rPr lang="en-US" sz="3200" dirty="0" smtClean="0"/>
              <a:t>Observation</a:t>
            </a:r>
          </a:p>
          <a:p>
            <a:pPr lvl="1" eaLnBrk="1" hangingPunct="1">
              <a:defRPr/>
            </a:pPr>
            <a:r>
              <a:rPr lang="en-US" sz="3200" dirty="0" smtClean="0"/>
              <a:t>Questionnaires (available on the Internet)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321C15D3-BAE8-4895-9A22-D696ADF0B6BF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Job Analysis Follow-Up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543800" cy="41195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/>
              <a:t>All incumbents should </a:t>
            </a:r>
          </a:p>
          <a:p>
            <a:pPr lvl="1" eaLnBrk="1" hangingPunct="1">
              <a:defRPr/>
            </a:pPr>
            <a:r>
              <a:rPr lang="en-US" sz="3200" smtClean="0"/>
              <a:t>Review information </a:t>
            </a:r>
          </a:p>
          <a:p>
            <a:pPr lvl="1" eaLnBrk="1" hangingPunct="1">
              <a:defRPr/>
            </a:pPr>
            <a:r>
              <a:rPr lang="en-US" sz="3200" smtClean="0"/>
              <a:t>Provide feedback </a:t>
            </a:r>
          </a:p>
          <a:p>
            <a:pPr lvl="1" eaLnBrk="1" hangingPunct="1">
              <a:defRPr/>
            </a:pPr>
            <a:r>
              <a:rPr lang="en-US" sz="3200" smtClean="0"/>
              <a:t>Rate tasks and KSAs in terms of</a:t>
            </a:r>
          </a:p>
          <a:p>
            <a:pPr lvl="2" eaLnBrk="1" hangingPunct="1">
              <a:defRPr/>
            </a:pPr>
            <a:r>
              <a:rPr lang="en-US" sz="2800" smtClean="0"/>
              <a:t>Frequency</a:t>
            </a:r>
          </a:p>
          <a:p>
            <a:pPr lvl="2" eaLnBrk="1" hangingPunct="1">
              <a:defRPr/>
            </a:pPr>
            <a:r>
              <a:rPr lang="en-US" sz="2800" smtClean="0"/>
              <a:t>Criticality</a:t>
            </a:r>
            <a:endParaRPr lang="en-US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668356F2-C7B5-49C9-947C-72DF75B15535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Rater Biases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543800" cy="4119563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3600" dirty="0" smtClean="0"/>
              <a:t>Rating of frequency and criticality of tasks and KSAs is susceptible to:</a:t>
            </a:r>
          </a:p>
          <a:p>
            <a:pPr lvl="1" eaLnBrk="1" hangingPunct="1">
              <a:defRPr/>
            </a:pPr>
            <a:r>
              <a:rPr lang="en-US" sz="3200" dirty="0" smtClean="0"/>
              <a:t>Self-serving bias</a:t>
            </a:r>
          </a:p>
          <a:p>
            <a:pPr lvl="1" eaLnBrk="1" hangingPunct="1">
              <a:defRPr/>
            </a:pPr>
            <a:r>
              <a:rPr lang="en-US" sz="3200" dirty="0" smtClean="0"/>
              <a:t>Social projection bias</a:t>
            </a:r>
          </a:p>
          <a:p>
            <a:pPr lvl="1" eaLnBrk="1" hangingPunct="1">
              <a:defRPr/>
            </a:pPr>
            <a:r>
              <a:rPr lang="en-US" sz="3200" dirty="0" smtClean="0"/>
              <a:t>False consensus bias</a:t>
            </a:r>
          </a:p>
          <a:p>
            <a:pPr lvl="1" eaLnBrk="1" hangingPunct="1">
              <a:buFontTx/>
              <a:buNone/>
              <a:defRPr/>
            </a:pPr>
            <a:endParaRPr lang="en-US" sz="1000" dirty="0" smtClean="0"/>
          </a:p>
          <a:p>
            <a:pPr lvl="1" eaLnBrk="1" hangingPunct="1">
              <a:buFontTx/>
              <a:buNone/>
              <a:defRPr/>
            </a:pPr>
            <a:r>
              <a:rPr lang="en-US" dirty="0" smtClean="0">
                <a:sym typeface="Wingdings" charset="2"/>
              </a:rPr>
              <a:t> These biases exaggerate the importance of certain tasks &amp; KSAs</a:t>
            </a: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087ABFFC-0A5E-4FCB-BC17-E901D494CD60}" type="slidenum">
              <a:rPr lang="en-US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Performance Planning:</a:t>
            </a:r>
            <a:br>
              <a:rPr lang="en-US" smtClean="0"/>
            </a:br>
            <a:r>
              <a:rPr lang="en-US" sz="4800" smtClean="0"/>
              <a:t>Results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lvl="1" eaLnBrk="1" hangingPunct="1">
              <a:buFont typeface="Wingdings" charset="2"/>
              <a:buChar char="ü"/>
              <a:defRPr/>
            </a:pPr>
            <a:r>
              <a:rPr lang="en-US" sz="3600" smtClean="0"/>
              <a:t>Key accountabilities</a:t>
            </a:r>
          </a:p>
          <a:p>
            <a:pPr lvl="1" eaLnBrk="1" hangingPunct="1">
              <a:buFont typeface="Wingdings" charset="2"/>
              <a:buNone/>
              <a:defRPr/>
            </a:pPr>
            <a:endParaRPr lang="en-US" sz="3600" smtClean="0"/>
          </a:p>
          <a:p>
            <a:pPr lvl="1" eaLnBrk="1" hangingPunct="1">
              <a:buFont typeface="Wingdings" charset="2"/>
              <a:buChar char="ü"/>
              <a:defRPr/>
            </a:pPr>
            <a:r>
              <a:rPr lang="en-US" sz="3600" smtClean="0"/>
              <a:t>Specific objectives</a:t>
            </a:r>
          </a:p>
          <a:p>
            <a:pPr lvl="1" eaLnBrk="1" hangingPunct="1">
              <a:buFont typeface="Wingdings" charset="2"/>
              <a:buNone/>
              <a:defRPr/>
            </a:pPr>
            <a:endParaRPr lang="en-US" sz="3600" smtClean="0"/>
          </a:p>
          <a:p>
            <a:pPr lvl="1" eaLnBrk="1" hangingPunct="1">
              <a:buFont typeface="Wingdings" charset="2"/>
              <a:buChar char="ü"/>
              <a:defRPr/>
            </a:pPr>
            <a:r>
              <a:rPr lang="en-US" sz="3600" smtClean="0"/>
              <a:t>Performance standards</a:t>
            </a:r>
          </a:p>
          <a:p>
            <a:pPr lvl="1" eaLnBrk="1" hangingPunct="1">
              <a:buFont typeface="Wingdings" charset="2"/>
              <a:buNone/>
              <a:defRPr/>
            </a:pPr>
            <a:endParaRPr lang="en-US" sz="36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22F36721-8857-4C70-9B16-7CF8E168CF49}" type="slidenum">
              <a:rPr lang="en-US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Key Accountabilities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057400"/>
            <a:ext cx="7432675" cy="3740150"/>
          </a:xfrm>
        </p:spPr>
        <p:txBody>
          <a:bodyPr/>
          <a:lstStyle/>
          <a:p>
            <a:pPr lvl="2" eaLnBrk="1" hangingPunct="1">
              <a:buClr>
                <a:srgbClr val="FADF6C"/>
              </a:buClr>
              <a:defRPr/>
            </a:pPr>
            <a:r>
              <a:rPr lang="en-US" sz="3200" dirty="0" smtClean="0">
                <a:cs typeface="Times New Roman" charset="0"/>
              </a:rPr>
              <a:t> Broad areas of a job for which</a:t>
            </a:r>
            <a:r>
              <a:rPr lang="en-US" sz="2800" dirty="0" smtClean="0">
                <a:cs typeface="Times New Roman" charset="0"/>
              </a:rPr>
              <a:t> </a:t>
            </a:r>
          </a:p>
          <a:p>
            <a:pPr lvl="2" eaLnBrk="1" hangingPunct="1">
              <a:buClr>
                <a:srgbClr val="FADF6C"/>
              </a:buClr>
              <a:defRPr/>
            </a:pPr>
            <a:r>
              <a:rPr lang="en-US" sz="3200" dirty="0" smtClean="0">
                <a:cs typeface="Times New Roman" charset="0"/>
              </a:rPr>
              <a:t> the employee is responsible </a:t>
            </a:r>
          </a:p>
          <a:p>
            <a:pPr lvl="2" eaLnBrk="1" hangingPunct="1">
              <a:buClr>
                <a:srgbClr val="FADF6C"/>
              </a:buClr>
              <a:buFont typeface="Wingdings" charset="2"/>
              <a:buNone/>
              <a:defRPr/>
            </a:pPr>
            <a:r>
              <a:rPr lang="en-US" sz="3200" dirty="0" smtClean="0">
                <a:cs typeface="Times New Roman" charset="0"/>
              </a:rPr>
              <a:t>for producing </a:t>
            </a:r>
            <a:r>
              <a:rPr lang="en-US" sz="3200" u="sng" dirty="0" smtClean="0">
                <a:cs typeface="Times New Roman" charset="0"/>
              </a:rPr>
              <a:t>results</a:t>
            </a:r>
            <a:r>
              <a:rPr lang="en-US" sz="3200" u="sng" dirty="0" smtClean="0"/>
              <a:t> 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4B6A2112-ED3E-4925-9926-C5D8FAE9EB7B}" type="slidenum">
              <a:rPr lang="en-US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Specific Objectives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lvl="2" eaLnBrk="1" hangingPunct="1">
              <a:buClr>
                <a:srgbClr val="FADF6C"/>
              </a:buClr>
              <a:defRPr/>
            </a:pPr>
            <a:r>
              <a:rPr lang="en-US" sz="3600" dirty="0" smtClean="0">
                <a:cs typeface="Times New Roman" charset="0"/>
              </a:rPr>
              <a:t> Statements of outcomes</a:t>
            </a:r>
          </a:p>
          <a:p>
            <a:pPr lvl="3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3200" dirty="0" smtClean="0">
                <a:cs typeface="Times New Roman" charset="0"/>
              </a:rPr>
              <a:t>Important  </a:t>
            </a:r>
          </a:p>
          <a:p>
            <a:pPr lvl="3" eaLnBrk="1" hangingPunct="1"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3200" dirty="0" smtClean="0">
                <a:cs typeface="Times New Roman" charset="0"/>
              </a:rPr>
              <a:t>Measurable </a:t>
            </a:r>
            <a:endParaRPr lang="en-US" sz="32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F033627B-61FF-4707-BB51-4EFDFC44F814}" type="slidenum">
              <a:rPr lang="en-US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Standards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71600"/>
            <a:ext cx="7543800" cy="4572000"/>
          </a:xfrm>
        </p:spPr>
        <p:txBody>
          <a:bodyPr/>
          <a:lstStyle/>
          <a:p>
            <a:pPr eaLnBrk="1" hangingPunct="1">
              <a:buSzPct val="70000"/>
              <a:defRPr/>
            </a:pPr>
            <a:r>
              <a:rPr lang="en-US" sz="2800" dirty="0" smtClean="0">
                <a:cs typeface="Times New Roman" charset="0"/>
              </a:rPr>
              <a:t>“Yardstick” to evaluate how well employees have achieved each objective</a:t>
            </a:r>
          </a:p>
          <a:p>
            <a:pPr eaLnBrk="1" hangingPunct="1">
              <a:buSzPct val="70000"/>
              <a:defRPr/>
            </a:pPr>
            <a:r>
              <a:rPr lang="en-US" sz="2800" dirty="0" smtClean="0">
                <a:cs typeface="Times New Roman" charset="0"/>
              </a:rPr>
              <a:t>Information on </a:t>
            </a:r>
            <a:r>
              <a:rPr lang="en-US" sz="2800" u="sng" dirty="0" smtClean="0">
                <a:cs typeface="Times New Roman" charset="0"/>
              </a:rPr>
              <a:t>acceptable</a:t>
            </a:r>
            <a:r>
              <a:rPr lang="en-US" sz="2800" dirty="0" smtClean="0">
                <a:cs typeface="Times New Roman" charset="0"/>
              </a:rPr>
              <a:t> and </a:t>
            </a:r>
            <a:r>
              <a:rPr lang="en-US" sz="2800" u="sng" dirty="0" smtClean="0">
                <a:cs typeface="Times New Roman" charset="0"/>
              </a:rPr>
              <a:t>unacceptable</a:t>
            </a:r>
            <a:r>
              <a:rPr lang="en-US" sz="2800" dirty="0" smtClean="0">
                <a:cs typeface="Times New Roman" charset="0"/>
              </a:rPr>
              <a:t> performance, such as</a:t>
            </a:r>
          </a:p>
          <a:p>
            <a:pPr lvl="1" eaLnBrk="1" hangingPunct="1">
              <a:buFont typeface="Verdana" pitchFamily="34" charset="0"/>
              <a:buChar char="•"/>
              <a:defRPr/>
            </a:pPr>
            <a:r>
              <a:rPr lang="en-US" dirty="0" smtClean="0">
                <a:cs typeface="Times New Roman" charset="0"/>
              </a:rPr>
              <a:t>Quality</a:t>
            </a:r>
          </a:p>
          <a:p>
            <a:pPr lvl="1" eaLnBrk="1" hangingPunct="1">
              <a:buFont typeface="Verdana" pitchFamily="34" charset="0"/>
              <a:buChar char="•"/>
              <a:defRPr/>
            </a:pPr>
            <a:r>
              <a:rPr lang="en-US" dirty="0" smtClean="0">
                <a:cs typeface="Times New Roman" charset="0"/>
              </a:rPr>
              <a:t>Quantity </a:t>
            </a:r>
          </a:p>
          <a:p>
            <a:pPr lvl="1" eaLnBrk="1" hangingPunct="1">
              <a:buFont typeface="Verdana" pitchFamily="34" charset="0"/>
              <a:buChar char="•"/>
              <a:defRPr/>
            </a:pPr>
            <a:r>
              <a:rPr lang="en-US" dirty="0" smtClean="0">
                <a:cs typeface="Times New Roman" charset="0"/>
              </a:rPr>
              <a:t>Cost</a:t>
            </a:r>
          </a:p>
          <a:p>
            <a:pPr lvl="1" eaLnBrk="1" hangingPunct="1">
              <a:buFont typeface="Verdana" pitchFamily="34" charset="0"/>
              <a:buChar char="•"/>
              <a:defRPr/>
            </a:pPr>
            <a:r>
              <a:rPr lang="en-US" dirty="0" smtClean="0">
                <a:cs typeface="Times New Roman" charset="0"/>
              </a:rPr>
              <a:t>Time</a:t>
            </a:r>
            <a:r>
              <a:rPr lang="en-US" sz="2400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D6E33BEF-7D27-4B74-A0B2-E7D7B3B7FA17}" type="slidenum">
              <a:rPr lang="en-US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Performance Planning:</a:t>
            </a:r>
            <a:br>
              <a:rPr lang="en-US" dirty="0" smtClean="0"/>
            </a:br>
            <a:r>
              <a:rPr lang="en-US" dirty="0" smtClean="0"/>
              <a:t>Behaviors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z="3600" b="1" smtClean="0"/>
              <a:t>How</a:t>
            </a:r>
            <a:r>
              <a:rPr lang="en-US" sz="3600" smtClean="0"/>
              <a:t> a job is done</a:t>
            </a:r>
          </a:p>
          <a:p>
            <a:pPr eaLnBrk="1" hangingPunct="1">
              <a:buClr>
                <a:schemeClr val="tx1"/>
              </a:buClr>
              <a:buFont typeface="Wingdings" charset="2"/>
              <a:buNone/>
              <a:defRPr/>
            </a:pPr>
            <a:endParaRPr lang="en-US" sz="36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A7242C47-F44E-4990-80F2-64CD03D13D56}" type="slidenum">
              <a:rPr lang="en-US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Planning:</a:t>
            </a:r>
            <a:br>
              <a:rPr lang="en-US" dirty="0" smtClean="0"/>
            </a:br>
            <a:r>
              <a:rPr lang="en-US" dirty="0" smtClean="0"/>
              <a:t>Competencies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u="sng" smtClean="0"/>
              <a:t>Measurable</a:t>
            </a:r>
            <a:r>
              <a:rPr lang="en-US" sz="3600" smtClean="0"/>
              <a:t> clusters of KSAs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  <a:defRPr/>
            </a:pPr>
            <a:endParaRPr lang="en-US" sz="36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u="sng" smtClean="0"/>
              <a:t>Critical</a:t>
            </a:r>
            <a:r>
              <a:rPr lang="en-US" sz="3600" smtClean="0"/>
              <a:t> in determining how results will be achieved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B09CF77D-57C3-411F-B606-90A59B02674A}" type="slidenum">
              <a:rPr lang="en-US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Planning:</a:t>
            </a:r>
            <a:br>
              <a:rPr lang="en-US" dirty="0" smtClean="0"/>
            </a:br>
            <a:r>
              <a:rPr lang="en-US" dirty="0" smtClean="0"/>
              <a:t>Development Plan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lvl="1" eaLnBrk="1" hangingPunct="1">
              <a:buClr>
                <a:srgbClr val="FADF6C"/>
              </a:buClr>
              <a:buSzPct val="110000"/>
              <a:buFont typeface="Wingdings" charset="2"/>
              <a:buChar char="§"/>
              <a:defRPr/>
            </a:pPr>
            <a:r>
              <a:rPr lang="en-US" sz="3200" dirty="0" smtClean="0"/>
              <a:t>Areas for improvement</a:t>
            </a:r>
          </a:p>
          <a:p>
            <a:pPr lvl="1" eaLnBrk="1" hangingPunct="1">
              <a:buClr>
                <a:srgbClr val="FADF6C"/>
              </a:buClr>
              <a:buSzPct val="110000"/>
              <a:buFont typeface="Wingdings" charset="2"/>
              <a:buChar char="§"/>
              <a:defRPr/>
            </a:pPr>
            <a:r>
              <a:rPr lang="en-US" sz="3200" dirty="0" smtClean="0"/>
              <a:t>Goals to be achieved in each area of improvement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57C7B1B4-5EDA-4C17-80A5-7AAFD410BF93}" type="slidenum">
              <a:rPr lang="en-US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Execution:</a:t>
            </a:r>
            <a:br>
              <a:rPr lang="en-US" dirty="0" smtClean="0"/>
            </a:br>
            <a:r>
              <a:rPr lang="en-US" dirty="0" smtClean="0"/>
              <a:t>Employee’s Responsibilities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eaLnBrk="1" hangingPunct="1">
              <a:buClr>
                <a:srgbClr val="FFE575"/>
              </a:buClr>
              <a:buSzPct val="120000"/>
              <a:buFont typeface="Wingdings" charset="2"/>
              <a:buChar char="§"/>
              <a:defRPr/>
            </a:pPr>
            <a:r>
              <a:rPr lang="en-US" sz="2800" dirty="0" smtClean="0"/>
              <a:t>Commitment to goal achievement</a:t>
            </a:r>
          </a:p>
          <a:p>
            <a:pPr eaLnBrk="1" hangingPunct="1">
              <a:buClr>
                <a:srgbClr val="FFE575"/>
              </a:buClr>
              <a:buSzPct val="120000"/>
              <a:buFont typeface="Wingdings" charset="2"/>
              <a:buChar char="§"/>
              <a:defRPr/>
            </a:pPr>
            <a:r>
              <a:rPr lang="en-US" sz="2800" dirty="0" smtClean="0"/>
              <a:t>Ongoing requests for feedback and coaching</a:t>
            </a:r>
          </a:p>
          <a:p>
            <a:pPr eaLnBrk="1" hangingPunct="1">
              <a:buClr>
                <a:srgbClr val="FFE575"/>
              </a:buClr>
              <a:buSzPct val="120000"/>
              <a:buFont typeface="Wingdings" charset="2"/>
              <a:buChar char="§"/>
              <a:defRPr/>
            </a:pPr>
            <a:r>
              <a:rPr lang="en-US" sz="2800" dirty="0" smtClean="0"/>
              <a:t>Communication with supervisor</a:t>
            </a:r>
          </a:p>
          <a:p>
            <a:pPr eaLnBrk="1" hangingPunct="1">
              <a:buClr>
                <a:srgbClr val="FFE575"/>
              </a:buClr>
              <a:buSzPct val="120000"/>
              <a:buFont typeface="Wingdings" charset="2"/>
              <a:buChar char="§"/>
              <a:defRPr/>
            </a:pPr>
            <a:r>
              <a:rPr lang="en-US" sz="2800" dirty="0" smtClean="0"/>
              <a:t>Collecting and sharing performance data</a:t>
            </a:r>
          </a:p>
          <a:p>
            <a:pPr eaLnBrk="1" hangingPunct="1">
              <a:buClr>
                <a:srgbClr val="FFE575"/>
              </a:buClr>
              <a:buSzPct val="120000"/>
              <a:buFont typeface="Wingdings" charset="2"/>
              <a:buChar char="§"/>
              <a:defRPr/>
            </a:pPr>
            <a:r>
              <a:rPr lang="en-US" sz="2800" dirty="0" smtClean="0"/>
              <a:t>Preparing for performance reviews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235B597C-1691-4E2C-9E54-4826EA1D37F4}" type="slidenum">
              <a:rPr lang="en-US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Execution:</a:t>
            </a:r>
            <a:br>
              <a:rPr lang="en-US" dirty="0" smtClean="0"/>
            </a:br>
            <a:r>
              <a:rPr lang="en-US" dirty="0" smtClean="0"/>
              <a:t>Manager’s Responsibilities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57400"/>
            <a:ext cx="8042275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Observation and documentation</a:t>
            </a:r>
          </a:p>
          <a:p>
            <a:pPr eaLnBrk="1" hangingPunct="1">
              <a:defRPr/>
            </a:pPr>
            <a:r>
              <a:rPr lang="en-US" dirty="0" smtClean="0"/>
              <a:t>Updates</a:t>
            </a:r>
          </a:p>
          <a:p>
            <a:pPr eaLnBrk="1" hangingPunct="1">
              <a:defRPr/>
            </a:pPr>
            <a:r>
              <a:rPr lang="en-US" dirty="0" smtClean="0"/>
              <a:t>Feedback</a:t>
            </a:r>
          </a:p>
          <a:p>
            <a:pPr eaLnBrk="1" hangingPunct="1">
              <a:defRPr/>
            </a:pPr>
            <a:r>
              <a:rPr lang="en-US" dirty="0" smtClean="0"/>
              <a:t>Resources</a:t>
            </a:r>
          </a:p>
          <a:p>
            <a:pPr eaLnBrk="1" hangingPunct="1">
              <a:defRPr/>
            </a:pPr>
            <a:r>
              <a:rPr lang="en-US" dirty="0" smtClean="0"/>
              <a:t>Reinforcement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E766433A-ECEE-403F-AA8D-4B3998B2D7B6}" type="slidenum">
              <a:rPr lang="en-US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Assessment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Manager assessment</a:t>
            </a:r>
          </a:p>
          <a:p>
            <a:pPr eaLnBrk="1" hangingPunct="1">
              <a:defRPr/>
            </a:pPr>
            <a:r>
              <a:rPr lang="en-US" dirty="0" smtClean="0"/>
              <a:t>Self-assessment</a:t>
            </a:r>
          </a:p>
          <a:p>
            <a:pPr eaLnBrk="1" hangingPunct="1">
              <a:defRPr/>
            </a:pPr>
            <a:r>
              <a:rPr lang="en-US" dirty="0" smtClean="0"/>
              <a:t>Other sources (e.g., peers, customers)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FBCCD4CB-A386-42A8-A3D5-1966FAE584D2}" type="slidenum">
              <a:rPr lang="en-US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Multiple Assessments Are Necessary To…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057400"/>
            <a:ext cx="7432675" cy="374015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Increase employee ownership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Increase commitment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Provide information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Ensure mutual understanding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7EEBFE21-E781-440C-B78C-E1688D84B695}" type="slidenum">
              <a:rPr lang="en-US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Review</a:t>
            </a:r>
            <a:br>
              <a:rPr lang="en-US" dirty="0" smtClean="0"/>
            </a:br>
            <a:r>
              <a:rPr lang="en-US" dirty="0" smtClean="0"/>
              <a:t>Overview of Appraisal Meeting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6823075" cy="3662363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Past</a:t>
            </a:r>
          </a:p>
          <a:p>
            <a:pPr lvl="1" eaLnBrk="1" hangingPunct="1">
              <a:defRPr/>
            </a:pPr>
            <a:r>
              <a:rPr lang="en-US" smtClean="0"/>
              <a:t>Behaviors and results</a:t>
            </a:r>
          </a:p>
          <a:p>
            <a:pPr eaLnBrk="1" hangingPunct="1">
              <a:defRPr/>
            </a:pPr>
            <a:r>
              <a:rPr lang="en-US" smtClean="0"/>
              <a:t>Present</a:t>
            </a:r>
          </a:p>
          <a:p>
            <a:pPr lvl="1" eaLnBrk="1" hangingPunct="1">
              <a:defRPr/>
            </a:pPr>
            <a:r>
              <a:rPr lang="en-US" smtClean="0"/>
              <a:t>Compensation to be received</a:t>
            </a:r>
          </a:p>
          <a:p>
            <a:pPr eaLnBrk="1" hangingPunct="1">
              <a:defRPr/>
            </a:pPr>
            <a:r>
              <a:rPr lang="en-US" smtClean="0"/>
              <a:t>Future</a:t>
            </a:r>
          </a:p>
          <a:p>
            <a:pPr lvl="1" eaLnBrk="1" hangingPunct="1">
              <a:defRPr/>
            </a:pPr>
            <a:r>
              <a:rPr lang="en-US" smtClean="0"/>
              <a:t>New goals and development plans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18A80FFB-FEE6-4E2C-BB08-E22AC146F3ED}" type="slidenum">
              <a:rPr lang="en-US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Times New Roman" charset="0"/>
              </a:rPr>
              <a:t>Six Steps for Conducting </a:t>
            </a:r>
            <a:br>
              <a:rPr lang="en-US" dirty="0" smtClean="0">
                <a:cs typeface="Times New Roman" charset="0"/>
              </a:rPr>
            </a:br>
            <a:r>
              <a:rPr lang="en-US" dirty="0" smtClean="0">
                <a:cs typeface="Times New Roman" charset="0"/>
              </a:rPr>
              <a:t>Productive Performance Reviews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924800" cy="4267200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dirty="0" smtClean="0">
                <a:cs typeface="Times New Roman" charset="0"/>
              </a:rPr>
              <a:t>Identify what the employee has done well and poorly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dirty="0" smtClean="0">
                <a:cs typeface="Times New Roman" charset="0"/>
              </a:rPr>
              <a:t>Solicit feedback</a:t>
            </a:r>
          </a:p>
          <a:p>
            <a:pPr marL="514350" indent="-514350" eaLnBrk="1" hangingPunct="1">
              <a:lnSpc>
                <a:spcPct val="9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dirty="0" smtClean="0">
                <a:cs typeface="Times New Roman" charset="0"/>
              </a:rPr>
              <a:t>Discuss the implications of changing behaviors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1C8E47CF-DE75-4D8A-BE63-EDB63517E160}" type="slidenum">
              <a:rPr lang="en-US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Times New Roman" charset="0"/>
              </a:rPr>
              <a:t>Six Steps for Conducting </a:t>
            </a:r>
            <a:br>
              <a:rPr lang="en-US" dirty="0" smtClean="0">
                <a:cs typeface="Times New Roman" charset="0"/>
              </a:rPr>
            </a:br>
            <a:r>
              <a:rPr lang="en-US" dirty="0" smtClean="0">
                <a:cs typeface="Times New Roman" charset="0"/>
              </a:rPr>
              <a:t>Productive Performance Reviews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40150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AutoNum type="arabicPeriod" startAt="4"/>
              <a:defRPr/>
            </a:pPr>
            <a:r>
              <a:rPr lang="en-US" sz="3000" smtClean="0">
                <a:cs typeface="Times New Roman" charset="0"/>
              </a:rPr>
              <a:t>Explain how skills used in past achievements can help overcome any performance problems</a:t>
            </a:r>
          </a:p>
          <a:p>
            <a:pPr marL="609600" indent="-609600" eaLnBrk="1" hangingPunct="1">
              <a:buClr>
                <a:schemeClr val="tx1"/>
              </a:buClr>
              <a:buFontTx/>
              <a:buAutoNum type="arabicPeriod" startAt="4"/>
              <a:defRPr/>
            </a:pPr>
            <a:r>
              <a:rPr lang="en-US" sz="3000" smtClean="0">
                <a:cs typeface="Times New Roman" charset="0"/>
              </a:rPr>
              <a:t>Agree on an action plan</a:t>
            </a:r>
          </a:p>
          <a:p>
            <a:pPr marL="609600" indent="-609600" eaLnBrk="1" hangingPunct="1">
              <a:buClr>
                <a:schemeClr val="tx1"/>
              </a:buClr>
              <a:buFontTx/>
              <a:buAutoNum type="arabicPeriod" startAt="4"/>
              <a:defRPr/>
            </a:pPr>
            <a:r>
              <a:rPr lang="en-US" sz="3000" smtClean="0">
                <a:cs typeface="Times New Roman" charset="0"/>
              </a:rPr>
              <a:t>Set a follow-up meeting and agree on behaviors, actions, and attitudes to be evaluated</a:t>
            </a:r>
          </a:p>
          <a:p>
            <a:pPr marL="609600" indent="-609600" eaLnBrk="1" hangingPunct="1">
              <a:defRPr/>
            </a:pPr>
            <a:endParaRPr lang="en-US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5D65427F-9121-443B-927B-EC49511C54D5}" type="slidenum">
              <a:rPr lang="en-US"/>
              <a:pPr>
                <a:defRPr/>
              </a:pPr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Performance Renewal and</a:t>
            </a:r>
            <a:br>
              <a:rPr lang="en-US" dirty="0" smtClean="0"/>
            </a:br>
            <a:r>
              <a:rPr lang="en-US" dirty="0" err="1" smtClean="0"/>
              <a:t>Recontracting</a:t>
            </a:r>
            <a:endParaRPr lang="en-US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Identical to performance planning EXCEPT:</a:t>
            </a:r>
          </a:p>
          <a:p>
            <a:pPr lvl="1" eaLnBrk="1" hangingPunct="1">
              <a:defRPr/>
            </a:pPr>
            <a:r>
              <a:rPr lang="en-US" sz="3200" dirty="0" smtClean="0"/>
              <a:t>Uses insights and information from previous phases</a:t>
            </a:r>
          </a:p>
          <a:p>
            <a:pPr lvl="1" eaLnBrk="1" hangingPunct="1">
              <a:defRPr/>
            </a:pPr>
            <a:r>
              <a:rPr lang="en-US" sz="3200" dirty="0" smtClean="0"/>
              <a:t>Restarts the performance management cycle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185F7DD5-1AEF-409A-B538-B95ED596418B}" type="slidenum">
              <a:rPr lang="en-US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Performance Management Process</a:t>
            </a:r>
            <a:br>
              <a:rPr lang="en-US" dirty="0" smtClean="0"/>
            </a:br>
            <a:r>
              <a:rPr lang="en-US" dirty="0" smtClean="0"/>
              <a:t>Summary: Key Points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101725" y="1676400"/>
            <a:ext cx="7585075" cy="4572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dirty="0" smtClean="0"/>
              <a:t>Ongoing process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dirty="0" smtClean="0"/>
              <a:t>Each component is important</a:t>
            </a:r>
          </a:p>
          <a:p>
            <a:pPr lvl="1" eaLnBrk="1" hangingPunct="1">
              <a:buFont typeface="Wingdings" charset="2"/>
              <a:buChar char="v"/>
              <a:defRPr/>
            </a:pPr>
            <a:r>
              <a:rPr lang="en-US" dirty="0" smtClean="0"/>
              <a:t>If one is implemented poorly, the whole system suffers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dirty="0" smtClean="0"/>
              <a:t>Links between components must be clear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CE3C8AF6-DA5F-4203-8C8E-F67AFCD44531}" type="slidenum">
              <a:rPr lang="en-US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/>
              <a:t>Quick Review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7585075" cy="412115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Prerequisites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Performance Planning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Performance Execution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Performance Assessment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Performance Review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Performance Renewal and Recontracting</a:t>
            </a:r>
          </a:p>
          <a:p>
            <a:pPr eaLnBrk="1" hangingPunct="1">
              <a:buFont typeface="Wingdings" charset="2"/>
              <a:buNone/>
              <a:defRPr/>
            </a:pPr>
            <a:endParaRPr lang="en-US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2-</a:t>
            </a:r>
            <a:fld id="{66C0BDDE-7B10-461B-A27F-66A88013E513}" type="slidenum">
              <a:rPr lang="en-US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hapter 2&amp;#x0D;&amp;#x0A;Performance Management &amp;#x0D;&amp;#x0A;Process&amp;quot;&quot;/&gt;&lt;property id=&quot;20307&quot; value=&quot;298&quot;/&gt;&lt;/object&gt;&lt;object type=&quot;3&quot; unique_id=&quot;10005&quot;&gt;&lt;property id=&quot;20148&quot; value=&quot;5&quot;/&gt;&lt;property id=&quot;20300&quot; value=&quot;Slide 2 - &amp;quot;Overview&amp;quot;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82&quot;/&gt;&lt;/object&gt;&lt;object type=&quot;3&quot; unique_id=&quot;10007&quot;&gt;&lt;property id=&quot;20148&quot; value=&quot;5&quot;/&gt;&lt;property id=&quot;20300&quot; value=&quot;Slide 4 - &amp;quot;Prerequisites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Knowledge of Mission&amp;#x0D;&amp;#x0A;  and Strategic Goals&amp;amp;#x09;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Mission and Goals&amp;quot;&quot;/&gt;&lt;property id=&quot;20307&quot; value=&quot;296&quot;/&gt;&lt;/object&gt;&lt;object type=&quot;3&quot; unique_id=&quot;10010&quot;&gt;&lt;property id=&quot;20148&quot; value=&quot;5&quot;/&gt;&lt;property id=&quot;20300&quot; value=&quot;Slide 7 - &amp;quot;Knowledge of the Job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Knowledge of the Job (Continued)&amp;quot;&quot;/&gt;&lt;property id=&quot;20307&quot; value=&quot;300&quot;/&gt;&lt;/object&gt;&lt;object type=&quot;3&quot; unique_id=&quot;10012&quot;&gt;&lt;property id=&quot;20148&quot; value=&quot;5&quot;/&gt;&lt;property id=&quot;20300&quot; value=&quot;Slide 9 - &amp;quot;Job Description&amp;quot;&quot;/&gt;&lt;property id=&quot;20307&quot; value=&quot;283&quot;/&gt;&lt;/object&gt;&lt;object type=&quot;3&quot; unique_id=&quot;10013&quot;&gt;&lt;property id=&quot;20148&quot; value=&quot;5&quot;/&gt;&lt;property id=&quot;20300&quot; value=&quot;Slide 10 - &amp;quot;Generic Job Descriptions&amp;quot;&quot;/&gt;&lt;property id=&quot;20307&quot; value=&quot;294&quot;/&gt;&lt;/object&gt;&lt;object type=&quot;3&quot; unique_id=&quot;10014&quot;&gt;&lt;property id=&quot;20148&quot; value=&quot;5&quot;/&gt;&lt;property id=&quot;20300&quot; value=&quot;Slide 11 - &amp;quot;Job Analysis&amp;quot;&quot;/&gt;&lt;property id=&quot;20307&quot; value=&quot;281&quot;/&gt;&lt;/object&gt;&lt;object type=&quot;3&quot; unique_id=&quot;10015&quot;&gt;&lt;property id=&quot;20148&quot; value=&quot;5&quot;/&gt;&lt;property id=&quot;20300&quot; value=&quot;Slide 12 - &amp;quot;Job Analysis Follow-Up&amp;quot;&quot;/&gt;&lt;property id=&quot;20307&quot; value=&quot;295&quot;/&gt;&lt;/object&gt;&lt;object type=&quot;3&quot; unique_id=&quot;10016&quot;&gt;&lt;property id=&quot;20148&quot; value=&quot;5&quot;/&gt;&lt;property id=&quot;20300&quot; value=&quot;Slide 13 - &amp;quot;Rater Biases&amp;quot;&quot;/&gt;&lt;property id=&quot;20307&quot; value=&quot;308&quot;/&gt;&lt;/object&gt;&lt;object type=&quot;3&quot; unique_id=&quot;10017&quot;&gt;&lt;property id=&quot;20148&quot; value=&quot;5&quot;/&gt;&lt;property id=&quot;20300&quot; value=&quot;Slide 14 - &amp;quot;Rater Training&amp;quot;&quot;/&gt;&lt;property id=&quot;20307&quot; value=&quot;309&quot;/&gt;&lt;/object&gt;&lt;object type=&quot;3&quot; unique_id=&quot;10018&quot;&gt;&lt;property id=&quot;20148&quot; value=&quot;5&quot;/&gt;&lt;property id=&quot;20300&quot; value=&quot;Slide 15 - &amp;quot;Rater Training (Continued)&amp;quot;&quot;/&gt;&lt;property id=&quot;20307&quot; value=&quot;310&quot;/&gt;&lt;/object&gt;&lt;object type=&quot;3&quot; unique_id=&quot;10019&quot;&gt;&lt;property id=&quot;20148&quot; value=&quot;5&quot;/&gt;&lt;property id=&quot;20300&quot; value=&quot;Slide 16 - &amp;quot;Performance Planning:&amp;#x0D;&amp;#x0A;Results&amp;quot;&quot;/&gt;&lt;property id=&quot;20307&quot; value=&quot;263&quot;/&gt;&lt;/object&gt;&lt;object type=&quot;3&quot; unique_id=&quot;10020&quot;&gt;&lt;property id=&quot;20148&quot; value=&quot;5&quot;/&gt;&lt;property id=&quot;20300&quot; value=&quot;Slide 17 - &amp;quot;Key Accountabilities&amp;quot;&quot;/&gt;&lt;property id=&quot;20307&quot; value=&quot;284&quot;/&gt;&lt;/object&gt;&lt;object type=&quot;3&quot; unique_id=&quot;10021&quot;&gt;&lt;property id=&quot;20148&quot; value=&quot;5&quot;/&gt;&lt;property id=&quot;20300&quot; value=&quot;Slide 18 - &amp;quot;Specific Objectives&amp;quot;&quot;/&gt;&lt;property id=&quot;20307&quot; value=&quot;285&quot;/&gt;&lt;/object&gt;&lt;object type=&quot;3&quot; unique_id=&quot;10022&quot;&gt;&lt;property id=&quot;20148&quot; value=&quot;5&quot;/&gt;&lt;property id=&quot;20300&quot; value=&quot;Slide 19 - &amp;quot;Performance Standards&amp;quot;&quot;/&gt;&lt;property id=&quot;20307&quot; value=&quot;286&quot;/&gt;&lt;/object&gt;&lt;object type=&quot;3&quot; unique_id=&quot;10023&quot;&gt;&lt;property id=&quot;20148&quot; value=&quot;5&quot;/&gt;&lt;property id=&quot;20300&quot; value=&quot;Slide 20 - &amp;quot;Performance Planning:&amp;#x0D;&amp;#x0A;Behaviors&amp;quot;&quot;/&gt;&lt;property id=&quot;20307&quot; value=&quot;267&quot;/&gt;&lt;/object&gt;&lt;object type=&quot;3&quot; unique_id=&quot;10024&quot;&gt;&lt;property id=&quot;20148&quot; value=&quot;5&quot;/&gt;&lt;property id=&quot;20300&quot; value=&quot;Slide 21 - &amp;quot;Performance Planning:&amp;#x0D;&amp;#x0A;Competencies&amp;quot;&quot;/&gt;&lt;property id=&quot;20307&quot; value=&quot;287&quot;/&gt;&lt;/object&gt;&lt;object type=&quot;3&quot; unique_id=&quot;10025&quot;&gt;&lt;property id=&quot;20148&quot; value=&quot;5&quot;/&gt;&lt;property id=&quot;20300&quot; value=&quot;Slide 22 - &amp;quot;Performance Planning:&amp;#x0D;&amp;#x0A;Development Plan&amp;quot;&quot;/&gt;&lt;property id=&quot;20307&quot; value=&quot;268&quot;/&gt;&lt;/object&gt;&lt;object type=&quot;3&quot; unique_id=&quot;10026&quot;&gt;&lt;property id=&quot;20148&quot; value=&quot;5&quot;/&gt;&lt;property id=&quot;20300&quot; value=&quot;Slide 23 - &amp;quot;Performance Execution:&amp;#x0D;&amp;#x0A;Employee Responsibilities&amp;quot;&quot;/&gt;&lt;property id=&quot;20307&quot; value=&quot;264&quot;/&gt;&lt;/object&gt;&lt;object type=&quot;3&quot; unique_id=&quot;10027&quot;&gt;&lt;property id=&quot;20148&quot; value=&quot;5&quot;/&gt;&lt;property id=&quot;20300&quot; value=&quot;Slide 24 - &amp;quot;Performance Execution:&amp;#x0D;&amp;#x0A;Manager Responsibilities&amp;quot;&quot;/&gt;&lt;property id=&quot;20307&quot; value=&quot;265&quot;/&gt;&lt;/object&gt;&lt;object type=&quot;3&quot; unique_id=&quot;10028&quot;&gt;&lt;property id=&quot;20148&quot; value=&quot;5&quot;/&gt;&lt;property id=&quot;20300&quot; value=&quot;Slide 25 - &amp;quot;Performance Assessment&amp;quot;&quot;/&gt;&lt;property id=&quot;20307&quot; value=&quot;266&quot;/&gt;&lt;/object&gt;&lt;object type=&quot;3&quot; unique_id=&quot;10029&quot;&gt;&lt;property id=&quot;20148&quot; value=&quot;5&quot;/&gt;&lt;property id=&quot;20300&quot; value=&quot;Slide 26 - &amp;quot;Multiple Assessments Are Necessary To:&amp;quot;&quot;/&gt;&lt;property id=&quot;20307&quot; value=&quot;279&quot;/&gt;&lt;/object&gt;&lt;object type=&quot;3&quot; unique_id=&quot;10030&quot;&gt;&lt;property id=&quot;20148&quot; value=&quot;5&quot;/&gt;&lt;property id=&quot;20300&quot; value=&quot;Slide 27 - &amp;quot;Performance Review&amp;#x0D;&amp;#x0A;Overview of Appraisal Meeting&amp;quot;&quot;/&gt;&lt;property id=&quot;20307&quot; value=&quot;269&quot;/&gt;&lt;/object&gt;&lt;object type=&quot;3&quot; unique_id=&quot;10031&quot;&gt;&lt;property id=&quot;20148&quot; value=&quot;5&quot;/&gt;&lt;property id=&quot;20300&quot; value=&quot;Slide 28 - &amp;quot;Six Steps for Conducting &amp;#x0D;&amp;#x0A;Productive Performance Reviews&amp;quot;&quot;/&gt;&lt;property id=&quot;20307&quot; value=&quot;270&quot;/&gt;&lt;/object&gt;&lt;object type=&quot;3&quot; unique_id=&quot;10032&quot;&gt;&lt;property id=&quot;20148&quot; value=&quot;5&quot;/&gt;&lt;property id=&quot;20300&quot; value=&quot;Slide 29 - &amp;quot;Six Steps for Conducting &amp;#x0D;&amp;#x0A;Productive Performance Reviews&amp;quot;&quot;/&gt;&lt;property id=&quot;20307&quot; value=&quot;297&quot;/&gt;&lt;/object&gt;&lt;object type=&quot;3&quot; unique_id=&quot;10033&quot;&gt;&lt;property id=&quot;20148&quot; value=&quot;5&quot;/&gt;&lt;property id=&quot;20300&quot; value=&quot;Slide 30 - &amp;quot;Performance Renewal and&amp;#x0D;&amp;#x0A;Recontracting&amp;quot;&quot;/&gt;&lt;property id=&quot;20307&quot; value=&quot;277&quot;/&gt;&lt;/object&gt;&lt;object type=&quot;3&quot; unique_id=&quot;10034&quot;&gt;&lt;property id=&quot;20148&quot; value=&quot;5&quot;/&gt;&lt;property id=&quot;20300&quot; value=&quot;Slide 31 - &amp;quot;Performance Management Process&amp;#x0D;&amp;#x0A;Summary: Key Points&amp;quot;&quot;/&gt;&lt;property id=&quot;20307&quot; value=&quot;280&quot;/&gt;&lt;/object&gt;&lt;object type=&quot;3&quot; unique_id=&quot;10035&quot;&gt;&lt;property id=&quot;20148&quot; value=&quot;5&quot;/&gt;&lt;property id=&quot;20300&quot; value=&quot;Slide 32 - &amp;quot;Quick Review&amp;quot;&quot;/&gt;&lt;property id=&quot;20307&quot; value=&quot;307&quot;/&gt;&lt;/object&gt;&lt;object type=&quot;3&quot; unique_id=&quot;10036&quot;&gt;&lt;property id=&quot;20148&quot; value=&quot;5&quot;/&gt;&lt;property id=&quot;20300&quot; value=&quot;Slide 33&quot;/&gt;&lt;property id=&quot;20307&quot; value=&quot;311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0000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2186</TotalTime>
  <Words>1626</Words>
  <Application>Microsoft Office PowerPoint</Application>
  <PresentationFormat>On-screen Show (4:3)</PresentationFormat>
  <Paragraphs>381</Paragraphs>
  <Slides>61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Aspect</vt:lpstr>
      <vt:lpstr>Strategic Human Capital</vt:lpstr>
      <vt:lpstr>Learning Objectives</vt:lpstr>
      <vt:lpstr>Three Good Reasons Why You Should Care About . . . Culture, Creativity, Innovation</vt:lpstr>
      <vt:lpstr>Organizational Culture</vt:lpstr>
      <vt:lpstr>Core Cultural Characteristics</vt:lpstr>
      <vt:lpstr>Core Cultural Characteristics</vt:lpstr>
      <vt:lpstr>Strength of Organizational Culture</vt:lpstr>
      <vt:lpstr>Organizational Culture: One or Many?</vt:lpstr>
      <vt:lpstr>The Role of Organizational Culture</vt:lpstr>
      <vt:lpstr>The Role of Organizational Culture</vt:lpstr>
      <vt:lpstr>The Competing Values Framework</vt:lpstr>
      <vt:lpstr>The Competing Values Framework</vt:lpstr>
      <vt:lpstr>The Competing Values Framework</vt:lpstr>
      <vt:lpstr>Creating Organizational Culture</vt:lpstr>
      <vt:lpstr>Founders and Organizational Culture</vt:lpstr>
      <vt:lpstr>Transmitting Organizational Culture</vt:lpstr>
      <vt:lpstr>Slogans and Organizational Culture</vt:lpstr>
      <vt:lpstr>Stories and Organizational Culture</vt:lpstr>
      <vt:lpstr>How Culture Changes</vt:lpstr>
      <vt:lpstr>Creativity</vt:lpstr>
      <vt:lpstr>Components of Creativity</vt:lpstr>
      <vt:lpstr>Creativity-Relevant Skills</vt:lpstr>
      <vt:lpstr>Triggering Divergent Thinking</vt:lpstr>
      <vt:lpstr>A Model of the Creative Process</vt:lpstr>
      <vt:lpstr>Training People to be Creative</vt:lpstr>
      <vt:lpstr>Developing Creative Environments</vt:lpstr>
      <vt:lpstr>Innovation</vt:lpstr>
      <vt:lpstr>Five Most Innovative Companies</vt:lpstr>
      <vt:lpstr>Major Forms of Innovation</vt:lpstr>
      <vt:lpstr>Major Forms of Innovation</vt:lpstr>
      <vt:lpstr>Targets of Innovation</vt:lpstr>
      <vt:lpstr>The Process of Innovation</vt:lpstr>
      <vt:lpstr>The Process of Innovation</vt:lpstr>
      <vt:lpstr>Overview</vt:lpstr>
      <vt:lpstr>Slide 35</vt:lpstr>
      <vt:lpstr>Prerequisites</vt:lpstr>
      <vt:lpstr>Knowledge of Mission   and Strategic Goals </vt:lpstr>
      <vt:lpstr>Mission and Goals</vt:lpstr>
      <vt:lpstr>Knowledge of the Job</vt:lpstr>
      <vt:lpstr>Knowledge of the Job (Continued)</vt:lpstr>
      <vt:lpstr>Job Description</vt:lpstr>
      <vt:lpstr>Job Analysis</vt:lpstr>
      <vt:lpstr>Job Analysis Follow-Up</vt:lpstr>
      <vt:lpstr>Rater Biases</vt:lpstr>
      <vt:lpstr>Performance Planning: Results</vt:lpstr>
      <vt:lpstr>Key Accountabilities</vt:lpstr>
      <vt:lpstr>Specific Objectives</vt:lpstr>
      <vt:lpstr>Performance Standards</vt:lpstr>
      <vt:lpstr>Performance Planning: Behaviors</vt:lpstr>
      <vt:lpstr>Performance Planning: Competencies</vt:lpstr>
      <vt:lpstr>Performance Planning: Development Plan</vt:lpstr>
      <vt:lpstr>Performance Execution: Employee’s Responsibilities</vt:lpstr>
      <vt:lpstr>Performance Execution: Manager’s Responsibilities</vt:lpstr>
      <vt:lpstr>Performance Assessment</vt:lpstr>
      <vt:lpstr>Multiple Assessments Are Necessary To…</vt:lpstr>
      <vt:lpstr>Performance Review Overview of Appraisal Meeting</vt:lpstr>
      <vt:lpstr>Six Steps for Conducting  Productive Performance Reviews</vt:lpstr>
      <vt:lpstr>Six Steps for Conducting  Productive Performance Reviews</vt:lpstr>
      <vt:lpstr>Performance Renewal and Recontracting</vt:lpstr>
      <vt:lpstr>Performance Management Process Summary: Key Points</vt:lpstr>
      <vt:lpstr>Quick Review</vt:lpstr>
    </vt:vector>
  </TitlesOfParts>
  <Company>UCD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Management</dc:title>
  <dc:creator>bstephens</dc:creator>
  <cp:lastModifiedBy>Administrator</cp:lastModifiedBy>
  <cp:revision>80</cp:revision>
  <dcterms:created xsi:type="dcterms:W3CDTF">2004-06-14T22:08:45Z</dcterms:created>
  <dcterms:modified xsi:type="dcterms:W3CDTF">2013-07-06T06:10:40Z</dcterms:modified>
</cp:coreProperties>
</file>