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slides/slide8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4"/>
  </p:notes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4" r:id="rId9"/>
    <p:sldId id="262" r:id="rId10"/>
    <p:sldId id="263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2" r:id="rId77"/>
    <p:sldId id="333" r:id="rId78"/>
    <p:sldId id="334" r:id="rId79"/>
    <p:sldId id="331" r:id="rId80"/>
    <p:sldId id="335" r:id="rId81"/>
    <p:sldId id="336" r:id="rId82"/>
    <p:sldId id="337" r:id="rId8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556F8B-8563-4436-9572-998B20274350}" type="datetimeFigureOut">
              <a:rPr lang="en-US" smtClean="0"/>
              <a:t>7/25/2013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6FDE9B-7CB9-4E85-A892-714B20B447E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156D-5021-4F93-9374-11C5225B5261}" type="datetime1">
              <a:rPr lang="en-GB" smtClean="0"/>
              <a:t>25/07/2013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88681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B12E2-76F0-4A5D-9E3D-E577E7624BA7}" type="datetime1">
              <a:rPr lang="en-GB" smtClean="0"/>
              <a:t>25/07/2013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60286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7C004-0C34-46F3-A04A-B138DA2D77C1}" type="datetime1">
              <a:rPr lang="en-GB" smtClean="0"/>
              <a:t>25/07/2013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49898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A0AA1-9040-4B28-BA54-E173198B3F64}" type="datetime1">
              <a:rPr lang="en-GB" smtClean="0"/>
              <a:t>25/07/2013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66043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6AB1F-B209-40C1-9D89-D5C1573A5304}" type="datetime1">
              <a:rPr lang="en-GB" smtClean="0"/>
              <a:t>25/07/2013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78368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3B19-F6D5-491C-BD08-46D5866BA5C3}" type="datetime1">
              <a:rPr lang="en-GB" smtClean="0"/>
              <a:t>25/07/2013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59946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50114-BFDD-4E75-B65C-A952E5862603}" type="datetime1">
              <a:rPr lang="en-GB" smtClean="0"/>
              <a:t>25/07/2013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32974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DD985-6A3D-4D49-961D-4B98BA68F505}" type="datetime1">
              <a:rPr lang="en-GB" smtClean="0"/>
              <a:t>25/07/2013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60203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6A632-37EC-4D60-B234-E6B8350803AC}" type="datetime1">
              <a:rPr lang="en-GB" smtClean="0"/>
              <a:t>25/07/2013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0130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8F3C9-DA76-4955-9AA8-5BA36CD766B7}" type="datetime1">
              <a:rPr lang="en-GB" smtClean="0"/>
              <a:t>25/07/2013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6181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CBD3D-A174-43F4-B6E2-755282940B83}" type="datetime1">
              <a:rPr lang="en-GB" smtClean="0"/>
              <a:t>25/07/2013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1133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1BDFB-038A-40DE-93DD-3A81F262E1D7}" type="datetime1">
              <a:rPr lang="en-GB" smtClean="0"/>
              <a:t>25/07/2013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3D164-37D7-4B1A-BC65-86294A29411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4734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768" y="1630541"/>
            <a:ext cx="3993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b="1" u="sng" dirty="0" smtClean="0">
                <a:solidFill>
                  <a:srgbClr val="0070C0"/>
                </a:solidFill>
              </a:rPr>
              <a:t>COURSE ROUND-UP</a:t>
            </a:r>
            <a:endParaRPr lang="en-GB" sz="3600" b="1" u="sng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63178" y="5559623"/>
            <a:ext cx="19889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i="1" dirty="0" err="1" smtClean="0">
                <a:solidFill>
                  <a:srgbClr val="0070C0"/>
                </a:solidFill>
              </a:rPr>
              <a:t>Zeenat</a:t>
            </a:r>
            <a:r>
              <a:rPr lang="en-GB" sz="2400" b="1" i="1" dirty="0" smtClean="0">
                <a:solidFill>
                  <a:srgbClr val="0070C0"/>
                </a:solidFill>
              </a:rPr>
              <a:t> </a:t>
            </a:r>
            <a:r>
              <a:rPr lang="en-GB" sz="2400" b="1" i="1" dirty="0" err="1" smtClean="0">
                <a:solidFill>
                  <a:srgbClr val="0070C0"/>
                </a:solidFill>
              </a:rPr>
              <a:t>Jabbar</a:t>
            </a:r>
            <a:endParaRPr lang="en-GB" sz="2400" b="1" i="1" dirty="0">
              <a:solidFill>
                <a:srgbClr val="0070C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1142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4565" y="2466762"/>
            <a:ext cx="40002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0070C0"/>
                </a:solidFill>
              </a:rPr>
              <a:t>LECTURE 1</a:t>
            </a:r>
          </a:p>
          <a:p>
            <a:pPr algn="ctr"/>
            <a:r>
              <a:rPr lang="en-GB" sz="3600" b="1" dirty="0" smtClean="0">
                <a:solidFill>
                  <a:srgbClr val="0070C0"/>
                </a:solidFill>
              </a:rPr>
              <a:t>Course Introduction</a:t>
            </a:r>
            <a:endParaRPr lang="en-GB" sz="3600" b="1" dirty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3497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04664"/>
            <a:ext cx="5562749" cy="586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9852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3613944" cy="2615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31" y="2204864"/>
            <a:ext cx="8961265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3484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728" y="548680"/>
            <a:ext cx="8765760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3711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763" y="620689"/>
            <a:ext cx="8515709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2681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1052736"/>
            <a:ext cx="9073008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2592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80" y="2466762"/>
            <a:ext cx="562602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0070C0"/>
                </a:solidFill>
              </a:rPr>
              <a:t>LECTURE 2</a:t>
            </a:r>
          </a:p>
          <a:p>
            <a:pPr algn="ctr"/>
            <a:r>
              <a:rPr lang="en-GB" sz="3600" b="1" dirty="0" smtClean="0">
                <a:solidFill>
                  <a:srgbClr val="0070C0"/>
                </a:solidFill>
              </a:rPr>
              <a:t>Local Governance:</a:t>
            </a:r>
          </a:p>
          <a:p>
            <a:pPr algn="ctr"/>
            <a:r>
              <a:rPr lang="en-GB" sz="3600" b="1" dirty="0" smtClean="0">
                <a:solidFill>
                  <a:srgbClr val="0070C0"/>
                </a:solidFill>
              </a:rPr>
              <a:t>Perceptions and Preferences</a:t>
            </a:r>
            <a:endParaRPr lang="en-GB" sz="3600" b="1" dirty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0392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908720"/>
            <a:ext cx="9030271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4254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4665"/>
            <a:ext cx="8928992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1568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41" y="620688"/>
            <a:ext cx="9023963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3206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57230" y="2732727"/>
            <a:ext cx="369492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0070C0"/>
                </a:solidFill>
              </a:rPr>
              <a:t>LECTURE 3</a:t>
            </a:r>
          </a:p>
          <a:p>
            <a:pPr algn="ctr"/>
            <a:r>
              <a:rPr lang="en-GB" sz="3600" b="1" dirty="0" smtClean="0">
                <a:solidFill>
                  <a:srgbClr val="0070C0"/>
                </a:solidFill>
              </a:rPr>
              <a:t>Local Governance:</a:t>
            </a:r>
          </a:p>
          <a:p>
            <a:pPr algn="ctr"/>
            <a:r>
              <a:rPr lang="en-GB" sz="3600" b="1" dirty="0" smtClean="0">
                <a:solidFill>
                  <a:srgbClr val="0070C0"/>
                </a:solidFill>
              </a:rPr>
              <a:t>Covenants</a:t>
            </a:r>
            <a:endParaRPr lang="en-GB" sz="3600" b="1" dirty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3585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8680"/>
            <a:ext cx="8675300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5871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530" y="332656"/>
            <a:ext cx="8132918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9553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623204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3133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92787" cy="6143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6205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4589" y="2660719"/>
            <a:ext cx="74389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</a:rPr>
              <a:t>LECTURE 4</a:t>
            </a:r>
          </a:p>
          <a:p>
            <a:pPr algn="ctr"/>
            <a:r>
              <a:rPr lang="en-US" sz="3600" b="1" dirty="0" smtClean="0">
                <a:solidFill>
                  <a:srgbClr val="0070C0"/>
                </a:solidFill>
              </a:rPr>
              <a:t>Local Government Finance in Pakistan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9684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981200"/>
            <a:ext cx="861060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7080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5800"/>
            <a:ext cx="9144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5124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0284" y="234888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</a:rPr>
              <a:t>LECTURE 5</a:t>
            </a:r>
          </a:p>
          <a:p>
            <a:pPr algn="ctr"/>
            <a:r>
              <a:rPr lang="en-US" sz="3600" b="1" dirty="0" smtClean="0">
                <a:solidFill>
                  <a:srgbClr val="0070C0"/>
                </a:solidFill>
              </a:rPr>
              <a:t>Local Government Taxation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1746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78855" y="222281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</a:rPr>
              <a:t>LECTURE 6</a:t>
            </a:r>
          </a:p>
          <a:p>
            <a:pPr algn="ctr"/>
            <a:r>
              <a:rPr lang="en-GB" sz="3600" b="1" dirty="0" smtClean="0">
                <a:solidFill>
                  <a:srgbClr val="0070C0"/>
                </a:solidFill>
              </a:rPr>
              <a:t>The Political Economy</a:t>
            </a:r>
            <a:endParaRPr lang="en-GB" sz="3600" b="1" dirty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5237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300" y="0"/>
            <a:ext cx="851740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9316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72009"/>
            <a:ext cx="9057845" cy="6741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874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8964" y="2012647"/>
            <a:ext cx="74318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chemeClr val="tx2"/>
                </a:solidFill>
              </a:rPr>
              <a:t>LECTURE 7</a:t>
            </a:r>
          </a:p>
          <a:p>
            <a:pPr algn="ctr"/>
            <a:r>
              <a:rPr lang="en-GB" sz="3600" b="1" dirty="0" smtClean="0">
                <a:solidFill>
                  <a:schemeClr val="tx2"/>
                </a:solidFill>
              </a:rPr>
              <a:t>Women’s Representation &amp; its Impact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5789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66825" y="114300"/>
            <a:ext cx="6610350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3521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5813" y="0"/>
            <a:ext cx="75723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8110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762000" y="2091680"/>
            <a:ext cx="7696200" cy="20574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66CC"/>
                </a:solidFill>
                <a:latin typeface="Calibri" pitchFamily="34" charset="0"/>
                <a:cs typeface="Calibri" pitchFamily="34" charset="0"/>
              </a:rPr>
              <a:t>LECTURE 8</a:t>
            </a:r>
          </a:p>
          <a:p>
            <a:endParaRPr lang="en-US" sz="3600" b="1" dirty="0">
              <a:solidFill>
                <a:srgbClr val="0066CC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sz="3600" b="1" dirty="0" smtClean="0">
                <a:solidFill>
                  <a:srgbClr val="0066CC"/>
                </a:solidFill>
                <a:latin typeface="Calibri" pitchFamily="34" charset="0"/>
                <a:cs typeface="Calibri" pitchFamily="34" charset="0"/>
              </a:rPr>
              <a:t>Values &amp; Perspectives</a:t>
            </a:r>
            <a:endParaRPr lang="en-US" sz="3600" b="1" dirty="0">
              <a:solidFill>
                <a:srgbClr val="0066CC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2359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200" y="1905000"/>
            <a:ext cx="8229600" cy="4419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Clr>
                <a:srgbClr val="008080"/>
              </a:buClr>
              <a:buFont typeface="Wingdings" pitchFamily="2" charset="2"/>
              <a:buChar char="r"/>
            </a:pPr>
            <a:r>
              <a:rPr lang="en-US" sz="1900" b="1" smtClean="0">
                <a:solidFill>
                  <a:srgbClr val="CC3399"/>
                </a:solidFill>
              </a:rPr>
              <a:t>DEFINE</a:t>
            </a:r>
            <a:r>
              <a:rPr lang="en-US" sz="1900" b="1" smtClean="0"/>
              <a:t> organizational culture and </a:t>
            </a:r>
            <a:r>
              <a:rPr lang="en-US" sz="1900" b="1" smtClean="0">
                <a:solidFill>
                  <a:srgbClr val="CC3399"/>
                </a:solidFill>
              </a:rPr>
              <a:t>IDENTIFY</a:t>
            </a:r>
            <a:r>
              <a:rPr lang="en-US" sz="1900" b="1" smtClean="0"/>
              <a:t> its core characteristics</a:t>
            </a:r>
          </a:p>
          <a:p>
            <a:pPr>
              <a:lnSpc>
                <a:spcPct val="80000"/>
              </a:lnSpc>
              <a:buClr>
                <a:srgbClr val="008080"/>
              </a:buClr>
              <a:buFont typeface="Wingdings" pitchFamily="2" charset="2"/>
              <a:buChar char="r"/>
            </a:pPr>
            <a:endParaRPr lang="en-US" sz="1900" b="1" smtClean="0"/>
          </a:p>
          <a:p>
            <a:pPr>
              <a:lnSpc>
                <a:spcPct val="80000"/>
              </a:lnSpc>
              <a:buClr>
                <a:srgbClr val="008080"/>
              </a:buClr>
              <a:buFont typeface="Wingdings" pitchFamily="2" charset="2"/>
              <a:buChar char="r"/>
            </a:pPr>
            <a:r>
              <a:rPr lang="en-US" sz="1900" b="1" smtClean="0">
                <a:solidFill>
                  <a:srgbClr val="CC3399"/>
                </a:solidFill>
              </a:rPr>
              <a:t>DESCRIBE</a:t>
            </a:r>
            <a:r>
              <a:rPr lang="en-US" sz="1900" b="1" smtClean="0"/>
              <a:t> the major types of organizational culture identified in the competing values framework</a:t>
            </a:r>
          </a:p>
          <a:p>
            <a:pPr>
              <a:lnSpc>
                <a:spcPct val="80000"/>
              </a:lnSpc>
              <a:buClr>
                <a:srgbClr val="008080"/>
              </a:buClr>
              <a:buFont typeface="Wingdings" pitchFamily="2" charset="2"/>
              <a:buChar char="r"/>
            </a:pPr>
            <a:endParaRPr lang="en-US" sz="1900" b="1" smtClean="0"/>
          </a:p>
          <a:p>
            <a:pPr>
              <a:lnSpc>
                <a:spcPct val="80000"/>
              </a:lnSpc>
              <a:buClr>
                <a:srgbClr val="008080"/>
              </a:buClr>
              <a:buFont typeface="Wingdings" pitchFamily="2" charset="2"/>
              <a:buChar char="r"/>
            </a:pPr>
            <a:r>
              <a:rPr lang="en-US" sz="1900" b="1" smtClean="0">
                <a:solidFill>
                  <a:srgbClr val="CC3399"/>
                </a:solidFill>
              </a:rPr>
              <a:t>IDENTIFY</a:t>
            </a:r>
            <a:r>
              <a:rPr lang="en-US" sz="1900" b="1" smtClean="0"/>
              <a:t> the factors responsible for creating organizational culture, for transmitting it, and for getting it to change</a:t>
            </a:r>
          </a:p>
          <a:p>
            <a:pPr>
              <a:lnSpc>
                <a:spcPct val="80000"/>
              </a:lnSpc>
              <a:buClr>
                <a:srgbClr val="008080"/>
              </a:buClr>
              <a:buFont typeface="Wingdings" pitchFamily="2" charset="2"/>
              <a:buChar char="r"/>
            </a:pPr>
            <a:endParaRPr lang="en-US" sz="1900" b="1" smtClean="0"/>
          </a:p>
          <a:p>
            <a:pPr>
              <a:lnSpc>
                <a:spcPct val="80000"/>
              </a:lnSpc>
              <a:buClr>
                <a:srgbClr val="008080"/>
              </a:buClr>
              <a:buFont typeface="Wingdings" pitchFamily="2" charset="2"/>
              <a:buChar char="r"/>
            </a:pPr>
            <a:r>
              <a:rPr lang="en-US" sz="1900" b="1" smtClean="0">
                <a:solidFill>
                  <a:srgbClr val="CC3399"/>
                </a:solidFill>
              </a:rPr>
              <a:t>DEFINE</a:t>
            </a:r>
            <a:r>
              <a:rPr lang="en-US" sz="1900" b="1" smtClean="0"/>
              <a:t> creativity and </a:t>
            </a:r>
            <a:r>
              <a:rPr lang="en-US" sz="1900" b="1" smtClean="0">
                <a:solidFill>
                  <a:srgbClr val="CC3399"/>
                </a:solidFill>
              </a:rPr>
              <a:t>DESCRIBE</a:t>
            </a:r>
            <a:r>
              <a:rPr lang="en-US" sz="1900" b="1" smtClean="0"/>
              <a:t> the basic components of individual and team creativity</a:t>
            </a:r>
          </a:p>
          <a:p>
            <a:pPr>
              <a:lnSpc>
                <a:spcPct val="80000"/>
              </a:lnSpc>
              <a:buClr>
                <a:srgbClr val="008080"/>
              </a:buClr>
              <a:buFont typeface="Wingdings" pitchFamily="2" charset="2"/>
              <a:buChar char="r"/>
            </a:pPr>
            <a:endParaRPr lang="en-US" sz="1900" b="1" smtClean="0"/>
          </a:p>
          <a:p>
            <a:pPr>
              <a:lnSpc>
                <a:spcPct val="80000"/>
              </a:lnSpc>
              <a:buClr>
                <a:srgbClr val="008080"/>
              </a:buClr>
              <a:buFont typeface="Wingdings" pitchFamily="2" charset="2"/>
              <a:buChar char="r"/>
            </a:pPr>
            <a:r>
              <a:rPr lang="en-US" sz="1900" b="1" smtClean="0">
                <a:solidFill>
                  <a:srgbClr val="CC3399"/>
                </a:solidFill>
              </a:rPr>
              <a:t>DESCRIBE</a:t>
            </a:r>
            <a:r>
              <a:rPr lang="en-US" sz="1900" b="1" smtClean="0"/>
              <a:t> various approaches to promoting creativity in organizations</a:t>
            </a:r>
          </a:p>
          <a:p>
            <a:pPr>
              <a:lnSpc>
                <a:spcPct val="80000"/>
              </a:lnSpc>
              <a:buClr>
                <a:srgbClr val="008080"/>
              </a:buClr>
              <a:buFont typeface="Wingdings" pitchFamily="2" charset="2"/>
              <a:buChar char="r"/>
            </a:pPr>
            <a:endParaRPr lang="en-US" sz="1900" b="1" smtClean="0">
              <a:solidFill>
                <a:srgbClr val="CC3399"/>
              </a:solidFill>
            </a:endParaRPr>
          </a:p>
          <a:p>
            <a:pPr>
              <a:lnSpc>
                <a:spcPct val="80000"/>
              </a:lnSpc>
              <a:buClr>
                <a:srgbClr val="008080"/>
              </a:buClr>
              <a:buFont typeface="Wingdings" pitchFamily="2" charset="2"/>
              <a:buChar char="r"/>
            </a:pPr>
            <a:r>
              <a:rPr lang="en-US" sz="1900" b="1" smtClean="0">
                <a:solidFill>
                  <a:srgbClr val="CC3399"/>
                </a:solidFill>
              </a:rPr>
              <a:t>IDENTIFY</a:t>
            </a:r>
            <a:r>
              <a:rPr lang="en-US" sz="1900" b="1" smtClean="0"/>
              <a:t> the basic components of general innovation, its various forms, and the stages of the innovation process</a:t>
            </a:r>
          </a:p>
          <a:p>
            <a:pPr>
              <a:lnSpc>
                <a:spcPct val="80000"/>
              </a:lnSpc>
              <a:buClr>
                <a:schemeClr val="accent1"/>
              </a:buClr>
              <a:buSzPct val="80000"/>
              <a:buFont typeface="Wingdings" pitchFamily="2" charset="2"/>
              <a:buBlip>
                <a:blip r:embed="rId2"/>
              </a:buBlip>
            </a:pPr>
            <a:endParaRPr lang="en-US" sz="19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7205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5334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>
                <a:solidFill>
                  <a:srgbClr val="006699"/>
                </a:solidFill>
              </a:rPr>
              <a:t>The Process of Innovation</a:t>
            </a:r>
            <a:endParaRPr lang="en-US" dirty="0">
              <a:solidFill>
                <a:srgbClr val="006699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85800" y="1981200"/>
            <a:ext cx="7772400" cy="44196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0827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1403648" y="1772816"/>
            <a:ext cx="6510338" cy="36893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b="1" dirty="0" smtClean="0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LECTURE 9</a:t>
            </a:r>
          </a:p>
          <a:p>
            <a:pPr>
              <a:defRPr/>
            </a:pPr>
            <a:endParaRPr lang="en-US" sz="3600" b="1" dirty="0">
              <a:solidFill>
                <a:srgbClr val="0070C0"/>
              </a:solidFill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>
              <a:defRPr/>
            </a:pPr>
            <a:r>
              <a:rPr lang="en-US" sz="3600" b="1" dirty="0" smtClean="0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Strategic Human Capital</a:t>
            </a:r>
            <a:endParaRPr lang="en-US" sz="3600" b="1" dirty="0">
              <a:solidFill>
                <a:srgbClr val="0070C0"/>
              </a:solidFill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1834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28600" y="838200"/>
            <a:ext cx="8455025" cy="5232400"/>
            <a:chOff x="304800" y="1295400"/>
            <a:chExt cx="8455025" cy="5232400"/>
          </a:xfrm>
        </p:grpSpPr>
        <p:sp>
          <p:nvSpPr>
            <p:cNvPr id="3" name="Rectangle 5"/>
            <p:cNvSpPr>
              <a:spLocks noChangeArrowheads="1"/>
            </p:cNvSpPr>
            <p:nvPr/>
          </p:nvSpPr>
          <p:spPr bwMode="auto">
            <a:xfrm>
              <a:off x="762000" y="3276600"/>
              <a:ext cx="5038725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 type="none" w="lg" len="med"/>
            </a:ln>
            <a:effectLst/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en-US" sz="28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Narrow" charset="0"/>
                </a:rPr>
                <a:t>Performance Management Process</a:t>
              </a:r>
            </a:p>
          </p:txBody>
        </p:sp>
        <p:sp>
          <p:nvSpPr>
            <p:cNvPr id="4" name="Oval 6"/>
            <p:cNvSpPr>
              <a:spLocks noChangeArrowheads="1"/>
            </p:cNvSpPr>
            <p:nvPr/>
          </p:nvSpPr>
          <p:spPr bwMode="auto">
            <a:xfrm>
              <a:off x="3124200" y="4876800"/>
              <a:ext cx="2740025" cy="16510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 type="none" w="lg" len="med"/>
            </a:ln>
          </p:spPr>
          <p:txBody>
            <a:bodyPr anchor="ctr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  <a:latin typeface="Arial Narrow" charset="0"/>
                </a:rPr>
                <a:t>Performance Review</a:t>
              </a:r>
            </a:p>
          </p:txBody>
        </p:sp>
        <p:sp>
          <p:nvSpPr>
            <p:cNvPr id="5" name="Oval 7"/>
            <p:cNvSpPr>
              <a:spLocks noChangeArrowheads="1"/>
            </p:cNvSpPr>
            <p:nvPr/>
          </p:nvSpPr>
          <p:spPr bwMode="auto">
            <a:xfrm>
              <a:off x="381000" y="4172555"/>
              <a:ext cx="2740025" cy="168789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 type="none" w="lg" len="med"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Arial Narrow" charset="0"/>
                </a:rPr>
                <a:t>Performance</a:t>
              </a:r>
              <a:r>
                <a:rPr lang="en-US" sz="2400" dirty="0">
                  <a:latin typeface="Arial Narrow" charset="0"/>
                </a:rPr>
                <a:t> </a:t>
              </a:r>
              <a:r>
                <a:rPr lang="en-US" sz="2400" b="1" dirty="0">
                  <a:solidFill>
                    <a:srgbClr val="0070C0"/>
                  </a:solidFill>
                  <a:latin typeface="Arial Narrow" charset="0"/>
                </a:rPr>
                <a:t>Renewal and </a:t>
              </a:r>
              <a:r>
                <a:rPr lang="en-US" sz="2400" b="1" dirty="0" err="1">
                  <a:solidFill>
                    <a:srgbClr val="0070C0"/>
                  </a:solidFill>
                  <a:latin typeface="Arial Narrow" charset="0"/>
                </a:rPr>
                <a:t>Recontracting</a:t>
              </a:r>
              <a:endParaRPr lang="en-US" sz="2400" b="1" dirty="0">
                <a:solidFill>
                  <a:srgbClr val="0070C0"/>
                </a:solidFill>
                <a:latin typeface="Arial Narrow" charset="0"/>
              </a:endParaRPr>
            </a:p>
          </p:txBody>
        </p:sp>
        <p:sp>
          <p:nvSpPr>
            <p:cNvPr id="6" name="Oval 8"/>
            <p:cNvSpPr>
              <a:spLocks noChangeArrowheads="1"/>
            </p:cNvSpPr>
            <p:nvPr/>
          </p:nvSpPr>
          <p:spPr bwMode="auto">
            <a:xfrm>
              <a:off x="5943600" y="4191000"/>
              <a:ext cx="2740025" cy="16510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 type="none" w="lg" len="med"/>
            </a:ln>
          </p:spPr>
          <p:txBody>
            <a:bodyPr anchor="ctr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  <a:latin typeface="Arial Narrow" charset="0"/>
                </a:rPr>
                <a:t>Performance Assessment</a:t>
              </a:r>
            </a:p>
          </p:txBody>
        </p:sp>
        <p:sp>
          <p:nvSpPr>
            <p:cNvPr id="7" name="Oval 9"/>
            <p:cNvSpPr>
              <a:spLocks noChangeArrowheads="1"/>
            </p:cNvSpPr>
            <p:nvPr/>
          </p:nvSpPr>
          <p:spPr bwMode="auto">
            <a:xfrm>
              <a:off x="6019800" y="2362200"/>
              <a:ext cx="2740025" cy="16510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 type="none" w="lg" len="med"/>
            </a:ln>
          </p:spPr>
          <p:txBody>
            <a:bodyPr anchor="ctr"/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Arial Narrow" charset="0"/>
                </a:rPr>
                <a:t>Performance</a:t>
              </a:r>
              <a:r>
                <a:rPr lang="en-US" sz="2400" dirty="0">
                  <a:latin typeface="Arial Narrow" charset="0"/>
                </a:rPr>
                <a:t> </a:t>
              </a:r>
              <a:r>
                <a:rPr lang="en-US" sz="2400" b="1" dirty="0">
                  <a:solidFill>
                    <a:srgbClr val="0070C0"/>
                  </a:solidFill>
                  <a:latin typeface="Arial Narrow" charset="0"/>
                </a:rPr>
                <a:t>Execution</a:t>
              </a:r>
            </a:p>
          </p:txBody>
        </p:sp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3505200" y="1295400"/>
              <a:ext cx="2740025" cy="16510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 type="none" w="lg" len="med"/>
            </a:ln>
          </p:spPr>
          <p:txBody>
            <a:bodyPr anchor="ctr"/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Arial Narrow" charset="0"/>
                </a:rPr>
                <a:t>Performance</a:t>
              </a:r>
              <a:r>
                <a:rPr lang="en-US" sz="2400" dirty="0">
                  <a:latin typeface="Arial Narrow" charset="0"/>
                </a:rPr>
                <a:t> </a:t>
              </a:r>
              <a:r>
                <a:rPr lang="en-US" sz="2400" b="1" dirty="0">
                  <a:solidFill>
                    <a:srgbClr val="0070C0"/>
                  </a:solidFill>
                  <a:latin typeface="Arial Narrow" charset="0"/>
                </a:rPr>
                <a:t>Planning</a:t>
              </a:r>
            </a:p>
          </p:txBody>
        </p:sp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304800" y="1295400"/>
              <a:ext cx="2740025" cy="16510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 type="none" w="lg" len="med"/>
            </a:ln>
          </p:spPr>
          <p:txBody>
            <a:bodyPr anchor="ctr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  <a:latin typeface="Arial Narrow" charset="0"/>
                </a:rPr>
                <a:t>Prerequisites</a:t>
              </a:r>
            </a:p>
          </p:txBody>
        </p:sp>
        <p:sp>
          <p:nvSpPr>
            <p:cNvPr id="10" name="Line 14"/>
            <p:cNvSpPr>
              <a:spLocks noChangeShapeType="1"/>
            </p:cNvSpPr>
            <p:nvPr/>
          </p:nvSpPr>
          <p:spPr bwMode="auto">
            <a:xfrm>
              <a:off x="7391400" y="40386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 anchorCtr="1">
              <a:spAutoFit/>
            </a:bodyPr>
            <a:lstStyle/>
            <a:p>
              <a:endParaRPr lang="en-GB"/>
            </a:p>
          </p:txBody>
        </p:sp>
        <p:sp>
          <p:nvSpPr>
            <p:cNvPr id="11" name="Line 15"/>
            <p:cNvSpPr>
              <a:spLocks noChangeShapeType="1"/>
            </p:cNvSpPr>
            <p:nvPr/>
          </p:nvSpPr>
          <p:spPr bwMode="auto">
            <a:xfrm flipH="1">
              <a:off x="5867400" y="5562600"/>
              <a:ext cx="3810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 anchorCtr="1">
              <a:spAutoFit/>
            </a:bodyPr>
            <a:lstStyle/>
            <a:p>
              <a:endParaRPr lang="en-GB"/>
            </a:p>
          </p:txBody>
        </p:sp>
        <p:sp>
          <p:nvSpPr>
            <p:cNvPr id="12" name="Line 16"/>
            <p:cNvSpPr>
              <a:spLocks noChangeShapeType="1"/>
            </p:cNvSpPr>
            <p:nvPr/>
          </p:nvSpPr>
          <p:spPr bwMode="auto">
            <a:xfrm flipH="1" flipV="1">
              <a:off x="2728913" y="5581650"/>
              <a:ext cx="395287" cy="133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 anchorCtr="1">
              <a:spAutoFit/>
            </a:bodyPr>
            <a:lstStyle/>
            <a:p>
              <a:endParaRPr lang="en-GB"/>
            </a:p>
          </p:txBody>
        </p:sp>
        <p:sp>
          <p:nvSpPr>
            <p:cNvPr id="13" name="Line 17"/>
            <p:cNvSpPr>
              <a:spLocks noChangeShapeType="1"/>
            </p:cNvSpPr>
            <p:nvPr/>
          </p:nvSpPr>
          <p:spPr bwMode="auto">
            <a:xfrm flipH="1" flipV="1">
              <a:off x="381000" y="2438400"/>
              <a:ext cx="0" cy="2590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 anchorCtr="1">
              <a:spAutoFit/>
            </a:bodyPr>
            <a:lstStyle/>
            <a:p>
              <a:endParaRPr lang="en-GB"/>
            </a:p>
          </p:txBody>
        </p:sp>
        <p:sp>
          <p:nvSpPr>
            <p:cNvPr id="14" name="Line 18"/>
            <p:cNvSpPr>
              <a:spLocks noChangeShapeType="1"/>
            </p:cNvSpPr>
            <p:nvPr/>
          </p:nvSpPr>
          <p:spPr bwMode="auto">
            <a:xfrm>
              <a:off x="3048000" y="20574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 anchorCtr="1">
              <a:spAutoFit/>
            </a:bodyPr>
            <a:lstStyle/>
            <a:p>
              <a:endParaRPr lang="en-GB"/>
            </a:p>
          </p:txBody>
        </p:sp>
        <p:sp>
          <p:nvSpPr>
            <p:cNvPr id="15" name="Line 19"/>
            <p:cNvSpPr>
              <a:spLocks noChangeShapeType="1"/>
            </p:cNvSpPr>
            <p:nvPr/>
          </p:nvSpPr>
          <p:spPr bwMode="auto">
            <a:xfrm>
              <a:off x="6172200" y="2362200"/>
              <a:ext cx="457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anchor="ctr" anchorCtr="1">
              <a:spAutoFit/>
            </a:bodyPr>
            <a:lstStyle/>
            <a:p>
              <a:endParaRPr lang="en-GB"/>
            </a:p>
          </p:txBody>
        </p:sp>
      </p:grp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1930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762000" y="2091680"/>
            <a:ext cx="7696200" cy="2057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 smtClean="0">
                <a:solidFill>
                  <a:srgbClr val="3333FF"/>
                </a:solidFill>
                <a:latin typeface="Calibri" pitchFamily="34" charset="0"/>
                <a:cs typeface="Calibri" pitchFamily="34" charset="0"/>
              </a:rPr>
              <a:t>LECTURE 10</a:t>
            </a:r>
          </a:p>
          <a:p>
            <a:pPr marL="0" indent="0" algn="ctr">
              <a:buNone/>
            </a:pPr>
            <a:r>
              <a:rPr lang="en-US" sz="3600" b="1" dirty="0" smtClean="0">
                <a:solidFill>
                  <a:srgbClr val="3333FF"/>
                </a:solidFill>
                <a:latin typeface="Calibri" pitchFamily="34" charset="0"/>
                <a:cs typeface="Calibri" pitchFamily="34" charset="0"/>
              </a:rPr>
              <a:t>Motivation</a:t>
            </a:r>
            <a:endParaRPr lang="en-US" sz="3600" b="1" dirty="0">
              <a:solidFill>
                <a:srgbClr val="3333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8395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533400" y="1484784"/>
            <a:ext cx="8229600" cy="43021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000" b="1" smtClean="0">
                <a:solidFill>
                  <a:srgbClr val="CC3399"/>
                </a:solidFill>
              </a:rPr>
              <a:t>DISTINGUISH </a:t>
            </a:r>
            <a:r>
              <a:rPr lang="en-US" sz="2000" b="1" smtClean="0"/>
              <a:t>between emotions and moods</a:t>
            </a:r>
          </a:p>
          <a:p>
            <a:pPr>
              <a:lnSpc>
                <a:spcPct val="80000"/>
              </a:lnSpc>
            </a:pPr>
            <a:endParaRPr lang="en-US" sz="2000" b="1" smtClean="0"/>
          </a:p>
          <a:p>
            <a:pPr>
              <a:lnSpc>
                <a:spcPct val="80000"/>
              </a:lnSpc>
            </a:pPr>
            <a:r>
              <a:rPr lang="en-US" sz="2000" b="1" smtClean="0">
                <a:solidFill>
                  <a:srgbClr val="CC3399"/>
                </a:solidFill>
              </a:rPr>
              <a:t>EXPLAIN</a:t>
            </a:r>
            <a:r>
              <a:rPr lang="en-US" sz="2000" b="1" smtClean="0"/>
              <a:t> how emotions and moods influence behavior in organizations</a:t>
            </a:r>
          </a:p>
          <a:p>
            <a:pPr>
              <a:lnSpc>
                <a:spcPct val="80000"/>
              </a:lnSpc>
            </a:pPr>
            <a:endParaRPr lang="en-US" sz="2000" b="1" smtClean="0"/>
          </a:p>
          <a:p>
            <a:pPr>
              <a:lnSpc>
                <a:spcPct val="80000"/>
              </a:lnSpc>
            </a:pPr>
            <a:r>
              <a:rPr lang="en-US" sz="2000" b="1" smtClean="0">
                <a:solidFill>
                  <a:srgbClr val="CC3399"/>
                </a:solidFill>
              </a:rPr>
              <a:t>DESCRIBE</a:t>
            </a:r>
            <a:r>
              <a:rPr lang="en-US" sz="2000" b="1" smtClean="0"/>
              <a:t> ways in which people manage their emotions in organizations</a:t>
            </a:r>
          </a:p>
          <a:p>
            <a:pPr>
              <a:lnSpc>
                <a:spcPct val="80000"/>
              </a:lnSpc>
            </a:pPr>
            <a:endParaRPr lang="en-US" sz="2000" b="1" smtClean="0"/>
          </a:p>
          <a:p>
            <a:pPr>
              <a:lnSpc>
                <a:spcPct val="80000"/>
              </a:lnSpc>
            </a:pPr>
            <a:r>
              <a:rPr lang="en-US" sz="2000" b="1" smtClean="0">
                <a:solidFill>
                  <a:srgbClr val="CC3399"/>
                </a:solidFill>
              </a:rPr>
              <a:t>IDENTIFY</a:t>
            </a:r>
            <a:r>
              <a:rPr lang="en-US" sz="2000" b="1" smtClean="0"/>
              <a:t> the major causes of organizational stress</a:t>
            </a:r>
          </a:p>
          <a:p>
            <a:pPr>
              <a:lnSpc>
                <a:spcPct val="80000"/>
              </a:lnSpc>
            </a:pPr>
            <a:endParaRPr lang="en-US" sz="2000" b="1" smtClean="0"/>
          </a:p>
          <a:p>
            <a:pPr>
              <a:lnSpc>
                <a:spcPct val="80000"/>
              </a:lnSpc>
            </a:pPr>
            <a:r>
              <a:rPr lang="en-US" sz="2000" b="1" smtClean="0">
                <a:solidFill>
                  <a:srgbClr val="CC3399"/>
                </a:solidFill>
              </a:rPr>
              <a:t>DESCRIBE</a:t>
            </a:r>
            <a:r>
              <a:rPr lang="en-US" sz="2000" b="1" smtClean="0"/>
              <a:t> the adverse effects of organizational stress</a:t>
            </a:r>
          </a:p>
          <a:p>
            <a:pPr>
              <a:lnSpc>
                <a:spcPct val="80000"/>
              </a:lnSpc>
            </a:pPr>
            <a:endParaRPr lang="en-US" sz="2000" b="1" smtClean="0"/>
          </a:p>
          <a:p>
            <a:pPr>
              <a:lnSpc>
                <a:spcPct val="80000"/>
              </a:lnSpc>
            </a:pPr>
            <a:r>
              <a:rPr lang="en-US" sz="2000" b="1" smtClean="0">
                <a:solidFill>
                  <a:srgbClr val="CC3399"/>
                </a:solidFill>
              </a:rPr>
              <a:t>IDENTIFY</a:t>
            </a:r>
            <a:r>
              <a:rPr lang="en-US" sz="2000" b="1" smtClean="0"/>
              <a:t> various ways of reducing stress in the workplace</a:t>
            </a:r>
            <a:endParaRPr lang="en-US" sz="200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400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5334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Affective Events Theory</a:t>
            </a:r>
            <a:endParaRPr lang="en-US" dirty="0" smtClean="0"/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981200"/>
            <a:ext cx="7253288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6671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81000" y="457200"/>
            <a:ext cx="8229600" cy="12954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Emotional Intelligence</a:t>
            </a: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905000"/>
            <a:ext cx="7608888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082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0395" y="2060848"/>
            <a:ext cx="4191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1"/>
                </a:solidFill>
                <a:latin typeface="+mj-lt"/>
                <a:cs typeface="Arial" pitchFamily="34" charset="0"/>
              </a:rPr>
              <a:t>LECTURE 11:</a:t>
            </a:r>
          </a:p>
          <a:p>
            <a:pPr algn="ctr"/>
            <a:r>
              <a:rPr lang="en-US" sz="3600" b="1" dirty="0" smtClean="0">
                <a:solidFill>
                  <a:schemeClr val="accent1"/>
                </a:solidFill>
                <a:latin typeface="+mj-lt"/>
                <a:cs typeface="Arial" pitchFamily="34" charset="0"/>
              </a:rPr>
              <a:t>Performance Management, Appraisals, and Careers</a:t>
            </a:r>
            <a:endParaRPr lang="en-US" sz="3600" dirty="0">
              <a:solidFill>
                <a:schemeClr val="accent1"/>
              </a:solidFill>
              <a:latin typeface="+mj-lt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1150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4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mtClean="0"/>
              <a:t>When you finish studying this chapter, you should be able to:</a:t>
            </a:r>
          </a:p>
          <a:p>
            <a:pPr marL="742950" indent="-742950">
              <a:buFont typeface="+mj-lt"/>
              <a:buAutoNum type="arabicPeriod"/>
            </a:pPr>
            <a:r>
              <a:rPr lang="en-US" smtClean="0"/>
              <a:t>Explain the purpose of performance appraisal.</a:t>
            </a:r>
          </a:p>
          <a:p>
            <a:pPr marL="742950" indent="-742950">
              <a:buFont typeface="+mj-lt"/>
              <a:buAutoNum type="arabicPeriod"/>
            </a:pPr>
            <a:r>
              <a:rPr lang="en-US" smtClean="0"/>
              <a:t>Answer the question, “Who should do the appraising?”</a:t>
            </a:r>
          </a:p>
          <a:p>
            <a:pPr marL="742950" indent="-742950">
              <a:buFont typeface="+mj-lt"/>
              <a:buAutoNum type="arabicPeriod"/>
            </a:pPr>
            <a:r>
              <a:rPr lang="en-US" smtClean="0"/>
              <a:t>Discuss the pros and cons of at least eight performance appraisal methods.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8365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4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+mj-lt"/>
              <a:buAutoNum type="arabicPeriod" startAt="4"/>
            </a:pPr>
            <a:r>
              <a:rPr lang="en-US" smtClean="0"/>
              <a:t>Explain the purpose of performance appraisal.</a:t>
            </a:r>
          </a:p>
          <a:p>
            <a:pPr marL="742950" indent="-742950">
              <a:buFont typeface="+mj-lt"/>
              <a:buAutoNum type="arabicPeriod" startAt="4"/>
            </a:pPr>
            <a:r>
              <a:rPr lang="en-US" smtClean="0"/>
              <a:t>Answer the question, Who should do the appraising?</a:t>
            </a:r>
          </a:p>
          <a:p>
            <a:pPr marL="742950" indent="-742950">
              <a:buFont typeface="+mj-lt"/>
              <a:buAutoNum type="arabicPeriod" startAt="4"/>
            </a:pPr>
            <a:r>
              <a:rPr lang="en-US" smtClean="0"/>
              <a:t>Discuss the pros and cons of at least eight performance appraisal methods.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5094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2178730"/>
            <a:ext cx="4191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600" b="1" dirty="0" smtClean="0">
              <a:solidFill>
                <a:schemeClr val="accent1"/>
              </a:solidFill>
              <a:latin typeface="+mj-lt"/>
              <a:cs typeface="Arial" pitchFamily="34" charset="0"/>
            </a:endParaRPr>
          </a:p>
          <a:p>
            <a:pPr algn="ctr"/>
            <a:r>
              <a:rPr lang="en-US" sz="3600" b="1" dirty="0" smtClean="0">
                <a:solidFill>
                  <a:schemeClr val="accent1"/>
                </a:solidFill>
                <a:latin typeface="+mj-lt"/>
                <a:cs typeface="Arial" pitchFamily="34" charset="0"/>
              </a:rPr>
              <a:t>LECTURE 12</a:t>
            </a:r>
          </a:p>
          <a:p>
            <a:pPr algn="ctr"/>
            <a:r>
              <a:rPr lang="en-US" sz="3600" b="1" dirty="0" smtClean="0">
                <a:solidFill>
                  <a:schemeClr val="accent1"/>
                </a:solidFill>
                <a:latin typeface="+mj-lt"/>
                <a:cs typeface="Arial" pitchFamily="34" charset="0"/>
              </a:rPr>
              <a:t>Workforce Planning</a:t>
            </a:r>
            <a:endParaRPr lang="en-US" sz="3600" dirty="0">
              <a:solidFill>
                <a:schemeClr val="accent1"/>
              </a:solidFill>
              <a:latin typeface="+mj-lt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323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4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smtClean="0"/>
              <a:t>When you finish studying this chapter, you should  be able to:</a:t>
            </a:r>
          </a:p>
          <a:p>
            <a:pPr marL="742950" indent="-742950">
              <a:buFont typeface="+mj-lt"/>
              <a:buAutoNum type="arabicPeriod"/>
            </a:pPr>
            <a:r>
              <a:rPr lang="en-US" smtClean="0"/>
              <a:t>Explain each of the steps in the ADDIE training process.</a:t>
            </a:r>
          </a:p>
          <a:p>
            <a:pPr marL="742950" indent="-742950">
              <a:buFont typeface="+mj-lt"/>
              <a:buAutoNum type="arabicPeriod"/>
            </a:pPr>
            <a:r>
              <a:rPr lang="en-US" smtClean="0"/>
              <a:t>Discuss at least two techniques used for assessing training needs.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6553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4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Font typeface="+mj-lt"/>
              <a:buAutoNum type="arabicPeriod" startAt="3"/>
            </a:pPr>
            <a:r>
              <a:rPr lang="en-US" smtClean="0"/>
              <a:t>Explain the pros and cons of at least five training techniques.</a:t>
            </a:r>
          </a:p>
          <a:p>
            <a:pPr marL="742950" indent="-742950">
              <a:buFont typeface="+mj-lt"/>
              <a:buAutoNum type="arabicPeriod" startAt="3"/>
            </a:pPr>
            <a:r>
              <a:rPr lang="en-US" smtClean="0"/>
              <a:t>Explain what management development is and why it is important.</a:t>
            </a:r>
          </a:p>
          <a:p>
            <a:pPr marL="742950" indent="-742950">
              <a:buFont typeface="+mj-lt"/>
              <a:buAutoNum type="arabicPeriod" startAt="3"/>
            </a:pPr>
            <a:r>
              <a:rPr lang="en-US" smtClean="0"/>
              <a:t>Describe the main management development techniques.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2795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ChangeArrowheads="1"/>
          </p:cNvSpPr>
          <p:nvPr/>
        </p:nvSpPr>
        <p:spPr>
          <a:xfrm>
            <a:off x="762000" y="2235696"/>
            <a:ext cx="7696200" cy="20574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66CC"/>
                </a:solidFill>
                <a:latin typeface="Calibri" pitchFamily="34" charset="0"/>
                <a:cs typeface="Calibri" pitchFamily="34" charset="0"/>
              </a:rPr>
              <a:t>LECTURE 13:</a:t>
            </a:r>
          </a:p>
          <a:p>
            <a:r>
              <a:rPr lang="en-US" sz="3600" b="1" dirty="0" smtClean="0">
                <a:solidFill>
                  <a:srgbClr val="0066CC"/>
                </a:solidFill>
                <a:latin typeface="Calibri" pitchFamily="34" charset="0"/>
                <a:cs typeface="Calibri" pitchFamily="34" charset="0"/>
              </a:rPr>
              <a:t>Public Sector Issues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9713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533400" y="1124744"/>
            <a:ext cx="8229600" cy="4648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Clr>
                <a:schemeClr val="accent1"/>
              </a:buClr>
              <a:buFont typeface="Wingdings" pitchFamily="2" charset="2"/>
              <a:buChar char="r"/>
            </a:pPr>
            <a:r>
              <a:rPr lang="en-US" sz="1800" b="1" smtClean="0">
                <a:solidFill>
                  <a:srgbClr val="CC0099"/>
                </a:solidFill>
              </a:rPr>
              <a:t>DEFINE</a:t>
            </a:r>
            <a:r>
              <a:rPr lang="en-US" sz="1800" b="1" smtClean="0"/>
              <a:t> what is meant by a group and </a:t>
            </a:r>
            <a:r>
              <a:rPr lang="en-US" sz="1800" b="1" smtClean="0">
                <a:solidFill>
                  <a:srgbClr val="CC0099"/>
                </a:solidFill>
              </a:rPr>
              <a:t>IDENTIFY</a:t>
            </a:r>
            <a:r>
              <a:rPr lang="en-US" sz="1800" b="1" smtClean="0"/>
              <a:t> different types of groups operating within organizations</a:t>
            </a:r>
          </a:p>
          <a:p>
            <a:pPr>
              <a:lnSpc>
                <a:spcPct val="80000"/>
              </a:lnSpc>
              <a:buClr>
                <a:schemeClr val="accent1"/>
              </a:buClr>
              <a:buFont typeface="Wingdings" pitchFamily="2" charset="2"/>
              <a:buChar char="r"/>
            </a:pPr>
            <a:endParaRPr lang="en-US" sz="1800" b="1" i="1" smtClean="0"/>
          </a:p>
          <a:p>
            <a:pPr>
              <a:lnSpc>
                <a:spcPct val="80000"/>
              </a:lnSpc>
              <a:buClr>
                <a:schemeClr val="accent1"/>
              </a:buClr>
              <a:buFont typeface="Wingdings" pitchFamily="2" charset="2"/>
              <a:buChar char="r"/>
            </a:pPr>
            <a:r>
              <a:rPr lang="en-US" sz="1800" b="1" smtClean="0">
                <a:solidFill>
                  <a:srgbClr val="CC0099"/>
                </a:solidFill>
              </a:rPr>
              <a:t>DESCRIBE</a:t>
            </a:r>
            <a:r>
              <a:rPr lang="en-US" sz="1800" b="1" smtClean="0"/>
              <a:t> the importance of norms, status, and cohesiveness within organizations</a:t>
            </a:r>
          </a:p>
          <a:p>
            <a:pPr>
              <a:lnSpc>
                <a:spcPct val="80000"/>
              </a:lnSpc>
              <a:buClr>
                <a:schemeClr val="accent1"/>
              </a:buClr>
              <a:buFont typeface="Wingdings" pitchFamily="2" charset="2"/>
              <a:buChar char="r"/>
            </a:pPr>
            <a:endParaRPr lang="en-US" sz="1800" b="1" smtClean="0"/>
          </a:p>
          <a:p>
            <a:pPr>
              <a:lnSpc>
                <a:spcPct val="80000"/>
              </a:lnSpc>
              <a:buClr>
                <a:schemeClr val="accent1"/>
              </a:buClr>
              <a:buFont typeface="Wingdings" pitchFamily="2" charset="2"/>
              <a:buChar char="r"/>
            </a:pPr>
            <a:r>
              <a:rPr lang="en-US" sz="1800" b="1" smtClean="0">
                <a:solidFill>
                  <a:srgbClr val="CC0099"/>
                </a:solidFill>
              </a:rPr>
              <a:t>EXPLAIN</a:t>
            </a:r>
            <a:r>
              <a:rPr lang="en-US" sz="1800" b="1" smtClean="0"/>
              <a:t> how individual performance in groups is affected by the presence of others (social facilitation) and the number of others with whom one is working (social loafing)</a:t>
            </a:r>
          </a:p>
          <a:p>
            <a:pPr>
              <a:lnSpc>
                <a:spcPct val="80000"/>
              </a:lnSpc>
              <a:buClr>
                <a:schemeClr val="accent1"/>
              </a:buClr>
              <a:buFont typeface="Wingdings" pitchFamily="2" charset="2"/>
              <a:buChar char="r"/>
            </a:pPr>
            <a:endParaRPr lang="en-US" sz="1800" b="1" smtClean="0"/>
          </a:p>
          <a:p>
            <a:pPr>
              <a:lnSpc>
                <a:spcPct val="80000"/>
              </a:lnSpc>
              <a:buClr>
                <a:schemeClr val="accent1"/>
              </a:buClr>
              <a:buFont typeface="Wingdings" pitchFamily="2" charset="2"/>
              <a:buChar char="r"/>
            </a:pPr>
            <a:r>
              <a:rPr lang="en-US" sz="1800" b="1" smtClean="0">
                <a:solidFill>
                  <a:srgbClr val="CC0099"/>
                </a:solidFill>
              </a:rPr>
              <a:t>DEFINE</a:t>
            </a:r>
            <a:r>
              <a:rPr lang="en-US" sz="1800" b="1" smtClean="0"/>
              <a:t> what teams are and </a:t>
            </a:r>
            <a:r>
              <a:rPr lang="en-US" sz="1800" b="1" smtClean="0">
                <a:solidFill>
                  <a:srgbClr val="CC0099"/>
                </a:solidFill>
              </a:rPr>
              <a:t>DESCRIBE</a:t>
            </a:r>
            <a:r>
              <a:rPr lang="en-US" sz="1800" b="1" smtClean="0"/>
              <a:t> the various types of teams that exist in organizations</a:t>
            </a:r>
          </a:p>
          <a:p>
            <a:pPr>
              <a:lnSpc>
                <a:spcPct val="80000"/>
              </a:lnSpc>
              <a:buClr>
                <a:schemeClr val="accent1"/>
              </a:buClr>
              <a:buFont typeface="Wingdings" pitchFamily="2" charset="2"/>
              <a:buChar char="r"/>
            </a:pPr>
            <a:endParaRPr lang="en-US" sz="1800" b="1" smtClean="0"/>
          </a:p>
          <a:p>
            <a:pPr>
              <a:lnSpc>
                <a:spcPct val="80000"/>
              </a:lnSpc>
              <a:buClr>
                <a:schemeClr val="accent1"/>
              </a:buClr>
              <a:buFont typeface="Wingdings" pitchFamily="2" charset="2"/>
              <a:buChar char="r"/>
            </a:pPr>
            <a:r>
              <a:rPr lang="en-US" sz="1800" b="1" smtClean="0">
                <a:solidFill>
                  <a:srgbClr val="CC0099"/>
                </a:solidFill>
              </a:rPr>
              <a:t>DESCRIBE</a:t>
            </a:r>
            <a:r>
              <a:rPr lang="en-US" sz="1800" b="1" smtClean="0"/>
              <a:t> the evidence regarding the effectiveness of teams in organizations</a:t>
            </a:r>
          </a:p>
          <a:p>
            <a:pPr>
              <a:lnSpc>
                <a:spcPct val="80000"/>
              </a:lnSpc>
              <a:buClr>
                <a:schemeClr val="accent1"/>
              </a:buClr>
              <a:buFont typeface="Wingdings" pitchFamily="2" charset="2"/>
              <a:buChar char="r"/>
            </a:pPr>
            <a:endParaRPr lang="en-US" sz="1800" b="1" smtClean="0">
              <a:solidFill>
                <a:srgbClr val="CC0099"/>
              </a:solidFill>
            </a:endParaRPr>
          </a:p>
          <a:p>
            <a:pPr>
              <a:lnSpc>
                <a:spcPct val="80000"/>
              </a:lnSpc>
              <a:buClr>
                <a:schemeClr val="accent1"/>
              </a:buClr>
              <a:buFont typeface="Wingdings" pitchFamily="2" charset="2"/>
              <a:buChar char="r"/>
            </a:pPr>
            <a:r>
              <a:rPr lang="en-US" sz="1800" b="1" smtClean="0">
                <a:solidFill>
                  <a:srgbClr val="CC0099"/>
                </a:solidFill>
              </a:rPr>
              <a:t>EXPLAIN</a:t>
            </a:r>
            <a:r>
              <a:rPr lang="en-US" sz="1800" b="1" smtClean="0"/>
              <a:t> why some teams fail to operate as effectively as possible and </a:t>
            </a:r>
            <a:r>
              <a:rPr lang="en-US" sz="1800" b="1" smtClean="0">
                <a:solidFill>
                  <a:srgbClr val="CC0099"/>
                </a:solidFill>
              </a:rPr>
              <a:t>DESCRIBE</a:t>
            </a:r>
            <a:r>
              <a:rPr lang="en-US" sz="1800" b="1" smtClean="0"/>
              <a:t> steps that can be taken to build successful teams</a:t>
            </a:r>
            <a:endParaRPr lang="en-US" sz="1800" b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3216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4600" y="2708920"/>
            <a:ext cx="4343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1"/>
                </a:solidFill>
                <a:latin typeface="+mj-lt"/>
                <a:cs typeface="Arial" pitchFamily="34" charset="0"/>
              </a:rPr>
              <a:t>LECTURE 14:</a:t>
            </a:r>
          </a:p>
          <a:p>
            <a:pPr algn="ctr"/>
            <a:r>
              <a:rPr lang="en-US" sz="3600" b="1" dirty="0" smtClean="0">
                <a:solidFill>
                  <a:schemeClr val="accent1"/>
                </a:solidFill>
                <a:latin typeface="+mj-lt"/>
                <a:cs typeface="Arial" pitchFamily="34" charset="0"/>
              </a:rPr>
              <a:t>Benefits and Compensation</a:t>
            </a:r>
            <a:endParaRPr lang="en-US" sz="3600" dirty="0">
              <a:solidFill>
                <a:schemeClr val="accent1"/>
              </a:solidFill>
              <a:latin typeface="+mj-lt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142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4"/>
          <p:cNvSpPr txBox="1">
            <a:spLocks/>
          </p:cNvSpPr>
          <p:nvPr/>
        </p:nvSpPr>
        <p:spPr>
          <a:xfrm>
            <a:off x="457200" y="1412776"/>
            <a:ext cx="8229600" cy="4449763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mtClean="0"/>
              <a:t>When you finish studying this chapter, you should be able to:</a:t>
            </a:r>
          </a:p>
          <a:p>
            <a:pPr marL="742950" indent="-742950">
              <a:buFont typeface="+mj-lt"/>
              <a:buAutoNum type="arabicPeriod"/>
            </a:pPr>
            <a:r>
              <a:rPr lang="en-US" smtClean="0"/>
              <a:t>Discuss four basic factors determining pay rates.</a:t>
            </a:r>
          </a:p>
          <a:p>
            <a:pPr marL="742950" indent="-742950">
              <a:buFont typeface="+mj-lt"/>
              <a:buAutoNum type="arabicPeriod"/>
            </a:pPr>
            <a:r>
              <a:rPr lang="en-US" smtClean="0"/>
              <a:t>Explain each of the steps in establishing market-competitive pay rates.</a:t>
            </a:r>
          </a:p>
          <a:p>
            <a:pPr marL="742950" indent="-742950">
              <a:buFont typeface="+mj-lt"/>
              <a:buAutoNum type="arabicPeriod"/>
            </a:pPr>
            <a:r>
              <a:rPr lang="en-US" smtClean="0"/>
              <a:t>Compare and contrast piecework and team or group incentive plans.</a:t>
            </a:r>
          </a:p>
          <a:p>
            <a:pPr marL="742950" indent="-742950">
              <a:buFont typeface="+mj-lt"/>
              <a:buAutoNum type="arabicPeriod"/>
            </a:pPr>
            <a:r>
              <a:rPr lang="en-US" smtClean="0"/>
              <a:t>List and describe each of the basic benefits most employers might be expected to offer.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1887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1403648" y="2431576"/>
            <a:ext cx="5859171" cy="2305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l" eaLnBrk="0" fontAlgn="base" hangingPunct="0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3600" b="1" dirty="0" smtClean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LECTURE 15:</a:t>
            </a:r>
          </a:p>
          <a:p>
            <a:pPr algn="l" eaLnBrk="0" fontAlgn="base" hangingPunct="0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sz="3600" b="1" dirty="0" smtClean="0">
              <a:solidFill>
                <a:srgbClr val="FF6600"/>
              </a:solidFill>
              <a:latin typeface="Helvetica" pitchFamily="34" charset="0"/>
              <a:cs typeface="Helvetica" pitchFamily="34" charset="0"/>
            </a:endParaRPr>
          </a:p>
          <a:p>
            <a:pPr algn="l" eaLnBrk="0" fontAlgn="base" hangingPunct="0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3600" b="1" dirty="0" smtClean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Designing </a:t>
            </a:r>
            <a:r>
              <a:rPr lang="en-US" sz="36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and</a:t>
            </a:r>
            <a:r>
              <a:rPr lang="en-US" sz="3600" b="1" dirty="0" smtClean="0">
                <a:solidFill>
                  <a:srgbClr val="000099"/>
                </a:solidFill>
                <a:latin typeface="Helvetica" pitchFamily="34" charset="0"/>
                <a:cs typeface="Helvetica" pitchFamily="34" charset="0"/>
              </a:rPr>
              <a:t> 	</a:t>
            </a:r>
            <a:r>
              <a:rPr lang="en-US" sz="3600" b="1" dirty="0" smtClean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Managing</a:t>
            </a:r>
            <a:r>
              <a:rPr lang="en-US" sz="3600" b="1" dirty="0" smtClean="0">
                <a:solidFill>
                  <a:srgbClr val="000099"/>
                </a:solidFill>
                <a:latin typeface="Helvetica" pitchFamily="34" charset="0"/>
                <a:cs typeface="Helvetica" pitchFamily="34" charset="0"/>
              </a:rPr>
              <a:t>  </a:t>
            </a:r>
          </a:p>
          <a:p>
            <a:pPr algn="l" eaLnBrk="0" fontAlgn="base" hangingPunct="0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3600" b="1" dirty="0" smtClean="0">
                <a:solidFill>
                  <a:srgbClr val="000099"/>
                </a:solidFill>
                <a:latin typeface="Helvetica" pitchFamily="34" charset="0"/>
                <a:cs typeface="Helvetica" pitchFamily="34" charset="0"/>
              </a:rPr>
              <a:t>           </a:t>
            </a:r>
            <a:r>
              <a:rPr lang="en-US" sz="36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Service</a:t>
            </a:r>
            <a:r>
              <a:rPr lang="en-US" sz="3600" b="1" dirty="0" smtClean="0">
                <a:solidFill>
                  <a:srgbClr val="000099"/>
                </a:solidFill>
                <a:latin typeface="Helvetica" pitchFamily="34" charset="0"/>
                <a:cs typeface="Helvetica" pitchFamily="34" charset="0"/>
              </a:rPr>
              <a:t> </a:t>
            </a:r>
            <a:r>
              <a:rPr lang="en-US" sz="3600" b="1" dirty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Processes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9102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303213" y="1600200"/>
            <a:ext cx="9372600" cy="4800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86163" tIns="42325" rIns="86163" bIns="42325" numCol="1" anchor="t" anchorCtr="0" compatLnSpc="1">
            <a:prstTxWarp prst="textNoShape">
              <a:avLst/>
            </a:prstTxWarp>
          </a:bodyPr>
          <a:lstStyle>
            <a:lvl1pPr marL="457200" indent="-457200" algn="l" defTabSz="869950" rtl="0" eaLnBrk="0" fontAlgn="base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1084263" indent="-512763" algn="l" defTabSz="869950" rtl="0" eaLnBrk="0" fontAlgn="base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 marL="1214438" indent="392113" algn="l" defTabSz="869950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Font typeface="Univers Extended" pitchFamily="34" charset="0"/>
              <a:buNone/>
              <a:tabLst>
                <a:tab pos="1582738" algn="l"/>
              </a:tabLst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 marL="2147888" indent="-427038" algn="l" defTabSz="869950" rtl="0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–"/>
              <a:tabLst>
                <a:tab pos="1582738" algn="l"/>
              </a:tabLst>
              <a:defRPr sz="20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4pPr>
            <a:lvl5pPr marL="51625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Char char="»"/>
              <a:tabLst>
                <a:tab pos="1582738" algn="l"/>
              </a:tabLst>
              <a:defRPr sz="190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5pPr>
            <a:lvl6pPr marL="56197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82738" algn="l"/>
              </a:tabLst>
              <a:defRPr sz="1900">
                <a:solidFill>
                  <a:schemeClr val="tx1"/>
                </a:solidFill>
                <a:latin typeface="Times New Roman" pitchFamily="18" charset="0"/>
              </a:defRPr>
            </a:lvl6pPr>
            <a:lvl7pPr marL="60769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82738" algn="l"/>
              </a:tabLst>
              <a:defRPr sz="1900">
                <a:solidFill>
                  <a:schemeClr val="tx1"/>
                </a:solidFill>
                <a:latin typeface="Times New Roman" pitchFamily="18" charset="0"/>
              </a:defRPr>
            </a:lvl7pPr>
            <a:lvl8pPr marL="65341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82738" algn="l"/>
              </a:tabLst>
              <a:defRPr sz="1900">
                <a:solidFill>
                  <a:schemeClr val="tx1"/>
                </a:solidFill>
                <a:latin typeface="Times New Roman" pitchFamily="18" charset="0"/>
              </a:defRPr>
            </a:lvl8pPr>
            <a:lvl9pPr marL="69913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82738" algn="l"/>
              </a:tabLst>
              <a:defRPr sz="19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altLang="zh-TW" sz="24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Flowcharting Customer Service Processes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altLang="zh-TW" sz="24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Blueprinting Services to Create Valued Experiences and Productive Operations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altLang="zh-TW" sz="24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Service Process Redesign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altLang="zh-TW" sz="24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The Customer as Co-Producer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altLang="zh-TW" sz="24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Self-Service Technologies</a:t>
            </a:r>
            <a:endParaRPr kumimoji="0" lang="en-GB" altLang="zh-TW" sz="2400" b="1" i="0" u="none" strike="noStrike" kern="0" cap="none" spc="0" normalizeH="0" baseline="0" noProof="0" dirty="0" smtClean="0">
              <a:ln>
                <a:noFill/>
              </a:ln>
              <a:solidFill>
                <a:srgbClr val="013C7D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2726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757879" y="2508250"/>
            <a:ext cx="5694441" cy="186256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l"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36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LECTURE 16:</a:t>
            </a:r>
          </a:p>
          <a:p>
            <a:pPr algn="l"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36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	</a:t>
            </a:r>
          </a:p>
          <a:p>
            <a:pPr algn="l"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36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	Crafting </a:t>
            </a:r>
            <a:r>
              <a:rPr lang="en-US" sz="3600" b="1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the </a:t>
            </a:r>
            <a:r>
              <a:rPr lang="en-US" sz="3600" b="1" dirty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Service  </a:t>
            </a:r>
          </a:p>
          <a:p>
            <a:pPr algn="l" eaLnBrk="0" hangingPunct="0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3600" b="1" dirty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  </a:t>
            </a:r>
            <a:r>
              <a:rPr lang="en-US" sz="3600" b="1" dirty="0" smtClean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		Environment</a:t>
            </a:r>
            <a:endParaRPr lang="en-US" sz="3600" b="1" dirty="0">
              <a:solidFill>
                <a:srgbClr val="FF66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8733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303213" y="1752600"/>
            <a:ext cx="7772399" cy="3581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86163" tIns="42325" rIns="86163" bIns="42325" numCol="1" anchor="t" anchorCtr="0" compatLnSpc="1">
            <a:prstTxWarp prst="textNoShape">
              <a:avLst/>
            </a:prstTxWarp>
          </a:bodyPr>
          <a:lstStyle>
            <a:lvl1pPr marL="457200" indent="-457200" algn="l" defTabSz="869950" rtl="0" eaLnBrk="0" fontAlgn="base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1084263" indent="-512763" algn="l" defTabSz="869950" rtl="0" eaLnBrk="0" fontAlgn="base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 marL="1214438" indent="392113" algn="l" defTabSz="869950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Font typeface="Univers Extended" pitchFamily="34" charset="0"/>
              <a:buNone/>
              <a:tabLst>
                <a:tab pos="1582738" algn="l"/>
              </a:tabLst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 marL="2147888" indent="-427038" algn="l" defTabSz="869950" rtl="0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–"/>
              <a:tabLst>
                <a:tab pos="1582738" algn="l"/>
              </a:tabLst>
              <a:defRPr sz="20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4pPr>
            <a:lvl5pPr marL="51625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Char char="»"/>
              <a:tabLst>
                <a:tab pos="1582738" algn="l"/>
              </a:tabLst>
              <a:defRPr sz="190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5pPr>
            <a:lvl6pPr marL="56197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82738" algn="l"/>
              </a:tabLst>
              <a:defRPr sz="1900">
                <a:solidFill>
                  <a:schemeClr val="tx1"/>
                </a:solidFill>
                <a:latin typeface="Times New Roman" pitchFamily="18" charset="0"/>
              </a:defRPr>
            </a:lvl6pPr>
            <a:lvl7pPr marL="60769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82738" algn="l"/>
              </a:tabLst>
              <a:defRPr sz="1900">
                <a:solidFill>
                  <a:schemeClr val="tx1"/>
                </a:solidFill>
                <a:latin typeface="Times New Roman" pitchFamily="18" charset="0"/>
              </a:defRPr>
            </a:lvl7pPr>
            <a:lvl8pPr marL="65341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82738" algn="l"/>
              </a:tabLst>
              <a:defRPr sz="1900">
                <a:solidFill>
                  <a:schemeClr val="tx1"/>
                </a:solidFill>
                <a:latin typeface="Times New Roman" pitchFamily="18" charset="0"/>
              </a:defRPr>
            </a:lvl8pPr>
            <a:lvl9pPr marL="69913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82738" algn="l"/>
              </a:tabLst>
              <a:defRPr sz="19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24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What is the Purpose of Service Environments?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24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Understanding Consumer Responses to Service Environments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24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Dimensions of the Service Environment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24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Putting It All Together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endParaRPr kumimoji="0" lang="en-GB" sz="2400" b="1" i="0" u="none" strike="noStrike" kern="0" cap="none" spc="0" normalizeH="0" baseline="0" noProof="0" dirty="0">
              <a:ln>
                <a:noFill/>
              </a:ln>
              <a:solidFill>
                <a:srgbClr val="013C7D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4725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745704" y="2487613"/>
            <a:ext cx="5562600" cy="2305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lnSpc>
                <a:spcPct val="80000"/>
              </a:lnSpc>
            </a:pPr>
            <a:endParaRPr lang="en-US" sz="3600" b="1" dirty="0" smtClean="0">
              <a:solidFill>
                <a:srgbClr val="013C7D"/>
              </a:solidFill>
              <a:latin typeface="Helvetica" pitchFamily="34" charset="0"/>
              <a:cs typeface="Helvetica" pitchFamily="34" charset="0"/>
            </a:endParaRPr>
          </a:p>
          <a:p>
            <a:pPr eaLnBrk="0" hangingPunct="0">
              <a:lnSpc>
                <a:spcPct val="80000"/>
              </a:lnSpc>
            </a:pPr>
            <a:r>
              <a:rPr lang="en-US" sz="36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LECTURE 17:</a:t>
            </a:r>
          </a:p>
          <a:p>
            <a:pPr eaLnBrk="0" hangingPunct="0">
              <a:lnSpc>
                <a:spcPct val="80000"/>
              </a:lnSpc>
            </a:pPr>
            <a:endParaRPr lang="en-US" sz="3600" b="1" dirty="0">
              <a:solidFill>
                <a:srgbClr val="013C7D"/>
              </a:solidFill>
              <a:latin typeface="Helvetica" pitchFamily="34" charset="0"/>
              <a:cs typeface="Helvetica" pitchFamily="34" charset="0"/>
            </a:endParaRPr>
          </a:p>
          <a:p>
            <a:pPr eaLnBrk="0" hangingPunct="0">
              <a:lnSpc>
                <a:spcPct val="80000"/>
              </a:lnSpc>
            </a:pPr>
            <a:r>
              <a:rPr lang="en-US" sz="36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Managing </a:t>
            </a:r>
            <a:r>
              <a:rPr lang="en-US" sz="3600" b="1" dirty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People</a:t>
            </a:r>
            <a:r>
              <a:rPr lang="en-US" sz="3600" b="1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 for </a:t>
            </a:r>
          </a:p>
          <a:p>
            <a:pPr eaLnBrk="0" hangingPunct="0">
              <a:lnSpc>
                <a:spcPct val="80000"/>
              </a:lnSpc>
            </a:pPr>
            <a:r>
              <a:rPr lang="en-US" sz="3600" b="1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  	</a:t>
            </a:r>
            <a:r>
              <a:rPr lang="en-US" sz="3600" b="1" dirty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Service Advantage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7765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303213" y="1600200"/>
            <a:ext cx="9372600" cy="4800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86163" tIns="42325" rIns="86163" bIns="42325" numCol="1" anchor="t" anchorCtr="0" compatLnSpc="1">
            <a:prstTxWarp prst="textNoShape">
              <a:avLst/>
            </a:prstTxWarp>
          </a:bodyPr>
          <a:lstStyle>
            <a:lvl1pPr marL="457200" indent="-457200" algn="l" defTabSz="869950" rtl="0" eaLnBrk="0" fontAlgn="base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1084263" indent="-512763" algn="l" defTabSz="869950" rtl="0" eaLnBrk="0" fontAlgn="base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 marL="1214438" indent="392113" algn="l" defTabSz="869950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Font typeface="Univers Extended"/>
              <a:tabLst>
                <a:tab pos="1582738" algn="l"/>
              </a:tabLst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 marL="2147888" indent="-427038" algn="l" defTabSz="869950" rtl="0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–"/>
              <a:tabLst>
                <a:tab pos="1582738" algn="l"/>
              </a:tabLst>
              <a:defRPr sz="20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4pPr>
            <a:lvl5pPr marL="51625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Char char="»"/>
              <a:tabLst>
                <a:tab pos="1582738" algn="l"/>
              </a:tabLst>
              <a:defRPr sz="190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5pPr>
            <a:lvl6pPr marL="56197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82738" algn="l"/>
              </a:tabLst>
              <a:defRPr sz="1900">
                <a:solidFill>
                  <a:schemeClr val="tx1"/>
                </a:solidFill>
                <a:latin typeface="Times New Roman" pitchFamily="18" charset="0"/>
              </a:defRPr>
            </a:lvl6pPr>
            <a:lvl7pPr marL="60769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82738" algn="l"/>
              </a:tabLst>
              <a:defRPr sz="1900">
                <a:solidFill>
                  <a:schemeClr val="tx1"/>
                </a:solidFill>
                <a:latin typeface="Times New Roman" pitchFamily="18" charset="0"/>
              </a:defRPr>
            </a:lvl7pPr>
            <a:lvl8pPr marL="65341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82738" algn="l"/>
              </a:tabLst>
              <a:defRPr sz="1900">
                <a:solidFill>
                  <a:schemeClr val="tx1"/>
                </a:solidFill>
                <a:latin typeface="Times New Roman" pitchFamily="18" charset="0"/>
              </a:defRPr>
            </a:lvl8pPr>
            <a:lvl9pPr marL="69913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82738" algn="l"/>
              </a:tabLst>
              <a:defRPr sz="19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24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Service Employees Are Crucially Important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24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Factors Contributing to the Difficulty of Frontline Work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24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Cycles of Failure, Mediocrity, and Success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24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Human Resources Management – How To Get It Right?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24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Service Leadership and Culture</a:t>
            </a:r>
            <a:endParaRPr kumimoji="0" lang="en-GB" sz="2400" b="1" i="0" u="none" strike="noStrike" kern="0" cap="none" spc="0" normalizeH="0" baseline="0" noProof="0" dirty="0" smtClean="0">
              <a:ln>
                <a:noFill/>
              </a:ln>
              <a:solidFill>
                <a:srgbClr val="013C7D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4508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/>
          <p:cNvSpPr txBox="1">
            <a:spLocks noChangeArrowheads="1"/>
          </p:cNvSpPr>
          <p:nvPr/>
        </p:nvSpPr>
        <p:spPr bwMode="auto">
          <a:xfrm>
            <a:off x="1449133" y="2362201"/>
            <a:ext cx="5859171" cy="186256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n-US" sz="36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LECTURE 18:</a:t>
            </a:r>
          </a:p>
          <a:p>
            <a:pPr algn="l" eaLnBrk="0" hangingPunct="0">
              <a:lnSpc>
                <a:spcPct val="80000"/>
              </a:lnSpc>
            </a:pPr>
            <a:r>
              <a:rPr lang="en-US" sz="36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Managing </a:t>
            </a:r>
            <a:r>
              <a:rPr lang="en-US" sz="3600" b="1" dirty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Customer      </a:t>
            </a:r>
          </a:p>
          <a:p>
            <a:pPr algn="l">
              <a:lnSpc>
                <a:spcPct val="80000"/>
              </a:lnSpc>
            </a:pPr>
            <a:r>
              <a:rPr lang="en-US" sz="3600" b="1" dirty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  </a:t>
            </a:r>
            <a:r>
              <a:rPr lang="en-US" sz="3600" b="1" dirty="0" smtClean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    Relationships </a:t>
            </a:r>
            <a:r>
              <a:rPr lang="en-US" sz="36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&amp;</a:t>
            </a:r>
          </a:p>
          <a:p>
            <a:pPr algn="l" eaLnBrk="0" hangingPunct="0">
              <a:lnSpc>
                <a:spcPct val="80000"/>
              </a:lnSpc>
            </a:pPr>
            <a:r>
              <a:rPr lang="en-US" sz="3600" b="1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   </a:t>
            </a:r>
            <a:r>
              <a:rPr lang="en-US" sz="36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	   Building </a:t>
            </a:r>
            <a:r>
              <a:rPr lang="en-US" sz="3600" b="1" dirty="0" smtClean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Loyalty</a:t>
            </a:r>
            <a:endParaRPr lang="en-US" sz="3600" b="1" dirty="0">
              <a:solidFill>
                <a:srgbClr val="FF66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7050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303213" y="1600200"/>
            <a:ext cx="9372600" cy="4800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86163" tIns="42325" rIns="86163" bIns="42325" numCol="1" anchor="t" anchorCtr="0" compatLnSpc="1">
            <a:prstTxWarp prst="textNoShape">
              <a:avLst/>
            </a:prstTxWarp>
          </a:bodyPr>
          <a:lstStyle>
            <a:lvl1pPr marL="457200" indent="-457200" algn="l" defTabSz="869950" rtl="0" eaLnBrk="0" fontAlgn="base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1084263" indent="-512763" algn="l" defTabSz="869950" rtl="0" eaLnBrk="0" fontAlgn="base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 marL="1214438" indent="392113" algn="l" defTabSz="869950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Font typeface="Univers Extended" pitchFamily="34" charset="0"/>
              <a:buNone/>
              <a:tabLst>
                <a:tab pos="1582738" algn="l"/>
              </a:tabLst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 marL="2147888" indent="-427038" algn="l" defTabSz="869950" rtl="0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–"/>
              <a:tabLst>
                <a:tab pos="1582738" algn="l"/>
              </a:tabLst>
              <a:defRPr sz="20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4pPr>
            <a:lvl5pPr marL="51625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Char char="»"/>
              <a:tabLst>
                <a:tab pos="1582738" algn="l"/>
              </a:tabLst>
              <a:defRPr sz="190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5pPr>
            <a:lvl6pPr marL="56197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82738" algn="l"/>
              </a:tabLst>
              <a:defRPr sz="1900">
                <a:solidFill>
                  <a:schemeClr val="tx1"/>
                </a:solidFill>
                <a:latin typeface="Times New Roman" pitchFamily="18" charset="0"/>
              </a:defRPr>
            </a:lvl6pPr>
            <a:lvl7pPr marL="60769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82738" algn="l"/>
              </a:tabLst>
              <a:defRPr sz="1900">
                <a:solidFill>
                  <a:schemeClr val="tx1"/>
                </a:solidFill>
                <a:latin typeface="Times New Roman" pitchFamily="18" charset="0"/>
              </a:defRPr>
            </a:lvl7pPr>
            <a:lvl8pPr marL="65341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82738" algn="l"/>
              </a:tabLst>
              <a:defRPr sz="1900">
                <a:solidFill>
                  <a:schemeClr val="tx1"/>
                </a:solidFill>
                <a:latin typeface="Times New Roman" pitchFamily="18" charset="0"/>
              </a:defRPr>
            </a:lvl8pPr>
            <a:lvl9pPr marL="69913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82738" algn="l"/>
              </a:tabLst>
              <a:defRPr sz="19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22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The Search for Customer Loyalty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22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Understanding the Customer-Firm Relationship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22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The Wheel of Loyalty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22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Building a Foundation for Loyalty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22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Strategies for Building Loyalty Bonds with Customers and Reducing Customers' Defections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22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CRM: Customer Relationship Management</a:t>
            </a:r>
            <a:endParaRPr kumimoji="0" lang="en-GB" sz="2200" b="1" i="0" u="none" strike="noStrike" kern="0" cap="none" spc="0" normalizeH="0" baseline="0" noProof="0" dirty="0">
              <a:ln>
                <a:noFill/>
              </a:ln>
              <a:solidFill>
                <a:srgbClr val="013C7D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6277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/>
          <p:cNvSpPr txBox="1">
            <a:spLocks noChangeArrowheads="1"/>
          </p:cNvSpPr>
          <p:nvPr/>
        </p:nvSpPr>
        <p:spPr bwMode="auto">
          <a:xfrm>
            <a:off x="1449133" y="2287588"/>
            <a:ext cx="5859171" cy="186256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3600" b="1" dirty="0" smtClean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LECTURE 19:</a:t>
            </a:r>
          </a:p>
          <a:p>
            <a:pPr algn="l">
              <a:lnSpc>
                <a:spcPct val="80000"/>
              </a:lnSpc>
            </a:pPr>
            <a:endParaRPr lang="en-US" sz="3600" b="1" dirty="0" smtClean="0">
              <a:solidFill>
                <a:srgbClr val="FF6600"/>
              </a:solidFill>
              <a:latin typeface="Helvetica" pitchFamily="34" charset="0"/>
              <a:cs typeface="Helvetica" pitchFamily="34" charset="0"/>
            </a:endParaRPr>
          </a:p>
          <a:p>
            <a:pPr algn="l">
              <a:lnSpc>
                <a:spcPct val="80000"/>
              </a:lnSpc>
            </a:pPr>
            <a:r>
              <a:rPr lang="en-US" sz="3600" b="1" dirty="0" smtClean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Complaint Handling </a:t>
            </a:r>
          </a:p>
          <a:p>
            <a:pPr algn="l">
              <a:lnSpc>
                <a:spcPct val="80000"/>
              </a:lnSpc>
            </a:pPr>
            <a:r>
              <a:rPr lang="en-US" sz="3600" b="1" dirty="0" smtClean="0">
                <a:solidFill>
                  <a:srgbClr val="000099"/>
                </a:solidFill>
                <a:latin typeface="Helvetica" pitchFamily="34" charset="0"/>
                <a:cs typeface="Helvetica" pitchFamily="34" charset="0"/>
              </a:rPr>
              <a:t>	</a:t>
            </a:r>
            <a:r>
              <a:rPr lang="en-US" sz="36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and</a:t>
            </a:r>
            <a:r>
              <a:rPr lang="en-US" sz="3600" b="1" dirty="0" smtClean="0">
                <a:solidFill>
                  <a:srgbClr val="000099"/>
                </a:solidFill>
                <a:latin typeface="Helvetica" pitchFamily="34" charset="0"/>
                <a:cs typeface="Helvetica" pitchFamily="34" charset="0"/>
              </a:rPr>
              <a:t> </a:t>
            </a:r>
            <a:r>
              <a:rPr lang="en-US" sz="3600" b="1" dirty="0" smtClean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Service Recovery</a:t>
            </a:r>
            <a:endParaRPr lang="en-US" sz="3600" b="1" dirty="0">
              <a:solidFill>
                <a:srgbClr val="FF66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6168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531812" y="1828800"/>
            <a:ext cx="8458200" cy="3733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86163" tIns="42325" rIns="86163" bIns="42325" numCol="1" anchor="t" anchorCtr="0" compatLnSpc="1">
            <a:prstTxWarp prst="textNoShape">
              <a:avLst/>
            </a:prstTxWarp>
          </a:bodyPr>
          <a:lstStyle>
            <a:lvl1pPr marL="457200" indent="-457200" algn="l" defTabSz="869950" rtl="0" eaLnBrk="0" fontAlgn="base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1084263" indent="-512763" algn="l" defTabSz="869950" rtl="0" eaLnBrk="0" fontAlgn="base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 marL="1214438" indent="392113" algn="l" defTabSz="869950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Font typeface="Univers Extended" pitchFamily="34" charset="0"/>
              <a:buNone/>
              <a:tabLst>
                <a:tab pos="1582738" algn="l"/>
              </a:tabLst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 marL="2147888" indent="-427038" algn="l" defTabSz="869950" rtl="0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–"/>
              <a:tabLst>
                <a:tab pos="1582738" algn="l"/>
              </a:tabLst>
              <a:defRPr sz="20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4pPr>
            <a:lvl5pPr marL="51625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Char char="»"/>
              <a:tabLst>
                <a:tab pos="1582738" algn="l"/>
              </a:tabLst>
              <a:defRPr sz="190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5pPr>
            <a:lvl6pPr marL="56197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82738" algn="l"/>
              </a:tabLst>
              <a:defRPr sz="1900">
                <a:solidFill>
                  <a:schemeClr val="tx1"/>
                </a:solidFill>
                <a:latin typeface="Times New Roman" pitchFamily="18" charset="0"/>
              </a:defRPr>
            </a:lvl6pPr>
            <a:lvl7pPr marL="60769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82738" algn="l"/>
              </a:tabLst>
              <a:defRPr sz="1900">
                <a:solidFill>
                  <a:schemeClr val="tx1"/>
                </a:solidFill>
                <a:latin typeface="Times New Roman" pitchFamily="18" charset="0"/>
              </a:defRPr>
            </a:lvl7pPr>
            <a:lvl8pPr marL="65341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82738" algn="l"/>
              </a:tabLst>
              <a:defRPr sz="1900">
                <a:solidFill>
                  <a:schemeClr val="tx1"/>
                </a:solidFill>
                <a:latin typeface="Times New Roman" pitchFamily="18" charset="0"/>
              </a:defRPr>
            </a:lvl8pPr>
            <a:lvl9pPr marL="69913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82738" algn="l"/>
              </a:tabLst>
              <a:defRPr sz="19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24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Customer Complaining Behavior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24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Customer Responses to Effective Service Recovery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24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Principles of Effective Service Recovery Systems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24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Service Guarantees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24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Discouraging Abusive and Opportunistic Customer Behavior</a:t>
            </a:r>
            <a:endParaRPr kumimoji="0" lang="en-GB" sz="2400" b="1" i="0" u="none" strike="noStrike" kern="0" cap="none" spc="0" normalizeH="0" baseline="0" noProof="0" dirty="0" smtClean="0">
              <a:ln>
                <a:noFill/>
              </a:ln>
              <a:solidFill>
                <a:srgbClr val="013C7D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8072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/>
          <p:cNvSpPr txBox="1">
            <a:spLocks noChangeArrowheads="1"/>
          </p:cNvSpPr>
          <p:nvPr/>
        </p:nvSpPr>
        <p:spPr bwMode="auto">
          <a:xfrm>
            <a:off x="1727224" y="2528888"/>
            <a:ext cx="5653088" cy="186256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sz="36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LECTURE 20:</a:t>
            </a:r>
          </a:p>
          <a:p>
            <a:pPr eaLnBrk="0" hangingPunct="0">
              <a:lnSpc>
                <a:spcPct val="80000"/>
              </a:lnSpc>
            </a:pPr>
            <a:endParaRPr lang="en-US" sz="3600" b="1" dirty="0" smtClean="0">
              <a:solidFill>
                <a:srgbClr val="013C7D"/>
              </a:solidFill>
              <a:latin typeface="Helvetica" pitchFamily="34" charset="0"/>
              <a:cs typeface="Helvetica" pitchFamily="34" charset="0"/>
            </a:endParaRPr>
          </a:p>
          <a:p>
            <a:pPr eaLnBrk="0" hangingPunct="0">
              <a:lnSpc>
                <a:spcPct val="80000"/>
              </a:lnSpc>
            </a:pPr>
            <a:r>
              <a:rPr lang="en-US" sz="36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Striving </a:t>
            </a:r>
            <a:r>
              <a:rPr lang="en-US" sz="3600" b="1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for </a:t>
            </a:r>
          </a:p>
          <a:p>
            <a:pPr eaLnBrk="0" hangingPunct="0">
              <a:lnSpc>
                <a:spcPct val="80000"/>
              </a:lnSpc>
            </a:pPr>
            <a:r>
              <a:rPr lang="en-US" sz="3600" b="1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	</a:t>
            </a:r>
            <a:r>
              <a:rPr lang="en-US" sz="3600" b="1" dirty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Service Leadership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3926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303213" y="1600200"/>
            <a:ext cx="9372600" cy="4800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86163" tIns="42325" rIns="86163" bIns="42325" numCol="1" anchor="t" anchorCtr="0" compatLnSpc="1">
            <a:prstTxWarp prst="textNoShape">
              <a:avLst/>
            </a:prstTxWarp>
          </a:bodyPr>
          <a:lstStyle>
            <a:lvl1pPr marL="457200" indent="-457200" algn="l" defTabSz="869950" rtl="0" eaLnBrk="0" fontAlgn="base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1084263" indent="-512763" algn="l" defTabSz="869950" rtl="0" eaLnBrk="0" fontAlgn="base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 marL="1214438" indent="392113" algn="l" defTabSz="869950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Font typeface="Univers Extended"/>
              <a:tabLst>
                <a:tab pos="1582738" algn="l"/>
              </a:tabLst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 marL="2147888" indent="-427038" algn="l" defTabSz="869950" rtl="0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–"/>
              <a:tabLst>
                <a:tab pos="1582738" algn="l"/>
              </a:tabLst>
              <a:defRPr sz="20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4pPr>
            <a:lvl5pPr marL="51625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Char char="»"/>
              <a:tabLst>
                <a:tab pos="1582738" algn="l"/>
              </a:tabLst>
              <a:defRPr sz="190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5pPr>
            <a:lvl6pPr marL="56197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82738" algn="l"/>
              </a:tabLst>
              <a:defRPr sz="1900">
                <a:solidFill>
                  <a:schemeClr val="tx1"/>
                </a:solidFill>
                <a:latin typeface="Times New Roman" pitchFamily="18" charset="0"/>
              </a:defRPr>
            </a:lvl6pPr>
            <a:lvl7pPr marL="60769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82738" algn="l"/>
              </a:tabLst>
              <a:defRPr sz="1900">
                <a:solidFill>
                  <a:schemeClr val="tx1"/>
                </a:solidFill>
                <a:latin typeface="Times New Roman" pitchFamily="18" charset="0"/>
              </a:defRPr>
            </a:lvl7pPr>
            <a:lvl8pPr marL="65341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82738" algn="l"/>
              </a:tabLst>
              <a:defRPr sz="1900">
                <a:solidFill>
                  <a:schemeClr val="tx1"/>
                </a:solidFill>
                <a:latin typeface="Times New Roman" pitchFamily="18" charset="0"/>
              </a:defRPr>
            </a:lvl8pPr>
            <a:lvl9pPr marL="69913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82738" algn="l"/>
              </a:tabLst>
              <a:defRPr sz="19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24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The Service-Profit Chain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24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Integrating Marketing, Operations, and Human Resources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24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Creating a Leading Service Organization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24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In Search of Human Leadership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endParaRPr kumimoji="0" lang="en-GB" sz="2400" b="1" i="0" u="none" strike="noStrike" kern="0" cap="none" spc="0" normalizeH="0" baseline="0" noProof="0" dirty="0">
              <a:ln>
                <a:noFill/>
              </a:ln>
              <a:solidFill>
                <a:srgbClr val="013C7D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3292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/>
          <p:cNvSpPr txBox="1">
            <a:spLocks noChangeArrowheads="1"/>
          </p:cNvSpPr>
          <p:nvPr/>
        </p:nvSpPr>
        <p:spPr bwMode="auto">
          <a:xfrm>
            <a:off x="1175270" y="2532940"/>
            <a:ext cx="7069138" cy="2305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sz="36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LECTURE 21:</a:t>
            </a:r>
          </a:p>
          <a:p>
            <a:pPr eaLnBrk="0" hangingPunct="0">
              <a:lnSpc>
                <a:spcPct val="80000"/>
              </a:lnSpc>
            </a:pPr>
            <a:endParaRPr lang="en-US" sz="3600" b="1" dirty="0" smtClean="0">
              <a:solidFill>
                <a:srgbClr val="013C7D"/>
              </a:solidFill>
              <a:latin typeface="Helvetica" pitchFamily="34" charset="0"/>
              <a:cs typeface="Helvetica" pitchFamily="34" charset="0"/>
            </a:endParaRPr>
          </a:p>
          <a:p>
            <a:pPr eaLnBrk="0" hangingPunct="0">
              <a:lnSpc>
                <a:spcPct val="80000"/>
              </a:lnSpc>
            </a:pPr>
            <a:r>
              <a:rPr lang="en-US" sz="36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Improving </a:t>
            </a:r>
            <a:r>
              <a:rPr lang="en-US" sz="3600" b="1" dirty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Service  </a:t>
            </a:r>
          </a:p>
          <a:p>
            <a:pPr eaLnBrk="0" hangingPunct="0">
              <a:lnSpc>
                <a:spcPct val="80000"/>
              </a:lnSpc>
            </a:pPr>
            <a:r>
              <a:rPr lang="en-US" sz="3600" b="1" dirty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  	Quality </a:t>
            </a:r>
            <a:r>
              <a:rPr lang="en-US" sz="3600" b="1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and </a:t>
            </a:r>
          </a:p>
          <a:p>
            <a:pPr eaLnBrk="0" hangingPunct="0">
              <a:lnSpc>
                <a:spcPct val="80000"/>
              </a:lnSpc>
            </a:pPr>
            <a:r>
              <a:rPr lang="en-US" sz="3600" b="1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	     </a:t>
            </a:r>
            <a:r>
              <a:rPr lang="en-US" sz="3600" b="1" dirty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Productivity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3513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303213" y="1600200"/>
            <a:ext cx="9372600" cy="4800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86163" tIns="42325" rIns="86163" bIns="42325" numCol="1" anchor="t" anchorCtr="0" compatLnSpc="1">
            <a:prstTxWarp prst="textNoShape">
              <a:avLst/>
            </a:prstTxWarp>
          </a:bodyPr>
          <a:lstStyle>
            <a:lvl1pPr marL="457200" indent="-457200" algn="l" defTabSz="869950" rtl="0" eaLnBrk="0" fontAlgn="base" hangingPunct="0">
              <a:lnSpc>
                <a:spcPct val="100000"/>
              </a:lnSpc>
              <a:spcBef>
                <a:spcPts val="3000"/>
              </a:spcBef>
              <a:spcAft>
                <a:spcPct val="0"/>
              </a:spcAft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1084263" indent="-512763" algn="l" defTabSz="869950" rtl="0" eaLnBrk="0" fontAlgn="base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 marL="1214438" indent="392113" algn="l" defTabSz="869950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Font typeface="Univers Extended"/>
              <a:tabLst>
                <a:tab pos="1582738" algn="l"/>
              </a:tabLst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 marL="2147888" indent="-427038" algn="l" defTabSz="869950" rtl="0" eaLnBrk="0" fontAlgn="base" hangingPunct="0"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–"/>
              <a:tabLst>
                <a:tab pos="1582738" algn="l"/>
              </a:tabLst>
              <a:defRPr sz="20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4pPr>
            <a:lvl5pPr marL="51625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Char char="»"/>
              <a:tabLst>
                <a:tab pos="1582738" algn="l"/>
              </a:tabLst>
              <a:defRPr sz="190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5pPr>
            <a:lvl6pPr marL="56197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82738" algn="l"/>
              </a:tabLst>
              <a:defRPr sz="1900">
                <a:solidFill>
                  <a:schemeClr val="tx1"/>
                </a:solidFill>
                <a:latin typeface="Times New Roman" pitchFamily="18" charset="0"/>
              </a:defRPr>
            </a:lvl6pPr>
            <a:lvl7pPr marL="60769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82738" algn="l"/>
              </a:tabLst>
              <a:defRPr sz="1900">
                <a:solidFill>
                  <a:schemeClr val="tx1"/>
                </a:solidFill>
                <a:latin typeface="Times New Roman" pitchFamily="18" charset="0"/>
              </a:defRPr>
            </a:lvl7pPr>
            <a:lvl8pPr marL="65341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82738" algn="l"/>
              </a:tabLst>
              <a:defRPr sz="1900">
                <a:solidFill>
                  <a:schemeClr val="tx1"/>
                </a:solidFill>
                <a:latin typeface="Times New Roman" pitchFamily="18" charset="0"/>
              </a:defRPr>
            </a:lvl8pPr>
            <a:lvl9pPr marL="6991350" indent="-163513" algn="l" defTabSz="8699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582738" algn="l"/>
              </a:tabLst>
              <a:defRPr sz="19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18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Integrating Service Quality and Productivity Strategies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18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What is Service Quality?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18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The Gaps Model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18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Measuring and improving service quality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18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Learning from Customer Feedback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18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Hard Measures of Service Quality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18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Tools to Analyze and Address Service Quality Problems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18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Defining and Measuring Quality</a:t>
            </a:r>
          </a:p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kumimoji="0" lang="en-GB" sz="1800" b="1" i="0" u="none" strike="noStrike" kern="0" cap="none" spc="0" normalizeH="0" baseline="0" noProof="0" smtClean="0">
                <a:ln>
                  <a:noFill/>
                </a:ln>
                <a:solidFill>
                  <a:srgbClr val="013C7D"/>
                </a:solidFill>
                <a:effectLst/>
                <a:uLnTx/>
                <a:uFillTx/>
                <a:latin typeface="Helvetica" pitchFamily="34" charset="0"/>
                <a:ea typeface="+mn-ea"/>
                <a:cs typeface="Helvetica" pitchFamily="34" charset="0"/>
              </a:rPr>
              <a:t>Improving Service Productivity</a:t>
            </a:r>
            <a:endParaRPr kumimoji="0" lang="en-GB" sz="1800" b="1" i="0" u="none" strike="noStrike" kern="0" cap="none" spc="0" normalizeH="0" baseline="0" noProof="0">
              <a:ln>
                <a:noFill/>
              </a:ln>
              <a:solidFill>
                <a:srgbClr val="013C7D"/>
              </a:solidFill>
              <a:effectLst/>
              <a:uLnTx/>
              <a:uFillTx/>
              <a:latin typeface="Helvetica" pitchFamily="34" charset="0"/>
              <a:ea typeface="+mn-ea"/>
              <a:cs typeface="Helvetic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9035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827584" y="2564904"/>
            <a:ext cx="7772400" cy="12192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itchFamily="2" charset="2"/>
              <a:buNone/>
            </a:pPr>
            <a:r>
              <a:rPr lang="en-US" sz="3600" b="1" dirty="0" smtClean="0"/>
              <a:t>LECTURE 22:</a:t>
            </a:r>
          </a:p>
          <a:p>
            <a:pPr algn="ctr">
              <a:buFont typeface="Wingdings" pitchFamily="2" charset="2"/>
              <a:buNone/>
            </a:pPr>
            <a:r>
              <a:rPr lang="en-US" sz="3600" b="1" dirty="0" smtClean="0"/>
              <a:t>CORPORATE GOVERNANCE</a:t>
            </a:r>
            <a:endParaRPr lang="en-US" sz="36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7764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685800"/>
            <a:ext cx="8077200" cy="1600200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smtClean="0"/>
              <a:t>What Is Good Corporate Governance?</a:t>
            </a:r>
            <a:br>
              <a:rPr lang="en-US" sz="3200" b="1" smtClean="0"/>
            </a:br>
            <a:r>
              <a:rPr lang="en-US" sz="2400" b="1" smtClean="0"/>
              <a:t/>
            </a:r>
            <a:br>
              <a:rPr lang="en-US" sz="2400" b="1" smtClean="0"/>
            </a:br>
            <a:r>
              <a:rPr lang="en-US" sz="2400" b="1" smtClean="0"/>
              <a:t>Obligation to society at large</a:t>
            </a:r>
            <a:br>
              <a:rPr lang="en-US" sz="2400" b="1" smtClean="0"/>
            </a:br>
            <a:r>
              <a:rPr lang="en-US" sz="2400" b="1" smtClean="0"/>
              <a:t/>
            </a:r>
            <a:br>
              <a:rPr lang="en-US" sz="2400" b="1" smtClean="0"/>
            </a:br>
            <a:endParaRPr lang="en-US" sz="2400" b="1" dirty="0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14400" y="1905000"/>
            <a:ext cx="5486400" cy="511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buSzPct val="85000"/>
              <a:buFontTx/>
              <a:buChar char="o"/>
            </a:pPr>
            <a:r>
              <a:rPr lang="en-US" sz="2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National Interest</a:t>
            </a:r>
          </a:p>
          <a:p>
            <a:pPr>
              <a:lnSpc>
                <a:spcPct val="120000"/>
              </a:lnSpc>
              <a:spcBef>
                <a:spcPct val="50000"/>
              </a:spcBef>
              <a:buSzPct val="85000"/>
              <a:buFontTx/>
              <a:buChar char="o"/>
            </a:pPr>
            <a:r>
              <a:rPr lang="en-US" sz="2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Political Non-alignment</a:t>
            </a:r>
          </a:p>
          <a:p>
            <a:pPr>
              <a:lnSpc>
                <a:spcPct val="120000"/>
              </a:lnSpc>
              <a:spcBef>
                <a:spcPct val="50000"/>
              </a:spcBef>
              <a:buSzPct val="85000"/>
              <a:buFontTx/>
              <a:buChar char="o"/>
            </a:pPr>
            <a:r>
              <a:rPr lang="en-US" sz="2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Legal Compliances</a:t>
            </a:r>
          </a:p>
          <a:p>
            <a:pPr>
              <a:lnSpc>
                <a:spcPct val="120000"/>
              </a:lnSpc>
              <a:spcBef>
                <a:spcPct val="50000"/>
              </a:spcBef>
              <a:buSzPct val="85000"/>
              <a:buFontTx/>
              <a:buChar char="o"/>
            </a:pPr>
            <a:r>
              <a:rPr lang="en-US" sz="2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Rule of Law </a:t>
            </a:r>
          </a:p>
          <a:p>
            <a:pPr>
              <a:lnSpc>
                <a:spcPct val="120000"/>
              </a:lnSpc>
              <a:spcBef>
                <a:spcPct val="50000"/>
              </a:spcBef>
              <a:buSzPct val="85000"/>
              <a:buFontTx/>
              <a:buChar char="o"/>
            </a:pPr>
            <a:r>
              <a:rPr lang="en-US" sz="2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Honest and Ethical Conduct </a:t>
            </a:r>
          </a:p>
          <a:p>
            <a:pPr>
              <a:lnSpc>
                <a:spcPct val="120000"/>
              </a:lnSpc>
              <a:spcBef>
                <a:spcPct val="50000"/>
              </a:spcBef>
              <a:buSzPct val="85000"/>
              <a:buFontTx/>
              <a:buChar char="o"/>
            </a:pPr>
            <a:r>
              <a:rPr lang="en-US" sz="2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Corporate Citizenship</a:t>
            </a:r>
          </a:p>
          <a:p>
            <a:pPr>
              <a:lnSpc>
                <a:spcPct val="120000"/>
              </a:lnSpc>
              <a:spcBef>
                <a:spcPct val="50000"/>
              </a:spcBef>
              <a:buSzPct val="85000"/>
              <a:buFontTx/>
              <a:buChar char="o"/>
            </a:pPr>
            <a:r>
              <a:rPr lang="en-US" sz="2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Ethical Behaviour </a:t>
            </a:r>
          </a:p>
          <a:p>
            <a:pPr>
              <a:lnSpc>
                <a:spcPct val="120000"/>
              </a:lnSpc>
              <a:spcBef>
                <a:spcPct val="50000"/>
              </a:spcBef>
              <a:buSzPct val="85000"/>
              <a:buFontTx/>
              <a:buChar char="o"/>
            </a:pPr>
            <a:r>
              <a:rPr lang="en-US" sz="2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Social Concerns </a:t>
            </a:r>
          </a:p>
          <a:p>
            <a:pPr>
              <a:lnSpc>
                <a:spcPct val="120000"/>
              </a:lnSpc>
              <a:spcBef>
                <a:spcPct val="50000"/>
              </a:spcBef>
              <a:buSzPct val="85000"/>
              <a:buFontTx/>
              <a:buChar char="o"/>
            </a:pPr>
            <a:r>
              <a:rPr lang="en-US" sz="2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Corporate Social Responsibility </a:t>
            </a:r>
          </a:p>
          <a:p>
            <a:pPr>
              <a:lnSpc>
                <a:spcPct val="120000"/>
              </a:lnSpc>
              <a:spcBef>
                <a:spcPct val="50000"/>
              </a:spcBef>
              <a:buSzPct val="85000"/>
              <a:buFontTx/>
              <a:buChar char="o"/>
            </a:pPr>
            <a:endParaRPr lang="en-US" sz="20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1977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0" y="1219200"/>
            <a:ext cx="9144000" cy="3276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 smtClean="0"/>
              <a:t>LECTURE 23:</a:t>
            </a:r>
          </a:p>
          <a:p>
            <a:endParaRPr lang="en-IN" sz="3600" b="1" dirty="0" smtClean="0"/>
          </a:p>
          <a:p>
            <a:r>
              <a:rPr lang="en-IN" sz="3600" b="1" dirty="0" smtClean="0"/>
              <a:t>CORPORATE CITIZENSHIP</a:t>
            </a:r>
            <a:br>
              <a:rPr lang="en-IN" sz="3600" b="1" dirty="0" smtClean="0"/>
            </a:br>
            <a:r>
              <a:rPr lang="en-IN" sz="3600" b="1" dirty="0" smtClean="0"/>
              <a:t>VIS-A-VIS</a:t>
            </a:r>
            <a:br>
              <a:rPr lang="en-IN" sz="3600" b="1" dirty="0" smtClean="0"/>
            </a:br>
            <a:r>
              <a:rPr lang="en-IN" sz="3600" b="1" dirty="0" smtClean="0"/>
              <a:t/>
            </a:r>
            <a:br>
              <a:rPr lang="en-IN" sz="3600" b="1" dirty="0" smtClean="0"/>
            </a:br>
            <a:r>
              <a:rPr lang="en-IN" sz="3600" b="1" dirty="0" smtClean="0"/>
              <a:t/>
            </a:r>
            <a:br>
              <a:rPr lang="en-IN" sz="3600" b="1" dirty="0" smtClean="0"/>
            </a:br>
            <a:r>
              <a:rPr lang="en-IN" sz="3600" b="1" dirty="0" smtClean="0"/>
              <a:t>CORPORATE SOCIAL RESPONSIBILITY</a:t>
            </a:r>
            <a:r>
              <a:rPr lang="en-IN" sz="4000" b="1" dirty="0" smtClean="0"/>
              <a:t> </a:t>
            </a:r>
            <a:endParaRPr lang="en-IN" sz="4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2156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smtClean="0"/>
              <a:t>Introduction</a:t>
            </a:r>
          </a:p>
          <a:p>
            <a:r>
              <a:rPr lang="en-US" sz="2400" b="1" dirty="0" smtClean="0"/>
              <a:t>Definitions of Corporate Social Responsibility (CSR)</a:t>
            </a:r>
          </a:p>
          <a:p>
            <a:r>
              <a:rPr lang="en-US" sz="2400" b="1" dirty="0" smtClean="0"/>
              <a:t>Justification of CSR</a:t>
            </a:r>
          </a:p>
          <a:p>
            <a:r>
              <a:rPr lang="en-US" sz="2400" b="1" dirty="0" smtClean="0"/>
              <a:t>The Scope of Social Responsibility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7959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2130896" y="1863080"/>
            <a:ext cx="5105400" cy="300608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3600" dirty="0" smtClean="0"/>
              <a:t>LECTURE 24:</a:t>
            </a:r>
          </a:p>
          <a:p>
            <a:pPr marL="0" indent="0" algn="ctr">
              <a:buNone/>
            </a:pPr>
            <a:endParaRPr lang="en-US" altLang="zh-CN" sz="3600" dirty="0" smtClean="0"/>
          </a:p>
          <a:p>
            <a:pPr marL="0" indent="0" algn="ctr">
              <a:buNone/>
            </a:pPr>
            <a:r>
              <a:rPr lang="en-US" altLang="zh-CN" sz="3600" dirty="0" smtClean="0"/>
              <a:t>The Securities and Exchange Commission</a:t>
            </a:r>
            <a:endParaRPr lang="en-US" altLang="zh-CN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5473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838200" y="1700808"/>
            <a:ext cx="7693025" cy="372427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Blip>
                <a:blip r:embed="rId2"/>
              </a:buBlip>
            </a:pPr>
            <a:r>
              <a:rPr lang="en-US" altLang="zh-CN" smtClean="0"/>
              <a:t>The Securities Acts</a:t>
            </a:r>
          </a:p>
          <a:p>
            <a:pPr>
              <a:buFont typeface="Wingdings" pitchFamily="2" charset="2"/>
              <a:buBlip>
                <a:blip r:embed="rId2"/>
              </a:buBlip>
            </a:pPr>
            <a:r>
              <a:rPr lang="en-US" altLang="zh-CN" smtClean="0"/>
              <a:t>Organizational structure of the SEC</a:t>
            </a:r>
          </a:p>
          <a:p>
            <a:pPr>
              <a:buFont typeface="Wingdings" pitchFamily="2" charset="2"/>
              <a:buBlip>
                <a:blip r:embed="rId2"/>
              </a:buBlip>
            </a:pPr>
            <a:r>
              <a:rPr lang="en-US" altLang="zh-CN" smtClean="0"/>
              <a:t>Need for the Acts and the SEC</a:t>
            </a:r>
          </a:p>
          <a:p>
            <a:pPr>
              <a:buFont typeface="Wingdings" pitchFamily="2" charset="2"/>
              <a:buBlip>
                <a:blip r:embed="rId2"/>
              </a:buBlip>
            </a:pPr>
            <a:r>
              <a:rPr lang="en-US" altLang="zh-CN" smtClean="0"/>
              <a:t>SEC problem areas</a:t>
            </a:r>
          </a:p>
          <a:p>
            <a:pPr>
              <a:buFont typeface="Wingdings" pitchFamily="2" charset="2"/>
              <a:buBlip>
                <a:blip r:embed="rId2"/>
              </a:buBlip>
            </a:pPr>
            <a:r>
              <a:rPr lang="en-US" altLang="zh-CN" smtClean="0"/>
              <a:t>International perspective</a:t>
            </a:r>
            <a:endParaRPr lang="en-US" altLang="zh-C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4575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6"/>
          <p:cNvSpPr txBox="1">
            <a:spLocks noChangeArrowheads="1"/>
          </p:cNvSpPr>
          <p:nvPr/>
        </p:nvSpPr>
        <p:spPr>
          <a:xfrm>
            <a:off x="683568" y="2132856"/>
            <a:ext cx="7772400" cy="254049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LECTURE 25:</a:t>
            </a:r>
          </a:p>
          <a:p>
            <a:endParaRPr lang="en-US" dirty="0" smtClean="0"/>
          </a:p>
          <a:p>
            <a:r>
              <a:rPr lang="en-US" dirty="0" smtClean="0"/>
              <a:t>New Governance Rules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7650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304800"/>
            <a:ext cx="77724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Communication Strategy</a:t>
            </a:r>
            <a:endParaRPr lang="en-US" dirty="0"/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838200" y="1905000"/>
            <a:ext cx="7772400" cy="4114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ct val="70000"/>
              </a:spcBef>
              <a:buFont typeface="Wingdings" pitchFamily="2" charset="2"/>
              <a:buNone/>
            </a:pPr>
            <a:r>
              <a:rPr lang="en-US" sz="2800" smtClean="0"/>
              <a:t>Always involves five basic considerations:</a:t>
            </a:r>
          </a:p>
          <a:p>
            <a:pPr lvl="1">
              <a:lnSpc>
                <a:spcPct val="90000"/>
              </a:lnSpc>
              <a:spcBef>
                <a:spcPct val="70000"/>
              </a:spcBef>
            </a:pPr>
            <a:r>
              <a:rPr lang="en-US" sz="2400" b="1" i="1" smtClean="0"/>
              <a:t>Communicator</a:t>
            </a:r>
            <a:r>
              <a:rPr lang="en-US" sz="2400" smtClean="0"/>
              <a:t>:  who should send this message?</a:t>
            </a:r>
          </a:p>
          <a:p>
            <a:pPr lvl="1">
              <a:lnSpc>
                <a:spcPct val="90000"/>
              </a:lnSpc>
              <a:spcBef>
                <a:spcPct val="70000"/>
              </a:spcBef>
            </a:pPr>
            <a:r>
              <a:rPr lang="en-US" sz="2400" b="1" i="1" smtClean="0"/>
              <a:t>Audience</a:t>
            </a:r>
            <a:r>
              <a:rPr lang="en-US" sz="2400" smtClean="0"/>
              <a:t>:  who should receive this message?</a:t>
            </a:r>
          </a:p>
          <a:p>
            <a:pPr lvl="1">
              <a:lnSpc>
                <a:spcPct val="90000"/>
              </a:lnSpc>
              <a:spcBef>
                <a:spcPct val="70000"/>
              </a:spcBef>
            </a:pPr>
            <a:r>
              <a:rPr lang="en-US" sz="2400" b="1" i="1" smtClean="0"/>
              <a:t>Message</a:t>
            </a:r>
            <a:r>
              <a:rPr lang="en-US" sz="2400" smtClean="0"/>
              <a:t>:  what should we say?</a:t>
            </a:r>
          </a:p>
          <a:p>
            <a:pPr lvl="1">
              <a:lnSpc>
                <a:spcPct val="90000"/>
              </a:lnSpc>
              <a:spcBef>
                <a:spcPct val="70000"/>
              </a:spcBef>
            </a:pPr>
            <a:r>
              <a:rPr lang="en-US" sz="2400" b="1" i="1" smtClean="0"/>
              <a:t>Channel Choice</a:t>
            </a:r>
            <a:r>
              <a:rPr lang="en-US" sz="2400" smtClean="0"/>
              <a:t>:  how should we send this message?</a:t>
            </a:r>
          </a:p>
          <a:p>
            <a:pPr lvl="1">
              <a:lnSpc>
                <a:spcPct val="90000"/>
              </a:lnSpc>
              <a:spcBef>
                <a:spcPct val="70000"/>
              </a:spcBef>
            </a:pPr>
            <a:r>
              <a:rPr lang="en-US" sz="2400" b="1" i="1" smtClean="0"/>
              <a:t>Cultural Context</a:t>
            </a:r>
            <a:r>
              <a:rPr lang="en-US" sz="2400" smtClean="0"/>
              <a:t>:  what cultural factors will affect this attempt at communication?</a:t>
            </a:r>
            <a:endParaRPr lang="en-US" sz="24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9229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09600" y="304800"/>
            <a:ext cx="77724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Cultural Strategy</a:t>
            </a:r>
            <a:endParaRPr lang="en-US"/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1143000" y="1619250"/>
            <a:ext cx="7772400" cy="43243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en-US" smtClean="0"/>
              <a:t>Not all cultures react to senders, messages, or channels in the same way.  It’s best to consider your audience’s probable reaction from a cultural point of view.</a:t>
            </a:r>
          </a:p>
          <a:p>
            <a:pPr marL="857250" lvl="1" indent="-457200">
              <a:lnSpc>
                <a:spcPct val="90000"/>
              </a:lnSpc>
            </a:pPr>
            <a:r>
              <a:rPr lang="en-US" sz="2400" smtClean="0"/>
              <a:t>Time</a:t>
            </a:r>
          </a:p>
          <a:p>
            <a:pPr marL="857250" lvl="1" indent="-457200">
              <a:lnSpc>
                <a:spcPct val="90000"/>
              </a:lnSpc>
            </a:pPr>
            <a:r>
              <a:rPr lang="en-US" sz="2400" smtClean="0"/>
              <a:t>Power Distance</a:t>
            </a:r>
          </a:p>
          <a:p>
            <a:pPr marL="857250" lvl="1" indent="-457200">
              <a:lnSpc>
                <a:spcPct val="90000"/>
              </a:lnSpc>
            </a:pPr>
            <a:r>
              <a:rPr lang="en-US" sz="2400" smtClean="0"/>
              <a:t>Communication Style</a:t>
            </a:r>
          </a:p>
          <a:p>
            <a:pPr marL="857250" lvl="1" indent="-457200">
              <a:lnSpc>
                <a:spcPct val="90000"/>
              </a:lnSpc>
            </a:pPr>
            <a:r>
              <a:rPr lang="en-US" sz="2400" smtClean="0"/>
              <a:t>Non-verbal Mannerisms</a:t>
            </a:r>
          </a:p>
          <a:p>
            <a:pPr marL="857250" lvl="1" indent="-457200">
              <a:lnSpc>
                <a:spcPct val="90000"/>
              </a:lnSpc>
            </a:pPr>
            <a:r>
              <a:rPr lang="en-US" sz="2400" smtClean="0"/>
              <a:t>Language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4188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115616" y="1268760"/>
            <a:ext cx="6934200" cy="23622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/>
              <a:t>LECTURE 26:</a:t>
            </a:r>
          </a:p>
          <a:p>
            <a:r>
              <a:rPr lang="en-US" sz="5400" dirty="0" smtClean="0"/>
              <a:t>Management Communications and Intercultural Contexts</a:t>
            </a:r>
            <a:endParaRPr lang="en-US" sz="5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2920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46063" y="930275"/>
            <a:ext cx="7772400" cy="1143000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Cross-Cultural</a:t>
            </a:r>
            <a:br>
              <a:rPr lang="en-US" smtClean="0"/>
            </a:br>
            <a:r>
              <a:rPr lang="en-US" smtClean="0"/>
              <a:t>Communication Skills</a:t>
            </a:r>
            <a:endParaRPr 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2147888"/>
            <a:ext cx="7772400" cy="4114800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 The capacity to accept the relativity of one’s own knowledge and perceptions</a:t>
            </a:r>
          </a:p>
          <a:p>
            <a:r>
              <a:rPr lang="en-US" smtClean="0"/>
              <a:t> The capacity to be non-judgmental</a:t>
            </a:r>
          </a:p>
          <a:p>
            <a:r>
              <a:rPr lang="en-US" smtClean="0"/>
              <a:t> A tolerance for ambiguity</a:t>
            </a:r>
          </a:p>
          <a:p>
            <a:r>
              <a:rPr lang="en-US" smtClean="0"/>
              <a:t> The capacity to communicate respect for other people’s ways, their country, and their values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09202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46063" y="930275"/>
            <a:ext cx="7772400" cy="1143000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Cross-Cultural</a:t>
            </a:r>
            <a:br>
              <a:rPr lang="en-US" smtClean="0"/>
            </a:br>
            <a:r>
              <a:rPr lang="en-US" smtClean="0"/>
              <a:t>Communication Skills </a:t>
            </a:r>
            <a:endParaRPr 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2147888"/>
            <a:ext cx="7772400" cy="4114800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 The capacity to display empathy</a:t>
            </a:r>
          </a:p>
          <a:p>
            <a:r>
              <a:rPr lang="en-US" smtClean="0"/>
              <a:t> The capacity to be flexible</a:t>
            </a:r>
          </a:p>
          <a:p>
            <a:r>
              <a:rPr lang="en-US" smtClean="0"/>
              <a:t> The capacity for turn-taking</a:t>
            </a:r>
          </a:p>
          <a:p>
            <a:r>
              <a:rPr lang="en-US" smtClean="0"/>
              <a:t> The humility to acknowledge what you do not know or understand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7539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827584" y="1046163"/>
            <a:ext cx="7380287" cy="267086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LECTURE 27:</a:t>
            </a:r>
          </a:p>
          <a:p>
            <a:endParaRPr lang="en-US" dirty="0" smtClean="0"/>
          </a:p>
          <a:p>
            <a:r>
              <a:rPr lang="en-US" dirty="0" smtClean="0"/>
              <a:t>Conflict Management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792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371600" y="609600"/>
            <a:ext cx="73787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Sources of Conflict</a:t>
            </a:r>
            <a:br>
              <a:rPr lang="en-US" smtClean="0"/>
            </a:br>
            <a:r>
              <a:rPr lang="en-US" smtClean="0"/>
              <a:t>in Organizations</a:t>
            </a:r>
            <a:endParaRPr lang="en-US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809625" y="2214563"/>
            <a:ext cx="7958138" cy="388143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Limited resources</a:t>
            </a:r>
          </a:p>
          <a:p>
            <a:r>
              <a:rPr lang="en-US" smtClean="0"/>
              <a:t>Values, goals, and priorities</a:t>
            </a:r>
          </a:p>
          <a:p>
            <a:r>
              <a:rPr lang="en-US" smtClean="0"/>
              <a:t>Poorly defined responsibilities</a:t>
            </a:r>
          </a:p>
          <a:p>
            <a:r>
              <a:rPr lang="en-US" smtClean="0"/>
              <a:t>Change in the the environment, the marketplace, society, or the economy</a:t>
            </a:r>
          </a:p>
          <a:p>
            <a:r>
              <a:rPr lang="en-US" smtClean="0"/>
              <a:t>Human drives for success, competition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6892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55576" y="1765920"/>
            <a:ext cx="7721600" cy="238316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LECTURE 28:</a:t>
            </a:r>
          </a:p>
          <a:p>
            <a:endParaRPr lang="en-US" dirty="0" smtClean="0"/>
          </a:p>
          <a:p>
            <a:r>
              <a:rPr lang="en-US" dirty="0" smtClean="0"/>
              <a:t>Business Meetings That Work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8184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06400" y="228600"/>
            <a:ext cx="7772400" cy="1143000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Three Principal Types of Business Meetings:</a:t>
            </a:r>
            <a:endParaRPr 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579563" y="1885950"/>
            <a:ext cx="7056437" cy="4171950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Informational Meetings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Problem-Solving Meetings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Suggested-Solution Meetings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9768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827584" y="1268760"/>
            <a:ext cx="7772400" cy="2899792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LECTURE 29:</a:t>
            </a:r>
          </a:p>
          <a:p>
            <a:endParaRPr lang="en-US" dirty="0" smtClean="0"/>
          </a:p>
          <a:p>
            <a:r>
              <a:rPr lang="en-US" dirty="0" smtClean="0"/>
              <a:t>DEALING WITH MEDIA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76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642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6096000" y="1295400"/>
            <a:ext cx="2590800" cy="1371600"/>
          </a:xfrm>
          <a:prstGeom prst="octagon">
            <a:avLst>
              <a:gd name="adj" fmla="val 29287"/>
            </a:avLst>
          </a:prstGeom>
          <a:solidFill>
            <a:srgbClr val="0000FF">
              <a:alpha val="5019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Media planner</a:t>
            </a: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181000" y="2362200"/>
            <a:ext cx="2590800" cy="1371600"/>
          </a:xfrm>
          <a:prstGeom prst="octagon">
            <a:avLst>
              <a:gd name="adj" fmla="val 29287"/>
            </a:avLst>
          </a:prstGeom>
          <a:solidFill>
            <a:srgbClr val="FF0066">
              <a:alpha val="5019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Media research</a:t>
            </a:r>
          </a:p>
        </p:txBody>
      </p:sp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6172200" y="4876800"/>
            <a:ext cx="2590800" cy="1371600"/>
          </a:xfrm>
          <a:prstGeom prst="octagon">
            <a:avLst>
              <a:gd name="adj" fmla="val 29287"/>
            </a:avLst>
          </a:prstGeom>
          <a:solidFill>
            <a:srgbClr val="99FF66">
              <a:alpha val="6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/>
              <a:t>Media buyer</a:t>
            </a: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en-US" dirty="0" smtClean="0">
                <a:solidFill>
                  <a:schemeClr val="tx1"/>
                </a:solidFill>
              </a:rPr>
              <a:t>Organization of the Media Function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77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96601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38400" y="1752600"/>
            <a:ext cx="4419600" cy="838200"/>
          </a:xfrm>
          <a:prstGeom prst="rect">
            <a:avLst/>
          </a:prstGeom>
          <a:solidFill>
            <a:srgbClr val="0000FF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>
                <a:solidFill>
                  <a:schemeClr val="bg1"/>
                </a:solidFill>
              </a:rPr>
              <a:t>Convergence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2438400" y="2819400"/>
            <a:ext cx="4419600" cy="838200"/>
          </a:xfrm>
          <a:prstGeom prst="rect">
            <a:avLst/>
          </a:prstGeom>
          <a:solidFill>
            <a:srgbClr val="9966FF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>
                <a:solidFill>
                  <a:schemeClr val="bg1"/>
                </a:solidFill>
              </a:rPr>
              <a:t>Interactivity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2438400" y="3886200"/>
            <a:ext cx="4419600" cy="838200"/>
          </a:xfrm>
          <a:prstGeom prst="rect">
            <a:avLst/>
          </a:prstGeom>
          <a:solidFill>
            <a:srgbClr val="FF0066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>
                <a:solidFill>
                  <a:schemeClr val="bg1"/>
                </a:solidFill>
              </a:rPr>
              <a:t>Creativity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2438400" y="4953000"/>
            <a:ext cx="4419600" cy="838200"/>
          </a:xfrm>
          <a:prstGeom prst="rect">
            <a:avLst/>
          </a:prstGeom>
          <a:solidFill>
            <a:srgbClr val="99FF99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>
                <a:solidFill>
                  <a:schemeClr val="tx1"/>
                </a:solidFill>
              </a:rPr>
              <a:t>Engagement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78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6699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1387070" y="1124744"/>
            <a:ext cx="6510338" cy="36893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4800" b="1" dirty="0" smtClean="0"/>
              <a:t>LECTURE 30:</a:t>
            </a:r>
          </a:p>
          <a:p>
            <a:pPr>
              <a:defRPr/>
            </a:pPr>
            <a:endParaRPr lang="en-US" sz="4800" b="1" dirty="0" smtClean="0"/>
          </a:p>
          <a:p>
            <a:pPr>
              <a:defRPr/>
            </a:pPr>
            <a:r>
              <a:rPr lang="en-US" sz="4800" b="1" dirty="0" smtClean="0"/>
              <a:t>Strategic Planning</a:t>
            </a:r>
            <a:endParaRPr lang="en-US" sz="4800" b="1" dirty="0" smtClean="0">
              <a:ea typeface="ＭＳ Ｐゴシック" pitchFamily="34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79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1205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schemeClr val="tx1"/>
              </a:buClr>
              <a:buFont typeface="Wingdings" charset="2"/>
              <a:buChar char="Ø"/>
              <a:defRPr/>
            </a:pPr>
            <a:r>
              <a:rPr lang="en-US" smtClean="0"/>
              <a:t>Definition and Purposes of Strategic Planning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charset="2"/>
              <a:buChar char="Ø"/>
              <a:defRPr/>
            </a:pPr>
            <a:r>
              <a:rPr lang="en-US" smtClean="0"/>
              <a:t>Linking Performance Management to the Strategic Plan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smtClean="0"/>
              <a:t>Strategic Planning 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smtClean="0"/>
              <a:t>Developing Strategic Plans at the Unit Level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smtClean="0"/>
              <a:t>Job Descriptions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smtClean="0"/>
              <a:t>Individual and Team Performance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charset="2"/>
              <a:buChar char="Ø"/>
              <a:defRPr/>
            </a:pPr>
            <a:r>
              <a:rPr lang="en-US" smtClean="0"/>
              <a:t>Building Support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80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1377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 txBox="1">
            <a:spLocks noChangeArrowheads="1"/>
          </p:cNvSpPr>
          <p:nvPr/>
        </p:nvSpPr>
        <p:spPr>
          <a:xfrm>
            <a:off x="762000" y="1772816"/>
            <a:ext cx="7696200" cy="2057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008080"/>
              </a:buClr>
              <a:buNone/>
            </a:pPr>
            <a:r>
              <a:rPr lang="en-US" b="1" dirty="0" smtClean="0"/>
              <a:t>LECTURE 31:</a:t>
            </a:r>
          </a:p>
          <a:p>
            <a:pPr marL="0" indent="0" algn="ctr">
              <a:buClr>
                <a:srgbClr val="008080"/>
              </a:buClr>
              <a:buNone/>
            </a:pPr>
            <a:endParaRPr lang="en-US" b="1" dirty="0" smtClean="0"/>
          </a:p>
          <a:p>
            <a:pPr marL="0" indent="0" algn="ctr">
              <a:buClr>
                <a:srgbClr val="008080"/>
              </a:buClr>
              <a:buNone/>
            </a:pPr>
            <a:r>
              <a:rPr lang="en-US" b="1" dirty="0" smtClean="0"/>
              <a:t>Work Force and Work Groups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81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1664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200" y="1905000"/>
            <a:ext cx="8229600" cy="426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Clr>
                <a:schemeClr val="accent2"/>
              </a:buClr>
              <a:buFont typeface="Wingdings" pitchFamily="2" charset="2"/>
              <a:buChar char="r"/>
            </a:pPr>
            <a:r>
              <a:rPr lang="en-US" sz="1800" b="1" smtClean="0">
                <a:solidFill>
                  <a:srgbClr val="D60093"/>
                </a:solidFill>
              </a:rPr>
              <a:t>IDENTIFY</a:t>
            </a:r>
            <a:r>
              <a:rPr lang="en-US" sz="1800" b="1" smtClean="0"/>
              <a:t> the steps in the decision-making process</a:t>
            </a:r>
          </a:p>
          <a:p>
            <a:pPr>
              <a:lnSpc>
                <a:spcPct val="80000"/>
              </a:lnSpc>
              <a:buClr>
                <a:schemeClr val="accent2"/>
              </a:buClr>
              <a:buFont typeface="Wingdings" pitchFamily="2" charset="2"/>
              <a:buChar char="r"/>
            </a:pPr>
            <a:endParaRPr lang="en-US" sz="1800" b="1" smtClean="0"/>
          </a:p>
          <a:p>
            <a:pPr>
              <a:lnSpc>
                <a:spcPct val="80000"/>
              </a:lnSpc>
              <a:buClr>
                <a:schemeClr val="accent2"/>
              </a:buClr>
              <a:buFont typeface="Wingdings" pitchFamily="2" charset="2"/>
              <a:buChar char="r"/>
            </a:pPr>
            <a:r>
              <a:rPr lang="en-US" sz="1800" b="1" smtClean="0">
                <a:solidFill>
                  <a:srgbClr val="D60093"/>
                </a:solidFill>
              </a:rPr>
              <a:t>DESCRIBE</a:t>
            </a:r>
            <a:r>
              <a:rPr lang="en-US" sz="1800" b="1" smtClean="0"/>
              <a:t> the different varieties of decisions people make in organizations</a:t>
            </a:r>
          </a:p>
          <a:p>
            <a:pPr>
              <a:lnSpc>
                <a:spcPct val="80000"/>
              </a:lnSpc>
              <a:buClr>
                <a:schemeClr val="accent2"/>
              </a:buClr>
              <a:buFont typeface="Wingdings" pitchFamily="2" charset="2"/>
              <a:buChar char="r"/>
            </a:pPr>
            <a:endParaRPr lang="en-US" sz="1800" b="1" smtClean="0"/>
          </a:p>
          <a:p>
            <a:pPr>
              <a:lnSpc>
                <a:spcPct val="80000"/>
              </a:lnSpc>
              <a:buClr>
                <a:schemeClr val="accent2"/>
              </a:buClr>
              <a:buFont typeface="Wingdings" pitchFamily="2" charset="2"/>
              <a:buChar char="r"/>
            </a:pPr>
            <a:r>
              <a:rPr lang="en-US" sz="1800" b="1" smtClean="0">
                <a:solidFill>
                  <a:srgbClr val="D60093"/>
                </a:solidFill>
              </a:rPr>
              <a:t>EXPLAIN </a:t>
            </a:r>
            <a:r>
              <a:rPr lang="en-US" sz="1800" b="1" smtClean="0"/>
              <a:t>the major approaches to individual decision making</a:t>
            </a:r>
            <a:endParaRPr lang="en-US" sz="1800" b="1" smtClean="0">
              <a:solidFill>
                <a:srgbClr val="D60093"/>
              </a:solidFill>
            </a:endParaRPr>
          </a:p>
          <a:p>
            <a:pPr>
              <a:lnSpc>
                <a:spcPct val="80000"/>
              </a:lnSpc>
              <a:buClr>
                <a:schemeClr val="accent2"/>
              </a:buClr>
              <a:buFont typeface="Wingdings" pitchFamily="2" charset="2"/>
              <a:buChar char="r"/>
            </a:pPr>
            <a:endParaRPr lang="en-US" sz="1800" b="1" smtClean="0">
              <a:solidFill>
                <a:srgbClr val="D60093"/>
              </a:solidFill>
            </a:endParaRPr>
          </a:p>
          <a:p>
            <a:pPr>
              <a:lnSpc>
                <a:spcPct val="80000"/>
              </a:lnSpc>
              <a:buClr>
                <a:schemeClr val="accent2"/>
              </a:buClr>
              <a:buFont typeface="Wingdings" pitchFamily="2" charset="2"/>
              <a:buChar char="r"/>
            </a:pPr>
            <a:r>
              <a:rPr lang="en-US" sz="1800" b="1" smtClean="0">
                <a:solidFill>
                  <a:srgbClr val="D60093"/>
                </a:solidFill>
              </a:rPr>
              <a:t>IDENTIFY</a:t>
            </a:r>
            <a:r>
              <a:rPr lang="en-US" sz="1800" b="1" smtClean="0"/>
              <a:t> various factors that contribute to imperfect decision making in organizations</a:t>
            </a:r>
          </a:p>
          <a:p>
            <a:pPr>
              <a:lnSpc>
                <a:spcPct val="80000"/>
              </a:lnSpc>
              <a:buClr>
                <a:schemeClr val="accent2"/>
              </a:buClr>
              <a:buFont typeface="Wingdings" pitchFamily="2" charset="2"/>
              <a:buChar char="r"/>
            </a:pPr>
            <a:endParaRPr lang="en-US" sz="1800" b="1" smtClean="0"/>
          </a:p>
          <a:p>
            <a:pPr>
              <a:lnSpc>
                <a:spcPct val="80000"/>
              </a:lnSpc>
              <a:buClr>
                <a:schemeClr val="accent2"/>
              </a:buClr>
              <a:buFont typeface="Wingdings" pitchFamily="2" charset="2"/>
              <a:buChar char="r"/>
            </a:pPr>
            <a:r>
              <a:rPr lang="en-US" sz="1800" b="1" smtClean="0">
                <a:solidFill>
                  <a:srgbClr val="D60093"/>
                </a:solidFill>
              </a:rPr>
              <a:t>DESCRIBE</a:t>
            </a:r>
            <a:r>
              <a:rPr lang="en-US" sz="1800" b="1" smtClean="0"/>
              <a:t> the conditions under which individuals make better decisions than groups and groups make better decisions than individuals</a:t>
            </a:r>
          </a:p>
          <a:p>
            <a:pPr>
              <a:lnSpc>
                <a:spcPct val="80000"/>
              </a:lnSpc>
              <a:buClr>
                <a:schemeClr val="accent2"/>
              </a:buClr>
              <a:buFont typeface="Wingdings" pitchFamily="2" charset="2"/>
              <a:buChar char="r"/>
            </a:pPr>
            <a:endParaRPr lang="en-US" sz="1800" b="1" smtClean="0"/>
          </a:p>
          <a:p>
            <a:pPr>
              <a:lnSpc>
                <a:spcPct val="80000"/>
              </a:lnSpc>
              <a:buClr>
                <a:schemeClr val="accent2"/>
              </a:buClr>
              <a:buFont typeface="Wingdings" pitchFamily="2" charset="2"/>
              <a:buChar char="r"/>
            </a:pPr>
            <a:r>
              <a:rPr lang="en-US" sz="1800" b="1" smtClean="0">
                <a:solidFill>
                  <a:srgbClr val="D60093"/>
                </a:solidFill>
              </a:rPr>
              <a:t>EXPLAIN</a:t>
            </a:r>
            <a:r>
              <a:rPr lang="en-US" sz="1800" b="1" smtClean="0"/>
              <a:t> how various techniques may be used to improve the quality of decisions made by groups</a:t>
            </a:r>
          </a:p>
          <a:p>
            <a:pPr>
              <a:lnSpc>
                <a:spcPct val="80000"/>
              </a:lnSpc>
              <a:buClr>
                <a:schemeClr val="accent2"/>
              </a:buClr>
              <a:buSzPct val="80000"/>
              <a:buFont typeface="Wingdings" pitchFamily="2" charset="2"/>
              <a:buBlip>
                <a:blip r:embed="rId2"/>
              </a:buBlip>
            </a:pPr>
            <a:endParaRPr lang="en-US" sz="180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3D164-37D7-4B1A-BC65-86294A29411E}" type="slidenum">
              <a:rPr lang="en-GB" smtClean="0"/>
              <a:pPr/>
              <a:t>82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4741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1326</Words>
  <Application>Microsoft Office PowerPoint</Application>
  <PresentationFormat>On-screen Show (4:3)</PresentationFormat>
  <Paragraphs>353</Paragraphs>
  <Slides>82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ZEENAT JABBAR</dc:creator>
  <cp:lastModifiedBy>Administrator</cp:lastModifiedBy>
  <cp:revision>12</cp:revision>
  <dcterms:created xsi:type="dcterms:W3CDTF">2013-07-19T17:07:03Z</dcterms:created>
  <dcterms:modified xsi:type="dcterms:W3CDTF">2013-07-25T05:53:54Z</dcterms:modified>
</cp:coreProperties>
</file>