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39"/>
  </p:notesMasterIdLst>
  <p:sldIdLst>
    <p:sldId id="274" r:id="rId2"/>
    <p:sldId id="275" r:id="rId3"/>
    <p:sldId id="260" r:id="rId4"/>
    <p:sldId id="276" r:id="rId5"/>
    <p:sldId id="310" r:id="rId6"/>
    <p:sldId id="286" r:id="rId7"/>
    <p:sldId id="311" r:id="rId8"/>
    <p:sldId id="299" r:id="rId9"/>
    <p:sldId id="284" r:id="rId10"/>
    <p:sldId id="287" r:id="rId11"/>
    <p:sldId id="312" r:id="rId12"/>
    <p:sldId id="313" r:id="rId13"/>
    <p:sldId id="314" r:id="rId14"/>
    <p:sldId id="315" r:id="rId15"/>
    <p:sldId id="297" r:id="rId16"/>
    <p:sldId id="316" r:id="rId17"/>
    <p:sldId id="317" r:id="rId18"/>
    <p:sldId id="288" r:id="rId19"/>
    <p:sldId id="289" r:id="rId20"/>
    <p:sldId id="290" r:id="rId21"/>
    <p:sldId id="277" r:id="rId22"/>
    <p:sldId id="291" r:id="rId23"/>
    <p:sldId id="306" r:id="rId24"/>
    <p:sldId id="292" r:id="rId25"/>
    <p:sldId id="318" r:id="rId26"/>
    <p:sldId id="293" r:id="rId27"/>
    <p:sldId id="319" r:id="rId28"/>
    <p:sldId id="320" r:id="rId29"/>
    <p:sldId id="321" r:id="rId30"/>
    <p:sldId id="322" r:id="rId31"/>
    <p:sldId id="323" r:id="rId32"/>
    <p:sldId id="324" r:id="rId33"/>
    <p:sldId id="325" r:id="rId34"/>
    <p:sldId id="328" r:id="rId35"/>
    <p:sldId id="298" r:id="rId36"/>
    <p:sldId id="326" r:id="rId37"/>
    <p:sldId id="327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  <a:srgbClr val="0066CC"/>
    <a:srgbClr val="008080"/>
    <a:srgbClr val="0000CC"/>
    <a:srgbClr val="9933FF"/>
    <a:srgbClr val="CC3300"/>
    <a:srgbClr val="006600"/>
    <a:srgbClr val="0066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8326" autoAdjust="0"/>
  </p:normalViewPr>
  <p:slideViewPr>
    <p:cSldViewPr>
      <p:cViewPr>
        <p:scale>
          <a:sx n="71" d="100"/>
          <a:sy n="71" d="100"/>
        </p:scale>
        <p:origin x="-12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C420733-25BB-420C-BD43-1056D22710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90664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020A43-ADD7-47A1-ACA6-4689DC8AA274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r" eaLnBrk="0" hangingPunct="0"/>
            <a:r>
              <a:rPr lang="en-US" sz="1200">
                <a:latin typeface="Arial" charset="0"/>
              </a:rPr>
              <a:t>2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/>
        </p:spPr>
      </p:sp>
      <p:sp>
        <p:nvSpPr>
          <p:cNvPr id="2253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0488" tIns="44450" rIns="90488" bIns="44450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 wrap="none"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/>
            </a:p>
          </p:txBody>
        </p:sp>
      </p:grpSp>
      <p:sp>
        <p:nvSpPr>
          <p:cNvPr id="307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B6695-898D-453E-B47F-4582FE20D9B8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590800" y="6172200"/>
            <a:ext cx="4191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US"/>
              <a:t>10-</a:t>
            </a:r>
            <a:fld id="{1F19BFE5-D590-487D-AA8A-EB8EF2FC3D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7587B-CF99-4F24-A055-9BDE9FD6C103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096000"/>
            <a:ext cx="4419600" cy="5334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US"/>
              <a:t>10-</a:t>
            </a:r>
            <a:fld id="{3594EF48-B6C8-492F-A6DB-E0200A6187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52202-544A-4A87-9E41-18056AA2A96F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2010 Pearson Education, Inc. Publishing as Prentice Hall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fld id="{A31B7889-2AA2-40EC-A10D-A063C1F22A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00685-3984-46C1-9B85-799C92F6D226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2010 Pearson Education, Inc. Publishing as Prentice Hall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fld id="{4277130E-B28A-49F0-8A82-C0221482D5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E8710-9C81-41DA-A6D2-7F4087FDC163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2010 Pearson Education, Inc. Publishing as Prentice Hall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fld id="{1C1D1EE7-EF6A-4C4B-8E7A-2956F17AC7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01DAF-5A32-4561-BDB3-34A323EDFE44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2010 Pearson Education, Inc. Publishing as Prentice Hall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fld id="{B27DCC5D-7D26-42C7-BE16-ADF0356098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AAA85-EC57-4D1E-93E2-BF6B2778F634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2010 Pearson Education, Inc. Publishing as Prentice Hall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fld id="{BEA7B88A-FB57-40A0-BECA-1F68BF6321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55BFB-8523-4A8F-B8DF-8E87E3A86804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2010 Pearson Education, Inc. Publishing as Prentice Hall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fld id="{0D407879-B5EA-4635-8A46-3DB238E4A9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B2035-890C-40AD-913D-A3ABBED6A014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2010 Pearson Education, Inc. Publishing as Prentice Hall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fld id="{6E0C3CD1-FB86-47C3-8286-E011D93BE9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CFF36-118C-4CC7-913C-86DDF879F038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2010 Pearson Education, Inc. Publishing as Prentice Hall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fld id="{227B26D4-EF40-4F6C-9C9E-D2DA29C377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596BC-551B-4E19-9FDE-0ACD05C88A75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2010 Pearson Education, Inc. Publishing as Prentice Hall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fld id="{126146BE-748C-4F67-8767-555026283C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9DF6E-68D4-4287-BBB5-A5A1A7A21EBB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33600" y="6172200"/>
            <a:ext cx="4648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US"/>
              <a:t>10-</a:t>
            </a:r>
            <a:fld id="{4D8D9B38-9CFD-46E7-900C-90A08FB27D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1CF54-4A77-4C4B-9B41-F495296F2895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86000" y="6172200"/>
            <a:ext cx="4419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10-</a:t>
            </a:r>
            <a:fld id="{1841A70D-8566-4263-AF69-2BAD50E460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D921D-410B-4F45-B841-BEE6AD69B1F2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248400"/>
            <a:ext cx="4495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2013 Pearson Education, Inc., publishing as Prentice Hall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10-</a:t>
            </a:r>
            <a:fld id="{9A1CBC9F-EB07-4831-BA1E-9AA3D58322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>
              <a:defRPr/>
            </a:pPr>
            <a:fld id="{D1793B27-F659-4111-958E-3467D0A0359B}" type="datetime1">
              <a:rPr lang="en-US"/>
              <a:pPr>
                <a:defRPr/>
              </a:pPr>
              <a:t>7/22/2013</a:t>
            </a:fld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Copyright © 2010 Pearson Education, Inc. Publishing as Prentice Hall</a:t>
            </a:r>
            <a:endParaRPr lang="en-US" sz="800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fld id="{3466535C-30DC-467A-9D9D-50B59E5ED8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97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97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97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/>
            </a:p>
          </p:txBody>
        </p:sp>
        <p:sp>
          <p:nvSpPr>
            <p:cNvPr id="297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Times New Roman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Times New Roman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Times New Roman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Times New Roman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Times New Roman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Times New Roman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Times New Roman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000066"/>
          </a:solidFill>
          <a:latin typeface="Times New Roman" pitchFamily="18" charset="0"/>
          <a:cs typeface="Arial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o"/>
        <a:defRPr sz="2400">
          <a:solidFill>
            <a:schemeClr val="tx1"/>
          </a:solidFill>
          <a:latin typeface="+mn-lt"/>
          <a:cs typeface="+mn-cs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762000" y="1371600"/>
            <a:ext cx="7696200" cy="2057400"/>
          </a:xfrm>
        </p:spPr>
        <p:txBody>
          <a:bodyPr/>
          <a:lstStyle/>
          <a:p>
            <a:pPr algn="ctr" eaLnBrk="1" hangingPunct="1">
              <a:buClr>
                <a:srgbClr val="008080"/>
              </a:buClr>
              <a:buSzTx/>
            </a:pPr>
            <a:r>
              <a:rPr lang="en-US" b="1" dirty="0" smtClean="0"/>
              <a:t>Work Force and Work Groups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86200" y="5486399"/>
            <a:ext cx="2021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i="1" dirty="0" err="1" smtClean="0">
                <a:solidFill>
                  <a:srgbClr val="FF0000"/>
                </a:solidFill>
              </a:rPr>
              <a:t>Zeenat</a:t>
            </a:r>
            <a:r>
              <a:rPr lang="en-GB" sz="2400" b="1" i="1" dirty="0" smtClean="0">
                <a:solidFill>
                  <a:srgbClr val="FF0000"/>
                </a:solidFill>
              </a:rPr>
              <a:t> </a:t>
            </a:r>
            <a:r>
              <a:rPr lang="en-GB" sz="2400" b="1" i="1" dirty="0" err="1" smtClean="0">
                <a:solidFill>
                  <a:srgbClr val="FF0000"/>
                </a:solidFill>
              </a:rPr>
              <a:t>Jabbar</a:t>
            </a:r>
            <a:endParaRPr lang="en-GB" sz="2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13E8D358-2CAE-4114-8EDA-D80FAEC01766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0484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CD3EDECA-FFF3-4526-B1FC-0C66DFF7B83C}" type="slidenum">
              <a:rPr lang="en-US" sz="1000">
                <a:latin typeface="Arial" charset="0"/>
              </a:rPr>
              <a:pPr algn="r"/>
              <a:t>2</a:t>
            </a:fld>
            <a:endParaRPr lang="en-US" sz="1000">
              <a:latin typeface="Arial" charset="0"/>
            </a:endParaRPr>
          </a:p>
        </p:txBody>
      </p:sp>
      <p:sp>
        <p:nvSpPr>
          <p:cNvPr id="20485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20486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204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Learning Objectives</a:t>
            </a:r>
          </a:p>
        </p:txBody>
      </p:sp>
      <p:sp>
        <p:nvSpPr>
          <p:cNvPr id="204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267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sz="1800" b="1" smtClean="0">
                <a:solidFill>
                  <a:srgbClr val="D60093"/>
                </a:solidFill>
              </a:rPr>
              <a:t>IDENTIFY</a:t>
            </a:r>
            <a:r>
              <a:rPr lang="en-US" sz="1800" b="1" smtClean="0"/>
              <a:t> the steps in the decision-making process</a:t>
            </a:r>
          </a:p>
          <a:p>
            <a:pPr eaLnBrk="1" hangingPunct="1">
              <a:lnSpc>
                <a:spcPct val="80000"/>
              </a:lnSpc>
              <a:buClr>
                <a:schemeClr val="accent2"/>
              </a:buClr>
              <a:buSzTx/>
              <a:buFont typeface="Wingdings" pitchFamily="2" charset="2"/>
              <a:buChar char="r"/>
            </a:pPr>
            <a:endParaRPr lang="en-US" sz="1800" b="1" smtClean="0"/>
          </a:p>
          <a:p>
            <a:pPr eaLnBrk="1" hangingPunct="1">
              <a:lnSpc>
                <a:spcPct val="80000"/>
              </a:lnSpc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sz="1800" b="1" smtClean="0">
                <a:solidFill>
                  <a:srgbClr val="D60093"/>
                </a:solidFill>
              </a:rPr>
              <a:t>DESCRIBE</a:t>
            </a:r>
            <a:r>
              <a:rPr lang="en-US" sz="1800" b="1" smtClean="0"/>
              <a:t> the different varieties of decisions people make in organizations</a:t>
            </a:r>
          </a:p>
          <a:p>
            <a:pPr eaLnBrk="1" hangingPunct="1">
              <a:lnSpc>
                <a:spcPct val="80000"/>
              </a:lnSpc>
              <a:buClr>
                <a:schemeClr val="accent2"/>
              </a:buClr>
              <a:buSzTx/>
              <a:buFont typeface="Wingdings" pitchFamily="2" charset="2"/>
              <a:buChar char="r"/>
            </a:pPr>
            <a:endParaRPr lang="en-US" sz="1800" b="1" smtClean="0"/>
          </a:p>
          <a:p>
            <a:pPr eaLnBrk="1" hangingPunct="1">
              <a:lnSpc>
                <a:spcPct val="80000"/>
              </a:lnSpc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sz="1800" b="1" smtClean="0">
                <a:solidFill>
                  <a:srgbClr val="D60093"/>
                </a:solidFill>
              </a:rPr>
              <a:t>EXPLAIN </a:t>
            </a:r>
            <a:r>
              <a:rPr lang="en-US" sz="1800" b="1" smtClean="0"/>
              <a:t>the major approaches to individual decision making</a:t>
            </a:r>
            <a:endParaRPr lang="en-US" sz="1800" b="1" smtClean="0">
              <a:solidFill>
                <a:srgbClr val="D60093"/>
              </a:solidFill>
            </a:endParaRPr>
          </a:p>
          <a:p>
            <a:pPr eaLnBrk="1" hangingPunct="1">
              <a:lnSpc>
                <a:spcPct val="80000"/>
              </a:lnSpc>
              <a:buClr>
                <a:schemeClr val="accent2"/>
              </a:buClr>
              <a:buSzTx/>
              <a:buFont typeface="Wingdings" pitchFamily="2" charset="2"/>
              <a:buChar char="r"/>
            </a:pPr>
            <a:endParaRPr lang="en-US" sz="1800" b="1" smtClean="0">
              <a:solidFill>
                <a:srgbClr val="D60093"/>
              </a:solidFill>
            </a:endParaRPr>
          </a:p>
          <a:p>
            <a:pPr eaLnBrk="1" hangingPunct="1">
              <a:lnSpc>
                <a:spcPct val="80000"/>
              </a:lnSpc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sz="1800" b="1" smtClean="0">
                <a:solidFill>
                  <a:srgbClr val="D60093"/>
                </a:solidFill>
              </a:rPr>
              <a:t>IDENTIFY</a:t>
            </a:r>
            <a:r>
              <a:rPr lang="en-US" sz="1800" b="1" smtClean="0"/>
              <a:t> various factors that contribute to imperfect decision making in organizations</a:t>
            </a:r>
          </a:p>
          <a:p>
            <a:pPr eaLnBrk="1" hangingPunct="1">
              <a:lnSpc>
                <a:spcPct val="80000"/>
              </a:lnSpc>
              <a:buClr>
                <a:schemeClr val="accent2"/>
              </a:buClr>
              <a:buSzTx/>
              <a:buFont typeface="Wingdings" pitchFamily="2" charset="2"/>
              <a:buChar char="r"/>
            </a:pPr>
            <a:endParaRPr lang="en-US" sz="1800" b="1" smtClean="0"/>
          </a:p>
          <a:p>
            <a:pPr eaLnBrk="1" hangingPunct="1">
              <a:lnSpc>
                <a:spcPct val="80000"/>
              </a:lnSpc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sz="1800" b="1" smtClean="0">
                <a:solidFill>
                  <a:srgbClr val="D60093"/>
                </a:solidFill>
              </a:rPr>
              <a:t>DESCRIBE</a:t>
            </a:r>
            <a:r>
              <a:rPr lang="en-US" sz="1800" b="1" smtClean="0"/>
              <a:t> the conditions under which individuals make better decisions than groups and groups make better decisions than individuals</a:t>
            </a:r>
          </a:p>
          <a:p>
            <a:pPr eaLnBrk="1" hangingPunct="1">
              <a:lnSpc>
                <a:spcPct val="80000"/>
              </a:lnSpc>
              <a:buClr>
                <a:schemeClr val="accent2"/>
              </a:buClr>
              <a:buSzTx/>
              <a:buFont typeface="Wingdings" pitchFamily="2" charset="2"/>
              <a:buChar char="r"/>
            </a:pPr>
            <a:endParaRPr lang="en-US" sz="1800" b="1" smtClean="0"/>
          </a:p>
          <a:p>
            <a:pPr eaLnBrk="1" hangingPunct="1">
              <a:lnSpc>
                <a:spcPct val="80000"/>
              </a:lnSpc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sz="1800" b="1" smtClean="0">
                <a:solidFill>
                  <a:srgbClr val="D60093"/>
                </a:solidFill>
              </a:rPr>
              <a:t>EXPLAIN</a:t>
            </a:r>
            <a:r>
              <a:rPr lang="en-US" sz="1800" b="1" smtClean="0"/>
              <a:t> how various techniques may be used to improve the quality of decisions made by groups</a:t>
            </a:r>
          </a:p>
          <a:p>
            <a:pPr eaLnBrk="1" hangingPunct="1">
              <a:lnSpc>
                <a:spcPct val="80000"/>
              </a:lnSpc>
              <a:buClr>
                <a:schemeClr val="accent2"/>
              </a:buClr>
              <a:buSzPct val="80000"/>
              <a:buFont typeface="Wingdings" pitchFamily="2" charset="2"/>
              <a:buBlip>
                <a:blip r:embed="rId2"/>
              </a:buBlip>
            </a:pPr>
            <a:endParaRPr lang="en-US" sz="18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70407FDE-6242-43B2-89F8-709CDD1C88D6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1508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69F1B47D-FEF4-48DE-8E1E-71030E10507B}" type="slidenum">
              <a:rPr lang="en-US" sz="1000">
                <a:latin typeface="Arial" charset="0"/>
              </a:rPr>
              <a:pPr algn="r"/>
              <a:t>3</a:t>
            </a:fld>
            <a:endParaRPr lang="en-US" sz="1000">
              <a:latin typeface="Arial" charset="0"/>
            </a:endParaRPr>
          </a:p>
        </p:txBody>
      </p:sp>
      <p:sp>
        <p:nvSpPr>
          <p:cNvPr id="21509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pPr eaLnBrk="1" hangingPunct="1">
              <a:defRPr/>
            </a:pPr>
            <a:r>
              <a:rPr lang="en-US" sz="3600" smtClean="0">
                <a:solidFill>
                  <a:srgbClr val="006699"/>
                </a:solidFill>
              </a:rPr>
              <a:t>Three Good Reasons Why You Should Care About . . .</a:t>
            </a:r>
            <a:r>
              <a:rPr lang="en-US" sz="3600" smtClean="0"/>
              <a:t> </a:t>
            </a:r>
            <a:r>
              <a:rPr lang="en-US" sz="3600" b="1" i="1" smtClean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Decision Making</a:t>
            </a:r>
          </a:p>
        </p:txBody>
      </p:sp>
      <p:sp>
        <p:nvSpPr>
          <p:cNvPr id="2151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8001000" cy="4267200"/>
          </a:xfrm>
        </p:spPr>
        <p:txBody>
          <a:bodyPr lIns="90488" tIns="44450" rIns="90488" bIns="44450"/>
          <a:lstStyle/>
          <a:p>
            <a:pPr marL="609600" indent="-609600" eaLnBrk="1" hangingPunct="1">
              <a:lnSpc>
                <a:spcPct val="80000"/>
              </a:lnSpc>
              <a:buClr>
                <a:schemeClr val="accent2"/>
              </a:buClr>
              <a:buSzTx/>
              <a:buFontTx/>
              <a:buAutoNum type="arabicPeriod"/>
            </a:pPr>
            <a:r>
              <a:rPr lang="en-US" sz="2900" dirty="0" smtClean="0"/>
              <a:t>Functioning effectively in today’s business environment requires awareness of ways to improve the quality of decisions made in organizations.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accent2"/>
              </a:buClr>
              <a:buSzTx/>
              <a:buFontTx/>
              <a:buAutoNum type="arabicPeriod"/>
            </a:pPr>
            <a:r>
              <a:rPr lang="en-US" sz="2900" dirty="0" smtClean="0"/>
              <a:t>Human decision making is inherently imperfect, although these imperfections can be overcome if you know what they are and how they operate.</a:t>
            </a:r>
          </a:p>
          <a:p>
            <a:pPr marL="609600" indent="-609600" eaLnBrk="1" hangingPunct="1">
              <a:lnSpc>
                <a:spcPct val="80000"/>
              </a:lnSpc>
              <a:buClr>
                <a:schemeClr val="accent2"/>
              </a:buClr>
              <a:buSzTx/>
              <a:buFontTx/>
              <a:buAutoNum type="arabicPeriod"/>
            </a:pPr>
            <a:r>
              <a:rPr lang="en-US" sz="2900" dirty="0" smtClean="0"/>
              <a:t>Groups are widely used to make organizational decisions, although they frequently are not well-equipped to be making the kinds of decisions they are called upon to make.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67239AD6-65B7-4540-BD0E-17B891F57BDE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3556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62AE4C68-87C3-4260-8C89-6801C93A88F9}" type="slidenum">
              <a:rPr lang="en-US" sz="1000">
                <a:latin typeface="Arial" charset="0"/>
              </a:rPr>
              <a:pPr algn="r"/>
              <a:t>4</a:t>
            </a:fld>
            <a:endParaRPr lang="en-US" sz="1000">
              <a:latin typeface="Arial" charset="0"/>
            </a:endParaRPr>
          </a:p>
        </p:txBody>
      </p:sp>
      <p:sp>
        <p:nvSpPr>
          <p:cNvPr id="23557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2355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General, Analytical Model</a:t>
            </a:r>
          </a:p>
        </p:txBody>
      </p:sp>
      <p:pic>
        <p:nvPicPr>
          <p:cNvPr id="23559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0" y="3979863"/>
            <a:ext cx="0" cy="0"/>
          </a:xfrm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163" y="1828800"/>
            <a:ext cx="6034087" cy="439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7FF7CC20-CC20-41B2-8792-37BC88B2A7AF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458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24581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24582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2458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762000"/>
            <a:ext cx="8229600" cy="9144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General, Analytical Model</a:t>
            </a:r>
          </a:p>
        </p:txBody>
      </p:sp>
      <p:sp>
        <p:nvSpPr>
          <p:cNvPr id="2458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05000"/>
            <a:ext cx="8382000" cy="4343400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10000"/>
              </a:spcBef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sz="2400" smtClean="0"/>
              <a:t>Decision formulation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10000"/>
              </a:spcBef>
              <a:buSzTx/>
            </a:pPr>
            <a:r>
              <a:rPr lang="en-US" sz="2000" smtClean="0"/>
              <a:t>Identifying the problem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10000"/>
              </a:spcBef>
              <a:buSzTx/>
            </a:pPr>
            <a:r>
              <a:rPr lang="en-US" sz="2000" smtClean="0"/>
              <a:t>Defining objectives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10000"/>
              </a:spcBef>
              <a:buSzTx/>
            </a:pPr>
            <a:r>
              <a:rPr lang="en-US" sz="2000" smtClean="0"/>
              <a:t>Making a </a:t>
            </a:r>
            <a:r>
              <a:rPr lang="en-US" sz="2000" b="1" i="1" smtClean="0">
                <a:solidFill>
                  <a:srgbClr val="9900FF"/>
                </a:solidFill>
              </a:rPr>
              <a:t>predecision – </a:t>
            </a:r>
            <a:r>
              <a:rPr lang="en-US" sz="2000" smtClean="0"/>
              <a:t>a decision about how to make a decision</a:t>
            </a:r>
          </a:p>
          <a:p>
            <a:pPr marL="1143000" lvl="2" indent="-228600" eaLnBrk="1" hangingPunct="1">
              <a:lnSpc>
                <a:spcPct val="90000"/>
              </a:lnSpc>
              <a:spcBef>
                <a:spcPct val="10000"/>
              </a:spcBef>
              <a:buClr>
                <a:schemeClr val="accent1"/>
              </a:buClr>
              <a:buSzTx/>
            </a:pPr>
            <a:r>
              <a:rPr lang="en-US" sz="1800" b="1" i="1" smtClean="0">
                <a:solidFill>
                  <a:srgbClr val="9900FF"/>
                </a:solidFill>
              </a:rPr>
              <a:t>Decision support systems (DSS)</a:t>
            </a:r>
            <a:r>
              <a:rPr lang="en-US" sz="1800" b="1" smtClean="0"/>
              <a:t> </a:t>
            </a:r>
            <a:endParaRPr lang="en-US" sz="1800" smtClean="0"/>
          </a:p>
          <a:p>
            <a:pPr marL="342900" indent="-342900" eaLnBrk="1" hangingPunct="1">
              <a:lnSpc>
                <a:spcPct val="90000"/>
              </a:lnSpc>
              <a:spcBef>
                <a:spcPct val="10000"/>
              </a:spcBef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sz="2400" smtClean="0"/>
              <a:t>Decision consideration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10000"/>
              </a:spcBef>
              <a:buSzTx/>
            </a:pPr>
            <a:r>
              <a:rPr lang="en-US" sz="2000" smtClean="0"/>
              <a:t>Generating alternatives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10000"/>
              </a:spcBef>
              <a:buSzTx/>
            </a:pPr>
            <a:r>
              <a:rPr lang="en-US" sz="2000" smtClean="0"/>
              <a:t>Evaluating alternative solutions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10000"/>
              </a:spcBef>
              <a:buSzTx/>
            </a:pPr>
            <a:r>
              <a:rPr lang="en-US" sz="2000" smtClean="0"/>
              <a:t>Making a choice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10000"/>
              </a:spcBef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sz="2400" smtClean="0"/>
              <a:t>Decision implementation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10000"/>
              </a:spcBef>
              <a:buSzTx/>
            </a:pPr>
            <a:r>
              <a:rPr lang="en-US" sz="2000" smtClean="0"/>
              <a:t>Implementing the decision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10000"/>
              </a:spcBef>
              <a:buSzTx/>
            </a:pPr>
            <a:r>
              <a:rPr lang="en-US" sz="2000" smtClean="0"/>
              <a:t>Following up</a:t>
            </a:r>
            <a:r>
              <a:rPr lang="en-US" sz="2000" b="1" smtClean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A711C53E-C8FB-4B0F-B25F-F80B11C6004E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5604" name="Slide Number Placeholder 6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150D667D-B2C1-4D93-A7C1-1EDCCFDE58D6}" type="slidenum">
              <a:rPr lang="en-US" sz="1000">
                <a:latin typeface="Arial" charset="0"/>
              </a:rPr>
              <a:pPr algn="r"/>
              <a:t>6</a:t>
            </a:fld>
            <a:endParaRPr lang="en-US" sz="1000">
              <a:latin typeface="Arial" charset="0"/>
            </a:endParaRPr>
          </a:p>
        </p:txBody>
      </p:sp>
      <p:sp>
        <p:nvSpPr>
          <p:cNvPr id="25605" name="Slide Number Placeholder 6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25606" name="Slide Number Placeholder 6"/>
          <p:cNvSpPr txBox="1">
            <a:spLocks noGrp="1"/>
          </p:cNvSpPr>
          <p:nvPr/>
        </p:nvSpPr>
        <p:spPr bwMode="auto">
          <a:xfrm>
            <a:off x="6781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256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Organizational Decisions</a:t>
            </a:r>
          </a:p>
        </p:txBody>
      </p:sp>
      <p:sp>
        <p:nvSpPr>
          <p:cNvPr id="2560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157413"/>
            <a:ext cx="4033838" cy="3862387"/>
          </a:xfrm>
        </p:spPr>
        <p:txBody>
          <a:bodyPr/>
          <a:lstStyle/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3600" smtClean="0"/>
              <a:t>Programmed vs. Nonprogrammed</a:t>
            </a:r>
          </a:p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3600" smtClean="0"/>
              <a:t>Certain vs. Uncertain</a:t>
            </a:r>
          </a:p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3600" smtClean="0"/>
              <a:t>Top-down vs. Empowered</a:t>
            </a:r>
          </a:p>
        </p:txBody>
      </p:sp>
      <p:pic>
        <p:nvPicPr>
          <p:cNvPr id="25609" name="Picture 4" descr="BD19761_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56188" y="2227263"/>
            <a:ext cx="3495675" cy="3744912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83119A8B-168D-4832-ACC8-76199F7018D1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6628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34594119-AA6D-40E2-802C-B8991DC559E4}" type="slidenum">
              <a:rPr lang="en-US" sz="1000">
                <a:latin typeface="Arial" charset="0"/>
              </a:rPr>
              <a:pPr algn="r"/>
              <a:t>7</a:t>
            </a:fld>
            <a:endParaRPr lang="en-US" sz="1000">
              <a:latin typeface="Arial" charset="0"/>
            </a:endParaRPr>
          </a:p>
        </p:txBody>
      </p:sp>
      <p:sp>
        <p:nvSpPr>
          <p:cNvPr id="26629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FA3F240C-9400-4DD2-8D95-54D50BB2DDFA}" type="slidenum">
              <a:rPr lang="en-US" sz="1000">
                <a:latin typeface="Arial" charset="0"/>
              </a:rPr>
              <a:pPr algn="r"/>
              <a:t>7</a:t>
            </a:fld>
            <a:endParaRPr lang="en-US" sz="1000">
              <a:latin typeface="Arial" charset="0"/>
            </a:endParaRPr>
          </a:p>
        </p:txBody>
      </p:sp>
      <p:sp>
        <p:nvSpPr>
          <p:cNvPr id="2663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266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838200"/>
            <a:ext cx="8229600" cy="838200"/>
          </a:xfrm>
        </p:spPr>
        <p:txBody>
          <a:bodyPr lIns="90488" tIns="44450" rIns="90488" bIns="44450" anchor="ctr"/>
          <a:lstStyle/>
          <a:p>
            <a:pPr eaLnBrk="1" hangingPunct="1"/>
            <a:r>
              <a:rPr lang="en-US" sz="4000" smtClean="0">
                <a:solidFill>
                  <a:srgbClr val="006699"/>
                </a:solidFill>
              </a:rPr>
              <a:t>Programmed versus Nonprogrammed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05000"/>
            <a:ext cx="7772400" cy="4648200"/>
          </a:xfrm>
        </p:spPr>
        <p:txBody>
          <a:bodyPr lIns="90488" tIns="44450" rIns="90488" bIns="44450"/>
          <a:lstStyle/>
          <a:p>
            <a:pPr marL="342900" indent="-342900" eaLnBrk="1" hangingPunct="1">
              <a:lnSpc>
                <a:spcPct val="95000"/>
              </a:lnSpc>
              <a:spcBef>
                <a:spcPct val="10000"/>
              </a:spcBef>
              <a:buClr>
                <a:schemeClr val="accent2"/>
              </a:buClr>
              <a:buSzTx/>
              <a:buFont typeface="Wingdings" pitchFamily="2" charset="2"/>
              <a:buChar char="r"/>
              <a:defRPr/>
            </a:pPr>
            <a:r>
              <a:rPr lang="en-US" sz="2800" b="1" i="1" dirty="0" smtClean="0">
                <a:solidFill>
                  <a:srgbClr val="9900FF"/>
                </a:solidFill>
              </a:rPr>
              <a:t>Programmed decisions</a:t>
            </a:r>
            <a:r>
              <a:rPr lang="en-US" sz="2800" b="1" i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dirty="0" smtClean="0"/>
              <a:t>are routine decisions, made by lower-level personnel, that rely on predetermined courses of action.</a:t>
            </a:r>
          </a:p>
          <a:p>
            <a:pPr marL="342900" indent="-342900" eaLnBrk="1" hangingPunct="1">
              <a:lnSpc>
                <a:spcPct val="95000"/>
              </a:lnSpc>
              <a:spcBef>
                <a:spcPct val="10000"/>
              </a:spcBef>
              <a:buClr>
                <a:schemeClr val="accent2"/>
              </a:buClr>
              <a:buSzTx/>
              <a:buFont typeface="Wingdings" pitchFamily="2" charset="2"/>
              <a:buChar char="r"/>
              <a:defRPr/>
            </a:pPr>
            <a:r>
              <a:rPr lang="en-US" sz="2800" b="1" i="1" dirty="0" err="1" smtClean="0">
                <a:solidFill>
                  <a:srgbClr val="9900FF"/>
                </a:solidFill>
              </a:rPr>
              <a:t>Nonprogrammed</a:t>
            </a:r>
            <a:r>
              <a:rPr lang="en-US" sz="2800" b="1" i="1" dirty="0" smtClean="0">
                <a:solidFill>
                  <a:srgbClr val="9900FF"/>
                </a:solidFill>
              </a:rPr>
              <a:t> decisions</a:t>
            </a:r>
            <a:r>
              <a:rPr lang="en-US" sz="2800" b="1" i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dirty="0" smtClean="0"/>
              <a:t>are decisions for which there are no ready-made solutions.  The decision maker confronts a unique situation in which the solutions are novel.</a:t>
            </a:r>
          </a:p>
          <a:p>
            <a:pPr marL="742950" lvl="1" indent="-285750" eaLnBrk="1" hangingPunct="1">
              <a:lnSpc>
                <a:spcPct val="95000"/>
              </a:lnSpc>
              <a:spcBef>
                <a:spcPct val="10000"/>
              </a:spcBef>
              <a:buSzTx/>
              <a:defRPr/>
            </a:pPr>
            <a:r>
              <a:rPr lang="en-US" sz="2400" b="1" i="1" dirty="0" smtClean="0">
                <a:solidFill>
                  <a:srgbClr val="9900FF"/>
                </a:solidFill>
              </a:rPr>
              <a:t>Strategic decisions</a:t>
            </a:r>
            <a:r>
              <a:rPr lang="en-US" sz="2400" b="1" i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400" dirty="0" smtClean="0"/>
              <a:t>are </a:t>
            </a:r>
            <a:r>
              <a:rPr lang="en-US" sz="2400" dirty="0" err="1" smtClean="0"/>
              <a:t>nonprogrammed</a:t>
            </a:r>
            <a:r>
              <a:rPr lang="en-US" sz="2400" dirty="0" smtClean="0"/>
              <a:t> decisions that have important long-term implications for the organization and are made by coalitions of high-level executives.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E9EF8471-CF3C-4B79-91C9-79C0DC95B44D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27652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B6970428-23C3-4FA4-AC48-042DE72C63A2}" type="slidenum">
              <a:rPr lang="en-US" sz="1000">
                <a:latin typeface="Arial" charset="0"/>
              </a:rPr>
              <a:pPr algn="r"/>
              <a:t>8</a:t>
            </a:fld>
            <a:endParaRPr lang="en-US" sz="1000">
              <a:latin typeface="Arial" charset="0"/>
            </a:endParaRPr>
          </a:p>
        </p:txBody>
      </p:sp>
      <p:sp>
        <p:nvSpPr>
          <p:cNvPr id="27653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14A7524E-2E4C-4039-9990-B767F54C57DA}" type="slidenum">
              <a:rPr lang="en-US" sz="1000">
                <a:latin typeface="Arial" charset="0"/>
              </a:rPr>
              <a:pPr algn="r"/>
              <a:t>8</a:t>
            </a:fld>
            <a:endParaRPr lang="en-US" sz="1000">
              <a:latin typeface="Arial" charset="0"/>
            </a:endParaRPr>
          </a:p>
        </p:txBody>
      </p:sp>
      <p:sp>
        <p:nvSpPr>
          <p:cNvPr id="27654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2765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solidFill>
                  <a:srgbClr val="006699"/>
                </a:solidFill>
              </a:rPr>
              <a:t>Programmed versus Nonprogrammed</a:t>
            </a:r>
          </a:p>
        </p:txBody>
      </p:sp>
      <p:pic>
        <p:nvPicPr>
          <p:cNvPr id="2765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3363" y="1905000"/>
            <a:ext cx="6135687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EA54047C-89D3-4740-9CE4-C7EAD0A18837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28676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5E905F24-7D50-4E8A-BC8F-0F68DE42A199}" type="slidenum">
              <a:rPr lang="en-US" sz="1000">
                <a:latin typeface="Arial" charset="0"/>
              </a:rPr>
              <a:pPr algn="r"/>
              <a:t>9</a:t>
            </a:fld>
            <a:endParaRPr lang="en-US" sz="1000">
              <a:latin typeface="Arial" charset="0"/>
            </a:endParaRPr>
          </a:p>
        </p:txBody>
      </p:sp>
      <p:sp>
        <p:nvSpPr>
          <p:cNvPr id="28677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F8391C13-25BD-4C3E-9340-BAFE6CF40ED2}" type="slidenum">
              <a:rPr lang="en-US" sz="1000">
                <a:latin typeface="Arial" charset="0"/>
              </a:rPr>
              <a:pPr algn="r"/>
              <a:t>9</a:t>
            </a:fld>
            <a:endParaRPr lang="en-US" sz="1000">
              <a:latin typeface="Arial" charset="0"/>
            </a:endParaRPr>
          </a:p>
        </p:txBody>
      </p:sp>
      <p:sp>
        <p:nvSpPr>
          <p:cNvPr id="28678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2867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838200"/>
            <a:ext cx="8229600" cy="838200"/>
          </a:xfrm>
        </p:spPr>
        <p:txBody>
          <a:bodyPr lIns="90488" tIns="44450" rIns="90488" bIns="44450" anchor="ctr"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Certain versus Uncertain</a:t>
            </a:r>
          </a:p>
        </p:txBody>
      </p:sp>
      <p:sp>
        <p:nvSpPr>
          <p:cNvPr id="286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7772400" cy="4648200"/>
          </a:xfrm>
        </p:spPr>
        <p:txBody>
          <a:bodyPr lIns="90488" tIns="44450" rIns="90488" bIns="44450"/>
          <a:lstStyle/>
          <a:p>
            <a:pPr marL="342900" indent="-342900" eaLnBrk="1" hangingPunct="1">
              <a:lnSpc>
                <a:spcPct val="95000"/>
              </a:lnSpc>
              <a:spcBef>
                <a:spcPct val="10000"/>
              </a:spcBef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smtClean="0"/>
              <a:t>Consider: </a:t>
            </a:r>
          </a:p>
          <a:p>
            <a:pPr marL="742950" lvl="1" indent="-285750" eaLnBrk="1" hangingPunct="1">
              <a:lnSpc>
                <a:spcPct val="95000"/>
              </a:lnSpc>
              <a:spcBef>
                <a:spcPct val="10000"/>
              </a:spcBef>
              <a:buSzTx/>
            </a:pPr>
            <a:r>
              <a:rPr lang="en-US" sz="3200" smtClean="0"/>
              <a:t>Risk</a:t>
            </a:r>
          </a:p>
          <a:p>
            <a:pPr marL="742950" lvl="1" indent="-285750" eaLnBrk="1" hangingPunct="1">
              <a:lnSpc>
                <a:spcPct val="95000"/>
              </a:lnSpc>
              <a:spcBef>
                <a:spcPct val="10000"/>
              </a:spcBef>
              <a:buSzTx/>
            </a:pPr>
            <a:r>
              <a:rPr lang="en-US" sz="3200" smtClean="0"/>
              <a:t>Probability</a:t>
            </a:r>
          </a:p>
          <a:p>
            <a:pPr marL="742950" lvl="1" indent="-285750" eaLnBrk="1" hangingPunct="1">
              <a:lnSpc>
                <a:spcPct val="95000"/>
              </a:lnSpc>
              <a:spcBef>
                <a:spcPct val="10000"/>
              </a:spcBef>
              <a:buSzTx/>
            </a:pPr>
            <a:r>
              <a:rPr lang="en-US" sz="3200" smtClean="0"/>
              <a:t>Subjective probability</a:t>
            </a:r>
          </a:p>
          <a:p>
            <a:pPr marL="742950" lvl="1" indent="-285750" eaLnBrk="1" hangingPunct="1">
              <a:lnSpc>
                <a:spcPct val="95000"/>
              </a:lnSpc>
              <a:spcBef>
                <a:spcPct val="10000"/>
              </a:spcBef>
              <a:buSzTx/>
            </a:pPr>
            <a:r>
              <a:rPr lang="en-US" sz="3200" smtClean="0"/>
              <a:t>Information</a:t>
            </a:r>
          </a:p>
          <a:p>
            <a:pPr marL="342900" indent="-342900" eaLnBrk="1" hangingPunct="1">
              <a:lnSpc>
                <a:spcPct val="95000"/>
              </a:lnSpc>
              <a:spcBef>
                <a:spcPct val="10000"/>
              </a:spcBef>
              <a:buClr>
                <a:schemeClr val="accent2"/>
              </a:buClr>
              <a:buSzTx/>
              <a:buFont typeface="Wingdings" pitchFamily="2" charset="2"/>
              <a:buChar char="r"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536B44FF-17DD-4E4E-B05A-1096D5A70D9F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2970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2CF20072-39D7-4CC8-B3D5-193D80763B26}" type="slidenum">
              <a:rPr lang="en-US" sz="1000">
                <a:latin typeface="Arial" charset="0"/>
              </a:rPr>
              <a:pPr algn="r"/>
              <a:t>10</a:t>
            </a:fld>
            <a:endParaRPr lang="en-US" sz="1000">
              <a:latin typeface="Arial" charset="0"/>
            </a:endParaRPr>
          </a:p>
        </p:txBody>
      </p:sp>
      <p:sp>
        <p:nvSpPr>
          <p:cNvPr id="29701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310D01F3-C433-48CF-AF4E-137DDFCA832F}" type="slidenum">
              <a:rPr lang="en-US" sz="1000">
                <a:latin typeface="Arial" charset="0"/>
              </a:rPr>
              <a:pPr algn="r"/>
              <a:t>10</a:t>
            </a:fld>
            <a:endParaRPr lang="en-US" sz="1000">
              <a:latin typeface="Arial" charset="0"/>
            </a:endParaRPr>
          </a:p>
        </p:txBody>
      </p:sp>
      <p:sp>
        <p:nvSpPr>
          <p:cNvPr id="29702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7772400" cy="4267200"/>
          </a:xfrm>
        </p:spPr>
        <p:txBody>
          <a:bodyPr lIns="90488" tIns="44450" rIns="90488" bIns="44450"/>
          <a:lstStyle/>
          <a:p>
            <a:pPr marL="342900" indent="-342900" eaLnBrk="1" hangingPunct="1">
              <a:buClr>
                <a:schemeClr val="accent2"/>
              </a:buClr>
              <a:buSzTx/>
              <a:buFont typeface="Wingdings" pitchFamily="2" charset="2"/>
              <a:buChar char="r"/>
              <a:defRPr/>
            </a:pPr>
            <a:r>
              <a:rPr lang="en-US" sz="2800" b="1" i="1" dirty="0" smtClean="0">
                <a:solidFill>
                  <a:srgbClr val="9900FF"/>
                </a:solidFill>
              </a:rPr>
              <a:t>Top-down decision-making</a:t>
            </a:r>
            <a:r>
              <a:rPr lang="en-US" sz="2800" b="1" i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dirty="0" smtClean="0"/>
              <a:t>puts the power to make decisions in the hands of managers, leaving lower-level workers with little or no opportunity to make decisions.</a:t>
            </a:r>
          </a:p>
          <a:p>
            <a:pPr marL="342900" indent="-342900" eaLnBrk="1" hangingPunct="1">
              <a:buClr>
                <a:schemeClr val="accent2"/>
              </a:buClr>
              <a:buSzTx/>
              <a:buFont typeface="Wingdings" pitchFamily="2" charset="2"/>
              <a:buChar char="r"/>
              <a:defRPr/>
            </a:pPr>
            <a:r>
              <a:rPr lang="en-US" sz="2800" b="1" i="1" dirty="0" smtClean="0">
                <a:solidFill>
                  <a:srgbClr val="9900FF"/>
                </a:solidFill>
              </a:rPr>
              <a:t>Empowered decision-making</a:t>
            </a:r>
            <a:r>
              <a:rPr lang="en-US" sz="2800" b="1" i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dirty="0" smtClean="0"/>
              <a:t>allows employees to make the decisions required to do their jobs without seeking supervisory approval.</a:t>
            </a:r>
          </a:p>
          <a:p>
            <a:pPr marL="742950" lvl="1" indent="-285750" eaLnBrk="1" hangingPunct="1">
              <a:defRPr/>
            </a:pPr>
            <a:r>
              <a:rPr lang="en-US" sz="2400" dirty="0" smtClean="0"/>
              <a:t>More likely to lead to effective decisions</a:t>
            </a:r>
          </a:p>
          <a:p>
            <a:pPr marL="742950" lvl="1" indent="-285750" eaLnBrk="1" hangingPunct="1">
              <a:defRPr/>
            </a:pPr>
            <a:r>
              <a:rPr lang="en-US" sz="2400" dirty="0" smtClean="0"/>
              <a:t>Helps build commitment to decisions</a:t>
            </a:r>
          </a:p>
        </p:txBody>
      </p:sp>
      <p:sp>
        <p:nvSpPr>
          <p:cNvPr id="29704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Top-down versus Empowered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801814B0-D865-47D1-8DA6-055EE2EF43A1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0724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61511090-EF66-4A6E-A004-127663365656}" type="slidenum">
              <a:rPr lang="en-US" sz="1000">
                <a:latin typeface="Arial" charset="0"/>
              </a:rPr>
              <a:pPr algn="r"/>
              <a:t>11</a:t>
            </a:fld>
            <a:endParaRPr lang="en-US" sz="1000">
              <a:latin typeface="Arial" charset="0"/>
            </a:endParaRPr>
          </a:p>
        </p:txBody>
      </p:sp>
      <p:sp>
        <p:nvSpPr>
          <p:cNvPr id="30725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F61C7DF0-6CB2-46CD-9741-220D98D5EF12}" type="slidenum">
              <a:rPr lang="en-US" sz="1000">
                <a:latin typeface="Arial" charset="0"/>
              </a:rPr>
              <a:pPr algn="r"/>
              <a:t>11</a:t>
            </a:fld>
            <a:endParaRPr lang="en-US" sz="1000">
              <a:latin typeface="Arial" charset="0"/>
            </a:endParaRPr>
          </a:p>
        </p:txBody>
      </p:sp>
      <p:sp>
        <p:nvSpPr>
          <p:cNvPr id="30726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30727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Top-down versus Empowered</a:t>
            </a:r>
          </a:p>
        </p:txBody>
      </p:sp>
      <p:pic>
        <p:nvPicPr>
          <p:cNvPr id="3072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3363" y="1828800"/>
            <a:ext cx="6135687" cy="445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9C4A8918-748E-4875-BE15-794C23CCF262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1748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DF79C01B-A03F-4245-8C8B-946090FA30EB}" type="slidenum">
              <a:rPr lang="en-US" sz="1000">
                <a:latin typeface="Arial" charset="0"/>
              </a:rPr>
              <a:pPr algn="r"/>
              <a:t>12</a:t>
            </a:fld>
            <a:endParaRPr lang="en-US" sz="1000">
              <a:latin typeface="Arial" charset="0"/>
            </a:endParaRPr>
          </a:p>
        </p:txBody>
      </p:sp>
      <p:sp>
        <p:nvSpPr>
          <p:cNvPr id="31749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7D8C513C-8C59-49F6-8C96-E77994743736}" type="slidenum">
              <a:rPr lang="en-US" sz="1000">
                <a:latin typeface="Arial" charset="0"/>
              </a:rPr>
              <a:pPr algn="r"/>
              <a:t>12</a:t>
            </a:fld>
            <a:endParaRPr lang="en-US" sz="1000">
              <a:latin typeface="Arial" charset="0"/>
            </a:endParaRPr>
          </a:p>
        </p:txBody>
      </p:sp>
      <p:sp>
        <p:nvSpPr>
          <p:cNvPr id="3175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317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05000"/>
            <a:ext cx="7772400" cy="4267200"/>
          </a:xfrm>
        </p:spPr>
        <p:txBody>
          <a:bodyPr lIns="90488" tIns="44450" rIns="90488" bIns="44450"/>
          <a:lstStyle/>
          <a:p>
            <a:pPr marL="342900" indent="-342900" eaLnBrk="1" hangingPunct="1">
              <a:lnSpc>
                <a:spcPct val="90000"/>
              </a:lnSpc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b="1" i="1" dirty="0" smtClean="0">
                <a:solidFill>
                  <a:srgbClr val="9900FF"/>
                </a:solidFill>
              </a:rPr>
              <a:t>Decision style</a:t>
            </a:r>
            <a:r>
              <a:rPr lang="en-US" dirty="0" smtClean="0"/>
              <a:t> – the particular manner in which an individual approaches decisions</a:t>
            </a:r>
          </a:p>
          <a:p>
            <a:pPr marL="742950" lvl="1" indent="-285750" eaLnBrk="1" hangingPunct="1">
              <a:lnSpc>
                <a:spcPct val="90000"/>
              </a:lnSpc>
              <a:buSzTx/>
              <a:buFont typeface="Wingdings" pitchFamily="2" charset="2"/>
              <a:buChar char="r"/>
            </a:pPr>
            <a:r>
              <a:rPr lang="en-US" dirty="0" smtClean="0"/>
              <a:t>Directive</a:t>
            </a:r>
          </a:p>
          <a:p>
            <a:pPr marL="742950" lvl="1" indent="-285750" eaLnBrk="1" hangingPunct="1">
              <a:lnSpc>
                <a:spcPct val="90000"/>
              </a:lnSpc>
              <a:buSzTx/>
              <a:buFont typeface="Wingdings" pitchFamily="2" charset="2"/>
              <a:buChar char="r"/>
            </a:pPr>
            <a:r>
              <a:rPr lang="en-US" dirty="0" smtClean="0"/>
              <a:t>Analytical</a:t>
            </a:r>
          </a:p>
          <a:p>
            <a:pPr marL="742950" lvl="1" indent="-285750" eaLnBrk="1" hangingPunct="1">
              <a:lnSpc>
                <a:spcPct val="90000"/>
              </a:lnSpc>
              <a:buSzTx/>
              <a:buFont typeface="Wingdings" pitchFamily="2" charset="2"/>
              <a:buChar char="r"/>
            </a:pPr>
            <a:r>
              <a:rPr lang="en-US" dirty="0" smtClean="0"/>
              <a:t>Behavioral</a:t>
            </a:r>
          </a:p>
          <a:p>
            <a:pPr marL="742950" lvl="1" indent="-285750" eaLnBrk="1" hangingPunct="1">
              <a:lnSpc>
                <a:spcPct val="90000"/>
              </a:lnSpc>
              <a:buSzTx/>
              <a:buFont typeface="Wingdings" pitchFamily="2" charset="2"/>
              <a:buChar char="r"/>
            </a:pPr>
            <a:r>
              <a:rPr lang="en-US" dirty="0" smtClean="0"/>
              <a:t>Conceptual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dirty="0" smtClean="0"/>
              <a:t>Level of </a:t>
            </a:r>
            <a:r>
              <a:rPr lang="en-US" b="1" i="1" dirty="0" smtClean="0">
                <a:solidFill>
                  <a:srgbClr val="9900FF"/>
                </a:solidFill>
              </a:rPr>
              <a:t>indecisiveness</a:t>
            </a:r>
            <a:r>
              <a:rPr lang="en-US" dirty="0" smtClean="0"/>
              <a:t> – the degree to which individuals approach decisions eagerly instead of putting them off.</a:t>
            </a:r>
          </a:p>
        </p:txBody>
      </p:sp>
      <p:sp>
        <p:nvSpPr>
          <p:cNvPr id="31752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smtClean="0">
                <a:solidFill>
                  <a:srgbClr val="006699"/>
                </a:solidFill>
              </a:rPr>
              <a:t>Decision Making: Individual Differences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D9DC0FAE-A5F8-4BCB-87A6-9C7CA3C69E16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2772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7C89BFDB-F41D-4E51-AF7D-B890BFD0C594}" type="slidenum">
              <a:rPr lang="en-US" sz="1000">
                <a:latin typeface="Arial" charset="0"/>
              </a:rPr>
              <a:pPr algn="r"/>
              <a:t>13</a:t>
            </a:fld>
            <a:endParaRPr lang="en-US" sz="1000">
              <a:latin typeface="Arial" charset="0"/>
            </a:endParaRPr>
          </a:p>
        </p:txBody>
      </p:sp>
      <p:sp>
        <p:nvSpPr>
          <p:cNvPr id="32773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69853729-0B1E-4170-A8BE-A25B19D29380}" type="slidenum">
              <a:rPr lang="en-US" sz="1000">
                <a:latin typeface="Arial" charset="0"/>
              </a:rPr>
              <a:pPr algn="r"/>
              <a:t>13</a:t>
            </a:fld>
            <a:endParaRPr lang="en-US" sz="1000">
              <a:latin typeface="Arial" charset="0"/>
            </a:endParaRPr>
          </a:p>
        </p:txBody>
      </p:sp>
      <p:sp>
        <p:nvSpPr>
          <p:cNvPr id="32774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32775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Decision Style Model</a:t>
            </a:r>
          </a:p>
        </p:txBody>
      </p:sp>
      <p:pic>
        <p:nvPicPr>
          <p:cNvPr id="3277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828800"/>
            <a:ext cx="4383088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8DC6CE0F-FBD3-4ACD-ABFB-FF28A4FA4D2F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3796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22FEAE6D-E5AF-4256-AB17-C7E8FE2CD941}" type="slidenum">
              <a:rPr lang="en-US" sz="1000">
                <a:latin typeface="Arial" charset="0"/>
              </a:rPr>
              <a:pPr algn="r"/>
              <a:t>14</a:t>
            </a:fld>
            <a:endParaRPr lang="en-US" sz="1000">
              <a:latin typeface="Arial" charset="0"/>
            </a:endParaRPr>
          </a:p>
        </p:txBody>
      </p:sp>
      <p:sp>
        <p:nvSpPr>
          <p:cNvPr id="33797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A1F80FFF-29D3-4084-A90D-2914579956B5}" type="slidenum">
              <a:rPr lang="en-US" sz="1000">
                <a:latin typeface="Arial" charset="0"/>
              </a:rPr>
              <a:pPr algn="r"/>
              <a:t>14</a:t>
            </a:fld>
            <a:endParaRPr lang="en-US" sz="1000">
              <a:latin typeface="Arial" charset="0"/>
            </a:endParaRPr>
          </a:p>
        </p:txBody>
      </p:sp>
      <p:sp>
        <p:nvSpPr>
          <p:cNvPr id="33798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337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05000"/>
            <a:ext cx="7772400" cy="4267200"/>
          </a:xfrm>
        </p:spPr>
        <p:txBody>
          <a:bodyPr lIns="90488" tIns="44450" rIns="90488" bIns="44450"/>
          <a:lstStyle/>
          <a:p>
            <a:pPr marL="342900" indent="-342900" eaLnBrk="1" hangingPunct="1">
              <a:lnSpc>
                <a:spcPct val="90000"/>
              </a:lnSpc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sz="2800" smtClean="0"/>
              <a:t>Potential benefits of decision-making groups:</a:t>
            </a:r>
          </a:p>
          <a:p>
            <a:pPr marL="742950" lvl="1" indent="-285750" eaLnBrk="1" hangingPunct="1">
              <a:lnSpc>
                <a:spcPct val="90000"/>
              </a:lnSpc>
              <a:buSzTx/>
            </a:pPr>
            <a:r>
              <a:rPr lang="en-US" sz="2400" smtClean="0"/>
              <a:t>Pooling of resources</a:t>
            </a:r>
          </a:p>
          <a:p>
            <a:pPr marL="742950" lvl="1" indent="-285750" eaLnBrk="1" hangingPunct="1">
              <a:lnSpc>
                <a:spcPct val="90000"/>
              </a:lnSpc>
              <a:buSzTx/>
            </a:pPr>
            <a:r>
              <a:rPr lang="en-US" sz="2400" smtClean="0"/>
              <a:t>Specialization of labor</a:t>
            </a:r>
          </a:p>
          <a:p>
            <a:pPr marL="742950" lvl="1" indent="-285750" eaLnBrk="1" hangingPunct="1">
              <a:lnSpc>
                <a:spcPct val="90000"/>
              </a:lnSpc>
              <a:buSzTx/>
            </a:pPr>
            <a:r>
              <a:rPr lang="en-US" sz="2400" smtClean="0"/>
              <a:t>Greater acceptance of decisions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sz="2800" smtClean="0"/>
              <a:t>Potential problems of decision-making groups:</a:t>
            </a:r>
          </a:p>
          <a:p>
            <a:pPr marL="742950" lvl="1" indent="-285750" eaLnBrk="1" hangingPunct="1">
              <a:lnSpc>
                <a:spcPct val="90000"/>
              </a:lnSpc>
              <a:buSzTx/>
            </a:pPr>
            <a:r>
              <a:rPr lang="en-US" sz="2400" smtClean="0"/>
              <a:t>Wasting time</a:t>
            </a:r>
          </a:p>
          <a:p>
            <a:pPr marL="742950" lvl="1" indent="-285750" eaLnBrk="1" hangingPunct="1">
              <a:lnSpc>
                <a:spcPct val="90000"/>
              </a:lnSpc>
              <a:buSzTx/>
            </a:pPr>
            <a:r>
              <a:rPr lang="en-US" sz="2400" smtClean="0"/>
              <a:t>Group conflict</a:t>
            </a:r>
          </a:p>
          <a:p>
            <a:pPr marL="742950" lvl="1" indent="-285750" eaLnBrk="1" hangingPunct="1">
              <a:lnSpc>
                <a:spcPct val="90000"/>
              </a:lnSpc>
              <a:buSzTx/>
            </a:pPr>
            <a:r>
              <a:rPr lang="en-US" sz="2400" smtClean="0"/>
              <a:t>Intimidation by group leaders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sz="2800" smtClean="0"/>
              <a:t>Conclusion: neither groups nor individuals are always superior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2"/>
              </a:buClr>
              <a:buSzTx/>
              <a:buFont typeface="Wingdings" pitchFamily="2" charset="2"/>
              <a:buChar char="r"/>
            </a:pPr>
            <a:endParaRPr lang="en-US" sz="2800" smtClean="0"/>
          </a:p>
        </p:txBody>
      </p:sp>
      <p:sp>
        <p:nvSpPr>
          <p:cNvPr id="33800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Group Influences: Trade-offs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C22FAF44-D85A-489F-9A6B-A1E45072954A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97289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0D41025C-17A0-4AAC-92EF-C720EFAB6FD8}" type="slidenum">
              <a:rPr lang="en-US" sz="1000">
                <a:latin typeface="Arial" charset="0"/>
              </a:rPr>
              <a:pPr algn="r"/>
              <a:t>15</a:t>
            </a:fld>
            <a:endParaRPr lang="en-US" sz="1000">
              <a:latin typeface="Arial" charset="0"/>
            </a:endParaRPr>
          </a:p>
        </p:txBody>
      </p:sp>
      <p:sp>
        <p:nvSpPr>
          <p:cNvPr id="9729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97291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97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828800"/>
            <a:ext cx="4572000" cy="4343400"/>
          </a:xfrm>
        </p:spPr>
        <p:txBody>
          <a:bodyPr lIns="90488" tIns="44450" rIns="90488" bIns="44450"/>
          <a:lstStyle/>
          <a:p>
            <a:pPr marL="342900" indent="-3429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400" dirty="0" smtClean="0"/>
              <a:t>When members of a group develop a very strong group spirit – high levels of cohesiveness – they sometimes become so concerned about not disrupting the like-mindedness of the group that they may be reluctant to challenge the group’s decisions. </a:t>
            </a:r>
          </a:p>
          <a:p>
            <a:pPr marL="781050" lvl="1" indent="-342900" eaLnBrk="1" hangingPunct="1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Ø"/>
            </a:pPr>
            <a:r>
              <a:rPr lang="en-US" sz="2000" dirty="0" smtClean="0"/>
              <a:t>Result: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smtClean="0"/>
              <a:t>group members tend to isolate themselves from outside information, and the process of critical thinking deteriorates.</a:t>
            </a:r>
          </a:p>
        </p:txBody>
      </p:sp>
      <p:graphicFrame>
        <p:nvGraphicFramePr>
          <p:cNvPr id="97285" name="Object 5">
            <a:hlinkClick r:id="" action="ppaction://ole?verb=0"/>
          </p:cNvPr>
          <p:cNvGraphicFramePr>
            <a:graphicFrameLocks/>
          </p:cNvGraphicFramePr>
          <p:nvPr/>
        </p:nvGraphicFramePr>
        <p:xfrm>
          <a:off x="5486400" y="2228850"/>
          <a:ext cx="3213100" cy="3867150"/>
        </p:xfrm>
        <a:graphic>
          <a:graphicData uri="http://schemas.openxmlformats.org/presentationml/2006/ole">
            <p:oleObj spid="_x0000_s97291" name="Microsoft ClipArt Gallery" r:id="rId3" imgW="8852452" imgH="7487478" progId="">
              <p:embed/>
            </p:oleObj>
          </a:graphicData>
        </a:graphic>
      </p:graphicFrame>
      <p:sp>
        <p:nvSpPr>
          <p:cNvPr id="9729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Groupthink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8BF762EC-EAFB-44C8-B897-E783AFA7CD5A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98308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19DAF630-6DCB-419B-A965-DFAB843B1C80}" type="slidenum">
              <a:rPr lang="en-US" sz="1000">
                <a:latin typeface="Arial" charset="0"/>
              </a:rPr>
              <a:pPr algn="r"/>
              <a:t>16</a:t>
            </a:fld>
            <a:endParaRPr lang="en-US" sz="1000">
              <a:latin typeface="Arial" charset="0"/>
            </a:endParaRPr>
          </a:p>
        </p:txBody>
      </p:sp>
      <p:sp>
        <p:nvSpPr>
          <p:cNvPr id="98309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071997ED-18AF-4C6C-A44B-FFADDE2E09E8}" type="slidenum">
              <a:rPr lang="en-US" sz="1000">
                <a:latin typeface="Arial" charset="0"/>
              </a:rPr>
              <a:pPr algn="r"/>
              <a:t>16</a:t>
            </a:fld>
            <a:endParaRPr lang="en-US" sz="1000">
              <a:latin typeface="Arial" charset="0"/>
            </a:endParaRPr>
          </a:p>
        </p:txBody>
      </p:sp>
      <p:sp>
        <p:nvSpPr>
          <p:cNvPr id="9831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98311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solidFill>
                  <a:srgbClr val="006699"/>
                </a:solidFill>
              </a:rPr>
              <a:t>Groupthink: Too Much Cohesiveness</a:t>
            </a:r>
          </a:p>
        </p:txBody>
      </p:sp>
      <p:pic>
        <p:nvPicPr>
          <p:cNvPr id="98312" name="Picture 8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" y="2724150"/>
            <a:ext cx="7772400" cy="262731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0D833369-B85D-4699-963E-1AF4A6A6395B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99332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C27C116B-6FD4-4EDB-8C6C-56953041E25D}" type="slidenum">
              <a:rPr lang="en-US" sz="1000">
                <a:latin typeface="Arial" charset="0"/>
              </a:rPr>
              <a:pPr algn="r"/>
              <a:t>17</a:t>
            </a:fld>
            <a:endParaRPr lang="en-US" sz="1000">
              <a:latin typeface="Arial" charset="0"/>
            </a:endParaRPr>
          </a:p>
        </p:txBody>
      </p:sp>
      <p:sp>
        <p:nvSpPr>
          <p:cNvPr id="99333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99334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993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905000"/>
            <a:ext cx="7772400" cy="4267200"/>
          </a:xfrm>
        </p:spPr>
        <p:txBody>
          <a:bodyPr lIns="90488" tIns="44450" rIns="90488" bIns="44450"/>
          <a:lstStyle/>
          <a:p>
            <a:pPr marL="342900" indent="-342900" eaLnBrk="1" hangingPunct="1"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smtClean="0"/>
              <a:t>Characteristics of decisions:</a:t>
            </a:r>
          </a:p>
          <a:p>
            <a:pPr marL="742950" lvl="1" indent="-285750" eaLnBrk="1" hangingPunct="1">
              <a:buSzTx/>
            </a:pPr>
            <a:r>
              <a:rPr lang="en-US" smtClean="0"/>
              <a:t>Decision makers face time constraints</a:t>
            </a:r>
          </a:p>
          <a:p>
            <a:pPr marL="742950" lvl="1" indent="-285750" eaLnBrk="1" hangingPunct="1">
              <a:buSzTx/>
            </a:pPr>
            <a:r>
              <a:rPr lang="en-US" smtClean="0"/>
              <a:t>Decision makers are sensitive to political “face saving” pressure</a:t>
            </a:r>
          </a:p>
          <a:p>
            <a:pPr marL="342900" indent="-342900" eaLnBrk="1" hangingPunct="1">
              <a:buClr>
                <a:schemeClr val="accent2"/>
              </a:buClr>
              <a:buSzTx/>
              <a:buFont typeface="Wingdings" pitchFamily="2" charset="2"/>
              <a:buBlip>
                <a:blip r:embed="rId2"/>
              </a:buBlip>
            </a:pPr>
            <a:endParaRPr lang="en-US" smtClean="0"/>
          </a:p>
        </p:txBody>
      </p:sp>
      <p:sp>
        <p:nvSpPr>
          <p:cNvPr id="99336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Organizational Influences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17751BED-2FA6-4EEF-BE6F-C211533167CA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100356" name="Slide Number Placeholder 6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DB8ECEEB-A5B4-4BD4-A8A1-FC1A5B09C580}" type="slidenum">
              <a:rPr lang="en-US" sz="1000">
                <a:latin typeface="Arial" charset="0"/>
              </a:rPr>
              <a:pPr algn="r"/>
              <a:t>18</a:t>
            </a:fld>
            <a:endParaRPr lang="en-US" sz="1000">
              <a:latin typeface="Arial" charset="0"/>
            </a:endParaRPr>
          </a:p>
        </p:txBody>
      </p:sp>
      <p:sp>
        <p:nvSpPr>
          <p:cNvPr id="100357" name="Slide Number Placeholder 6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100358" name="Slide Number Placeholder 6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1003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Decision-Making Approaches</a:t>
            </a:r>
          </a:p>
        </p:txBody>
      </p:sp>
      <p:sp>
        <p:nvSpPr>
          <p:cNvPr id="10036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133600"/>
            <a:ext cx="3810000" cy="4114800"/>
          </a:xfrm>
        </p:spPr>
        <p:txBody>
          <a:bodyPr/>
          <a:lstStyle/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The Rational-Economic Model</a:t>
            </a:r>
          </a:p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The Administrative Model</a:t>
            </a:r>
          </a:p>
          <a:p>
            <a:pPr marL="342900" indent="-342900" eaLnBrk="1" hangingPunct="1"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mtClean="0"/>
              <a:t>Image Theory</a:t>
            </a:r>
          </a:p>
        </p:txBody>
      </p:sp>
      <p:pic>
        <p:nvPicPr>
          <p:cNvPr id="100361" name="Picture 4" descr="j0174419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540375" y="2147888"/>
            <a:ext cx="2624138" cy="3983037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A8AB6E59-90F0-4D31-A20A-BE8DBF2188B4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10138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490E3A97-FF0E-42C6-9A11-6200F66AE1EC}" type="slidenum">
              <a:rPr lang="en-US" sz="1000">
                <a:latin typeface="Arial" charset="0"/>
              </a:rPr>
              <a:pPr algn="r"/>
              <a:t>19</a:t>
            </a:fld>
            <a:endParaRPr lang="en-US" sz="1000">
              <a:latin typeface="Arial" charset="0"/>
            </a:endParaRPr>
          </a:p>
        </p:txBody>
      </p:sp>
      <p:sp>
        <p:nvSpPr>
          <p:cNvPr id="101381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01382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1013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The Rational-Economic Model</a:t>
            </a:r>
          </a:p>
        </p:txBody>
      </p:sp>
      <p:sp>
        <p:nvSpPr>
          <p:cNvPr id="1013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7772400" cy="4572000"/>
          </a:xfrm>
        </p:spPr>
        <p:txBody>
          <a:bodyPr/>
          <a:lstStyle/>
          <a:p>
            <a:pPr marL="342900" indent="-342900" eaLnBrk="1" hangingPunct="1"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b="1" i="1" smtClean="0">
                <a:solidFill>
                  <a:srgbClr val="9900FF"/>
                </a:solidFill>
              </a:rPr>
              <a:t>Rational decisions -</a:t>
            </a:r>
            <a:r>
              <a:rPr lang="en-US" smtClean="0"/>
              <a:t> decisions that maximize the attainment of individual, group, or organizational goals</a:t>
            </a:r>
          </a:p>
          <a:p>
            <a:pPr marL="342900" indent="-342900" eaLnBrk="1" hangingPunct="1"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b="1" i="1" smtClean="0">
                <a:solidFill>
                  <a:srgbClr val="9900FF"/>
                </a:solidFill>
              </a:rPr>
              <a:t>Rational-economic model - </a:t>
            </a:r>
            <a:r>
              <a:rPr lang="en-US" smtClean="0"/>
              <a:t>the model of decision making according to which decision makers consider all possible alternatives to problems before selecting the optimal solution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01DAD7AB-9128-48B2-83CC-5A7DA7FA6935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102404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48AD5D12-D1B0-4B01-894A-7F8D07DF319A}" type="slidenum">
              <a:rPr lang="en-US" sz="1000">
                <a:latin typeface="Arial" charset="0"/>
              </a:rPr>
              <a:pPr algn="r"/>
              <a:t>20</a:t>
            </a:fld>
            <a:endParaRPr lang="en-US" sz="1000">
              <a:latin typeface="Arial" charset="0"/>
            </a:endParaRPr>
          </a:p>
        </p:txBody>
      </p:sp>
      <p:sp>
        <p:nvSpPr>
          <p:cNvPr id="102405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02406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1024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The Administrative Model</a:t>
            </a:r>
          </a:p>
        </p:txBody>
      </p:sp>
      <p:sp>
        <p:nvSpPr>
          <p:cNvPr id="1024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229600" cy="4267200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10000"/>
              </a:spcBef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b="1" i="1" smtClean="0">
                <a:solidFill>
                  <a:srgbClr val="9900FF"/>
                </a:solidFill>
              </a:rPr>
              <a:t>Administrative model -</a:t>
            </a:r>
            <a:r>
              <a:rPr lang="en-US" smtClean="0"/>
              <a:t>  model of decision making that recognizes that decision makers may have a limited view of the problems confronting them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10000"/>
              </a:spcBef>
              <a:buSzTx/>
            </a:pPr>
            <a:r>
              <a:rPr lang="en-US" smtClean="0"/>
              <a:t>Descriptive approach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smtClean="0"/>
              <a:t>Decision makers consider solutions as they become available</a:t>
            </a:r>
          </a:p>
          <a:p>
            <a:pPr marL="742950" lvl="1" indent="-285750" eaLnBrk="1" hangingPunct="1">
              <a:lnSpc>
                <a:spcPct val="90000"/>
              </a:lnSpc>
              <a:buSzTx/>
            </a:pPr>
            <a:r>
              <a:rPr lang="en-US" b="1" i="1" smtClean="0">
                <a:solidFill>
                  <a:srgbClr val="9900FF"/>
                </a:solidFill>
              </a:rPr>
              <a:t>Satisficing -</a:t>
            </a:r>
            <a:r>
              <a:rPr lang="en-US" smtClean="0"/>
              <a:t> decisions made by selecting the first acceptable alternative as it becomes available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19808360-1203-4D2A-BB2E-D138A1E47CEE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103428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BFD46F90-5EC6-4F16-A361-2A48C29DAA80}" type="slidenum">
              <a:rPr lang="en-US" sz="1000">
                <a:latin typeface="Arial" charset="0"/>
              </a:rPr>
              <a:pPr algn="r"/>
              <a:t>21</a:t>
            </a:fld>
            <a:endParaRPr lang="en-US" sz="1000">
              <a:latin typeface="Arial" charset="0"/>
            </a:endParaRPr>
          </a:p>
        </p:txBody>
      </p:sp>
      <p:sp>
        <p:nvSpPr>
          <p:cNvPr id="103429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53E13493-392F-4712-88BE-BE9E85527C73}" type="slidenum">
              <a:rPr lang="en-US" sz="1000">
                <a:latin typeface="Arial" charset="0"/>
              </a:rPr>
              <a:pPr algn="r"/>
              <a:t>21</a:t>
            </a:fld>
            <a:endParaRPr lang="en-US" sz="1000">
              <a:latin typeface="Arial" charset="0"/>
            </a:endParaRPr>
          </a:p>
        </p:txBody>
      </p:sp>
      <p:sp>
        <p:nvSpPr>
          <p:cNvPr id="10343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1034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Imperfect Nature of Decisions</a:t>
            </a:r>
          </a:p>
        </p:txBody>
      </p:sp>
      <p:sp>
        <p:nvSpPr>
          <p:cNvPr id="1034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267200"/>
          </a:xfrm>
        </p:spPr>
        <p:txBody>
          <a:bodyPr/>
          <a:lstStyle/>
          <a:p>
            <a:pPr eaLnBrk="1" hangingPunct="1"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b="1" i="1" smtClean="0">
                <a:solidFill>
                  <a:srgbClr val="9900FF"/>
                </a:solidFill>
              </a:rPr>
              <a:t>Bounded rationality -</a:t>
            </a:r>
            <a:r>
              <a:rPr lang="en-US" smtClean="0"/>
              <a:t> the idea that people lack the cognitive skills required to formulate and solve highly complex business problems in a completely objective, rational way</a:t>
            </a:r>
          </a:p>
          <a:p>
            <a:pPr eaLnBrk="1" hangingPunct="1"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b="1" i="1" smtClean="0">
                <a:solidFill>
                  <a:srgbClr val="9900FF"/>
                </a:solidFill>
              </a:rPr>
              <a:t>Bounded discretion –</a:t>
            </a:r>
            <a:r>
              <a:rPr lang="en-US" smtClean="0"/>
              <a:t> people limit their consideration of decision options to ones that fall within ethical or legal boundaries</a:t>
            </a:r>
          </a:p>
          <a:p>
            <a:pPr eaLnBrk="1" hangingPunct="1">
              <a:buClr>
                <a:schemeClr val="accent2"/>
              </a:buClr>
              <a:buSzTx/>
              <a:buFont typeface="Wingdings" pitchFamily="2" charset="2"/>
              <a:buChar char="r"/>
            </a:pPr>
            <a:endParaRPr lang="en-US" smtClean="0"/>
          </a:p>
          <a:p>
            <a:pPr eaLnBrk="1" hangingPunct="1">
              <a:buClr>
                <a:schemeClr val="accent2"/>
              </a:buClr>
              <a:buSzTx/>
              <a:buFont typeface="Wingdings" pitchFamily="2" charset="2"/>
              <a:buChar char="r"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sz="800" smtClean="0"/>
          </a:p>
          <a:p>
            <a:r>
              <a:rPr lang="en-US" smtClean="0"/>
              <a:t>10-</a:t>
            </a:r>
            <a:fld id="{2EEE7363-BBC5-4531-AECB-9FE9E5B78CF3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104451" name="Slide Number Placeholder 6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104452" name="Slide Number Placeholder 6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104453" name="Slide Number Placeholder 6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1044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Image Theory</a:t>
            </a:r>
          </a:p>
        </p:txBody>
      </p:sp>
      <p:sp>
        <p:nvSpPr>
          <p:cNvPr id="1044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81200"/>
            <a:ext cx="3810000" cy="4343400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/>
              <a:t>	</a:t>
            </a:r>
            <a:r>
              <a:rPr lang="en-US" sz="2800" b="1" i="1" dirty="0" smtClean="0">
                <a:solidFill>
                  <a:srgbClr val="9900FF"/>
                </a:solidFill>
              </a:rPr>
              <a:t>Image theory -</a:t>
            </a:r>
            <a:r>
              <a:rPr lang="en-US" sz="2800" dirty="0" smtClean="0"/>
              <a:t> a theory of decision making that recognizes that decisions are made in an automatic, intuitive fashion based on actions that best fit their personal standards, goals, and plans for the future.</a:t>
            </a:r>
          </a:p>
        </p:txBody>
      </p:sp>
      <p:pic>
        <p:nvPicPr>
          <p:cNvPr id="10445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24400" y="1905000"/>
            <a:ext cx="3810000" cy="41148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1C4F55C1-BC1D-4C47-9F8B-840F3DCCDAB3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105476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0A20A20A-0244-4BAC-A0C8-6CB0CC5B731B}" type="slidenum">
              <a:rPr lang="en-US" sz="1000">
                <a:latin typeface="Arial" charset="0"/>
              </a:rPr>
              <a:pPr algn="r"/>
              <a:t>23</a:t>
            </a:fld>
            <a:endParaRPr lang="en-US" sz="1000">
              <a:latin typeface="Arial" charset="0"/>
            </a:endParaRPr>
          </a:p>
        </p:txBody>
      </p:sp>
      <p:sp>
        <p:nvSpPr>
          <p:cNvPr id="105477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054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Biases in Individual Decisions</a:t>
            </a:r>
          </a:p>
        </p:txBody>
      </p:sp>
      <p:sp>
        <p:nvSpPr>
          <p:cNvPr id="1054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smtClean="0"/>
              <a:t>Framing effects</a:t>
            </a:r>
          </a:p>
          <a:p>
            <a:pPr eaLnBrk="1" hangingPunct="1"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smtClean="0"/>
              <a:t>Heuristics</a:t>
            </a:r>
          </a:p>
          <a:p>
            <a:pPr eaLnBrk="1" hangingPunct="1"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smtClean="0"/>
              <a:t>Escalation of commitment</a:t>
            </a:r>
          </a:p>
          <a:p>
            <a:pPr eaLnBrk="1" hangingPunct="1"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smtClean="0"/>
              <a:t>Person sensitivity</a:t>
            </a:r>
          </a:p>
        </p:txBody>
      </p:sp>
      <p:sp>
        <p:nvSpPr>
          <p:cNvPr id="105480" name="Slide Number Placeholder 4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692CF4E3-A4F2-4CDA-B920-3E26AFEBE8B9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106499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r>
              <a:rPr lang="en-US" sz="1000">
                <a:latin typeface="Arial" charset="0"/>
              </a:rPr>
              <a:t>10-</a:t>
            </a:r>
            <a:fld id="{9697B3DF-69D0-4AE5-B55E-BB74E8E0B27F}" type="slidenum">
              <a:rPr lang="en-US" sz="1000">
                <a:latin typeface="Arial" charset="0"/>
              </a:rPr>
              <a:pPr algn="r"/>
              <a:t>24</a:t>
            </a:fld>
            <a:endParaRPr lang="en-US" sz="1000">
              <a:latin typeface="Arial" charset="0"/>
            </a:endParaRPr>
          </a:p>
        </p:txBody>
      </p:sp>
      <p:sp>
        <p:nvSpPr>
          <p:cNvPr id="10650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06501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1065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7772400" cy="762000"/>
          </a:xfrm>
        </p:spPr>
        <p:txBody>
          <a:bodyPr lIns="90488" tIns="44450" rIns="90488" bIns="44450" anchor="ctr"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Framing Effects</a:t>
            </a:r>
          </a:p>
        </p:txBody>
      </p:sp>
      <p:sp>
        <p:nvSpPr>
          <p:cNvPr id="1065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153400" cy="3124200"/>
          </a:xfrm>
        </p:spPr>
        <p:txBody>
          <a:bodyPr lIns="90488" tIns="44450" rIns="90488" bIns="44450"/>
          <a:lstStyle/>
          <a:p>
            <a:pPr marL="342900" indent="-342900" eaLnBrk="1" hangingPunct="1">
              <a:lnSpc>
                <a:spcPct val="80000"/>
              </a:lnSpc>
              <a:spcBef>
                <a:spcPct val="15000"/>
              </a:spcBef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sz="2400" b="1" i="1" dirty="0" smtClean="0">
                <a:solidFill>
                  <a:srgbClr val="9900FF"/>
                </a:solidFill>
              </a:rPr>
              <a:t>Framing effects</a:t>
            </a:r>
            <a:r>
              <a:rPr lang="en-US" sz="2400" b="1" i="1" dirty="0" smtClean="0">
                <a:solidFill>
                  <a:srgbClr val="00279F"/>
                </a:solidFill>
              </a:rPr>
              <a:t> </a:t>
            </a:r>
            <a:r>
              <a:rPr lang="en-US" sz="2400" dirty="0" smtClean="0"/>
              <a:t>refers to the tendency for people to make different decisions based on how a problem is presented to them</a:t>
            </a:r>
          </a:p>
          <a:p>
            <a:pPr marL="742950" lvl="1" indent="-285750" eaLnBrk="1" hangingPunct="1">
              <a:lnSpc>
                <a:spcPct val="80000"/>
              </a:lnSpc>
              <a:spcBef>
                <a:spcPct val="15000"/>
              </a:spcBef>
              <a:buSzTx/>
            </a:pPr>
            <a:r>
              <a:rPr lang="en-US" sz="2400" b="1" i="1" dirty="0" smtClean="0">
                <a:solidFill>
                  <a:srgbClr val="9900FF"/>
                </a:solidFill>
              </a:rPr>
              <a:t>Risky choice framing effect  - </a:t>
            </a:r>
            <a:r>
              <a:rPr lang="en-US" sz="2400" dirty="0" smtClean="0"/>
              <a:t>when problems are framed in a way that emphasizes the potential losses that could occur, people are more willing to take risks to avoid those loses </a:t>
            </a:r>
          </a:p>
          <a:p>
            <a:pPr marL="742950" lvl="1" indent="-285750" eaLnBrk="1" hangingPunct="1">
              <a:lnSpc>
                <a:spcPct val="80000"/>
              </a:lnSpc>
              <a:spcBef>
                <a:spcPct val="15000"/>
              </a:spcBef>
              <a:buSzTx/>
            </a:pPr>
            <a:r>
              <a:rPr lang="en-US" sz="2400" b="1" i="1" dirty="0" smtClean="0">
                <a:solidFill>
                  <a:srgbClr val="9900FF"/>
                </a:solidFill>
              </a:rPr>
              <a:t>Attribute framing effects  - </a:t>
            </a:r>
            <a:r>
              <a:rPr lang="en-US" sz="2400" dirty="0" smtClean="0"/>
              <a:t>people evaluate the same characteristic more positively when  it is described in positive terms then when it is described in negative terms</a:t>
            </a:r>
          </a:p>
        </p:txBody>
      </p:sp>
      <p:pic>
        <p:nvPicPr>
          <p:cNvPr id="106504" name="Picture 5" descr="so01862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5105400"/>
            <a:ext cx="129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05" name="Picture 5" descr="so01862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5105400"/>
            <a:ext cx="129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506" name="Picture 5" descr="so01862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5105400"/>
            <a:ext cx="129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41C8849B-5531-4F1E-B890-A1A558337C2C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107523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07524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07525" name="Slide Number Placeholder 5"/>
          <p:cNvSpPr txBox="1">
            <a:spLocks noGrp="1"/>
          </p:cNvSpPr>
          <p:nvPr/>
        </p:nvSpPr>
        <p:spPr bwMode="auto">
          <a:xfrm>
            <a:off x="6781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107526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Framing</a:t>
            </a:r>
          </a:p>
        </p:txBody>
      </p:sp>
      <p:pic>
        <p:nvPicPr>
          <p:cNvPr id="10752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63" y="1905000"/>
            <a:ext cx="6999287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DB2750B0-509E-45D5-8A11-7477F6BE8E9E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108547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08548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08549" name="Slide Number Placeholder 5"/>
          <p:cNvSpPr txBox="1">
            <a:spLocks noGrp="1"/>
          </p:cNvSpPr>
          <p:nvPr/>
        </p:nvSpPr>
        <p:spPr bwMode="auto">
          <a:xfrm>
            <a:off x="6781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1085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077200" cy="4572000"/>
          </a:xfrm>
        </p:spPr>
        <p:txBody>
          <a:bodyPr lIns="90488" tIns="44450" rIns="90488" bIns="44450"/>
          <a:lstStyle/>
          <a:p>
            <a:pPr marL="342900" indent="-342900" eaLnBrk="1" hangingPunct="1">
              <a:lnSpc>
                <a:spcPct val="90000"/>
              </a:lnSpc>
              <a:spcBef>
                <a:spcPct val="0"/>
              </a:spcBef>
              <a:buClr>
                <a:schemeClr val="accent2"/>
              </a:buClr>
              <a:buSzTx/>
              <a:buFont typeface="Wingdings" pitchFamily="2" charset="2"/>
              <a:buChar char="r"/>
            </a:pPr>
            <a:r>
              <a:rPr lang="en-US" b="1" i="1" smtClean="0">
                <a:solidFill>
                  <a:srgbClr val="9900FF"/>
                </a:solidFill>
              </a:rPr>
              <a:t>Heuristics</a:t>
            </a:r>
            <a:r>
              <a:rPr lang="en-US" smtClean="0"/>
              <a:t> are simple rules that are used to guide the decision maker through a complex array of decision alternatives</a:t>
            </a:r>
            <a:endParaRPr lang="en-US" sz="3600" smtClean="0"/>
          </a:p>
          <a:p>
            <a:pPr marL="742950" lvl="1" indent="-285750" eaLnBrk="1" hangingPunct="1">
              <a:lnSpc>
                <a:spcPct val="90000"/>
              </a:lnSpc>
              <a:spcBef>
                <a:spcPct val="0"/>
              </a:spcBef>
              <a:buSzTx/>
            </a:pPr>
            <a:r>
              <a:rPr lang="en-US" b="1" i="1" smtClean="0">
                <a:solidFill>
                  <a:srgbClr val="9900FF"/>
                </a:solidFill>
              </a:rPr>
              <a:t>Availability heuristic -</a:t>
            </a:r>
            <a:r>
              <a:rPr lang="en-US" smtClean="0"/>
              <a:t> the tendency for people to base their judgments on information that is readily available to them, although it may be inaccurate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0"/>
              </a:spcBef>
              <a:buSzTx/>
            </a:pPr>
            <a:r>
              <a:rPr lang="en-US" b="1" i="1" smtClean="0">
                <a:solidFill>
                  <a:srgbClr val="9900FF"/>
                </a:solidFill>
              </a:rPr>
              <a:t>Representativeness heuristic -</a:t>
            </a:r>
            <a:r>
              <a:rPr lang="en-US" smtClean="0"/>
              <a:t> the tendency to perceive others in stereotypical ways if they appear to be typical representatives of the category to which they belong</a:t>
            </a:r>
          </a:p>
        </p:txBody>
      </p:sp>
      <p:sp>
        <p:nvSpPr>
          <p:cNvPr id="10855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Heuristics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E1E9A86C-F5BB-4F60-B0E2-6F478DE1DBE1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109571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09572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09573" name="Slide Number Placeholder 5"/>
          <p:cNvSpPr txBox="1">
            <a:spLocks noGrp="1"/>
          </p:cNvSpPr>
          <p:nvPr/>
        </p:nvSpPr>
        <p:spPr bwMode="auto">
          <a:xfrm>
            <a:off x="6781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109574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Heuristics</a:t>
            </a:r>
          </a:p>
        </p:txBody>
      </p:sp>
      <p:pic>
        <p:nvPicPr>
          <p:cNvPr id="10957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63" y="1828800"/>
            <a:ext cx="6999287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EF9FB80F-8E8F-4D5A-8145-AD932FFC01F3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110595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10596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10597" name="Slide Number Placeholder 5"/>
          <p:cNvSpPr txBox="1">
            <a:spLocks noGrp="1"/>
          </p:cNvSpPr>
          <p:nvPr/>
        </p:nvSpPr>
        <p:spPr bwMode="auto">
          <a:xfrm>
            <a:off x="6781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11059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52600"/>
            <a:ext cx="8077200" cy="4572000"/>
          </a:xfrm>
        </p:spPr>
        <p:txBody>
          <a:bodyPr lIns="90488" tIns="44450" rIns="90488" bIns="44450"/>
          <a:lstStyle/>
          <a:p>
            <a:pPr marL="342900" indent="-342900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400" dirty="0" smtClean="0"/>
              <a:t>People pick </a:t>
            </a:r>
            <a:r>
              <a:rPr lang="en-US" sz="2400" b="1" i="1" dirty="0" smtClean="0">
                <a:solidFill>
                  <a:srgbClr val="9900FF"/>
                </a:solidFill>
              </a:rPr>
              <a:t>implicit favorites</a:t>
            </a:r>
            <a:r>
              <a:rPr lang="en-US" sz="2400" dirty="0" smtClean="0"/>
              <a:t> – preferred alternatives – early in the decision process.</a:t>
            </a:r>
          </a:p>
          <a:p>
            <a:pPr marL="342900" indent="-342900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400" dirty="0" smtClean="0"/>
              <a:t>People use other options to convince themselves that their choice was the right one – </a:t>
            </a:r>
            <a:r>
              <a:rPr lang="en-US" sz="2400" b="1" i="1" dirty="0" smtClean="0">
                <a:solidFill>
                  <a:srgbClr val="9900FF"/>
                </a:solidFill>
              </a:rPr>
              <a:t>confirmation candidate.</a:t>
            </a:r>
          </a:p>
          <a:p>
            <a:pPr marL="342900" indent="-342900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400" b="1" i="1" dirty="0" smtClean="0">
                <a:solidFill>
                  <a:srgbClr val="9900FF"/>
                </a:solidFill>
              </a:rPr>
              <a:t>Hindsight bias</a:t>
            </a:r>
            <a:r>
              <a:rPr lang="en-US" sz="2400" b="1" dirty="0" smtClean="0"/>
              <a:t> </a:t>
            </a:r>
            <a:r>
              <a:rPr lang="en-US" sz="2400" dirty="0" smtClean="0"/>
              <a:t>– the tendency for people to perceive outcomes as more inevitable after they have occurred</a:t>
            </a:r>
          </a:p>
          <a:p>
            <a:pPr marL="342900" indent="-342900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400" b="1" i="1" dirty="0" smtClean="0">
                <a:solidFill>
                  <a:srgbClr val="9900FF"/>
                </a:solidFill>
              </a:rPr>
              <a:t>Person sensitivity bias</a:t>
            </a:r>
            <a:r>
              <a:rPr lang="en-US" sz="2400" b="1" dirty="0" smtClean="0"/>
              <a:t> </a:t>
            </a:r>
            <a:r>
              <a:rPr lang="en-US" sz="2400" dirty="0" smtClean="0"/>
              <a:t>– the tendency for people to blame others too much when things are going poorly and to give them too much credit when things are going well.</a:t>
            </a:r>
          </a:p>
          <a:p>
            <a:pPr marL="342900" indent="-342900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400" b="1" i="1" dirty="0" smtClean="0">
                <a:solidFill>
                  <a:srgbClr val="9900FF"/>
                </a:solidFill>
              </a:rPr>
              <a:t>Escalation of commitment phenomenon</a:t>
            </a:r>
            <a:r>
              <a:rPr lang="en-US" sz="2400" b="1" dirty="0" smtClean="0"/>
              <a:t> </a:t>
            </a:r>
            <a:r>
              <a:rPr lang="en-US" sz="2400" dirty="0" smtClean="0"/>
              <a:t>– the tendency to continue to support previously unsuccessful courses of action because of sunk costs invested in them.</a:t>
            </a:r>
          </a:p>
        </p:txBody>
      </p:sp>
      <p:sp>
        <p:nvSpPr>
          <p:cNvPr id="110599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006699"/>
                </a:solidFill>
              </a:rPr>
              <a:t>Biased Decision Making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18E6A1F4-46E7-4D12-B86D-0536AAF71852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111619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1162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11621" name="Slide Number Placeholder 5"/>
          <p:cNvSpPr txBox="1">
            <a:spLocks noGrp="1"/>
          </p:cNvSpPr>
          <p:nvPr/>
        </p:nvSpPr>
        <p:spPr bwMode="auto">
          <a:xfrm>
            <a:off x="6781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111622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006699"/>
                </a:solidFill>
              </a:rPr>
              <a:t>Bias Toward Implicit Favorites </a:t>
            </a:r>
          </a:p>
        </p:txBody>
      </p:sp>
      <p:pic>
        <p:nvPicPr>
          <p:cNvPr id="11162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363" y="1828800"/>
            <a:ext cx="8169275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7C23734B-9D09-4262-9B33-F5916B90DD17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112643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12644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12645" name="Slide Number Placeholder 5"/>
          <p:cNvSpPr txBox="1">
            <a:spLocks noGrp="1"/>
          </p:cNvSpPr>
          <p:nvPr/>
        </p:nvSpPr>
        <p:spPr bwMode="auto">
          <a:xfrm>
            <a:off x="6781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112646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Escalation of Commitment</a:t>
            </a:r>
          </a:p>
        </p:txBody>
      </p:sp>
      <p:pic>
        <p:nvPicPr>
          <p:cNvPr id="11264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3" y="2057400"/>
            <a:ext cx="7456487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59B776F6-4FC4-4C78-AA92-14B8B0435263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113667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13668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13669" name="Slide Number Placeholder 5"/>
          <p:cNvSpPr txBox="1">
            <a:spLocks noGrp="1"/>
          </p:cNvSpPr>
          <p:nvPr/>
        </p:nvSpPr>
        <p:spPr bwMode="auto">
          <a:xfrm>
            <a:off x="6781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113670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solidFill>
                  <a:srgbClr val="006699"/>
                </a:solidFill>
              </a:rPr>
              <a:t>Group Decisions: Too Many Cooks?</a:t>
            </a:r>
          </a:p>
        </p:txBody>
      </p:sp>
      <p:pic>
        <p:nvPicPr>
          <p:cNvPr id="11367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8363" y="2057400"/>
            <a:ext cx="7405687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B2244F55-2FB5-4068-8A10-F75125138561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114691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14692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14693" name="Slide Number Placeholder 5"/>
          <p:cNvSpPr txBox="1">
            <a:spLocks noGrp="1"/>
          </p:cNvSpPr>
          <p:nvPr/>
        </p:nvSpPr>
        <p:spPr bwMode="auto">
          <a:xfrm>
            <a:off x="6781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1146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52600"/>
            <a:ext cx="8077200" cy="4572000"/>
          </a:xfrm>
        </p:spPr>
        <p:txBody>
          <a:bodyPr lIns="90488" tIns="44450" rIns="90488" bIns="44450"/>
          <a:lstStyle/>
          <a:p>
            <a:pPr marL="342900" indent="-342900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dirty="0" smtClean="0"/>
              <a:t>Improving the quality of group decisions:</a:t>
            </a:r>
          </a:p>
          <a:p>
            <a:pPr marL="742950" lvl="1" indent="-285750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b="1" i="1" dirty="0" smtClean="0">
                <a:solidFill>
                  <a:srgbClr val="9900FF"/>
                </a:solidFill>
              </a:rPr>
              <a:t>Brainstorming –</a:t>
            </a:r>
            <a:r>
              <a:rPr lang="en-US" dirty="0" smtClean="0"/>
              <a:t> group members are encouraged to present their ideas in an uncritical way and to discuss freely and openly all ideas presented by others</a:t>
            </a:r>
          </a:p>
          <a:p>
            <a:pPr marL="742950" lvl="1" indent="-285750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dirty="0" smtClean="0"/>
              <a:t>Four rules:</a:t>
            </a:r>
          </a:p>
          <a:p>
            <a:pPr marL="1143000" lvl="2" indent="-228600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n"/>
            </a:pPr>
            <a:r>
              <a:rPr lang="en-US" dirty="0" smtClean="0"/>
              <a:t>Avoid criticizing others’ ideas</a:t>
            </a:r>
          </a:p>
          <a:p>
            <a:pPr marL="1143000" lvl="2" indent="-228600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n"/>
            </a:pPr>
            <a:r>
              <a:rPr lang="en-US" dirty="0" smtClean="0"/>
              <a:t>Share even far-out suggestions</a:t>
            </a:r>
          </a:p>
          <a:p>
            <a:pPr marL="1143000" lvl="2" indent="-228600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n"/>
            </a:pPr>
            <a:r>
              <a:rPr lang="en-US" dirty="0" smtClean="0"/>
              <a:t>Offer as many comments as possible</a:t>
            </a:r>
          </a:p>
          <a:p>
            <a:pPr marL="1143000" lvl="2" indent="-228600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n"/>
            </a:pPr>
            <a:r>
              <a:rPr lang="en-US" dirty="0" smtClean="0"/>
              <a:t>Build on others’ ideas to create your own</a:t>
            </a:r>
          </a:p>
        </p:txBody>
      </p:sp>
      <p:sp>
        <p:nvSpPr>
          <p:cNvPr id="114695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Individuals vs. Groups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9D119C13-EFB8-488E-8CFC-3907808CCC97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115715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15716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15717" name="Slide Number Placeholder 5"/>
          <p:cNvSpPr txBox="1">
            <a:spLocks noGrp="1"/>
          </p:cNvSpPr>
          <p:nvPr/>
        </p:nvSpPr>
        <p:spPr bwMode="auto">
          <a:xfrm>
            <a:off x="6781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115718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Tips for Successful Brainstorming </a:t>
            </a:r>
          </a:p>
        </p:txBody>
      </p:sp>
      <p:pic>
        <p:nvPicPr>
          <p:cNvPr id="11571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9763" y="1828800"/>
            <a:ext cx="7862887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5EB6891C-0A59-4297-B1DD-35569215F883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116739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16740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16741" name="Slide Number Placeholder 5"/>
          <p:cNvSpPr txBox="1">
            <a:spLocks noGrp="1"/>
          </p:cNvSpPr>
          <p:nvPr/>
        </p:nvSpPr>
        <p:spPr bwMode="auto">
          <a:xfrm>
            <a:off x="6781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11674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52600"/>
            <a:ext cx="8077200" cy="4572000"/>
          </a:xfrm>
        </p:spPr>
        <p:txBody>
          <a:bodyPr lIns="90488" tIns="44450" rIns="90488" bIns="44450"/>
          <a:lstStyle/>
          <a:p>
            <a:pPr marL="342900" indent="-342900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800" b="1" i="1" smtClean="0">
                <a:solidFill>
                  <a:srgbClr val="9900FF"/>
                </a:solidFill>
              </a:rPr>
              <a:t>Hypervigilance –</a:t>
            </a:r>
            <a:r>
              <a:rPr lang="en-US" sz="2800" smtClean="0"/>
              <a:t> involves a frantic search for quick solutions to problems, going from one idea to the next in a sense of desperation looking for one that will work</a:t>
            </a:r>
          </a:p>
          <a:p>
            <a:pPr marL="342900" indent="-342900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800" b="1" i="1" smtClean="0">
                <a:solidFill>
                  <a:srgbClr val="9900FF"/>
                </a:solidFill>
              </a:rPr>
              <a:t>Unconflicted adherence –</a:t>
            </a:r>
            <a:r>
              <a:rPr lang="en-US" sz="2800" smtClean="0"/>
              <a:t> sticking to the first idea that comes to mind, without considering alternatives </a:t>
            </a:r>
          </a:p>
          <a:p>
            <a:pPr marL="342900" indent="-342900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800" b="1" i="1" smtClean="0">
                <a:solidFill>
                  <a:srgbClr val="9900FF"/>
                </a:solidFill>
              </a:rPr>
              <a:t>Unconflicted change –</a:t>
            </a:r>
            <a:r>
              <a:rPr lang="en-US" sz="2800" smtClean="0"/>
              <a:t> quickly changing course to adopt the first new idea to come along</a:t>
            </a:r>
          </a:p>
          <a:p>
            <a:pPr marL="342900" indent="-342900">
              <a:lnSpc>
                <a:spcPct val="90000"/>
              </a:lnSpc>
              <a:buClr>
                <a:schemeClr val="accent1"/>
              </a:buClr>
              <a:buSzTx/>
              <a:buFont typeface="Wingdings" pitchFamily="2" charset="2"/>
              <a:buChar char="r"/>
            </a:pPr>
            <a:r>
              <a:rPr lang="en-US" sz="2800" b="1" i="1" smtClean="0">
                <a:solidFill>
                  <a:srgbClr val="9900FF"/>
                </a:solidFill>
              </a:rPr>
              <a:t>Defensive avoidance –</a:t>
            </a:r>
            <a:r>
              <a:rPr lang="en-US" sz="2800" smtClean="0"/>
              <a:t> making an effort to actually avoid the problem at hand</a:t>
            </a:r>
          </a:p>
        </p:txBody>
      </p:sp>
      <p:sp>
        <p:nvSpPr>
          <p:cNvPr id="116743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600" smtClean="0">
                <a:solidFill>
                  <a:srgbClr val="006699"/>
                </a:solidFill>
              </a:rPr>
              <a:t>Training to Improve Group Performance</a:t>
            </a:r>
            <a:endParaRPr lang="en-US" smtClean="0">
              <a:solidFill>
                <a:srgbClr val="0066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endParaRPr lang="en-US" sz="800" smtClean="0"/>
          </a:p>
          <a:p>
            <a:r>
              <a:rPr lang="en-US" smtClean="0"/>
              <a:t>10-</a:t>
            </a:r>
            <a:fld id="{F889B6FD-B1FD-4535-BCFE-511DC324772A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117763" name="Slide Number Placeholder 6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117764" name="Slide Number Placeholder 6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1177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Improving Group Decision Making</a:t>
            </a:r>
          </a:p>
        </p:txBody>
      </p:sp>
      <p:sp>
        <p:nvSpPr>
          <p:cNvPr id="11776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724400" y="1981200"/>
            <a:ext cx="3810000" cy="3962400"/>
          </a:xfrm>
        </p:spPr>
        <p:txBody>
          <a:bodyPr/>
          <a:lstStyle/>
          <a:p>
            <a:pPr marL="342900" indent="-342900" eaLnBrk="1" hangingPunct="1">
              <a:buClr>
                <a:srgbClr val="008080"/>
              </a:buClr>
              <a:buSzTx/>
              <a:buFont typeface="Wingdings" pitchFamily="2" charset="2"/>
              <a:buChar char="r"/>
            </a:pPr>
            <a:r>
              <a:rPr lang="en-US" smtClean="0"/>
              <a:t>The Delphi Technique</a:t>
            </a:r>
          </a:p>
          <a:p>
            <a:pPr marL="342900" indent="-342900" eaLnBrk="1" hangingPunct="1">
              <a:buClr>
                <a:srgbClr val="008080"/>
              </a:buClr>
              <a:buSzTx/>
              <a:buFont typeface="Wingdings" pitchFamily="2" charset="2"/>
              <a:buChar char="r"/>
            </a:pPr>
            <a:r>
              <a:rPr lang="en-US" smtClean="0"/>
              <a:t>The Nominal Group Technique</a:t>
            </a:r>
          </a:p>
        </p:txBody>
      </p:sp>
      <p:pic>
        <p:nvPicPr>
          <p:cNvPr id="117767" name="Picture 4" descr="j0104748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98500" y="2306638"/>
            <a:ext cx="3551238" cy="342582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3C43B79B-D00D-46FF-9ED1-8A334EEF1A9B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118787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18788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18789" name="Slide Number Placeholder 5"/>
          <p:cNvSpPr txBox="1">
            <a:spLocks noGrp="1"/>
          </p:cNvSpPr>
          <p:nvPr/>
        </p:nvSpPr>
        <p:spPr bwMode="auto">
          <a:xfrm>
            <a:off x="6781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118790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The Delphi Technique </a:t>
            </a:r>
          </a:p>
        </p:txBody>
      </p:sp>
      <p:pic>
        <p:nvPicPr>
          <p:cNvPr id="118791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9963" y="1828800"/>
            <a:ext cx="7202487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10-</a:t>
            </a:r>
            <a:fld id="{E90A348F-801B-42FC-A8B6-06487BFCC1BA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119811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19812" name="Slide Number Placeholder 5"/>
          <p:cNvSpPr txBox="1">
            <a:spLocks noGrp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1000">
              <a:latin typeface="Arial" charset="0"/>
            </a:endParaRPr>
          </a:p>
        </p:txBody>
      </p:sp>
      <p:sp>
        <p:nvSpPr>
          <p:cNvPr id="119813" name="Slide Number Placeholder 5"/>
          <p:cNvSpPr txBox="1">
            <a:spLocks noGrp="1"/>
          </p:cNvSpPr>
          <p:nvPr/>
        </p:nvSpPr>
        <p:spPr bwMode="auto">
          <a:xfrm>
            <a:off x="6781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  <a:p>
            <a:pPr algn="r"/>
            <a:endParaRPr lang="en-US" sz="800">
              <a:latin typeface="Arial" charset="0"/>
            </a:endParaRPr>
          </a:p>
        </p:txBody>
      </p:sp>
      <p:sp>
        <p:nvSpPr>
          <p:cNvPr id="119814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006699"/>
                </a:solidFill>
              </a:rPr>
              <a:t>The Nominal Group Technique </a:t>
            </a:r>
          </a:p>
        </p:txBody>
      </p:sp>
      <p:pic>
        <p:nvPicPr>
          <p:cNvPr id="11981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981200"/>
            <a:ext cx="5410200" cy="431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Quadrant">
  <a:themeElements>
    <a:clrScheme name="Quadrant 10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CCCC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E2E2FF"/>
      </a:accent5>
      <a:accent6>
        <a:srgbClr val="8A8AB9"/>
      </a:accent6>
      <a:hlink>
        <a:srgbClr val="000066"/>
      </a:hlink>
      <a:folHlink>
        <a:srgbClr val="333399"/>
      </a:folHlink>
    </a:clrScheme>
    <a:fontScheme name="Quadrant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10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10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11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008080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AAC0C0"/>
        </a:accent5>
        <a:accent6>
          <a:srgbClr val="007373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Quadrant 11">
    <a:dk1>
      <a:srgbClr val="000000"/>
    </a:dk1>
    <a:lt1>
      <a:srgbClr val="FFFFFF"/>
    </a:lt1>
    <a:dk2>
      <a:srgbClr val="000000"/>
    </a:dk2>
    <a:lt2>
      <a:srgbClr val="C0C0C0"/>
    </a:lt2>
    <a:accent1>
      <a:srgbClr val="008080"/>
    </a:accent1>
    <a:accent2>
      <a:srgbClr val="008080"/>
    </a:accent2>
    <a:accent3>
      <a:srgbClr val="FFFFFF"/>
    </a:accent3>
    <a:accent4>
      <a:srgbClr val="000000"/>
    </a:accent4>
    <a:accent5>
      <a:srgbClr val="AAC0C0"/>
    </a:accent5>
    <a:accent6>
      <a:srgbClr val="007373"/>
    </a:accent6>
    <a:hlink>
      <a:srgbClr val="000066"/>
    </a:hlink>
    <a:folHlink>
      <a:srgbClr val="333399"/>
    </a:folHlink>
  </a:clrScheme>
</a:themeOverride>
</file>

<file path=ppt/theme/themeOverride2.xml><?xml version="1.0" encoding="utf-8"?>
<a:themeOverride xmlns:a="http://schemas.openxmlformats.org/drawingml/2006/main">
  <a:clrScheme name="Quadrant 11">
    <a:dk1>
      <a:srgbClr val="000000"/>
    </a:dk1>
    <a:lt1>
      <a:srgbClr val="FFFFFF"/>
    </a:lt1>
    <a:dk2>
      <a:srgbClr val="000000"/>
    </a:dk2>
    <a:lt2>
      <a:srgbClr val="C0C0C0"/>
    </a:lt2>
    <a:accent1>
      <a:srgbClr val="008080"/>
    </a:accent1>
    <a:accent2>
      <a:srgbClr val="008080"/>
    </a:accent2>
    <a:accent3>
      <a:srgbClr val="FFFFFF"/>
    </a:accent3>
    <a:accent4>
      <a:srgbClr val="000000"/>
    </a:accent4>
    <a:accent5>
      <a:srgbClr val="AAC0C0"/>
    </a:accent5>
    <a:accent6>
      <a:srgbClr val="007373"/>
    </a:accent6>
    <a:hlink>
      <a:srgbClr val="000066"/>
    </a:hlink>
    <a:folHlink>
      <a:srgbClr val="333399"/>
    </a:folHlink>
  </a:clrScheme>
</a:themeOverride>
</file>

<file path=ppt/theme/themeOverride3.xml><?xml version="1.0" encoding="utf-8"?>
<a:themeOverride xmlns:a="http://schemas.openxmlformats.org/drawingml/2006/main">
  <a:clrScheme name="Quadrant 11">
    <a:dk1>
      <a:srgbClr val="000000"/>
    </a:dk1>
    <a:lt1>
      <a:srgbClr val="FFFFFF"/>
    </a:lt1>
    <a:dk2>
      <a:srgbClr val="000000"/>
    </a:dk2>
    <a:lt2>
      <a:srgbClr val="C0C0C0"/>
    </a:lt2>
    <a:accent1>
      <a:srgbClr val="008080"/>
    </a:accent1>
    <a:accent2>
      <a:srgbClr val="008080"/>
    </a:accent2>
    <a:accent3>
      <a:srgbClr val="FFFFFF"/>
    </a:accent3>
    <a:accent4>
      <a:srgbClr val="000000"/>
    </a:accent4>
    <a:accent5>
      <a:srgbClr val="AAC0C0"/>
    </a:accent5>
    <a:accent6>
      <a:srgbClr val="007373"/>
    </a:accent6>
    <a:hlink>
      <a:srgbClr val="000066"/>
    </a:hlink>
    <a:folHlink>
      <a:srgbClr val="333399"/>
    </a:folHlink>
  </a:clrScheme>
</a:themeOverride>
</file>

<file path=ppt/theme/themeOverride4.xml><?xml version="1.0" encoding="utf-8"?>
<a:themeOverride xmlns:a="http://schemas.openxmlformats.org/drawingml/2006/main">
  <a:clrScheme name="Quadrant 11">
    <a:dk1>
      <a:srgbClr val="000000"/>
    </a:dk1>
    <a:lt1>
      <a:srgbClr val="FFFFFF"/>
    </a:lt1>
    <a:dk2>
      <a:srgbClr val="000000"/>
    </a:dk2>
    <a:lt2>
      <a:srgbClr val="C0C0C0"/>
    </a:lt2>
    <a:accent1>
      <a:srgbClr val="008080"/>
    </a:accent1>
    <a:accent2>
      <a:srgbClr val="008080"/>
    </a:accent2>
    <a:accent3>
      <a:srgbClr val="FFFFFF"/>
    </a:accent3>
    <a:accent4>
      <a:srgbClr val="000000"/>
    </a:accent4>
    <a:accent5>
      <a:srgbClr val="AAC0C0"/>
    </a:accent5>
    <a:accent6>
      <a:srgbClr val="007373"/>
    </a:accent6>
    <a:hlink>
      <a:srgbClr val="000066"/>
    </a:hlink>
    <a:folHlink>
      <a:srgbClr val="333399"/>
    </a:folHlink>
  </a:clrScheme>
</a:themeOverride>
</file>

<file path=ppt/theme/themeOverride5.xml><?xml version="1.0" encoding="utf-8"?>
<a:themeOverride xmlns:a="http://schemas.openxmlformats.org/drawingml/2006/main">
  <a:clrScheme name="Quadrant 11">
    <a:dk1>
      <a:srgbClr val="000000"/>
    </a:dk1>
    <a:lt1>
      <a:srgbClr val="FFFFFF"/>
    </a:lt1>
    <a:dk2>
      <a:srgbClr val="000000"/>
    </a:dk2>
    <a:lt2>
      <a:srgbClr val="C0C0C0"/>
    </a:lt2>
    <a:accent1>
      <a:srgbClr val="008080"/>
    </a:accent1>
    <a:accent2>
      <a:srgbClr val="008080"/>
    </a:accent2>
    <a:accent3>
      <a:srgbClr val="FFFFFF"/>
    </a:accent3>
    <a:accent4>
      <a:srgbClr val="000000"/>
    </a:accent4>
    <a:accent5>
      <a:srgbClr val="AAC0C0"/>
    </a:accent5>
    <a:accent6>
      <a:srgbClr val="007373"/>
    </a:accent6>
    <a:hlink>
      <a:srgbClr val="000066"/>
    </a:hlink>
    <a:folHlink>
      <a:srgbClr val="33339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994</TotalTime>
  <Words>1221</Words>
  <Application>Microsoft Office PowerPoint</Application>
  <PresentationFormat>On-screen Show (4:3)</PresentationFormat>
  <Paragraphs>227</Paragraphs>
  <Slides>37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Quadrant</vt:lpstr>
      <vt:lpstr>Microsoft ClipArt Gallery</vt:lpstr>
      <vt:lpstr>Slide 1</vt:lpstr>
      <vt:lpstr>Learning Objectives</vt:lpstr>
      <vt:lpstr>Three Good Reasons Why You Should Care About . . . Decision Making</vt:lpstr>
      <vt:lpstr>General, Analytical Model</vt:lpstr>
      <vt:lpstr>General, Analytical Model</vt:lpstr>
      <vt:lpstr>Organizational Decisions</vt:lpstr>
      <vt:lpstr>Programmed versus Nonprogrammed</vt:lpstr>
      <vt:lpstr>Programmed versus Nonprogrammed</vt:lpstr>
      <vt:lpstr>Certain versus Uncertain</vt:lpstr>
      <vt:lpstr>Top-down versus Empowered</vt:lpstr>
      <vt:lpstr>Top-down versus Empowered</vt:lpstr>
      <vt:lpstr>Decision Making: Individual Differences</vt:lpstr>
      <vt:lpstr>Decision Style Model</vt:lpstr>
      <vt:lpstr>Group Influences: Trade-offs</vt:lpstr>
      <vt:lpstr>Groupthink</vt:lpstr>
      <vt:lpstr>Groupthink: Too Much Cohesiveness</vt:lpstr>
      <vt:lpstr>Organizational Influences</vt:lpstr>
      <vt:lpstr>Decision-Making Approaches</vt:lpstr>
      <vt:lpstr>The Rational-Economic Model</vt:lpstr>
      <vt:lpstr>The Administrative Model</vt:lpstr>
      <vt:lpstr>Imperfect Nature of Decisions</vt:lpstr>
      <vt:lpstr>Image Theory</vt:lpstr>
      <vt:lpstr>Biases in Individual Decisions</vt:lpstr>
      <vt:lpstr>Framing Effects</vt:lpstr>
      <vt:lpstr>Framing</vt:lpstr>
      <vt:lpstr>Heuristics</vt:lpstr>
      <vt:lpstr>Heuristics</vt:lpstr>
      <vt:lpstr>Biased Decision Making </vt:lpstr>
      <vt:lpstr>Bias Toward Implicit Favorites </vt:lpstr>
      <vt:lpstr>Escalation of Commitment</vt:lpstr>
      <vt:lpstr>Group Decisions: Too Many Cooks?</vt:lpstr>
      <vt:lpstr>Individuals vs. Groups </vt:lpstr>
      <vt:lpstr>Tips for Successful Brainstorming </vt:lpstr>
      <vt:lpstr>Training to Improve Group Performance</vt:lpstr>
      <vt:lpstr>Improving Group Decision Making</vt:lpstr>
      <vt:lpstr>The Delphi Technique </vt:lpstr>
      <vt:lpstr>The Nominal Group Technique </vt:lpstr>
    </vt:vector>
  </TitlesOfParts>
  <Company>Prentice Hall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One</dc:title>
  <dc:creator>Courtney Hunt</dc:creator>
  <cp:lastModifiedBy>Administrator</cp:lastModifiedBy>
  <cp:revision>28</cp:revision>
  <dcterms:created xsi:type="dcterms:W3CDTF">2003-12-23T15:30:59Z</dcterms:created>
  <dcterms:modified xsi:type="dcterms:W3CDTF">2013-07-22T09:08:55Z</dcterms:modified>
</cp:coreProperties>
</file>