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93" r:id="rId1"/>
  </p:sldMasterIdLst>
  <p:notesMasterIdLst>
    <p:notesMasterId r:id="rId36"/>
  </p:notesMasterIdLst>
  <p:handoutMasterIdLst>
    <p:handoutMasterId r:id="rId37"/>
  </p:handoutMasterIdLst>
  <p:sldIdLst>
    <p:sldId id="312" r:id="rId2"/>
    <p:sldId id="298" r:id="rId3"/>
    <p:sldId id="262" r:id="rId4"/>
    <p:sldId id="295" r:id="rId5"/>
    <p:sldId id="263" r:id="rId6"/>
    <p:sldId id="296" r:id="rId7"/>
    <p:sldId id="265" r:id="rId8"/>
    <p:sldId id="267" r:id="rId9"/>
    <p:sldId id="269" r:id="rId10"/>
    <p:sldId id="270" r:id="rId11"/>
    <p:sldId id="271" r:id="rId12"/>
    <p:sldId id="272" r:id="rId13"/>
    <p:sldId id="274" r:id="rId14"/>
    <p:sldId id="273" r:id="rId15"/>
    <p:sldId id="275" r:id="rId16"/>
    <p:sldId id="276" r:id="rId17"/>
    <p:sldId id="279" r:id="rId18"/>
    <p:sldId id="278" r:id="rId19"/>
    <p:sldId id="277" r:id="rId20"/>
    <p:sldId id="280" r:id="rId21"/>
    <p:sldId id="308" r:id="rId22"/>
    <p:sldId id="281" r:id="rId23"/>
    <p:sldId id="282" r:id="rId24"/>
    <p:sldId id="283" r:id="rId25"/>
    <p:sldId id="284" r:id="rId26"/>
    <p:sldId id="285" r:id="rId27"/>
    <p:sldId id="286" r:id="rId28"/>
    <p:sldId id="310" r:id="rId29"/>
    <p:sldId id="309" r:id="rId30"/>
    <p:sldId id="287" r:id="rId31"/>
    <p:sldId id="297" r:id="rId32"/>
    <p:sldId id="306" r:id="rId33"/>
    <p:sldId id="289" r:id="rId34"/>
    <p:sldId id="307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32" autoAdjust="0"/>
    <p:restoredTop sz="91255" autoAdjust="0"/>
  </p:normalViewPr>
  <p:slideViewPr>
    <p:cSldViewPr>
      <p:cViewPr varScale="1">
        <p:scale>
          <a:sx n="64" d="100"/>
          <a:sy n="64" d="100"/>
        </p:scale>
        <p:origin x="-13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3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pPr>
              <a:defRPr/>
            </a:pPr>
            <a:fld id="{63DFB9FD-93B1-4602-8A9B-F5D193494C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8920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A7A99D4-BAC4-4AE1-8D3F-E47C16C5571C}" type="datetimeFigureOut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23161DF-33C7-40B6-914D-EC89013C94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3321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35 w 717"/>
                <a:gd name="T1" fmla="*/ 845 h 845"/>
                <a:gd name="T2" fmla="*/ 735 w 717"/>
                <a:gd name="T3" fmla="*/ 821 h 845"/>
                <a:gd name="T4" fmla="*/ 592 w 717"/>
                <a:gd name="T5" fmla="*/ 605 h 845"/>
                <a:gd name="T6" fmla="*/ 415 w 717"/>
                <a:gd name="T7" fmla="*/ 396 h 845"/>
                <a:gd name="T8" fmla="*/ 230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8 w 717"/>
                <a:gd name="T15" fmla="*/ 198 h 845"/>
                <a:gd name="T16" fmla="*/ 409 w 717"/>
                <a:gd name="T17" fmla="*/ 408 h 845"/>
                <a:gd name="T18" fmla="*/ 586 w 717"/>
                <a:gd name="T19" fmla="*/ 623 h 845"/>
                <a:gd name="T20" fmla="*/ 735 w 717"/>
                <a:gd name="T21" fmla="*/ 845 h 845"/>
                <a:gd name="T22" fmla="*/ 735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16 w 407"/>
                <a:gd name="T1" fmla="*/ 414 h 414"/>
                <a:gd name="T2" fmla="*/ 416 w 407"/>
                <a:gd name="T3" fmla="*/ 396 h 414"/>
                <a:gd name="T4" fmla="*/ 231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25 w 407"/>
                <a:gd name="T13" fmla="*/ 204 h 414"/>
                <a:gd name="T14" fmla="*/ 416 w 407"/>
                <a:gd name="T15" fmla="*/ 414 h 414"/>
                <a:gd name="T16" fmla="*/ 416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604 w 586"/>
                <a:gd name="T1" fmla="*/ 0 h 599"/>
                <a:gd name="T2" fmla="*/ 586 w 586"/>
                <a:gd name="T3" fmla="*/ 0 h 599"/>
                <a:gd name="T4" fmla="*/ 416 w 586"/>
                <a:gd name="T5" fmla="*/ 132 h 599"/>
                <a:gd name="T6" fmla="*/ 266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66 w 586"/>
                <a:gd name="T17" fmla="*/ 282 h 599"/>
                <a:gd name="T18" fmla="*/ 422 w 586"/>
                <a:gd name="T19" fmla="*/ 138 h 599"/>
                <a:gd name="T20" fmla="*/ 604 w 586"/>
                <a:gd name="T21" fmla="*/ 0 h 599"/>
                <a:gd name="T22" fmla="*/ 604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8 w 269"/>
                <a:gd name="T1" fmla="*/ 0 h 252"/>
                <a:gd name="T2" fmla="*/ 260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8 w 269"/>
                <a:gd name="T15" fmla="*/ 0 h 252"/>
                <a:gd name="T16" fmla="*/ 278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1" name="Text Box 44"/>
          <p:cNvSpPr txBox="1">
            <a:spLocks noChangeArrowheads="1"/>
          </p:cNvSpPr>
          <p:nvPr/>
        </p:nvSpPr>
        <p:spPr bwMode="auto">
          <a:xfrm>
            <a:off x="5791200" y="6607175"/>
            <a:ext cx="3657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1200" b="1">
                <a:latin typeface="Arial Narrow" charset="0"/>
              </a:rPr>
              <a:t>Herman Aguinis, University of Colorado at Denver</a:t>
            </a:r>
          </a:p>
          <a:p>
            <a:pPr>
              <a:spcBef>
                <a:spcPct val="50000"/>
              </a:spcBef>
              <a:defRPr/>
            </a:pPr>
            <a:endParaRPr lang="en-US" sz="1200">
              <a:latin typeface="Arial Narrow" charset="0"/>
            </a:endParaRPr>
          </a:p>
        </p:txBody>
      </p:sp>
      <p:sp>
        <p:nvSpPr>
          <p:cNvPr id="42" name="Text Box 45"/>
          <p:cNvSpPr txBox="1">
            <a:spLocks noChangeArrowheads="1"/>
          </p:cNvSpPr>
          <p:nvPr/>
        </p:nvSpPr>
        <p:spPr bwMode="auto">
          <a:xfrm>
            <a:off x="1143000" y="8382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>
              <a:latin typeface="Arial Narrow" charset="0"/>
            </a:endParaRPr>
          </a:p>
        </p:txBody>
      </p:sp>
      <p:sp>
        <p:nvSpPr>
          <p:cNvPr id="219175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9176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3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 publishing as Prentice Hall</a:t>
            </a:r>
          </a:p>
        </p:txBody>
      </p:sp>
      <p:sp>
        <p:nvSpPr>
          <p:cNvPr id="45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81785-C9ED-4D19-B65C-FF50559B0B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2729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 publishing as Prentice Hall</a:t>
            </a:r>
            <a:endParaRPr lang="en-US" dirty="0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FF04D-4940-4C3A-A780-F38421EE87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0311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 publishing as Prentice Hall</a:t>
            </a:r>
            <a:endParaRPr lang="en-US" dirty="0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4F53A-4193-4729-B962-2D3E0CC65B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31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 publishing as Prentice Hall</a:t>
            </a:r>
            <a:endParaRPr lang="en-US" dirty="0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2A341-F915-4905-9E80-7EBC4FF9EE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684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 publishing as Prentice Hall</a:t>
            </a:r>
            <a:endParaRPr lang="en-US" dirty="0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EC105E-9F02-4785-982F-B5C54D25B5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628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 publishing as Prentice Hall</a:t>
            </a:r>
            <a:endParaRPr lang="en-US" dirty="0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7F803-E958-4B8A-84EA-80DC05BDAB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8210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 publishing as Prentice Hall</a:t>
            </a:r>
            <a:endParaRPr lang="en-US" dirty="0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854C5-9C22-4E39-9B8A-91837A345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3432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 publishing as Prentice Hall</a:t>
            </a:r>
            <a:endParaRPr lang="en-US" dirty="0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EE31A-8470-494F-ACB1-CF32B7CE2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1406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 publishing as Prentice Hall</a:t>
            </a:r>
            <a:endParaRPr lang="en-US" dirty="0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3CEF7-EEF5-4514-89E4-F80EA7213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3490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 publishing as Prentice Hall</a:t>
            </a:r>
            <a:endParaRPr lang="en-US" dirty="0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CB5A8-A78C-433B-AA25-A325CB1E08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9573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 publishing as Prentice Hall</a:t>
            </a:r>
            <a:endParaRPr lang="en-US" dirty="0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76779-0948-4421-8901-F9E6002A0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4497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51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18152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53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32000" y="6248400"/>
            <a:ext cx="5118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Copyright © 2013 Pearson Education, Inc. publishing as Prentice Hall</a:t>
            </a:r>
            <a:endParaRPr lang="en-US" dirty="0"/>
          </a:p>
        </p:txBody>
      </p:sp>
      <p:sp>
        <p:nvSpPr>
          <p:cNvPr id="218154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1788A55-78EB-43B7-B3A6-AE8B9F830A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8155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8156" name="Text Box 44"/>
          <p:cNvSpPr txBox="1">
            <a:spLocks noChangeArrowheads="1"/>
          </p:cNvSpPr>
          <p:nvPr/>
        </p:nvSpPr>
        <p:spPr bwMode="auto">
          <a:xfrm>
            <a:off x="5791200" y="6607175"/>
            <a:ext cx="36576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1200" b="1">
                <a:latin typeface="Arial Narrow" charset="0"/>
              </a:rPr>
              <a:t>Herman Aguinis, University of Colorado at Denver</a:t>
            </a:r>
          </a:p>
          <a:p>
            <a:pPr>
              <a:spcBef>
                <a:spcPct val="50000"/>
              </a:spcBef>
              <a:defRPr/>
            </a:pPr>
            <a:endParaRPr lang="en-US" sz="1200">
              <a:latin typeface="Arial Narrow" charset="0"/>
            </a:endParaRPr>
          </a:p>
        </p:txBody>
      </p:sp>
      <p:sp>
        <p:nvSpPr>
          <p:cNvPr id="218157" name="Text Box 45"/>
          <p:cNvSpPr txBox="1">
            <a:spLocks noChangeArrowheads="1"/>
          </p:cNvSpPr>
          <p:nvPr/>
        </p:nvSpPr>
        <p:spPr bwMode="auto">
          <a:xfrm>
            <a:off x="1143000" y="8382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>
              <a:latin typeface="Arial Narrow" charset="0"/>
            </a:endParaRPr>
          </a:p>
        </p:txBody>
      </p:sp>
      <p:grpSp>
        <p:nvGrpSpPr>
          <p:cNvPr id="2057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1811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811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811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61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18119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20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21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22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23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24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25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26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27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28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29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30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31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18132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8133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8134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35 w 717"/>
                <a:gd name="T1" fmla="*/ 845 h 845"/>
                <a:gd name="T2" fmla="*/ 735 w 717"/>
                <a:gd name="T3" fmla="*/ 821 h 845"/>
                <a:gd name="T4" fmla="*/ 592 w 717"/>
                <a:gd name="T5" fmla="*/ 605 h 845"/>
                <a:gd name="T6" fmla="*/ 415 w 717"/>
                <a:gd name="T7" fmla="*/ 396 h 845"/>
                <a:gd name="T8" fmla="*/ 230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8 w 717"/>
                <a:gd name="T15" fmla="*/ 198 h 845"/>
                <a:gd name="T16" fmla="*/ 409 w 717"/>
                <a:gd name="T17" fmla="*/ 408 h 845"/>
                <a:gd name="T18" fmla="*/ 586 w 717"/>
                <a:gd name="T19" fmla="*/ 623 h 845"/>
                <a:gd name="T20" fmla="*/ 735 w 717"/>
                <a:gd name="T21" fmla="*/ 845 h 845"/>
                <a:gd name="T22" fmla="*/ 735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16 w 407"/>
                <a:gd name="T1" fmla="*/ 414 h 414"/>
                <a:gd name="T2" fmla="*/ 416 w 407"/>
                <a:gd name="T3" fmla="*/ 396 h 414"/>
                <a:gd name="T4" fmla="*/ 231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25 w 407"/>
                <a:gd name="T13" fmla="*/ 204 h 414"/>
                <a:gd name="T14" fmla="*/ 416 w 407"/>
                <a:gd name="T15" fmla="*/ 414 h 414"/>
                <a:gd name="T16" fmla="*/ 416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8137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604 w 586"/>
                <a:gd name="T1" fmla="*/ 0 h 599"/>
                <a:gd name="T2" fmla="*/ 586 w 586"/>
                <a:gd name="T3" fmla="*/ 0 h 599"/>
                <a:gd name="T4" fmla="*/ 416 w 586"/>
                <a:gd name="T5" fmla="*/ 132 h 599"/>
                <a:gd name="T6" fmla="*/ 266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66 w 586"/>
                <a:gd name="T17" fmla="*/ 282 h 599"/>
                <a:gd name="T18" fmla="*/ 422 w 586"/>
                <a:gd name="T19" fmla="*/ 138 h 599"/>
                <a:gd name="T20" fmla="*/ 604 w 586"/>
                <a:gd name="T21" fmla="*/ 0 h 599"/>
                <a:gd name="T22" fmla="*/ 604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8 w 269"/>
                <a:gd name="T1" fmla="*/ 0 h 252"/>
                <a:gd name="T2" fmla="*/ 260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8 w 269"/>
                <a:gd name="T15" fmla="*/ 0 h 252"/>
                <a:gd name="T16" fmla="*/ 278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73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05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5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5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5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5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050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51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18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51" grpId="0" build="p" autoUpdateAnimBg="0" advAuto="0"/>
    </p:bld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8" name="Rectangle 6"/>
          <p:cNvSpPr>
            <a:spLocks noGrp="1" noChangeArrowheads="1"/>
          </p:cNvSpPr>
          <p:nvPr>
            <p:ph type="title"/>
          </p:nvPr>
        </p:nvSpPr>
        <p:spPr>
          <a:xfrm>
            <a:off x="1371600" y="14068"/>
            <a:ext cx="6510338" cy="368935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/>
              <a:t>Strategic Planning</a:t>
            </a:r>
            <a:endParaRPr lang="en-US" sz="4800" b="1" dirty="0" smtClean="0">
              <a:ea typeface="ＭＳ Ｐゴシック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3-</a:t>
            </a:r>
            <a:fld id="{EDEF9D52-9832-4FBE-8678-1C130F4BAA03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5608096"/>
            <a:ext cx="2021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i="1" dirty="0" err="1" smtClean="0">
                <a:latin typeface="Times New Roman" pitchFamily="18" charset="0"/>
                <a:cs typeface="Times New Roman" pitchFamily="18" charset="0"/>
              </a:rPr>
              <a:t>Zeenat</a:t>
            </a:r>
            <a:r>
              <a:rPr lang="en-GB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i="1" dirty="0" err="1" smtClean="0">
                <a:latin typeface="Times New Roman" pitchFamily="18" charset="0"/>
                <a:cs typeface="Times New Roman" pitchFamily="18" charset="0"/>
              </a:rPr>
              <a:t>Jabbar</a:t>
            </a:r>
            <a:endParaRPr lang="en-GB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Overview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Definition and Purposes of Strategic Planning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Linking Performance Management to the Strategic Plan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Strategic Planning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Developing Strategic Plans at the Unit Level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Job Descriptions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smtClean="0"/>
              <a:t>Individual and Team Performance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Building Support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A5BDFF5B-3DCE-4119-A500-B20F9C6990AC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Strategic Planning: Definition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76200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3800" dirty="0" smtClean="0"/>
              <a:t>Process</a:t>
            </a:r>
          </a:p>
          <a:p>
            <a:pPr lvl="1" eaLnBrk="1" hangingPunct="1">
              <a:defRPr/>
            </a:pPr>
            <a:r>
              <a:rPr lang="en-US" sz="3600" dirty="0" smtClean="0"/>
              <a:t>Describe the organization’s destination</a:t>
            </a:r>
          </a:p>
          <a:p>
            <a:pPr lvl="1" eaLnBrk="1" hangingPunct="1">
              <a:defRPr/>
            </a:pPr>
            <a:r>
              <a:rPr lang="en-US" sz="3600" dirty="0" smtClean="0"/>
              <a:t>Assess barriers</a:t>
            </a:r>
          </a:p>
          <a:p>
            <a:pPr lvl="1" eaLnBrk="1" hangingPunct="1">
              <a:defRPr/>
            </a:pPr>
            <a:r>
              <a:rPr lang="en-US" sz="3600" dirty="0" smtClean="0"/>
              <a:t>Select approaches for moving forward</a:t>
            </a:r>
          </a:p>
          <a:p>
            <a:pPr eaLnBrk="1" hangingPunct="1">
              <a:defRPr/>
            </a:pPr>
            <a:endParaRPr lang="en-US" sz="36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05DC1C1A-2CFD-44A1-954A-3A69F08CBF6F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Strategic Planning: Goal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Allocate resources to provide the organization with competitive advantage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06A33E44-8B3A-48D3-A000-E71FA273C93E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Strategic Planning: Purposes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143000"/>
            <a:ext cx="7848600" cy="3810000"/>
          </a:xfrm>
        </p:spPr>
        <p:txBody>
          <a:bodyPr/>
          <a:lstStyle/>
          <a:p>
            <a:pPr marL="533400" indent="-533400"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sz="3600" dirty="0" smtClean="0"/>
              <a:t>Help define the organization’s identity</a:t>
            </a:r>
          </a:p>
          <a:p>
            <a:pPr marL="533400" indent="-533400"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sz="3600" dirty="0" smtClean="0"/>
              <a:t>Help the organization prepare for the future</a:t>
            </a:r>
          </a:p>
          <a:p>
            <a:pPr marL="533400" indent="-533400"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sz="3600" dirty="0" smtClean="0"/>
              <a:t>Enhance the ability to adapt to environmental change</a:t>
            </a:r>
          </a:p>
          <a:p>
            <a:pPr marL="533400" indent="-533400"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sz="3600" dirty="0" smtClean="0"/>
              <a:t>Provide focus and allow for better allocation of resources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4AF1B210-CAFF-4189-AEC9-98EAFE7C0D48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Strategic Planning: Purposes </a:t>
            </a:r>
            <a:r>
              <a:rPr lang="en-US" sz="4000" dirty="0" smtClean="0"/>
              <a:t>(Continued)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00200"/>
            <a:ext cx="8077200" cy="45720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sz="3600" smtClean="0"/>
              <a:t>Produce an organizational culture of cooperation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sz="3600" smtClean="0"/>
              <a:t>Allow for the consideration of new options and opportunities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sz="3600" smtClean="0"/>
              <a:t>Provide employees with information to direct daily activities</a:t>
            </a:r>
          </a:p>
          <a:p>
            <a:pPr eaLnBrk="1" hangingPunct="1">
              <a:defRPr/>
            </a:pPr>
            <a:endParaRPr lang="en-US" sz="360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0A0F3DB2-AC0E-44F7-9B58-9EBC2A9370AC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Strategic Planning : Overview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7432675" cy="3736975"/>
          </a:xfrm>
        </p:spPr>
        <p:txBody>
          <a:bodyPr/>
          <a:lstStyle/>
          <a:p>
            <a:pPr marL="609600" indent="-609600" eaLnBrk="1" hangingPunct="1">
              <a:buClr>
                <a:srgbClr val="FADF6C"/>
              </a:buClr>
              <a:buFontTx/>
              <a:buAutoNum type="arabicPeriod"/>
              <a:defRPr/>
            </a:pPr>
            <a:r>
              <a:rPr lang="en-US" sz="3600" dirty="0" smtClean="0"/>
              <a:t>Environmental Analysis</a:t>
            </a:r>
          </a:p>
          <a:p>
            <a:pPr marL="609600" indent="-609600" eaLnBrk="1" hangingPunct="1">
              <a:buClr>
                <a:srgbClr val="FADF6C"/>
              </a:buClr>
              <a:buFontTx/>
              <a:buAutoNum type="arabicPeriod"/>
              <a:defRPr/>
            </a:pPr>
            <a:r>
              <a:rPr lang="en-US" sz="3600" dirty="0" smtClean="0"/>
              <a:t>Mission</a:t>
            </a:r>
          </a:p>
          <a:p>
            <a:pPr marL="609600" indent="-609600" eaLnBrk="1" hangingPunct="1">
              <a:buClr>
                <a:srgbClr val="FADF6C"/>
              </a:buClr>
              <a:buFontTx/>
              <a:buAutoNum type="arabicPeriod"/>
              <a:defRPr/>
            </a:pPr>
            <a:r>
              <a:rPr lang="en-US" sz="3600" dirty="0" smtClean="0"/>
              <a:t>Vision</a:t>
            </a:r>
          </a:p>
          <a:p>
            <a:pPr marL="609600" indent="-609600" eaLnBrk="1" hangingPunct="1">
              <a:buClr>
                <a:srgbClr val="FADF6C"/>
              </a:buClr>
              <a:buFontTx/>
              <a:buAutoNum type="arabicPeriod"/>
              <a:defRPr/>
            </a:pPr>
            <a:r>
              <a:rPr lang="en-US" sz="3600" dirty="0" smtClean="0"/>
              <a:t>Goals</a:t>
            </a:r>
          </a:p>
          <a:p>
            <a:pPr marL="609600" indent="-609600" eaLnBrk="1" hangingPunct="1">
              <a:buClr>
                <a:srgbClr val="FADF6C"/>
              </a:buClr>
              <a:buFontTx/>
              <a:buAutoNum type="arabicPeriod"/>
              <a:defRPr/>
            </a:pPr>
            <a:r>
              <a:rPr lang="en-US" sz="3600" dirty="0" smtClean="0"/>
              <a:t>Strategies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8C8ABCD5-D9B9-49C5-A8C7-432BE710BDF9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858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Environmental Analysis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7620000" cy="3736975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charset="2"/>
              <a:buNone/>
              <a:defRPr/>
            </a:pPr>
            <a:r>
              <a:rPr lang="en-US" sz="3600" dirty="0" smtClean="0"/>
              <a:t>Identifies external and internal trends</a:t>
            </a:r>
          </a:p>
          <a:p>
            <a:pPr eaLnBrk="1" hangingPunct="1">
              <a:buClr>
                <a:srgbClr val="FADF6C"/>
              </a:buClr>
              <a:defRPr/>
            </a:pPr>
            <a:r>
              <a:rPr lang="en-US" dirty="0" smtClean="0"/>
              <a:t>To understand broad industry issues</a:t>
            </a:r>
          </a:p>
          <a:p>
            <a:pPr eaLnBrk="1" hangingPunct="1">
              <a:buClr>
                <a:srgbClr val="FADF6C"/>
              </a:buClr>
              <a:defRPr/>
            </a:pPr>
            <a:r>
              <a:rPr lang="en-US" dirty="0" smtClean="0"/>
              <a:t>To make decisions using “big picture” context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AFA22E36-EFA0-4645-9C28-B695DB818AEF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External Trends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95400"/>
            <a:ext cx="7543800" cy="45005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ADF6C"/>
              </a:buClr>
              <a:defRPr/>
            </a:pPr>
            <a:r>
              <a:rPr lang="en-US" sz="3600" dirty="0" smtClean="0"/>
              <a:t>Opportunities:</a:t>
            </a:r>
            <a:r>
              <a:rPr lang="en-US" sz="4000" dirty="0" smtClean="0"/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000" dirty="0" smtClean="0"/>
              <a:t>Environmental characteristics that can </a:t>
            </a:r>
            <a:r>
              <a:rPr lang="en-US" sz="3000" u="sng" dirty="0" smtClean="0"/>
              <a:t>help</a:t>
            </a:r>
            <a:r>
              <a:rPr lang="en-US" sz="3000" dirty="0" smtClean="0"/>
              <a:t> the organization succeed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buClr>
                <a:srgbClr val="FADF6C"/>
              </a:buClr>
              <a:defRPr/>
            </a:pPr>
            <a:r>
              <a:rPr lang="en-US" sz="3600" dirty="0" smtClean="0"/>
              <a:t>Threats: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000" dirty="0" smtClean="0"/>
              <a:t>Environmental characteristics that can </a:t>
            </a:r>
            <a:r>
              <a:rPr lang="en-US" sz="3000" u="sng" dirty="0" smtClean="0"/>
              <a:t>prevent</a:t>
            </a:r>
            <a:r>
              <a:rPr lang="en-US" sz="3000" dirty="0" smtClean="0"/>
              <a:t> the organization from being successful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81F0F2B7-8335-40AD-9C95-CBD4A5432CB4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2" name="Rectangle 1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External Trends—</a:t>
            </a:r>
            <a:br>
              <a:rPr lang="en-US" smtClean="0"/>
            </a:br>
            <a:r>
              <a:rPr lang="en-US" smtClean="0"/>
              <a:t>Factors to Consider</a:t>
            </a:r>
          </a:p>
        </p:txBody>
      </p:sp>
      <p:sp>
        <p:nvSpPr>
          <p:cNvPr id="25613" name="Rectangle 13"/>
          <p:cNvSpPr>
            <a:spLocks noGrp="1" noChangeArrowheads="1"/>
          </p:cNvSpPr>
          <p:nvPr>
            <p:ph sz="half" idx="1"/>
          </p:nvPr>
        </p:nvSpPr>
        <p:spPr>
          <a:xfrm>
            <a:off x="533400" y="2057400"/>
            <a:ext cx="7924800" cy="373856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smtClean="0"/>
              <a:t>Economic</a:t>
            </a:r>
          </a:p>
          <a:p>
            <a:pPr eaLnBrk="1" hangingPunct="1">
              <a:defRPr/>
            </a:pPr>
            <a:r>
              <a:rPr lang="en-US" sz="3200" smtClean="0"/>
              <a:t>Political/Legal </a:t>
            </a:r>
          </a:p>
          <a:p>
            <a:pPr eaLnBrk="1" hangingPunct="1">
              <a:defRPr/>
            </a:pPr>
            <a:r>
              <a:rPr lang="en-US" sz="3200" smtClean="0"/>
              <a:t>Social </a:t>
            </a:r>
          </a:p>
          <a:p>
            <a:pPr eaLnBrk="1" hangingPunct="1">
              <a:defRPr/>
            </a:pPr>
            <a:r>
              <a:rPr lang="en-US" sz="3200" smtClean="0"/>
              <a:t>Technological</a:t>
            </a:r>
          </a:p>
          <a:p>
            <a:pPr eaLnBrk="1" hangingPunct="1">
              <a:buFont typeface="Wingdings" charset="2"/>
              <a:buNone/>
              <a:defRPr/>
            </a:pPr>
            <a:endParaRPr lang="en-US" sz="3200" smtClean="0"/>
          </a:p>
          <a:p>
            <a:pPr eaLnBrk="1" hangingPunct="1">
              <a:buFont typeface="Wingdings" charset="2"/>
              <a:buNone/>
              <a:defRPr/>
            </a:pPr>
            <a:endParaRPr lang="en-US" sz="3200" smtClean="0"/>
          </a:p>
        </p:txBody>
      </p:sp>
      <p:sp>
        <p:nvSpPr>
          <p:cNvPr id="25614" name="Rectangle 14"/>
          <p:cNvSpPr>
            <a:spLocks noGrp="1" noChangeArrowheads="1"/>
          </p:cNvSpPr>
          <p:nvPr>
            <p:ph sz="half" idx="2"/>
          </p:nvPr>
        </p:nvSpPr>
        <p:spPr>
          <a:xfrm>
            <a:off x="5029200" y="2057400"/>
            <a:ext cx="3640138" cy="3738563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smtClean="0"/>
              <a:t>Competitors</a:t>
            </a:r>
          </a:p>
          <a:p>
            <a:pPr eaLnBrk="1" hangingPunct="1">
              <a:defRPr/>
            </a:pPr>
            <a:r>
              <a:rPr lang="en-US" sz="3200" smtClean="0"/>
              <a:t>Customers</a:t>
            </a:r>
          </a:p>
          <a:p>
            <a:pPr eaLnBrk="1" hangingPunct="1">
              <a:defRPr/>
            </a:pPr>
            <a:r>
              <a:rPr lang="en-US" sz="3200" smtClean="0"/>
              <a:t>Suppliers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4AC5313A-469B-4218-A080-212E245D09B6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Internal Trends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772400" cy="4424363"/>
          </a:xfrm>
        </p:spPr>
        <p:txBody>
          <a:bodyPr/>
          <a:lstStyle/>
          <a:p>
            <a:pPr eaLnBrk="1" hangingPunct="1">
              <a:buClr>
                <a:srgbClr val="FADF6C"/>
              </a:buClr>
              <a:defRPr/>
            </a:pPr>
            <a:r>
              <a:rPr lang="en-US" sz="3600" dirty="0" smtClean="0"/>
              <a:t>Strengths:</a:t>
            </a:r>
            <a:r>
              <a:rPr lang="en-US" dirty="0" smtClean="0"/>
              <a:t> </a:t>
            </a:r>
          </a:p>
          <a:p>
            <a:pPr lvl="1" eaLnBrk="1" hangingPunct="1">
              <a:defRPr/>
            </a:pPr>
            <a:r>
              <a:rPr lang="en-US" sz="3200" dirty="0" smtClean="0"/>
              <a:t>Internal characteristics that the organization can </a:t>
            </a:r>
            <a:r>
              <a:rPr lang="en-US" sz="3200" u="sng" dirty="0" smtClean="0"/>
              <a:t>use for its advantage</a:t>
            </a:r>
          </a:p>
          <a:p>
            <a:pPr eaLnBrk="1" hangingPunct="1">
              <a:buClr>
                <a:srgbClr val="FADF6C"/>
              </a:buClr>
              <a:defRPr/>
            </a:pPr>
            <a:r>
              <a:rPr lang="en-US" sz="3600" dirty="0" smtClean="0"/>
              <a:t>Weaknesses:</a:t>
            </a:r>
            <a:r>
              <a:rPr lang="en-US" dirty="0" smtClean="0"/>
              <a:t> </a:t>
            </a:r>
          </a:p>
          <a:p>
            <a:pPr lvl="1" eaLnBrk="1" hangingPunct="1">
              <a:defRPr/>
            </a:pPr>
            <a:r>
              <a:rPr lang="en-US" sz="3200" dirty="0" smtClean="0"/>
              <a:t>Internal characteristics that can </a:t>
            </a:r>
            <a:r>
              <a:rPr lang="en-US" sz="3200" u="sng" dirty="0" smtClean="0"/>
              <a:t>hinder the success</a:t>
            </a:r>
            <a:r>
              <a:rPr lang="en-US" sz="3200" dirty="0" smtClean="0"/>
              <a:t> of the organization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8C585928-4560-4CFD-B7FD-ABB8B3CF6E8B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Internal Trends— </a:t>
            </a:r>
            <a:br>
              <a:rPr lang="en-US" smtClean="0"/>
            </a:br>
            <a:r>
              <a:rPr lang="en-US" smtClean="0"/>
              <a:t>Factors to Consider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2057400"/>
            <a:ext cx="7391400" cy="3586163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smtClean="0"/>
              <a:t>Organizational structure</a:t>
            </a:r>
          </a:p>
          <a:p>
            <a:pPr eaLnBrk="1" hangingPunct="1">
              <a:defRPr/>
            </a:pPr>
            <a:r>
              <a:rPr lang="en-US" sz="3600" smtClean="0"/>
              <a:t>Organizational culture</a:t>
            </a:r>
          </a:p>
          <a:p>
            <a:pPr eaLnBrk="1" hangingPunct="1">
              <a:defRPr/>
            </a:pPr>
            <a:r>
              <a:rPr lang="en-US" sz="3600" smtClean="0"/>
              <a:t>Politics</a:t>
            </a:r>
          </a:p>
          <a:p>
            <a:pPr eaLnBrk="1" hangingPunct="1">
              <a:defRPr/>
            </a:pPr>
            <a:r>
              <a:rPr lang="en-US" sz="3600" smtClean="0"/>
              <a:t>Processes</a:t>
            </a:r>
          </a:p>
          <a:p>
            <a:pPr eaLnBrk="1" hangingPunct="1">
              <a:defRPr/>
            </a:pPr>
            <a:r>
              <a:rPr lang="en-US" sz="3600" smtClean="0"/>
              <a:t>Size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287006A5-A410-43E3-8204-02C27A46BCCA}" type="slidenum">
              <a:rPr lang="en-US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Gap Analysis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467600" cy="4119563"/>
          </a:xfrm>
        </p:spPr>
        <p:txBody>
          <a:bodyPr/>
          <a:lstStyle/>
          <a:p>
            <a:pPr eaLnBrk="1" hangingPunct="1">
              <a:buFont typeface="Wingdings" charset="2"/>
              <a:buNone/>
              <a:defRPr/>
            </a:pPr>
            <a:r>
              <a:rPr lang="en-US" sz="3600" smtClean="0"/>
              <a:t>Analyzes:</a:t>
            </a:r>
          </a:p>
          <a:p>
            <a:pPr lvl="1" algn="ctr" eaLnBrk="1" hangingPunct="1">
              <a:buFontTx/>
              <a:buNone/>
              <a:defRPr/>
            </a:pPr>
            <a:r>
              <a:rPr lang="en-US" sz="3200" smtClean="0"/>
              <a:t>External environment </a:t>
            </a:r>
          </a:p>
          <a:p>
            <a:pPr lvl="1" algn="ctr" eaLnBrk="1" hangingPunct="1">
              <a:buFontTx/>
              <a:buNone/>
              <a:defRPr/>
            </a:pPr>
            <a:r>
              <a:rPr lang="en-US" smtClean="0"/>
              <a:t>(opportunities and threats)</a:t>
            </a:r>
          </a:p>
          <a:p>
            <a:pPr lvl="1" algn="ctr" eaLnBrk="1" hangingPunct="1">
              <a:buFontTx/>
              <a:buNone/>
              <a:defRPr/>
            </a:pPr>
            <a:r>
              <a:rPr lang="en-US" sz="3000" i="1" smtClean="0"/>
              <a:t>vis-à-vis</a:t>
            </a:r>
          </a:p>
          <a:p>
            <a:pPr lvl="1" algn="ctr" eaLnBrk="1" hangingPunct="1">
              <a:buFontTx/>
              <a:buNone/>
              <a:defRPr/>
            </a:pPr>
            <a:r>
              <a:rPr lang="en-US" sz="3200" smtClean="0"/>
              <a:t>Internal environment</a:t>
            </a:r>
          </a:p>
          <a:p>
            <a:pPr lvl="1" algn="ctr" eaLnBrk="1" hangingPunct="1">
              <a:buFontTx/>
              <a:buNone/>
              <a:defRPr/>
            </a:pPr>
            <a:r>
              <a:rPr lang="en-US" smtClean="0"/>
              <a:t>(strengths and weaknesses)</a:t>
            </a:r>
            <a:endParaRPr lang="en-US" sz="240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C5DE5A91-4795-48B4-8616-09232A333541}" type="slidenum">
              <a:rPr lang="en-US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23912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>
                <a:cs typeface="Times New Roman" charset="0"/>
              </a:rPr>
              <a:t>Gap Analysis Determines: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95400"/>
            <a:ext cx="7924800" cy="4724400"/>
          </a:xfrm>
        </p:spPr>
        <p:txBody>
          <a:bodyPr/>
          <a:lstStyle/>
          <a:p>
            <a:pPr lvl="1" eaLnBrk="1" hangingPunct="1">
              <a:buFont typeface="Wingdings" charset="2"/>
              <a:buChar char="Ø"/>
              <a:defRPr/>
            </a:pPr>
            <a:r>
              <a:rPr lang="en-US" sz="3000" smtClean="0">
                <a:cs typeface="Times New Roman" charset="0"/>
              </a:rPr>
              <a:t>Opportunity </a:t>
            </a:r>
            <a:r>
              <a:rPr lang="en-US" sz="3000" smtClean="0">
                <a:cs typeface="Times New Roman" charset="0"/>
                <a:sym typeface="Wingdings" charset="2"/>
              </a:rPr>
              <a:t>+</a:t>
            </a:r>
            <a:r>
              <a:rPr lang="en-US" sz="3000" b="1" smtClean="0">
                <a:cs typeface="Times New Roman" charset="0"/>
                <a:sym typeface="Wingdings" charset="2"/>
              </a:rPr>
              <a:t> </a:t>
            </a:r>
            <a:r>
              <a:rPr lang="en-US" sz="3000" smtClean="0">
                <a:cs typeface="Times New Roman" charset="0"/>
              </a:rPr>
              <a:t>Strength = </a:t>
            </a:r>
            <a:r>
              <a:rPr lang="en-US" sz="3000" b="1" smtClean="0">
                <a:cs typeface="Times New Roman" charset="0"/>
              </a:rPr>
              <a:t>Leverage</a:t>
            </a:r>
          </a:p>
          <a:p>
            <a:pPr lvl="1" eaLnBrk="1" hangingPunct="1">
              <a:buFont typeface="Wingdings" charset="2"/>
              <a:buNone/>
              <a:defRPr/>
            </a:pPr>
            <a:endParaRPr lang="en-US" sz="3000" b="1" smtClean="0">
              <a:cs typeface="Times New Roman" charset="0"/>
            </a:endParaRPr>
          </a:p>
          <a:p>
            <a:pPr lvl="1" eaLnBrk="1" hangingPunct="1">
              <a:buFont typeface="Wingdings" charset="2"/>
              <a:buChar char="Ø"/>
              <a:defRPr/>
            </a:pPr>
            <a:r>
              <a:rPr lang="en-US" sz="3000" smtClean="0">
                <a:cs typeface="Times New Roman" charset="0"/>
              </a:rPr>
              <a:t>Opportunity </a:t>
            </a:r>
            <a:r>
              <a:rPr lang="en-US" sz="3000" smtClean="0">
                <a:cs typeface="Times New Roman" charset="0"/>
                <a:sym typeface="Wingdings" charset="2"/>
              </a:rPr>
              <a:t>+</a:t>
            </a:r>
            <a:r>
              <a:rPr lang="en-US" sz="3000" smtClean="0">
                <a:cs typeface="Times New Roman" charset="0"/>
              </a:rPr>
              <a:t> Weakness = </a:t>
            </a:r>
            <a:r>
              <a:rPr lang="en-US" sz="3000" b="1" smtClean="0">
                <a:cs typeface="Times New Roman" charset="0"/>
              </a:rPr>
              <a:t>Constraint</a:t>
            </a:r>
            <a:r>
              <a:rPr lang="en-US" sz="3000" smtClean="0">
                <a:cs typeface="Times New Roman" charset="0"/>
              </a:rPr>
              <a:t> </a:t>
            </a:r>
          </a:p>
          <a:p>
            <a:pPr lvl="1" eaLnBrk="1" hangingPunct="1">
              <a:buFont typeface="Wingdings" charset="2"/>
              <a:buNone/>
              <a:defRPr/>
            </a:pPr>
            <a:endParaRPr lang="en-US" sz="3000" smtClean="0">
              <a:cs typeface="Times New Roman" charset="0"/>
            </a:endParaRPr>
          </a:p>
          <a:p>
            <a:pPr lvl="1" eaLnBrk="1" hangingPunct="1">
              <a:buFont typeface="Wingdings" charset="2"/>
              <a:buChar char="Ø"/>
              <a:defRPr/>
            </a:pPr>
            <a:r>
              <a:rPr lang="en-US" sz="3000" smtClean="0">
                <a:cs typeface="Times New Roman" charset="0"/>
              </a:rPr>
              <a:t>Threat </a:t>
            </a:r>
            <a:r>
              <a:rPr lang="en-US" sz="3000" smtClean="0">
                <a:cs typeface="Times New Roman" charset="0"/>
                <a:sym typeface="Wingdings" charset="2"/>
              </a:rPr>
              <a:t>+</a:t>
            </a:r>
            <a:r>
              <a:rPr lang="en-US" sz="3000" smtClean="0">
                <a:cs typeface="Times New Roman" charset="0"/>
              </a:rPr>
              <a:t> Strength = </a:t>
            </a:r>
            <a:r>
              <a:rPr lang="en-US" sz="3000" b="1" smtClean="0">
                <a:cs typeface="Times New Roman" charset="0"/>
              </a:rPr>
              <a:t>Vulnerability </a:t>
            </a:r>
          </a:p>
          <a:p>
            <a:pPr lvl="1" eaLnBrk="1" hangingPunct="1">
              <a:buFont typeface="Wingdings" charset="2"/>
              <a:buNone/>
              <a:defRPr/>
            </a:pPr>
            <a:endParaRPr lang="en-US" sz="3000" b="1" smtClean="0">
              <a:cs typeface="Times New Roman" charset="0"/>
            </a:endParaRPr>
          </a:p>
          <a:p>
            <a:pPr lvl="1" eaLnBrk="1" hangingPunct="1">
              <a:buFont typeface="Wingdings" charset="2"/>
              <a:buChar char="Ø"/>
              <a:defRPr/>
            </a:pPr>
            <a:r>
              <a:rPr lang="en-US" sz="3000" smtClean="0">
                <a:cs typeface="Times New Roman" charset="0"/>
              </a:rPr>
              <a:t>Threat </a:t>
            </a:r>
            <a:r>
              <a:rPr lang="en-US" sz="3000" smtClean="0">
                <a:cs typeface="Times New Roman" charset="0"/>
                <a:sym typeface="Wingdings" charset="2"/>
              </a:rPr>
              <a:t>+</a:t>
            </a:r>
            <a:r>
              <a:rPr lang="en-US" sz="3000" smtClean="0">
                <a:cs typeface="Times New Roman" charset="0"/>
              </a:rPr>
              <a:t> Weakness  = </a:t>
            </a:r>
            <a:r>
              <a:rPr lang="en-US" sz="3000" b="1" smtClean="0">
                <a:cs typeface="Times New Roman" charset="0"/>
              </a:rPr>
              <a:t>Problem</a:t>
            </a:r>
            <a:r>
              <a:rPr lang="en-US" sz="3000" smtClean="0">
                <a:cs typeface="Times New Roman" charset="0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536BB9F7-635A-4F55-AB24-00C06DB3E5CB}" type="slidenum">
              <a:rPr lang="en-US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Strategic Planning for the Organization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432675" cy="3736975"/>
          </a:xfrm>
        </p:spPr>
        <p:txBody>
          <a:bodyPr/>
          <a:lstStyle/>
          <a:p>
            <a:pPr eaLnBrk="1" hangingPunct="1">
              <a:buFont typeface="Wingdings" charset="2"/>
              <a:buNone/>
              <a:defRPr/>
            </a:pPr>
            <a:r>
              <a:rPr lang="en-US" smtClean="0"/>
              <a:t>	</a:t>
            </a:r>
            <a:r>
              <a:rPr lang="en-US" sz="3600" smtClean="0"/>
              <a:t>Environmental and Gap Analyses provide information for organizations to decide:</a:t>
            </a:r>
          </a:p>
          <a:p>
            <a:pPr lvl="1" eaLnBrk="1" hangingPunct="1">
              <a:buFont typeface="Wingdings" charset="2"/>
              <a:buChar char="Ø"/>
              <a:defRPr/>
            </a:pPr>
            <a:r>
              <a:rPr lang="en-US" sz="3200" smtClean="0"/>
              <a:t>Who they are</a:t>
            </a:r>
          </a:p>
          <a:p>
            <a:pPr lvl="1" eaLnBrk="1" hangingPunct="1">
              <a:buFont typeface="Wingdings" charset="2"/>
              <a:buChar char="Ø"/>
              <a:defRPr/>
            </a:pPr>
            <a:r>
              <a:rPr lang="en-US" sz="3200" smtClean="0"/>
              <a:t>What they do</a:t>
            </a:r>
            <a:r>
              <a:rPr lang="en-US" smtClean="0"/>
              <a:t>	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6895409F-3648-4F96-93A0-7C2A525FB61B}" type="slidenum">
              <a:rPr lang="en-US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2391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Mission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8229600" cy="44196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charset="2"/>
              <a:buNone/>
              <a:defRPr/>
            </a:pPr>
            <a:r>
              <a:rPr lang="en-US" smtClean="0"/>
              <a:t>A good mission statement answers: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smtClean="0"/>
              <a:t>Why does the organization exist?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smtClean="0"/>
              <a:t>What is the scope of the organization’s activities?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smtClean="0"/>
              <a:t>Who are the customers served?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ü"/>
              <a:defRPr/>
            </a:pPr>
            <a:r>
              <a:rPr lang="en-US" smtClean="0"/>
              <a:t>What are the products or services offered?</a:t>
            </a:r>
          </a:p>
          <a:p>
            <a:pPr eaLnBrk="1" hangingPunct="1">
              <a:buClr>
                <a:schemeClr val="tx1"/>
              </a:buClr>
              <a:buFont typeface="Webdings" charset="2"/>
              <a:buNone/>
              <a:defRPr/>
            </a:pPr>
            <a:r>
              <a:rPr lang="en-US" smtClean="0"/>
              <a:t>	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79FE653E-B257-4F05-A22A-B0CCF5D27994}" type="slidenum">
              <a:rPr lang="en-US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Mission Statement contains: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00200"/>
            <a:ext cx="76962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charset="2"/>
              <a:buNone/>
              <a:defRPr/>
            </a:pPr>
            <a:r>
              <a:rPr lang="en-US" dirty="0" smtClean="0"/>
              <a:t>Information on an organization’s</a:t>
            </a:r>
          </a:p>
          <a:p>
            <a:pPr eaLnBrk="1" hangingPunct="1">
              <a:lnSpc>
                <a:spcPct val="90000"/>
              </a:lnSpc>
              <a:buClr>
                <a:srgbClr val="FADF6C"/>
              </a:buClr>
              <a:buSzPct val="100000"/>
              <a:buFont typeface="Wingdings" charset="2"/>
              <a:buChar char="§"/>
              <a:defRPr/>
            </a:pPr>
            <a:r>
              <a:rPr lang="en-US" dirty="0" smtClean="0"/>
              <a:t>Basic product/service to be offered</a:t>
            </a:r>
          </a:p>
          <a:p>
            <a:pPr eaLnBrk="1" hangingPunct="1">
              <a:lnSpc>
                <a:spcPct val="90000"/>
              </a:lnSpc>
              <a:buClr>
                <a:srgbClr val="FADF6C"/>
              </a:buClr>
              <a:buSzPct val="100000"/>
              <a:buFont typeface="Wingdings" charset="2"/>
              <a:buChar char="§"/>
              <a:defRPr/>
            </a:pPr>
            <a:r>
              <a:rPr lang="en-US" dirty="0" smtClean="0"/>
              <a:t>Primary market/customer groups</a:t>
            </a:r>
          </a:p>
          <a:p>
            <a:pPr eaLnBrk="1" hangingPunct="1">
              <a:lnSpc>
                <a:spcPct val="90000"/>
              </a:lnSpc>
              <a:buClr>
                <a:srgbClr val="FADF6C"/>
              </a:buClr>
              <a:buSzPct val="100000"/>
              <a:buFont typeface="Wingdings" charset="2"/>
              <a:buChar char="§"/>
              <a:defRPr/>
            </a:pPr>
            <a:r>
              <a:rPr lang="en-US" dirty="0" smtClean="0"/>
              <a:t>Unique benefits and advantages of product/services</a:t>
            </a:r>
          </a:p>
          <a:p>
            <a:pPr eaLnBrk="1" hangingPunct="1">
              <a:lnSpc>
                <a:spcPct val="90000"/>
              </a:lnSpc>
              <a:buClr>
                <a:srgbClr val="FADF6C"/>
              </a:buClr>
              <a:buSzPct val="100000"/>
              <a:buFont typeface="Wingdings" charset="2"/>
              <a:buChar char="§"/>
              <a:defRPr/>
            </a:pPr>
            <a:r>
              <a:rPr lang="en-US" dirty="0" smtClean="0"/>
              <a:t>Technology to be used</a:t>
            </a:r>
          </a:p>
          <a:p>
            <a:pPr eaLnBrk="1" hangingPunct="1">
              <a:lnSpc>
                <a:spcPct val="90000"/>
              </a:lnSpc>
              <a:buClr>
                <a:srgbClr val="FADF6C"/>
              </a:buClr>
              <a:buSzPct val="100000"/>
              <a:buFont typeface="Wingdings" charset="2"/>
              <a:buChar char="§"/>
              <a:defRPr/>
            </a:pPr>
            <a:r>
              <a:rPr lang="en-US" dirty="0" smtClean="0"/>
              <a:t>Concern for survival through growth and profitability</a:t>
            </a:r>
            <a:r>
              <a:rPr lang="en-US" sz="2800" dirty="0" smtClean="0"/>
              <a:t>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825FE86C-DA44-4814-9E94-452B7E17A319}" type="slidenum">
              <a:rPr lang="en-US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Mission Statement </a:t>
            </a:r>
            <a:r>
              <a:rPr lang="en-US" u="sng" dirty="0" smtClean="0"/>
              <a:t>May</a:t>
            </a:r>
            <a:r>
              <a:rPr lang="en-US" dirty="0" smtClean="0"/>
              <a:t> Contain: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8229600" cy="44196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charset="2"/>
              <a:buNone/>
              <a:defRPr/>
            </a:pPr>
            <a:r>
              <a:rPr lang="en-US" dirty="0" smtClean="0"/>
              <a:t>Information on an organization’s values and beliefs</a:t>
            </a:r>
          </a:p>
          <a:p>
            <a:pPr lvl="1" eaLnBrk="1" hangingPunct="1">
              <a:buClr>
                <a:srgbClr val="FADF6C"/>
              </a:buClr>
              <a:buFont typeface="Wingdings" charset="2"/>
              <a:buChar char="§"/>
              <a:defRPr/>
            </a:pPr>
            <a:r>
              <a:rPr lang="en-US" sz="3000" dirty="0" smtClean="0"/>
              <a:t>Managerial philosophy</a:t>
            </a:r>
          </a:p>
          <a:p>
            <a:pPr lvl="1" eaLnBrk="1" hangingPunct="1">
              <a:buClr>
                <a:srgbClr val="FADF6C"/>
              </a:buClr>
              <a:buFont typeface="Wingdings" charset="2"/>
              <a:buChar char="§"/>
              <a:defRPr/>
            </a:pPr>
            <a:r>
              <a:rPr lang="en-US" sz="3000" dirty="0" smtClean="0"/>
              <a:t>Public image sought by organization</a:t>
            </a:r>
          </a:p>
          <a:p>
            <a:pPr lvl="1" eaLnBrk="1" hangingPunct="1">
              <a:buClr>
                <a:srgbClr val="FADF6C"/>
              </a:buClr>
              <a:buFont typeface="Wingdings" charset="2"/>
              <a:buChar char="§"/>
              <a:defRPr/>
            </a:pPr>
            <a:r>
              <a:rPr lang="en-US" sz="3000" dirty="0" smtClean="0"/>
              <a:t>Self-concept of business adopted by</a:t>
            </a:r>
          </a:p>
          <a:p>
            <a:pPr lvl="2" eaLnBrk="1" hangingPunct="1"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600" dirty="0" smtClean="0"/>
              <a:t>Employees</a:t>
            </a:r>
          </a:p>
          <a:p>
            <a:pPr lvl="2" eaLnBrk="1" hangingPunct="1">
              <a:buClr>
                <a:schemeClr val="tx1"/>
              </a:buClr>
              <a:buSzPct val="100000"/>
              <a:buFont typeface="Arial" pitchFamily="34" charset="0"/>
              <a:buChar char="•"/>
              <a:defRPr/>
            </a:pPr>
            <a:r>
              <a:rPr lang="en-US" sz="2600" dirty="0" smtClean="0"/>
              <a:t>Stockholders</a:t>
            </a:r>
            <a:r>
              <a:rPr lang="en-US" sz="2800" dirty="0" smtClean="0"/>
              <a:t>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5923FD62-A34C-4330-B25D-54B0E7170A4C}" type="slidenum">
              <a:rPr lang="en-US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Vision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924800" cy="3733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Statement of future aspirations</a:t>
            </a:r>
          </a:p>
          <a:p>
            <a:pPr eaLnBrk="1" hangingPunct="1">
              <a:defRPr/>
            </a:pPr>
            <a:r>
              <a:rPr lang="en-US" sz="3600" dirty="0" smtClean="0"/>
              <a:t>Focuses attention on what is important</a:t>
            </a:r>
          </a:p>
          <a:p>
            <a:pPr eaLnBrk="1" hangingPunct="1">
              <a:defRPr/>
            </a:pPr>
            <a:r>
              <a:rPr lang="en-US" sz="3600" dirty="0" smtClean="0"/>
              <a:t>Provides context for evaluating</a:t>
            </a:r>
          </a:p>
          <a:p>
            <a:pPr lvl="1" eaLnBrk="1" hangingPunct="1">
              <a:defRPr/>
            </a:pPr>
            <a:r>
              <a:rPr lang="en-US" sz="3200" dirty="0" smtClean="0"/>
              <a:t>Opportunities</a:t>
            </a:r>
          </a:p>
          <a:p>
            <a:pPr lvl="1" eaLnBrk="1" hangingPunct="1">
              <a:defRPr/>
            </a:pPr>
            <a:r>
              <a:rPr lang="en-US" sz="3200" dirty="0" smtClean="0"/>
              <a:t>Threats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0D011AF6-56B5-4B19-93D4-BFE0614BE698}" type="slidenum">
              <a:rPr lang="en-US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 Good Vision Statement:</a:t>
            </a:r>
            <a:r>
              <a:rPr lang="en-US" sz="4200" smtClean="0"/>
              <a:t/>
            </a:r>
            <a:br>
              <a:rPr lang="en-US" sz="4200" smtClean="0"/>
            </a:br>
            <a:r>
              <a:rPr lang="en-US" sz="4200" smtClean="0"/>
              <a:t> </a:t>
            </a:r>
            <a:r>
              <a:rPr lang="en-US" smtClean="0"/>
              <a:t>Eight Characteristics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432675" cy="3738563"/>
          </a:xfrm>
        </p:spPr>
        <p:txBody>
          <a:bodyPr/>
          <a:lstStyle/>
          <a:p>
            <a:pPr marL="533400" indent="-533400" eaLnBrk="1" hangingPunct="1">
              <a:buClr>
                <a:srgbClr val="FADF6C"/>
              </a:buClr>
              <a:buFont typeface="Wingdings" charset="2"/>
              <a:buAutoNum type="arabicPeriod"/>
              <a:defRPr/>
            </a:pPr>
            <a:r>
              <a:rPr lang="en-US" sz="4000" dirty="0" smtClean="0"/>
              <a:t>Brief</a:t>
            </a:r>
          </a:p>
          <a:p>
            <a:pPr marL="533400" indent="-533400" eaLnBrk="1" hangingPunct="1">
              <a:buClr>
                <a:srgbClr val="FADF6C"/>
              </a:buClr>
              <a:buFont typeface="Wingdings" charset="2"/>
              <a:buAutoNum type="arabicPeriod"/>
              <a:defRPr/>
            </a:pPr>
            <a:r>
              <a:rPr lang="en-US" sz="4000" dirty="0" smtClean="0"/>
              <a:t>Verifiable</a:t>
            </a:r>
          </a:p>
          <a:p>
            <a:pPr marL="533400" indent="-533400" eaLnBrk="1" hangingPunct="1">
              <a:buClr>
                <a:srgbClr val="FADF6C"/>
              </a:buClr>
              <a:buFont typeface="Wingdings" charset="2"/>
              <a:buAutoNum type="arabicPeriod"/>
              <a:defRPr/>
            </a:pPr>
            <a:r>
              <a:rPr lang="en-US" sz="4000" dirty="0" smtClean="0"/>
              <a:t>Bound by a Timeline</a:t>
            </a:r>
          </a:p>
          <a:p>
            <a:pPr marL="533400" indent="-533400" eaLnBrk="1" hangingPunct="1">
              <a:buClr>
                <a:srgbClr val="FADF6C"/>
              </a:buClr>
              <a:buFont typeface="Wingdings" charset="2"/>
              <a:buAutoNum type="arabicPeriod"/>
              <a:defRPr/>
            </a:pPr>
            <a:r>
              <a:rPr lang="en-US" sz="4000" dirty="0" smtClean="0"/>
              <a:t>Current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1B0CEE64-1774-4830-9C28-A8DD576F1DB5}" type="slidenum">
              <a:rPr lang="en-US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 Good Vision Statement:</a:t>
            </a: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> </a:t>
            </a:r>
            <a:r>
              <a:rPr lang="en-US" smtClean="0"/>
              <a:t>Eight Characteristics </a:t>
            </a:r>
            <a:r>
              <a:rPr lang="en-US" sz="3600" smtClean="0"/>
              <a:t>(Continued)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2057400"/>
            <a:ext cx="7432675" cy="3738563"/>
          </a:xfrm>
        </p:spPr>
        <p:txBody>
          <a:bodyPr/>
          <a:lstStyle/>
          <a:p>
            <a:pPr marL="609600" indent="-609600" eaLnBrk="1" hangingPunct="1">
              <a:buClr>
                <a:srgbClr val="FADF6C"/>
              </a:buClr>
              <a:buFontTx/>
              <a:buAutoNum type="arabicPeriod" startAt="5"/>
              <a:defRPr/>
            </a:pPr>
            <a:r>
              <a:rPr lang="en-US" sz="4000" dirty="0" smtClean="0"/>
              <a:t>Focused</a:t>
            </a:r>
          </a:p>
          <a:p>
            <a:pPr marL="609600" indent="-609600" eaLnBrk="1" hangingPunct="1">
              <a:buClr>
                <a:srgbClr val="FADF6C"/>
              </a:buClr>
              <a:buFontTx/>
              <a:buAutoNum type="arabicPeriod" startAt="5"/>
              <a:defRPr/>
            </a:pPr>
            <a:r>
              <a:rPr lang="en-US" sz="4000" dirty="0" smtClean="0"/>
              <a:t>Understandable</a:t>
            </a:r>
          </a:p>
          <a:p>
            <a:pPr marL="609600" indent="-609600" eaLnBrk="1" hangingPunct="1">
              <a:buClr>
                <a:srgbClr val="FADF6C"/>
              </a:buClr>
              <a:buFontTx/>
              <a:buAutoNum type="arabicPeriod" startAt="5"/>
              <a:defRPr/>
            </a:pPr>
            <a:r>
              <a:rPr lang="en-US" sz="4000" dirty="0" smtClean="0"/>
              <a:t>Inspiring</a:t>
            </a:r>
          </a:p>
          <a:p>
            <a:pPr marL="609600" indent="-609600" eaLnBrk="1" hangingPunct="1">
              <a:buClr>
                <a:srgbClr val="FADF6C"/>
              </a:buClr>
              <a:buFontTx/>
              <a:buAutoNum type="arabicPeriod" startAt="5"/>
              <a:defRPr/>
            </a:pPr>
            <a:r>
              <a:rPr lang="en-US" sz="4000" dirty="0" smtClean="0"/>
              <a:t>A stretch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B0D20E21-D0A9-4B5E-A5C4-99814A3A7AAD}" type="slidenum">
              <a:rPr lang="en-US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Purposes for Setting Goals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620000" cy="37369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Formalize expected achievements</a:t>
            </a:r>
          </a:p>
          <a:p>
            <a:pPr eaLnBrk="1" hangingPunct="1">
              <a:defRPr/>
            </a:pPr>
            <a:r>
              <a:rPr lang="en-US" dirty="0" smtClean="0"/>
              <a:t>Provide motivation</a:t>
            </a:r>
          </a:p>
          <a:p>
            <a:pPr eaLnBrk="1" hangingPunct="1">
              <a:defRPr/>
            </a:pPr>
            <a:r>
              <a:rPr lang="en-US" dirty="0" smtClean="0"/>
              <a:t>Provide tangible targets </a:t>
            </a:r>
          </a:p>
          <a:p>
            <a:pPr eaLnBrk="1" hangingPunct="1">
              <a:defRPr/>
            </a:pPr>
            <a:r>
              <a:rPr lang="en-US" dirty="0" smtClean="0"/>
              <a:t>Provide the basis for good decisions</a:t>
            </a:r>
          </a:p>
          <a:p>
            <a:pPr eaLnBrk="1" hangingPunct="1">
              <a:defRPr/>
            </a:pPr>
            <a:r>
              <a:rPr lang="en-US" dirty="0" smtClean="0"/>
              <a:t>Provide the basis for performance measurement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15D219C3-4E0F-4E2B-A8BD-2FA02E290B5B}" type="slidenum">
              <a:rPr lang="en-US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Strategies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924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Create strategies, game plans or “How to” procedures to address issues of: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Growth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Survival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Turnaround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Stability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Innovation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Leadership</a:t>
            </a:r>
            <a:r>
              <a:rPr lang="en-US" sz="2000" dirty="0" smtClean="0"/>
              <a:t>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F03E2153-526C-4F55-ACCA-42767A792A13}" type="slidenum">
              <a:rPr lang="en-US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How the HR Function Contributes: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8001000" cy="3810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smtClean="0"/>
              <a:t>Communicate knowledge of strategic plan</a:t>
            </a:r>
          </a:p>
          <a:p>
            <a:pPr eaLnBrk="1" hangingPunct="1">
              <a:defRPr/>
            </a:pPr>
            <a:r>
              <a:rPr lang="en-US" sz="3600" smtClean="0"/>
              <a:t>Provide knowledge of KSAs needed for strategy implementation</a:t>
            </a:r>
          </a:p>
          <a:p>
            <a:pPr eaLnBrk="1" hangingPunct="1">
              <a:defRPr/>
            </a:pPr>
            <a:r>
              <a:rPr lang="en-US" sz="3600" smtClean="0"/>
              <a:t>Propose reward systems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3E1A284B-AA88-4F4F-ABC8-5ED436EBDC3D}" type="slidenum">
              <a:rPr lang="en-US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128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Strategic Plans at the Unit Level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8001000" cy="4343400"/>
          </a:xfrm>
        </p:spPr>
        <p:txBody>
          <a:bodyPr/>
          <a:lstStyle/>
          <a:p>
            <a:pPr eaLnBrk="1" hangingPunct="1">
              <a:defRPr/>
            </a:pPr>
            <a:r>
              <a:rPr lang="en-US" sz="3400" dirty="0" smtClean="0"/>
              <a:t>Every</a:t>
            </a:r>
            <a:r>
              <a:rPr lang="en-US" sz="3400" b="1" dirty="0" smtClean="0"/>
              <a:t> Unit </a:t>
            </a:r>
            <a:r>
              <a:rPr lang="en-US" sz="3400" dirty="0" smtClean="0"/>
              <a:t>mission statement, vision statement, goals, and strategies</a:t>
            </a:r>
          </a:p>
          <a:p>
            <a:pPr lvl="1" algn="ctr" eaLnBrk="1" hangingPunct="1">
              <a:buFontTx/>
              <a:buNone/>
              <a:defRPr/>
            </a:pPr>
            <a:r>
              <a:rPr lang="en-US" sz="3200" b="1" dirty="0" smtClean="0"/>
              <a:t>Must clearly </a:t>
            </a:r>
            <a:r>
              <a:rPr lang="en-US" sz="3200" b="1" u="sng" dirty="0" smtClean="0"/>
              <a:t>align</a:t>
            </a:r>
            <a:r>
              <a:rPr lang="en-US" sz="3200" b="1" dirty="0" smtClean="0"/>
              <a:t> with</a:t>
            </a:r>
          </a:p>
          <a:p>
            <a:pPr lvl="1" algn="ctr" eaLnBrk="1" hangingPunct="1">
              <a:buFontTx/>
              <a:buNone/>
              <a:defRPr/>
            </a:pPr>
            <a:r>
              <a:rPr lang="en-US" sz="3200" b="1" dirty="0" smtClean="0"/>
              <a:t>and </a:t>
            </a:r>
            <a:r>
              <a:rPr lang="en-US" sz="3200" b="1" u="sng" dirty="0" smtClean="0"/>
              <a:t>be congruent</a:t>
            </a:r>
            <a:r>
              <a:rPr lang="en-US" sz="3200" b="1" dirty="0" smtClean="0"/>
              <a:t> with</a:t>
            </a:r>
          </a:p>
          <a:p>
            <a:pPr eaLnBrk="1" hangingPunct="1">
              <a:defRPr/>
            </a:pPr>
            <a:r>
              <a:rPr lang="en-US" sz="3400" dirty="0" smtClean="0"/>
              <a:t>the</a:t>
            </a:r>
            <a:r>
              <a:rPr lang="en-US" sz="3400" b="1" dirty="0" smtClean="0"/>
              <a:t> Organization’s </a:t>
            </a:r>
            <a:r>
              <a:rPr lang="en-US" sz="3400" dirty="0" smtClean="0"/>
              <a:t>mission statement, vision statement, goals, and strategies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712B0FCD-A6B8-4464-88FC-9931F45C449F}" type="slidenum">
              <a:rPr lang="en-US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Alignment of Strategic Plan with Performance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B1CD4260-54E4-43C8-9D7E-2307E6867BC2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 flipV="1">
            <a:off x="5851525" y="3929063"/>
            <a:ext cx="2697163" cy="995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anchor="ctr">
            <a:spAutoFit/>
          </a:bodyPr>
          <a:lstStyle/>
          <a:p>
            <a:pPr algn="ctr"/>
            <a:r>
              <a:rPr lang="en-US" sz="2000" b="1">
                <a:latin typeface="Arial Narrow" charset="0"/>
              </a:rPr>
              <a:t>Job Description</a:t>
            </a:r>
          </a:p>
          <a:p>
            <a:pPr algn="ctr"/>
            <a:r>
              <a:rPr lang="en-US" sz="2000">
                <a:latin typeface="Arial Narrow" charset="0"/>
              </a:rPr>
              <a:t>Tasks, KSAs</a:t>
            </a:r>
          </a:p>
        </p:txBody>
      </p:sp>
      <p:sp>
        <p:nvSpPr>
          <p:cNvPr id="38918" name="Oval 6"/>
          <p:cNvSpPr>
            <a:spLocks noChangeArrowheads="1"/>
          </p:cNvSpPr>
          <p:nvPr/>
        </p:nvSpPr>
        <p:spPr bwMode="auto">
          <a:xfrm flipV="1">
            <a:off x="628650" y="5056188"/>
            <a:ext cx="5537200" cy="995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>
            <a:spAutoFit/>
          </a:bodyPr>
          <a:lstStyle/>
          <a:p>
            <a:pPr algn="ctr"/>
            <a:r>
              <a:rPr lang="en-US" sz="2000" b="1">
                <a:latin typeface="Arial Narrow" charset="0"/>
              </a:rPr>
              <a:t>Individual and Team Performance</a:t>
            </a:r>
          </a:p>
          <a:p>
            <a:pPr algn="ctr"/>
            <a:r>
              <a:rPr lang="en-US" sz="2000">
                <a:latin typeface="Arial Narrow" charset="0"/>
              </a:rPr>
              <a:t>Results, Behaviors, Developmental Plan</a:t>
            </a:r>
          </a:p>
        </p:txBody>
      </p:sp>
      <p:grpSp>
        <p:nvGrpSpPr>
          <p:cNvPr id="38919" name="Group 3"/>
          <p:cNvGrpSpPr>
            <a:grpSpLocks/>
          </p:cNvGrpSpPr>
          <p:nvPr/>
        </p:nvGrpSpPr>
        <p:grpSpPr bwMode="auto">
          <a:xfrm>
            <a:off x="373063" y="1631950"/>
            <a:ext cx="7504112" cy="3424238"/>
            <a:chOff x="228600" y="1830388"/>
            <a:chExt cx="8662988" cy="3665257"/>
          </a:xfrm>
        </p:grpSpPr>
        <p:sp>
          <p:nvSpPr>
            <p:cNvPr id="38920" name="Oval 3"/>
            <p:cNvSpPr>
              <a:spLocks noChangeArrowheads="1"/>
            </p:cNvSpPr>
            <p:nvPr/>
          </p:nvSpPr>
          <p:spPr bwMode="auto">
            <a:xfrm flipV="1">
              <a:off x="2967038" y="1830388"/>
              <a:ext cx="5924550" cy="122396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>
              <a:spAutoFit/>
            </a:bodyPr>
            <a:lstStyle/>
            <a:p>
              <a:pPr algn="ctr"/>
              <a:r>
                <a:rPr lang="en-US" sz="2800" b="1">
                  <a:latin typeface="Arial Narrow" charset="0"/>
                </a:rPr>
                <a:t>Organization’s Strategic Plan</a:t>
              </a:r>
            </a:p>
            <a:p>
              <a:pPr algn="ctr"/>
              <a:r>
                <a:rPr lang="en-US" sz="2400">
                  <a:latin typeface="Arial Narrow" charset="0"/>
                </a:rPr>
                <a:t>Mission, Vision, Goals, Strategies</a:t>
              </a:r>
            </a:p>
          </p:txBody>
        </p:sp>
        <p:sp>
          <p:nvSpPr>
            <p:cNvPr id="38921" name="Oval 4"/>
            <p:cNvSpPr>
              <a:spLocks noChangeArrowheads="1"/>
            </p:cNvSpPr>
            <p:nvPr/>
          </p:nvSpPr>
          <p:spPr bwMode="auto">
            <a:xfrm flipV="1">
              <a:off x="228600" y="3142591"/>
              <a:ext cx="5478463" cy="1065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ot="10800000" anchor="ctr">
              <a:spAutoFit/>
            </a:bodyPr>
            <a:lstStyle/>
            <a:p>
              <a:pPr algn="ctr"/>
              <a:r>
                <a:rPr lang="en-US" sz="2000" b="1">
                  <a:latin typeface="Arial Narrow" charset="0"/>
                </a:rPr>
                <a:t>Unit’s Strategic Plan</a:t>
              </a:r>
            </a:p>
            <a:p>
              <a:pPr algn="ctr"/>
              <a:r>
                <a:rPr lang="en-US" sz="2000">
                  <a:latin typeface="Arial Narrow" charset="0"/>
                </a:rPr>
                <a:t>Mission, Vision, Goals, Strategies</a:t>
              </a:r>
            </a:p>
          </p:txBody>
        </p:sp>
        <p:cxnSp>
          <p:nvCxnSpPr>
            <p:cNvPr id="38922" name="AutoShape 7"/>
            <p:cNvCxnSpPr>
              <a:cxnSpLocks noChangeShapeType="1"/>
              <a:stCxn id="38920" idx="0"/>
              <a:endCxn id="38921" idx="4"/>
            </p:cNvCxnSpPr>
            <p:nvPr/>
          </p:nvCxnSpPr>
          <p:spPr bwMode="auto">
            <a:xfrm flipH="1">
              <a:off x="2967832" y="3054349"/>
              <a:ext cx="2961482" cy="8824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8923" name="AutoShape 8"/>
            <p:cNvCxnSpPr>
              <a:cxnSpLocks noChangeShapeType="1"/>
              <a:stCxn id="38921" idx="0"/>
              <a:endCxn id="38917" idx="2"/>
            </p:cNvCxnSpPr>
            <p:nvPr/>
          </p:nvCxnSpPr>
          <p:spPr bwMode="auto">
            <a:xfrm>
              <a:off x="2967832" y="4208225"/>
              <a:ext cx="3586106" cy="6134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8924" name="AutoShape 9"/>
            <p:cNvCxnSpPr>
              <a:cxnSpLocks noChangeShapeType="1"/>
              <a:stCxn id="38917" idx="1"/>
              <a:endCxn id="38918" idx="4"/>
            </p:cNvCxnSpPr>
            <p:nvPr/>
          </p:nvCxnSpPr>
          <p:spPr bwMode="auto">
            <a:xfrm flipH="1">
              <a:off x="3720642" y="5198403"/>
              <a:ext cx="3289284" cy="2972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8925" name="Rectangle 10"/>
            <p:cNvSpPr>
              <a:spLocks noChangeArrowheads="1"/>
            </p:cNvSpPr>
            <p:nvPr/>
          </p:nvSpPr>
          <p:spPr bwMode="auto">
            <a:xfrm>
              <a:off x="6324600" y="3133209"/>
              <a:ext cx="2438400" cy="988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b="1">
                  <a:latin typeface="Arial Narrow" charset="0"/>
                </a:rPr>
                <a:t>Critical to involve all levels of management</a:t>
              </a:r>
            </a:p>
          </p:txBody>
        </p:sp>
        <p:sp>
          <p:nvSpPr>
            <p:cNvPr id="38926" name="Rectangle 11"/>
            <p:cNvSpPr>
              <a:spLocks noChangeArrowheads="1"/>
            </p:cNvSpPr>
            <p:nvPr/>
          </p:nvSpPr>
          <p:spPr bwMode="auto">
            <a:xfrm>
              <a:off x="838200" y="4514935"/>
              <a:ext cx="3352799" cy="691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b="1">
                  <a:latin typeface="Arial Narrow" charset="0"/>
                </a:rPr>
                <a:t>Critical to involve all employees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Strategic Consensus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432675" cy="3736975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Definition: The state in which various organizational units agree on a common set of strategic priorities</a:t>
            </a:r>
          </a:p>
          <a:p>
            <a:pPr lvl="1" eaLnBrk="1" hangingPunct="1">
              <a:defRPr/>
            </a:pPr>
            <a:r>
              <a:rPr lang="en-US" sz="3200" dirty="0" smtClean="0"/>
              <a:t>Predicts firm performance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3CD74BC9-94D5-4C3B-94E5-14392DFB4D9C}" type="slidenum">
              <a:rPr lang="en-US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Two Ways to Achieve Strategic Consensus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432675" cy="3736975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smtClean="0"/>
              <a:t>Strategies </a:t>
            </a:r>
            <a:r>
              <a:rPr lang="en-US" sz="3600" smtClean="0">
                <a:sym typeface="Wingdings" charset="2"/>
              </a:rPr>
              <a:t></a:t>
            </a:r>
            <a:r>
              <a:rPr lang="en-US" sz="3600" smtClean="0"/>
              <a:t> Goals</a:t>
            </a:r>
          </a:p>
          <a:p>
            <a:pPr eaLnBrk="1" hangingPunct="1">
              <a:buFont typeface="Wingdings" charset="2"/>
              <a:buNone/>
              <a:defRPr/>
            </a:pPr>
            <a:r>
              <a:rPr lang="en-US" sz="3600" smtClean="0"/>
              <a:t>			vs.</a:t>
            </a:r>
          </a:p>
          <a:p>
            <a:pPr eaLnBrk="1" hangingPunct="1">
              <a:defRPr/>
            </a:pPr>
            <a:r>
              <a:rPr lang="en-US" sz="3600" smtClean="0"/>
              <a:t>Goals </a:t>
            </a:r>
            <a:r>
              <a:rPr lang="en-US" sz="3600" smtClean="0">
                <a:sym typeface="Wingdings" charset="2"/>
              </a:rPr>
              <a:t> Strategies</a:t>
            </a:r>
          </a:p>
          <a:p>
            <a:pPr eaLnBrk="1" hangingPunct="1">
              <a:defRPr/>
            </a:pPr>
            <a:endParaRPr lang="en-US" sz="3600" smtClean="0">
              <a:sym typeface="Wingdings" charset="2"/>
            </a:endParaRPr>
          </a:p>
          <a:p>
            <a:pPr lvl="1" eaLnBrk="1" hangingPunct="1">
              <a:defRPr/>
            </a:pPr>
            <a:r>
              <a:rPr lang="en-US" smtClean="0">
                <a:sym typeface="Wingdings" charset="2"/>
              </a:rPr>
              <a:t>Strategies  Goals better predicts firm performance</a:t>
            </a:r>
          </a:p>
          <a:p>
            <a:pPr lvl="1" eaLnBrk="1" hangingPunct="1">
              <a:defRPr/>
            </a:pPr>
            <a:endParaRPr lang="en-US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5EFFC048-5021-4D1E-87F5-F644AE0DF84A}" type="slidenum">
              <a:rPr lang="en-US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Job Descriptions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432675" cy="3736975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Tasks and KSAs are congruent with Organization and Unit strategic plans.</a:t>
            </a:r>
          </a:p>
          <a:p>
            <a:pPr eaLnBrk="1" hangingPunct="1">
              <a:defRPr/>
            </a:pPr>
            <a:r>
              <a:rPr lang="en-US" sz="3600" dirty="0" smtClean="0"/>
              <a:t>Activities described support mission and vision of Organization and Unit.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33C45097-3C7D-46CD-8B1B-347B82B2962E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Individual and Team Performance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813675" cy="3733800"/>
          </a:xfrm>
        </p:spPr>
        <p:txBody>
          <a:bodyPr/>
          <a:lstStyle/>
          <a:p>
            <a:pPr eaLnBrk="1" hangingPunct="1">
              <a:buFont typeface="Wingdings" charset="2"/>
              <a:buNone/>
              <a:defRPr/>
            </a:pPr>
            <a:r>
              <a:rPr lang="en-US" dirty="0" smtClean="0"/>
              <a:t>Organization and Unit mission, vision, goals lead to: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Performance management system, which:</a:t>
            </a:r>
          </a:p>
          <a:p>
            <a:pPr lvl="1" eaLnBrk="1" hangingPunct="1">
              <a:buFont typeface="Wingdings" charset="2"/>
              <a:buChar char="ü"/>
              <a:defRPr/>
            </a:pPr>
            <a:r>
              <a:rPr lang="en-US" dirty="0" smtClean="0"/>
              <a:t>Motivates employees </a:t>
            </a:r>
          </a:p>
          <a:p>
            <a:pPr lvl="1" eaLnBrk="1" hangingPunct="1">
              <a:buFont typeface="Wingdings" charset="2"/>
              <a:buChar char="ü"/>
              <a:defRPr/>
            </a:pPr>
            <a:r>
              <a:rPr lang="en-US" dirty="0" smtClean="0"/>
              <a:t>Aligns development plans with organization priorities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27D0DE62-7D76-4DA3-BE31-427F2152983E}" type="slidenum">
              <a:rPr lang="en-US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Strategic Plan </a:t>
            </a:r>
            <a:r>
              <a:rPr lang="en-US" sz="4000" smtClean="0">
                <a:sym typeface="Wingdings" charset="2"/>
              </a:rPr>
              <a:t> </a:t>
            </a:r>
            <a:br>
              <a:rPr lang="en-US" sz="4000" smtClean="0">
                <a:sym typeface="Wingdings" charset="2"/>
              </a:rPr>
            </a:br>
            <a:r>
              <a:rPr lang="en-US" sz="4000" smtClean="0">
                <a:sym typeface="Wingdings" charset="2"/>
              </a:rPr>
              <a:t>Six Choices in PM System Design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en-US" sz="3600" dirty="0" smtClean="0"/>
              <a:t>Criteria (Behavior vs. Results)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sz="3600" dirty="0" smtClean="0"/>
              <a:t>Participation (Low vs. High)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sz="3600" dirty="0" smtClean="0"/>
              <a:t>Temporal Dimension (Short Term vs. Long Term)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5E0A4FD3-F38B-4870-8577-4C9C0A6A8F87}" type="slidenum">
              <a:rPr lang="en-US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Strategic Plan </a:t>
            </a:r>
            <a:r>
              <a:rPr lang="en-US" sz="4000" smtClean="0">
                <a:sym typeface="Wingdings" charset="2"/>
              </a:rPr>
              <a:t> </a:t>
            </a:r>
            <a:br>
              <a:rPr lang="en-US" sz="4000" smtClean="0">
                <a:sym typeface="Wingdings" charset="2"/>
              </a:rPr>
            </a:br>
            <a:r>
              <a:rPr lang="en-US" sz="4000" smtClean="0">
                <a:sym typeface="Wingdings" charset="2"/>
              </a:rPr>
              <a:t>Six Choices in PM System Design </a:t>
            </a:r>
            <a:r>
              <a:rPr lang="en-US" sz="3200" smtClean="0">
                <a:sym typeface="Wingdings" charset="2"/>
              </a:rPr>
              <a:t>(Continued)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209800"/>
            <a:ext cx="8229600" cy="3810000"/>
          </a:xfrm>
        </p:spPr>
        <p:txBody>
          <a:bodyPr/>
          <a:lstStyle/>
          <a:p>
            <a:pPr marL="609600" indent="-609600" eaLnBrk="1" hangingPunct="1">
              <a:buClr>
                <a:srgbClr val="FADF6C"/>
              </a:buClr>
              <a:buFontTx/>
              <a:buAutoNum type="arabicPeriod" startAt="4"/>
              <a:defRPr/>
            </a:pPr>
            <a:r>
              <a:rPr lang="en-US" dirty="0" smtClean="0"/>
              <a:t>Level of Criteria (Individual vs. Team/Group)</a:t>
            </a:r>
          </a:p>
          <a:p>
            <a:pPr marL="609600" indent="-609600" eaLnBrk="1" hangingPunct="1">
              <a:buClr>
                <a:srgbClr val="FADF6C"/>
              </a:buClr>
              <a:buFontTx/>
              <a:buAutoNum type="arabicPeriod" startAt="4"/>
              <a:defRPr/>
            </a:pPr>
            <a:r>
              <a:rPr lang="en-US" dirty="0" smtClean="0"/>
              <a:t>System Orientation (Developmental vs. Administrative)</a:t>
            </a:r>
          </a:p>
          <a:p>
            <a:pPr marL="609600" indent="-609600" eaLnBrk="1" hangingPunct="1">
              <a:buClr>
                <a:srgbClr val="FADF6C"/>
              </a:buClr>
              <a:buFontTx/>
              <a:buAutoNum type="arabicPeriod" startAt="4"/>
              <a:defRPr/>
            </a:pPr>
            <a:r>
              <a:rPr lang="en-US" dirty="0" smtClean="0"/>
              <a:t>Rewards (Pay for Performance vs. Tenure/Position)</a:t>
            </a:r>
          </a:p>
          <a:p>
            <a:pPr marL="609600" indent="-609600" eaLnBrk="1" hangingPunct="1">
              <a:defRPr/>
            </a:pPr>
            <a:endParaRPr lang="en-US" sz="36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ABE71878-B08A-4B6B-8789-7605EC42620A}" type="slidenum">
              <a:rPr lang="en-US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Building Support—</a:t>
            </a:r>
            <a:br>
              <a:rPr lang="en-US" smtClean="0"/>
            </a:br>
            <a:r>
              <a:rPr lang="en-US" smtClean="0"/>
              <a:t>Answering “What’s in It for Me?”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432675" cy="373856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For top management support: </a:t>
            </a:r>
          </a:p>
          <a:p>
            <a:pPr lvl="1" eaLnBrk="1" hangingPunct="1">
              <a:defRPr/>
            </a:pPr>
            <a:r>
              <a:rPr lang="en-US" dirty="0" smtClean="0"/>
              <a:t>Emphasize that PM helps carry out an organization’s vision</a:t>
            </a:r>
          </a:p>
          <a:p>
            <a:pPr eaLnBrk="1" hangingPunct="1">
              <a:defRPr/>
            </a:pPr>
            <a:r>
              <a:rPr lang="en-US" dirty="0" smtClean="0"/>
              <a:t>For support from all levels: </a:t>
            </a:r>
          </a:p>
          <a:p>
            <a:pPr lvl="1" eaLnBrk="1" hangingPunct="1">
              <a:defRPr/>
            </a:pPr>
            <a:r>
              <a:rPr lang="en-US" dirty="0" smtClean="0"/>
              <a:t>Clearly communicate nature and consequences of PM</a:t>
            </a:r>
          </a:p>
          <a:p>
            <a:pPr lvl="1" eaLnBrk="1" hangingPunct="1">
              <a:defRPr/>
            </a:pPr>
            <a:r>
              <a:rPr lang="en-US" dirty="0" smtClean="0"/>
              <a:t>Involve employees in the process of PM design and implementation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8A21A025-D94F-4781-B96D-F0483CC45F88}" type="slidenum">
              <a:rPr lang="en-US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93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Quick Review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1910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Definition and Purposes of Strategic Planning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Linking Performance Management to the Strategic Plan</a:t>
            </a:r>
          </a:p>
          <a:p>
            <a:pPr lvl="1" eaLnBrk="1" hangingPunct="1">
              <a:defRPr/>
            </a:pPr>
            <a:r>
              <a:rPr lang="en-US" sz="2400" dirty="0" smtClean="0"/>
              <a:t>Strategic Planning </a:t>
            </a:r>
          </a:p>
          <a:p>
            <a:pPr lvl="1" eaLnBrk="1" hangingPunct="1">
              <a:defRPr/>
            </a:pPr>
            <a:r>
              <a:rPr lang="en-US" sz="2400" dirty="0" smtClean="0"/>
              <a:t>Developing Strategic Plans at the Unit Level</a:t>
            </a:r>
          </a:p>
          <a:p>
            <a:pPr lvl="1" eaLnBrk="1" hangingPunct="1">
              <a:defRPr/>
            </a:pPr>
            <a:r>
              <a:rPr lang="en-US" sz="2400" dirty="0" smtClean="0"/>
              <a:t>Job Descriptions</a:t>
            </a:r>
          </a:p>
          <a:p>
            <a:pPr lvl="1" eaLnBrk="1" hangingPunct="1">
              <a:defRPr/>
            </a:pPr>
            <a:r>
              <a:rPr lang="en-US" sz="2400" dirty="0" smtClean="0"/>
              <a:t>Individual and Team Performance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dirty="0" smtClean="0"/>
              <a:t>Building Support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3-</a:t>
            </a:r>
            <a:fld id="{3FE36C4B-C4F3-4637-9C9D-FE099A1F686A}" type="slidenum">
              <a:rPr lang="en-US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Globe 1">
      <a:dk1>
        <a:srgbClr val="622100"/>
      </a:dk1>
      <a:lt1>
        <a:srgbClr val="FFFFFF"/>
      </a:lt1>
      <a:dk2>
        <a:srgbClr val="800000"/>
      </a:dk2>
      <a:lt2>
        <a:srgbClr val="FFFFCC"/>
      </a:lt2>
      <a:accent1>
        <a:srgbClr val="E42B00"/>
      </a:accent1>
      <a:accent2>
        <a:srgbClr val="996600"/>
      </a:accent2>
      <a:accent3>
        <a:srgbClr val="C0AAAA"/>
      </a:accent3>
      <a:accent4>
        <a:srgbClr val="DADADA"/>
      </a:accent4>
      <a:accent5>
        <a:srgbClr val="EFACAA"/>
      </a:accent5>
      <a:accent6>
        <a:srgbClr val="8A5C00"/>
      </a:accent6>
      <a:hlink>
        <a:srgbClr val="FADF6C"/>
      </a:hlink>
      <a:folHlink>
        <a:srgbClr val="FF9900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1804</TotalTime>
  <Words>817</Words>
  <Application>Microsoft Office PowerPoint</Application>
  <PresentationFormat>On-screen Show (4:3)</PresentationFormat>
  <Paragraphs>224</Paragraphs>
  <Slides>34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Theme1</vt:lpstr>
      <vt:lpstr>Strategic Planning</vt:lpstr>
      <vt:lpstr>Overview</vt:lpstr>
      <vt:lpstr>Strategic Planning: Definition </vt:lpstr>
      <vt:lpstr>Strategic Planning: Goal</vt:lpstr>
      <vt:lpstr>Strategic Planning: Purposes</vt:lpstr>
      <vt:lpstr>Strategic Planning: Purposes (Continued)</vt:lpstr>
      <vt:lpstr>Strategic Planning : Overview</vt:lpstr>
      <vt:lpstr>Environmental Analysis</vt:lpstr>
      <vt:lpstr>External Trends</vt:lpstr>
      <vt:lpstr>External Trends— Factors to Consider</vt:lpstr>
      <vt:lpstr>Internal Trends</vt:lpstr>
      <vt:lpstr>Internal Trends—  Factors to Consider</vt:lpstr>
      <vt:lpstr>Gap Analysis</vt:lpstr>
      <vt:lpstr>Gap Analysis Determines:</vt:lpstr>
      <vt:lpstr>Strategic Planning for the Organization</vt:lpstr>
      <vt:lpstr>Mission</vt:lpstr>
      <vt:lpstr>Mission Statement contains:</vt:lpstr>
      <vt:lpstr>Mission Statement May Contain:</vt:lpstr>
      <vt:lpstr>Vision</vt:lpstr>
      <vt:lpstr>A Good Vision Statement:  Eight Characteristics</vt:lpstr>
      <vt:lpstr>A Good Vision Statement:  Eight Characteristics (Continued)</vt:lpstr>
      <vt:lpstr>Purposes for Setting Goals</vt:lpstr>
      <vt:lpstr>Strategies</vt:lpstr>
      <vt:lpstr>How the HR Function Contributes:</vt:lpstr>
      <vt:lpstr>Strategic Plans at the Unit Level</vt:lpstr>
      <vt:lpstr>Alignment of Strategic Plan with Performance</vt:lpstr>
      <vt:lpstr>Strategic Consensus</vt:lpstr>
      <vt:lpstr>Two Ways to Achieve Strategic Consensus</vt:lpstr>
      <vt:lpstr>Job Descriptions</vt:lpstr>
      <vt:lpstr>Individual and Team Performance</vt:lpstr>
      <vt:lpstr>Strategic Plan   Six Choices in PM System Design</vt:lpstr>
      <vt:lpstr>Strategic Plan   Six Choices in PM System Design (Continued)</vt:lpstr>
      <vt:lpstr>Building Support— Answering “What’s in It for Me?”</vt:lpstr>
      <vt:lpstr>Quick Review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Management</dc:title>
  <dc:creator>Joo, Harry</dc:creator>
  <cp:lastModifiedBy>Administrator</cp:lastModifiedBy>
  <cp:revision>71</cp:revision>
  <dcterms:created xsi:type="dcterms:W3CDTF">2004-06-16T14:54:31Z</dcterms:created>
  <dcterms:modified xsi:type="dcterms:W3CDTF">2013-07-22T06:08:00Z</dcterms:modified>
</cp:coreProperties>
</file>