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8" r:id="rId4"/>
    <p:sldId id="259" r:id="rId5"/>
    <p:sldId id="260" r:id="rId6"/>
    <p:sldId id="273" r:id="rId7"/>
    <p:sldId id="274" r:id="rId8"/>
    <p:sldId id="275" r:id="rId9"/>
    <p:sldId id="261" r:id="rId10"/>
    <p:sldId id="276" r:id="rId11"/>
    <p:sldId id="262" r:id="rId12"/>
    <p:sldId id="277" r:id="rId13"/>
    <p:sldId id="263" r:id="rId14"/>
    <p:sldId id="264" r:id="rId15"/>
    <p:sldId id="278" r:id="rId16"/>
    <p:sldId id="265" r:id="rId17"/>
    <p:sldId id="279" r:id="rId18"/>
    <p:sldId id="288" r:id="rId19"/>
    <p:sldId id="280" r:id="rId20"/>
    <p:sldId id="281" r:id="rId21"/>
    <p:sldId id="290" r:id="rId22"/>
    <p:sldId id="282" r:id="rId23"/>
    <p:sldId id="283" r:id="rId24"/>
    <p:sldId id="291" r:id="rId25"/>
    <p:sldId id="284" r:id="rId26"/>
    <p:sldId id="285" r:id="rId27"/>
    <p:sldId id="286" r:id="rId28"/>
    <p:sldId id="287" r:id="rId29"/>
    <p:sldId id="289" r:id="rId30"/>
  </p:sldIdLst>
  <p:sldSz cx="9144000" cy="6858000" type="letter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Book Antiqua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Book Antiqua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Book Antiqua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Book Antiqua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2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119438" y="8855075"/>
            <a:ext cx="773112" cy="25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971" tIns="45295" rIns="88971" bIns="45295">
            <a:spAutoFit/>
          </a:bodyPr>
          <a:lstStyle/>
          <a:p>
            <a:pPr algn="ctr" defTabSz="884238">
              <a:lnSpc>
                <a:spcPct val="90000"/>
              </a:lnSpc>
            </a:pPr>
            <a:r>
              <a:rPr lang="en-US" sz="1200" b="0">
                <a:latin typeface="Arial" charset="0"/>
              </a:rPr>
              <a:t>Page </a:t>
            </a:r>
            <a:fld id="{80451FA9-628F-4333-B2BA-5476B00E2D43}" type="slidenum">
              <a:rPr lang="en-US" sz="1200" b="0">
                <a:latin typeface="Arial" charset="0"/>
              </a:rPr>
              <a:pPr algn="ctr" defTabSz="884238">
                <a:lnSpc>
                  <a:spcPct val="90000"/>
                </a:lnSpc>
              </a:pPr>
              <a:t>‹#›</a:t>
            </a:fld>
            <a:endParaRPr lang="en-US" sz="1200" b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7539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8874125"/>
            <a:ext cx="6997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971" tIns="45295" rIns="88971" bIns="45295">
            <a:spAutoFit/>
          </a:bodyPr>
          <a:lstStyle/>
          <a:p>
            <a:pPr defTabSz="884238">
              <a:lnSpc>
                <a:spcPct val="90000"/>
              </a:lnSpc>
            </a:pPr>
            <a:r>
              <a:rPr lang="en-US" sz="1000" b="0">
                <a:latin typeface="Times New Roman" charset="0"/>
              </a:rPr>
              <a:t>Media Relations</a:t>
            </a:r>
          </a:p>
          <a:p>
            <a:pPr defTabSz="884238">
              <a:lnSpc>
                <a:spcPct val="90000"/>
              </a:lnSpc>
            </a:pPr>
            <a:r>
              <a:rPr lang="en-US" sz="1000" b="0">
                <a:latin typeface="Times New Roman" charset="0"/>
              </a:rPr>
              <a:t>Page </a:t>
            </a:r>
            <a:fld id="{0EF5B395-C0F8-4B64-A698-8591F0DD4F74}" type="slidenum">
              <a:rPr lang="en-US" sz="1000" b="0">
                <a:latin typeface="Times New Roman" charset="0"/>
              </a:rPr>
              <a:pPr defTabSz="884238">
                <a:lnSpc>
                  <a:spcPct val="90000"/>
                </a:lnSpc>
              </a:pPr>
              <a:t>‹#›</a:t>
            </a:fld>
            <a:endParaRPr lang="en-US" sz="1000" b="0">
              <a:latin typeface="Times New Roman" charset="0"/>
            </a:endParaRP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9325" y="690563"/>
            <a:ext cx="5111750" cy="3832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2"/>
            </a:outerShdw>
          </a:effectLst>
          <a:extLs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588" y="36513"/>
            <a:ext cx="6994525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207" tIns="45295" rIns="92207" bIns="45295">
            <a:spAutoFit/>
          </a:bodyPr>
          <a:lstStyle/>
          <a:p>
            <a:pPr defTabSz="931863"/>
            <a:r>
              <a:rPr lang="en-US" sz="1000">
                <a:latin typeface="Times New Roman" charset="0"/>
              </a:rPr>
              <a:t>APPA</a:t>
            </a:r>
            <a:r>
              <a:rPr lang="en-US" sz="1000" b="0">
                <a:latin typeface="Times New Roman" charset="0"/>
              </a:rPr>
              <a:t> Executive Institute</a:t>
            </a:r>
          </a:p>
        </p:txBody>
      </p:sp>
    </p:spTree>
    <p:extLst>
      <p:ext uri="{BB962C8B-B14F-4D97-AF65-F5344CB8AC3E}">
        <p14:creationId xmlns:p14="http://schemas.microsoft.com/office/powerpoint/2010/main" val="3616055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207" tIns="45295" rIns="92207" bIns="45295"/>
          <a:lstStyle/>
          <a:p>
            <a:endParaRPr lang="en-US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0913" y="690563"/>
            <a:ext cx="5108575" cy="3832225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050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28675" name="Rectangle 2051" descr="Stationery"/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28676" name="Picture 2052" descr="A:\minispir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677" name="Rectangle 2053"/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8678" name="Rectangle 2054"/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8679" name="Rectangle 2055"/>
          <p:cNvSpPr>
            <a:spLocks noGrp="1" noChangeArrowheads="1"/>
          </p:cNvSpPr>
          <p:nvPr>
            <p:ph type="dt" sz="half" idx="2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/>
          </a:p>
        </p:txBody>
      </p:sp>
      <p:sp>
        <p:nvSpPr>
          <p:cNvPr id="28680" name="Rectangle 2056"/>
          <p:cNvSpPr>
            <a:spLocks noGrp="1" noChangeArrowheads="1"/>
          </p:cNvSpPr>
          <p:nvPr>
            <p:ph type="ftr" sz="quarter" idx="3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/>
          </a:p>
        </p:txBody>
      </p:sp>
      <p:sp>
        <p:nvSpPr>
          <p:cNvPr id="28681" name="Rectangle 20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fld id="{DCAA13AE-6AA2-4634-BB99-927DFDFE4B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A04F9-E233-43FC-B36B-49E3CE53AE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0240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D6448-4207-4C1F-9B3B-726352787F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8236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F551D-8FF1-4401-8826-E8CE626BF4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722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CF5460-D896-461D-B5D4-B5F19AADE2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16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1A65E-DCCE-4DE7-8EED-A2E1539B2D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1822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EBF94-27A3-422A-820F-C2E7F1DFE2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73097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2D004-0D7F-4B17-965C-E8FCF2556E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18823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95656-A77A-4698-8EA8-3EBAE6B417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5340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BCD3B9-78FA-40FC-B989-CC30D2E75C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05089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E67F6-4162-4FC9-B93D-05D8A9661C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8813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27651" name="Rectangle 3"/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27652" name="Picture 4" descr="A:\minispir.GIF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653" name="Line 5"/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76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76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b="0">
                <a:solidFill>
                  <a:schemeClr val="bg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76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b="0">
                <a:solidFill>
                  <a:schemeClr val="bg2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b="0">
                <a:solidFill>
                  <a:schemeClr val="bg2"/>
                </a:solidFill>
                <a:latin typeface="+mn-lt"/>
              </a:defRPr>
            </a:lvl1pPr>
          </a:lstStyle>
          <a:p>
            <a:fld id="{AF4172EB-7453-46FF-9CBC-706EBD7343B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0CDBA-2360-45A8-80B0-669840E52DFE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/>
            <a:r>
              <a:rPr lang="en-US" dirty="0" smtClean="0"/>
              <a:t>DEALING WITH MEDIA</a:t>
            </a:r>
            <a:endParaRPr lang="en-US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940865" y="5683250"/>
            <a:ext cx="16305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i="1" dirty="0" err="1" smtClean="0">
                <a:solidFill>
                  <a:srgbClr val="0070C0"/>
                </a:solidFill>
              </a:rPr>
              <a:t>Zeenat</a:t>
            </a:r>
            <a:r>
              <a:rPr lang="en-US" i="1" dirty="0" smtClean="0">
                <a:solidFill>
                  <a:srgbClr val="0070C0"/>
                </a:solidFill>
              </a:rPr>
              <a:t> </a:t>
            </a:r>
            <a:r>
              <a:rPr lang="en-US" i="1" dirty="0" err="1" smtClean="0">
                <a:solidFill>
                  <a:srgbClr val="0070C0"/>
                </a:solidFill>
              </a:rPr>
              <a:t>Jabbar</a:t>
            </a:r>
            <a:endParaRPr lang="en-US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41FD-2ADF-4604-8834-AD5F7D49F848}" type="slidenum">
              <a:rPr lang="en-US"/>
              <a:pPr/>
              <a:t>2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Overview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162800" cy="4343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z="3600" dirty="0"/>
              <a:t> Why </a:t>
            </a:r>
            <a:r>
              <a:rPr lang="en-US" sz="3600" dirty="0" smtClean="0"/>
              <a:t>interviews/ advertisements are </a:t>
            </a:r>
            <a:r>
              <a:rPr lang="en-US" sz="3600" dirty="0"/>
              <a:t>important</a:t>
            </a:r>
          </a:p>
          <a:p>
            <a:r>
              <a:rPr lang="en-US" sz="3600" dirty="0"/>
              <a:t> Should I or shouldn’t I?</a:t>
            </a:r>
            <a:endParaRPr lang="en-US" dirty="0"/>
          </a:p>
          <a:p>
            <a:r>
              <a:rPr lang="en-US" sz="3600" dirty="0"/>
              <a:t> A look at the media</a:t>
            </a:r>
            <a:endParaRPr lang="en-US" dirty="0"/>
          </a:p>
          <a:p>
            <a:r>
              <a:rPr lang="en-US" sz="3600" dirty="0"/>
              <a:t> Making it happen</a:t>
            </a:r>
            <a:endParaRPr lang="en-US" dirty="0"/>
          </a:p>
          <a:p>
            <a:r>
              <a:rPr lang="en-US" sz="3600" dirty="0"/>
              <a:t> Follow-up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B583-5DDB-4A29-B18E-663F8851A2C8}" type="slidenum">
              <a:rPr lang="en-US"/>
              <a:pPr/>
              <a:t>3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3600"/>
              <a:t> Chance to reach a large audience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sz="3600"/>
              <a:t> Opportunity to tell your story:</a:t>
            </a:r>
            <a:endParaRPr lang="en-US"/>
          </a:p>
          <a:p>
            <a:pPr lvl="1">
              <a:lnSpc>
                <a:spcPct val="90000"/>
              </a:lnSpc>
            </a:pPr>
            <a:r>
              <a:rPr lang="en-US"/>
              <a:t> Inform</a:t>
            </a:r>
          </a:p>
          <a:p>
            <a:pPr lvl="1">
              <a:lnSpc>
                <a:spcPct val="120000"/>
              </a:lnSpc>
            </a:pPr>
            <a:r>
              <a:rPr lang="en-US"/>
              <a:t> Address public concerns</a:t>
            </a:r>
          </a:p>
          <a:p>
            <a:pPr lvl="1">
              <a:lnSpc>
                <a:spcPct val="90000"/>
              </a:lnSpc>
            </a:pPr>
            <a:r>
              <a:rPr lang="en-US"/>
              <a:t> Set the record straight</a:t>
            </a:r>
          </a:p>
          <a:p>
            <a:pPr>
              <a:lnSpc>
                <a:spcPct val="90000"/>
              </a:lnSpc>
            </a:pPr>
            <a:r>
              <a:rPr lang="en-US" sz="3600"/>
              <a:t> Reinforce credibility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sz="3600"/>
              <a:t> Support policy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162800" cy="1114425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Why Interviews Are Important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75507-1B5C-4089-84C3-BB24E82ECCA6}" type="slidenum">
              <a:rPr lang="en-US"/>
              <a:pPr/>
              <a:t>4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Should I Or Shouldn’t I?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162800" cy="3429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z="3600"/>
              <a:t> No blanket rules.</a:t>
            </a:r>
          </a:p>
          <a:p>
            <a:r>
              <a:rPr lang="en-US" sz="3600"/>
              <a:t> Call Corporate Communication    and ask for help.</a:t>
            </a:r>
          </a:p>
          <a:p>
            <a:r>
              <a:rPr lang="en-US" sz="3600"/>
              <a:t> Get background details before committing an interview.</a:t>
            </a:r>
          </a:p>
          <a:p>
            <a:r>
              <a:rPr lang="en-US" sz="3600"/>
              <a:t> Gut feelings are important.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9A44-D334-4214-A197-396D544B054E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A Look at the News Media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524000"/>
            <a:ext cx="7162800" cy="4495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150000"/>
              </a:lnSpc>
            </a:pPr>
            <a:r>
              <a:rPr lang="en-US"/>
              <a:t> It’s a business.</a:t>
            </a:r>
          </a:p>
          <a:p>
            <a:pPr>
              <a:lnSpc>
                <a:spcPct val="150000"/>
              </a:lnSpc>
            </a:pPr>
            <a:r>
              <a:rPr lang="en-US"/>
              <a:t> Markets and sophistication.</a:t>
            </a:r>
          </a:p>
          <a:p>
            <a:pPr>
              <a:lnSpc>
                <a:spcPct val="150000"/>
              </a:lnSpc>
            </a:pPr>
            <a:r>
              <a:rPr lang="en-US"/>
              <a:t> They do make mistakes.</a:t>
            </a:r>
          </a:p>
          <a:p>
            <a:pPr>
              <a:lnSpc>
                <a:spcPct val="150000"/>
              </a:lnSpc>
            </a:pPr>
            <a:r>
              <a:rPr lang="en-US"/>
              <a:t> Few reporters are decision-makers.</a:t>
            </a:r>
          </a:p>
          <a:p>
            <a:pPr>
              <a:lnSpc>
                <a:spcPct val="150000"/>
              </a:lnSpc>
            </a:pPr>
            <a:r>
              <a:rPr lang="en-US"/>
              <a:t> Get to know local management.</a:t>
            </a:r>
          </a:p>
          <a:p>
            <a:pPr>
              <a:lnSpc>
                <a:spcPct val="150000"/>
              </a:lnSpc>
            </a:pPr>
            <a:r>
              <a:rPr lang="en-US"/>
              <a:t> Maintain a dialogue.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45DC5-7123-45A9-B0D7-3C0E30C851CF}" type="slidenum">
              <a:rPr lang="en-US"/>
              <a:pPr/>
              <a:t>6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Developing a Strategy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524000"/>
            <a:ext cx="7162800" cy="4495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Monotype Sorts" pitchFamily="2" charset="2"/>
              <a:buNone/>
            </a:pPr>
            <a:r>
              <a:rPr lang="en-US"/>
              <a:t>Both your supervisor and your Public Affairs or Corporate Communication office should know of your interest in meeting and working with local news managers.  You should go about cultivating a good working relationship with a strategy in mind.  Your strategy should specify, in very clear terms, a number of issues . . 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FF3A-07F4-4419-8B97-0174FA22B257}" type="slidenum">
              <a:rPr lang="en-US"/>
              <a:pPr/>
              <a:t>7</a:t>
            </a:fld>
            <a:endParaRPr lang="en-US"/>
          </a:p>
        </p:txBody>
      </p:sp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Developing a Strategy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95400" y="1524000"/>
            <a:ext cx="7162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 Goals you hope to achieve by working with local news professionals</a:t>
            </a:r>
          </a:p>
          <a:p>
            <a:r>
              <a:rPr lang="en-US"/>
              <a:t> General content of your message</a:t>
            </a:r>
          </a:p>
          <a:p>
            <a:r>
              <a:rPr lang="en-US"/>
              <a:t> Intended audience for your message</a:t>
            </a:r>
          </a:p>
          <a:p>
            <a:r>
              <a:rPr lang="en-US"/>
              <a:t> Visuals or photo opportunities you intend to offer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61B60-76DA-48AB-8C93-7A7140911A6F}" type="slidenum">
              <a:rPr lang="en-US"/>
              <a:pPr/>
              <a:t>8</a:t>
            </a:fld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Developing a Strategy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524000"/>
            <a:ext cx="7162800" cy="4495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 Timing and sequence of events involved in your story</a:t>
            </a:r>
          </a:p>
          <a:p>
            <a:r>
              <a:rPr lang="en-US"/>
              <a:t> What makes this story different from others</a:t>
            </a:r>
          </a:p>
          <a:p>
            <a:r>
              <a:rPr lang="en-US"/>
              <a:t> What makes your story newsworthy</a:t>
            </a:r>
          </a:p>
          <a:p>
            <a:r>
              <a:rPr lang="en-US"/>
              <a:t> Media you plan to work with to tell your story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9ED88-EC45-464D-B229-BB1C98E36BB8}" type="slidenum">
              <a:rPr lang="en-US"/>
              <a:pPr/>
              <a:t>9</a:t>
            </a:fld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Getting Ready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162800" cy="3276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n-US"/>
              <a:t> Confirm your strategy with your supervisor and the corporate communication officer.</a:t>
            </a:r>
          </a:p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n-US"/>
              <a:t> Research the reporter.</a:t>
            </a:r>
          </a:p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n-US"/>
              <a:t> Refine your message and practice.</a:t>
            </a:r>
          </a:p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n-US"/>
              <a:t> Confirm the details and ground rules.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58A8F-3696-45E0-8D91-85E94446B342}" type="slidenum">
              <a:rPr lang="en-US"/>
              <a:pPr/>
              <a:t>10</a:t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Getting Ready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162800" cy="4343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n-US"/>
              <a:t> Read the morning paper and have a look at the early television news programs.</a:t>
            </a:r>
          </a:p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n-US"/>
              <a:t>Remember:  You really are the expert.</a:t>
            </a:r>
          </a:p>
          <a:p>
            <a:pPr>
              <a:lnSpc>
                <a:spcPct val="120000"/>
              </a:lnSpc>
              <a:spcBef>
                <a:spcPct val="40000"/>
              </a:spcBef>
            </a:pPr>
            <a:r>
              <a:rPr lang="en-US"/>
              <a:t> Help is only a phone call away.  Carry a phone with you.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83B1E-FC35-45F3-AC8C-07B4B5EB5147}" type="slidenum">
              <a:rPr lang="en-US"/>
              <a:pPr/>
              <a:t>11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Making It Happen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7162800" cy="2590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130000"/>
              </a:lnSpc>
              <a:spcBef>
                <a:spcPct val="45000"/>
              </a:spcBef>
            </a:pPr>
            <a:r>
              <a:rPr lang="en-US"/>
              <a:t> Pocket card may help.</a:t>
            </a:r>
          </a:p>
          <a:p>
            <a:pPr>
              <a:lnSpc>
                <a:spcPct val="130000"/>
              </a:lnSpc>
              <a:spcBef>
                <a:spcPct val="45000"/>
              </a:spcBef>
            </a:pPr>
            <a:r>
              <a:rPr lang="en-US"/>
              <a:t> Arrive early, check out setting.</a:t>
            </a:r>
          </a:p>
          <a:p>
            <a:pPr>
              <a:lnSpc>
                <a:spcPct val="130000"/>
              </a:lnSpc>
              <a:spcBef>
                <a:spcPct val="45000"/>
              </a:spcBef>
            </a:pPr>
            <a:r>
              <a:rPr lang="en-US"/>
              <a:t> Appearance and make-up.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A4FD4-CC89-4B82-BD6F-CCC1409C8D20}" type="slidenum">
              <a:rPr lang="en-US"/>
              <a:pPr/>
              <a:t>12</a:t>
            </a:fld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Making It Happen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133600"/>
            <a:ext cx="7162800" cy="2590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130000"/>
              </a:lnSpc>
              <a:spcBef>
                <a:spcPct val="45000"/>
              </a:spcBef>
            </a:pPr>
            <a:r>
              <a:rPr lang="en-US"/>
              <a:t> Confirm the ground rules.</a:t>
            </a:r>
          </a:p>
          <a:p>
            <a:pPr>
              <a:lnSpc>
                <a:spcPct val="130000"/>
              </a:lnSpc>
              <a:spcBef>
                <a:spcPct val="45000"/>
              </a:spcBef>
            </a:pPr>
            <a:r>
              <a:rPr lang="en-US"/>
              <a:t> Get your points in early.</a:t>
            </a:r>
          </a:p>
          <a:p>
            <a:pPr>
              <a:lnSpc>
                <a:spcPct val="130000"/>
              </a:lnSpc>
              <a:spcBef>
                <a:spcPct val="45000"/>
              </a:spcBef>
            </a:pPr>
            <a:r>
              <a:rPr lang="en-US"/>
              <a:t> Think about the “Mother-in-Law Test.”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DBBD-E20E-419D-B85B-7B63441FB8FB}" type="slidenum">
              <a:rPr lang="en-US"/>
              <a:pPr/>
              <a:t>13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Making It Happen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610475" cy="29527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130000"/>
              </a:lnSpc>
              <a:spcBef>
                <a:spcPct val="85000"/>
              </a:spcBef>
            </a:pPr>
            <a:r>
              <a:rPr lang="en-US"/>
              <a:t> Don’t become a spokesman for someone else.</a:t>
            </a:r>
          </a:p>
          <a:p>
            <a:pPr>
              <a:lnSpc>
                <a:spcPct val="130000"/>
              </a:lnSpc>
              <a:spcBef>
                <a:spcPct val="85000"/>
              </a:spcBef>
            </a:pPr>
            <a:r>
              <a:rPr lang="en-US"/>
              <a:t> Don’t use the media to speak with an audience you should contact directly.</a:t>
            </a:r>
          </a:p>
          <a:p>
            <a:pPr>
              <a:lnSpc>
                <a:spcPct val="130000"/>
              </a:lnSpc>
              <a:spcBef>
                <a:spcPct val="85000"/>
              </a:spcBef>
            </a:pPr>
            <a:r>
              <a:rPr lang="en-US"/>
              <a:t> Be yourself and stay in control.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B11CA-0C08-487B-A740-6759F0CCE05C}" type="slidenum">
              <a:rPr lang="en-US"/>
              <a:pPr/>
              <a:t>14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Making It Happen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057400"/>
            <a:ext cx="6858000" cy="4114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130000"/>
              </a:lnSpc>
              <a:spcBef>
                <a:spcPct val="70000"/>
              </a:spcBef>
            </a:pPr>
            <a:r>
              <a:rPr lang="en-US"/>
              <a:t> You don’t have to accept a reporter’s premise or use a reporter’s words.</a:t>
            </a:r>
          </a:p>
          <a:p>
            <a:pPr>
              <a:lnSpc>
                <a:spcPct val="130000"/>
              </a:lnSpc>
              <a:spcBef>
                <a:spcPct val="70000"/>
              </a:spcBef>
            </a:pPr>
            <a:r>
              <a:rPr lang="en-US"/>
              <a:t> Tell the truth.</a:t>
            </a:r>
          </a:p>
          <a:p>
            <a:pPr>
              <a:lnSpc>
                <a:spcPct val="130000"/>
              </a:lnSpc>
              <a:spcBef>
                <a:spcPct val="70000"/>
              </a:spcBef>
            </a:pPr>
            <a:r>
              <a:rPr lang="en-US"/>
              <a:t> Avoid arguments.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0ED4-73CA-466D-95F0-F7B6994914C3}" type="slidenum">
              <a:rPr lang="en-US"/>
              <a:pPr/>
              <a:t>15</a:t>
            </a:fld>
            <a:endParaRPr lang="en-US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Making It Happen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1905000"/>
            <a:ext cx="6858000" cy="4114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130000"/>
              </a:lnSpc>
              <a:spcBef>
                <a:spcPct val="70000"/>
              </a:spcBef>
            </a:pPr>
            <a:r>
              <a:rPr lang="en-US"/>
              <a:t> Stay likeable.</a:t>
            </a:r>
          </a:p>
          <a:p>
            <a:pPr>
              <a:lnSpc>
                <a:spcPct val="130000"/>
              </a:lnSpc>
              <a:spcBef>
                <a:spcPct val="70000"/>
              </a:spcBef>
            </a:pPr>
            <a:r>
              <a:rPr lang="en-US"/>
              <a:t> You’re </a:t>
            </a:r>
            <a:r>
              <a:rPr lang="en-US" i="1"/>
              <a:t>always</a:t>
            </a:r>
            <a:r>
              <a:rPr lang="en-US"/>
              <a:t> on the record.</a:t>
            </a:r>
          </a:p>
          <a:p>
            <a:pPr>
              <a:lnSpc>
                <a:spcPct val="130000"/>
              </a:lnSpc>
              <a:spcBef>
                <a:spcPct val="70000"/>
              </a:spcBef>
            </a:pPr>
            <a:r>
              <a:rPr lang="en-US"/>
              <a:t> Use examples, illustrations, and brief anecdotes.  Tell stories your audience can understand and identify with.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7D8DE-4CEC-440C-97D4-FDDFC34D6A51}" type="slidenum">
              <a:rPr lang="en-US"/>
              <a:pPr/>
              <a:t>16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Follow-Up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772400" cy="4495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/>
              <a:t> Review the article or tape.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/>
              <a:t> Inform the chain of command.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/>
              <a:t> Provide feedback.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/>
              <a:t> Consider follow-on opportunities.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/>
              <a:t> Leave a record for your successor.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A04F9-E233-43FC-B36B-49E3CE53AE7D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6096000" y="1295400"/>
            <a:ext cx="2590800" cy="1371600"/>
          </a:xfrm>
          <a:prstGeom prst="octagon">
            <a:avLst>
              <a:gd name="adj" fmla="val 29287"/>
            </a:avLst>
          </a:prstGeom>
          <a:solidFill>
            <a:srgbClr val="0000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Media planner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0" y="2362200"/>
            <a:ext cx="2590800" cy="1371600"/>
          </a:xfrm>
          <a:prstGeom prst="octagon">
            <a:avLst>
              <a:gd name="adj" fmla="val 29287"/>
            </a:avLst>
          </a:prstGeom>
          <a:solidFill>
            <a:srgbClr val="FF0066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Media research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6172200" y="4876800"/>
            <a:ext cx="2590800" cy="1371600"/>
          </a:xfrm>
          <a:prstGeom prst="octagon">
            <a:avLst>
              <a:gd name="adj" fmla="val 29287"/>
            </a:avLst>
          </a:prstGeom>
          <a:solidFill>
            <a:srgbClr val="99FF66">
              <a:alpha val="6000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Media buyer</a:t>
            </a: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dirty="0" smtClean="0">
                <a:solidFill>
                  <a:schemeClr val="tx1"/>
                </a:solidFill>
              </a:rPr>
              <a:t>Organization of the Media Function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0135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19400" y="3809999"/>
            <a:ext cx="3252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u="sng" dirty="0" smtClean="0"/>
              <a:t>EVERYDAY CAROM</a:t>
            </a:r>
            <a:endParaRPr lang="en-GB" sz="2400" u="sng" dirty="0"/>
          </a:p>
        </p:txBody>
      </p:sp>
    </p:spTree>
    <p:extLst>
      <p:ext uri="{BB962C8B-B14F-4D97-AF65-F5344CB8AC3E}">
        <p14:creationId xmlns:p14="http://schemas.microsoft.com/office/powerpoint/2010/main" val="1434634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438400" y="1752600"/>
            <a:ext cx="4419600" cy="838200"/>
          </a:xfrm>
          <a:prstGeom prst="rect">
            <a:avLst/>
          </a:prstGeom>
          <a:solidFill>
            <a:srgbClr val="0000FF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</a:rPr>
              <a:t>Convergence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8400" y="2819400"/>
            <a:ext cx="4419600" cy="838200"/>
          </a:xfrm>
          <a:prstGeom prst="rect">
            <a:avLst/>
          </a:prstGeom>
          <a:solidFill>
            <a:srgbClr val="9966FF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</a:rPr>
              <a:t>Interactivity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2438400" y="3886200"/>
            <a:ext cx="4419600" cy="838200"/>
          </a:xfrm>
          <a:prstGeom prst="rect">
            <a:avLst/>
          </a:prstGeom>
          <a:solidFill>
            <a:srgbClr val="FF0066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</a:rPr>
              <a:t>Creativity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2438400" y="4953000"/>
            <a:ext cx="4419600" cy="838200"/>
          </a:xfrm>
          <a:prstGeom prst="rect">
            <a:avLst/>
          </a:prstGeom>
          <a:solidFill>
            <a:srgbClr val="99FF99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</a:rPr>
              <a:t>Engagement</a:t>
            </a:r>
          </a:p>
        </p:txBody>
      </p:sp>
    </p:spTree>
    <p:extLst>
      <p:ext uri="{BB962C8B-B14F-4D97-AF65-F5344CB8AC3E}">
        <p14:creationId xmlns:p14="http://schemas.microsoft.com/office/powerpoint/2010/main" val="1480185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/>
              <a:t>Major Components of a Media Plan</a:t>
            </a:r>
            <a:endParaRPr lang="en-US" dirty="0" smtClean="0"/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mtClean="0"/>
              <a:t>Marketing Analysis</a:t>
            </a:r>
          </a:p>
          <a:p>
            <a:pPr eaLnBrk="1" hangingPunct="1"/>
            <a:r>
              <a:rPr lang="en-US" smtClean="0"/>
              <a:t>Advertising Analysis</a:t>
            </a:r>
          </a:p>
          <a:p>
            <a:pPr eaLnBrk="1" hangingPunct="1"/>
            <a:r>
              <a:rPr lang="en-US" smtClean="0"/>
              <a:t>Media Strategy</a:t>
            </a:r>
          </a:p>
          <a:p>
            <a:pPr eaLnBrk="1" hangingPunct="1"/>
            <a:r>
              <a:rPr lang="en-US" smtClean="0"/>
              <a:t>Media Scheduling</a:t>
            </a:r>
          </a:p>
          <a:p>
            <a:pPr eaLnBrk="1" hangingPunct="1"/>
            <a:r>
              <a:rPr lang="en-US" smtClean="0"/>
              <a:t>Justification and Summary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802671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24000" y="3219151"/>
            <a:ext cx="6386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u="sng" dirty="0" smtClean="0"/>
              <a:t>TELENOR COMPLETE ADVERTISEMENT</a:t>
            </a:r>
            <a:endParaRPr lang="en-GB" sz="2400" u="sng" dirty="0"/>
          </a:p>
        </p:txBody>
      </p:sp>
    </p:spTree>
    <p:extLst>
      <p:ext uri="{BB962C8B-B14F-4D97-AF65-F5344CB8AC3E}">
        <p14:creationId xmlns:p14="http://schemas.microsoft.com/office/powerpoint/2010/main" val="15768034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/>
              <a:t>The Marketing Analysis</a:t>
            </a:r>
            <a:endParaRPr lang="en-U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rgbClr val="FFFF00">
              <a:alpha val="60000"/>
            </a:srgbClr>
          </a:solidFill>
        </p:spPr>
        <p:txBody>
          <a:bodyPr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mtClean="0"/>
              <a:t>Fundamental marketing strategy</a:t>
            </a:r>
          </a:p>
          <a:p>
            <a:pPr lvl="1" eaLnBrk="1" hangingPunct="1"/>
            <a:r>
              <a:rPr lang="en-US" sz="2400" smtClean="0"/>
              <a:t>Sales</a:t>
            </a:r>
          </a:p>
          <a:p>
            <a:pPr lvl="1" eaLnBrk="1" hangingPunct="1"/>
            <a:r>
              <a:rPr lang="en-US" sz="2400" smtClean="0"/>
              <a:t>Share of market</a:t>
            </a:r>
          </a:p>
          <a:p>
            <a:pPr lvl="1" eaLnBrk="1" hangingPunct="1"/>
            <a:r>
              <a:rPr lang="en-US" sz="2400" smtClean="0"/>
              <a:t>Profitability goals</a:t>
            </a:r>
          </a:p>
          <a:p>
            <a:pPr lvl="1" eaLnBrk="1" hangingPunct="1"/>
            <a:r>
              <a:rPr lang="en-US" sz="2400" smtClean="0"/>
              <a:t>Target market description</a:t>
            </a:r>
          </a:p>
          <a:p>
            <a:pPr eaLnBrk="1" hangingPunct="1"/>
            <a:r>
              <a:rPr lang="en-US" smtClean="0"/>
              <a:t>Product benefits and differentiating characteristics</a:t>
            </a:r>
          </a:p>
          <a:p>
            <a:pPr eaLnBrk="1" hangingPunct="1"/>
            <a:r>
              <a:rPr lang="en-US" smtClean="0"/>
              <a:t>Pricing strategy</a:t>
            </a:r>
          </a:p>
          <a:p>
            <a:pPr eaLnBrk="1" hangingPunct="1"/>
            <a:r>
              <a:rPr lang="en-US" smtClean="0"/>
              <a:t>Competitive environment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7515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/>
              <a:t>The Media Strategy</a:t>
            </a:r>
            <a:endParaRPr lang="en-U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600200"/>
            <a:ext cx="76962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mtClean="0"/>
              <a:t>Media vehicles matched with target audience media preferences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Creative and communication considerations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Need for product demonstration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Need for complex message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Daypart and/or seasonal requirements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Media compatibility with message themes and competitive considerations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20591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43200" y="3583631"/>
            <a:ext cx="3865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u="sng" dirty="0" smtClean="0"/>
              <a:t>TELENOR TALKSHAWK</a:t>
            </a:r>
            <a:endParaRPr lang="en-GB" sz="2400" u="sng" dirty="0"/>
          </a:p>
        </p:txBody>
      </p:sp>
    </p:spTree>
    <p:extLst>
      <p:ext uri="{BB962C8B-B14F-4D97-AF65-F5344CB8AC3E}">
        <p14:creationId xmlns:p14="http://schemas.microsoft.com/office/powerpoint/2010/main" val="23662933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/>
              <a:t>The Media Schedule</a:t>
            </a:r>
            <a:endParaRPr lang="en-US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smtClean="0"/>
              <a:t>Print insertion dates and production requirements</a:t>
            </a:r>
          </a:p>
          <a:p>
            <a:pPr eaLnBrk="1" hangingPunct="1"/>
            <a:r>
              <a:rPr lang="en-US" smtClean="0"/>
              <a:t>Broadcast locations and availabilities</a:t>
            </a:r>
          </a:p>
          <a:p>
            <a:pPr eaLnBrk="1" hangingPunct="1"/>
            <a:r>
              <a:rPr lang="en-US" smtClean="0"/>
              <a:t>Budget allocation each medium and media vehicle</a:t>
            </a:r>
          </a:p>
          <a:p>
            <a:pPr eaLnBrk="1" hangingPunct="1"/>
            <a:r>
              <a:rPr lang="en-US" smtClean="0"/>
              <a:t>CPM estimates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07735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>
                <a:solidFill>
                  <a:schemeClr val="tx1"/>
                </a:solidFill>
              </a:rPr>
              <a:t>Communication Considerations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951037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dirty="0" smtClean="0"/>
              <a:t>Creative predispositions of the audience</a:t>
            </a:r>
          </a:p>
          <a:p>
            <a:pPr eaLnBrk="1" hangingPunct="1"/>
            <a:r>
              <a:rPr lang="en-US" dirty="0" smtClean="0"/>
              <a:t>Qualitative environment for the message</a:t>
            </a:r>
          </a:p>
          <a:p>
            <a:pPr eaLnBrk="1" hangingPunct="1"/>
            <a:r>
              <a:rPr lang="en-US" dirty="0" smtClean="0"/>
              <a:t>The synergistic effect</a:t>
            </a:r>
          </a:p>
          <a:p>
            <a:pPr eaLnBrk="1" hangingPunct="1"/>
            <a:r>
              <a:rPr lang="en-US" dirty="0" smtClean="0"/>
              <a:t>The creative approach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1553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Title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en-US" dirty="0" smtClean="0"/>
              <a:t>Media Tactics</a:t>
            </a:r>
            <a:endParaRPr lang="en-US" dirty="0" smtClean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533400" y="1600200"/>
            <a:ext cx="8153400" cy="452596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1" smtClean="0"/>
              <a:t>Reach</a:t>
            </a:r>
            <a:r>
              <a:rPr lang="en-US" smtClean="0"/>
              <a:t>: the number of different people exposed to a single medium during the media schedule</a:t>
            </a:r>
          </a:p>
          <a:p>
            <a:r>
              <a:rPr lang="en-US" b="1" smtClean="0"/>
              <a:t>Frequency</a:t>
            </a:r>
            <a:r>
              <a:rPr lang="en-US" smtClean="0"/>
              <a:t>: the number of times that each person in the audience is exposed to the media schedule</a:t>
            </a:r>
          </a:p>
          <a:p>
            <a:r>
              <a:rPr lang="en-US" b="1" smtClean="0"/>
              <a:t>Continuity</a:t>
            </a:r>
            <a:r>
              <a:rPr lang="en-US" smtClean="0"/>
              <a:t>: the length of time a campaign will run</a:t>
            </a:r>
          </a:p>
          <a:p>
            <a:r>
              <a:rPr lang="en-US" b="1" smtClean="0"/>
              <a:t>Budget</a:t>
            </a:r>
            <a:r>
              <a:rPr lang="en-US" smtClean="0"/>
              <a:t>: the monetary constraints placed on reach and frequency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320603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457200" y="274637"/>
            <a:ext cx="8229600" cy="86836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>
                <a:solidFill>
                  <a:schemeClr val="tx1"/>
                </a:solidFill>
              </a:rPr>
              <a:t>Reach, Frequency, and Continuity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99"/>
            <a:ext cx="9071441" cy="511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2091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EBF94-27A3-422A-820F-C2E7F1DFE2C7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Rectangle 7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/>
              <a:t>Media Flowchart Example</a:t>
            </a:r>
            <a:endParaRPr lang="en-US" dirty="0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14" y="1143000"/>
            <a:ext cx="9127986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64610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tebook">
  <a:themeElements>
    <a:clrScheme name="notebook 1">
      <a:dk1>
        <a:srgbClr val="402000"/>
      </a:dk1>
      <a:lt1>
        <a:srgbClr val="FBFAE2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DFCEE"/>
      </a:accent3>
      <a:accent4>
        <a:srgbClr val="351A00"/>
      </a:accent4>
      <a:accent5>
        <a:srgbClr val="E3CAB8"/>
      </a:accent5>
      <a:accent6>
        <a:srgbClr val="BA2D2D"/>
      </a:accent6>
      <a:hlink>
        <a:srgbClr val="9A7F32"/>
      </a:hlink>
      <a:folHlink>
        <a:srgbClr val="ECA07A"/>
      </a:folHlink>
    </a:clrScheme>
    <a:fontScheme name="notebook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notebook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I:\win_dos\suites\office97\template\designs\notebook.pot</Template>
  <TotalTime>120</TotalTime>
  <Pages>11</Pages>
  <Words>758</Words>
  <Application>Microsoft Office PowerPoint</Application>
  <PresentationFormat>Letter Paper (8.5x11 in)</PresentationFormat>
  <Paragraphs>154</Paragraphs>
  <Slides>29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notebook</vt:lpstr>
      <vt:lpstr>DEALING WITH MEDIA</vt:lpstr>
      <vt:lpstr>Overview</vt:lpstr>
      <vt:lpstr>Why Interviews Are Important</vt:lpstr>
      <vt:lpstr>Should I Or Shouldn’t I?</vt:lpstr>
      <vt:lpstr>A Look at the News Media</vt:lpstr>
      <vt:lpstr>Developing a Strategy</vt:lpstr>
      <vt:lpstr>Developing a Strategy</vt:lpstr>
      <vt:lpstr>Developing a Strategy</vt:lpstr>
      <vt:lpstr>Getting Ready</vt:lpstr>
      <vt:lpstr>Getting Ready</vt:lpstr>
      <vt:lpstr>Making It Happen</vt:lpstr>
      <vt:lpstr>Making It Happen</vt:lpstr>
      <vt:lpstr>Making It Happen</vt:lpstr>
      <vt:lpstr>Making It Happen</vt:lpstr>
      <vt:lpstr>Making It Happen</vt:lpstr>
      <vt:lpstr>Follow-Up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SKILLS</dc:title>
  <dc:subject>Media Relations &amp; Interview Skills</dc:subject>
  <dc:creator>Prof. James S. O'Rourke, IV</dc:creator>
  <cp:keywords/>
  <dc:description/>
  <cp:lastModifiedBy>ZEENAT JABBAR</cp:lastModifiedBy>
  <cp:revision>27</cp:revision>
  <cp:lastPrinted>2000-06-15T21:36:45Z</cp:lastPrinted>
  <dcterms:created xsi:type="dcterms:W3CDTF">1996-06-08T15:32:52Z</dcterms:created>
  <dcterms:modified xsi:type="dcterms:W3CDTF">2013-07-19T17:04:53Z</dcterms:modified>
</cp:coreProperties>
</file>