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24"/>
  </p:notesMasterIdLst>
  <p:handoutMasterIdLst>
    <p:handoutMasterId r:id="rId25"/>
  </p:handoutMasterIdLst>
  <p:sldIdLst>
    <p:sldId id="27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6" r:id="rId12"/>
    <p:sldId id="277" r:id="rId13"/>
    <p:sldId id="266" r:id="rId14"/>
    <p:sldId id="267" r:id="rId15"/>
    <p:sldId id="268" r:id="rId16"/>
    <p:sldId id="269" r:id="rId17"/>
    <p:sldId id="270" r:id="rId18"/>
    <p:sldId id="271" r:id="rId19"/>
    <p:sldId id="275" r:id="rId20"/>
    <p:sldId id="272" r:id="rId21"/>
    <p:sldId id="273" r:id="rId22"/>
    <p:sldId id="274" r:id="rId23"/>
  </p:sldIdLst>
  <p:sldSz cx="9144000" cy="6858000" type="letter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3" d="100"/>
          <a:sy n="63" d="100"/>
        </p:scale>
        <p:origin x="-127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4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400800" y="8750300"/>
            <a:ext cx="38735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>
            <a:spAutoFit/>
          </a:bodyPr>
          <a:lstStyle/>
          <a:p>
            <a:pPr algn="r"/>
            <a:fld id="{C79D34B7-1998-4E3E-8426-5FCB88197E0A}" type="slidenum">
              <a:rPr lang="en-US" sz="1400"/>
              <a:pPr algn="r"/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xmlns="" val="8184575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notes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400800" y="8750300"/>
            <a:ext cx="38735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>
            <a:spAutoFit/>
          </a:bodyPr>
          <a:lstStyle/>
          <a:p>
            <a:pPr algn="r"/>
            <a:fld id="{6E72CC00-3702-4345-BA30-2A41A2FA6E08}" type="slidenum">
              <a:rPr lang="en-US" sz="1400"/>
              <a:pPr algn="r"/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xmlns="" val="22706756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>
                <a:latin typeface="Arial Black" pitchFamily="34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11200" y="6229350"/>
            <a:ext cx="19304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49600" y="6229350"/>
            <a:ext cx="28448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endParaRPr lang="en-U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604000" y="6229350"/>
            <a:ext cx="18288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fld id="{A09EF69C-1D1E-42DE-AEC6-4133BC67A453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0727" name="Picture 7" descr="A:\paint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C8467-B4DB-4F0C-A460-98D557DF88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873676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6ECEEA-FA27-4A8D-AE6D-F479D1DFA42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093022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CB164C-867D-47B2-8EA6-B05CA0B748D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319155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3CE14A-1C9E-4B28-9E7C-0113077DA0F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186320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0C3EF2-801C-4CBA-B607-2C3DA11B23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109901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D092EE-DFA2-4C19-B6AD-A0F349A2C2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993843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D293FA-4ADC-416E-8CEC-BDF90510252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018746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69EFD8-6EFE-4954-9134-071DA14155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827961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54B5B5-23BF-4A16-BBD3-634A5B19BF0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4270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228600"/>
            <a:ext cx="2057400" cy="5829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228600"/>
            <a:ext cx="6019800" cy="5829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BE3B80-CA41-4259-B45E-5735A45434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962955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i="0">
                <a:solidFill>
                  <a:schemeClr val="bg2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i="0">
                <a:solidFill>
                  <a:schemeClr val="bg2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10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i="0">
                <a:solidFill>
                  <a:schemeClr val="bg2"/>
                </a:solidFill>
                <a:latin typeface="Arial" charset="0"/>
              </a:defRPr>
            </a:lvl1pPr>
          </a:lstStyle>
          <a:p>
            <a:fld id="{8B00A507-3EF4-4D1C-A9CC-F5CAC6108184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29703" name="Picture 7" descr="A:\paint.GIF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14450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z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y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x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CE567081-E78E-42B2-B613-52C5893628AB}" type="slidenum">
              <a:rPr lang="en-US"/>
              <a:pPr/>
              <a:t>1</a:t>
            </a:fld>
            <a:endParaRPr lang="en-US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Business </a:t>
            </a:r>
            <a:r>
              <a:rPr lang="en-US" dirty="0" smtClean="0"/>
              <a:t>Meetings That Work</a:t>
            </a:r>
            <a:endParaRPr lang="en-US" dirty="0"/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4191000" y="5975866"/>
            <a:ext cx="15632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b="1" dirty="0" err="1" smtClean="0">
                <a:solidFill>
                  <a:srgbClr val="FF0000"/>
                </a:solidFill>
              </a:rPr>
              <a:t>Zeenat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Jabbar</a:t>
            </a:r>
            <a:endParaRPr lang="en-US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6D7FC-96AE-4F0D-B8FC-17238886EE38}" type="slidenum">
              <a:rPr lang="en-US"/>
              <a:pPr/>
              <a:t>2</a:t>
            </a:fld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Business Meetings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b="1"/>
              <a:t>Definition: </a:t>
            </a:r>
            <a:r>
              <a:rPr lang="en-US"/>
              <a:t> A gathering in which a purposeful exchange or transaction occurs among three or more people with a common interest, topic, or problem.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4FCC-1D50-4B82-811A-68DA43DDD607}" type="slidenum">
              <a:rPr lang="en-US"/>
              <a:pPr/>
              <a:t>3</a:t>
            </a:fld>
            <a:endParaRPr 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When Should You</a:t>
            </a:r>
            <a:br>
              <a:rPr lang="en-US"/>
            </a:br>
            <a:r>
              <a:rPr lang="en-US"/>
              <a:t>Call a Meeting?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buFont typeface="Monotype Sorts" pitchFamily="2" charset="2"/>
              <a:buNone/>
            </a:pPr>
            <a:r>
              <a:rPr lang="en-US" b="1"/>
              <a:t>Answer:</a:t>
            </a:r>
            <a:r>
              <a:rPr lang="en-US"/>
              <a:t>  When you cannot accomplish your communication objectives or goals in any other way.  In other words, a meeting is the communication tool of last resort, after you have considered and discarded other forms of information exchange.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B98AA-9E13-447B-94CA-A4FF3F5C3827}" type="slidenum">
              <a:rPr lang="en-US"/>
              <a:pPr/>
              <a:t>4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7724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Don't Call Meetings When: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A phone call or a memo would do.</a:t>
            </a:r>
          </a:p>
          <a:p>
            <a:r>
              <a:rPr lang="en-US"/>
              <a:t>A key person is not available.</a:t>
            </a:r>
          </a:p>
          <a:p>
            <a:r>
              <a:rPr lang="en-US"/>
              <a:t>Participants don't have time to prepare.</a:t>
            </a:r>
          </a:p>
          <a:p>
            <a:r>
              <a:rPr lang="en-US"/>
              <a:t>Personality conflicts or the plans of higher management might make the meeting a waste of time.</a:t>
            </a:r>
          </a:p>
          <a:p>
            <a:r>
              <a:rPr lang="en-US"/>
              <a:t>It costs too much.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8DC05-4A1B-48F6-AFEC-D144024EAB65}" type="slidenum">
              <a:rPr lang="en-US"/>
              <a:pPr/>
              <a:t>5</a:t>
            </a:fld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You Should Consider Calling a Meeting to: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Talk about goals.</a:t>
            </a:r>
          </a:p>
          <a:p>
            <a:r>
              <a:rPr lang="en-US"/>
              <a:t>Reach a consensus.</a:t>
            </a:r>
          </a:p>
          <a:p>
            <a:r>
              <a:rPr lang="en-US"/>
              <a:t>Listen to reports.</a:t>
            </a:r>
          </a:p>
          <a:p>
            <a:r>
              <a:rPr lang="en-US"/>
              <a:t>Discover or solve problems.</a:t>
            </a:r>
          </a:p>
          <a:p>
            <a:r>
              <a:rPr lang="en-US"/>
              <a:t>Train people.	</a:t>
            </a:r>
          </a:p>
          <a:p>
            <a:r>
              <a:rPr lang="en-US"/>
              <a:t>Gather opinions.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90A31-D4DE-49D3-B342-A4339BB2E158}" type="slidenum">
              <a:rPr lang="en-US"/>
              <a:pPr/>
              <a:t>6</a:t>
            </a:fld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Call Meetings to: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Explain plans and programs.</a:t>
            </a:r>
          </a:p>
          <a:p>
            <a:r>
              <a:rPr lang="en-US"/>
              <a:t>Keep things moving.</a:t>
            </a:r>
          </a:p>
          <a:p>
            <a:r>
              <a:rPr lang="en-US"/>
              <a:t>Tell people what they're supposed to do and how they're to do it.</a:t>
            </a:r>
          </a:p>
          <a:p>
            <a:r>
              <a:rPr lang="en-US"/>
              <a:t>Build morale.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E9C1E-1600-4222-BA79-D55ED3D09000}" type="slidenum">
              <a:rPr lang="en-US"/>
              <a:pPr/>
              <a:t>7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Meet With People Who: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Have to carry out what's decided</a:t>
            </a:r>
          </a:p>
          <a:p>
            <a:r>
              <a:rPr lang="en-US"/>
              <a:t>Have valuable information or good ideas</a:t>
            </a:r>
          </a:p>
          <a:p>
            <a:r>
              <a:rPr lang="en-US"/>
              <a:t>Can approve the results</a:t>
            </a:r>
          </a:p>
          <a:p>
            <a:r>
              <a:rPr lang="en-US"/>
              <a:t>Represent divergent views</a:t>
            </a:r>
          </a:p>
          <a:p>
            <a:r>
              <a:rPr lang="en-US"/>
              <a:t>Are indispensable to the success of the decision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7438-484D-440C-B3CA-696240A46094}" type="slidenum">
              <a:rPr lang="en-US"/>
              <a:pPr/>
              <a:t>8</a:t>
            </a:fld>
            <a:endParaRPr lang="en-US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Three Principal Types of Business Meetings: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79563" y="1885950"/>
            <a:ext cx="7056437" cy="417195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Informational Meetings</a:t>
            </a:r>
            <a:br>
              <a:rPr lang="en-US"/>
            </a:br>
            <a:endParaRPr lang="en-US"/>
          </a:p>
          <a:p>
            <a:r>
              <a:rPr lang="en-US"/>
              <a:t>Problem-Solving Meetings</a:t>
            </a:r>
            <a:br>
              <a:rPr lang="en-US"/>
            </a:br>
            <a:endParaRPr lang="en-US"/>
          </a:p>
          <a:p>
            <a:r>
              <a:rPr lang="en-US"/>
              <a:t>Suggested-Solution Meetings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2AAE9-9667-4BAF-98B9-AB4B98D2526B}" type="slidenum">
              <a:rPr lang="en-US"/>
              <a:pPr/>
              <a:t>9</a:t>
            </a:fld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Leadership Responsibilities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Any successful meeting depends in large measure on the competence and motivation of the leader.</a:t>
            </a:r>
          </a:p>
          <a:p>
            <a:r>
              <a:rPr lang="en-US"/>
              <a:t>In the absence of effective leadership, no group, no matter how well intentioned, will experience the success they hope for.  Three general leadership styles predominate at business and group meetings.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6C1F-2B40-4209-8DCF-041B82FDFC1D}" type="slidenum">
              <a:rPr lang="en-US"/>
              <a:pPr/>
              <a:t>10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Leadership Styles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b="1"/>
              <a:t>Authoritarian:</a:t>
            </a:r>
            <a:r>
              <a:rPr lang="en-US"/>
              <a:t>  behavior ranges from firm suggestions to commands that must be carried out.</a:t>
            </a:r>
          </a:p>
          <a:p>
            <a:r>
              <a:rPr lang="en-US" b="1"/>
              <a:t>Democratic:</a:t>
            </a:r>
            <a:r>
              <a:rPr lang="en-US"/>
              <a:t>  works on the principle of participation and mutual support.</a:t>
            </a:r>
          </a:p>
          <a:p>
            <a:r>
              <a:rPr lang="en-US" b="1"/>
              <a:t>Leaderless:</a:t>
            </a:r>
            <a:r>
              <a:rPr lang="en-US"/>
              <a:t>  an abdication of responsibility from one person to the group as a whole.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6B2A46-4D07-44B4-95F2-D28A328231BE}" type="slidenum">
              <a:rPr lang="en-US"/>
              <a:pPr/>
              <a:t>11</a:t>
            </a:fld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How Do You Solve a Problem in a Meeting?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State the problem in the form of an affirmative question.</a:t>
            </a:r>
          </a:p>
          <a:p>
            <a:r>
              <a:rPr lang="en-US"/>
              <a:t>Define and limit the problem.</a:t>
            </a:r>
          </a:p>
          <a:p>
            <a:r>
              <a:rPr lang="en-US"/>
              <a:t>Collect facts on the history of the problem.</a:t>
            </a:r>
          </a:p>
          <a:p>
            <a:r>
              <a:rPr lang="en-US"/>
              <a:t>Establish criteria.  Assess those criteria in light of their practicality, feasibility, and the rights of others.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57AFF-0F60-4466-9708-CCDD07E2AAD2}" type="slidenum">
              <a:rPr lang="en-US"/>
              <a:pPr/>
              <a:t>12</a:t>
            </a:fld>
            <a:endParaRPr lang="en-US"/>
          </a:p>
        </p:txBody>
      </p:sp>
      <p:sp>
        <p:nvSpPr>
          <p:cNvPr id="25602" name="Rectangle 1026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z="3800"/>
              <a:t>How Do You Solve a Problem in a Meeting?</a:t>
            </a:r>
            <a:r>
              <a:rPr lang="en-US"/>
              <a:t> </a:t>
            </a:r>
            <a:endParaRPr lang="en-US" sz="2800"/>
          </a:p>
        </p:txBody>
      </p:sp>
      <p:sp>
        <p:nvSpPr>
          <p:cNvPr id="2560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List possible solutions.</a:t>
            </a:r>
          </a:p>
          <a:p>
            <a:r>
              <a:rPr lang="en-US"/>
              <a:t>Evaluate suggested solutions.</a:t>
            </a:r>
          </a:p>
          <a:p>
            <a:r>
              <a:rPr lang="en-US"/>
              <a:t>Determine a course of action.</a:t>
            </a:r>
          </a:p>
          <a:p>
            <a:r>
              <a:rPr lang="en-US"/>
              <a:t>Tell those responsible for making the solution succeed.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A0E7F-86BE-46CB-87E0-9E64EEF3B612}" type="slidenum">
              <a:rPr lang="en-US"/>
              <a:pPr/>
              <a:t>13</a:t>
            </a:fld>
            <a:endParaRPr 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As You Plan for a Meeting: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600200"/>
            <a:ext cx="7772400" cy="5105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buFont typeface="Monotype Sorts" pitchFamily="2" charset="2"/>
              <a:buNone/>
            </a:pPr>
            <a:r>
              <a:rPr lang="en-US" b="1"/>
              <a:t>Consider the problem and determine your purpose.</a:t>
            </a:r>
          </a:p>
          <a:p>
            <a:pPr lvl="1"/>
            <a:r>
              <a:rPr lang="en-US"/>
              <a:t>First, decide whether a meeting should be called at all.</a:t>
            </a:r>
          </a:p>
          <a:p>
            <a:pPr lvl="1"/>
            <a:r>
              <a:rPr lang="en-US"/>
              <a:t>Next, you must determine the purpose for the meeting.  It should be timely, genuine, important, and meaningful for the conferees.  It must also be within their sphere of responsibility and influence.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D5AAA1-F883-46D4-9D85-97C5E5652DFC}" type="slidenum">
              <a:rPr lang="en-US"/>
              <a:pPr/>
              <a:t>14</a:t>
            </a:fld>
            <a:endParaRPr 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83566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As You Plan for a Meeting:</a:t>
            </a:r>
            <a:endParaRPr lang="en-US" sz="280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828800"/>
            <a:ext cx="7924800" cy="4114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buFont typeface="Monotype Sorts" pitchFamily="2" charset="2"/>
              <a:buNone/>
            </a:pPr>
            <a:r>
              <a:rPr lang="en-US" b="1"/>
              <a:t>Then, Decide Who Should Participate.</a:t>
            </a:r>
            <a:endParaRPr lang="en-US"/>
          </a:p>
          <a:p>
            <a:pPr lvl="1"/>
            <a:r>
              <a:rPr lang="en-US"/>
              <a:t>Invite those who must carry out what's been decided.</a:t>
            </a:r>
          </a:p>
          <a:p>
            <a:pPr lvl="1"/>
            <a:r>
              <a:rPr lang="en-US"/>
              <a:t>Invite those who have valuable information, good ideas, or divergent views.</a:t>
            </a:r>
          </a:p>
          <a:p>
            <a:pPr lvl="1"/>
            <a:r>
              <a:rPr lang="en-US"/>
              <a:t>Include those who can approve the results or are indispensable to the success of the decision.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B782-1DD3-4848-9C47-FD83B5D73AA6}" type="slidenum">
              <a:rPr lang="en-US"/>
              <a:pPr/>
              <a:t>15</a:t>
            </a:fld>
            <a:endParaRPr 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As You Plan for a Meeting: </a:t>
            </a:r>
            <a:endParaRPr lang="en-US" sz="280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828800"/>
            <a:ext cx="7772400" cy="4572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buFont typeface="Monotype Sorts" pitchFamily="2" charset="2"/>
              <a:buNone/>
            </a:pPr>
            <a:r>
              <a:rPr lang="en-US" b="1"/>
              <a:t>Arrange for a Meeting Time, Date, and Place.</a:t>
            </a:r>
          </a:p>
          <a:p>
            <a:pPr lvl="1"/>
            <a:r>
              <a:rPr lang="en-US"/>
              <a:t>What times and dates are most convenient?  In the absence of convenience, when can everyone be there?</a:t>
            </a:r>
          </a:p>
          <a:p>
            <a:pPr lvl="1"/>
            <a:r>
              <a:rPr lang="en-US"/>
              <a:t>Where should you meet?  Will the location prove conducive to achieving your goals, or distracting?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000EA-20B1-4988-BC3C-F549C7D5EB67}" type="slidenum">
              <a:rPr lang="en-US"/>
              <a:pPr/>
              <a:t>16</a:t>
            </a:fld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As You Plan for a Meeting:</a:t>
            </a:r>
            <a:endParaRPr lang="en-US" sz="280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600200"/>
            <a:ext cx="7772400" cy="495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sz="3600" b="1"/>
              <a:t>Coordinate Details at the Meeting Site.</a:t>
            </a:r>
            <a:endParaRPr lang="en-US" sz="3600"/>
          </a:p>
          <a:p>
            <a:pPr lvl="1">
              <a:lnSpc>
                <a:spcPct val="90000"/>
              </a:lnSpc>
            </a:pPr>
            <a:r>
              <a:rPr lang="en-US"/>
              <a:t>Consider seating, lighting, acoustics, audiovisual requirements, environmental controls, workspace, travel requirements, location, and cost.</a:t>
            </a:r>
          </a:p>
          <a:p>
            <a:pPr lvl="1">
              <a:lnSpc>
                <a:spcPct val="90000"/>
              </a:lnSpc>
            </a:pPr>
            <a:r>
              <a:rPr lang="en-US"/>
              <a:t>Talk to or meet with those responsible for supporting or carrying out your plans for the meeting, including audio-visual technicians, caterers, banquet and meeting managers.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E130C-DE3B-492D-88DD-A98456DE835E}" type="slidenum">
              <a:rPr lang="en-US"/>
              <a:pPr/>
              <a:t>17</a:t>
            </a:fld>
            <a:endParaRPr 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As You Plan for a Meeting:</a:t>
            </a:r>
            <a:endParaRPr lang="en-US" sz="280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8178800" cy="4419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buFont typeface="Monotype Sorts" pitchFamily="2" charset="2"/>
              <a:buNone/>
            </a:pPr>
            <a:r>
              <a:rPr lang="en-US" b="1"/>
              <a:t>Announce an Agenda.</a:t>
            </a:r>
            <a:endParaRPr lang="en-US"/>
          </a:p>
          <a:p>
            <a:pPr lvl="1"/>
            <a:r>
              <a:rPr lang="en-US"/>
              <a:t>Unless secrecy is essential, meetings are more likely to succeed with an agenda.  State the problem properly, as a question of fact, value, or policy. Be sure to include all relevant detail in the announcement, including topic, date, time, place, and responsibilities of the participants.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F24E-109F-4DE0-AAD7-D260A4F992AE}" type="slidenum">
              <a:rPr lang="en-US"/>
              <a:pPr/>
              <a:t>18</a:t>
            </a:fld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As You Plan for a Meeting: </a:t>
            </a:r>
            <a:endParaRPr lang="en-US" sz="280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828800"/>
            <a:ext cx="7772400" cy="4724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buFont typeface="Monotype Sorts" pitchFamily="2" charset="2"/>
              <a:buNone/>
            </a:pPr>
            <a:r>
              <a:rPr lang="en-US" b="1"/>
              <a:t>Take Care of Physical Arrangements.</a:t>
            </a:r>
            <a:endParaRPr lang="en-US"/>
          </a:p>
          <a:p>
            <a:pPr lvl="1"/>
            <a:r>
              <a:rPr lang="en-US"/>
              <a:t>Seating, lighting, public address system, visual support systems, environmental controls, tables, workspace</a:t>
            </a:r>
          </a:p>
          <a:p>
            <a:pPr lvl="1"/>
            <a:r>
              <a:rPr lang="en-US"/>
              <a:t>Support materials, pencils, pens, markers, chalk, paper, refreshments</a:t>
            </a:r>
          </a:p>
          <a:p>
            <a:pPr lvl="1"/>
            <a:r>
              <a:rPr lang="en-US"/>
              <a:t>Reference materials, background data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55B46-D832-4764-897D-1556AA283699}" type="slidenum">
              <a:rPr lang="en-US"/>
              <a:pPr/>
              <a:t>19</a:t>
            </a:fld>
            <a:endParaRPr lang="en-US"/>
          </a:p>
        </p:txBody>
      </p:sp>
      <p:sp>
        <p:nvSpPr>
          <p:cNvPr id="23554" name="Rectangle 1026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Informal Responsibilities:</a:t>
            </a:r>
          </a:p>
        </p:txBody>
      </p:sp>
      <p:sp>
        <p:nvSpPr>
          <p:cNvPr id="2355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885950"/>
            <a:ext cx="8178800" cy="1312863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Prepare yourself thoroughly.</a:t>
            </a:r>
            <a:br>
              <a:rPr lang="en-US"/>
            </a:br>
            <a:endParaRPr lang="en-US"/>
          </a:p>
          <a:p>
            <a:r>
              <a:rPr lang="en-US"/>
              <a:t>Assume your given role during the meeting:</a:t>
            </a:r>
          </a:p>
        </p:txBody>
      </p:sp>
      <p:sp>
        <p:nvSpPr>
          <p:cNvPr id="23556" name="Rectangle 1028"/>
          <p:cNvSpPr>
            <a:spLocks noChangeArrowheads="1"/>
          </p:cNvSpPr>
          <p:nvPr/>
        </p:nvSpPr>
        <p:spPr bwMode="auto">
          <a:xfrm>
            <a:off x="1677988" y="3963988"/>
            <a:ext cx="2312987" cy="2328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200" i="0">
                <a:latin typeface="Tahoma" pitchFamily="34" charset="0"/>
              </a:rPr>
              <a:t>Organizer</a:t>
            </a:r>
            <a:r>
              <a:rPr lang="en-US" sz="3200" i="0"/>
              <a:t> 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i="0">
                <a:latin typeface="Tahoma" pitchFamily="34" charset="0"/>
              </a:rPr>
              <a:t>Clarifier</a:t>
            </a:r>
            <a:r>
              <a:rPr lang="en-US" sz="3200" i="0"/>
              <a:t> 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i="0">
                <a:latin typeface="Tahoma" pitchFamily="34" charset="0"/>
              </a:rPr>
              <a:t>Questioner</a:t>
            </a:r>
            <a:endParaRPr lang="en-US" sz="3200" i="0"/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i="0">
                <a:latin typeface="Tahoma" pitchFamily="34" charset="0"/>
              </a:rPr>
              <a:t>Expert</a:t>
            </a:r>
            <a:endParaRPr lang="en-US" sz="3200" i="0"/>
          </a:p>
        </p:txBody>
      </p:sp>
      <p:sp>
        <p:nvSpPr>
          <p:cNvPr id="23557" name="Rectangle 1029"/>
          <p:cNvSpPr>
            <a:spLocks noChangeArrowheads="1"/>
          </p:cNvSpPr>
          <p:nvPr/>
        </p:nvSpPr>
        <p:spPr bwMode="auto">
          <a:xfrm>
            <a:off x="4878388" y="3963988"/>
            <a:ext cx="3263900" cy="2328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3200" i="0">
                <a:latin typeface="Tahoma" pitchFamily="34" charset="0"/>
              </a:rPr>
              <a:t>Critical Tester</a:t>
            </a:r>
            <a:endParaRPr lang="en-US" sz="3200" i="0"/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i="0">
                <a:latin typeface="Tahoma" pitchFamily="34" charset="0"/>
              </a:rPr>
              <a:t>Conciliator</a:t>
            </a:r>
            <a:endParaRPr lang="en-US" sz="3200" i="0"/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i="0">
                <a:latin typeface="Tahoma" pitchFamily="34" charset="0"/>
              </a:rPr>
              <a:t>Helper of others</a:t>
            </a:r>
            <a:endParaRPr lang="en-US" sz="3200" i="0"/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3200" i="0">
                <a:latin typeface="Tahoma" pitchFamily="34" charset="0"/>
              </a:rPr>
              <a:t>Energizer</a:t>
            </a:r>
            <a:endParaRPr lang="en-US" sz="3200" i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78B7B-0B74-40C7-B5C5-874DC41571BF}" type="slidenum">
              <a:rPr lang="en-US"/>
              <a:pPr/>
              <a:t>20</a:t>
            </a:fld>
            <a:endParaRPr 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Procedures:  How Do You Run an Effective Meeting?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Begin and end on time.</a:t>
            </a:r>
            <a:br>
              <a:rPr lang="en-US"/>
            </a:br>
            <a:endParaRPr lang="en-US"/>
          </a:p>
          <a:p>
            <a:r>
              <a:rPr lang="en-US"/>
              <a:t>Follow the agenda.</a:t>
            </a:r>
            <a:br>
              <a:rPr lang="en-US"/>
            </a:br>
            <a:endParaRPr lang="en-US"/>
          </a:p>
          <a:p>
            <a:r>
              <a:rPr lang="en-US"/>
              <a:t>Stimulate discussion, encourage full participation from everyone present.</a:t>
            </a:r>
            <a:br>
              <a:rPr lang="en-US"/>
            </a:br>
            <a:endParaRPr lang="en-US"/>
          </a:p>
          <a:p>
            <a:r>
              <a:rPr lang="en-US"/>
              <a:t>Focus the groups' effort on their goals.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A3115-9612-4B4A-BEE1-C2BBAC52F4F0}" type="slidenum">
              <a:rPr lang="en-US"/>
              <a:pPr/>
              <a:t>21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85090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sz="3800"/>
              <a:t>Procedures:  How Do You Run an Effective Meeting?</a:t>
            </a:r>
            <a:r>
              <a:rPr lang="en-US"/>
              <a:t> </a:t>
            </a:r>
            <a:endParaRPr lang="en-US" sz="280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Understand the roles of participants:  group task roles, group building and maintenance roles, and individual roles.</a:t>
            </a:r>
            <a:br>
              <a:rPr lang="en-US"/>
            </a:br>
            <a:endParaRPr lang="en-US"/>
          </a:p>
          <a:p>
            <a:r>
              <a:rPr lang="en-US"/>
              <a:t>Confront or ignore those working at cross-purpose with the group.</a:t>
            </a:r>
            <a:br>
              <a:rPr lang="en-US"/>
            </a:br>
            <a:endParaRPr lang="en-US"/>
          </a:p>
          <a:p>
            <a:r>
              <a:rPr lang="en-US"/>
              <a:t>Sort, select, interpret data to reach a conclusion.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1252-031A-4C61-BEBA-FF6E22458E9B}" type="slidenum">
              <a:rPr lang="en-US"/>
              <a:pPr/>
              <a:t>22</a:t>
            </a:fld>
            <a:endParaRPr 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87376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Procedures:  How Do You Run an Effective Meeting? </a:t>
            </a:r>
            <a:endParaRPr lang="en-US" sz="280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/>
              <a:t>State the conclusion and plan of action.</a:t>
            </a:r>
            <a:br>
              <a:rPr lang="en-US"/>
            </a:br>
            <a:endParaRPr lang="en-US"/>
          </a:p>
          <a:p>
            <a:r>
              <a:rPr lang="en-US"/>
              <a:t>Follow-up after the meeting has concluded:  distribute notes or minutes and take the actions you said you would.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theme/theme1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I:\win_dos\suites\office97\template\designs\contemporary portrait.pot</Template>
  <TotalTime>1472330503</TotalTime>
  <Pages>23</Pages>
  <Words>880</Words>
  <Application>Microsoft Office PowerPoint</Application>
  <PresentationFormat>Letter Paper (8.5x11 in)</PresentationFormat>
  <Paragraphs>121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contemporary portrait</vt:lpstr>
      <vt:lpstr>Business Meetings That Work</vt:lpstr>
      <vt:lpstr>Business Meetings</vt:lpstr>
      <vt:lpstr>When Should You Call a Meeting?</vt:lpstr>
      <vt:lpstr>Don't Call Meetings When:</vt:lpstr>
      <vt:lpstr>You Should Consider Calling a Meeting to:</vt:lpstr>
      <vt:lpstr>Call Meetings to:</vt:lpstr>
      <vt:lpstr>Meet With People Who:</vt:lpstr>
      <vt:lpstr>Three Principal Types of Business Meetings:</vt:lpstr>
      <vt:lpstr>Leadership Responsibilities</vt:lpstr>
      <vt:lpstr>Leadership Styles</vt:lpstr>
      <vt:lpstr>How Do You Solve a Problem in a Meeting?</vt:lpstr>
      <vt:lpstr>How Do You Solve a Problem in a Meeting? </vt:lpstr>
      <vt:lpstr>As You Plan for a Meeting:</vt:lpstr>
      <vt:lpstr>As You Plan for a Meeting:</vt:lpstr>
      <vt:lpstr>As You Plan for a Meeting: </vt:lpstr>
      <vt:lpstr>As You Plan for a Meeting:</vt:lpstr>
      <vt:lpstr>As You Plan for a Meeting:</vt:lpstr>
      <vt:lpstr>As You Plan for a Meeting: </vt:lpstr>
      <vt:lpstr>Informal Responsibilities:</vt:lpstr>
      <vt:lpstr>Procedures:  How Do You Run an Effective Meeting?</vt:lpstr>
      <vt:lpstr>Procedures:  How Do You Run an Effective Meeting? </vt:lpstr>
      <vt:lpstr>Procedures:  How Do You Run an Effective Meeting?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Meetings</dc:title>
  <dc:subject/>
  <dc:creator/>
  <cp:keywords/>
  <dc:description/>
  <cp:lastModifiedBy>Administrator</cp:lastModifiedBy>
  <cp:revision>34</cp:revision>
  <cp:lastPrinted>1999-06-21T21:57:55Z</cp:lastPrinted>
  <dcterms:created xsi:type="dcterms:W3CDTF">1996-02-12T15:48:04Z</dcterms:created>
  <dcterms:modified xsi:type="dcterms:W3CDTF">2013-07-18T05:34:58Z</dcterms:modified>
</cp:coreProperties>
</file>