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4" r:id="rId3"/>
    <p:sldId id="292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90" r:id="rId17"/>
    <p:sldId id="291" r:id="rId18"/>
    <p:sldId id="287" r:id="rId19"/>
    <p:sldId id="288" r:id="rId20"/>
    <p:sldId id="28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366"/>
    <a:srgbClr val="FFFFFF"/>
    <a:srgbClr val="CC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50" d="100"/>
          <a:sy n="50" d="100"/>
        </p:scale>
        <p:origin x="-1638" y="-384"/>
      </p:cViewPr>
      <p:guideLst>
        <p:guide orient="horz" pos="1776"/>
        <p:guide pos="1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0A17BC-3498-41ED-A850-ECCA122F88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20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6083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6084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5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6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6087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F1F1AB-111F-48CB-ACE8-DE05E6C92D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6666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DADC13-4E26-4355-AB0C-7C73A70A629F}" type="slidenum">
              <a:rPr lang="en-US"/>
              <a:pPr/>
              <a:t>1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7" name="Group 325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289" name="Rectangle 217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396" name="Group 32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296" name="Line 22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297" name="Line 22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298" name="Line 22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299" name="Line 22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0" name="Line 22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1" name="Line 22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2" name="Line 23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3" name="Line 23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4" name="Line 23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5" name="Line 23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6" name="Line 23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7" name="Line 23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8" name="Line 23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09" name="Line 23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0" name="Line 23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1" name="Line 23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2" name="Line 24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3" name="Line 24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4" name="Line 24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5" name="Line 24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6" name="Line 24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7" name="Line 24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8" name="Line 24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19" name="Line 24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0" name="Line 24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1" name="Line 24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2" name="Line 25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3" name="Line 25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4" name="Line 25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5" name="Line 25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6" name="Line 25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7" name="Line 25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8" name="Line 25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29" name="Line 25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0" name="Line 25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1" name="Line 25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2" name="Line 26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3" name="Line 26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4" name="Line 26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5" name="Line 26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6" name="Line 26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7" name="Line 26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8" name="Line 26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39" name="Line 26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0" name="Line 26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1" name="Line 26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2" name="Line 27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3" name="Line 27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4" name="Line 27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5" name="Line 27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6" name="Line 27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7" name="Line 27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8" name="Line 27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49" name="Line 27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0" name="Line 27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1" name="Line 27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2" name="Line 28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3" name="Line 28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4" name="Line 28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5" name="Line 28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6" name="Line 28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7" name="Line 28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8" name="Line 28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59" name="Line 28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0" name="Line 28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1" name="Line 28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2" name="Line 29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3" name="Line 29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4" name="Line 29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5" name="Line 29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6" name="Line 29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7" name="Line 29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8" name="Line 29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69" name="Line 29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0" name="Line 29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1" name="Line 29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2" name="Line 30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3" name="Line 30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4" name="Line 30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5" name="Line 30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6" name="Line 30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7" name="Line 30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8" name="Line 30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79" name="Line 30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0" name="Line 30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1" name="Line 30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2" name="Line 31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3" name="Line 31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4" name="Line 31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5" name="Line 31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6" name="Line 31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7" name="Line 31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8" name="Line 31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89" name="Line 31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90" name="Line 31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91" name="Line 31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92" name="Line 32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393" name="Line 32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177" name="Rectangle 105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78" name="Rectangle 106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79" name="Rectangle 10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A51912C5-DF9C-4823-945D-7DC5DD9910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292" name="Rectangle 220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3291" name="Rectangle 21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2" grpId="0" animBg="1" autoUpdateAnimBg="0"/>
      <p:bldP spid="3291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30A7D-0EDA-4D6D-B1D4-2C0C86419D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869794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FD0A2-2959-4524-AD34-D57749FEA4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00562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FC3B2-5CC7-4261-A804-DFFAB7779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681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7BC5DF-494E-47E1-A810-F0EB7E9C65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28511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D43AD-EBD6-414E-AB7B-FC69F29296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2461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F1DB5-BA09-4BBA-A754-131D12E11C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005355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B5F4A-AF85-4F38-BCB4-B31B6CDE70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25277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D7E46-4B62-4560-8F62-B879A6DBDA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169842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9DE44-D9C3-44EB-9D8C-C83845B9CC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625365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FBEBB-13CE-43CD-8B60-B257326F57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3597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" name="Group 225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1246" name="Group 222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1146" name="Line 122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7" name="Line 123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" name="Line 124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9" name="Line 125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0" name="Line 126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1" name="Line 127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2" name="Line 128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3" name="Line 129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4" name="Line 130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5" name="Line 131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6" name="Line 132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7" name="Line 133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8" name="Line 134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59" name="Line 135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0" name="Line 136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1" name="Line 137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2" name="Line 138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3" name="Line 139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4" name="Line 140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5" name="Line 141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6" name="Line 142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7" name="Line 143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8" name="Line 144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69" name="Line 145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0" name="Line 146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1" name="Line 147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2" name="Line 148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3" name="Line 149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4" name="Line 150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5" name="Line 151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6" name="Line 152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7" name="Line 153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8" name="Line 154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79" name="Line 155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0" name="Line 156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1" name="Line 157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2" name="Line 158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3" name="Line 159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4" name="Line 160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5" name="Line 161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6" name="Line 162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7" name="Line 163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8" name="Line 164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89" name="Line 165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0" name="Line 166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1" name="Line 167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2" name="Line 168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3" name="Line 169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4" name="Line 170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5" name="Line 171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6" name="Line 172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7" name="Line 173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8" name="Line 174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99" name="Line 175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0" name="Line 176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1" name="Line 177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2" name="Line 178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3" name="Line 179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4" name="Line 180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5" name="Line 181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6" name="Line 182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7" name="Line 183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8" name="Line 184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09" name="Line 185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0" name="Line 186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1" name="Line 187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2" name="Line 188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3" name="Line 189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4" name="Line 190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5" name="Line 191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6" name="Line 192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7" name="Line 193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8" name="Line 194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19" name="Line 195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0" name="Line 196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1" name="Line 197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2" name="Line 198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3" name="Line 199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4" name="Line 200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5" name="Line 201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6" name="Line 202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7" name="Line 203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8" name="Line 204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29" name="Line 205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" name="Line 206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" name="Line 207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2" name="Line 208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3" name="Line 209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4" name="Line 210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5" name="Line 211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6" name="Line 212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7" name="Line 213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8" name="Line 214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9" name="Line 215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40" name="Line 216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41" name="Line 217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42" name="Line 218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43" name="Line 219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248" name="Group 224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1140" name="Rectangle 116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36" name="Rectangle 112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1" name="Rectangle 117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37" name="Rectangle 113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4372C5EA-298B-436C-9494-3F5262B83A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348A61B2-DA43-41DD-8CD8-DDF1411ADDB9}" type="slidenum">
              <a:rPr lang="en-US"/>
              <a:pPr/>
              <a:t>1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Conflict Management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155307" y="5793432"/>
            <a:ext cx="20217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b="1" i="1" dirty="0" err="1" smtClean="0">
                <a:solidFill>
                  <a:srgbClr val="FF0000"/>
                </a:solidFill>
              </a:rPr>
              <a:t>Zeenat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Jabbar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91ED-9E47-46BB-BF4E-ABF76AE2847B}" type="slidenum">
              <a:rPr lang="en-US"/>
              <a:pPr/>
              <a:t>2</a:t>
            </a:fld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Conflict Costly?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General Motors Corporation lost more than $2.2 billion trying to win a labor struggle with the UAW in the late-1990s.</a:t>
            </a:r>
          </a:p>
          <a:p>
            <a:pPr>
              <a:buFont typeface="Wingdings" pitchFamily="2" charset="2"/>
              <a:buNone/>
            </a:pPr>
            <a:r>
              <a:rPr lang="en-US"/>
              <a:t>Since 1990, GM has experienced 24 strikes, slowdowns, showdowns, and walkouts.  GM, incidentally, has the highest cost structure of any domestic auto maker.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CB69-C776-4935-9F2D-8740C8A00124}" type="slidenum">
              <a:rPr lang="en-US"/>
              <a:pPr/>
              <a:t>3</a:t>
            </a:fld>
            <a:endParaRPr lang="en-US"/>
          </a:p>
        </p:txBody>
      </p:sp>
      <p:sp>
        <p:nvSpPr>
          <p:cNvPr id="931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Conflict Costly? </a:t>
            </a:r>
          </a:p>
        </p:txBody>
      </p:sp>
      <p:sp>
        <p:nvSpPr>
          <p:cNvPr id="931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Industrial psychologists estimate that workplace conflict may have a price tag as high as $30 billion yearly in the U.S. alone.  Worldwide, the cost may be three-to-five times that high.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Workplace conflict can exact a toll that is both physical as well as psychological, and productivity suffers as a result.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A982-E2DC-4472-9BFC-AB37F91223E9}" type="slidenum">
              <a:rPr lang="en-US"/>
              <a:pPr/>
              <a:t>4</a:t>
            </a:fld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Conflict Inevitable?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“Conflict in any endeavor that requires the input of two or more people is a real possibility.  As the scope of a project increases, the likelihood of differences in opinion and approach increases as a function of the number tasks involved and amount of time spent by staff resolving the project.”</a:t>
            </a:r>
          </a:p>
          <a:p>
            <a:pPr>
              <a:buFont typeface="Wingdings" pitchFamily="2" charset="2"/>
              <a:buNone/>
            </a:pPr>
            <a:r>
              <a:rPr lang="en-US"/>
              <a:t>		</a:t>
            </a:r>
            <a:r>
              <a:rPr lang="en-US" sz="2400"/>
              <a:t>Jeanne Gulbranson, President, Key Performance Int’l.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7328-E00A-441B-B42B-B1D32BD80DEC}" type="slidenum">
              <a:rPr lang="en-US"/>
              <a:pPr/>
              <a:t>5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All Conflict Bad?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Not </a:t>
            </a:r>
            <a:r>
              <a:rPr lang="en-US" i="1"/>
              <a:t>all</a:t>
            </a:r>
            <a:r>
              <a:rPr lang="en-US"/>
              <a:t> conflict within an organization is unhealthy, but conflict between and among people within an organization can quickly become counter-productive, divisive, and destructive if not properly managed.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BC6BA-1790-4D04-A437-0219CC2F11F5}" type="slidenum">
              <a:rPr lang="en-US"/>
              <a:pPr/>
              <a:t>6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Definition of Conflict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Not all experts can agree on one definition of what conflict is, but most agree that while </a:t>
            </a:r>
            <a:r>
              <a:rPr lang="en-US" i="1"/>
              <a:t>opposition, incompatibility,</a:t>
            </a:r>
            <a:r>
              <a:rPr lang="en-US"/>
              <a:t> and </a:t>
            </a:r>
            <a:r>
              <a:rPr lang="en-US" i="1"/>
              <a:t>interaction</a:t>
            </a:r>
            <a:r>
              <a:rPr lang="en-US"/>
              <a:t> are important ingredients in conflict, </a:t>
            </a:r>
            <a:r>
              <a:rPr lang="en-US" i="1"/>
              <a:t>a perception of conflict</a:t>
            </a:r>
            <a:r>
              <a:rPr lang="en-US"/>
              <a:t> is essential.  In other words, if no one thinks a conflict exists, there probably isn’t one.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06ECD-CC7D-43E6-8EBC-31562384B137}" type="slidenum">
              <a:rPr lang="en-US"/>
              <a:pPr/>
              <a:t>7</a:t>
            </a:fld>
            <a:endParaRPr lang="en-US"/>
          </a:p>
        </p:txBody>
      </p:sp>
      <p:sp>
        <p:nvSpPr>
          <p:cNvPr id="747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Conflict?</a:t>
            </a:r>
          </a:p>
        </p:txBody>
      </p:sp>
      <p:sp>
        <p:nvSpPr>
          <p:cNvPr id="7475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Conflict is a process that begins when someone perceives that someone else has negatively affected, or is about to negatively affect, something that the first person cares about.</a:t>
            </a:r>
          </a:p>
          <a:p>
            <a:pPr>
              <a:buFont typeface="Wingdings" pitchFamily="2" charset="2"/>
              <a:buNone/>
            </a:pPr>
            <a:r>
              <a:rPr lang="en-US"/>
              <a:t>Conflict, in practical terms, exists when people disagree to the point that they can no longer cooperate.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BD0DF-FB01-4B96-B7B0-AFCEF1ACD443}" type="slidenum">
              <a:rPr lang="en-US"/>
              <a:pPr/>
              <a:t>8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Views of Conflict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Traditional View</a:t>
            </a:r>
          </a:p>
          <a:p>
            <a:endParaRPr lang="en-US"/>
          </a:p>
          <a:p>
            <a:r>
              <a:rPr lang="en-US"/>
              <a:t>The Human Relations View</a:t>
            </a:r>
          </a:p>
          <a:p>
            <a:endParaRPr lang="en-US"/>
          </a:p>
          <a:p>
            <a:r>
              <a:rPr lang="en-US"/>
              <a:t>The Interactionist View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19F7-ECA9-410A-8C2B-BD401BFCDF29}" type="slidenum">
              <a:rPr lang="en-US"/>
              <a:pPr/>
              <a:t>9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Traditional View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Assumed that </a:t>
            </a:r>
            <a:r>
              <a:rPr lang="en-US" i="1"/>
              <a:t>all</a:t>
            </a:r>
            <a:r>
              <a:rPr lang="en-US"/>
              <a:t> conflict was bad.</a:t>
            </a:r>
          </a:p>
          <a:p>
            <a:r>
              <a:rPr lang="en-US"/>
              <a:t>Conflict was used synonymously with words such as </a:t>
            </a:r>
            <a:r>
              <a:rPr lang="en-US" i="1"/>
              <a:t>violence, destruction, </a:t>
            </a:r>
            <a:r>
              <a:rPr lang="en-US"/>
              <a:t>and </a:t>
            </a:r>
            <a:r>
              <a:rPr lang="en-US" i="1"/>
              <a:t>irrationality.</a:t>
            </a:r>
            <a:endParaRPr lang="en-US"/>
          </a:p>
          <a:p>
            <a:r>
              <a:rPr lang="en-US"/>
              <a:t>Conflict was assumed to be the result of poor communication, a lack of openness and trust between workers and management.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B3300-8AD5-4C19-96F8-612BDCAF65D9}" type="slidenum">
              <a:rPr lang="en-US"/>
              <a:pPr/>
              <a:t>10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Human Relations View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popular view from the 1940s to the 1970s.</a:t>
            </a:r>
          </a:p>
          <a:p>
            <a:r>
              <a:rPr lang="en-US"/>
              <a:t>This view assumed that conflict was a natural occurrence in all groups and organizations.</a:t>
            </a:r>
          </a:p>
          <a:p>
            <a:r>
              <a:rPr lang="en-US"/>
              <a:t>Since conflict was inevitable, labor psychologists argued in favor of accepting or embracing it.  It cannot be eliminated and may even be beneficial.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F1652-C7D4-42B7-B7AD-E85AF30ECE21}" type="slidenum">
              <a:rPr lang="en-US"/>
              <a:pPr/>
              <a:t>11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Interactionist View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Emerged from the social science literature of the 1980s and 1990s.</a:t>
            </a:r>
          </a:p>
          <a:p>
            <a:r>
              <a:rPr lang="en-US"/>
              <a:t>This view actually </a:t>
            </a:r>
            <a:r>
              <a:rPr lang="en-US" i="1"/>
              <a:t>encourages</a:t>
            </a:r>
            <a:r>
              <a:rPr lang="en-US"/>
              <a:t> conflict.  A harmonious, peaceful, tranquil, and cooperative group may become static, apathetic, and unresponsive to a need for change and innovation.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B0B6-79C1-40B7-9EC6-5DC0EABA6831}" type="slidenum">
              <a:rPr lang="en-US"/>
              <a:pPr/>
              <a:t>12</a:t>
            </a:fld>
            <a:endParaRPr 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 of Conflict</a:t>
            </a:r>
            <a:br>
              <a:rPr lang="en-US"/>
            </a:br>
            <a:r>
              <a:rPr lang="en-US"/>
              <a:t>in Organizations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Limited resources</a:t>
            </a:r>
          </a:p>
          <a:p>
            <a:r>
              <a:rPr lang="en-US"/>
              <a:t>Values, goals, and priorities</a:t>
            </a:r>
          </a:p>
          <a:p>
            <a:r>
              <a:rPr lang="en-US"/>
              <a:t>Poorly defined responsibilities</a:t>
            </a:r>
          </a:p>
          <a:p>
            <a:r>
              <a:rPr lang="en-US"/>
              <a:t>Change in the the environment, the marketplace, society, or the economy</a:t>
            </a:r>
          </a:p>
          <a:p>
            <a:r>
              <a:rPr lang="en-US"/>
              <a:t>Human drives for success, competition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D741-4E2D-4E48-A82B-37507FCD7215}" type="slidenum">
              <a:rPr lang="en-US"/>
              <a:pPr/>
              <a:t>13</a:t>
            </a:fld>
            <a:endParaRPr 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Sensing Conflict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Visualize conflict by asking </a:t>
            </a:r>
            <a:r>
              <a:rPr lang="en-US" i="1"/>
              <a:t>who, what, when, how, where,</a:t>
            </a:r>
            <a:r>
              <a:rPr lang="en-US"/>
              <a:t> and </a:t>
            </a:r>
            <a:r>
              <a:rPr lang="en-US" i="1"/>
              <a:t>why</a:t>
            </a:r>
            <a:r>
              <a:rPr lang="en-US"/>
              <a:t>?</a:t>
            </a:r>
          </a:p>
          <a:p>
            <a:r>
              <a:rPr lang="en-US"/>
              <a:t>Give feedback to others.</a:t>
            </a:r>
          </a:p>
          <a:p>
            <a:r>
              <a:rPr lang="en-US"/>
              <a:t>Get feedback from others.</a:t>
            </a:r>
          </a:p>
          <a:p>
            <a:r>
              <a:rPr lang="en-US"/>
              <a:t>Define expectations.</a:t>
            </a:r>
          </a:p>
          <a:p>
            <a:r>
              <a:rPr lang="en-US"/>
              <a:t>Review performance regularly.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7D633-B5C8-4BE0-9FAC-DCB55ECAF551}" type="slidenum">
              <a:rPr lang="en-US"/>
              <a:pPr/>
              <a:t>14</a:t>
            </a:fld>
            <a:endParaRPr 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Benefits of</a:t>
            </a:r>
            <a:br>
              <a:rPr lang="en-US"/>
            </a:br>
            <a:r>
              <a:rPr lang="en-US"/>
              <a:t>Dealing with Conflict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Stronger relationships</a:t>
            </a:r>
          </a:p>
          <a:p>
            <a:r>
              <a:rPr lang="en-US"/>
              <a:t>Increased self-respect</a:t>
            </a:r>
          </a:p>
          <a:p>
            <a:r>
              <a:rPr lang="en-US"/>
              <a:t>Personal growth and development</a:t>
            </a:r>
          </a:p>
          <a:p>
            <a:r>
              <a:rPr lang="en-US"/>
              <a:t>Improved efficiency and effectiveness</a:t>
            </a:r>
          </a:p>
          <a:p>
            <a:r>
              <a:rPr lang="en-US"/>
              <a:t>More creative, non-traditional thinking</a:t>
            </a:r>
          </a:p>
          <a:p>
            <a:r>
              <a:rPr lang="en-US"/>
              <a:t>Greater synergy and teamwork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6144A-717A-4DB8-9D6D-C8DD105F8A7A}" type="slidenum">
              <a:rPr lang="en-US"/>
              <a:pPr/>
              <a:t>15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Styles of Conflict Management</a:t>
            </a:r>
          </a:p>
        </p:txBody>
      </p:sp>
      <p:sp>
        <p:nvSpPr>
          <p:cNvPr id="85013" name="Line 21"/>
          <p:cNvSpPr>
            <a:spLocks noChangeShapeType="1"/>
          </p:cNvSpPr>
          <p:nvPr/>
        </p:nvSpPr>
        <p:spPr bwMode="auto">
          <a:xfrm>
            <a:off x="2498725" y="5562600"/>
            <a:ext cx="586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014" name="Line 22"/>
          <p:cNvSpPr>
            <a:spLocks noChangeShapeType="1"/>
          </p:cNvSpPr>
          <p:nvPr/>
        </p:nvSpPr>
        <p:spPr bwMode="auto">
          <a:xfrm flipV="1">
            <a:off x="2498725" y="2438400"/>
            <a:ext cx="0" cy="312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015" name="Text Box 23"/>
          <p:cNvSpPr txBox="1">
            <a:spLocks noChangeArrowheads="1"/>
          </p:cNvSpPr>
          <p:nvPr/>
        </p:nvSpPr>
        <p:spPr bwMode="auto">
          <a:xfrm>
            <a:off x="1443038" y="2438400"/>
            <a:ext cx="827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High</a:t>
            </a:r>
            <a:endParaRPr lang="en-US"/>
          </a:p>
        </p:txBody>
      </p:sp>
      <p:sp>
        <p:nvSpPr>
          <p:cNvPr id="85016" name="Text Box 24"/>
          <p:cNvSpPr txBox="1">
            <a:spLocks noChangeArrowheads="1"/>
          </p:cNvSpPr>
          <p:nvPr/>
        </p:nvSpPr>
        <p:spPr bwMode="auto">
          <a:xfrm>
            <a:off x="1490663" y="5467350"/>
            <a:ext cx="760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Low</a:t>
            </a:r>
            <a:endParaRPr lang="en-US"/>
          </a:p>
        </p:txBody>
      </p:sp>
      <p:sp>
        <p:nvSpPr>
          <p:cNvPr id="85017" name="Text Box 25"/>
          <p:cNvSpPr txBox="1">
            <a:spLocks noChangeArrowheads="1"/>
          </p:cNvSpPr>
          <p:nvPr/>
        </p:nvSpPr>
        <p:spPr bwMode="auto">
          <a:xfrm>
            <a:off x="7551738" y="5562600"/>
            <a:ext cx="827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High</a:t>
            </a:r>
            <a:endParaRPr lang="en-US"/>
          </a:p>
        </p:txBody>
      </p:sp>
      <p:sp>
        <p:nvSpPr>
          <p:cNvPr id="85018" name="Text Box 26"/>
          <p:cNvSpPr txBox="1">
            <a:spLocks noChangeArrowheads="1"/>
          </p:cNvSpPr>
          <p:nvPr/>
        </p:nvSpPr>
        <p:spPr bwMode="auto">
          <a:xfrm>
            <a:off x="2792413" y="2590800"/>
            <a:ext cx="162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Competing</a:t>
            </a:r>
          </a:p>
        </p:txBody>
      </p:sp>
      <p:sp>
        <p:nvSpPr>
          <p:cNvPr id="85019" name="Text Box 27"/>
          <p:cNvSpPr txBox="1">
            <a:spLocks noChangeArrowheads="1"/>
          </p:cNvSpPr>
          <p:nvPr/>
        </p:nvSpPr>
        <p:spPr bwMode="auto">
          <a:xfrm>
            <a:off x="3073400" y="4648200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Avoiding</a:t>
            </a:r>
            <a:endParaRPr lang="en-US"/>
          </a:p>
        </p:txBody>
      </p:sp>
      <p:sp>
        <p:nvSpPr>
          <p:cNvPr id="85020" name="Text Box 28"/>
          <p:cNvSpPr txBox="1">
            <a:spLocks noChangeArrowheads="1"/>
          </p:cNvSpPr>
          <p:nvPr/>
        </p:nvSpPr>
        <p:spPr bwMode="auto">
          <a:xfrm>
            <a:off x="6232525" y="2590800"/>
            <a:ext cx="199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b="1"/>
              <a:t>Collaborating</a:t>
            </a:r>
            <a:endParaRPr lang="en-US"/>
          </a:p>
        </p:txBody>
      </p:sp>
      <p:sp>
        <p:nvSpPr>
          <p:cNvPr id="85021" name="Text Box 29"/>
          <p:cNvSpPr txBox="1">
            <a:spLocks noChangeArrowheads="1"/>
          </p:cNvSpPr>
          <p:nvPr/>
        </p:nvSpPr>
        <p:spPr bwMode="auto">
          <a:xfrm>
            <a:off x="6051550" y="46482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Accommodating</a:t>
            </a:r>
            <a:endParaRPr lang="en-US"/>
          </a:p>
        </p:txBody>
      </p:sp>
      <p:sp>
        <p:nvSpPr>
          <p:cNvPr id="85022" name="Text Box 30"/>
          <p:cNvSpPr txBox="1">
            <a:spLocks noChangeArrowheads="1"/>
          </p:cNvSpPr>
          <p:nvPr/>
        </p:nvSpPr>
        <p:spPr bwMode="auto">
          <a:xfrm>
            <a:off x="4359275" y="3581400"/>
            <a:ext cx="2132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Compromising</a:t>
            </a:r>
            <a:endParaRPr lang="en-US"/>
          </a:p>
        </p:txBody>
      </p:sp>
      <p:sp>
        <p:nvSpPr>
          <p:cNvPr id="85023" name="Line 31"/>
          <p:cNvSpPr>
            <a:spLocks noChangeShapeType="1"/>
          </p:cNvSpPr>
          <p:nvPr/>
        </p:nvSpPr>
        <p:spPr bwMode="auto">
          <a:xfrm flipV="1">
            <a:off x="1889125" y="2971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024" name="Line 32"/>
          <p:cNvSpPr>
            <a:spLocks noChangeShapeType="1"/>
          </p:cNvSpPr>
          <p:nvPr/>
        </p:nvSpPr>
        <p:spPr bwMode="auto">
          <a:xfrm>
            <a:off x="2327275" y="57912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025" name="Text Box 33"/>
          <p:cNvSpPr txBox="1">
            <a:spLocks noChangeArrowheads="1"/>
          </p:cNvSpPr>
          <p:nvPr/>
        </p:nvSpPr>
        <p:spPr bwMode="auto">
          <a:xfrm rot="-5400000">
            <a:off x="405607" y="3956844"/>
            <a:ext cx="1928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Assertiveness</a:t>
            </a:r>
            <a:endParaRPr lang="en-US"/>
          </a:p>
        </p:txBody>
      </p:sp>
      <p:sp>
        <p:nvSpPr>
          <p:cNvPr id="85026" name="Text Box 34"/>
          <p:cNvSpPr txBox="1">
            <a:spLocks noChangeArrowheads="1"/>
          </p:cNvSpPr>
          <p:nvPr/>
        </p:nvSpPr>
        <p:spPr bwMode="auto">
          <a:xfrm>
            <a:off x="3489325" y="5943600"/>
            <a:ext cx="231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b="1"/>
              <a:t>Cooperativeness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BF66-F85B-47EC-923E-839339C1D3E8}" type="slidenum">
              <a:rPr lang="en-US"/>
              <a:pPr/>
              <a:t>16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Styles of Conflict Management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057400"/>
            <a:ext cx="7958138" cy="3881438"/>
          </a:xfrm>
        </p:spPr>
        <p:txBody>
          <a:bodyPr/>
          <a:lstStyle/>
          <a:p>
            <a:r>
              <a:rPr lang="en-US" b="1"/>
              <a:t>Competing</a:t>
            </a:r>
            <a:r>
              <a:rPr lang="en-US"/>
              <a:t>:  people who are assertive and uncooperative.</a:t>
            </a:r>
          </a:p>
          <a:p>
            <a:r>
              <a:rPr lang="en-US" b="1"/>
              <a:t>Collaborating</a:t>
            </a:r>
            <a:r>
              <a:rPr lang="en-US"/>
              <a:t>:  people who are assertive but cooperative.</a:t>
            </a:r>
          </a:p>
          <a:p>
            <a:r>
              <a:rPr lang="en-US" b="1"/>
              <a:t>Avoiding</a:t>
            </a:r>
            <a:r>
              <a:rPr lang="en-US"/>
              <a:t>:  people who are both unassertive and uncooperative.</a:t>
            </a:r>
          </a:p>
          <a:p>
            <a:r>
              <a:rPr lang="en-US" b="1"/>
              <a:t>Accommodating</a:t>
            </a:r>
            <a:r>
              <a:rPr lang="en-US"/>
              <a:t>:  people who are unassertive but cooperative.</a:t>
            </a:r>
            <a:endParaRPr lang="en-US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479-E0F4-40BD-97CB-7A1041784777}" type="slidenum">
              <a:rPr lang="en-US"/>
              <a:pPr/>
              <a:t>17</a:t>
            </a:fld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Styles of Conflict Management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Compromising</a:t>
            </a:r>
            <a:r>
              <a:rPr lang="en-US"/>
              <a:t>:  people who are at the midpoint on both assertiveness and cooperativeness.  Compromise occurs when each party to a conflict demonstrates a willingness to give up something in order to promote a solution.</a:t>
            </a:r>
            <a:endParaRPr lang="en-US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654B-B54A-4B03-B81A-CFD3BB389938}" type="slidenum">
              <a:rPr lang="en-US"/>
              <a:pPr/>
              <a:t>18</a:t>
            </a:fld>
            <a:endParaRPr 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So, What Should You Do?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Listen, listen, and then listen some more.</a:t>
            </a:r>
          </a:p>
          <a:p>
            <a:r>
              <a:rPr lang="en-US"/>
              <a:t>Separate the people from the problem.</a:t>
            </a:r>
          </a:p>
          <a:p>
            <a:r>
              <a:rPr lang="en-US"/>
              <a:t>Focus on interests, not positions.</a:t>
            </a:r>
          </a:p>
          <a:p>
            <a:r>
              <a:rPr lang="en-US"/>
              <a:t>Recognize and accept the feelings of the individuals involved.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25D23-FD45-4C54-9AE3-4879E1B58233}" type="slidenum">
              <a:rPr lang="en-US"/>
              <a:pPr/>
              <a:t>19</a:t>
            </a:fld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So, What Should You Do? </a:t>
            </a:r>
            <a:endParaRPr lang="en-US" sz="320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Keep your own emotions in neutral.</a:t>
            </a:r>
          </a:p>
          <a:p>
            <a:r>
              <a:rPr lang="en-US"/>
              <a:t>Track the conflict to its source.</a:t>
            </a:r>
          </a:p>
          <a:p>
            <a:r>
              <a:rPr lang="en-US"/>
              <a:t>Communicate continually and honestly.</a:t>
            </a:r>
          </a:p>
          <a:p>
            <a:r>
              <a:rPr lang="en-US"/>
              <a:t>Get people together on the small stuff first.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62057-6D1F-43BA-8F00-1F74848AD9AE}" type="slidenum">
              <a:rPr lang="en-US"/>
              <a:pPr/>
              <a:t>20</a:t>
            </a:fld>
            <a:endParaRPr lang="en-US"/>
          </a:p>
        </p:txBody>
      </p:sp>
      <p:sp>
        <p:nvSpPr>
          <p:cNvPr id="890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So, What Should You Do?</a:t>
            </a:r>
            <a:r>
              <a:rPr lang="en-US" sz="3800"/>
              <a:t> </a:t>
            </a:r>
            <a:endParaRPr lang="en-US" sz="3200"/>
          </a:p>
        </p:txBody>
      </p:sp>
      <p:sp>
        <p:nvSpPr>
          <p:cNvPr id="890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Devise options for mutual gain.</a:t>
            </a:r>
          </a:p>
          <a:p>
            <a:r>
              <a:rPr lang="en-US"/>
              <a:t>Define success in terms of gains rather than losses.</a:t>
            </a:r>
          </a:p>
          <a:p>
            <a:r>
              <a:rPr lang="en-US"/>
              <a:t>Follow up to ensure success.</a:t>
            </a:r>
          </a:p>
          <a:p>
            <a:r>
              <a:rPr lang="en-US"/>
              <a:t>Know when to cut your losses.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 autoUpdateAnimBg="0"/>
    </p:bldLst>
  </p:timing>
</p:sld>
</file>

<file path=ppt/theme/theme1.xml><?xml version="1.0" encoding="utf-8"?>
<a:theme xmlns:a="http://schemas.openxmlformats.org/drawingml/2006/main" name="Straight Edge">
  <a:themeElements>
    <a:clrScheme name="">
      <a:dk1>
        <a:srgbClr val="000000"/>
      </a:dk1>
      <a:lt1>
        <a:srgbClr val="FFFFFF"/>
      </a:lt1>
      <a:dk2>
        <a:srgbClr val="000000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0000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Straight Edge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ight Edge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ight Edge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816</Words>
  <Application>Microsoft Office PowerPoint</Application>
  <PresentationFormat>On-screen Show (4:3)</PresentationFormat>
  <Paragraphs>108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Straight Edge</vt:lpstr>
      <vt:lpstr>Conflict Management</vt:lpstr>
      <vt:lpstr>Is Conflict Costly?</vt:lpstr>
      <vt:lpstr>Is Conflict Costly? </vt:lpstr>
      <vt:lpstr>Is Conflict Inevitable?</vt:lpstr>
      <vt:lpstr>Is All Conflict Bad?</vt:lpstr>
      <vt:lpstr>A Definition of Conflict</vt:lpstr>
      <vt:lpstr>What Is Conflict?</vt:lpstr>
      <vt:lpstr>Three Views of Conflict</vt:lpstr>
      <vt:lpstr>The Traditional View</vt:lpstr>
      <vt:lpstr>The Human Relations View</vt:lpstr>
      <vt:lpstr>The Interactionist View</vt:lpstr>
      <vt:lpstr>Sources of Conflict in Organizations</vt:lpstr>
      <vt:lpstr>Sensing Conflict</vt:lpstr>
      <vt:lpstr>Some Benefits of Dealing with Conflict</vt:lpstr>
      <vt:lpstr>Styles of Conflict Management</vt:lpstr>
      <vt:lpstr>Styles of Conflict Management </vt:lpstr>
      <vt:lpstr>Styles of Conflict Management </vt:lpstr>
      <vt:lpstr>So, What Should You Do?</vt:lpstr>
      <vt:lpstr>So, What Should You Do? </vt:lpstr>
      <vt:lpstr>So, What Should You Do?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Agent Nation</dc:title>
  <cp:lastModifiedBy>Administrator</cp:lastModifiedBy>
  <cp:revision>56</cp:revision>
  <dcterms:modified xsi:type="dcterms:W3CDTF">2013-07-17T07:21:18Z</dcterms:modified>
</cp:coreProperties>
</file>