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3" r:id="rId1"/>
  </p:sldMasterIdLst>
  <p:notesMasterIdLst>
    <p:notesMasterId r:id="rId31"/>
  </p:notesMasterIdLst>
  <p:handoutMasterIdLst>
    <p:handoutMasterId r:id="rId32"/>
  </p:handoutMasterIdLst>
  <p:sldIdLst>
    <p:sldId id="278" r:id="rId2"/>
    <p:sldId id="256" r:id="rId3"/>
    <p:sldId id="257" r:id="rId4"/>
    <p:sldId id="258" r:id="rId5"/>
    <p:sldId id="259" r:id="rId6"/>
    <p:sldId id="260" r:id="rId7"/>
    <p:sldId id="283" r:id="rId8"/>
    <p:sldId id="285" r:id="rId9"/>
    <p:sldId id="286" r:id="rId10"/>
    <p:sldId id="279" r:id="rId11"/>
    <p:sldId id="280" r:id="rId12"/>
    <p:sldId id="281" r:id="rId13"/>
    <p:sldId id="282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>
        <p:scale>
          <a:sx n="50" d="100"/>
          <a:sy n="50" d="100"/>
        </p:scale>
        <p:origin x="-1638" y="-3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752"/>
    </p:cViewPr>
  </p:sorterViewPr>
  <p:notesViewPr>
    <p:cSldViewPr>
      <p:cViewPr>
        <p:scale>
          <a:sx n="75" d="100"/>
          <a:sy n="75" d="100"/>
        </p:scale>
        <p:origin x="-654" y="193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52227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52228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52229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charset="0"/>
              </a:defRPr>
            </a:lvl1pPr>
          </a:lstStyle>
          <a:p>
            <a:fld id="{6085969F-1A37-4204-BA39-CD478E93FA3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745473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6858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000" b="1">
                <a:latin typeface="Times New Roman" charset="0"/>
              </a:defRPr>
            </a:lvl1pPr>
          </a:lstStyle>
          <a:p>
            <a:r>
              <a:rPr lang="en-US"/>
              <a:t>Bayer Corporation/Notre Dame</a:t>
            </a:r>
            <a:endParaRPr lang="en-US" b="0"/>
          </a:p>
          <a:p>
            <a:r>
              <a:rPr lang="en-US" b="0"/>
              <a:t>Management Development Program</a:t>
            </a:r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0"/>
            <a:r>
              <a:rPr lang="en-US" smtClean="0"/>
              <a:t>Second level</a:t>
            </a:r>
          </a:p>
          <a:p>
            <a:pPr lvl="0"/>
            <a:r>
              <a:rPr lang="en-US" smtClean="0"/>
              <a:t>Third level</a:t>
            </a:r>
          </a:p>
          <a:p>
            <a:pPr lvl="0"/>
            <a:r>
              <a:rPr lang="en-US" smtClean="0"/>
              <a:t>Fourth level</a:t>
            </a:r>
          </a:p>
          <a:p>
            <a:pPr lvl="0"/>
            <a:r>
              <a:rPr lang="en-US" smtClean="0"/>
              <a:t>Fifth level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000">
                <a:latin typeface="Times New Roman" charset="0"/>
              </a:defRPr>
            </a:lvl1pPr>
          </a:lstStyle>
          <a:p>
            <a:r>
              <a:rPr lang="en-US"/>
              <a:t>Business Communication</a:t>
            </a:r>
          </a:p>
          <a:p>
            <a:r>
              <a:rPr lang="en-US"/>
              <a:t>Page </a:t>
            </a:r>
            <a:fld id="{B6536F93-2FD8-44B3-A190-3B57F4B2E3C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4752974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Bayer Corporation/Notre Dame</a:t>
            </a:r>
            <a:endParaRPr lang="en-US" b="0"/>
          </a:p>
          <a:p>
            <a:r>
              <a:rPr lang="en-US" b="0"/>
              <a:t>Management Development Program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Business Communication</a:t>
            </a:r>
          </a:p>
          <a:p>
            <a:r>
              <a:rPr lang="en-US"/>
              <a:t>Page </a:t>
            </a:r>
            <a:fld id="{53D0BC65-C4DC-4369-A015-A522757866B5}" type="slidenum">
              <a:rPr lang="en-US"/>
              <a:pPr/>
              <a:t>2</a:t>
            </a:fld>
            <a:endParaRPr lang="en-US"/>
          </a:p>
        </p:txBody>
      </p:sp>
      <p:sp>
        <p:nvSpPr>
          <p:cNvPr id="26626" name="Rectangle 3074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07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Bayer Corporation/Notre Dame</a:t>
            </a:r>
            <a:endParaRPr lang="en-US" b="0"/>
          </a:p>
          <a:p>
            <a:r>
              <a:rPr lang="en-US" b="0"/>
              <a:t>Management Development Program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Business Communication</a:t>
            </a:r>
          </a:p>
          <a:p>
            <a:r>
              <a:rPr lang="en-US"/>
              <a:t>Page </a:t>
            </a:r>
            <a:fld id="{CCAA98EE-9BF7-4B47-9C21-B1B446E681CE}" type="slidenum">
              <a:rPr lang="en-US"/>
              <a:pPr/>
              <a:t>3</a:t>
            </a:fld>
            <a:endParaRPr lang="en-US"/>
          </a:p>
        </p:txBody>
      </p:sp>
      <p:sp>
        <p:nvSpPr>
          <p:cNvPr id="3789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Bayer Corporation/Notre Dame</a:t>
            </a:r>
            <a:endParaRPr lang="en-US" b="0"/>
          </a:p>
          <a:p>
            <a:r>
              <a:rPr lang="en-US" b="0"/>
              <a:t>Management Development Program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Business Communication</a:t>
            </a:r>
          </a:p>
          <a:p>
            <a:r>
              <a:rPr lang="en-US"/>
              <a:t>Page </a:t>
            </a:r>
            <a:fld id="{C9CF050D-6D4D-49D4-8BE3-C59C6124B064}" type="slidenum">
              <a:rPr lang="en-US"/>
              <a:pPr/>
              <a:t>4</a:t>
            </a:fld>
            <a:endParaRPr lang="en-US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Bayer Corporation/Notre Dame</a:t>
            </a:r>
            <a:endParaRPr lang="en-US" b="0"/>
          </a:p>
          <a:p>
            <a:r>
              <a:rPr lang="en-US" b="0"/>
              <a:t>Management Development Program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Business Communication</a:t>
            </a:r>
          </a:p>
          <a:p>
            <a:r>
              <a:rPr lang="en-US"/>
              <a:t>Page </a:t>
            </a:r>
            <a:fld id="{0E8CC1BF-B90F-4956-AF15-881914E5D91B}" type="slidenum">
              <a:rPr lang="en-US"/>
              <a:pPr/>
              <a:t>5</a:t>
            </a:fld>
            <a:endParaRPr lang="en-US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Bayer Corporation/Notre Dame</a:t>
            </a:r>
            <a:endParaRPr lang="en-US" b="0"/>
          </a:p>
          <a:p>
            <a:r>
              <a:rPr lang="en-US" b="0"/>
              <a:t>Management Development Program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Business Communication</a:t>
            </a:r>
          </a:p>
          <a:p>
            <a:r>
              <a:rPr lang="en-US"/>
              <a:t>Page </a:t>
            </a:r>
            <a:fld id="{896B1C21-EE67-4D9A-9501-ED5DE7F6C999}" type="slidenum">
              <a:rPr lang="en-US"/>
              <a:pPr/>
              <a:t>6</a:t>
            </a:fld>
            <a:endParaRPr lang="en-US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Bayer Corporation/Notre Dame</a:t>
            </a:r>
            <a:endParaRPr lang="en-US" b="0"/>
          </a:p>
          <a:p>
            <a:r>
              <a:rPr lang="en-US" b="0"/>
              <a:t>Management Development Program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Business Communication</a:t>
            </a:r>
          </a:p>
          <a:p>
            <a:r>
              <a:rPr lang="en-US"/>
              <a:t>Page </a:t>
            </a:r>
            <a:fld id="{939802A3-C30E-4D65-A1CA-688532644E7C}" type="slidenum">
              <a:rPr lang="en-US"/>
              <a:pPr/>
              <a:t>7</a:t>
            </a:fld>
            <a:endParaRPr lang="en-US"/>
          </a:p>
        </p:txBody>
      </p:sp>
      <p:sp>
        <p:nvSpPr>
          <p:cNvPr id="6656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Bayer Corporation/Notre Dame</a:t>
            </a:r>
            <a:endParaRPr lang="en-US" b="0"/>
          </a:p>
          <a:p>
            <a:r>
              <a:rPr lang="en-US" b="0"/>
              <a:t>Management Development Program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Business Communication</a:t>
            </a:r>
          </a:p>
          <a:p>
            <a:r>
              <a:rPr lang="en-US"/>
              <a:t>Page </a:t>
            </a:r>
            <a:fld id="{B12ECD9E-917C-4A9B-AA12-7D8BC0FC4A3E}" type="slidenum">
              <a:rPr lang="en-US"/>
              <a:pPr/>
              <a:t>8</a:t>
            </a:fld>
            <a:endParaRPr lang="en-US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Bayer Corporation/Notre Dame</a:t>
            </a:r>
            <a:endParaRPr lang="en-US" b="0"/>
          </a:p>
          <a:p>
            <a:r>
              <a:rPr lang="en-US" b="0"/>
              <a:t>Management Development Program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Business Communication</a:t>
            </a:r>
          </a:p>
          <a:p>
            <a:r>
              <a:rPr lang="en-US"/>
              <a:t>Page </a:t>
            </a:r>
            <a:fld id="{A6C9AB6A-7425-4848-A351-2B75E2FA9C6D}" type="slidenum">
              <a:rPr lang="en-US"/>
              <a:pPr/>
              <a:t>9</a:t>
            </a:fld>
            <a:endParaRPr lang="en-US"/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Bayer Corporation/Notre Dame</a:t>
            </a:r>
            <a:endParaRPr lang="en-US" b="0"/>
          </a:p>
          <a:p>
            <a:r>
              <a:rPr lang="en-US" b="0"/>
              <a:t>Management Development Program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Business Communication</a:t>
            </a:r>
          </a:p>
          <a:p>
            <a:r>
              <a:rPr lang="en-US"/>
              <a:t>Page </a:t>
            </a:r>
            <a:fld id="{A877E8FD-A711-4DFE-888F-A4568B5FF5EF}" type="slidenum">
              <a:rPr lang="en-US"/>
              <a:pPr/>
              <a:t>10</a:t>
            </a:fld>
            <a:endParaRPr lang="en-US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Bayer Corporation/Notre Dame</a:t>
            </a:r>
            <a:endParaRPr lang="en-US" b="0"/>
          </a:p>
          <a:p>
            <a:r>
              <a:rPr lang="en-US" b="0"/>
              <a:t>Management Development Program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Business Communication</a:t>
            </a:r>
          </a:p>
          <a:p>
            <a:r>
              <a:rPr lang="en-US"/>
              <a:t>Page </a:t>
            </a:r>
            <a:fld id="{0E969026-71AE-47B3-87F6-3C1D12F3F780}" type="slidenum">
              <a:rPr lang="en-US"/>
              <a:pPr/>
              <a:t>11</a:t>
            </a:fld>
            <a:endParaRPr lang="en-US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Bayer Corporation/Notre Dame</a:t>
            </a:r>
            <a:endParaRPr lang="en-US" b="0"/>
          </a:p>
          <a:p>
            <a:r>
              <a:rPr lang="en-US" b="0"/>
              <a:t>Management Development Program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Business Communication</a:t>
            </a:r>
          </a:p>
          <a:p>
            <a:r>
              <a:rPr lang="en-US"/>
              <a:t>Page </a:t>
            </a:r>
            <a:fld id="{54C8FA2C-CC9E-4610-A5A9-42948BC45155}" type="slidenum">
              <a:rPr lang="en-US"/>
              <a:pPr/>
              <a:t>12</a:t>
            </a:fld>
            <a:endParaRPr lang="en-US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Bayer Corporation/Notre Dame</a:t>
            </a:r>
            <a:endParaRPr lang="en-US" b="0"/>
          </a:p>
          <a:p>
            <a:r>
              <a:rPr lang="en-US" b="0"/>
              <a:t>Management Development Program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Business Communication</a:t>
            </a:r>
          </a:p>
          <a:p>
            <a:r>
              <a:rPr lang="en-US"/>
              <a:t>Page </a:t>
            </a:r>
            <a:fld id="{38C9D10E-1031-443A-B6BF-3977DB786208}" type="slidenum">
              <a:rPr lang="en-US"/>
              <a:pPr/>
              <a:t>13</a:t>
            </a:fld>
            <a:endParaRPr lang="en-US"/>
          </a:p>
        </p:txBody>
      </p:sp>
      <p:sp>
        <p:nvSpPr>
          <p:cNvPr id="6451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Bayer Corporation/Notre Dame</a:t>
            </a:r>
            <a:endParaRPr lang="en-US" b="0"/>
          </a:p>
          <a:p>
            <a:r>
              <a:rPr lang="en-US" b="0"/>
              <a:t>Management Development Program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Business Communication</a:t>
            </a:r>
          </a:p>
          <a:p>
            <a:r>
              <a:rPr lang="en-US"/>
              <a:t>Page </a:t>
            </a:r>
            <a:fld id="{B2BD2629-D097-4A17-AFB1-F94B3A772C54}" type="slidenum">
              <a:rPr lang="en-US"/>
              <a:pPr/>
              <a:t>14</a:t>
            </a:fld>
            <a:endParaRPr lang="en-US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Bayer Corporation/Notre Dame</a:t>
            </a:r>
            <a:endParaRPr lang="en-US" b="0"/>
          </a:p>
          <a:p>
            <a:r>
              <a:rPr lang="en-US" b="0"/>
              <a:t>Management Development Program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Business Communication</a:t>
            </a:r>
          </a:p>
          <a:p>
            <a:r>
              <a:rPr lang="en-US"/>
              <a:t>Page </a:t>
            </a:r>
            <a:fld id="{CF59727A-52DF-4A07-8246-6A655DE72A00}" type="slidenum">
              <a:rPr lang="en-US"/>
              <a:pPr/>
              <a:t>15</a:t>
            </a:fld>
            <a:endParaRPr lang="en-US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Bayer Corporation/Notre Dame</a:t>
            </a:r>
            <a:endParaRPr lang="en-US" b="0"/>
          </a:p>
          <a:p>
            <a:r>
              <a:rPr lang="en-US" b="0"/>
              <a:t>Management Development Program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Business Communication</a:t>
            </a:r>
          </a:p>
          <a:p>
            <a:r>
              <a:rPr lang="en-US"/>
              <a:t>Page </a:t>
            </a:r>
            <a:fld id="{A8B889A4-FB5E-48FF-80CA-FBF3B70D08BA}" type="slidenum">
              <a:rPr lang="en-US"/>
              <a:pPr/>
              <a:t>16</a:t>
            </a:fld>
            <a:endParaRPr lang="en-US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Bayer Corporation/Notre Dame</a:t>
            </a:r>
            <a:endParaRPr lang="en-US" b="0"/>
          </a:p>
          <a:p>
            <a:r>
              <a:rPr lang="en-US" b="0"/>
              <a:t>Management Development Program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Business Communication</a:t>
            </a:r>
          </a:p>
          <a:p>
            <a:r>
              <a:rPr lang="en-US"/>
              <a:t>Page </a:t>
            </a:r>
            <a:fld id="{BD7AEC3A-E1E7-4D48-832E-55FB17724560}" type="slidenum">
              <a:rPr lang="en-US"/>
              <a:pPr/>
              <a:t>17</a:t>
            </a:fld>
            <a:endParaRPr lang="en-US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Bayer Corporation/Notre Dame</a:t>
            </a:r>
            <a:endParaRPr lang="en-US" b="0"/>
          </a:p>
          <a:p>
            <a:r>
              <a:rPr lang="en-US" b="0"/>
              <a:t>Management Development Program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Business Communication</a:t>
            </a:r>
          </a:p>
          <a:p>
            <a:r>
              <a:rPr lang="en-US"/>
              <a:t>Page </a:t>
            </a:r>
            <a:fld id="{33E56A73-4ED4-4430-BCEB-9962F0FC918C}" type="slidenum">
              <a:rPr lang="en-US"/>
              <a:pPr/>
              <a:t>18</a:t>
            </a:fld>
            <a:endParaRPr lang="en-US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Bayer Corporation/Notre Dame</a:t>
            </a:r>
            <a:endParaRPr lang="en-US" b="0"/>
          </a:p>
          <a:p>
            <a:r>
              <a:rPr lang="en-US" b="0"/>
              <a:t>Management Development Program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Business Communication</a:t>
            </a:r>
          </a:p>
          <a:p>
            <a:r>
              <a:rPr lang="en-US"/>
              <a:t>Page </a:t>
            </a:r>
            <a:fld id="{64C91552-76F5-4915-81BE-02AAB44A13E2}" type="slidenum">
              <a:rPr lang="en-US"/>
              <a:pPr/>
              <a:t>19</a:t>
            </a:fld>
            <a:endParaRPr lang="en-US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Bayer Corporation/Notre Dame</a:t>
            </a:r>
            <a:endParaRPr lang="en-US" b="0"/>
          </a:p>
          <a:p>
            <a:r>
              <a:rPr lang="en-US" b="0"/>
              <a:t>Management Development Program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Business Communication</a:t>
            </a:r>
          </a:p>
          <a:p>
            <a:r>
              <a:rPr lang="en-US"/>
              <a:t>Page </a:t>
            </a:r>
            <a:fld id="{FA2BFCAF-AC62-422A-B47E-476B19AC9954}" type="slidenum">
              <a:rPr lang="en-US"/>
              <a:pPr/>
              <a:t>20</a:t>
            </a:fld>
            <a:endParaRPr lang="en-US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Bayer Corporation/Notre Dame</a:t>
            </a:r>
            <a:endParaRPr lang="en-US" b="0"/>
          </a:p>
          <a:p>
            <a:r>
              <a:rPr lang="en-US" b="0"/>
              <a:t>Management Development Program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Business Communication</a:t>
            </a:r>
          </a:p>
          <a:p>
            <a:r>
              <a:rPr lang="en-US"/>
              <a:t>Page </a:t>
            </a:r>
            <a:fld id="{74C7CE0D-90FA-49F8-8429-B994FEFDDAF1}" type="slidenum">
              <a:rPr lang="en-US"/>
              <a:pPr/>
              <a:t>21</a:t>
            </a:fld>
            <a:endParaRPr lang="en-US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Bayer Corporation/Notre Dame</a:t>
            </a:r>
            <a:endParaRPr lang="en-US" b="0"/>
          </a:p>
          <a:p>
            <a:r>
              <a:rPr lang="en-US" b="0"/>
              <a:t>Management Development Program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Business Communication</a:t>
            </a:r>
          </a:p>
          <a:p>
            <a:r>
              <a:rPr lang="en-US"/>
              <a:t>Page </a:t>
            </a:r>
            <a:fld id="{F51B9953-8268-40D7-9EC4-068756DA2FC7}" type="slidenum">
              <a:rPr lang="en-US"/>
              <a:pPr/>
              <a:t>22</a:t>
            </a:fld>
            <a:endParaRPr lang="en-US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Bayer Corporation/Notre Dame</a:t>
            </a:r>
            <a:endParaRPr lang="en-US" b="0"/>
          </a:p>
          <a:p>
            <a:r>
              <a:rPr lang="en-US" b="0"/>
              <a:t>Management Development Program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Business Communication</a:t>
            </a:r>
          </a:p>
          <a:p>
            <a:r>
              <a:rPr lang="en-US"/>
              <a:t>Page </a:t>
            </a:r>
            <a:fld id="{4505F8F6-E53E-42D2-AA21-90CA586F1A10}" type="slidenum">
              <a:rPr lang="en-US"/>
              <a:pPr/>
              <a:t>23</a:t>
            </a:fld>
            <a:endParaRPr lang="en-US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Bayer Corporation/Notre Dame</a:t>
            </a:r>
            <a:endParaRPr lang="en-US" b="0"/>
          </a:p>
          <a:p>
            <a:r>
              <a:rPr lang="en-US" b="0"/>
              <a:t>Management Development Program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Business Communication</a:t>
            </a:r>
          </a:p>
          <a:p>
            <a:r>
              <a:rPr lang="en-US"/>
              <a:t>Page </a:t>
            </a:r>
            <a:fld id="{61481DFD-EC49-4D45-BC80-A1572B4BF676}" type="slidenum">
              <a:rPr lang="en-US"/>
              <a:pPr/>
              <a:t>24</a:t>
            </a:fld>
            <a:endParaRPr lang="en-US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Bayer Corporation/Notre Dame</a:t>
            </a:r>
            <a:endParaRPr lang="en-US" b="0"/>
          </a:p>
          <a:p>
            <a:r>
              <a:rPr lang="en-US" b="0"/>
              <a:t>Management Development Program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Business Communication</a:t>
            </a:r>
          </a:p>
          <a:p>
            <a:r>
              <a:rPr lang="en-US"/>
              <a:t>Page </a:t>
            </a:r>
            <a:fld id="{7BF63636-40DB-4075-828F-3B5B03808E94}" type="slidenum">
              <a:rPr lang="en-US"/>
              <a:pPr/>
              <a:t>25</a:t>
            </a:fld>
            <a:endParaRPr 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Bayer Corporation/Notre Dame</a:t>
            </a:r>
            <a:endParaRPr lang="en-US" b="0"/>
          </a:p>
          <a:p>
            <a:r>
              <a:rPr lang="en-US" b="0"/>
              <a:t>Management Development Program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Business Communication</a:t>
            </a:r>
          </a:p>
          <a:p>
            <a:r>
              <a:rPr lang="en-US"/>
              <a:t>Page </a:t>
            </a:r>
            <a:fld id="{86128242-7740-40D5-8093-957995F05A26}" type="slidenum">
              <a:rPr lang="en-US"/>
              <a:pPr/>
              <a:t>26</a:t>
            </a:fld>
            <a:endParaRPr lang="en-US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Bayer Corporation/Notre Dame</a:t>
            </a:r>
            <a:endParaRPr lang="en-US" b="0"/>
          </a:p>
          <a:p>
            <a:r>
              <a:rPr lang="en-US" b="0"/>
              <a:t>Management Development Program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Business Communication</a:t>
            </a:r>
          </a:p>
          <a:p>
            <a:r>
              <a:rPr lang="en-US"/>
              <a:t>Page </a:t>
            </a:r>
            <a:fld id="{FABC0083-E233-4006-8394-EE30D6982EB3}" type="slidenum">
              <a:rPr lang="en-US"/>
              <a:pPr/>
              <a:t>27</a:t>
            </a:fld>
            <a:endParaRPr lang="en-US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Bayer Corporation/Notre Dame</a:t>
            </a:r>
            <a:endParaRPr lang="en-US" b="0"/>
          </a:p>
          <a:p>
            <a:r>
              <a:rPr lang="en-US" b="0"/>
              <a:t>Management Development Program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Business Communication</a:t>
            </a:r>
          </a:p>
          <a:p>
            <a:r>
              <a:rPr lang="en-US"/>
              <a:t>Page </a:t>
            </a:r>
            <a:fld id="{C2893025-65AD-4C10-8F6F-3B0353E11FA4}" type="slidenum">
              <a:rPr lang="en-US"/>
              <a:pPr/>
              <a:t>28</a:t>
            </a:fld>
            <a:endParaRPr lang="en-US"/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Bayer Corporation/Notre Dame</a:t>
            </a:r>
            <a:endParaRPr lang="en-US" b="0"/>
          </a:p>
          <a:p>
            <a:r>
              <a:rPr lang="en-US" b="0"/>
              <a:t>Management Development Program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Business Communication</a:t>
            </a:r>
          </a:p>
          <a:p>
            <a:r>
              <a:rPr lang="en-US"/>
              <a:t>Page </a:t>
            </a:r>
            <a:fld id="{4EC1347C-4CD7-4DB2-8EE4-D08FF884A923}" type="slidenum">
              <a:rPr lang="en-US"/>
              <a:pPr/>
              <a:t>29</a:t>
            </a:fld>
            <a:endParaRPr 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2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56323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56324" name="Rectangle 4"/>
              <p:cNvSpPr>
                <a:spLocks noChangeArrowheads="1"/>
              </p:cNvSpPr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56325" name="Group 5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56326" name="Line 6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27" name="Line 7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28" name="Line 8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29" name="Line 9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30" name="Line 10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31" name="Line 11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32" name="Line 12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33" name="Line 13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34" name="Line 14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35" name="Line 15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36" name="Line 16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37" name="Line 17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38" name="Line 18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39" name="Line 19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40" name="Line 20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41" name="Line 21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42" name="Line 22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43" name="Line 23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44" name="Line 24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45" name="Line 25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46" name="Line 26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47" name="Line 27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48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49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50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51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52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53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54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55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56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57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58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59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60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61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62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63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64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65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66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67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68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69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70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71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72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73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74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75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6376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56377" name="Line 57"/>
              <p:cNvSpPr>
                <a:spLocks noChangeShapeType="1"/>
              </p:cNvSpPr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56378" name="Group 58"/>
            <p:cNvGrpSpPr>
              <a:grpSpLocks/>
            </p:cNvGrpSpPr>
            <p:nvPr userDrawn="1"/>
          </p:nvGrpSpPr>
          <p:grpSpPr bwMode="auto"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56379" name="Line 59"/>
              <p:cNvSpPr>
                <a:spLocks noChangeShapeType="1"/>
              </p:cNvSpPr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56380" name="Line 60"/>
              <p:cNvSpPr>
                <a:spLocks noChangeShapeType="1"/>
              </p:cNvSpPr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56381" name="Line 61"/>
              <p:cNvSpPr>
                <a:spLocks noChangeShapeType="1"/>
              </p:cNvSpPr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56382" name="Arc 62"/>
              <p:cNvSpPr>
                <a:spLocks/>
              </p:cNvSpPr>
              <p:nvPr/>
            </p:nvSpPr>
            <p:spPr bwMode="ltGray">
              <a:xfrm rot="16200000" flipH="1">
                <a:off x="426" y="860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56383" name="Group 63"/>
            <p:cNvGrpSpPr>
              <a:grpSpLocks/>
            </p:cNvGrpSpPr>
            <p:nvPr userDrawn="1"/>
          </p:nvGrpSpPr>
          <p:grpSpPr bwMode="auto">
            <a:xfrm>
              <a:off x="1480" y="1952"/>
              <a:ext cx="3808" cy="1812"/>
              <a:chOff x="1480" y="1952"/>
              <a:chExt cx="3808" cy="1812"/>
            </a:xfrm>
          </p:grpSpPr>
          <p:sp>
            <p:nvSpPr>
              <p:cNvPr id="56384" name="Line 64"/>
              <p:cNvSpPr>
                <a:spLocks noChangeShapeType="1"/>
              </p:cNvSpPr>
              <p:nvPr/>
            </p:nvSpPr>
            <p:spPr bwMode="ltGray">
              <a:xfrm flipV="1">
                <a:off x="1480" y="3442"/>
                <a:ext cx="38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56385" name="Line 65"/>
              <p:cNvSpPr>
                <a:spLocks noChangeShapeType="1"/>
              </p:cNvSpPr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56386" name="Arc 66"/>
              <p:cNvSpPr>
                <a:spLocks/>
              </p:cNvSpPr>
              <p:nvPr/>
            </p:nvSpPr>
            <p:spPr bwMode="ltGray">
              <a:xfrm rot="5400000">
                <a:off x="5097" y="3346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sp>
        <p:nvSpPr>
          <p:cNvPr id="56387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990600" y="1752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6388" name="Rectangle 6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309938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6389" name="Rectangle 6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6390" name="Rectangle 7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6391" name="Rectangle 7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55E5804-587B-409B-B419-6B63354A47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04ADE0-CC14-4EA9-BA4F-556B0168F45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6508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A272B8-204D-4D4C-8C96-841A14C4E02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4307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E00ABC-49C4-44E5-AF12-F8D1884D1CB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91204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855557-7224-4452-BE74-7360D7C6D62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7935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EBF5BE-7485-4139-9183-6B757B7DEF5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6933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307F4B-A777-4FB1-90DE-55AC4F3B590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68914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79E417-680C-445C-B8E9-0E989176983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7198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719248-BE67-4F00-8894-022BF8CEBCC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3167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FF64D3-C0CC-4BB2-AA73-1D84232C452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58349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0025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584835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CABDCC-E875-42ED-B3C0-0B7ED12F16C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32471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838200" y="1905000"/>
            <a:ext cx="77724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D1E0F38-DA88-44FB-A76D-18AB4AC03D5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758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298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55299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55300" name="Group 4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55301" name="Line 5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02" name="Line 6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03" name="Line 7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04" name="Line 8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05" name="Line 9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06" name="Line 10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07" name="Line 11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08" name="Line 12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09" name="Line 13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10" name="Line 14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11" name="Line 15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12" name="Line 16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13" name="Line 17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14" name="Line 18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15" name="Line 19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16" name="Line 20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17" name="Line 21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18" name="Line 22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19" name="Line 23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20" name="Line 24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21" name="Line 25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22" name="Line 26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55323" name="Group 27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55324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25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26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27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28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29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30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31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32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33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34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35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36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37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38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39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40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41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42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43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44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45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46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47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48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49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50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51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5352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55353" name="Rectangle 57" descr="60%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5354" name="Line 58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55355" name="Group 59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55356" name="Line 60"/>
              <p:cNvSpPr>
                <a:spLocks noChangeShapeType="1"/>
              </p:cNvSpPr>
              <p:nvPr/>
            </p:nvSpPr>
            <p:spPr bwMode="ltGray">
              <a:xfrm flipH="1">
                <a:off x="96" y="1037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55357" name="Line 61"/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55358" name="Arc 62"/>
              <p:cNvSpPr>
                <a:spLocks/>
              </p:cNvSpPr>
              <p:nvPr/>
            </p:nvSpPr>
            <p:spPr bwMode="ltGray">
              <a:xfrm flipH="1">
                <a:off x="217" y="916"/>
                <a:ext cx="239" cy="239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sp>
        <p:nvSpPr>
          <p:cNvPr id="55359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5360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050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5361" name="Rectangle 6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55362" name="Rectangle 6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55363" name="Rectangle 6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CCA0678-BB72-4FF6-A89F-8C158CA8F6D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itchFamily="2" charset="2"/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itchFamily="2" charset="2"/>
        <a:buChar char="w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AE2BE8F2-F1DA-46DE-8530-EF60E7525E54}" type="slidenum">
              <a:rPr lang="en-US"/>
              <a:pPr/>
              <a:t>1</a:t>
            </a:fld>
            <a:endParaRPr lang="en-US"/>
          </a:p>
        </p:txBody>
      </p:sp>
      <p:sp>
        <p:nvSpPr>
          <p:cNvPr id="54274" name="Rectangle 102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New Governance Rules</a:t>
            </a:r>
            <a:endParaRPr lang="en-US" dirty="0"/>
          </a:p>
        </p:txBody>
      </p:sp>
      <p:sp>
        <p:nvSpPr>
          <p:cNvPr id="54275" name="Rectangle 1027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Knowing your audience</a:t>
            </a:r>
          </a:p>
          <a:p>
            <a:r>
              <a:rPr lang="en-US"/>
              <a:t>Selecting a style</a:t>
            </a:r>
          </a:p>
          <a:p>
            <a:r>
              <a:rPr lang="en-US"/>
              <a:t>Crafting your message</a:t>
            </a:r>
          </a:p>
        </p:txBody>
      </p:sp>
      <p:sp>
        <p:nvSpPr>
          <p:cNvPr id="54276" name="Text Box 1028"/>
          <p:cNvSpPr txBox="1">
            <a:spLocks noChangeArrowheads="1"/>
          </p:cNvSpPr>
          <p:nvPr/>
        </p:nvSpPr>
        <p:spPr bwMode="auto">
          <a:xfrm>
            <a:off x="3810000" y="6127750"/>
            <a:ext cx="201850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 i="1" dirty="0" err="1" smtClean="0"/>
              <a:t>Zeenat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Jabbar</a:t>
            </a:r>
            <a:endParaRPr lang="en-US" sz="20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39519-A804-456A-A806-7AABA6CC5390}" type="slidenum">
              <a:rPr lang="en-US"/>
              <a:pPr/>
              <a:t>2</a:t>
            </a:fld>
            <a:endParaRPr lang="en-US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Communication Strategy</a:t>
            </a:r>
          </a:p>
        </p:txBody>
      </p:sp>
      <p:sp>
        <p:nvSpPr>
          <p:cNvPr id="205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70000"/>
              </a:spcBef>
              <a:buFont typeface="Wingdings" pitchFamily="2" charset="2"/>
              <a:buNone/>
            </a:pPr>
            <a:r>
              <a:rPr lang="en-US" sz="2800"/>
              <a:t>Always involves five basic considerations:</a:t>
            </a:r>
          </a:p>
          <a:p>
            <a:pPr lvl="1">
              <a:lnSpc>
                <a:spcPct val="90000"/>
              </a:lnSpc>
              <a:spcBef>
                <a:spcPct val="70000"/>
              </a:spcBef>
            </a:pPr>
            <a:r>
              <a:rPr lang="en-US" sz="2400" b="1" i="1"/>
              <a:t>Communicator</a:t>
            </a:r>
            <a:r>
              <a:rPr lang="en-US" sz="2400"/>
              <a:t>:  who should send this message?</a:t>
            </a:r>
          </a:p>
          <a:p>
            <a:pPr lvl="1">
              <a:lnSpc>
                <a:spcPct val="90000"/>
              </a:lnSpc>
              <a:spcBef>
                <a:spcPct val="70000"/>
              </a:spcBef>
            </a:pPr>
            <a:r>
              <a:rPr lang="en-US" sz="2400" b="1" i="1"/>
              <a:t>Audience</a:t>
            </a:r>
            <a:r>
              <a:rPr lang="en-US" sz="2400"/>
              <a:t>:  who should receive this message?</a:t>
            </a:r>
          </a:p>
          <a:p>
            <a:pPr lvl="1">
              <a:lnSpc>
                <a:spcPct val="90000"/>
              </a:lnSpc>
              <a:spcBef>
                <a:spcPct val="70000"/>
              </a:spcBef>
            </a:pPr>
            <a:r>
              <a:rPr lang="en-US" sz="2400" b="1" i="1"/>
              <a:t>Message</a:t>
            </a:r>
            <a:r>
              <a:rPr lang="en-US" sz="2400"/>
              <a:t>:  what should we say?</a:t>
            </a:r>
          </a:p>
          <a:p>
            <a:pPr lvl="1">
              <a:lnSpc>
                <a:spcPct val="90000"/>
              </a:lnSpc>
              <a:spcBef>
                <a:spcPct val="70000"/>
              </a:spcBef>
            </a:pPr>
            <a:r>
              <a:rPr lang="en-US" sz="2400" b="1" i="1"/>
              <a:t>Channel Choice</a:t>
            </a:r>
            <a:r>
              <a:rPr lang="en-US" sz="2400"/>
              <a:t>:  how should we send this message?</a:t>
            </a:r>
          </a:p>
          <a:p>
            <a:pPr lvl="1">
              <a:lnSpc>
                <a:spcPct val="90000"/>
              </a:lnSpc>
              <a:spcBef>
                <a:spcPct val="70000"/>
              </a:spcBef>
            </a:pPr>
            <a:r>
              <a:rPr lang="en-US" sz="2400" b="1" i="1"/>
              <a:t>Cultural Context</a:t>
            </a:r>
            <a:r>
              <a:rPr lang="en-US" sz="2400"/>
              <a:t>:  what cultural factors will affect this attempt at communication?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67217-65CE-49C1-B449-9AB39EA9059A}" type="slidenum">
              <a:rPr lang="en-US"/>
              <a:pPr/>
              <a:t>3</a:t>
            </a:fld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077200" cy="1143000"/>
          </a:xfrm>
        </p:spPr>
        <p:txBody>
          <a:bodyPr/>
          <a:lstStyle/>
          <a:p>
            <a:r>
              <a:rPr lang="en-US"/>
              <a:t>Communication Strategy</a:t>
            </a:r>
            <a:endParaRPr lang="en-US" sz="3600"/>
          </a:p>
        </p:txBody>
      </p:sp>
      <p:sp>
        <p:nvSpPr>
          <p:cNvPr id="512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90000"/>
              </a:lnSpc>
              <a:spcBef>
                <a:spcPct val="105000"/>
              </a:spcBef>
              <a:buFont typeface="Wingdings" pitchFamily="2" charset="2"/>
              <a:buNone/>
            </a:pPr>
            <a:r>
              <a:rPr lang="en-US" sz="2800"/>
              <a:t>As you formulate communication strategy, you should also consider:</a:t>
            </a:r>
          </a:p>
          <a:p>
            <a:pPr lvl="1">
              <a:lnSpc>
                <a:spcPct val="90000"/>
              </a:lnSpc>
              <a:spcBef>
                <a:spcPct val="105000"/>
              </a:spcBef>
            </a:pPr>
            <a:r>
              <a:rPr lang="en-US" sz="2400"/>
              <a:t>Your communication </a:t>
            </a:r>
            <a:r>
              <a:rPr lang="en-US" sz="2400" b="1" i="1"/>
              <a:t>objectives</a:t>
            </a:r>
            <a:r>
              <a:rPr lang="en-US" sz="2400"/>
              <a:t>.  What do you want from this interaction?</a:t>
            </a:r>
          </a:p>
          <a:p>
            <a:pPr lvl="1">
              <a:lnSpc>
                <a:spcPct val="90000"/>
              </a:lnSpc>
              <a:spcBef>
                <a:spcPct val="105000"/>
              </a:spcBef>
            </a:pPr>
            <a:r>
              <a:rPr lang="en-US" sz="2400"/>
              <a:t>Your communication </a:t>
            </a:r>
            <a:r>
              <a:rPr lang="en-US" sz="2400" b="1" i="1"/>
              <a:t>style</a:t>
            </a:r>
            <a:r>
              <a:rPr lang="en-US" sz="2400"/>
              <a:t>.  How will you approach your subject and your audience?</a:t>
            </a:r>
          </a:p>
          <a:p>
            <a:pPr lvl="1">
              <a:lnSpc>
                <a:spcPct val="90000"/>
              </a:lnSpc>
              <a:spcBef>
                <a:spcPct val="105000"/>
              </a:spcBef>
            </a:pPr>
            <a:r>
              <a:rPr lang="en-US" sz="2400"/>
              <a:t>Your </a:t>
            </a:r>
            <a:r>
              <a:rPr lang="en-US" sz="2400" b="1" i="1"/>
              <a:t>credibility</a:t>
            </a:r>
            <a:r>
              <a:rPr lang="en-US" sz="2400"/>
              <a:t>.  What does your audience think of you, and how will that affect their response?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A8C3-7C1D-4020-ADB4-618115A05E7F}" type="slidenum">
              <a:rPr lang="en-US"/>
              <a:pPr/>
              <a:t>4</a:t>
            </a:fld>
            <a:endParaRPr lang="en-US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Communication Objectives</a:t>
            </a:r>
          </a:p>
        </p:txBody>
      </p:sp>
      <p:sp>
        <p:nvSpPr>
          <p:cNvPr id="614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90000"/>
              </a:lnSpc>
              <a:spcBef>
                <a:spcPct val="85000"/>
              </a:spcBef>
              <a:buFont typeface="Wingdings" pitchFamily="2" charset="2"/>
              <a:buNone/>
            </a:pPr>
            <a:r>
              <a:rPr lang="en-US" sz="2800"/>
              <a:t>Defining your objectives will make you more efficient and effective as a communicator.</a:t>
            </a:r>
          </a:p>
          <a:p>
            <a:pPr lvl="1">
              <a:lnSpc>
                <a:spcPct val="90000"/>
              </a:lnSpc>
              <a:spcBef>
                <a:spcPct val="85000"/>
              </a:spcBef>
            </a:pPr>
            <a:r>
              <a:rPr lang="en-US" sz="2400" b="1" i="1"/>
              <a:t>General Objective</a:t>
            </a:r>
            <a:r>
              <a:rPr lang="en-US" sz="2400"/>
              <a:t>:  “Improve corporate cash flow.”</a:t>
            </a:r>
          </a:p>
          <a:p>
            <a:pPr lvl="1">
              <a:lnSpc>
                <a:spcPct val="90000"/>
              </a:lnSpc>
              <a:spcBef>
                <a:spcPct val="85000"/>
              </a:spcBef>
            </a:pPr>
            <a:r>
              <a:rPr lang="en-US" sz="2400" b="1" i="1"/>
              <a:t>Action Objective</a:t>
            </a:r>
            <a:r>
              <a:rPr lang="en-US" sz="2400"/>
              <a:t>:  “Reduce accounts receivable aging to 30 days or less.”</a:t>
            </a:r>
          </a:p>
          <a:p>
            <a:pPr lvl="1">
              <a:lnSpc>
                <a:spcPct val="90000"/>
              </a:lnSpc>
              <a:spcBef>
                <a:spcPct val="85000"/>
              </a:spcBef>
            </a:pPr>
            <a:r>
              <a:rPr lang="en-US" sz="2400" b="1" i="1"/>
              <a:t>Communication Objective</a:t>
            </a:r>
            <a:r>
              <a:rPr lang="en-US" sz="2400"/>
              <a:t>:  “As a direct result of this letter/phone call/personal contact, this client will be motivated to pay the account.”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07699-587E-46B1-8DF0-C7050B38B1DF}" type="slidenum">
              <a:rPr lang="en-US"/>
              <a:pPr/>
              <a:t>5</a:t>
            </a:fld>
            <a:endParaRPr 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Communication Style</a:t>
            </a:r>
          </a:p>
        </p:txBody>
      </p:sp>
      <p:sp>
        <p:nvSpPr>
          <p:cNvPr id="717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35000"/>
              </a:spcBef>
            </a:pPr>
            <a:r>
              <a:rPr lang="en-US" sz="2800"/>
              <a:t>Your choice of communication style will depend on two key factors:</a:t>
            </a:r>
          </a:p>
          <a:p>
            <a:pPr lvl="1">
              <a:spcBef>
                <a:spcPct val="35000"/>
              </a:spcBef>
            </a:pPr>
            <a:r>
              <a:rPr lang="en-US" sz="2000"/>
              <a:t>Audience Involvement:  Will this audience be more passive or more active as we communicate?</a:t>
            </a:r>
          </a:p>
          <a:p>
            <a:pPr lvl="1">
              <a:spcBef>
                <a:spcPct val="35000"/>
              </a:spcBef>
            </a:pPr>
            <a:r>
              <a:rPr lang="en-US" sz="2000"/>
              <a:t>Content Control:  How much control will we need over the content of this communication?</a:t>
            </a:r>
            <a:br>
              <a:rPr lang="en-US" sz="2000"/>
            </a:br>
            <a:endParaRPr lang="en-US" sz="2000"/>
          </a:p>
          <a:p>
            <a:pPr>
              <a:spcBef>
                <a:spcPct val="35000"/>
              </a:spcBef>
            </a:pPr>
            <a:r>
              <a:rPr lang="en-US" sz="2800"/>
              <a:t>Four choices emerge for you to select from:</a:t>
            </a:r>
          </a:p>
          <a:p>
            <a:pPr lvl="1">
              <a:spcBef>
                <a:spcPct val="35000"/>
              </a:spcBef>
              <a:buFont typeface="Wingdings" pitchFamily="2" charset="2"/>
              <a:buNone/>
            </a:pPr>
            <a:r>
              <a:rPr lang="en-US" sz="1200">
                <a:solidFill>
                  <a:schemeClr val="tx2"/>
                </a:solidFill>
                <a:sym typeface="Monotype Sorts" pitchFamily="2" charset="2"/>
              </a:rPr>
              <a:t>  </a:t>
            </a:r>
            <a:r>
              <a:rPr lang="en-US" sz="2000"/>
              <a:t>Tell				 </a:t>
            </a:r>
            <a:r>
              <a:rPr lang="en-US" sz="1200">
                <a:solidFill>
                  <a:schemeClr val="tx2"/>
                </a:solidFill>
                <a:sym typeface="Monotype Sorts" pitchFamily="2" charset="2"/>
              </a:rPr>
              <a:t></a:t>
            </a:r>
            <a:r>
              <a:rPr lang="en-US" sz="2000"/>
              <a:t>  Sell</a:t>
            </a:r>
          </a:p>
          <a:p>
            <a:pPr lvl="1">
              <a:spcBef>
                <a:spcPct val="35000"/>
              </a:spcBef>
              <a:buFont typeface="Wingdings" pitchFamily="2" charset="2"/>
              <a:buNone/>
            </a:pPr>
            <a:r>
              <a:rPr lang="en-US" sz="1200">
                <a:solidFill>
                  <a:schemeClr val="tx2"/>
                </a:solidFill>
                <a:sym typeface="Monotype Sorts" pitchFamily="2" charset="2"/>
              </a:rPr>
              <a:t></a:t>
            </a:r>
            <a:r>
              <a:rPr lang="en-US" sz="2000"/>
              <a:t> Consult				 </a:t>
            </a:r>
            <a:r>
              <a:rPr lang="en-US" sz="1200">
                <a:solidFill>
                  <a:schemeClr val="tx2"/>
                </a:solidFill>
                <a:sym typeface="Monotype Sorts" pitchFamily="2" charset="2"/>
              </a:rPr>
              <a:t></a:t>
            </a:r>
            <a:r>
              <a:rPr lang="en-US" sz="2000"/>
              <a:t>  Join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90550" y="266700"/>
            <a:ext cx="8228013" cy="933450"/>
          </a:xfrm>
        </p:spPr>
        <p:txBody>
          <a:bodyPr/>
          <a:lstStyle/>
          <a:p>
            <a:r>
              <a:rPr lang="en-US"/>
              <a:t>Choosing an Appropriate Style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350838" y="1917700"/>
            <a:ext cx="1235075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eaLnBrk="0" hangingPunct="0"/>
            <a:r>
              <a:rPr lang="en-US" b="1">
                <a:latin typeface="Times New Roman" charset="0"/>
              </a:rPr>
              <a:t>Low</a:t>
            </a: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r>
              <a:rPr lang="en-US" b="1">
                <a:latin typeface="Times New Roman" charset="0"/>
              </a:rPr>
              <a:t>Content</a:t>
            </a:r>
          </a:p>
          <a:p>
            <a:pPr algn="r" eaLnBrk="0" hangingPunct="0"/>
            <a:r>
              <a:rPr lang="en-US" b="1">
                <a:latin typeface="Times New Roman" charset="0"/>
              </a:rPr>
              <a:t>Control</a:t>
            </a: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r>
              <a:rPr lang="en-US" b="1">
                <a:latin typeface="Times New Roman" charset="0"/>
              </a:rPr>
              <a:t>High</a:t>
            </a: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1519238" y="5638800"/>
            <a:ext cx="722788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b="1">
                <a:latin typeface="Times New Roman" charset="0"/>
              </a:rPr>
              <a:t>Low							High</a:t>
            </a:r>
          </a:p>
          <a:p>
            <a:pPr algn="ctr" eaLnBrk="0" hangingPunct="0"/>
            <a:r>
              <a:rPr lang="en-US" b="1">
                <a:latin typeface="Times New Roman" charset="0"/>
              </a:rPr>
              <a:t>Audience Involvement</a:t>
            </a:r>
          </a:p>
        </p:txBody>
      </p:sp>
      <p:sp>
        <p:nvSpPr>
          <p:cNvPr id="8206" name="Oval 14"/>
          <p:cNvSpPr>
            <a:spLocks noChangeArrowheads="1"/>
          </p:cNvSpPr>
          <p:nvPr/>
        </p:nvSpPr>
        <p:spPr bwMode="auto">
          <a:xfrm>
            <a:off x="2362200" y="4992688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207" name="Oval 15"/>
          <p:cNvSpPr>
            <a:spLocks noChangeArrowheads="1"/>
          </p:cNvSpPr>
          <p:nvPr/>
        </p:nvSpPr>
        <p:spPr bwMode="auto">
          <a:xfrm>
            <a:off x="3686175" y="4314825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208" name="Oval 16"/>
          <p:cNvSpPr>
            <a:spLocks noChangeArrowheads="1"/>
          </p:cNvSpPr>
          <p:nvPr/>
        </p:nvSpPr>
        <p:spPr bwMode="auto">
          <a:xfrm>
            <a:off x="5724525" y="329565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209" name="Oval 17"/>
          <p:cNvSpPr>
            <a:spLocks noChangeArrowheads="1"/>
          </p:cNvSpPr>
          <p:nvPr/>
        </p:nvSpPr>
        <p:spPr bwMode="auto">
          <a:xfrm>
            <a:off x="7496175" y="2409825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050"/>
          <p:cNvSpPr>
            <a:spLocks noGrp="1" noChangeArrowheads="1"/>
          </p:cNvSpPr>
          <p:nvPr>
            <p:ph type="title"/>
          </p:nvPr>
        </p:nvSpPr>
        <p:spPr>
          <a:xfrm>
            <a:off x="590550" y="266700"/>
            <a:ext cx="8228013" cy="933450"/>
          </a:xfrm>
        </p:spPr>
        <p:txBody>
          <a:bodyPr/>
          <a:lstStyle/>
          <a:p>
            <a:r>
              <a:rPr lang="en-US"/>
              <a:t>Choosing an Appropriate Style</a:t>
            </a:r>
          </a:p>
        </p:txBody>
      </p:sp>
      <p:sp>
        <p:nvSpPr>
          <p:cNvPr id="65539" name="Text Box 2051"/>
          <p:cNvSpPr txBox="1">
            <a:spLocks noChangeArrowheads="1"/>
          </p:cNvSpPr>
          <p:nvPr/>
        </p:nvSpPr>
        <p:spPr bwMode="auto">
          <a:xfrm>
            <a:off x="350838" y="1917700"/>
            <a:ext cx="1235075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eaLnBrk="0" hangingPunct="0"/>
            <a:r>
              <a:rPr lang="en-US" b="1">
                <a:latin typeface="Times New Roman" charset="0"/>
              </a:rPr>
              <a:t>Low</a:t>
            </a: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r>
              <a:rPr lang="en-US" b="1">
                <a:latin typeface="Times New Roman" charset="0"/>
              </a:rPr>
              <a:t>Content</a:t>
            </a:r>
          </a:p>
          <a:p>
            <a:pPr algn="r" eaLnBrk="0" hangingPunct="0"/>
            <a:r>
              <a:rPr lang="en-US" b="1">
                <a:latin typeface="Times New Roman" charset="0"/>
              </a:rPr>
              <a:t>Control</a:t>
            </a: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r>
              <a:rPr lang="en-US" b="1">
                <a:latin typeface="Times New Roman" charset="0"/>
              </a:rPr>
              <a:t>High</a:t>
            </a:r>
          </a:p>
        </p:txBody>
      </p:sp>
      <p:sp>
        <p:nvSpPr>
          <p:cNvPr id="65540" name="Text Box 2052"/>
          <p:cNvSpPr txBox="1">
            <a:spLocks noChangeArrowheads="1"/>
          </p:cNvSpPr>
          <p:nvPr/>
        </p:nvSpPr>
        <p:spPr bwMode="auto">
          <a:xfrm>
            <a:off x="1519238" y="5638800"/>
            <a:ext cx="722788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b="1">
                <a:latin typeface="Times New Roman" charset="0"/>
              </a:rPr>
              <a:t>Low							High</a:t>
            </a:r>
          </a:p>
          <a:p>
            <a:pPr algn="ctr" eaLnBrk="0" hangingPunct="0"/>
            <a:r>
              <a:rPr lang="en-US" b="1">
                <a:latin typeface="Times New Roman" charset="0"/>
              </a:rPr>
              <a:t>Audience Involvement</a:t>
            </a:r>
          </a:p>
        </p:txBody>
      </p:sp>
      <p:sp>
        <p:nvSpPr>
          <p:cNvPr id="65541" name="Oval 2053"/>
          <p:cNvSpPr>
            <a:spLocks noChangeArrowheads="1"/>
          </p:cNvSpPr>
          <p:nvPr/>
        </p:nvSpPr>
        <p:spPr bwMode="auto">
          <a:xfrm>
            <a:off x="2362200" y="4992688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5542" name="Oval 2054"/>
          <p:cNvSpPr>
            <a:spLocks noChangeArrowheads="1"/>
          </p:cNvSpPr>
          <p:nvPr/>
        </p:nvSpPr>
        <p:spPr bwMode="auto">
          <a:xfrm>
            <a:off x="3686175" y="4314825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5543" name="Oval 2055"/>
          <p:cNvSpPr>
            <a:spLocks noChangeArrowheads="1"/>
          </p:cNvSpPr>
          <p:nvPr/>
        </p:nvSpPr>
        <p:spPr bwMode="auto">
          <a:xfrm>
            <a:off x="5724525" y="329565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5544" name="Oval 2056"/>
          <p:cNvSpPr>
            <a:spLocks noChangeArrowheads="1"/>
          </p:cNvSpPr>
          <p:nvPr/>
        </p:nvSpPr>
        <p:spPr bwMode="auto">
          <a:xfrm>
            <a:off x="7496175" y="2409825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5545" name="Line 2057"/>
          <p:cNvSpPr>
            <a:spLocks noChangeShapeType="1"/>
          </p:cNvSpPr>
          <p:nvPr/>
        </p:nvSpPr>
        <p:spPr bwMode="auto">
          <a:xfrm flipV="1">
            <a:off x="2057400" y="2133600"/>
            <a:ext cx="0" cy="3276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050"/>
          <p:cNvSpPr>
            <a:spLocks noGrp="1" noChangeArrowheads="1"/>
          </p:cNvSpPr>
          <p:nvPr>
            <p:ph type="title"/>
          </p:nvPr>
        </p:nvSpPr>
        <p:spPr>
          <a:xfrm>
            <a:off x="590550" y="266700"/>
            <a:ext cx="8228013" cy="933450"/>
          </a:xfrm>
        </p:spPr>
        <p:txBody>
          <a:bodyPr/>
          <a:lstStyle/>
          <a:p>
            <a:r>
              <a:rPr lang="en-US"/>
              <a:t>Choosing an Appropriate Style</a:t>
            </a:r>
          </a:p>
        </p:txBody>
      </p:sp>
      <p:sp>
        <p:nvSpPr>
          <p:cNvPr id="69635" name="Text Box 2051"/>
          <p:cNvSpPr txBox="1">
            <a:spLocks noChangeArrowheads="1"/>
          </p:cNvSpPr>
          <p:nvPr/>
        </p:nvSpPr>
        <p:spPr bwMode="auto">
          <a:xfrm>
            <a:off x="350838" y="1917700"/>
            <a:ext cx="1235075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eaLnBrk="0" hangingPunct="0"/>
            <a:r>
              <a:rPr lang="en-US" b="1">
                <a:latin typeface="Times New Roman" charset="0"/>
              </a:rPr>
              <a:t>Low</a:t>
            </a: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r>
              <a:rPr lang="en-US" b="1">
                <a:latin typeface="Times New Roman" charset="0"/>
              </a:rPr>
              <a:t>Content</a:t>
            </a:r>
          </a:p>
          <a:p>
            <a:pPr algn="r" eaLnBrk="0" hangingPunct="0"/>
            <a:r>
              <a:rPr lang="en-US" b="1">
                <a:latin typeface="Times New Roman" charset="0"/>
              </a:rPr>
              <a:t>Control</a:t>
            </a: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r>
              <a:rPr lang="en-US" b="1">
                <a:latin typeface="Times New Roman" charset="0"/>
              </a:rPr>
              <a:t>High</a:t>
            </a:r>
          </a:p>
        </p:txBody>
      </p:sp>
      <p:sp>
        <p:nvSpPr>
          <p:cNvPr id="69636" name="Text Box 2052"/>
          <p:cNvSpPr txBox="1">
            <a:spLocks noChangeArrowheads="1"/>
          </p:cNvSpPr>
          <p:nvPr/>
        </p:nvSpPr>
        <p:spPr bwMode="auto">
          <a:xfrm>
            <a:off x="1519238" y="5638800"/>
            <a:ext cx="722788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b="1">
                <a:latin typeface="Times New Roman" charset="0"/>
              </a:rPr>
              <a:t>Low							High</a:t>
            </a:r>
          </a:p>
          <a:p>
            <a:pPr algn="ctr" eaLnBrk="0" hangingPunct="0"/>
            <a:r>
              <a:rPr lang="en-US" b="1">
                <a:latin typeface="Times New Roman" charset="0"/>
              </a:rPr>
              <a:t>Audience Involvement</a:t>
            </a:r>
          </a:p>
        </p:txBody>
      </p:sp>
      <p:sp>
        <p:nvSpPr>
          <p:cNvPr id="69637" name="Oval 2053"/>
          <p:cNvSpPr>
            <a:spLocks noChangeArrowheads="1"/>
          </p:cNvSpPr>
          <p:nvPr/>
        </p:nvSpPr>
        <p:spPr bwMode="auto">
          <a:xfrm>
            <a:off x="2362200" y="4992688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9638" name="Oval 2054"/>
          <p:cNvSpPr>
            <a:spLocks noChangeArrowheads="1"/>
          </p:cNvSpPr>
          <p:nvPr/>
        </p:nvSpPr>
        <p:spPr bwMode="auto">
          <a:xfrm>
            <a:off x="3686175" y="4314825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9639" name="Oval 2055"/>
          <p:cNvSpPr>
            <a:spLocks noChangeArrowheads="1"/>
          </p:cNvSpPr>
          <p:nvPr/>
        </p:nvSpPr>
        <p:spPr bwMode="auto">
          <a:xfrm>
            <a:off x="5724525" y="329565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9640" name="Oval 2056"/>
          <p:cNvSpPr>
            <a:spLocks noChangeArrowheads="1"/>
          </p:cNvSpPr>
          <p:nvPr/>
        </p:nvSpPr>
        <p:spPr bwMode="auto">
          <a:xfrm>
            <a:off x="7496175" y="2409825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9641" name="Line 2057"/>
          <p:cNvSpPr>
            <a:spLocks noChangeShapeType="1"/>
          </p:cNvSpPr>
          <p:nvPr/>
        </p:nvSpPr>
        <p:spPr bwMode="auto">
          <a:xfrm flipV="1">
            <a:off x="2057400" y="2133600"/>
            <a:ext cx="0" cy="3276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69642" name="Line 2058"/>
          <p:cNvSpPr>
            <a:spLocks noChangeShapeType="1"/>
          </p:cNvSpPr>
          <p:nvPr/>
        </p:nvSpPr>
        <p:spPr bwMode="auto">
          <a:xfrm>
            <a:off x="2057400" y="5410200"/>
            <a:ext cx="579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050"/>
          <p:cNvSpPr>
            <a:spLocks noGrp="1" noChangeArrowheads="1"/>
          </p:cNvSpPr>
          <p:nvPr>
            <p:ph type="title"/>
          </p:nvPr>
        </p:nvSpPr>
        <p:spPr>
          <a:xfrm>
            <a:off x="590550" y="266700"/>
            <a:ext cx="8228013" cy="933450"/>
          </a:xfrm>
        </p:spPr>
        <p:txBody>
          <a:bodyPr/>
          <a:lstStyle/>
          <a:p>
            <a:r>
              <a:rPr lang="en-US"/>
              <a:t>Choosing an Appropriate Style</a:t>
            </a:r>
          </a:p>
        </p:txBody>
      </p:sp>
      <p:sp>
        <p:nvSpPr>
          <p:cNvPr id="71683" name="Text Box 2051"/>
          <p:cNvSpPr txBox="1">
            <a:spLocks noChangeArrowheads="1"/>
          </p:cNvSpPr>
          <p:nvPr/>
        </p:nvSpPr>
        <p:spPr bwMode="auto">
          <a:xfrm>
            <a:off x="350838" y="1917700"/>
            <a:ext cx="1235075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eaLnBrk="0" hangingPunct="0"/>
            <a:r>
              <a:rPr lang="en-US" b="1">
                <a:latin typeface="Times New Roman" charset="0"/>
              </a:rPr>
              <a:t>Low</a:t>
            </a: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r>
              <a:rPr lang="en-US" b="1">
                <a:latin typeface="Times New Roman" charset="0"/>
              </a:rPr>
              <a:t>Content</a:t>
            </a:r>
          </a:p>
          <a:p>
            <a:pPr algn="r" eaLnBrk="0" hangingPunct="0"/>
            <a:r>
              <a:rPr lang="en-US" b="1">
                <a:latin typeface="Times New Roman" charset="0"/>
              </a:rPr>
              <a:t>Control</a:t>
            </a: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r>
              <a:rPr lang="en-US" b="1">
                <a:latin typeface="Times New Roman" charset="0"/>
              </a:rPr>
              <a:t>High</a:t>
            </a:r>
          </a:p>
        </p:txBody>
      </p:sp>
      <p:sp>
        <p:nvSpPr>
          <p:cNvPr id="71684" name="Text Box 2052"/>
          <p:cNvSpPr txBox="1">
            <a:spLocks noChangeArrowheads="1"/>
          </p:cNvSpPr>
          <p:nvPr/>
        </p:nvSpPr>
        <p:spPr bwMode="auto">
          <a:xfrm>
            <a:off x="1519238" y="5638800"/>
            <a:ext cx="722788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b="1">
                <a:latin typeface="Times New Roman" charset="0"/>
              </a:rPr>
              <a:t>Low							High</a:t>
            </a:r>
          </a:p>
          <a:p>
            <a:pPr algn="ctr" eaLnBrk="0" hangingPunct="0"/>
            <a:r>
              <a:rPr lang="en-US" b="1">
                <a:latin typeface="Times New Roman" charset="0"/>
              </a:rPr>
              <a:t>Audience Involvement</a:t>
            </a:r>
          </a:p>
        </p:txBody>
      </p:sp>
      <p:sp>
        <p:nvSpPr>
          <p:cNvPr id="71685" name="Oval 2053"/>
          <p:cNvSpPr>
            <a:spLocks noChangeArrowheads="1"/>
          </p:cNvSpPr>
          <p:nvPr/>
        </p:nvSpPr>
        <p:spPr bwMode="auto">
          <a:xfrm>
            <a:off x="2362200" y="4992688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686" name="Oval 2054"/>
          <p:cNvSpPr>
            <a:spLocks noChangeArrowheads="1"/>
          </p:cNvSpPr>
          <p:nvPr/>
        </p:nvSpPr>
        <p:spPr bwMode="auto">
          <a:xfrm>
            <a:off x="3686175" y="4314825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687" name="Oval 2055"/>
          <p:cNvSpPr>
            <a:spLocks noChangeArrowheads="1"/>
          </p:cNvSpPr>
          <p:nvPr/>
        </p:nvSpPr>
        <p:spPr bwMode="auto">
          <a:xfrm>
            <a:off x="5724525" y="329565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688" name="Oval 2056"/>
          <p:cNvSpPr>
            <a:spLocks noChangeArrowheads="1"/>
          </p:cNvSpPr>
          <p:nvPr/>
        </p:nvSpPr>
        <p:spPr bwMode="auto">
          <a:xfrm>
            <a:off x="7496175" y="2409825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689" name="Line 2057"/>
          <p:cNvSpPr>
            <a:spLocks noChangeShapeType="1"/>
          </p:cNvSpPr>
          <p:nvPr/>
        </p:nvSpPr>
        <p:spPr bwMode="auto">
          <a:xfrm flipV="1">
            <a:off x="2057400" y="2133600"/>
            <a:ext cx="0" cy="3276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1690" name="Line 2058"/>
          <p:cNvSpPr>
            <a:spLocks noChangeShapeType="1"/>
          </p:cNvSpPr>
          <p:nvPr/>
        </p:nvSpPr>
        <p:spPr bwMode="auto">
          <a:xfrm>
            <a:off x="2057400" y="5410200"/>
            <a:ext cx="579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1691" name="Line 2059"/>
          <p:cNvSpPr>
            <a:spLocks noChangeShapeType="1"/>
          </p:cNvSpPr>
          <p:nvPr/>
        </p:nvSpPr>
        <p:spPr bwMode="auto">
          <a:xfrm flipV="1">
            <a:off x="2057400" y="2590800"/>
            <a:ext cx="4876800" cy="2819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90550" y="266700"/>
            <a:ext cx="8228013" cy="933450"/>
          </a:xfrm>
        </p:spPr>
        <p:txBody>
          <a:bodyPr/>
          <a:lstStyle/>
          <a:p>
            <a:r>
              <a:rPr lang="en-US"/>
              <a:t>Choosing an Appropriate Style</a:t>
            </a:r>
          </a:p>
        </p:txBody>
      </p:sp>
      <p:sp>
        <p:nvSpPr>
          <p:cNvPr id="57347" name="Rectangle 1027"/>
          <p:cNvSpPr>
            <a:spLocks noChangeArrowheads="1"/>
          </p:cNvSpPr>
          <p:nvPr/>
        </p:nvSpPr>
        <p:spPr bwMode="auto">
          <a:xfrm>
            <a:off x="1600200" y="4343400"/>
            <a:ext cx="1752600" cy="1219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>
              <a:latin typeface="Times New Roman" charset="0"/>
            </a:endParaRPr>
          </a:p>
        </p:txBody>
      </p:sp>
      <p:sp>
        <p:nvSpPr>
          <p:cNvPr id="57348" name="Text Box 1028"/>
          <p:cNvSpPr txBox="1">
            <a:spLocks noChangeArrowheads="1"/>
          </p:cNvSpPr>
          <p:nvPr/>
        </p:nvSpPr>
        <p:spPr bwMode="auto">
          <a:xfrm>
            <a:off x="350838" y="1917700"/>
            <a:ext cx="1235075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eaLnBrk="0" hangingPunct="0"/>
            <a:r>
              <a:rPr lang="en-US" b="1">
                <a:latin typeface="Times New Roman" charset="0"/>
              </a:rPr>
              <a:t>Low</a:t>
            </a: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r>
              <a:rPr lang="en-US" b="1">
                <a:latin typeface="Times New Roman" charset="0"/>
              </a:rPr>
              <a:t>Content</a:t>
            </a:r>
          </a:p>
          <a:p>
            <a:pPr algn="r" eaLnBrk="0" hangingPunct="0"/>
            <a:r>
              <a:rPr lang="en-US" b="1">
                <a:latin typeface="Times New Roman" charset="0"/>
              </a:rPr>
              <a:t>Control</a:t>
            </a: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r>
              <a:rPr lang="en-US" b="1">
                <a:latin typeface="Times New Roman" charset="0"/>
              </a:rPr>
              <a:t>High</a:t>
            </a:r>
          </a:p>
        </p:txBody>
      </p:sp>
      <p:sp>
        <p:nvSpPr>
          <p:cNvPr id="57349" name="Text Box 1029"/>
          <p:cNvSpPr txBox="1">
            <a:spLocks noChangeArrowheads="1"/>
          </p:cNvSpPr>
          <p:nvPr/>
        </p:nvSpPr>
        <p:spPr bwMode="auto">
          <a:xfrm>
            <a:off x="1519238" y="5638800"/>
            <a:ext cx="722788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b="1">
                <a:latin typeface="Times New Roman" charset="0"/>
              </a:rPr>
              <a:t>Low							High</a:t>
            </a:r>
          </a:p>
          <a:p>
            <a:pPr algn="ctr" eaLnBrk="0" hangingPunct="0"/>
            <a:r>
              <a:rPr lang="en-US" b="1">
                <a:latin typeface="Times New Roman" charset="0"/>
              </a:rPr>
              <a:t>Audience Involvement</a:t>
            </a:r>
          </a:p>
        </p:txBody>
      </p:sp>
      <p:sp>
        <p:nvSpPr>
          <p:cNvPr id="57350" name="Line 1030"/>
          <p:cNvSpPr>
            <a:spLocks noChangeShapeType="1"/>
          </p:cNvSpPr>
          <p:nvPr/>
        </p:nvSpPr>
        <p:spPr bwMode="auto">
          <a:xfrm flipV="1">
            <a:off x="1600200" y="4648200"/>
            <a:ext cx="17526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7351" name="Text Box 1031"/>
          <p:cNvSpPr txBox="1">
            <a:spLocks noChangeArrowheads="1"/>
          </p:cNvSpPr>
          <p:nvPr/>
        </p:nvSpPr>
        <p:spPr bwMode="auto">
          <a:xfrm>
            <a:off x="2025650" y="4549775"/>
            <a:ext cx="690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b="1">
                <a:latin typeface="Times New Roman" charset="0"/>
              </a:rPr>
              <a:t>Tell</a:t>
            </a:r>
          </a:p>
        </p:txBody>
      </p:sp>
      <p:sp>
        <p:nvSpPr>
          <p:cNvPr id="57355" name="Oval 1035"/>
          <p:cNvSpPr>
            <a:spLocks noChangeArrowheads="1"/>
          </p:cNvSpPr>
          <p:nvPr/>
        </p:nvSpPr>
        <p:spPr bwMode="auto">
          <a:xfrm>
            <a:off x="2362200" y="4992688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7356" name="Oval 1036"/>
          <p:cNvSpPr>
            <a:spLocks noChangeArrowheads="1"/>
          </p:cNvSpPr>
          <p:nvPr/>
        </p:nvSpPr>
        <p:spPr bwMode="auto">
          <a:xfrm>
            <a:off x="3686175" y="4314825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7357" name="Oval 1037"/>
          <p:cNvSpPr>
            <a:spLocks noChangeArrowheads="1"/>
          </p:cNvSpPr>
          <p:nvPr/>
        </p:nvSpPr>
        <p:spPr bwMode="auto">
          <a:xfrm>
            <a:off x="5724525" y="329565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7358" name="Oval 1038"/>
          <p:cNvSpPr>
            <a:spLocks noChangeArrowheads="1"/>
          </p:cNvSpPr>
          <p:nvPr/>
        </p:nvSpPr>
        <p:spPr bwMode="auto">
          <a:xfrm>
            <a:off x="7496175" y="2409825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90550" y="266700"/>
            <a:ext cx="8228013" cy="933450"/>
          </a:xfrm>
        </p:spPr>
        <p:txBody>
          <a:bodyPr/>
          <a:lstStyle/>
          <a:p>
            <a:r>
              <a:rPr lang="en-US"/>
              <a:t>Choosing an Appropriate Style</a:t>
            </a:r>
          </a:p>
        </p:txBody>
      </p:sp>
      <p:sp>
        <p:nvSpPr>
          <p:cNvPr id="59395" name="Rectangle 1027"/>
          <p:cNvSpPr>
            <a:spLocks noChangeArrowheads="1"/>
          </p:cNvSpPr>
          <p:nvPr/>
        </p:nvSpPr>
        <p:spPr bwMode="auto">
          <a:xfrm>
            <a:off x="1600200" y="3429000"/>
            <a:ext cx="3352800" cy="2133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>
              <a:latin typeface="Times New Roman" charset="0"/>
            </a:endParaRPr>
          </a:p>
        </p:txBody>
      </p:sp>
      <p:sp>
        <p:nvSpPr>
          <p:cNvPr id="59396" name="Text Box 1028"/>
          <p:cNvSpPr txBox="1">
            <a:spLocks noChangeArrowheads="1"/>
          </p:cNvSpPr>
          <p:nvPr/>
        </p:nvSpPr>
        <p:spPr bwMode="auto">
          <a:xfrm>
            <a:off x="350838" y="1917700"/>
            <a:ext cx="1235075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eaLnBrk="0" hangingPunct="0"/>
            <a:r>
              <a:rPr lang="en-US" b="1">
                <a:latin typeface="Times New Roman" charset="0"/>
              </a:rPr>
              <a:t>Low</a:t>
            </a: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r>
              <a:rPr lang="en-US" b="1">
                <a:latin typeface="Times New Roman" charset="0"/>
              </a:rPr>
              <a:t>Content</a:t>
            </a:r>
          </a:p>
          <a:p>
            <a:pPr algn="r" eaLnBrk="0" hangingPunct="0"/>
            <a:r>
              <a:rPr lang="en-US" b="1">
                <a:latin typeface="Times New Roman" charset="0"/>
              </a:rPr>
              <a:t>Control</a:t>
            </a: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r>
              <a:rPr lang="en-US" b="1">
                <a:latin typeface="Times New Roman" charset="0"/>
              </a:rPr>
              <a:t>High</a:t>
            </a:r>
          </a:p>
        </p:txBody>
      </p:sp>
      <p:sp>
        <p:nvSpPr>
          <p:cNvPr id="59397" name="Text Box 1029"/>
          <p:cNvSpPr txBox="1">
            <a:spLocks noChangeArrowheads="1"/>
          </p:cNvSpPr>
          <p:nvPr/>
        </p:nvSpPr>
        <p:spPr bwMode="auto">
          <a:xfrm>
            <a:off x="1519238" y="5638800"/>
            <a:ext cx="722788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b="1">
                <a:latin typeface="Times New Roman" charset="0"/>
              </a:rPr>
              <a:t>Low							High</a:t>
            </a:r>
          </a:p>
          <a:p>
            <a:pPr algn="ctr" eaLnBrk="0" hangingPunct="0"/>
            <a:r>
              <a:rPr lang="en-US" b="1">
                <a:latin typeface="Times New Roman" charset="0"/>
              </a:rPr>
              <a:t>Audience Involvement</a:t>
            </a:r>
          </a:p>
        </p:txBody>
      </p:sp>
      <p:sp>
        <p:nvSpPr>
          <p:cNvPr id="59398" name="Line 1030"/>
          <p:cNvSpPr>
            <a:spLocks noChangeShapeType="1"/>
          </p:cNvSpPr>
          <p:nvPr/>
        </p:nvSpPr>
        <p:spPr bwMode="auto">
          <a:xfrm flipV="1">
            <a:off x="1600200" y="3886200"/>
            <a:ext cx="33528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9399" name="Text Box 1031"/>
          <p:cNvSpPr txBox="1">
            <a:spLocks noChangeArrowheads="1"/>
          </p:cNvSpPr>
          <p:nvPr/>
        </p:nvSpPr>
        <p:spPr bwMode="auto">
          <a:xfrm>
            <a:off x="2025650" y="4549775"/>
            <a:ext cx="690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b="1">
                <a:latin typeface="Times New Roman" charset="0"/>
              </a:rPr>
              <a:t>Tell</a:t>
            </a:r>
          </a:p>
        </p:txBody>
      </p:sp>
      <p:sp>
        <p:nvSpPr>
          <p:cNvPr id="59402" name="Text Box 1034"/>
          <p:cNvSpPr txBox="1">
            <a:spLocks noChangeArrowheads="1"/>
          </p:cNvSpPr>
          <p:nvPr/>
        </p:nvSpPr>
        <p:spPr bwMode="auto">
          <a:xfrm>
            <a:off x="3257550" y="3832225"/>
            <a:ext cx="657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b="1">
                <a:latin typeface="Times New Roman" charset="0"/>
              </a:rPr>
              <a:t>Sell</a:t>
            </a:r>
          </a:p>
        </p:txBody>
      </p:sp>
      <p:sp>
        <p:nvSpPr>
          <p:cNvPr id="59403" name="Oval 1035"/>
          <p:cNvSpPr>
            <a:spLocks noChangeArrowheads="1"/>
          </p:cNvSpPr>
          <p:nvPr/>
        </p:nvSpPr>
        <p:spPr bwMode="auto">
          <a:xfrm>
            <a:off x="2362200" y="4992688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9404" name="Oval 1036"/>
          <p:cNvSpPr>
            <a:spLocks noChangeArrowheads="1"/>
          </p:cNvSpPr>
          <p:nvPr/>
        </p:nvSpPr>
        <p:spPr bwMode="auto">
          <a:xfrm>
            <a:off x="3686175" y="4314825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9405" name="Oval 1037"/>
          <p:cNvSpPr>
            <a:spLocks noChangeArrowheads="1"/>
          </p:cNvSpPr>
          <p:nvPr/>
        </p:nvSpPr>
        <p:spPr bwMode="auto">
          <a:xfrm>
            <a:off x="5724525" y="329565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9406" name="Oval 1038"/>
          <p:cNvSpPr>
            <a:spLocks noChangeArrowheads="1"/>
          </p:cNvSpPr>
          <p:nvPr/>
        </p:nvSpPr>
        <p:spPr bwMode="auto">
          <a:xfrm>
            <a:off x="7496175" y="2409825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590550" y="266700"/>
            <a:ext cx="8228013" cy="933450"/>
          </a:xfrm>
        </p:spPr>
        <p:txBody>
          <a:bodyPr/>
          <a:lstStyle/>
          <a:p>
            <a:r>
              <a:rPr lang="en-US"/>
              <a:t>Choosing an Appropriate Style</a:t>
            </a:r>
          </a:p>
        </p:txBody>
      </p:sp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1600200" y="2819400"/>
            <a:ext cx="5410200" cy="2743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>
              <a:latin typeface="Times New Roman" charset="0"/>
            </a:endParaRPr>
          </a:p>
        </p:txBody>
      </p:sp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350838" y="1917700"/>
            <a:ext cx="1235075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eaLnBrk="0" hangingPunct="0"/>
            <a:r>
              <a:rPr lang="en-US" b="1">
                <a:latin typeface="Times New Roman" charset="0"/>
              </a:rPr>
              <a:t>Low</a:t>
            </a: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r>
              <a:rPr lang="en-US" b="1">
                <a:latin typeface="Times New Roman" charset="0"/>
              </a:rPr>
              <a:t>Content</a:t>
            </a:r>
          </a:p>
          <a:p>
            <a:pPr algn="r" eaLnBrk="0" hangingPunct="0"/>
            <a:r>
              <a:rPr lang="en-US" b="1">
                <a:latin typeface="Times New Roman" charset="0"/>
              </a:rPr>
              <a:t>Control</a:t>
            </a: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r>
              <a:rPr lang="en-US" b="1">
                <a:latin typeface="Times New Roman" charset="0"/>
              </a:rPr>
              <a:t>High</a:t>
            </a: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1519238" y="5638800"/>
            <a:ext cx="722788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b="1">
                <a:latin typeface="Times New Roman" charset="0"/>
              </a:rPr>
              <a:t>Low							High</a:t>
            </a:r>
          </a:p>
          <a:p>
            <a:pPr algn="ctr" eaLnBrk="0" hangingPunct="0"/>
            <a:r>
              <a:rPr lang="en-US" b="1">
                <a:latin typeface="Times New Roman" charset="0"/>
              </a:rPr>
              <a:t>Audience Involvement</a:t>
            </a:r>
          </a:p>
        </p:txBody>
      </p:sp>
      <p:sp>
        <p:nvSpPr>
          <p:cNvPr id="61446" name="Line 6"/>
          <p:cNvSpPr>
            <a:spLocks noChangeShapeType="1"/>
          </p:cNvSpPr>
          <p:nvPr/>
        </p:nvSpPr>
        <p:spPr bwMode="auto">
          <a:xfrm flipV="1">
            <a:off x="1600200" y="2819400"/>
            <a:ext cx="5410200" cy="274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1447" name="Text Box 7"/>
          <p:cNvSpPr txBox="1">
            <a:spLocks noChangeArrowheads="1"/>
          </p:cNvSpPr>
          <p:nvPr/>
        </p:nvSpPr>
        <p:spPr bwMode="auto">
          <a:xfrm>
            <a:off x="2025650" y="4549775"/>
            <a:ext cx="690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b="1">
                <a:latin typeface="Times New Roman" charset="0"/>
              </a:rPr>
              <a:t>Tell</a:t>
            </a:r>
          </a:p>
        </p:txBody>
      </p:sp>
      <p:sp>
        <p:nvSpPr>
          <p:cNvPr id="61448" name="Text Box 8"/>
          <p:cNvSpPr txBox="1">
            <a:spLocks noChangeArrowheads="1"/>
          </p:cNvSpPr>
          <p:nvPr/>
        </p:nvSpPr>
        <p:spPr bwMode="auto">
          <a:xfrm>
            <a:off x="5181600" y="2819400"/>
            <a:ext cx="1201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b="1">
                <a:latin typeface="Times New Roman" charset="0"/>
              </a:rPr>
              <a:t>Consult</a:t>
            </a:r>
          </a:p>
        </p:txBody>
      </p:sp>
      <p:sp>
        <p:nvSpPr>
          <p:cNvPr id="61450" name="Text Box 10"/>
          <p:cNvSpPr txBox="1">
            <a:spLocks noChangeArrowheads="1"/>
          </p:cNvSpPr>
          <p:nvPr/>
        </p:nvSpPr>
        <p:spPr bwMode="auto">
          <a:xfrm>
            <a:off x="3257550" y="3832225"/>
            <a:ext cx="657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b="1">
                <a:latin typeface="Times New Roman" charset="0"/>
              </a:rPr>
              <a:t>Sell</a:t>
            </a:r>
          </a:p>
        </p:txBody>
      </p:sp>
      <p:sp>
        <p:nvSpPr>
          <p:cNvPr id="61451" name="Oval 11"/>
          <p:cNvSpPr>
            <a:spLocks noChangeArrowheads="1"/>
          </p:cNvSpPr>
          <p:nvPr/>
        </p:nvSpPr>
        <p:spPr bwMode="auto">
          <a:xfrm>
            <a:off x="2362200" y="4992688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1452" name="Oval 12"/>
          <p:cNvSpPr>
            <a:spLocks noChangeArrowheads="1"/>
          </p:cNvSpPr>
          <p:nvPr/>
        </p:nvSpPr>
        <p:spPr bwMode="auto">
          <a:xfrm>
            <a:off x="3686175" y="4314825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1453" name="Oval 13"/>
          <p:cNvSpPr>
            <a:spLocks noChangeArrowheads="1"/>
          </p:cNvSpPr>
          <p:nvPr/>
        </p:nvSpPr>
        <p:spPr bwMode="auto">
          <a:xfrm>
            <a:off x="5724525" y="329565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1454" name="Oval 14"/>
          <p:cNvSpPr>
            <a:spLocks noChangeArrowheads="1"/>
          </p:cNvSpPr>
          <p:nvPr/>
        </p:nvSpPr>
        <p:spPr bwMode="auto">
          <a:xfrm>
            <a:off x="7496175" y="2409825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90550" y="266700"/>
            <a:ext cx="8228013" cy="933450"/>
          </a:xfrm>
        </p:spPr>
        <p:txBody>
          <a:bodyPr/>
          <a:lstStyle/>
          <a:p>
            <a:r>
              <a:rPr lang="en-US"/>
              <a:t>Choosing an Appropriate Style</a:t>
            </a:r>
          </a:p>
        </p:txBody>
      </p:sp>
      <p:sp>
        <p:nvSpPr>
          <p:cNvPr id="63491" name="Rectangle 1027"/>
          <p:cNvSpPr>
            <a:spLocks noChangeArrowheads="1"/>
          </p:cNvSpPr>
          <p:nvPr/>
        </p:nvSpPr>
        <p:spPr bwMode="auto">
          <a:xfrm>
            <a:off x="1600200" y="1981200"/>
            <a:ext cx="7086600" cy="3581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>
              <a:latin typeface="Times New Roman" charset="0"/>
            </a:endParaRPr>
          </a:p>
        </p:txBody>
      </p:sp>
      <p:sp>
        <p:nvSpPr>
          <p:cNvPr id="63492" name="Text Box 1028"/>
          <p:cNvSpPr txBox="1">
            <a:spLocks noChangeArrowheads="1"/>
          </p:cNvSpPr>
          <p:nvPr/>
        </p:nvSpPr>
        <p:spPr bwMode="auto">
          <a:xfrm>
            <a:off x="350838" y="1917700"/>
            <a:ext cx="1235075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eaLnBrk="0" hangingPunct="0"/>
            <a:r>
              <a:rPr lang="en-US" b="1">
                <a:latin typeface="Times New Roman" charset="0"/>
              </a:rPr>
              <a:t>Low</a:t>
            </a: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r>
              <a:rPr lang="en-US" b="1">
                <a:latin typeface="Times New Roman" charset="0"/>
              </a:rPr>
              <a:t>Content</a:t>
            </a:r>
          </a:p>
          <a:p>
            <a:pPr algn="r" eaLnBrk="0" hangingPunct="0"/>
            <a:r>
              <a:rPr lang="en-US" b="1">
                <a:latin typeface="Times New Roman" charset="0"/>
              </a:rPr>
              <a:t>Control</a:t>
            </a: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endParaRPr lang="en-US" b="1">
              <a:latin typeface="Times New Roman" charset="0"/>
            </a:endParaRPr>
          </a:p>
          <a:p>
            <a:pPr algn="r" eaLnBrk="0" hangingPunct="0"/>
            <a:r>
              <a:rPr lang="en-US" b="1">
                <a:latin typeface="Times New Roman" charset="0"/>
              </a:rPr>
              <a:t>High</a:t>
            </a:r>
          </a:p>
        </p:txBody>
      </p:sp>
      <p:sp>
        <p:nvSpPr>
          <p:cNvPr id="63493" name="Text Box 1029"/>
          <p:cNvSpPr txBox="1">
            <a:spLocks noChangeArrowheads="1"/>
          </p:cNvSpPr>
          <p:nvPr/>
        </p:nvSpPr>
        <p:spPr bwMode="auto">
          <a:xfrm>
            <a:off x="1519238" y="5638800"/>
            <a:ext cx="722788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b="1">
                <a:latin typeface="Times New Roman" charset="0"/>
              </a:rPr>
              <a:t>Low							High</a:t>
            </a:r>
          </a:p>
          <a:p>
            <a:pPr algn="ctr" eaLnBrk="0" hangingPunct="0"/>
            <a:r>
              <a:rPr lang="en-US" b="1">
                <a:latin typeface="Times New Roman" charset="0"/>
              </a:rPr>
              <a:t>Audience Involvement</a:t>
            </a:r>
          </a:p>
        </p:txBody>
      </p:sp>
      <p:sp>
        <p:nvSpPr>
          <p:cNvPr id="63494" name="Line 1030"/>
          <p:cNvSpPr>
            <a:spLocks noChangeShapeType="1"/>
          </p:cNvSpPr>
          <p:nvPr/>
        </p:nvSpPr>
        <p:spPr bwMode="auto">
          <a:xfrm flipV="1">
            <a:off x="1600200" y="1981200"/>
            <a:ext cx="7086600" cy="3581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3495" name="Text Box 1031"/>
          <p:cNvSpPr txBox="1">
            <a:spLocks noChangeArrowheads="1"/>
          </p:cNvSpPr>
          <p:nvPr/>
        </p:nvSpPr>
        <p:spPr bwMode="auto">
          <a:xfrm>
            <a:off x="2025650" y="4549775"/>
            <a:ext cx="690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b="1">
                <a:latin typeface="Times New Roman" charset="0"/>
              </a:rPr>
              <a:t>Tell</a:t>
            </a:r>
          </a:p>
        </p:txBody>
      </p:sp>
      <p:sp>
        <p:nvSpPr>
          <p:cNvPr id="63496" name="Text Box 1032"/>
          <p:cNvSpPr txBox="1">
            <a:spLocks noChangeArrowheads="1"/>
          </p:cNvSpPr>
          <p:nvPr/>
        </p:nvSpPr>
        <p:spPr bwMode="auto">
          <a:xfrm>
            <a:off x="5181600" y="2819400"/>
            <a:ext cx="1201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b="1">
                <a:latin typeface="Times New Roman" charset="0"/>
              </a:rPr>
              <a:t>Consult</a:t>
            </a:r>
          </a:p>
        </p:txBody>
      </p:sp>
      <p:sp>
        <p:nvSpPr>
          <p:cNvPr id="63497" name="Text Box 1033"/>
          <p:cNvSpPr txBox="1">
            <a:spLocks noChangeArrowheads="1"/>
          </p:cNvSpPr>
          <p:nvPr/>
        </p:nvSpPr>
        <p:spPr bwMode="auto">
          <a:xfrm>
            <a:off x="7027863" y="1927225"/>
            <a:ext cx="742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b="1">
                <a:latin typeface="Times New Roman" charset="0"/>
              </a:rPr>
              <a:t>Join</a:t>
            </a:r>
          </a:p>
        </p:txBody>
      </p:sp>
      <p:sp>
        <p:nvSpPr>
          <p:cNvPr id="63498" name="Text Box 1034"/>
          <p:cNvSpPr txBox="1">
            <a:spLocks noChangeArrowheads="1"/>
          </p:cNvSpPr>
          <p:nvPr/>
        </p:nvSpPr>
        <p:spPr bwMode="auto">
          <a:xfrm>
            <a:off x="3257550" y="3832225"/>
            <a:ext cx="657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b="1">
                <a:latin typeface="Times New Roman" charset="0"/>
              </a:rPr>
              <a:t>Sell</a:t>
            </a:r>
          </a:p>
        </p:txBody>
      </p:sp>
      <p:sp>
        <p:nvSpPr>
          <p:cNvPr id="63499" name="Oval 1035"/>
          <p:cNvSpPr>
            <a:spLocks noChangeArrowheads="1"/>
          </p:cNvSpPr>
          <p:nvPr/>
        </p:nvSpPr>
        <p:spPr bwMode="auto">
          <a:xfrm>
            <a:off x="2362200" y="4992688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3500" name="Oval 1036"/>
          <p:cNvSpPr>
            <a:spLocks noChangeArrowheads="1"/>
          </p:cNvSpPr>
          <p:nvPr/>
        </p:nvSpPr>
        <p:spPr bwMode="auto">
          <a:xfrm>
            <a:off x="3686175" y="4314825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3501" name="Oval 1037"/>
          <p:cNvSpPr>
            <a:spLocks noChangeArrowheads="1"/>
          </p:cNvSpPr>
          <p:nvPr/>
        </p:nvSpPr>
        <p:spPr bwMode="auto">
          <a:xfrm>
            <a:off x="5724525" y="329565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3502" name="Oval 1038"/>
          <p:cNvSpPr>
            <a:spLocks noChangeArrowheads="1"/>
          </p:cNvSpPr>
          <p:nvPr/>
        </p:nvSpPr>
        <p:spPr bwMode="auto">
          <a:xfrm>
            <a:off x="7496175" y="2409825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739F5-792D-4B43-84D3-3AC61A2365C2}" type="slidenum">
              <a:rPr lang="en-US"/>
              <a:pPr/>
              <a:t>14</a:t>
            </a:fld>
            <a:endParaRPr lang="en-US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Tell / Sell Styles</a:t>
            </a:r>
          </a:p>
        </p:txBody>
      </p:sp>
      <p:sp>
        <p:nvSpPr>
          <p:cNvPr id="921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1143000" y="1638300"/>
            <a:ext cx="7772400" cy="4305300"/>
          </a:xfrm>
        </p:spPr>
        <p:txBody>
          <a:bodyPr/>
          <a:lstStyle/>
          <a:p>
            <a:pPr>
              <a:spcBef>
                <a:spcPct val="35000"/>
              </a:spcBef>
            </a:pPr>
            <a:r>
              <a:rPr lang="en-US" sz="2800"/>
              <a:t>Feature lower audience involvement and higher content control.</a:t>
            </a:r>
          </a:p>
          <a:p>
            <a:pPr>
              <a:spcBef>
                <a:spcPct val="35000"/>
              </a:spcBef>
            </a:pPr>
            <a:r>
              <a:rPr lang="en-US" sz="2800"/>
              <a:t>Use the </a:t>
            </a:r>
            <a:r>
              <a:rPr lang="en-US" sz="2800" b="1" i="1"/>
              <a:t>tell</a:t>
            </a:r>
            <a:r>
              <a:rPr lang="en-US" sz="2800"/>
              <a:t> style to inform and the </a:t>
            </a:r>
            <a:r>
              <a:rPr lang="en-US" sz="2800" b="1" i="1"/>
              <a:t>sell</a:t>
            </a:r>
            <a:r>
              <a:rPr lang="en-US" sz="2800"/>
              <a:t> style to persuade.</a:t>
            </a:r>
          </a:p>
          <a:p>
            <a:pPr>
              <a:spcBef>
                <a:spcPct val="35000"/>
              </a:spcBef>
            </a:pPr>
            <a:r>
              <a:rPr lang="en-US" sz="2800"/>
              <a:t>In these situations:</a:t>
            </a:r>
          </a:p>
          <a:p>
            <a:pPr lvl="1">
              <a:spcBef>
                <a:spcPct val="35000"/>
              </a:spcBef>
            </a:pPr>
            <a:r>
              <a:rPr lang="en-US" sz="2000"/>
              <a:t>you have already sufficient information,</a:t>
            </a:r>
          </a:p>
          <a:p>
            <a:pPr lvl="1">
              <a:spcBef>
                <a:spcPct val="35000"/>
              </a:spcBef>
            </a:pPr>
            <a:r>
              <a:rPr lang="en-US" sz="2000"/>
              <a:t>you don’t need to hear others’ opinions or ideas,</a:t>
            </a:r>
          </a:p>
          <a:p>
            <a:pPr lvl="1">
              <a:spcBef>
                <a:spcPct val="35000"/>
              </a:spcBef>
            </a:pPr>
            <a:r>
              <a:rPr lang="en-US" sz="2000"/>
              <a:t>you need or want to control message content yourself.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B394D-C9BB-4D61-8ECF-76AE68DB0BF1}" type="slidenum">
              <a:rPr lang="en-US"/>
              <a:pPr/>
              <a:t>15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Consult / Join Styles</a:t>
            </a:r>
          </a:p>
        </p:txBody>
      </p:sp>
      <p:sp>
        <p:nvSpPr>
          <p:cNvPr id="1024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1143000" y="1657350"/>
            <a:ext cx="7772400" cy="428625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60000"/>
              </a:spcBef>
            </a:pPr>
            <a:r>
              <a:rPr lang="en-US" sz="2800"/>
              <a:t>Feature higher audience involvement and lower content control</a:t>
            </a:r>
          </a:p>
          <a:p>
            <a:pPr>
              <a:lnSpc>
                <a:spcPct val="90000"/>
              </a:lnSpc>
              <a:spcBef>
                <a:spcPct val="60000"/>
              </a:spcBef>
            </a:pPr>
            <a:r>
              <a:rPr lang="en-US" sz="2800"/>
              <a:t>Use the </a:t>
            </a:r>
            <a:r>
              <a:rPr lang="en-US" sz="2800" b="1" i="1"/>
              <a:t>consult</a:t>
            </a:r>
            <a:r>
              <a:rPr lang="en-US" sz="2800"/>
              <a:t> style to gather information or learn from the audience.  Use the </a:t>
            </a:r>
            <a:r>
              <a:rPr lang="en-US" sz="2800" b="1" i="1"/>
              <a:t>join</a:t>
            </a:r>
            <a:r>
              <a:rPr lang="en-US" sz="2800"/>
              <a:t> style to collaborate with members of the audience.</a:t>
            </a:r>
          </a:p>
          <a:p>
            <a:pPr>
              <a:lnSpc>
                <a:spcPct val="90000"/>
              </a:lnSpc>
              <a:spcBef>
                <a:spcPct val="60000"/>
              </a:spcBef>
            </a:pPr>
            <a:r>
              <a:rPr lang="en-US" sz="2800"/>
              <a:t>In these situations:</a:t>
            </a:r>
          </a:p>
          <a:p>
            <a:pPr lvl="1">
              <a:lnSpc>
                <a:spcPct val="90000"/>
              </a:lnSpc>
              <a:spcBef>
                <a:spcPct val="60000"/>
              </a:spcBef>
            </a:pPr>
            <a:r>
              <a:rPr lang="en-US" sz="2200"/>
              <a:t>you do not have sufficient information,</a:t>
            </a:r>
          </a:p>
          <a:p>
            <a:pPr lvl="1">
              <a:lnSpc>
                <a:spcPct val="90000"/>
              </a:lnSpc>
              <a:spcBef>
                <a:spcPct val="60000"/>
              </a:spcBef>
            </a:pPr>
            <a:r>
              <a:rPr lang="en-US" sz="2200"/>
              <a:t>you need to hear other’s opinions, ideas, or input,</a:t>
            </a:r>
          </a:p>
          <a:p>
            <a:pPr lvl="1">
              <a:lnSpc>
                <a:spcPct val="90000"/>
              </a:lnSpc>
              <a:spcBef>
                <a:spcPct val="60000"/>
              </a:spcBef>
            </a:pPr>
            <a:r>
              <a:rPr lang="en-US" sz="2200"/>
              <a:t>you want to involve your audience in content.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5D086-9576-4718-B240-A93BC4A6F6CF}" type="slidenum">
              <a:rPr lang="en-US"/>
              <a:pPr/>
              <a:t>16</a:t>
            </a:fld>
            <a:endParaRPr lang="en-US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Communication Credibility</a:t>
            </a:r>
          </a:p>
        </p:txBody>
      </p:sp>
      <p:sp>
        <p:nvSpPr>
          <p:cNvPr id="1126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1143000" y="1638300"/>
            <a:ext cx="7772400" cy="4305300"/>
          </a:xfrm>
        </p:spPr>
        <p:txBody>
          <a:bodyPr/>
          <a:lstStyle/>
          <a:p>
            <a:pPr marL="0" indent="0">
              <a:lnSpc>
                <a:spcPct val="90000"/>
              </a:lnSpc>
              <a:spcBef>
                <a:spcPct val="45000"/>
              </a:spcBef>
              <a:buFont typeface="Wingdings" pitchFamily="2" charset="2"/>
              <a:buNone/>
            </a:pPr>
            <a:r>
              <a:rPr lang="en-US" sz="3000"/>
              <a:t>Five factors will generally affect your credibility:</a:t>
            </a:r>
          </a:p>
          <a:p>
            <a:pPr marL="1085850" lvl="1" indent="-628650">
              <a:lnSpc>
                <a:spcPct val="90000"/>
              </a:lnSpc>
              <a:spcBef>
                <a:spcPct val="45000"/>
              </a:spcBef>
              <a:buFontTx/>
              <a:buChar char="•"/>
            </a:pPr>
            <a:r>
              <a:rPr lang="en-US" sz="2200"/>
              <a:t>Rank</a:t>
            </a:r>
          </a:p>
          <a:p>
            <a:pPr marL="1085850" lvl="1" indent="-628650">
              <a:lnSpc>
                <a:spcPct val="90000"/>
              </a:lnSpc>
              <a:spcBef>
                <a:spcPct val="45000"/>
              </a:spcBef>
              <a:buFontTx/>
              <a:buChar char="•"/>
            </a:pPr>
            <a:r>
              <a:rPr lang="en-US" sz="2200"/>
              <a:t>Goodwill</a:t>
            </a:r>
          </a:p>
          <a:p>
            <a:pPr marL="1085850" lvl="1" indent="-628650">
              <a:lnSpc>
                <a:spcPct val="90000"/>
              </a:lnSpc>
              <a:spcBef>
                <a:spcPct val="45000"/>
              </a:spcBef>
              <a:buFontTx/>
              <a:buChar char="•"/>
            </a:pPr>
            <a:r>
              <a:rPr lang="en-US" sz="2200"/>
              <a:t>Expertise</a:t>
            </a:r>
          </a:p>
          <a:p>
            <a:pPr marL="1085850" lvl="1" indent="-628650">
              <a:lnSpc>
                <a:spcPct val="90000"/>
              </a:lnSpc>
              <a:spcBef>
                <a:spcPct val="45000"/>
              </a:spcBef>
              <a:buFontTx/>
              <a:buChar char="•"/>
            </a:pPr>
            <a:r>
              <a:rPr lang="en-US" sz="2200"/>
              <a:t>Image</a:t>
            </a:r>
          </a:p>
          <a:p>
            <a:pPr marL="1085850" lvl="1" indent="-628650">
              <a:lnSpc>
                <a:spcPct val="90000"/>
              </a:lnSpc>
              <a:spcBef>
                <a:spcPct val="45000"/>
              </a:spcBef>
              <a:buFontTx/>
              <a:buChar char="•"/>
            </a:pPr>
            <a:r>
              <a:rPr lang="en-US" sz="2200"/>
              <a:t>Shared Values</a:t>
            </a:r>
          </a:p>
          <a:p>
            <a:pPr marL="0" indent="0">
              <a:lnSpc>
                <a:spcPct val="90000"/>
              </a:lnSpc>
              <a:spcBef>
                <a:spcPct val="45000"/>
              </a:spcBef>
              <a:buFont typeface="Wingdings" pitchFamily="2" charset="2"/>
              <a:buNone/>
            </a:pPr>
            <a:r>
              <a:rPr lang="en-US" sz="2600"/>
              <a:t>Begin by emphasizing your initial credibility and work to increase your acquired credibility with the audience.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bldLvl="2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1F1B5-C141-45EA-908A-E2CDAA7B4EA1}" type="slidenum">
              <a:rPr lang="en-US"/>
              <a:pPr/>
              <a:t>17</a:t>
            </a:fld>
            <a:endParaRPr lang="en-US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Audience Strategy</a:t>
            </a:r>
          </a:p>
        </p:txBody>
      </p:sp>
      <p:sp>
        <p:nvSpPr>
          <p:cNvPr id="1229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Font typeface="Wingdings" pitchFamily="2" charset="2"/>
              <a:buNone/>
              <a:tabLst>
                <a:tab pos="457200" algn="l"/>
                <a:tab pos="1371600" algn="l"/>
              </a:tabLst>
            </a:pPr>
            <a:r>
              <a:rPr lang="en-US" sz="2800"/>
              <a:t>Involves answering four sets of questions:</a:t>
            </a:r>
          </a:p>
          <a:p>
            <a:pPr marL="0" indent="0">
              <a:lnSpc>
                <a:spcPct val="150000"/>
              </a:lnSpc>
              <a:tabLst>
                <a:tab pos="457200" algn="l"/>
                <a:tab pos="1371600" algn="l"/>
              </a:tabLst>
            </a:pPr>
            <a:r>
              <a:rPr lang="en-US" sz="2800"/>
              <a:t>	Who are they?</a:t>
            </a:r>
          </a:p>
          <a:p>
            <a:pPr marL="0" indent="0">
              <a:lnSpc>
                <a:spcPct val="150000"/>
              </a:lnSpc>
              <a:tabLst>
                <a:tab pos="457200" algn="l"/>
                <a:tab pos="1371600" algn="l"/>
              </a:tabLst>
            </a:pPr>
            <a:r>
              <a:rPr lang="en-US" sz="2800"/>
              <a:t>	What do they know?</a:t>
            </a:r>
          </a:p>
          <a:p>
            <a:pPr marL="0" indent="0">
              <a:lnSpc>
                <a:spcPct val="150000"/>
              </a:lnSpc>
              <a:tabLst>
                <a:tab pos="457200" algn="l"/>
                <a:tab pos="1371600" algn="l"/>
              </a:tabLst>
            </a:pPr>
            <a:r>
              <a:rPr lang="en-US" sz="2800"/>
              <a:t>	What do they feel?</a:t>
            </a:r>
          </a:p>
          <a:p>
            <a:pPr marL="0" indent="0">
              <a:lnSpc>
                <a:spcPct val="150000"/>
              </a:lnSpc>
              <a:tabLst>
                <a:tab pos="457200" algn="l"/>
                <a:tab pos="1371600" algn="l"/>
              </a:tabLst>
            </a:pPr>
            <a:r>
              <a:rPr lang="en-US" sz="2800"/>
              <a:t>	How can you motivate them?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71818-ED5F-4EA3-8DBC-3DD568C6E6B0}" type="slidenum">
              <a:rPr lang="en-US"/>
              <a:pPr/>
              <a:t>18</a:t>
            </a:fld>
            <a:endParaRPr lang="en-US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Who Are They?</a:t>
            </a:r>
          </a:p>
        </p:txBody>
      </p:sp>
      <p:sp>
        <p:nvSpPr>
          <p:cNvPr id="1331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1143000" y="1752600"/>
            <a:ext cx="7772400" cy="41910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75000"/>
              </a:spcBef>
            </a:pPr>
            <a:r>
              <a:rPr lang="en-US" sz="2400" b="1" i="1"/>
              <a:t>Primary Audience:</a:t>
            </a:r>
            <a:r>
              <a:rPr lang="en-US" sz="2400"/>
              <a:t>  Who will receive your written or spoken message directly?</a:t>
            </a:r>
          </a:p>
          <a:p>
            <a:pPr>
              <a:lnSpc>
                <a:spcPct val="90000"/>
              </a:lnSpc>
              <a:spcBef>
                <a:spcPct val="75000"/>
              </a:spcBef>
            </a:pPr>
            <a:r>
              <a:rPr lang="en-US" sz="2400" b="1" i="1"/>
              <a:t>Secondary Audience:</a:t>
            </a:r>
            <a:r>
              <a:rPr lang="en-US" sz="2400"/>
              <a:t>  Consider any hidden audiences who will receive your message indirectly.</a:t>
            </a:r>
          </a:p>
          <a:p>
            <a:pPr>
              <a:lnSpc>
                <a:spcPct val="90000"/>
              </a:lnSpc>
              <a:spcBef>
                <a:spcPct val="75000"/>
              </a:spcBef>
            </a:pPr>
            <a:r>
              <a:rPr lang="en-US" sz="2400" b="1" i="1"/>
              <a:t>Gatekeepers:</a:t>
            </a:r>
            <a:r>
              <a:rPr lang="en-US" sz="2400"/>
              <a:t>  Is there someone you need to route your message through who might filter or block it?</a:t>
            </a:r>
          </a:p>
          <a:p>
            <a:pPr>
              <a:lnSpc>
                <a:spcPct val="90000"/>
              </a:lnSpc>
              <a:spcBef>
                <a:spcPct val="75000"/>
              </a:spcBef>
            </a:pPr>
            <a:r>
              <a:rPr lang="en-US" sz="2400" b="1" i="1"/>
              <a:t>Opinion Leaders:</a:t>
            </a:r>
            <a:r>
              <a:rPr lang="en-US" sz="2400"/>
              <a:t>  Who has significant influence over members of the audience?</a:t>
            </a:r>
          </a:p>
          <a:p>
            <a:pPr>
              <a:lnSpc>
                <a:spcPct val="90000"/>
              </a:lnSpc>
              <a:spcBef>
                <a:spcPct val="75000"/>
              </a:spcBef>
            </a:pPr>
            <a:r>
              <a:rPr lang="en-US" sz="2400" b="1" i="1"/>
              <a:t>Key Decision-Makers:</a:t>
            </a:r>
            <a:r>
              <a:rPr lang="en-US" sz="2400"/>
              <a:t>  Who has power to influence the outcome of the communication?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1BF6E-C811-4FB3-8A3C-4DCED946A84F}" type="slidenum">
              <a:rPr lang="en-US"/>
              <a:pPr/>
              <a:t>19</a:t>
            </a:fld>
            <a:endParaRPr lang="en-US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66700"/>
            <a:ext cx="8229600" cy="1104900"/>
          </a:xfrm>
        </p:spPr>
        <p:txBody>
          <a:bodyPr/>
          <a:lstStyle/>
          <a:p>
            <a:r>
              <a:rPr lang="en-US"/>
              <a:t>What Do They Know?</a:t>
            </a:r>
          </a:p>
        </p:txBody>
      </p:sp>
      <p:sp>
        <p:nvSpPr>
          <p:cNvPr id="1433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1143000" y="1638300"/>
            <a:ext cx="7772400" cy="43053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75000"/>
              </a:spcBef>
            </a:pPr>
            <a:r>
              <a:rPr lang="en-US" sz="2800"/>
              <a:t>How much background information do they need?</a:t>
            </a:r>
          </a:p>
          <a:p>
            <a:pPr>
              <a:lnSpc>
                <a:spcPct val="90000"/>
              </a:lnSpc>
              <a:spcBef>
                <a:spcPct val="75000"/>
              </a:spcBef>
            </a:pPr>
            <a:r>
              <a:rPr lang="en-US" sz="2800"/>
              <a:t>How much new information do they need?</a:t>
            </a:r>
          </a:p>
          <a:p>
            <a:pPr>
              <a:lnSpc>
                <a:spcPct val="90000"/>
              </a:lnSpc>
              <a:spcBef>
                <a:spcPct val="75000"/>
              </a:spcBef>
            </a:pPr>
            <a:r>
              <a:rPr lang="en-US" sz="2800"/>
              <a:t>What are their expectations and preferences?</a:t>
            </a:r>
          </a:p>
          <a:p>
            <a:pPr lvl="1">
              <a:lnSpc>
                <a:spcPct val="90000"/>
              </a:lnSpc>
              <a:spcBef>
                <a:spcPct val="75000"/>
              </a:spcBef>
            </a:pPr>
            <a:r>
              <a:rPr lang="en-US" sz="2000" b="1" i="1"/>
              <a:t>Style Preferences</a:t>
            </a:r>
            <a:r>
              <a:rPr lang="en-US" sz="2000"/>
              <a:t> (formal or informal, direct or indirect)?</a:t>
            </a:r>
          </a:p>
          <a:p>
            <a:pPr lvl="1">
              <a:lnSpc>
                <a:spcPct val="90000"/>
              </a:lnSpc>
              <a:spcBef>
                <a:spcPct val="75000"/>
              </a:spcBef>
            </a:pPr>
            <a:r>
              <a:rPr lang="en-US" sz="2000" b="1" i="1"/>
              <a:t>Channel Preferences</a:t>
            </a:r>
            <a:r>
              <a:rPr lang="en-US" sz="2000"/>
              <a:t> (paper, e-mail, face-to-face, group or individual)?</a:t>
            </a:r>
          </a:p>
          <a:p>
            <a:pPr lvl="1">
              <a:lnSpc>
                <a:spcPct val="90000"/>
              </a:lnSpc>
              <a:spcBef>
                <a:spcPct val="75000"/>
              </a:spcBef>
            </a:pPr>
            <a:r>
              <a:rPr lang="en-US" sz="2000" b="1" i="1"/>
              <a:t>Length and Format Preferences</a:t>
            </a:r>
            <a:r>
              <a:rPr lang="en-US" sz="2000"/>
              <a:t> (how should this message appear to your audience)?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3671-E358-40F6-AEDB-F4D3BDE558B3}" type="slidenum">
              <a:rPr lang="en-US"/>
              <a:pPr/>
              <a:t>20</a:t>
            </a:fld>
            <a:endParaRPr lang="en-US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66700"/>
            <a:ext cx="8134350" cy="1104900"/>
          </a:xfrm>
        </p:spPr>
        <p:txBody>
          <a:bodyPr/>
          <a:lstStyle/>
          <a:p>
            <a:r>
              <a:rPr lang="en-US"/>
              <a:t>How Do They Feel?</a:t>
            </a:r>
          </a:p>
        </p:txBody>
      </p:sp>
      <p:sp>
        <p:nvSpPr>
          <p:cNvPr id="1536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70000"/>
              </a:spcBef>
            </a:pPr>
            <a:r>
              <a:rPr lang="en-US" sz="2800"/>
              <a:t>What’s their level of interest in your message?</a:t>
            </a:r>
          </a:p>
          <a:p>
            <a:pPr>
              <a:spcBef>
                <a:spcPct val="70000"/>
              </a:spcBef>
            </a:pPr>
            <a:r>
              <a:rPr lang="en-US" sz="2800"/>
              <a:t>What’s their probable bias:  positive, negative, or neutral?</a:t>
            </a:r>
          </a:p>
          <a:p>
            <a:pPr>
              <a:spcBef>
                <a:spcPct val="70000"/>
              </a:spcBef>
            </a:pPr>
            <a:r>
              <a:rPr lang="en-US" sz="2800"/>
              <a:t>How difficult is your desired outcome for them?  Will this be relatively easy for them to buy into, or somewhat difficult?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EEE9D-E1B7-4708-8B37-6B57BE181874}" type="slidenum">
              <a:rPr lang="en-US"/>
              <a:pPr/>
              <a:t>21</a:t>
            </a:fld>
            <a:endParaRPr lang="en-US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Can You Motivate Them?</a:t>
            </a:r>
          </a:p>
        </p:txBody>
      </p:sp>
      <p:sp>
        <p:nvSpPr>
          <p:cNvPr id="1638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1173163" y="1600200"/>
            <a:ext cx="7772400" cy="4495800"/>
          </a:xfrm>
        </p:spPr>
        <p:txBody>
          <a:bodyPr/>
          <a:lstStyle/>
          <a:p>
            <a:pPr>
              <a:spcBef>
                <a:spcPct val="70000"/>
              </a:spcBef>
            </a:pPr>
            <a:r>
              <a:rPr lang="en-US" sz="2100" b="1" i="1"/>
              <a:t>Shared Values and Common Ground:</a:t>
            </a:r>
            <a:r>
              <a:rPr lang="en-US" sz="2100"/>
              <a:t>  Begin with views and values you hold in common, then move to areas where disagreement is more likely.</a:t>
            </a:r>
          </a:p>
          <a:p>
            <a:pPr>
              <a:spcBef>
                <a:spcPct val="70000"/>
              </a:spcBef>
            </a:pPr>
            <a:r>
              <a:rPr lang="en-US" sz="2100" b="1" i="1"/>
              <a:t>Goodwill and Reciprocity:</a:t>
            </a:r>
            <a:r>
              <a:rPr lang="en-US" sz="2100"/>
              <a:t>  This is a form of bargaining.  You gain a concession by granting a favor.</a:t>
            </a:r>
          </a:p>
          <a:p>
            <a:pPr>
              <a:spcBef>
                <a:spcPct val="70000"/>
              </a:spcBef>
            </a:pPr>
            <a:r>
              <a:rPr lang="en-US" sz="2100" b="1" i="1"/>
              <a:t>Rank and Reward/Punishment:</a:t>
            </a:r>
            <a:r>
              <a:rPr lang="en-US" sz="2100"/>
              <a:t>  Though inappropriate for most audiences, the removal of privileges or threats to do so may motivate the response you want.</a:t>
            </a:r>
          </a:p>
          <a:p>
            <a:pPr>
              <a:spcBef>
                <a:spcPct val="70000"/>
              </a:spcBef>
            </a:pPr>
            <a:r>
              <a:rPr lang="en-US" sz="2100" b="1" i="1"/>
              <a:t>Message Structure:</a:t>
            </a:r>
            <a:r>
              <a:rPr lang="en-US" sz="2100"/>
              <a:t>  Arrangement of your message may help through inoculation techniques, segmented actions (“foot in the door”), or two-sided arguments.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BA7A9-ABBF-46FA-96F0-114D004E4423}" type="slidenum">
              <a:rPr lang="en-US"/>
              <a:pPr/>
              <a:t>22</a:t>
            </a:fld>
            <a:endParaRPr lang="en-US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Message Strategy</a:t>
            </a:r>
          </a:p>
        </p:txBody>
      </p:sp>
      <p:sp>
        <p:nvSpPr>
          <p:cNvPr id="1741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1143000" y="1638300"/>
            <a:ext cx="7772400" cy="43053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60000"/>
              </a:spcBef>
              <a:buFont typeface="Wingdings" pitchFamily="2" charset="2"/>
              <a:buNone/>
            </a:pPr>
            <a:r>
              <a:rPr lang="en-US"/>
              <a:t>Consider emphasis and organization.</a:t>
            </a:r>
          </a:p>
          <a:p>
            <a:pPr>
              <a:lnSpc>
                <a:spcPct val="90000"/>
              </a:lnSpc>
              <a:spcBef>
                <a:spcPct val="60000"/>
              </a:spcBef>
              <a:buFont typeface="Wingdings" pitchFamily="2" charset="2"/>
              <a:buNone/>
            </a:pPr>
            <a:r>
              <a:rPr lang="en-US" sz="2800" b="1"/>
              <a:t>Using the </a:t>
            </a:r>
            <a:r>
              <a:rPr lang="en-US" sz="2800" b="1" i="1"/>
              <a:t>direct approach</a:t>
            </a:r>
            <a:endParaRPr lang="en-US"/>
          </a:p>
          <a:p>
            <a:pPr marL="563563" lvl="1" indent="-106363">
              <a:lnSpc>
                <a:spcPct val="90000"/>
              </a:lnSpc>
              <a:spcBef>
                <a:spcPct val="60000"/>
              </a:spcBef>
              <a:buFont typeface="Wingdings" pitchFamily="2" charset="2"/>
              <a:buNone/>
            </a:pPr>
            <a:r>
              <a:rPr lang="en-US" sz="2400"/>
              <a:t>“The committee recommends this policy for three reasons:  it will be cheaper, faster, and longer lasting.”</a:t>
            </a:r>
            <a:br>
              <a:rPr lang="en-US" sz="2400"/>
            </a:br>
            <a:endParaRPr lang="en-US" sz="1800"/>
          </a:p>
          <a:p>
            <a:pPr>
              <a:lnSpc>
                <a:spcPct val="90000"/>
              </a:lnSpc>
              <a:spcBef>
                <a:spcPct val="60000"/>
              </a:spcBef>
              <a:buFont typeface="Wingdings" pitchFamily="2" charset="2"/>
              <a:buNone/>
            </a:pPr>
            <a:r>
              <a:rPr lang="en-US" sz="2800" b="1"/>
              <a:t>Using the </a:t>
            </a:r>
            <a:r>
              <a:rPr lang="en-US" sz="2800" b="1" i="1"/>
              <a:t>indirect approach</a:t>
            </a:r>
            <a:endParaRPr lang="en-US"/>
          </a:p>
          <a:p>
            <a:pPr marL="563563" lvl="1" indent="-106363">
              <a:lnSpc>
                <a:spcPct val="90000"/>
              </a:lnSpc>
              <a:spcBef>
                <a:spcPct val="60000"/>
              </a:spcBef>
              <a:buFont typeface="Wingdings" pitchFamily="2" charset="2"/>
              <a:buNone/>
            </a:pPr>
            <a:r>
              <a:rPr lang="en-US" sz="2400"/>
              <a:t>“Because it will be cheaper, faster, and longer lasting, the committee recommends this policy.”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AC7E1-8488-4C77-A515-3C01ABC8E703}" type="slidenum">
              <a:rPr lang="en-US"/>
              <a:pPr/>
              <a:t>23</a:t>
            </a:fld>
            <a:endParaRPr lang="en-US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Direct Approach</a:t>
            </a:r>
          </a:p>
        </p:txBody>
      </p:sp>
      <p:sp>
        <p:nvSpPr>
          <p:cNvPr id="1843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1143000" y="1638300"/>
            <a:ext cx="7772400" cy="43053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 sz="2800"/>
              <a:t>Advantages of the direct approach:</a:t>
            </a:r>
          </a:p>
          <a:p>
            <a:pPr lvl="1">
              <a:lnSpc>
                <a:spcPct val="80000"/>
              </a:lnSpc>
              <a:spcBef>
                <a:spcPct val="40000"/>
              </a:spcBef>
            </a:pPr>
            <a:r>
              <a:rPr lang="en-US" sz="2400"/>
              <a:t>Improves comprehension.</a:t>
            </a:r>
          </a:p>
          <a:p>
            <a:pPr lvl="1">
              <a:lnSpc>
                <a:spcPct val="80000"/>
              </a:lnSpc>
              <a:spcBef>
                <a:spcPct val="40000"/>
              </a:spcBef>
            </a:pPr>
            <a:r>
              <a:rPr lang="en-US" sz="2400"/>
              <a:t>It’s audience-centered.</a:t>
            </a:r>
          </a:p>
          <a:p>
            <a:pPr lvl="1">
              <a:lnSpc>
                <a:spcPct val="80000"/>
              </a:lnSpc>
              <a:spcBef>
                <a:spcPct val="40000"/>
              </a:spcBef>
            </a:pPr>
            <a:r>
              <a:rPr lang="en-US" sz="2400"/>
              <a:t>It saves time.</a:t>
            </a:r>
          </a:p>
          <a:p>
            <a:pPr>
              <a:lnSpc>
                <a:spcPct val="120000"/>
              </a:lnSpc>
              <a:spcBef>
                <a:spcPct val="40000"/>
              </a:spcBef>
            </a:pPr>
            <a:r>
              <a:rPr lang="en-US" sz="2800"/>
              <a:t>Why don’t more people use the direct approach?</a:t>
            </a:r>
          </a:p>
          <a:p>
            <a:pPr lvl="1">
              <a:lnSpc>
                <a:spcPct val="80000"/>
              </a:lnSpc>
              <a:spcBef>
                <a:spcPct val="40000"/>
              </a:spcBef>
            </a:pPr>
            <a:r>
              <a:rPr lang="en-US" sz="2400"/>
              <a:t>Habit</a:t>
            </a:r>
          </a:p>
          <a:p>
            <a:pPr lvl="1">
              <a:lnSpc>
                <a:spcPct val="80000"/>
              </a:lnSpc>
              <a:spcBef>
                <a:spcPct val="40000"/>
              </a:spcBef>
            </a:pPr>
            <a:r>
              <a:rPr lang="en-US" sz="2400"/>
              <a:t>Suspense</a:t>
            </a:r>
          </a:p>
          <a:p>
            <a:pPr lvl="1">
              <a:lnSpc>
                <a:spcPct val="80000"/>
              </a:lnSpc>
              <a:spcBef>
                <a:spcPct val="40000"/>
              </a:spcBef>
            </a:pPr>
            <a:r>
              <a:rPr lang="en-US" sz="2400"/>
              <a:t>Academic Training</a:t>
            </a:r>
          </a:p>
          <a:p>
            <a:pPr lvl="1">
              <a:lnSpc>
                <a:spcPct val="80000"/>
              </a:lnSpc>
              <a:spcBef>
                <a:spcPct val="40000"/>
              </a:spcBef>
            </a:pPr>
            <a:r>
              <a:rPr lang="en-US" sz="2400"/>
              <a:t>Effort Involved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89526-004B-48A9-BFE7-30FE0AA39916}" type="slidenum">
              <a:rPr lang="en-US"/>
              <a:pPr/>
              <a:t>24</a:t>
            </a:fld>
            <a:endParaRPr lang="en-US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Direct Approach</a:t>
            </a:r>
          </a:p>
        </p:txBody>
      </p:sp>
      <p:sp>
        <p:nvSpPr>
          <p:cNvPr id="1945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1173163" y="1676400"/>
            <a:ext cx="7772400" cy="4419600"/>
          </a:xfrm>
        </p:spPr>
        <p:txBody>
          <a:bodyPr/>
          <a:lstStyle/>
          <a:p>
            <a:pPr marL="0" indent="0">
              <a:lnSpc>
                <a:spcPct val="9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sz="2800"/>
              <a:t>When should you consider using a direct communication approach to your audience?</a:t>
            </a:r>
          </a:p>
          <a:p>
            <a:pPr lvl="1">
              <a:lnSpc>
                <a:spcPct val="90000"/>
              </a:lnSpc>
              <a:spcBef>
                <a:spcPct val="50000"/>
              </a:spcBef>
            </a:pPr>
            <a:r>
              <a:rPr lang="en-US" sz="2400"/>
              <a:t>All non-sensitive messages with no emotional overtones.</a:t>
            </a:r>
          </a:p>
          <a:p>
            <a:pPr lvl="1">
              <a:lnSpc>
                <a:spcPct val="90000"/>
              </a:lnSpc>
              <a:spcBef>
                <a:spcPct val="50000"/>
              </a:spcBef>
            </a:pPr>
            <a:r>
              <a:rPr lang="en-US" sz="2400"/>
              <a:t>Sensitive messages if the audience’s bias is positive.</a:t>
            </a:r>
          </a:p>
          <a:p>
            <a:pPr lvl="1">
              <a:lnSpc>
                <a:spcPct val="90000"/>
              </a:lnSpc>
              <a:spcBef>
                <a:spcPct val="50000"/>
              </a:spcBef>
            </a:pPr>
            <a:r>
              <a:rPr lang="en-US" sz="2400"/>
              <a:t>Sensitive messages if the audience is results-oriented.</a:t>
            </a:r>
          </a:p>
          <a:p>
            <a:pPr lvl="1">
              <a:lnSpc>
                <a:spcPct val="90000"/>
              </a:lnSpc>
              <a:spcBef>
                <a:spcPct val="50000"/>
              </a:spcBef>
            </a:pPr>
            <a:r>
              <a:rPr lang="en-US" sz="2400"/>
              <a:t>Sensitive messages if your credibility is particularly high.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2E528-66FE-41DE-BA35-F1DC16366882}" type="slidenum">
              <a:rPr lang="en-US"/>
              <a:pPr/>
              <a:t>25</a:t>
            </a:fld>
            <a:endParaRPr lang="en-US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Indirect Approach</a:t>
            </a:r>
          </a:p>
        </p:txBody>
      </p:sp>
      <p:sp>
        <p:nvSpPr>
          <p:cNvPr id="2048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1143000" y="1600200"/>
            <a:ext cx="7772400" cy="43434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5000"/>
              </a:spcBef>
            </a:pPr>
            <a:r>
              <a:rPr lang="en-US" sz="2800"/>
              <a:t>When should you consider using an indirect communication approach to your audience?</a:t>
            </a:r>
          </a:p>
          <a:p>
            <a:pPr>
              <a:lnSpc>
                <a:spcPct val="90000"/>
              </a:lnSpc>
              <a:spcBef>
                <a:spcPct val="55000"/>
              </a:spcBef>
            </a:pPr>
            <a:r>
              <a:rPr lang="en-US" sz="2800"/>
              <a:t>Because this approach takes longer and does not take advantage of an audience’s initial attentiveness at the beginning of a message, use it only when:</a:t>
            </a:r>
          </a:p>
          <a:p>
            <a:pPr lvl="1">
              <a:lnSpc>
                <a:spcPct val="90000"/>
              </a:lnSpc>
              <a:spcBef>
                <a:spcPct val="55000"/>
              </a:spcBef>
            </a:pPr>
            <a:r>
              <a:rPr lang="en-US" sz="2200"/>
              <a:t>Sensitive message with emotional overtones </a:t>
            </a:r>
            <a:r>
              <a:rPr lang="en-US" sz="2200" i="1"/>
              <a:t>and</a:t>
            </a:r>
            <a:endParaRPr lang="en-US" sz="2200"/>
          </a:p>
          <a:p>
            <a:pPr lvl="1">
              <a:lnSpc>
                <a:spcPct val="90000"/>
              </a:lnSpc>
              <a:spcBef>
                <a:spcPct val="55000"/>
              </a:spcBef>
            </a:pPr>
            <a:r>
              <a:rPr lang="en-US" sz="2200"/>
              <a:t>Your audience’s bias is negative </a:t>
            </a:r>
            <a:r>
              <a:rPr lang="en-US" sz="2200" i="1"/>
              <a:t>and</a:t>
            </a:r>
            <a:endParaRPr lang="en-US" sz="2200"/>
          </a:p>
          <a:p>
            <a:pPr lvl="1">
              <a:lnSpc>
                <a:spcPct val="90000"/>
              </a:lnSpc>
              <a:spcBef>
                <a:spcPct val="55000"/>
              </a:spcBef>
            </a:pPr>
            <a:r>
              <a:rPr lang="en-US" sz="2200"/>
              <a:t>Your audience is analysis-oriented </a:t>
            </a:r>
            <a:r>
              <a:rPr lang="en-US" sz="2200" i="1"/>
              <a:t>and</a:t>
            </a:r>
            <a:endParaRPr lang="en-US" sz="2200"/>
          </a:p>
          <a:p>
            <a:pPr lvl="1">
              <a:lnSpc>
                <a:spcPct val="90000"/>
              </a:lnSpc>
              <a:spcBef>
                <a:spcPct val="55000"/>
              </a:spcBef>
            </a:pPr>
            <a:r>
              <a:rPr lang="en-US" sz="2200"/>
              <a:t>Your credibility is low.</a:t>
            </a:r>
            <a:endParaRPr lang="en-US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04425-1ABB-4E19-A54B-C1E94897AAE1}" type="slidenum">
              <a:rPr lang="en-US"/>
              <a:pPr/>
              <a:t>26</a:t>
            </a:fld>
            <a:endParaRPr lang="en-US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Channel Choice Strategy</a:t>
            </a:r>
          </a:p>
        </p:txBody>
      </p:sp>
      <p:sp>
        <p:nvSpPr>
          <p:cNvPr id="2150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1143000" y="1638300"/>
            <a:ext cx="7772400" cy="43053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sz="2800" b="1" i="1"/>
              <a:t>Writing or Speaking?</a:t>
            </a:r>
            <a:endParaRPr lang="en-US" sz="2800"/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800" b="1" i="1"/>
              <a:t>Writing</a:t>
            </a:r>
            <a:r>
              <a:rPr lang="en-US" sz="2800"/>
              <a:t> produces a permanent record, can be used to convey great detail, is often much more precise, and can be used for careful wording.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800" b="1" i="1"/>
              <a:t>Speaking</a:t>
            </a:r>
            <a:r>
              <a:rPr lang="en-US" sz="2800"/>
              <a:t> produces a richer context, including non-verbal cues, less rigidity, less permanence, no permanent record, and may be quicker.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1A0C3-68DE-4A15-8800-BECF82A33DE6}" type="slidenum">
              <a:rPr lang="en-US"/>
              <a:pPr/>
              <a:t>27</a:t>
            </a:fld>
            <a:endParaRPr lang="en-US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001000" cy="1143000"/>
          </a:xfrm>
        </p:spPr>
        <p:txBody>
          <a:bodyPr/>
          <a:lstStyle/>
          <a:p>
            <a:r>
              <a:rPr lang="en-US"/>
              <a:t>Channel Choice Strategy</a:t>
            </a:r>
            <a:endParaRPr lang="en-US" sz="3600"/>
          </a:p>
        </p:txBody>
      </p:sp>
      <p:sp>
        <p:nvSpPr>
          <p:cNvPr id="2253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0000"/>
              </a:lnSpc>
              <a:spcBef>
                <a:spcPct val="55000"/>
              </a:spcBef>
              <a:buFont typeface="Wingdings" pitchFamily="2" charset="2"/>
              <a:buNone/>
            </a:pPr>
            <a:r>
              <a:rPr lang="en-US" sz="2800" b="1" i="1"/>
              <a:t>Formal or Informal?</a:t>
            </a:r>
            <a:endParaRPr lang="en-US" sz="2800"/>
          </a:p>
          <a:p>
            <a:pPr lvl="1">
              <a:lnSpc>
                <a:spcPct val="110000"/>
              </a:lnSpc>
              <a:spcBef>
                <a:spcPct val="55000"/>
              </a:spcBef>
            </a:pPr>
            <a:r>
              <a:rPr lang="en-US" sz="2400" b="1" i="1"/>
              <a:t>Formal</a:t>
            </a:r>
            <a:r>
              <a:rPr lang="en-US" sz="2400"/>
              <a:t> channels may be needed for legal negotiations, tend to be precise, controlled, logical, focused, organized, conclusive, decisive, and action-oriented.</a:t>
            </a:r>
            <a:br>
              <a:rPr lang="en-US" sz="2400"/>
            </a:br>
            <a:endParaRPr lang="en-US" sz="2400"/>
          </a:p>
          <a:p>
            <a:pPr lvl="1">
              <a:lnSpc>
                <a:spcPct val="110000"/>
              </a:lnSpc>
              <a:spcBef>
                <a:spcPct val="55000"/>
              </a:spcBef>
            </a:pPr>
            <a:r>
              <a:rPr lang="en-US" sz="2400" b="1" i="1"/>
              <a:t>Informal</a:t>
            </a:r>
            <a:r>
              <a:rPr lang="en-US" sz="2400"/>
              <a:t> channels may be better when you need to gather new ideas; tend to be fast, interactive, uninhibited, innovative, creative, open, candid, communal, and flexible.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bldLvl="2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9916F-8213-4C6C-BB60-9CE51523CAFF}" type="slidenum">
              <a:rPr lang="en-US"/>
              <a:pPr/>
              <a:t>28</a:t>
            </a:fld>
            <a:endParaRPr lang="en-US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001000" cy="1143000"/>
          </a:xfrm>
        </p:spPr>
        <p:txBody>
          <a:bodyPr/>
          <a:lstStyle/>
          <a:p>
            <a:r>
              <a:rPr lang="en-US"/>
              <a:t>Channel Choice Strategy</a:t>
            </a:r>
          </a:p>
        </p:txBody>
      </p:sp>
      <p:sp>
        <p:nvSpPr>
          <p:cNvPr id="2355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1143000" y="1619250"/>
            <a:ext cx="7772400" cy="4324350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ct val="60000"/>
              </a:spcBef>
              <a:buFont typeface="Wingdings" pitchFamily="2" charset="2"/>
              <a:buNone/>
            </a:pPr>
            <a:r>
              <a:rPr lang="en-US" sz="2200" b="1" i="1"/>
              <a:t>Individual or Group?</a:t>
            </a:r>
            <a:endParaRPr lang="en-US" sz="2200"/>
          </a:p>
          <a:p>
            <a:pPr lvl="1">
              <a:lnSpc>
                <a:spcPct val="120000"/>
              </a:lnSpc>
              <a:spcBef>
                <a:spcPct val="60000"/>
              </a:spcBef>
            </a:pPr>
            <a:r>
              <a:rPr lang="en-US" sz="2000" b="1" i="1"/>
              <a:t>Individual</a:t>
            </a:r>
            <a:r>
              <a:rPr lang="en-US" sz="2000" b="1"/>
              <a:t> </a:t>
            </a:r>
            <a:r>
              <a:rPr lang="en-US" sz="2000"/>
              <a:t>channels help build individual relationships, gain individual responses, may be more secure or private.  Example:  telephone, voice mail, personal memos, letters, fax, or e-mail.</a:t>
            </a:r>
          </a:p>
          <a:p>
            <a:pPr lvl="1">
              <a:lnSpc>
                <a:spcPct val="120000"/>
              </a:lnSpc>
              <a:spcBef>
                <a:spcPct val="60000"/>
              </a:spcBef>
            </a:pPr>
            <a:r>
              <a:rPr lang="en-US" sz="2000" b="1" i="1"/>
              <a:t>Group</a:t>
            </a:r>
            <a:r>
              <a:rPr lang="en-US" sz="2000" b="1"/>
              <a:t> </a:t>
            </a:r>
            <a:r>
              <a:rPr lang="en-US" sz="2000"/>
              <a:t>channels help build group relationships or identity, gain group responses (including consensus), avoid excluding people, make sure all audience members receive the message at the same time.  Example:  group meetings, electronic bulletin boards, news groups, videoconferences, conference calls, memos, fax, or e-mail.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 bldLvl="2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8A82E-5AED-479E-84DF-A8C7B8A30CCE}" type="slidenum">
              <a:rPr lang="en-US"/>
              <a:pPr/>
              <a:t>29</a:t>
            </a:fld>
            <a:endParaRPr lang="en-US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Cultural Strategy</a:t>
            </a:r>
          </a:p>
        </p:txBody>
      </p:sp>
      <p:sp>
        <p:nvSpPr>
          <p:cNvPr id="2457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1143000" y="1619250"/>
            <a:ext cx="7772400" cy="4324350"/>
          </a:xfrm>
        </p:spPr>
        <p:txBody>
          <a:bodyPr/>
          <a:lstStyle/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en-US"/>
              <a:t>Not all cultures react to senders, messages, or channels in the same way.  It’s best to consider your audience’s probable reaction from a cultural point of view.</a:t>
            </a:r>
          </a:p>
          <a:p>
            <a:pPr marL="857250" lvl="1" indent="-457200">
              <a:lnSpc>
                <a:spcPct val="90000"/>
              </a:lnSpc>
            </a:pPr>
            <a:r>
              <a:rPr lang="en-US" sz="2400"/>
              <a:t>Time</a:t>
            </a:r>
          </a:p>
          <a:p>
            <a:pPr marL="857250" lvl="1" indent="-457200">
              <a:lnSpc>
                <a:spcPct val="90000"/>
              </a:lnSpc>
            </a:pPr>
            <a:r>
              <a:rPr lang="en-US" sz="2400"/>
              <a:t>Power Distance</a:t>
            </a:r>
          </a:p>
          <a:p>
            <a:pPr marL="857250" lvl="1" indent="-457200">
              <a:lnSpc>
                <a:spcPct val="90000"/>
              </a:lnSpc>
            </a:pPr>
            <a:r>
              <a:rPr lang="en-US" sz="2400"/>
              <a:t>Communication Style</a:t>
            </a:r>
          </a:p>
          <a:p>
            <a:pPr marL="857250" lvl="1" indent="-457200">
              <a:lnSpc>
                <a:spcPct val="90000"/>
              </a:lnSpc>
            </a:pPr>
            <a:r>
              <a:rPr lang="en-US" sz="2400"/>
              <a:t>Non-verbal Mannerisms</a:t>
            </a:r>
          </a:p>
          <a:p>
            <a:pPr marL="857250" lvl="1" indent="-457200">
              <a:lnSpc>
                <a:spcPct val="90000"/>
              </a:lnSpc>
            </a:pPr>
            <a:r>
              <a:rPr lang="en-US" sz="2400"/>
              <a:t>Language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print">
  <a:themeElements>
    <a:clrScheme name="Blueprint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Blueprin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Blueprint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Designs\Blueprint.pot</Template>
  <TotalTime>293</TotalTime>
  <Words>1501</Words>
  <Application>Microsoft Office PowerPoint</Application>
  <PresentationFormat>On-screen Show (4:3)</PresentationFormat>
  <Paragraphs>374</Paragraphs>
  <Slides>29</Slides>
  <Notes>28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Blueprint</vt:lpstr>
      <vt:lpstr>New Governance Rules</vt:lpstr>
      <vt:lpstr>Communication Strategy</vt:lpstr>
      <vt:lpstr>Communication Strategy</vt:lpstr>
      <vt:lpstr>Communication Objectives</vt:lpstr>
      <vt:lpstr>Communication Style</vt:lpstr>
      <vt:lpstr>Choosing an Appropriate Style</vt:lpstr>
      <vt:lpstr>Choosing an Appropriate Style</vt:lpstr>
      <vt:lpstr>Choosing an Appropriate Style</vt:lpstr>
      <vt:lpstr>Choosing an Appropriate Style</vt:lpstr>
      <vt:lpstr>Choosing an Appropriate Style</vt:lpstr>
      <vt:lpstr>Choosing an Appropriate Style</vt:lpstr>
      <vt:lpstr>Choosing an Appropriate Style</vt:lpstr>
      <vt:lpstr>Choosing an Appropriate Style</vt:lpstr>
      <vt:lpstr>The Tell / Sell Styles</vt:lpstr>
      <vt:lpstr>The Consult / Join Styles</vt:lpstr>
      <vt:lpstr>Communication Credibility</vt:lpstr>
      <vt:lpstr>Audience Strategy</vt:lpstr>
      <vt:lpstr>Who Are They?</vt:lpstr>
      <vt:lpstr>What Do They Know?</vt:lpstr>
      <vt:lpstr>How Do They Feel?</vt:lpstr>
      <vt:lpstr>How Can You Motivate Them?</vt:lpstr>
      <vt:lpstr>Message Strategy</vt:lpstr>
      <vt:lpstr>The Direct Approach</vt:lpstr>
      <vt:lpstr>The Direct Approach</vt:lpstr>
      <vt:lpstr>The Indirect Approach</vt:lpstr>
      <vt:lpstr>Channel Choice Strategy</vt:lpstr>
      <vt:lpstr>Channel Choice Strategy</vt:lpstr>
      <vt:lpstr>Channel Choice Strategy</vt:lpstr>
      <vt:lpstr>Cultural Strategy</vt:lpstr>
    </vt:vector>
  </TitlesOfParts>
  <Company>University of Notre Dame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Communication Strategy</dc:title>
  <dc:creator>dkleiser</dc:creator>
  <cp:lastModifiedBy>Administrator</cp:lastModifiedBy>
  <cp:revision>32</cp:revision>
  <cp:lastPrinted>2000-03-17T17:24:53Z</cp:lastPrinted>
  <dcterms:created xsi:type="dcterms:W3CDTF">2000-03-16T18:21:14Z</dcterms:created>
  <dcterms:modified xsi:type="dcterms:W3CDTF">2013-07-17T06:04:23Z</dcterms:modified>
</cp:coreProperties>
</file>