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70" r:id="rId14"/>
    <p:sldId id="271" r:id="rId15"/>
    <p:sldId id="267" r:id="rId16"/>
    <p:sldId id="268"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1638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3C11B0F-8A33-4FDE-AE08-656628ABB241}" type="slidenum">
              <a:rPr lang="en-US" altLang="zh-CN"/>
              <a:pPr/>
              <a:t>‹#›</a:t>
            </a:fld>
            <a:endParaRPr lang="en-US" altLang="zh-CN"/>
          </a:p>
        </p:txBody>
      </p:sp>
    </p:spTree>
    <p:extLst>
      <p:ext uri="{BB962C8B-B14F-4D97-AF65-F5344CB8AC3E}">
        <p14:creationId xmlns:p14="http://schemas.microsoft.com/office/powerpoint/2010/main" xmlns="" val="41405657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宋体" pitchFamily="2" charset="-122"/>
        <a:cs typeface="+mn-cs"/>
      </a:defRPr>
    </a:lvl1pPr>
    <a:lvl2pPr marL="457200" algn="l" rtl="0" fontAlgn="base">
      <a:spcBef>
        <a:spcPct val="30000"/>
      </a:spcBef>
      <a:spcAft>
        <a:spcPct val="0"/>
      </a:spcAft>
      <a:defRPr sz="1200" kern="1200">
        <a:solidFill>
          <a:schemeClr val="tx1"/>
        </a:solidFill>
        <a:latin typeface="Arial" charset="0"/>
        <a:ea typeface="宋体" pitchFamily="2" charset="-122"/>
        <a:cs typeface="+mn-cs"/>
      </a:defRPr>
    </a:lvl2pPr>
    <a:lvl3pPr marL="914400" algn="l" rtl="0" fontAlgn="base">
      <a:spcBef>
        <a:spcPct val="30000"/>
      </a:spcBef>
      <a:spcAft>
        <a:spcPct val="0"/>
      </a:spcAft>
      <a:defRPr sz="1200" kern="1200">
        <a:solidFill>
          <a:schemeClr val="tx1"/>
        </a:solidFill>
        <a:latin typeface="Arial" charset="0"/>
        <a:ea typeface="宋体" pitchFamily="2" charset="-122"/>
        <a:cs typeface="+mn-cs"/>
      </a:defRPr>
    </a:lvl3pPr>
    <a:lvl4pPr marL="1371600" algn="l" rtl="0" fontAlgn="base">
      <a:spcBef>
        <a:spcPct val="30000"/>
      </a:spcBef>
      <a:spcAft>
        <a:spcPct val="0"/>
      </a:spcAft>
      <a:defRPr sz="1200" kern="1200">
        <a:solidFill>
          <a:schemeClr val="tx1"/>
        </a:solidFill>
        <a:latin typeface="Arial" charset="0"/>
        <a:ea typeface="宋体" pitchFamily="2" charset="-122"/>
        <a:cs typeface="+mn-cs"/>
      </a:defRPr>
    </a:lvl4pPr>
    <a:lvl5pPr marL="1828800" algn="l" rtl="0" fontAlgn="base">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194" name="Group 2"/>
          <p:cNvGrpSpPr>
            <a:grpSpLocks/>
          </p:cNvGrpSpPr>
          <p:nvPr/>
        </p:nvGrpSpPr>
        <p:grpSpPr bwMode="auto">
          <a:xfrm>
            <a:off x="0" y="0"/>
            <a:ext cx="5867400" cy="6858000"/>
            <a:chOff x="0" y="0"/>
            <a:chExt cx="3696" cy="4320"/>
          </a:xfrm>
        </p:grpSpPr>
        <p:sp>
          <p:nvSpPr>
            <p:cNvPr id="8195" name="Rectangle 3"/>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en-US" sz="2400">
                <a:latin typeface="Times New Roman" pitchFamily="18" charset="0"/>
              </a:endParaRPr>
            </a:p>
          </p:txBody>
        </p:sp>
        <p:sp>
          <p:nvSpPr>
            <p:cNvPr id="8196" name="AutoShape 4"/>
            <p:cNvSpPr>
              <a:spLocks noChangeArrowheads="1"/>
            </p:cNvSpPr>
            <p:nvPr/>
          </p:nvSpPr>
          <p:spPr bwMode="white">
            <a:xfrm>
              <a:off x="432" y="624"/>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en-US" sz="2400">
                <a:latin typeface="Times New Roman" pitchFamily="18" charset="0"/>
              </a:endParaRPr>
            </a:p>
          </p:txBody>
        </p:sp>
      </p:grpSp>
      <p:grpSp>
        <p:nvGrpSpPr>
          <p:cNvPr id="8197" name="Group 5"/>
          <p:cNvGrpSpPr>
            <a:grpSpLocks/>
          </p:cNvGrpSpPr>
          <p:nvPr/>
        </p:nvGrpSpPr>
        <p:grpSpPr bwMode="auto">
          <a:xfrm>
            <a:off x="3632200" y="4889500"/>
            <a:ext cx="4876800" cy="319088"/>
            <a:chOff x="2288" y="3080"/>
            <a:chExt cx="3072" cy="201"/>
          </a:xfrm>
        </p:grpSpPr>
        <p:sp>
          <p:nvSpPr>
            <p:cNvPr id="819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199" name="AutoShape 7"/>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8200"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pPr lvl="0"/>
            <a:r>
              <a:rPr lang="en-US" altLang="zh-CN" noProof="0" smtClean="0"/>
              <a:t>Click to edit Master subtitle style</a:t>
            </a:r>
          </a:p>
        </p:txBody>
      </p:sp>
      <p:sp>
        <p:nvSpPr>
          <p:cNvPr id="8201" name="Rectangle 9"/>
          <p:cNvSpPr>
            <a:spLocks noGrp="1" noChangeArrowheads="1"/>
          </p:cNvSpPr>
          <p:nvPr>
            <p:ph type="dt" sz="quarter" idx="2"/>
          </p:nvPr>
        </p:nvSpPr>
        <p:spPr/>
        <p:txBody>
          <a:bodyPr/>
          <a:lstStyle>
            <a:lvl1pPr>
              <a:defRPr>
                <a:solidFill>
                  <a:schemeClr val="bg1"/>
                </a:solidFill>
              </a:defRPr>
            </a:lvl1pPr>
          </a:lstStyle>
          <a:p>
            <a:endParaRPr lang="en-US" altLang="zh-CN"/>
          </a:p>
        </p:txBody>
      </p:sp>
      <p:sp>
        <p:nvSpPr>
          <p:cNvPr id="8202" name="Rectangle 10"/>
          <p:cNvSpPr>
            <a:spLocks noGrp="1" noChangeArrowheads="1"/>
          </p:cNvSpPr>
          <p:nvPr>
            <p:ph type="ftr" sz="quarter" idx="3"/>
          </p:nvPr>
        </p:nvSpPr>
        <p:spPr/>
        <p:txBody>
          <a:bodyPr/>
          <a:lstStyle>
            <a:lvl1pPr algn="r">
              <a:defRPr/>
            </a:lvl1pPr>
          </a:lstStyle>
          <a:p>
            <a:endParaRPr lang="en-US" altLang="zh-CN"/>
          </a:p>
        </p:txBody>
      </p:sp>
      <p:sp>
        <p:nvSpPr>
          <p:cNvPr id="8203" name="Rectangle 11"/>
          <p:cNvSpPr>
            <a:spLocks noGrp="1" noChangeArrowheads="1"/>
          </p:cNvSpPr>
          <p:nvPr>
            <p:ph type="sldNum" sz="quarter" idx="4"/>
          </p:nvPr>
        </p:nvSpPr>
        <p:spPr>
          <a:xfrm>
            <a:off x="76200" y="6248400"/>
            <a:ext cx="587375" cy="488950"/>
          </a:xfrm>
        </p:spPr>
        <p:txBody>
          <a:bodyPr anchorCtr="0"/>
          <a:lstStyle>
            <a:lvl1pPr>
              <a:defRPr/>
            </a:lvl1pPr>
          </a:lstStyle>
          <a:p>
            <a:fld id="{E3C2A931-49C5-476D-AD9B-89CE97A9A880}" type="slidenum">
              <a:rPr lang="en-US" altLang="zh-CN"/>
              <a:pPr/>
              <a:t>‹#›</a:t>
            </a:fld>
            <a:endParaRPr lang="en-US" altLang="zh-CN"/>
          </a:p>
        </p:txBody>
      </p:sp>
      <p:sp>
        <p:nvSpPr>
          <p:cNvPr id="8204"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en-US" altLang="zh-CN" noProof="0" smtClean="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84CE3DBC-99AA-4C59-A05B-DAD2073FDDAA}" type="slidenum">
              <a:rPr lang="en-US" altLang="zh-CN"/>
              <a:pPr/>
              <a:t>‹#›</a:t>
            </a:fld>
            <a:endParaRPr lang="en-US" altLang="zh-CN"/>
          </a:p>
        </p:txBody>
      </p:sp>
    </p:spTree>
    <p:extLst>
      <p:ext uri="{BB962C8B-B14F-4D97-AF65-F5344CB8AC3E}">
        <p14:creationId xmlns:p14="http://schemas.microsoft.com/office/powerpoint/2010/main" xmlns="" val="1319476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CB0ED62-B075-4667-9D0F-B1E2D199CDE8}" type="slidenum">
              <a:rPr lang="en-US" altLang="zh-CN"/>
              <a:pPr/>
              <a:t>‹#›</a:t>
            </a:fld>
            <a:endParaRPr lang="en-US" altLang="zh-CN"/>
          </a:p>
        </p:txBody>
      </p:sp>
    </p:spTree>
    <p:extLst>
      <p:ext uri="{BB962C8B-B14F-4D97-AF65-F5344CB8AC3E}">
        <p14:creationId xmlns:p14="http://schemas.microsoft.com/office/powerpoint/2010/main" xmlns="" val="221501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ECE9BA04-3815-4300-ABDC-FE7C4BF05962}" type="slidenum">
              <a:rPr lang="en-US" altLang="zh-CN"/>
              <a:pPr/>
              <a:t>‹#›</a:t>
            </a:fld>
            <a:endParaRPr lang="en-US" altLang="zh-CN"/>
          </a:p>
        </p:txBody>
      </p:sp>
    </p:spTree>
    <p:extLst>
      <p:ext uri="{BB962C8B-B14F-4D97-AF65-F5344CB8AC3E}">
        <p14:creationId xmlns:p14="http://schemas.microsoft.com/office/powerpoint/2010/main" xmlns="" val="2212456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28B185CA-CBD9-4FBD-B601-E3536A9C1234}" type="slidenum">
              <a:rPr lang="en-US" altLang="zh-CN"/>
              <a:pPr/>
              <a:t>‹#›</a:t>
            </a:fld>
            <a:endParaRPr lang="en-US" altLang="zh-CN"/>
          </a:p>
        </p:txBody>
      </p:sp>
    </p:spTree>
    <p:extLst>
      <p:ext uri="{BB962C8B-B14F-4D97-AF65-F5344CB8AC3E}">
        <p14:creationId xmlns:p14="http://schemas.microsoft.com/office/powerpoint/2010/main" xmlns="" val="231175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ltLang="zh-CN"/>
          </a:p>
        </p:txBody>
      </p:sp>
      <p:sp>
        <p:nvSpPr>
          <p:cNvPr id="4" name="Footer Placeholder 3"/>
          <p:cNvSpPr>
            <a:spLocks noGrp="1"/>
          </p:cNvSpPr>
          <p:nvPr>
            <p:ph type="ftr" sz="quarter" idx="11"/>
          </p:nvPr>
        </p:nvSpPr>
        <p:spPr/>
        <p:txBody>
          <a:bodyPr/>
          <a:lstStyle>
            <a:lvl1pPr>
              <a:defRPr/>
            </a:lvl1pPr>
          </a:lstStyle>
          <a:p>
            <a:endParaRPr lang="en-US" altLang="zh-CN"/>
          </a:p>
        </p:txBody>
      </p:sp>
      <p:sp>
        <p:nvSpPr>
          <p:cNvPr id="5" name="Slide Number Placeholder 4"/>
          <p:cNvSpPr>
            <a:spLocks noGrp="1"/>
          </p:cNvSpPr>
          <p:nvPr>
            <p:ph type="sldNum" sz="quarter" idx="12"/>
          </p:nvPr>
        </p:nvSpPr>
        <p:spPr/>
        <p:txBody>
          <a:bodyPr/>
          <a:lstStyle>
            <a:lvl1pPr>
              <a:defRPr/>
            </a:lvl1pPr>
          </a:lstStyle>
          <a:p>
            <a:fld id="{B0358977-42FA-46D3-B8F0-713AC1D22604}" type="slidenum">
              <a:rPr lang="en-US" altLang="zh-CN"/>
              <a:pPr/>
              <a:t>‹#›</a:t>
            </a:fld>
            <a:endParaRPr lang="en-US" altLang="zh-CN"/>
          </a:p>
        </p:txBody>
      </p:sp>
    </p:spTree>
    <p:extLst>
      <p:ext uri="{BB962C8B-B14F-4D97-AF65-F5344CB8AC3E}">
        <p14:creationId xmlns:p14="http://schemas.microsoft.com/office/powerpoint/2010/main" xmlns="" val="3990850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6402798B-2440-45BF-9A58-2716C7F2AB55}" type="slidenum">
              <a:rPr lang="en-US" altLang="zh-CN"/>
              <a:pPr/>
              <a:t>‹#›</a:t>
            </a:fld>
            <a:endParaRPr lang="en-US" altLang="zh-CN"/>
          </a:p>
        </p:txBody>
      </p:sp>
    </p:spTree>
    <p:extLst>
      <p:ext uri="{BB962C8B-B14F-4D97-AF65-F5344CB8AC3E}">
        <p14:creationId xmlns:p14="http://schemas.microsoft.com/office/powerpoint/2010/main" xmlns="" val="637394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2DEB14E9-9063-4046-AE39-13E73BB1831A}" type="slidenum">
              <a:rPr lang="en-US" altLang="zh-CN"/>
              <a:pPr/>
              <a:t>‹#›</a:t>
            </a:fld>
            <a:endParaRPr lang="en-US" altLang="zh-CN"/>
          </a:p>
        </p:txBody>
      </p:sp>
    </p:spTree>
    <p:extLst>
      <p:ext uri="{BB962C8B-B14F-4D97-AF65-F5344CB8AC3E}">
        <p14:creationId xmlns:p14="http://schemas.microsoft.com/office/powerpoint/2010/main" xmlns="" val="852450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75378CC0-5DA5-4E55-9024-1BFE0AFFC5C2}" type="slidenum">
              <a:rPr lang="en-US" altLang="zh-CN"/>
              <a:pPr/>
              <a:t>‹#›</a:t>
            </a:fld>
            <a:endParaRPr lang="en-US" altLang="zh-CN"/>
          </a:p>
        </p:txBody>
      </p:sp>
    </p:spTree>
    <p:extLst>
      <p:ext uri="{BB962C8B-B14F-4D97-AF65-F5344CB8AC3E}">
        <p14:creationId xmlns:p14="http://schemas.microsoft.com/office/powerpoint/2010/main" xmlns="" val="583161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EA428C07-02EE-4AA2-A88D-FAA490AD7544}" type="slidenum">
              <a:rPr lang="en-US" altLang="zh-CN"/>
              <a:pPr/>
              <a:t>‹#›</a:t>
            </a:fld>
            <a:endParaRPr lang="en-US" altLang="zh-CN"/>
          </a:p>
        </p:txBody>
      </p:sp>
    </p:spTree>
    <p:extLst>
      <p:ext uri="{BB962C8B-B14F-4D97-AF65-F5344CB8AC3E}">
        <p14:creationId xmlns:p14="http://schemas.microsoft.com/office/powerpoint/2010/main" xmlns="" val="427915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DA06043D-0D64-48B2-BBBA-C7B450316C75}" type="slidenum">
              <a:rPr lang="en-US" altLang="zh-CN"/>
              <a:pPr/>
              <a:t>‹#›</a:t>
            </a:fld>
            <a:endParaRPr lang="en-US" altLang="zh-CN"/>
          </a:p>
        </p:txBody>
      </p:sp>
    </p:spTree>
    <p:extLst>
      <p:ext uri="{BB962C8B-B14F-4D97-AF65-F5344CB8AC3E}">
        <p14:creationId xmlns:p14="http://schemas.microsoft.com/office/powerpoint/2010/main" xmlns="" val="320154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2438400" y="6248400"/>
            <a:ext cx="2130425" cy="474663"/>
          </a:xfrm>
        </p:spPr>
        <p:txBody>
          <a:bodyPr/>
          <a:lstStyle>
            <a:lvl1pPr>
              <a:defRPr/>
            </a:lvl1pPr>
          </a:lstStyle>
          <a:p>
            <a:endParaRPr lang="en-US" altLang="zh-CN"/>
          </a:p>
        </p:txBody>
      </p:sp>
      <p:sp>
        <p:nvSpPr>
          <p:cNvPr id="6" name="Footer Placeholder 5"/>
          <p:cNvSpPr>
            <a:spLocks noGrp="1"/>
          </p:cNvSpPr>
          <p:nvPr>
            <p:ph type="ftr" sz="quarter" idx="11"/>
          </p:nvPr>
        </p:nvSpPr>
        <p:spPr>
          <a:xfrm>
            <a:off x="5791200" y="6248400"/>
            <a:ext cx="2897188" cy="474663"/>
          </a:xfrm>
        </p:spPr>
        <p:txBody>
          <a:bodyPr/>
          <a:lstStyle>
            <a:lvl1pPr>
              <a:defRPr/>
            </a:lvl1pPr>
          </a:lstStyle>
          <a:p>
            <a:endParaRPr lang="en-US" altLang="zh-CN"/>
          </a:p>
        </p:txBody>
      </p:sp>
      <p:sp>
        <p:nvSpPr>
          <p:cNvPr id="7" name="Slide Number Placeholder 6"/>
          <p:cNvSpPr>
            <a:spLocks noGrp="1"/>
          </p:cNvSpPr>
          <p:nvPr>
            <p:ph type="sldNum" sz="quarter" idx="12"/>
          </p:nvPr>
        </p:nvSpPr>
        <p:spPr>
          <a:xfrm>
            <a:off x="84138" y="6242050"/>
            <a:ext cx="587375" cy="488950"/>
          </a:xfrm>
        </p:spPr>
        <p:txBody>
          <a:bodyPr/>
          <a:lstStyle>
            <a:lvl1pPr>
              <a:defRPr/>
            </a:lvl1pPr>
          </a:lstStyle>
          <a:p>
            <a:fld id="{0A12853E-9B86-45E9-90E4-AED616FA8CFE}" type="slidenum">
              <a:rPr lang="en-US" altLang="zh-CN"/>
              <a:pPr/>
              <a:t>‹#›</a:t>
            </a:fld>
            <a:endParaRPr lang="en-US" altLang="zh-CN"/>
          </a:p>
        </p:txBody>
      </p:sp>
    </p:spTree>
    <p:extLst>
      <p:ext uri="{BB962C8B-B14F-4D97-AF65-F5344CB8AC3E}">
        <p14:creationId xmlns:p14="http://schemas.microsoft.com/office/powerpoint/2010/main" xmlns="" val="1962810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0"/>
            <a:ext cx="7620000" cy="6858000"/>
            <a:chOff x="0" y="0"/>
            <a:chExt cx="4800" cy="4320"/>
          </a:xfrm>
        </p:grpSpPr>
        <p:grpSp>
          <p:nvGrpSpPr>
            <p:cNvPr id="7171" name="Group 3"/>
            <p:cNvGrpSpPr>
              <a:grpSpLocks/>
            </p:cNvGrpSpPr>
            <p:nvPr userDrawn="1"/>
          </p:nvGrpSpPr>
          <p:grpSpPr bwMode="auto">
            <a:xfrm>
              <a:off x="0" y="0"/>
              <a:ext cx="2016" cy="4320"/>
              <a:chOff x="0" y="0"/>
              <a:chExt cx="2016" cy="4320"/>
            </a:xfrm>
          </p:grpSpPr>
          <p:sp>
            <p:nvSpPr>
              <p:cNvPr id="7172" name="Rectangle 4"/>
              <p:cNvSpPr>
                <a:spLocks noChangeArrowheads="1"/>
              </p:cNvSpPr>
              <p:nvPr userDrawn="1"/>
            </p:nvSpPr>
            <p:spPr bwMode="auto">
              <a:xfrm>
                <a:off x="0" y="0"/>
                <a:ext cx="480" cy="432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3" name="Freeform 5"/>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ffectLst/>
              <a:extLst>
                <a:ext uri="{91240B29-F687-4F45-9708-019B960494DF}">
                  <a14:hiddenLine xmlns:a14="http://schemas.microsoft.com/office/drawing/2010/main" xmlns=""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GB"/>
              </a:p>
            </p:txBody>
          </p:sp>
        </p:grpSp>
        <p:grpSp>
          <p:nvGrpSpPr>
            <p:cNvPr id="7174" name="Group 6"/>
            <p:cNvGrpSpPr>
              <a:grpSpLocks/>
            </p:cNvGrpSpPr>
            <p:nvPr/>
          </p:nvGrpSpPr>
          <p:grpSpPr bwMode="auto">
            <a:xfrm>
              <a:off x="144" y="1248"/>
              <a:ext cx="4656" cy="201"/>
              <a:chOff x="144" y="1248"/>
              <a:chExt cx="4656" cy="201"/>
            </a:xfrm>
          </p:grpSpPr>
          <p:sp>
            <p:nvSpPr>
              <p:cNvPr id="7175" name="AutoShape 7"/>
              <p:cNvSpPr>
                <a:spLocks noChangeArrowheads="1"/>
              </p:cNvSpPr>
              <p:nvPr/>
            </p:nvSpPr>
            <p:spPr bwMode="auto">
              <a:xfrm>
                <a:off x="384" y="1248"/>
                <a:ext cx="4416" cy="200"/>
              </a:xfrm>
              <a:prstGeom prst="roundRect">
                <a:avLst>
                  <a:gd name="adj" fmla="val 0"/>
                </a:avLst>
              </a:prstGeom>
              <a:solidFill>
                <a:schemeClr va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6" name="AutoShape 8"/>
              <p:cNvSpPr>
                <a:spLocks noChangeArrowheads="1"/>
              </p:cNvSpPr>
              <p:nvPr/>
            </p:nvSpPr>
            <p:spPr bwMode="auto">
              <a:xfrm flipH="1">
                <a:off x="144" y="1248"/>
                <a:ext cx="248" cy="201"/>
              </a:xfrm>
              <a:prstGeom prst="flowChartDelay">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sp>
        <p:nvSpPr>
          <p:cNvPr id="717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zh-CN" smtClean="0"/>
              <a:t>Click to edit Master title style</a:t>
            </a:r>
          </a:p>
        </p:txBody>
      </p:sp>
      <p:sp>
        <p:nvSpPr>
          <p:cNvPr id="7178" name="Rectangle 10"/>
          <p:cNvSpPr>
            <a:spLocks noGrp="1" noChangeArrowheads="1"/>
          </p:cNvSpPr>
          <p:nvPr>
            <p:ph type="body" idx="1"/>
          </p:nvPr>
        </p:nvSpPr>
        <p:spPr bwMode="auto">
          <a:xfrm>
            <a:off x="838200" y="2362200"/>
            <a:ext cx="7693025" cy="3724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7179" name="Rectangle 11"/>
          <p:cNvSpPr>
            <a:spLocks noGrp="1" noChangeArrowheads="1"/>
          </p:cNvSpPr>
          <p:nvPr>
            <p:ph type="dt" sz="half" idx="2"/>
          </p:nvPr>
        </p:nvSpPr>
        <p:spPr bwMode="auto">
          <a:xfrm>
            <a:off x="2438400" y="6248400"/>
            <a:ext cx="2130425" cy="474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vl1pPr>
          </a:lstStyle>
          <a:p>
            <a:endParaRPr lang="en-US" altLang="zh-CN"/>
          </a:p>
        </p:txBody>
      </p:sp>
      <p:sp>
        <p:nvSpPr>
          <p:cNvPr id="7180" name="Rectangle 12"/>
          <p:cNvSpPr>
            <a:spLocks noGrp="1" noChangeArrowheads="1"/>
          </p:cNvSpPr>
          <p:nvPr>
            <p:ph type="ftr" sz="quarter" idx="3"/>
          </p:nvPr>
        </p:nvSpPr>
        <p:spPr bwMode="auto">
          <a:xfrm>
            <a:off x="5791200" y="6248400"/>
            <a:ext cx="2897188" cy="474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vl1pPr>
          </a:lstStyle>
          <a:p>
            <a:endParaRPr lang="en-US" altLang="zh-CN"/>
          </a:p>
        </p:txBody>
      </p:sp>
      <p:sp>
        <p:nvSpPr>
          <p:cNvPr id="7181" name="Rectangle 13"/>
          <p:cNvSpPr>
            <a:spLocks noGrp="1" noChangeArrowheads="1"/>
          </p:cNvSpPr>
          <p:nvPr>
            <p:ph type="sldNum" sz="quarter" idx="4"/>
          </p:nvPr>
        </p:nvSpPr>
        <p:spPr bwMode="auto">
          <a:xfrm>
            <a:off x="84138" y="6242050"/>
            <a:ext cx="587375"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defRPr sz="2600" b="1">
                <a:solidFill>
                  <a:schemeClr val="bg1"/>
                </a:solidFill>
              </a:defRPr>
            </a:lvl1pPr>
          </a:lstStyle>
          <a:p>
            <a:fld id="{62DF0C68-3F60-488A-BF39-4BFAE37B2D66}"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l" rtl="0" fontAlgn="base">
        <a:lnSpc>
          <a:spcPct val="90000"/>
        </a:lnSpc>
        <a:spcBef>
          <a:spcPct val="0"/>
        </a:spcBef>
        <a:spcAft>
          <a:spcPct val="0"/>
        </a:spcAft>
        <a:defRPr sz="3600" b="1">
          <a:solidFill>
            <a:schemeClr val="tx2"/>
          </a:solidFill>
          <a:latin typeface="+mj-lt"/>
          <a:ea typeface="+mj-ea"/>
          <a:cs typeface="+mj-cs"/>
        </a:defRPr>
      </a:lvl1pPr>
      <a:lvl2pPr algn="l" rtl="0" fontAlgn="base">
        <a:lnSpc>
          <a:spcPct val="90000"/>
        </a:lnSpc>
        <a:spcBef>
          <a:spcPct val="0"/>
        </a:spcBef>
        <a:spcAft>
          <a:spcPct val="0"/>
        </a:spcAft>
        <a:defRPr sz="3600" b="1">
          <a:solidFill>
            <a:schemeClr val="tx2"/>
          </a:solidFill>
          <a:latin typeface="Arial" charset="0"/>
          <a:ea typeface="宋体" pitchFamily="2" charset="-122"/>
        </a:defRPr>
      </a:lvl2pPr>
      <a:lvl3pPr algn="l" rtl="0" fontAlgn="base">
        <a:lnSpc>
          <a:spcPct val="90000"/>
        </a:lnSpc>
        <a:spcBef>
          <a:spcPct val="0"/>
        </a:spcBef>
        <a:spcAft>
          <a:spcPct val="0"/>
        </a:spcAft>
        <a:defRPr sz="3600" b="1">
          <a:solidFill>
            <a:schemeClr val="tx2"/>
          </a:solidFill>
          <a:latin typeface="Arial" charset="0"/>
          <a:ea typeface="宋体" pitchFamily="2" charset="-122"/>
        </a:defRPr>
      </a:lvl3pPr>
      <a:lvl4pPr algn="l" rtl="0" fontAlgn="base">
        <a:lnSpc>
          <a:spcPct val="90000"/>
        </a:lnSpc>
        <a:spcBef>
          <a:spcPct val="0"/>
        </a:spcBef>
        <a:spcAft>
          <a:spcPct val="0"/>
        </a:spcAft>
        <a:defRPr sz="3600" b="1">
          <a:solidFill>
            <a:schemeClr val="tx2"/>
          </a:solidFill>
          <a:latin typeface="Arial" charset="0"/>
          <a:ea typeface="宋体" pitchFamily="2" charset="-122"/>
        </a:defRPr>
      </a:lvl4pPr>
      <a:lvl5pPr algn="l" rtl="0" fontAlgn="base">
        <a:lnSpc>
          <a:spcPct val="90000"/>
        </a:lnSpc>
        <a:spcBef>
          <a:spcPct val="0"/>
        </a:spcBef>
        <a:spcAft>
          <a:spcPct val="0"/>
        </a:spcAft>
        <a:defRPr sz="3600" b="1">
          <a:solidFill>
            <a:schemeClr val="tx2"/>
          </a:solidFill>
          <a:latin typeface="Arial" charset="0"/>
          <a:ea typeface="宋体" pitchFamily="2" charset="-122"/>
        </a:defRPr>
      </a:lvl5pPr>
      <a:lvl6pPr marL="457200" algn="l" rtl="0" fontAlgn="base">
        <a:lnSpc>
          <a:spcPct val="90000"/>
        </a:lnSpc>
        <a:spcBef>
          <a:spcPct val="0"/>
        </a:spcBef>
        <a:spcAft>
          <a:spcPct val="0"/>
        </a:spcAft>
        <a:defRPr sz="3600" b="1">
          <a:solidFill>
            <a:schemeClr val="tx2"/>
          </a:solidFill>
          <a:latin typeface="Arial" charset="0"/>
          <a:ea typeface="宋体" pitchFamily="2" charset="-122"/>
        </a:defRPr>
      </a:lvl6pPr>
      <a:lvl7pPr marL="914400" algn="l" rtl="0" fontAlgn="base">
        <a:lnSpc>
          <a:spcPct val="90000"/>
        </a:lnSpc>
        <a:spcBef>
          <a:spcPct val="0"/>
        </a:spcBef>
        <a:spcAft>
          <a:spcPct val="0"/>
        </a:spcAft>
        <a:defRPr sz="3600" b="1">
          <a:solidFill>
            <a:schemeClr val="tx2"/>
          </a:solidFill>
          <a:latin typeface="Arial" charset="0"/>
          <a:ea typeface="宋体" pitchFamily="2" charset="-122"/>
        </a:defRPr>
      </a:lvl7pPr>
      <a:lvl8pPr marL="1371600" algn="l" rtl="0" fontAlgn="base">
        <a:lnSpc>
          <a:spcPct val="90000"/>
        </a:lnSpc>
        <a:spcBef>
          <a:spcPct val="0"/>
        </a:spcBef>
        <a:spcAft>
          <a:spcPct val="0"/>
        </a:spcAft>
        <a:defRPr sz="3600" b="1">
          <a:solidFill>
            <a:schemeClr val="tx2"/>
          </a:solidFill>
          <a:latin typeface="Arial" charset="0"/>
          <a:ea typeface="宋体" pitchFamily="2" charset="-122"/>
        </a:defRPr>
      </a:lvl8pPr>
      <a:lvl9pPr marL="1828800" algn="l" rtl="0" fontAlgn="base">
        <a:lnSpc>
          <a:spcPct val="90000"/>
        </a:lnSpc>
        <a:spcBef>
          <a:spcPct val="0"/>
        </a:spcBef>
        <a:spcAft>
          <a:spcPct val="0"/>
        </a:spcAft>
        <a:defRPr sz="3600" b="1">
          <a:solidFill>
            <a:schemeClr val="tx2"/>
          </a:solidFill>
          <a:latin typeface="Arial" charset="0"/>
          <a:ea typeface="宋体" pitchFamily="2" charset="-122"/>
        </a:defRPr>
      </a:lvl9pPr>
    </p:titleStyle>
    <p:bodyStyle>
      <a:lvl1pPr marL="342900" indent="-342900" algn="l" rtl="0" fontAlgn="base">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fontAlgn="base">
        <a:spcBef>
          <a:spcPct val="20000"/>
        </a:spcBef>
        <a:spcAft>
          <a:spcPct val="0"/>
        </a:spcAft>
        <a:buClr>
          <a:schemeClr val="tx1"/>
        </a:buClr>
        <a:buSzPct val="75000"/>
        <a:buChar char="–"/>
        <a:defRPr sz="2400">
          <a:solidFill>
            <a:schemeClr val="tx1"/>
          </a:solidFill>
          <a:latin typeface="+mn-lt"/>
          <a:ea typeface="+mn-ea"/>
        </a:defRPr>
      </a:lvl2pPr>
      <a:lvl3pPr marL="1143000" indent="-228600" algn="l" rtl="0" fontAlgn="base">
        <a:spcBef>
          <a:spcPct val="20000"/>
        </a:spcBef>
        <a:spcAft>
          <a:spcPct val="0"/>
        </a:spcAft>
        <a:buClr>
          <a:schemeClr val="tx1"/>
        </a:buClr>
        <a:buSzPct val="75000"/>
        <a:buFont typeface="Wingdings" pitchFamily="2" charset="2"/>
        <a:buChar char="l"/>
        <a:defRPr sz="2000">
          <a:solidFill>
            <a:schemeClr val="tx1"/>
          </a:solidFill>
          <a:latin typeface="+mn-lt"/>
          <a:ea typeface="+mn-ea"/>
        </a:defRPr>
      </a:lvl3pPr>
      <a:lvl4pPr marL="1600200" indent="-228600" algn="l" rtl="0" fontAlgn="base">
        <a:spcBef>
          <a:spcPct val="20000"/>
        </a:spcBef>
        <a:spcAft>
          <a:spcPct val="0"/>
        </a:spcAft>
        <a:buClr>
          <a:schemeClr val="tx1"/>
        </a:buClr>
        <a:buSzPct val="80000"/>
        <a:buChar char="–"/>
        <a:defRPr>
          <a:solidFill>
            <a:schemeClr val="tx1"/>
          </a:solidFill>
          <a:latin typeface="+mn-lt"/>
          <a:ea typeface="+mn-ea"/>
        </a:defRPr>
      </a:lvl4pPr>
      <a:lvl5pPr marL="20574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http://www.sec.gov/images/bannerTitleMain.gif" TargetMode="External"/><Relationship Id="rId5" Type="http://schemas.openxmlformats.org/officeDocument/2006/relationships/image" Target="../media/image4.gif"/><Relationship Id="rId4" Type="http://schemas.openxmlformats.org/officeDocument/2006/relationships/image" Target="http://www.sec.gov/images/bannerFlagMain.gi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http://www.sec.gov/images/pixel.gif" TargetMode="External"/><Relationship Id="rId2" Type="http://schemas.openxmlformats.org/officeDocument/2006/relationships/image" Target="../media/image9.gif"/><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http://www.sec.gov/images/pixel.gif" TargetMode="External"/><Relationship Id="rId2" Type="http://schemas.openxmlformats.org/officeDocument/2006/relationships/image" Target="../media/image9.gif"/><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secp.gov.pk/secpact/powers.asp"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www.secp.gov.pk/Org/appbench_index.asp" TargetMode="External"/><Relationship Id="rId13" Type="http://schemas.openxmlformats.org/officeDocument/2006/relationships/hyperlink" Target="http://www.secp.gov.pk/Org/clrc_index.asp" TargetMode="External"/><Relationship Id="rId3" Type="http://schemas.openxmlformats.org/officeDocument/2006/relationships/hyperlink" Target="http://www.secp.gov.pk/CS/cs_chairman.asp" TargetMode="External"/><Relationship Id="rId7" Type="http://schemas.openxmlformats.org/officeDocument/2006/relationships/hyperlink" Target="http://www.secp.gov.pk/CS/Organogram_Final_2013.pdf" TargetMode="External"/><Relationship Id="rId12" Type="http://schemas.openxmlformats.org/officeDocument/2006/relationships/hyperlink" Target="http://www.secp.gov.pk/Org/md-ie_index.asp" TargetMode="External"/><Relationship Id="rId2" Type="http://schemas.openxmlformats.org/officeDocument/2006/relationships/hyperlink" Target="http://www.secp.gov.pk/pdf/Organogram-2011.pdf" TargetMode="External"/><Relationship Id="rId16" Type="http://schemas.openxmlformats.org/officeDocument/2006/relationships/image" Target="../media/image12.gif"/><Relationship Id="rId1" Type="http://schemas.openxmlformats.org/officeDocument/2006/relationships/slideLayout" Target="../slideLayouts/slideLayout7.xml"/><Relationship Id="rId6" Type="http://schemas.openxmlformats.org/officeDocument/2006/relationships/hyperlink" Target="http://www.secp.gov.pk/CS/cs_snmanagement.asp" TargetMode="External"/><Relationship Id="rId11" Type="http://schemas.openxmlformats.org/officeDocument/2006/relationships/hyperlink" Target="http://www.secp.gov.pk/Org/ist_index.asp" TargetMode="External"/><Relationship Id="rId5" Type="http://schemas.openxmlformats.org/officeDocument/2006/relationships/hyperlink" Target="http://www.secp.gov.pk/CS/cs_commission.asp" TargetMode="External"/><Relationship Id="rId15" Type="http://schemas.openxmlformats.org/officeDocument/2006/relationships/hyperlink" Target="http://www.secp.gov.pk/Org/ssd_index.asp" TargetMode="External"/><Relationship Id="rId10" Type="http://schemas.openxmlformats.org/officeDocument/2006/relationships/hyperlink" Target="http://www.secp.gov.pk/Org/intaudit_index.asp" TargetMode="External"/><Relationship Id="rId4" Type="http://schemas.openxmlformats.org/officeDocument/2006/relationships/hyperlink" Target="http://www.secp.gov.pk/CS/cs_policyboard.asp" TargetMode="External"/><Relationship Id="rId9" Type="http://schemas.openxmlformats.org/officeDocument/2006/relationships/hyperlink" Target="http://www.secp.gov.pk/Org/comsec_index.asp" TargetMode="External"/><Relationship Id="rId14" Type="http://schemas.openxmlformats.org/officeDocument/2006/relationships/hyperlink" Target="http://www.secp.gov.pk/Org/litigation_index.asp"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secp.gov.pk/corporatelaws/pdf/NBFC%20Rules-%20Amendment%202007.pdf" TargetMode="External"/><Relationship Id="rId2" Type="http://schemas.openxmlformats.org/officeDocument/2006/relationships/hyperlink" Target="http://www.secp.gov.pk/corporatelaws/pdf/NBFC_Rules-Complete_Copy.pdf" TargetMode="External"/><Relationship Id="rId1" Type="http://schemas.openxmlformats.org/officeDocument/2006/relationships/slideLayout" Target="../slideLayouts/slideLayout7.xml"/><Relationship Id="rId6" Type="http://schemas.openxmlformats.org/officeDocument/2006/relationships/image" Target="../media/image13.gif"/><Relationship Id="rId5" Type="http://schemas.openxmlformats.org/officeDocument/2006/relationships/hyperlink" Target="http://www.secp.gov.pk/corporatelaws/pdf/NBFC%20Rules-Amendment%202012.pdf" TargetMode="External"/><Relationship Id="rId4" Type="http://schemas.openxmlformats.org/officeDocument/2006/relationships/hyperlink" Target="http://www.secp.gov.pk/corporatelaws/pdf/NBFC%20Rules-Amendment%202010.pdf"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www.secp.gov.pk/circulars.asp" TargetMode="External"/><Relationship Id="rId2" Type="http://schemas.openxmlformats.org/officeDocument/2006/relationships/hyperlink" Target="http://www.secp.gov.pk/Services/laws_policies.asp"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ctrTitle"/>
          </p:nvPr>
        </p:nvSpPr>
        <p:spPr>
          <a:xfrm>
            <a:off x="5029200" y="5562600"/>
            <a:ext cx="3124200" cy="990600"/>
          </a:xfrm>
        </p:spPr>
        <p:txBody>
          <a:bodyPr/>
          <a:lstStyle/>
          <a:p>
            <a:r>
              <a:rPr lang="en-US" altLang="zh-CN" sz="2400" i="1" dirty="0" err="1" smtClean="0">
                <a:solidFill>
                  <a:srgbClr val="FF0000"/>
                </a:solidFill>
              </a:rPr>
              <a:t>Zeenat</a:t>
            </a:r>
            <a:r>
              <a:rPr lang="en-US" altLang="zh-CN" sz="2400" i="1" dirty="0" smtClean="0">
                <a:solidFill>
                  <a:srgbClr val="FF0000"/>
                </a:solidFill>
              </a:rPr>
              <a:t> </a:t>
            </a:r>
            <a:r>
              <a:rPr lang="en-US" altLang="zh-CN" sz="2400" i="1" dirty="0" err="1" smtClean="0">
                <a:solidFill>
                  <a:srgbClr val="FF0000"/>
                </a:solidFill>
              </a:rPr>
              <a:t>Jabbar</a:t>
            </a:r>
            <a:endParaRPr lang="en-US" altLang="zh-CN" sz="2400" i="1" dirty="0">
              <a:solidFill>
                <a:srgbClr val="FF0000"/>
              </a:solidFill>
            </a:endParaRPr>
          </a:p>
        </p:txBody>
      </p:sp>
      <p:sp>
        <p:nvSpPr>
          <p:cNvPr id="5123" name="Rectangle 3"/>
          <p:cNvSpPr>
            <a:spLocks noGrp="1" noChangeArrowheads="1"/>
          </p:cNvSpPr>
          <p:nvPr>
            <p:ph type="subTitle" idx="1"/>
          </p:nvPr>
        </p:nvSpPr>
        <p:spPr>
          <a:xfrm>
            <a:off x="2286000" y="1143000"/>
            <a:ext cx="5105400" cy="1365250"/>
          </a:xfrm>
        </p:spPr>
        <p:txBody>
          <a:bodyPr/>
          <a:lstStyle/>
          <a:p>
            <a:pPr algn="ctr"/>
            <a:r>
              <a:rPr lang="en-US" altLang="zh-CN" sz="3600" dirty="0"/>
              <a:t>The Securities and Exchange Commission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FAC4B1D-6AA9-492B-81DC-5735D1053131}" type="slidenum">
              <a:rPr lang="en-US" altLang="zh-CN"/>
              <a:pPr/>
              <a:t>2</a:t>
            </a:fld>
            <a:endParaRPr lang="en-US" altLang="zh-CN"/>
          </a:p>
        </p:txBody>
      </p:sp>
      <p:sp>
        <p:nvSpPr>
          <p:cNvPr id="10242" name="AutoShape 2"/>
          <p:cNvSpPr>
            <a:spLocks noGrp="1" noChangeArrowheads="1"/>
          </p:cNvSpPr>
          <p:nvPr>
            <p:ph type="title"/>
          </p:nvPr>
        </p:nvSpPr>
        <p:spPr/>
        <p:txBody>
          <a:bodyPr/>
          <a:lstStyle/>
          <a:p>
            <a:r>
              <a:rPr lang="en-US" altLang="zh-CN"/>
              <a:t>Chapter Overview</a:t>
            </a:r>
          </a:p>
        </p:txBody>
      </p:sp>
      <p:sp>
        <p:nvSpPr>
          <p:cNvPr id="10243" name="Rectangle 3"/>
          <p:cNvSpPr>
            <a:spLocks noGrp="1" noChangeArrowheads="1"/>
          </p:cNvSpPr>
          <p:nvPr>
            <p:ph type="body" idx="1"/>
          </p:nvPr>
        </p:nvSpPr>
        <p:spPr/>
        <p:txBody>
          <a:bodyPr/>
          <a:lstStyle/>
          <a:p>
            <a:pPr>
              <a:buFont typeface="Wingdings" pitchFamily="2" charset="2"/>
              <a:buBlip>
                <a:blip r:embed="rId2"/>
              </a:buBlip>
            </a:pPr>
            <a:r>
              <a:rPr lang="en-US" altLang="zh-CN"/>
              <a:t>The Securities Acts</a:t>
            </a:r>
          </a:p>
          <a:p>
            <a:pPr>
              <a:buFont typeface="Wingdings" pitchFamily="2" charset="2"/>
              <a:buBlip>
                <a:blip r:embed="rId2"/>
              </a:buBlip>
            </a:pPr>
            <a:r>
              <a:rPr lang="en-US" altLang="zh-CN"/>
              <a:t>Organizational structure of the SEC</a:t>
            </a:r>
          </a:p>
          <a:p>
            <a:pPr>
              <a:buFont typeface="Wingdings" pitchFamily="2" charset="2"/>
              <a:buBlip>
                <a:blip r:embed="rId2"/>
              </a:buBlip>
            </a:pPr>
            <a:r>
              <a:rPr lang="en-US" altLang="zh-CN"/>
              <a:t>Need for the Acts and the SEC</a:t>
            </a:r>
          </a:p>
          <a:p>
            <a:pPr>
              <a:buFont typeface="Wingdings" pitchFamily="2" charset="2"/>
              <a:buBlip>
                <a:blip r:embed="rId2"/>
              </a:buBlip>
            </a:pPr>
            <a:r>
              <a:rPr lang="en-US" altLang="zh-CN"/>
              <a:t>SEC problem areas</a:t>
            </a:r>
          </a:p>
          <a:p>
            <a:pPr>
              <a:buFont typeface="Wingdings" pitchFamily="2" charset="2"/>
              <a:buBlip>
                <a:blip r:embed="rId2"/>
              </a:buBlip>
            </a:pPr>
            <a:r>
              <a:rPr lang="en-US" altLang="zh-CN"/>
              <a:t>International perspective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80B61A8-59C5-4534-9440-9C913FF8B0C6}" type="slidenum">
              <a:rPr lang="en-US" altLang="zh-CN"/>
              <a:pPr/>
              <a:t>3</a:t>
            </a:fld>
            <a:endParaRPr lang="en-US" altLang="zh-CN"/>
          </a:p>
        </p:txBody>
      </p:sp>
      <p:sp>
        <p:nvSpPr>
          <p:cNvPr id="11266" name="AutoShape 2"/>
          <p:cNvSpPr>
            <a:spLocks noGrp="1" noChangeArrowheads="1"/>
          </p:cNvSpPr>
          <p:nvPr>
            <p:ph type="title"/>
          </p:nvPr>
        </p:nvSpPr>
        <p:spPr/>
        <p:txBody>
          <a:bodyPr/>
          <a:lstStyle/>
          <a:p>
            <a:r>
              <a:rPr lang="en-US" altLang="zh-CN"/>
              <a:t>The Securities Acts	</a:t>
            </a:r>
          </a:p>
        </p:txBody>
      </p:sp>
      <p:sp>
        <p:nvSpPr>
          <p:cNvPr id="11267" name="Rectangle 3"/>
          <p:cNvSpPr>
            <a:spLocks noGrp="1" noChangeArrowheads="1"/>
          </p:cNvSpPr>
          <p:nvPr>
            <p:ph type="body" idx="1"/>
          </p:nvPr>
        </p:nvSpPr>
        <p:spPr/>
        <p:txBody>
          <a:bodyPr/>
          <a:lstStyle/>
          <a:p>
            <a:pPr>
              <a:buFont typeface="Wingdings" pitchFamily="2" charset="2"/>
              <a:buBlip>
                <a:blip r:embed="rId2"/>
              </a:buBlip>
            </a:pPr>
            <a:r>
              <a:rPr lang="en-US" altLang="zh-CN"/>
              <a:t>The </a:t>
            </a:r>
            <a:r>
              <a:rPr lang="en-US" altLang="zh-CN" b="1"/>
              <a:t>Securities Act of 1933</a:t>
            </a:r>
            <a:r>
              <a:rPr lang="en-US" altLang="zh-CN"/>
              <a:t> </a:t>
            </a:r>
          </a:p>
          <a:p>
            <a:pPr lvl="1">
              <a:buFontTx/>
              <a:buBlip>
                <a:blip r:embed="rId2"/>
              </a:buBlip>
            </a:pPr>
            <a:r>
              <a:rPr lang="en-US" altLang="zh-CN" b="1"/>
              <a:t>Form S-1</a:t>
            </a:r>
            <a:r>
              <a:rPr lang="en-US" altLang="zh-CN">
                <a:cs typeface="Arial" charset="0"/>
              </a:rPr>
              <a:t>—the most common securities registration form.</a:t>
            </a:r>
          </a:p>
          <a:p>
            <a:pPr>
              <a:buFont typeface="Wingdings" pitchFamily="2" charset="2"/>
              <a:buBlip>
                <a:blip r:embed="rId2"/>
              </a:buBlip>
            </a:pPr>
            <a:r>
              <a:rPr lang="en-US" altLang="zh-CN">
                <a:cs typeface="Arial" charset="0"/>
              </a:rPr>
              <a:t>The </a:t>
            </a:r>
            <a:r>
              <a:rPr lang="en-US" altLang="zh-CN" b="1">
                <a:cs typeface="Arial" charset="0"/>
              </a:rPr>
              <a:t>Securities Exchange Act of 1934</a:t>
            </a:r>
          </a:p>
          <a:p>
            <a:pPr lvl="1">
              <a:buFontTx/>
              <a:buBlip>
                <a:blip r:embed="rId2"/>
              </a:buBlip>
            </a:pPr>
            <a:r>
              <a:rPr lang="en-US" altLang="zh-CN" b="1">
                <a:cs typeface="Arial" charset="0"/>
              </a:rPr>
              <a:t>10-Ks, 10-Qs, 8-Ks</a:t>
            </a:r>
          </a:p>
          <a:p>
            <a:pPr lvl="1">
              <a:buFontTx/>
              <a:buBlip>
                <a:blip r:embed="rId2"/>
              </a:buBlip>
            </a:pPr>
            <a:r>
              <a:rPr lang="en-US" altLang="zh-CN">
                <a:cs typeface="Arial" charset="0"/>
              </a:rPr>
              <a:t>These reports can be filed using the EDGAR system.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2BE4001-3ED5-46D3-A68F-944276CEB39A}" type="slidenum">
              <a:rPr lang="en-US" altLang="zh-CN"/>
              <a:pPr/>
              <a:t>4</a:t>
            </a:fld>
            <a:endParaRPr lang="en-US" altLang="zh-CN"/>
          </a:p>
        </p:txBody>
      </p:sp>
      <p:sp>
        <p:nvSpPr>
          <p:cNvPr id="12290" name="AutoShape 2"/>
          <p:cNvSpPr>
            <a:spLocks noGrp="1" noChangeArrowheads="1"/>
          </p:cNvSpPr>
          <p:nvPr>
            <p:ph type="title"/>
          </p:nvPr>
        </p:nvSpPr>
        <p:spPr/>
        <p:txBody>
          <a:bodyPr/>
          <a:lstStyle/>
          <a:p>
            <a:r>
              <a:rPr lang="en-US" altLang="zh-CN"/>
              <a:t>The Securities Acts (Cont.)</a:t>
            </a:r>
          </a:p>
        </p:txBody>
      </p:sp>
      <p:sp>
        <p:nvSpPr>
          <p:cNvPr id="12291" name="Rectangle 3"/>
          <p:cNvSpPr>
            <a:spLocks noGrp="1" noChangeArrowheads="1"/>
          </p:cNvSpPr>
          <p:nvPr>
            <p:ph type="body" idx="1"/>
          </p:nvPr>
        </p:nvSpPr>
        <p:spPr>
          <a:xfrm>
            <a:off x="838200" y="2362200"/>
            <a:ext cx="7693025" cy="4038600"/>
          </a:xfrm>
        </p:spPr>
        <p:txBody>
          <a:bodyPr/>
          <a:lstStyle/>
          <a:p>
            <a:pPr>
              <a:lnSpc>
                <a:spcPct val="90000"/>
              </a:lnSpc>
              <a:buFont typeface="Wingdings" pitchFamily="2" charset="2"/>
              <a:buBlip>
                <a:blip r:embed="rId2"/>
              </a:buBlip>
            </a:pPr>
            <a:r>
              <a:rPr lang="en-US" altLang="zh-CN"/>
              <a:t>The </a:t>
            </a:r>
            <a:r>
              <a:rPr lang="en-US" altLang="zh-CN" b="1"/>
              <a:t>Trust Indenture Act of 1939</a:t>
            </a:r>
          </a:p>
          <a:p>
            <a:pPr>
              <a:lnSpc>
                <a:spcPct val="90000"/>
              </a:lnSpc>
              <a:buFont typeface="Wingdings" pitchFamily="2" charset="2"/>
              <a:buBlip>
                <a:blip r:embed="rId2"/>
              </a:buBlip>
            </a:pPr>
            <a:r>
              <a:rPr lang="en-US" altLang="zh-CN"/>
              <a:t>The </a:t>
            </a:r>
            <a:r>
              <a:rPr lang="en-US" altLang="zh-CN" b="1"/>
              <a:t>Investment Company Act of 1940</a:t>
            </a:r>
          </a:p>
          <a:p>
            <a:pPr>
              <a:lnSpc>
                <a:spcPct val="90000"/>
              </a:lnSpc>
              <a:buFont typeface="Wingdings" pitchFamily="2" charset="2"/>
              <a:buBlip>
                <a:blip r:embed="rId2"/>
              </a:buBlip>
            </a:pPr>
            <a:r>
              <a:rPr lang="en-US" altLang="zh-CN"/>
              <a:t>The</a:t>
            </a:r>
            <a:r>
              <a:rPr lang="en-US" altLang="zh-CN" b="1"/>
              <a:t> Investment Advisors Act of 1940</a:t>
            </a:r>
          </a:p>
          <a:p>
            <a:pPr>
              <a:lnSpc>
                <a:spcPct val="90000"/>
              </a:lnSpc>
              <a:buFont typeface="Wingdings" pitchFamily="2" charset="2"/>
              <a:buBlip>
                <a:blip r:embed="rId2"/>
              </a:buBlip>
            </a:pPr>
            <a:r>
              <a:rPr lang="en-US" altLang="zh-CN" b="1"/>
              <a:t>The Public Utility Holding Company Act of 1935</a:t>
            </a:r>
          </a:p>
          <a:p>
            <a:pPr>
              <a:lnSpc>
                <a:spcPct val="90000"/>
              </a:lnSpc>
              <a:buFont typeface="Wingdings" pitchFamily="2" charset="2"/>
              <a:buBlip>
                <a:blip r:embed="rId2"/>
              </a:buBlip>
            </a:pPr>
            <a:r>
              <a:rPr lang="en-US" altLang="zh-CN"/>
              <a:t>The</a:t>
            </a:r>
            <a:r>
              <a:rPr lang="en-US" altLang="zh-CN" b="1"/>
              <a:t> Sarbanes-Oxley Act, </a:t>
            </a:r>
            <a:r>
              <a:rPr lang="en-US" altLang="zh-CN"/>
              <a:t>otherwise known as the</a:t>
            </a:r>
            <a:r>
              <a:rPr lang="en-US" altLang="zh-CN" b="1"/>
              <a:t> Public Company Accounting Reform and Investor Protection Act of 2002</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5CE84C5C-5C58-4151-ADF3-3C6370FB2725}" type="slidenum">
              <a:rPr lang="en-US" altLang="zh-CN"/>
              <a:pPr/>
              <a:t>5</a:t>
            </a:fld>
            <a:endParaRPr lang="en-US" altLang="zh-CN"/>
          </a:p>
        </p:txBody>
      </p:sp>
      <p:sp>
        <p:nvSpPr>
          <p:cNvPr id="13314" name="AutoShape 2"/>
          <p:cNvSpPr>
            <a:spLocks noGrp="1" noChangeArrowheads="1"/>
          </p:cNvSpPr>
          <p:nvPr>
            <p:ph type="title"/>
          </p:nvPr>
        </p:nvSpPr>
        <p:spPr/>
        <p:txBody>
          <a:bodyPr/>
          <a:lstStyle/>
          <a:p>
            <a:r>
              <a:rPr lang="en-US" altLang="zh-CN" sz="3200" b="0"/>
              <a:t>The 2002 Act’s Effect on Accounting Oversight</a:t>
            </a:r>
          </a:p>
        </p:txBody>
      </p:sp>
      <p:sp>
        <p:nvSpPr>
          <p:cNvPr id="13315" name="Rectangle 3"/>
          <p:cNvSpPr>
            <a:spLocks noGrp="1" noChangeArrowheads="1"/>
          </p:cNvSpPr>
          <p:nvPr>
            <p:ph type="body" idx="1"/>
          </p:nvPr>
        </p:nvSpPr>
        <p:spPr/>
        <p:txBody>
          <a:bodyPr/>
          <a:lstStyle/>
          <a:p>
            <a:pPr>
              <a:lnSpc>
                <a:spcPct val="90000"/>
              </a:lnSpc>
              <a:buFont typeface="Wingdings" pitchFamily="2" charset="2"/>
              <a:buBlip>
                <a:blip r:embed="rId2"/>
              </a:buBlip>
            </a:pPr>
            <a:r>
              <a:rPr lang="en-US" altLang="zh-CN"/>
              <a:t>SEC’s oversight over public accounting has dramatically expanded. </a:t>
            </a:r>
          </a:p>
          <a:p>
            <a:pPr>
              <a:lnSpc>
                <a:spcPct val="90000"/>
              </a:lnSpc>
              <a:buFont typeface="Wingdings" pitchFamily="2" charset="2"/>
              <a:buBlip>
                <a:blip r:embed="rId2"/>
              </a:buBlip>
            </a:pPr>
            <a:r>
              <a:rPr lang="en-US" altLang="zh-CN"/>
              <a:t>FASB still sets accounting standards known as GAAP.</a:t>
            </a:r>
          </a:p>
          <a:p>
            <a:pPr>
              <a:lnSpc>
                <a:spcPct val="90000"/>
              </a:lnSpc>
              <a:buFont typeface="Wingdings" pitchFamily="2" charset="2"/>
              <a:buBlip>
                <a:blip r:embed="rId2"/>
              </a:buBlip>
            </a:pPr>
            <a:r>
              <a:rPr lang="en-US" altLang="zh-CN"/>
              <a:t>However, the SEC’s PCAOB now oversees auditing and public accounting firms.</a:t>
            </a:r>
          </a:p>
          <a:p>
            <a:pPr lvl="1">
              <a:lnSpc>
                <a:spcPct val="90000"/>
              </a:lnSpc>
              <a:buFontTx/>
              <a:buBlip>
                <a:blip r:embed="rId2"/>
              </a:buBlip>
            </a:pPr>
            <a:r>
              <a:rPr lang="en-US" altLang="zh-CN"/>
              <a:t>The AICPA used to be the primary agency that governed external auditing and auditing standards.</a:t>
            </a:r>
          </a:p>
          <a:p>
            <a:pPr lvl="1">
              <a:lnSpc>
                <a:spcPct val="90000"/>
              </a:lnSpc>
              <a:buFontTx/>
              <a:buBlip>
                <a:blip r:embed="rId2"/>
              </a:buBlip>
            </a:pPr>
            <a:endParaRPr lang="en-US" altLang="zh-CN"/>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p:txBody>
          <a:bodyPr/>
          <a:lstStyle/>
          <a:p>
            <a:fld id="{71D1E6AE-189A-45F0-A1AA-183B1F9E7B0B}" type="slidenum">
              <a:rPr lang="en-US" altLang="zh-CN"/>
              <a:pPr/>
              <a:t>6</a:t>
            </a:fld>
            <a:endParaRPr lang="en-US" altLang="zh-CN"/>
          </a:p>
        </p:txBody>
      </p:sp>
      <p:pic>
        <p:nvPicPr>
          <p:cNvPr id="14345" name="Picture 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36F25985-1EE5-4453-BC06-E5D25EB7A6D8}" type="slidenum">
              <a:rPr lang="en-US" altLang="zh-CN"/>
              <a:pPr/>
              <a:t>7</a:t>
            </a:fld>
            <a:endParaRPr lang="en-US" altLang="zh-CN"/>
          </a:p>
        </p:txBody>
      </p:sp>
      <p:sp>
        <p:nvSpPr>
          <p:cNvPr id="15363" name="Rectangle 3"/>
          <p:cNvSpPr>
            <a:spLocks noGrp="1" noChangeArrowheads="1"/>
          </p:cNvSpPr>
          <p:nvPr>
            <p:ph type="body" idx="1"/>
          </p:nvPr>
        </p:nvSpPr>
        <p:spPr>
          <a:xfrm>
            <a:off x="838200" y="2362200"/>
            <a:ext cx="7693025" cy="3733800"/>
          </a:xfrm>
        </p:spPr>
        <p:txBody>
          <a:bodyPr/>
          <a:lstStyle/>
          <a:p>
            <a:pPr>
              <a:buFont typeface="Wingdings" pitchFamily="2" charset="2"/>
              <a:buBlip>
                <a:blip r:embed="rId2"/>
              </a:buBlip>
            </a:pPr>
            <a:r>
              <a:rPr lang="en-US" altLang="zh-CN"/>
              <a:t>The 4 main divisions of the SEC:</a:t>
            </a:r>
          </a:p>
          <a:p>
            <a:pPr>
              <a:buFont typeface="Wingdings" pitchFamily="2" charset="2"/>
              <a:buBlip>
                <a:blip r:embed="rId2"/>
              </a:buBlip>
            </a:pPr>
            <a:endParaRPr lang="en-US" altLang="zh-CN" sz="1200"/>
          </a:p>
          <a:p>
            <a:pPr lvl="1">
              <a:buFontTx/>
              <a:buBlip>
                <a:blip r:embed="rId2"/>
              </a:buBlip>
            </a:pPr>
            <a:r>
              <a:rPr lang="en-US" altLang="zh-CN" b="1"/>
              <a:t>The Division of Corporate Finance</a:t>
            </a:r>
          </a:p>
          <a:p>
            <a:pPr lvl="1">
              <a:buFontTx/>
              <a:buBlip>
                <a:blip r:embed="rId2"/>
              </a:buBlip>
            </a:pPr>
            <a:r>
              <a:rPr lang="en-US" altLang="zh-CN" b="1"/>
              <a:t>The Division of Market Regulation</a:t>
            </a:r>
          </a:p>
          <a:p>
            <a:pPr lvl="1">
              <a:buFontTx/>
              <a:buBlip>
                <a:blip r:embed="rId2"/>
              </a:buBlip>
            </a:pPr>
            <a:r>
              <a:rPr lang="en-US" altLang="zh-CN" b="1"/>
              <a:t>The Division of Investment Management</a:t>
            </a:r>
          </a:p>
          <a:p>
            <a:pPr lvl="1">
              <a:buFontTx/>
              <a:buBlip>
                <a:blip r:embed="rId2"/>
              </a:buBlip>
            </a:pPr>
            <a:r>
              <a:rPr lang="en-US" altLang="zh-CN" b="1"/>
              <a:t>The Division of Enforcement</a:t>
            </a:r>
          </a:p>
        </p:txBody>
      </p:sp>
      <p:grpSp>
        <p:nvGrpSpPr>
          <p:cNvPr id="15365" name="Group 5"/>
          <p:cNvGrpSpPr>
            <a:grpSpLocks/>
          </p:cNvGrpSpPr>
          <p:nvPr/>
        </p:nvGrpSpPr>
        <p:grpSpPr bwMode="auto">
          <a:xfrm>
            <a:off x="1143000" y="914400"/>
            <a:ext cx="7620000" cy="990600"/>
            <a:chOff x="960" y="0"/>
            <a:chExt cx="4800" cy="624"/>
          </a:xfrm>
        </p:grpSpPr>
        <p:pic>
          <p:nvPicPr>
            <p:cNvPr id="15366" name="Picture 6" descr="http://www.sec.gov/images/bannerFlagMain.gif"/>
            <p:cNvPicPr>
              <a:picLocks noChangeAspect="1" noChangeArrowheads="1"/>
            </p:cNvPicPr>
            <p:nvPr/>
          </p:nvPicPr>
          <p:blipFill>
            <a:blip r:embed="rId3" r:link="rId4" cstate="print">
              <a:extLst>
                <a:ext uri="{28A0092B-C50C-407E-A947-70E740481C1C}">
                  <a14:useLocalDpi xmlns:a14="http://schemas.microsoft.com/office/drawing/2010/main" xmlns="" val="0"/>
                </a:ext>
              </a:extLst>
            </a:blip>
            <a:srcRect/>
            <a:stretch>
              <a:fillRect/>
            </a:stretch>
          </p:blipFill>
          <p:spPr bwMode="auto">
            <a:xfrm>
              <a:off x="960" y="0"/>
              <a:ext cx="4800" cy="288"/>
            </a:xfrm>
            <a:prstGeom prst="rect">
              <a:avLst/>
            </a:prstGeom>
            <a:noFill/>
            <a:extLst>
              <a:ext uri="{909E8E84-426E-40DD-AFC4-6F175D3DCCD1}">
                <a14:hiddenFill xmlns:a14="http://schemas.microsoft.com/office/drawing/2010/main" xmlns="">
                  <a:solidFill>
                    <a:srgbClr val="FFFFFF"/>
                  </a:solidFill>
                </a14:hiddenFill>
              </a:ext>
            </a:extLst>
          </p:spPr>
        </p:pic>
        <p:pic>
          <p:nvPicPr>
            <p:cNvPr id="15367" name="Picture 7" descr="U.S. Securities and Exchange Commission"/>
            <p:cNvPicPr preferRelativeResize="0">
              <a:picLocks noChangeArrowheads="1"/>
            </p:cNvPicPr>
            <p:nvPr/>
          </p:nvPicPr>
          <p:blipFill>
            <a:blip r:embed="rId5" r:link="rId6" cstate="print">
              <a:extLst>
                <a:ext uri="{28A0092B-C50C-407E-A947-70E740481C1C}">
                  <a14:useLocalDpi xmlns:a14="http://schemas.microsoft.com/office/drawing/2010/main" xmlns="" val="0"/>
                </a:ext>
              </a:extLst>
            </a:blip>
            <a:srcRect/>
            <a:stretch>
              <a:fillRect/>
            </a:stretch>
          </p:blipFill>
          <p:spPr bwMode="auto">
            <a:xfrm>
              <a:off x="960" y="288"/>
              <a:ext cx="4800" cy="242"/>
            </a:xfrm>
            <a:prstGeom prst="rect">
              <a:avLst/>
            </a:prstGeom>
            <a:noFill/>
            <a:extLst>
              <a:ext uri="{909E8E84-426E-40DD-AFC4-6F175D3DCCD1}">
                <a14:hiddenFill xmlns:a14="http://schemas.microsoft.com/office/drawing/2010/main" xmlns="">
                  <a:solidFill>
                    <a:srgbClr val="FFFFFF"/>
                  </a:solidFill>
                </a14:hiddenFill>
              </a:ext>
            </a:extLst>
          </p:spPr>
        </p:pic>
        <p:pic>
          <p:nvPicPr>
            <p:cNvPr id="15368" name="Picture 8" descr="http://www.sec.gov/images/bannerFlagMain.gif"/>
            <p:cNvPicPr>
              <a:picLocks noChangeAspect="1" noChangeArrowheads="1"/>
            </p:cNvPicPr>
            <p:nvPr/>
          </p:nvPicPr>
          <p:blipFill>
            <a:blip r:embed="rId3" r:link="rId4" cstate="print">
              <a:extLst>
                <a:ext uri="{28A0092B-C50C-407E-A947-70E740481C1C}">
                  <a14:useLocalDpi xmlns:a14="http://schemas.microsoft.com/office/drawing/2010/main" xmlns="" val="0"/>
                </a:ext>
              </a:extLst>
            </a:blip>
            <a:srcRect/>
            <a:stretch>
              <a:fillRect/>
            </a:stretch>
          </p:blipFill>
          <p:spPr bwMode="auto">
            <a:xfrm>
              <a:off x="960" y="528"/>
              <a:ext cx="4800" cy="96"/>
            </a:xfrm>
            <a:prstGeom prst="rect">
              <a:avLst/>
            </a:prstGeom>
            <a:noFill/>
            <a:extLst>
              <a:ext uri="{909E8E84-426E-40DD-AFC4-6F175D3DCCD1}">
                <a14:hiddenFill xmlns:a14="http://schemas.microsoft.com/office/drawing/2010/main" xmlns="">
                  <a:solidFill>
                    <a:srgbClr val="FFFFFF"/>
                  </a:solidFill>
                </a14:hiddenFill>
              </a:ext>
            </a:extLst>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A13ED8F4-8083-47E6-9641-C8D524FC1F7E}" type="slidenum">
              <a:rPr lang="en-US" altLang="zh-CN"/>
              <a:pPr/>
              <a:t>8</a:t>
            </a:fld>
            <a:endParaRPr lang="en-US" altLang="zh-CN"/>
          </a:p>
        </p:txBody>
      </p:sp>
      <p:pic>
        <p:nvPicPr>
          <p:cNvPr id="18436" name="Picture 4"/>
          <p:cNvPicPr>
            <a:picLocks noGrp="1" noChangeAspect="1" noChangeArrowheads="1"/>
          </p:cNvPicPr>
          <p:nvPr>
            <p:ph sz="half" idx="2"/>
          </p:nvPr>
        </p:nvPicPr>
        <p:blipFill>
          <a:blip r:embed="rId2" cstate="print">
            <a:lum bright="70000" contrast="-70000"/>
            <a:extLst>
              <a:ext uri="{28A0092B-C50C-407E-A947-70E740481C1C}">
                <a14:useLocalDpi xmlns:a14="http://schemas.microsoft.com/office/drawing/2010/main" xmlns="" val="0"/>
              </a:ext>
            </a:extLst>
          </a:blip>
          <a:srcRect/>
          <a:stretch>
            <a:fillRect/>
          </a:stretch>
        </p:blipFill>
        <p:spPr>
          <a:xfrm>
            <a:off x="2895600" y="2667000"/>
            <a:ext cx="3770313" cy="3668713"/>
          </a:xfrm>
          <a:noFill/>
          <a:ln/>
        </p:spPr>
      </p:pic>
      <p:sp>
        <p:nvSpPr>
          <p:cNvPr id="18434" name="AutoShape 2"/>
          <p:cNvSpPr>
            <a:spLocks noGrp="1" noChangeArrowheads="1"/>
          </p:cNvSpPr>
          <p:nvPr>
            <p:ph type="title"/>
          </p:nvPr>
        </p:nvSpPr>
        <p:spPr/>
        <p:txBody>
          <a:bodyPr/>
          <a:lstStyle/>
          <a:p>
            <a:r>
              <a:rPr lang="en-US" altLang="zh-CN"/>
              <a:t>Need for the Acts and the SEC</a:t>
            </a:r>
          </a:p>
        </p:txBody>
      </p:sp>
      <p:sp>
        <p:nvSpPr>
          <p:cNvPr id="18435" name="Rectangle 3"/>
          <p:cNvSpPr>
            <a:spLocks noGrp="1" noChangeArrowheads="1"/>
          </p:cNvSpPr>
          <p:nvPr>
            <p:ph type="body" sz="half" idx="1"/>
          </p:nvPr>
        </p:nvSpPr>
        <p:spPr>
          <a:xfrm>
            <a:off x="838200" y="2514600"/>
            <a:ext cx="7467600" cy="3724275"/>
          </a:xfrm>
        </p:spPr>
        <p:txBody>
          <a:bodyPr/>
          <a:lstStyle/>
          <a:p>
            <a:pPr>
              <a:buFont typeface="Wingdings" pitchFamily="2" charset="2"/>
              <a:buBlip>
                <a:blip r:embed="rId3"/>
              </a:buBlip>
            </a:pPr>
            <a:r>
              <a:rPr lang="en-US" altLang="zh-CN"/>
              <a:t>Businesses and the securities industry are not always happy with SEC decisions.</a:t>
            </a:r>
          </a:p>
          <a:p>
            <a:pPr>
              <a:buFont typeface="Wingdings" pitchFamily="2" charset="2"/>
              <a:buBlip>
                <a:blip r:embed="rId3"/>
              </a:buBlip>
            </a:pPr>
            <a:r>
              <a:rPr lang="en-US" altLang="zh-CN"/>
              <a:t>The notion of market efficiency might make SEC oversight unnecessary.</a:t>
            </a:r>
          </a:p>
          <a:p>
            <a:pPr>
              <a:buFont typeface="Wingdings" pitchFamily="2" charset="2"/>
              <a:buBlip>
                <a:blip r:embed="rId3"/>
              </a:buBlip>
            </a:pPr>
            <a:r>
              <a:rPr lang="en-US" altLang="zh-CN"/>
              <a:t>It is still under debate whether or not the SEC makes securities markets better.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E0A57CA-DE56-4325-90DE-03A66EC6E36E}" type="slidenum">
              <a:rPr lang="en-US" altLang="zh-CN"/>
              <a:pPr/>
              <a:t>9</a:t>
            </a:fld>
            <a:endParaRPr lang="en-US" altLang="zh-CN"/>
          </a:p>
        </p:txBody>
      </p:sp>
      <p:sp>
        <p:nvSpPr>
          <p:cNvPr id="19458" name="AutoShape 2"/>
          <p:cNvSpPr>
            <a:spLocks noGrp="1" noChangeArrowheads="1"/>
          </p:cNvSpPr>
          <p:nvPr>
            <p:ph type="title"/>
          </p:nvPr>
        </p:nvSpPr>
        <p:spPr/>
        <p:txBody>
          <a:bodyPr/>
          <a:lstStyle/>
          <a:p>
            <a:r>
              <a:rPr lang="en-US" altLang="zh-CN"/>
              <a:t>SEC Problem Areas</a:t>
            </a:r>
          </a:p>
        </p:txBody>
      </p:sp>
      <p:sp>
        <p:nvSpPr>
          <p:cNvPr id="19459" name="Rectangle 3"/>
          <p:cNvSpPr>
            <a:spLocks noGrp="1" noChangeArrowheads="1"/>
          </p:cNvSpPr>
          <p:nvPr>
            <p:ph type="body" idx="1"/>
          </p:nvPr>
        </p:nvSpPr>
        <p:spPr/>
        <p:txBody>
          <a:bodyPr/>
          <a:lstStyle/>
          <a:p>
            <a:pPr>
              <a:buFont typeface="Wingdings" pitchFamily="2" charset="2"/>
              <a:buBlip>
                <a:blip r:embed="rId2"/>
              </a:buBlip>
            </a:pPr>
            <a:r>
              <a:rPr lang="en-US" altLang="zh-CN"/>
              <a:t>Reporting</a:t>
            </a:r>
          </a:p>
          <a:p>
            <a:pPr lvl="1">
              <a:buFontTx/>
              <a:buBlip>
                <a:blip r:embed="rId2"/>
              </a:buBlip>
            </a:pPr>
            <a:r>
              <a:rPr lang="en-US" altLang="zh-CN"/>
              <a:t>Is annual and quarterly reporting enough?  And, is the information contained in them timely?</a:t>
            </a:r>
          </a:p>
          <a:p>
            <a:pPr>
              <a:buFont typeface="Wingdings" pitchFamily="2" charset="2"/>
              <a:buBlip>
                <a:blip r:embed="rId2"/>
              </a:buBlip>
            </a:pPr>
            <a:r>
              <a:rPr lang="en-US" altLang="zh-CN"/>
              <a:t>Two approaches that may improve reporting:</a:t>
            </a:r>
          </a:p>
        </p:txBody>
      </p:sp>
      <p:sp>
        <p:nvSpPr>
          <p:cNvPr id="19461" name="Text Box 5"/>
          <p:cNvSpPr txBox="1">
            <a:spLocks noChangeArrowheads="1"/>
          </p:cNvSpPr>
          <p:nvPr/>
        </p:nvSpPr>
        <p:spPr bwMode="auto">
          <a:xfrm>
            <a:off x="1371600" y="4267200"/>
            <a:ext cx="7239000" cy="1768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50838" indent="-350838">
              <a:defRPr>
                <a:solidFill>
                  <a:schemeClr val="tx1"/>
                </a:solidFill>
                <a:latin typeface="Arial" charset="0"/>
                <a:ea typeface="宋体" pitchFamily="2" charset="-122"/>
              </a:defRPr>
            </a:lvl1pPr>
            <a:lvl2pPr marL="465138">
              <a:defRPr>
                <a:solidFill>
                  <a:schemeClr val="tx1"/>
                </a:solidFill>
                <a:latin typeface="Arial" charset="0"/>
                <a:ea typeface="宋体" pitchFamily="2" charset="-122"/>
              </a:defRPr>
            </a:lvl2pPr>
            <a:lvl3pPr>
              <a:defRPr>
                <a:solidFill>
                  <a:schemeClr val="tx1"/>
                </a:solidFill>
                <a:latin typeface="Arial" charset="0"/>
                <a:ea typeface="宋体" pitchFamily="2" charset="-122"/>
              </a:defRPr>
            </a:lvl3pPr>
            <a:lvl4pPr>
              <a:defRPr>
                <a:solidFill>
                  <a:schemeClr val="tx1"/>
                </a:solidFill>
                <a:latin typeface="Arial" charset="0"/>
                <a:ea typeface="宋体" pitchFamily="2" charset="-122"/>
              </a:defRPr>
            </a:lvl4pPr>
            <a:lvl5pPr>
              <a:defRPr>
                <a:solidFill>
                  <a:schemeClr val="tx1"/>
                </a:solidFill>
                <a:latin typeface="Arial" charset="0"/>
                <a:ea typeface="宋体" pitchFamily="2" charset="-122"/>
              </a:defRPr>
            </a:lvl5pPr>
            <a:lvl6pPr fontAlgn="base">
              <a:spcBef>
                <a:spcPct val="0"/>
              </a:spcBef>
              <a:spcAft>
                <a:spcPct val="0"/>
              </a:spcAft>
              <a:defRPr>
                <a:solidFill>
                  <a:schemeClr val="tx1"/>
                </a:solidFill>
                <a:latin typeface="Arial" charset="0"/>
                <a:ea typeface="宋体" pitchFamily="2" charset="-122"/>
              </a:defRPr>
            </a:lvl6pPr>
            <a:lvl7pPr fontAlgn="base">
              <a:spcBef>
                <a:spcPct val="0"/>
              </a:spcBef>
              <a:spcAft>
                <a:spcPct val="0"/>
              </a:spcAft>
              <a:defRPr>
                <a:solidFill>
                  <a:schemeClr val="tx1"/>
                </a:solidFill>
                <a:latin typeface="Arial" charset="0"/>
                <a:ea typeface="宋体" pitchFamily="2" charset="-122"/>
              </a:defRPr>
            </a:lvl7pPr>
            <a:lvl8pPr fontAlgn="base">
              <a:spcBef>
                <a:spcPct val="0"/>
              </a:spcBef>
              <a:spcAft>
                <a:spcPct val="0"/>
              </a:spcAft>
              <a:defRPr>
                <a:solidFill>
                  <a:schemeClr val="tx1"/>
                </a:solidFill>
                <a:latin typeface="Arial" charset="0"/>
                <a:ea typeface="宋体" pitchFamily="2" charset="-122"/>
              </a:defRPr>
            </a:lvl8pPr>
            <a:lvl9pPr fontAlgn="base">
              <a:spcBef>
                <a:spcPct val="0"/>
              </a:spcBef>
              <a:spcAft>
                <a:spcPct val="0"/>
              </a:spcAft>
              <a:defRPr>
                <a:solidFill>
                  <a:schemeClr val="tx1"/>
                </a:solidFill>
                <a:latin typeface="Arial" charset="0"/>
                <a:ea typeface="宋体" pitchFamily="2" charset="-122"/>
              </a:defRPr>
            </a:lvl9pPr>
          </a:lstStyle>
          <a:p>
            <a:pPr>
              <a:spcBef>
                <a:spcPct val="50000"/>
              </a:spcBef>
              <a:buFontTx/>
              <a:buBlip>
                <a:blip r:embed="rId3"/>
              </a:buBlip>
            </a:pPr>
            <a:r>
              <a:rPr lang="en-US" altLang="zh-CN" sz="2000"/>
              <a:t>Require companies to submit their reports earlier. Right now, annual reports and quarterly reports can be filed 90 and 45 days after the fiscal-year end, respectively.</a:t>
            </a:r>
          </a:p>
          <a:p>
            <a:pPr>
              <a:spcBef>
                <a:spcPct val="50000"/>
              </a:spcBef>
              <a:buFontTx/>
              <a:buBlip>
                <a:blip r:embed="rId3"/>
              </a:buBlip>
            </a:pPr>
            <a:r>
              <a:rPr lang="en-US" altLang="zh-CN" sz="2000"/>
              <a:t>Force companies to reveal immediately any material information that investors will deem important.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11C856B2-8C1A-407A-B8EA-B3414F0E5918}" type="slidenum">
              <a:rPr lang="en-US" altLang="zh-CN"/>
              <a:pPr/>
              <a:t>10</a:t>
            </a:fld>
            <a:endParaRPr lang="en-US" altLang="zh-CN"/>
          </a:p>
        </p:txBody>
      </p:sp>
      <p:sp>
        <p:nvSpPr>
          <p:cNvPr id="20482" name="AutoShape 2"/>
          <p:cNvSpPr>
            <a:spLocks noGrp="1" noChangeArrowheads="1"/>
          </p:cNvSpPr>
          <p:nvPr>
            <p:ph type="title"/>
          </p:nvPr>
        </p:nvSpPr>
        <p:spPr/>
        <p:txBody>
          <a:bodyPr/>
          <a:lstStyle/>
          <a:p>
            <a:r>
              <a:rPr lang="en-US" altLang="zh-CN"/>
              <a:t>SEC Problem Areas (Cont.)</a:t>
            </a:r>
          </a:p>
        </p:txBody>
      </p:sp>
      <p:sp>
        <p:nvSpPr>
          <p:cNvPr id="20483" name="Rectangle 3"/>
          <p:cNvSpPr>
            <a:spLocks noGrp="1" noChangeArrowheads="1"/>
          </p:cNvSpPr>
          <p:nvPr>
            <p:ph type="body" sz="half" idx="1"/>
          </p:nvPr>
        </p:nvSpPr>
        <p:spPr>
          <a:xfrm>
            <a:off x="838200" y="2362200"/>
            <a:ext cx="7848600" cy="3724275"/>
          </a:xfrm>
        </p:spPr>
        <p:txBody>
          <a:bodyPr/>
          <a:lstStyle/>
          <a:p>
            <a:pPr>
              <a:buFont typeface="Wingdings" pitchFamily="2" charset="2"/>
              <a:buBlip>
                <a:blip r:embed="rId2"/>
              </a:buBlip>
            </a:pPr>
            <a:r>
              <a:rPr lang="en-US" altLang="zh-CN"/>
              <a:t>Punishment</a:t>
            </a:r>
          </a:p>
          <a:p>
            <a:pPr lvl="1">
              <a:buFontTx/>
              <a:buBlip>
                <a:blip r:embed="rId2"/>
              </a:buBlip>
            </a:pPr>
            <a:r>
              <a:rPr lang="en-US" altLang="zh-CN"/>
              <a:t>The SEC cannot pursue criminal prosecution.</a:t>
            </a:r>
          </a:p>
          <a:p>
            <a:pPr lvl="1">
              <a:buFontTx/>
              <a:buBlip>
                <a:blip r:embed="rId2"/>
              </a:buBlip>
            </a:pPr>
            <a:r>
              <a:rPr lang="en-US" altLang="zh-CN"/>
              <a:t>The primary punishment tool employed by the SEC is to fine companies for wrongdoing. However, this means shareholders will end up suffering twice (they not only suffer from the wrongdoing, but the fines are usually paid by the company).   </a:t>
            </a:r>
          </a:p>
          <a:p>
            <a:pPr>
              <a:buFont typeface="Wingdings" pitchFamily="2" charset="2"/>
              <a:buNone/>
            </a:pPr>
            <a:endParaRPr lang="en-US" altLang="zh-CN"/>
          </a:p>
          <a:p>
            <a:pPr>
              <a:buFont typeface="Wingdings" pitchFamily="2" charset="2"/>
              <a:buNone/>
            </a:pPr>
            <a:endParaRPr lang="en-US" altLang="zh-CN" sz="2400"/>
          </a:p>
        </p:txBody>
      </p:sp>
      <p:pic>
        <p:nvPicPr>
          <p:cNvPr id="20485" name="Picture 5" descr="j0239447"/>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7315200" y="152400"/>
            <a:ext cx="1633538" cy="18208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2E8527B-221C-4712-9D25-C1AE69728934}" type="slidenum">
              <a:rPr lang="en-US" altLang="zh-CN"/>
              <a:pPr/>
              <a:t>11</a:t>
            </a:fld>
            <a:endParaRPr lang="en-US" altLang="zh-CN"/>
          </a:p>
        </p:txBody>
      </p:sp>
      <p:sp>
        <p:nvSpPr>
          <p:cNvPr id="21506" name="AutoShape 2"/>
          <p:cNvSpPr>
            <a:spLocks noGrp="1" noChangeArrowheads="1"/>
          </p:cNvSpPr>
          <p:nvPr>
            <p:ph type="title"/>
          </p:nvPr>
        </p:nvSpPr>
        <p:spPr/>
        <p:txBody>
          <a:bodyPr/>
          <a:lstStyle/>
          <a:p>
            <a:r>
              <a:rPr lang="en-US" altLang="zh-CN"/>
              <a:t>SEC Problem Areas (Cont.)</a:t>
            </a:r>
          </a:p>
        </p:txBody>
      </p:sp>
      <p:sp>
        <p:nvSpPr>
          <p:cNvPr id="21513" name="Rectangle 9"/>
          <p:cNvSpPr>
            <a:spLocks noGrp="1" noChangeArrowheads="1"/>
          </p:cNvSpPr>
          <p:nvPr>
            <p:ph type="body" idx="1"/>
          </p:nvPr>
        </p:nvSpPr>
        <p:spPr/>
        <p:txBody>
          <a:bodyPr/>
          <a:lstStyle/>
          <a:p>
            <a:r>
              <a:rPr lang="en-US"/>
              <a:t>SEC Resources</a:t>
            </a:r>
          </a:p>
          <a:p>
            <a:pPr lvl="1"/>
            <a:r>
              <a:rPr lang="en-US"/>
              <a:t>The SEC is underfunded, so it is hindered in its ability to hire and retain the best staff, and it is also understaffed.</a:t>
            </a:r>
          </a:p>
          <a:p>
            <a:pPr lvl="1"/>
            <a:r>
              <a:rPr lang="en-US"/>
              <a:t>Due to understaffing, only about 1 out of 15 annual reports are carefully reviewed.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053A507-7423-487B-8B0D-010A2F6AB73E}" type="slidenum">
              <a:rPr lang="en-US" altLang="zh-CN"/>
              <a:pPr/>
              <a:t>12</a:t>
            </a:fld>
            <a:endParaRPr lang="en-US" altLang="zh-CN"/>
          </a:p>
        </p:txBody>
      </p:sp>
      <p:sp>
        <p:nvSpPr>
          <p:cNvPr id="28676" name="Rectangle 4"/>
          <p:cNvSpPr>
            <a:spLocks noChangeArrowheads="1"/>
          </p:cNvSpPr>
          <p:nvPr/>
        </p:nvSpPr>
        <p:spPr bwMode="auto">
          <a:xfrm>
            <a:off x="685800" y="2362200"/>
            <a:ext cx="8001000" cy="3687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spcBef>
                <a:spcPct val="20000"/>
              </a:spcBef>
              <a:buClr>
                <a:schemeClr val="tx1"/>
              </a:buClr>
              <a:buSzPct val="75000"/>
              <a:buFont typeface="Wingdings" pitchFamily="2" charset="2"/>
              <a:buChar char="l"/>
            </a:pPr>
            <a:r>
              <a:rPr lang="en-US" sz="2200">
                <a:latin typeface="Verdana" pitchFamily="34" charset="0"/>
              </a:rPr>
              <a:t>The SEC’s litigation usually results in 3 outcomes: financial penalties and fines, suspensions, and restructuring and reforms.</a:t>
            </a:r>
          </a:p>
          <a:p>
            <a:pPr marL="342900" indent="-342900">
              <a:lnSpc>
                <a:spcPct val="80000"/>
              </a:lnSpc>
              <a:spcBef>
                <a:spcPct val="20000"/>
              </a:spcBef>
              <a:buClr>
                <a:schemeClr val="tx1"/>
              </a:buClr>
              <a:buSzPct val="75000"/>
              <a:buFont typeface="Wingdings" pitchFamily="2" charset="2"/>
              <a:buChar char="l"/>
            </a:pPr>
            <a:endParaRPr lang="en-US" sz="800">
              <a:latin typeface="Verdana" pitchFamily="34" charset="0"/>
            </a:endParaRPr>
          </a:p>
          <a:p>
            <a:pPr marL="342900" indent="-342900">
              <a:lnSpc>
                <a:spcPct val="80000"/>
              </a:lnSpc>
              <a:spcBef>
                <a:spcPct val="20000"/>
              </a:spcBef>
              <a:buClr>
                <a:schemeClr val="tx1"/>
              </a:buClr>
              <a:buSzPct val="75000"/>
              <a:buFont typeface="Wingdings" pitchFamily="2" charset="2"/>
              <a:buChar char="l"/>
            </a:pPr>
            <a:r>
              <a:rPr lang="en-US" sz="2200">
                <a:latin typeface="Verdana" pitchFamily="34" charset="0"/>
              </a:rPr>
              <a:t>Penalties and Fines:</a:t>
            </a:r>
          </a:p>
          <a:p>
            <a:pPr marL="342900" indent="-342900">
              <a:lnSpc>
                <a:spcPct val="80000"/>
              </a:lnSpc>
              <a:spcBef>
                <a:spcPct val="20000"/>
              </a:spcBef>
              <a:buClr>
                <a:schemeClr val="tx1"/>
              </a:buClr>
              <a:buSzPct val="75000"/>
              <a:buFont typeface="Wingdings" pitchFamily="2" charset="2"/>
              <a:buNone/>
            </a:pPr>
            <a:r>
              <a:rPr lang="en-US" sz="2200">
                <a:latin typeface="Verdana" pitchFamily="34" charset="0"/>
              </a:rPr>
              <a:t>  	- </a:t>
            </a:r>
            <a:r>
              <a:rPr lang="en-US" sz="2200"/>
              <a:t>SEC versus Martha Stewart &amp; Peter Bacanovic</a:t>
            </a:r>
            <a:endParaRPr lang="en-US" sz="2200">
              <a:latin typeface="Verdana" pitchFamily="34" charset="0"/>
            </a:endParaRPr>
          </a:p>
          <a:p>
            <a:pPr marL="342900" indent="-342900">
              <a:lnSpc>
                <a:spcPct val="80000"/>
              </a:lnSpc>
              <a:spcBef>
                <a:spcPct val="20000"/>
              </a:spcBef>
              <a:buClr>
                <a:schemeClr val="tx1"/>
              </a:buClr>
              <a:buSzPct val="75000"/>
              <a:buFont typeface="Wingdings" pitchFamily="2" charset="2"/>
              <a:buNone/>
            </a:pPr>
            <a:r>
              <a:rPr lang="en-US" sz="2200">
                <a:latin typeface="Verdana" pitchFamily="34" charset="0"/>
              </a:rPr>
              <a:t>	- </a:t>
            </a:r>
            <a:r>
              <a:rPr lang="en-US" sz="2200"/>
              <a:t>SEC versus Adelphia</a:t>
            </a:r>
          </a:p>
          <a:p>
            <a:pPr marL="342900" indent="-342900">
              <a:lnSpc>
                <a:spcPct val="80000"/>
              </a:lnSpc>
              <a:spcBef>
                <a:spcPct val="20000"/>
              </a:spcBef>
              <a:buClr>
                <a:schemeClr val="tx1"/>
              </a:buClr>
              <a:buSzPct val="75000"/>
              <a:buFont typeface="Wingdings" pitchFamily="2" charset="2"/>
              <a:buNone/>
            </a:pPr>
            <a:r>
              <a:rPr lang="en-US" sz="2200">
                <a:latin typeface="Verdana" pitchFamily="34" charset="0"/>
              </a:rPr>
              <a:t>	- SEC versus World Com</a:t>
            </a:r>
          </a:p>
          <a:p>
            <a:pPr marL="342900" indent="-342900">
              <a:lnSpc>
                <a:spcPct val="80000"/>
              </a:lnSpc>
              <a:spcBef>
                <a:spcPct val="20000"/>
              </a:spcBef>
              <a:buClr>
                <a:schemeClr val="tx1"/>
              </a:buClr>
              <a:buSzPct val="75000"/>
              <a:buFont typeface="Wingdings" pitchFamily="2" charset="2"/>
              <a:buNone/>
            </a:pPr>
            <a:r>
              <a:rPr lang="en-US" sz="2200">
                <a:latin typeface="Verdana" pitchFamily="34" charset="0"/>
              </a:rPr>
              <a:t>	- SEC versus Enron </a:t>
            </a:r>
          </a:p>
          <a:p>
            <a:pPr marL="342900" indent="-342900">
              <a:lnSpc>
                <a:spcPct val="80000"/>
              </a:lnSpc>
              <a:spcBef>
                <a:spcPct val="20000"/>
              </a:spcBef>
              <a:buClr>
                <a:schemeClr val="tx1"/>
              </a:buClr>
              <a:buSzPct val="75000"/>
              <a:buFont typeface="Wingdings" pitchFamily="2" charset="2"/>
              <a:buNone/>
            </a:pPr>
            <a:endParaRPr lang="en-US" sz="800">
              <a:latin typeface="Verdana" pitchFamily="34" charset="0"/>
            </a:endParaRPr>
          </a:p>
          <a:p>
            <a:pPr marL="342900" indent="-342900">
              <a:lnSpc>
                <a:spcPct val="80000"/>
              </a:lnSpc>
              <a:spcBef>
                <a:spcPct val="20000"/>
              </a:spcBef>
              <a:buClr>
                <a:schemeClr val="tx1"/>
              </a:buClr>
              <a:buSzPct val="75000"/>
              <a:buFont typeface="Wingdings" pitchFamily="2" charset="2"/>
              <a:buChar char="l"/>
            </a:pPr>
            <a:r>
              <a:rPr lang="en-US" sz="2200">
                <a:latin typeface="Verdana" pitchFamily="34" charset="0"/>
              </a:rPr>
              <a:t>Restructuring and Reform: </a:t>
            </a:r>
          </a:p>
          <a:p>
            <a:pPr marL="342900" indent="-342900">
              <a:lnSpc>
                <a:spcPct val="80000"/>
              </a:lnSpc>
              <a:spcBef>
                <a:spcPct val="20000"/>
              </a:spcBef>
              <a:buClr>
                <a:schemeClr val="tx1"/>
              </a:buClr>
              <a:buSzPct val="75000"/>
              <a:buFont typeface="Wingdings" pitchFamily="2" charset="2"/>
              <a:buNone/>
            </a:pPr>
            <a:r>
              <a:rPr lang="en-US" sz="2200">
                <a:latin typeface="Verdana" pitchFamily="34" charset="0"/>
              </a:rPr>
              <a:t>   - SEC versus CBOT</a:t>
            </a:r>
          </a:p>
          <a:p>
            <a:pPr marL="342900" indent="-342900">
              <a:lnSpc>
                <a:spcPct val="80000"/>
              </a:lnSpc>
              <a:spcBef>
                <a:spcPct val="20000"/>
              </a:spcBef>
              <a:buClr>
                <a:schemeClr val="tx1"/>
              </a:buClr>
              <a:buSzPct val="75000"/>
              <a:buFont typeface="Wingdings" pitchFamily="2" charset="2"/>
              <a:buNone/>
            </a:pPr>
            <a:endParaRPr lang="en-US" sz="2200">
              <a:latin typeface="Verdana" pitchFamily="34" charset="0"/>
            </a:endParaRPr>
          </a:p>
          <a:p>
            <a:pPr marL="342900" indent="-342900">
              <a:lnSpc>
                <a:spcPct val="80000"/>
              </a:lnSpc>
              <a:spcBef>
                <a:spcPct val="20000"/>
              </a:spcBef>
              <a:buClr>
                <a:schemeClr val="tx1"/>
              </a:buClr>
              <a:buSzPct val="75000"/>
              <a:buFont typeface="Wingdings" pitchFamily="2" charset="2"/>
              <a:buNone/>
            </a:pPr>
            <a:endParaRPr lang="en-US">
              <a:latin typeface="Verdana" pitchFamily="34" charset="0"/>
            </a:endParaRPr>
          </a:p>
          <a:p>
            <a:pPr marL="342900" indent="-342900">
              <a:lnSpc>
                <a:spcPct val="80000"/>
              </a:lnSpc>
              <a:spcBef>
                <a:spcPct val="20000"/>
              </a:spcBef>
              <a:buClr>
                <a:schemeClr val="tx1"/>
              </a:buClr>
              <a:buSzPct val="75000"/>
              <a:buFont typeface="Wingdings" pitchFamily="2" charset="2"/>
              <a:buChar char="l"/>
            </a:pPr>
            <a:endParaRPr lang="en-US" sz="2800"/>
          </a:p>
        </p:txBody>
      </p:sp>
      <p:sp>
        <p:nvSpPr>
          <p:cNvPr id="28677" name="Text Box 5"/>
          <p:cNvSpPr txBox="1">
            <a:spLocks noChangeArrowheads="1"/>
          </p:cNvSpPr>
          <p:nvPr/>
        </p:nvSpPr>
        <p:spPr bwMode="auto">
          <a:xfrm>
            <a:off x="1219200" y="1219200"/>
            <a:ext cx="68580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3200" b="1">
                <a:solidFill>
                  <a:schemeClr val="tx2"/>
                </a:solidFill>
              </a:rPr>
              <a:t>THE SEC AND LITIGATION</a:t>
            </a:r>
          </a:p>
        </p:txBody>
      </p:sp>
      <p:pic>
        <p:nvPicPr>
          <p:cNvPr id="28678" name="Picture 6" descr="j020060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72200" y="4343400"/>
            <a:ext cx="2665413" cy="2278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p:cNvSpPr>
            <a:spLocks noGrp="1"/>
          </p:cNvSpPr>
          <p:nvPr>
            <p:ph type="sldNum" sz="quarter" idx="12"/>
          </p:nvPr>
        </p:nvSpPr>
        <p:spPr/>
        <p:txBody>
          <a:bodyPr/>
          <a:lstStyle/>
          <a:p>
            <a:fld id="{C631AD42-F426-4167-9CE3-32CD592B0049}" type="slidenum">
              <a:rPr lang="en-US" altLang="zh-CN"/>
              <a:pPr/>
              <a:t>13</a:t>
            </a:fld>
            <a:endParaRPr lang="en-US" altLang="zh-CN"/>
          </a:p>
        </p:txBody>
      </p:sp>
      <p:sp>
        <p:nvSpPr>
          <p:cNvPr id="29698" name="Rectangle 2"/>
          <p:cNvSpPr>
            <a:spLocks noChangeArrowheads="1"/>
          </p:cNvSpPr>
          <p:nvPr/>
        </p:nvSpPr>
        <p:spPr bwMode="auto">
          <a:xfrm>
            <a:off x="1414463" y="2135188"/>
            <a:ext cx="12573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29699" name="Rectangle 3"/>
          <p:cNvSpPr>
            <a:spLocks noChangeArrowheads="1"/>
          </p:cNvSpPr>
          <p:nvPr/>
        </p:nvSpPr>
        <p:spPr bwMode="auto">
          <a:xfrm>
            <a:off x="1414463" y="2135188"/>
            <a:ext cx="12573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29700" name="Rectangle 4"/>
          <p:cNvSpPr>
            <a:spLocks noChangeArrowheads="1"/>
          </p:cNvSpPr>
          <p:nvPr/>
        </p:nvSpPr>
        <p:spPr bwMode="auto">
          <a:xfrm>
            <a:off x="1414463" y="2135188"/>
            <a:ext cx="4681537" cy="0"/>
          </a:xfrm>
          <a:prstGeom prst="rect">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29701" name="Rectangle 5"/>
          <p:cNvSpPr>
            <a:spLocks noChangeArrowheads="1"/>
          </p:cNvSpPr>
          <p:nvPr/>
        </p:nvSpPr>
        <p:spPr bwMode="auto">
          <a:xfrm>
            <a:off x="1414463" y="2135188"/>
            <a:ext cx="4694237" cy="0"/>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GB"/>
          </a:p>
        </p:txBody>
      </p:sp>
      <p:pic>
        <p:nvPicPr>
          <p:cNvPr id="29702" name="Picture 6" descr="http://www.sec.gov/images/pixel.gif"/>
          <p:cNvPicPr>
            <a:picLocks noChangeAspect="1" noChangeArrowheads="1"/>
          </p:cNvPicPr>
          <p:nvPr/>
        </p:nvPicPr>
        <p:blipFill>
          <a:blip r:embed="rId2" r:link="rId3">
            <a:extLst>
              <a:ext uri="{28A0092B-C50C-407E-A947-70E740481C1C}">
                <a14:useLocalDpi xmlns:a14="http://schemas.microsoft.com/office/drawing/2010/main" xmlns="" val="0"/>
              </a:ext>
            </a:extLst>
          </a:blip>
          <a:srcRect/>
          <a:stretch>
            <a:fillRect/>
          </a:stretch>
        </p:blipFill>
        <p:spPr bwMode="auto">
          <a:xfrm>
            <a:off x="1414463" y="2135188"/>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29703" name="Rectangle 7"/>
          <p:cNvSpPr>
            <a:spLocks noChangeArrowheads="1"/>
          </p:cNvSpPr>
          <p:nvPr/>
        </p:nvSpPr>
        <p:spPr bwMode="auto">
          <a:xfrm>
            <a:off x="1414463" y="2135188"/>
            <a:ext cx="4681537" cy="0"/>
          </a:xfrm>
          <a:prstGeom prst="rect">
            <a:avLst/>
          </a:prstGeom>
          <a:solidFill>
            <a:srgbClr val="32439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GB"/>
          </a:p>
        </p:txBody>
      </p:sp>
      <p:sp>
        <p:nvSpPr>
          <p:cNvPr id="29704" name="Rectangle 8"/>
          <p:cNvSpPr>
            <a:spLocks noChangeArrowheads="1"/>
          </p:cNvSpPr>
          <p:nvPr/>
        </p:nvSpPr>
        <p:spPr bwMode="auto">
          <a:xfrm>
            <a:off x="1414463" y="2135188"/>
            <a:ext cx="4694237" cy="0"/>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GB"/>
          </a:p>
        </p:txBody>
      </p:sp>
      <p:pic>
        <p:nvPicPr>
          <p:cNvPr id="29705" name="Picture 9" descr="http://www.sec.gov/images/pixel.gif"/>
          <p:cNvPicPr>
            <a:picLocks noChangeAspect="1" noChangeArrowheads="1"/>
          </p:cNvPicPr>
          <p:nvPr/>
        </p:nvPicPr>
        <p:blipFill>
          <a:blip r:embed="rId2" r:link="rId3">
            <a:extLst>
              <a:ext uri="{28A0092B-C50C-407E-A947-70E740481C1C}">
                <a14:useLocalDpi xmlns:a14="http://schemas.microsoft.com/office/drawing/2010/main" xmlns="" val="0"/>
              </a:ext>
            </a:extLst>
          </a:blip>
          <a:srcRect/>
          <a:stretch>
            <a:fillRect/>
          </a:stretch>
        </p:blipFill>
        <p:spPr bwMode="auto">
          <a:xfrm>
            <a:off x="1414463" y="2135188"/>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29706" name="Rectangle 10"/>
          <p:cNvSpPr>
            <a:spLocks noChangeArrowheads="1"/>
          </p:cNvSpPr>
          <p:nvPr/>
        </p:nvSpPr>
        <p:spPr bwMode="auto">
          <a:xfrm>
            <a:off x="990600" y="1143000"/>
            <a:ext cx="52578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nSpc>
                <a:spcPct val="90000"/>
              </a:lnSpc>
            </a:pPr>
            <a:r>
              <a:rPr lang="en-US" sz="2800" u="sng">
                <a:solidFill>
                  <a:schemeClr val="tx2"/>
                </a:solidFill>
              </a:rPr>
              <a:t>SEC vs</a:t>
            </a:r>
            <a:r>
              <a:rPr lang="en-US" altLang="zh-CN" sz="2800" u="sng">
                <a:solidFill>
                  <a:schemeClr val="tx2"/>
                </a:solidFill>
              </a:rPr>
              <a:t>.</a:t>
            </a:r>
            <a:r>
              <a:rPr lang="en-US" sz="2800" u="sng">
                <a:solidFill>
                  <a:schemeClr val="tx2"/>
                </a:solidFill>
              </a:rPr>
              <a:t> Martha Stewart</a:t>
            </a:r>
            <a:endParaRPr lang="en-US" sz="4000" b="1" u="sng">
              <a:solidFill>
                <a:schemeClr val="tx2"/>
              </a:solidFill>
            </a:endParaRPr>
          </a:p>
        </p:txBody>
      </p:sp>
      <p:sp>
        <p:nvSpPr>
          <p:cNvPr id="29707" name="Rectangle 11"/>
          <p:cNvSpPr>
            <a:spLocks noChangeArrowheads="1"/>
          </p:cNvSpPr>
          <p:nvPr/>
        </p:nvSpPr>
        <p:spPr bwMode="auto">
          <a:xfrm>
            <a:off x="762000" y="2286000"/>
            <a:ext cx="80772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spcBef>
                <a:spcPct val="20000"/>
              </a:spcBef>
              <a:buClr>
                <a:schemeClr val="tx1"/>
              </a:buClr>
              <a:buSzPct val="75000"/>
              <a:buFont typeface="Wingdings" pitchFamily="2" charset="2"/>
              <a:buNone/>
            </a:pPr>
            <a:r>
              <a:rPr lang="en-US" sz="2400" u="sng"/>
              <a:t>Date</a:t>
            </a:r>
            <a:r>
              <a:rPr lang="en-US" sz="2000" u="sng"/>
              <a:t>:</a:t>
            </a:r>
            <a:r>
              <a:rPr lang="en-US" sz="2000"/>
              <a:t> June 4 ’03, the SEC filed charges against</a:t>
            </a:r>
          </a:p>
          <a:p>
            <a:pPr marL="342900" indent="-342900">
              <a:spcBef>
                <a:spcPct val="20000"/>
              </a:spcBef>
              <a:buClr>
                <a:schemeClr val="tx1"/>
              </a:buClr>
              <a:buSzPct val="75000"/>
              <a:buFont typeface="Wingdings" pitchFamily="2" charset="2"/>
              <a:buNone/>
            </a:pPr>
            <a:r>
              <a:rPr lang="en-US" sz="2000"/>
              <a:t>Martha Stewart, chairman and CEO of Martha</a:t>
            </a:r>
          </a:p>
          <a:p>
            <a:pPr marL="342900" indent="-342900">
              <a:spcBef>
                <a:spcPct val="20000"/>
              </a:spcBef>
              <a:buClr>
                <a:schemeClr val="tx1"/>
              </a:buClr>
              <a:buSzPct val="75000"/>
              <a:buFont typeface="Wingdings" pitchFamily="2" charset="2"/>
              <a:buNone/>
            </a:pPr>
            <a:r>
              <a:rPr lang="en-US" sz="2000"/>
              <a:t>Stewart Living, Omnimedia, Inc., and Peter </a:t>
            </a:r>
          </a:p>
          <a:p>
            <a:pPr marL="342900" indent="-342900">
              <a:spcBef>
                <a:spcPct val="20000"/>
              </a:spcBef>
              <a:buClr>
                <a:schemeClr val="tx1"/>
              </a:buClr>
              <a:buSzPct val="75000"/>
              <a:buFont typeface="Wingdings" pitchFamily="2" charset="2"/>
              <a:buNone/>
            </a:pPr>
            <a:r>
              <a:rPr lang="en-US" sz="2000"/>
              <a:t>Bacanovic, a former Representative with Merrill</a:t>
            </a:r>
          </a:p>
          <a:p>
            <a:pPr marL="342900" indent="-342900">
              <a:spcBef>
                <a:spcPct val="20000"/>
              </a:spcBef>
              <a:buClr>
                <a:schemeClr val="tx1"/>
              </a:buClr>
              <a:buSzPct val="75000"/>
              <a:buFont typeface="Wingdings" pitchFamily="2" charset="2"/>
              <a:buNone/>
            </a:pPr>
            <a:r>
              <a:rPr lang="en-US" sz="2000"/>
              <a:t>Lynch for insider trading.</a:t>
            </a:r>
          </a:p>
          <a:p>
            <a:pPr marL="342900" indent="-342900" algn="just">
              <a:lnSpc>
                <a:spcPct val="80000"/>
              </a:lnSpc>
              <a:spcBef>
                <a:spcPct val="20000"/>
              </a:spcBef>
              <a:buClr>
                <a:schemeClr val="tx1"/>
              </a:buClr>
              <a:buSzPct val="75000"/>
              <a:buFont typeface="Wingdings" pitchFamily="2" charset="2"/>
              <a:buNone/>
            </a:pPr>
            <a:endParaRPr lang="en-US" sz="2000"/>
          </a:p>
          <a:p>
            <a:pPr marL="342900" indent="-342900" algn="just">
              <a:lnSpc>
                <a:spcPct val="80000"/>
              </a:lnSpc>
              <a:spcBef>
                <a:spcPct val="20000"/>
              </a:spcBef>
              <a:buClr>
                <a:schemeClr val="tx1"/>
              </a:buClr>
              <a:buSzPct val="75000"/>
              <a:buFont typeface="Wingdings" pitchFamily="2" charset="2"/>
              <a:buNone/>
            </a:pPr>
            <a:r>
              <a:rPr lang="en-US" sz="2400" u="sng"/>
              <a:t>Settlement</a:t>
            </a:r>
            <a:r>
              <a:rPr lang="en-US" sz="2400"/>
              <a:t>: </a:t>
            </a:r>
          </a:p>
          <a:p>
            <a:pPr marL="342900" indent="-342900" algn="just">
              <a:spcBef>
                <a:spcPct val="20000"/>
              </a:spcBef>
              <a:buClr>
                <a:schemeClr val="tx1"/>
              </a:buClr>
              <a:buSzPct val="75000"/>
              <a:buFont typeface="Wingdings" pitchFamily="2" charset="2"/>
              <a:buNone/>
            </a:pPr>
            <a:r>
              <a:rPr lang="en-US" sz="2000"/>
              <a:t>	- Stewart &amp; Bacanovic ordered to disgorge of $45,673 (losses avoided by their sale of 3,928 Imclone stocks).</a:t>
            </a:r>
          </a:p>
          <a:p>
            <a:pPr marL="342900" indent="-342900" algn="just">
              <a:spcBef>
                <a:spcPct val="20000"/>
              </a:spcBef>
              <a:buClr>
                <a:schemeClr val="tx1"/>
              </a:buClr>
              <a:buSzPct val="75000"/>
              <a:buFont typeface="Wingdings" pitchFamily="2" charset="2"/>
              <a:buNone/>
            </a:pPr>
            <a:r>
              <a:rPr lang="en-US" sz="2000"/>
              <a:t>	- Prevented Stewart from acting as a director, and limiting her activities as an officer, of a public corporation.</a:t>
            </a:r>
          </a:p>
          <a:p>
            <a:pPr marL="342900" indent="-342900" algn="just">
              <a:lnSpc>
                <a:spcPct val="80000"/>
              </a:lnSpc>
              <a:spcBef>
                <a:spcPct val="20000"/>
              </a:spcBef>
              <a:buClr>
                <a:schemeClr val="tx1"/>
              </a:buClr>
              <a:buSzPct val="75000"/>
              <a:buFont typeface="Wingdings" pitchFamily="2" charset="2"/>
              <a:buChar char="l"/>
            </a:pPr>
            <a:endParaRPr lang="en-US" sz="2000"/>
          </a:p>
        </p:txBody>
      </p:sp>
      <p:pic>
        <p:nvPicPr>
          <p:cNvPr id="29708" name="Picture 12" descr="spaghetti"/>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05600" y="1066800"/>
            <a:ext cx="22098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p:cNvSpPr>
            <a:spLocks noGrp="1"/>
          </p:cNvSpPr>
          <p:nvPr>
            <p:ph type="sldNum" sz="quarter" idx="12"/>
          </p:nvPr>
        </p:nvSpPr>
        <p:spPr/>
        <p:txBody>
          <a:bodyPr/>
          <a:lstStyle/>
          <a:p>
            <a:fld id="{8E0F141B-DE8B-4231-BCAB-BC57145F1750}" type="slidenum">
              <a:rPr lang="en-US" altLang="zh-CN"/>
              <a:pPr/>
              <a:t>14</a:t>
            </a:fld>
            <a:endParaRPr lang="en-US" altLang="zh-CN"/>
          </a:p>
        </p:txBody>
      </p:sp>
      <p:sp>
        <p:nvSpPr>
          <p:cNvPr id="30722" name="Rectangle 2"/>
          <p:cNvSpPr>
            <a:spLocks noChangeArrowheads="1"/>
          </p:cNvSpPr>
          <p:nvPr/>
        </p:nvSpPr>
        <p:spPr bwMode="auto">
          <a:xfrm>
            <a:off x="1414463" y="2135188"/>
            <a:ext cx="12573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30723" name="Rectangle 3"/>
          <p:cNvSpPr>
            <a:spLocks noChangeArrowheads="1"/>
          </p:cNvSpPr>
          <p:nvPr/>
        </p:nvSpPr>
        <p:spPr bwMode="auto">
          <a:xfrm>
            <a:off x="1414463" y="2135188"/>
            <a:ext cx="12573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30724" name="Rectangle 4"/>
          <p:cNvSpPr>
            <a:spLocks noChangeArrowheads="1"/>
          </p:cNvSpPr>
          <p:nvPr/>
        </p:nvSpPr>
        <p:spPr bwMode="auto">
          <a:xfrm>
            <a:off x="1414463" y="2135188"/>
            <a:ext cx="4681537" cy="0"/>
          </a:xfrm>
          <a:prstGeom prst="rect">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GB"/>
          </a:p>
        </p:txBody>
      </p:sp>
      <p:sp>
        <p:nvSpPr>
          <p:cNvPr id="30725" name="Rectangle 5"/>
          <p:cNvSpPr>
            <a:spLocks noChangeArrowheads="1"/>
          </p:cNvSpPr>
          <p:nvPr/>
        </p:nvSpPr>
        <p:spPr bwMode="auto">
          <a:xfrm>
            <a:off x="1414463" y="2135188"/>
            <a:ext cx="4694237" cy="0"/>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GB"/>
          </a:p>
        </p:txBody>
      </p:sp>
      <p:pic>
        <p:nvPicPr>
          <p:cNvPr id="30726" name="Picture 6" descr="http://www.sec.gov/images/pixel.gif"/>
          <p:cNvPicPr>
            <a:picLocks noChangeAspect="1" noChangeArrowheads="1"/>
          </p:cNvPicPr>
          <p:nvPr/>
        </p:nvPicPr>
        <p:blipFill>
          <a:blip r:embed="rId2" r:link="rId3">
            <a:extLst>
              <a:ext uri="{28A0092B-C50C-407E-A947-70E740481C1C}">
                <a14:useLocalDpi xmlns:a14="http://schemas.microsoft.com/office/drawing/2010/main" xmlns="" val="0"/>
              </a:ext>
            </a:extLst>
          </a:blip>
          <a:srcRect/>
          <a:stretch>
            <a:fillRect/>
          </a:stretch>
        </p:blipFill>
        <p:spPr bwMode="auto">
          <a:xfrm>
            <a:off x="1414463" y="2135188"/>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30727" name="Rectangle 7"/>
          <p:cNvSpPr>
            <a:spLocks noChangeArrowheads="1"/>
          </p:cNvSpPr>
          <p:nvPr/>
        </p:nvSpPr>
        <p:spPr bwMode="auto">
          <a:xfrm>
            <a:off x="1414463" y="2135188"/>
            <a:ext cx="4681537" cy="0"/>
          </a:xfrm>
          <a:prstGeom prst="rect">
            <a:avLst/>
          </a:prstGeom>
          <a:solidFill>
            <a:srgbClr val="32439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GB"/>
          </a:p>
        </p:txBody>
      </p:sp>
      <p:sp>
        <p:nvSpPr>
          <p:cNvPr id="30728" name="Rectangle 8"/>
          <p:cNvSpPr>
            <a:spLocks noChangeArrowheads="1"/>
          </p:cNvSpPr>
          <p:nvPr/>
        </p:nvSpPr>
        <p:spPr bwMode="auto">
          <a:xfrm>
            <a:off x="1414463" y="2135188"/>
            <a:ext cx="4694237" cy="0"/>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GB"/>
          </a:p>
        </p:txBody>
      </p:sp>
      <p:pic>
        <p:nvPicPr>
          <p:cNvPr id="30729" name="Picture 9" descr="http://www.sec.gov/images/pixel.gif"/>
          <p:cNvPicPr>
            <a:picLocks noChangeAspect="1" noChangeArrowheads="1"/>
          </p:cNvPicPr>
          <p:nvPr/>
        </p:nvPicPr>
        <p:blipFill>
          <a:blip r:embed="rId2" r:link="rId3">
            <a:extLst>
              <a:ext uri="{28A0092B-C50C-407E-A947-70E740481C1C}">
                <a14:useLocalDpi xmlns:a14="http://schemas.microsoft.com/office/drawing/2010/main" xmlns="" val="0"/>
              </a:ext>
            </a:extLst>
          </a:blip>
          <a:srcRect/>
          <a:stretch>
            <a:fillRect/>
          </a:stretch>
        </p:blipFill>
        <p:spPr bwMode="auto">
          <a:xfrm>
            <a:off x="1414463" y="2135188"/>
            <a:ext cx="9525" cy="9525"/>
          </a:xfrm>
          <a:prstGeom prst="rect">
            <a:avLst/>
          </a:prstGeom>
          <a:noFill/>
          <a:extLst>
            <a:ext uri="{909E8E84-426E-40DD-AFC4-6F175D3DCCD1}">
              <a14:hiddenFill xmlns:a14="http://schemas.microsoft.com/office/drawing/2010/main" xmlns="">
                <a:solidFill>
                  <a:srgbClr val="FFFFFF"/>
                </a:solidFill>
              </a14:hiddenFill>
            </a:ext>
          </a:extLst>
        </p:spPr>
      </p:pic>
      <p:pic>
        <p:nvPicPr>
          <p:cNvPr id="30731" name="Picture 11" descr="rigas_tv"/>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53200" y="2438400"/>
            <a:ext cx="2362200" cy="192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32" name="Rectangle 12"/>
          <p:cNvSpPr>
            <a:spLocks noChangeArrowheads="1"/>
          </p:cNvSpPr>
          <p:nvPr/>
        </p:nvSpPr>
        <p:spPr bwMode="auto">
          <a:xfrm>
            <a:off x="914400" y="990600"/>
            <a:ext cx="47244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nSpc>
                <a:spcPct val="90000"/>
              </a:lnSpc>
            </a:pPr>
            <a:r>
              <a:rPr lang="en-US" altLang="zh-CN" sz="3600" b="1">
                <a:solidFill>
                  <a:schemeClr val="tx2"/>
                </a:solidFill>
              </a:rPr>
              <a:t> </a:t>
            </a:r>
            <a:r>
              <a:rPr lang="en-US" sz="3200" u="sng">
                <a:solidFill>
                  <a:schemeClr val="tx2"/>
                </a:solidFill>
              </a:rPr>
              <a:t>SEC versus Adelphia</a:t>
            </a:r>
            <a:endParaRPr lang="en-US" sz="3200" b="1">
              <a:solidFill>
                <a:schemeClr val="tx2"/>
              </a:solidFill>
            </a:endParaRPr>
          </a:p>
        </p:txBody>
      </p:sp>
      <p:sp>
        <p:nvSpPr>
          <p:cNvPr id="30733" name="Rectangle 13"/>
          <p:cNvSpPr>
            <a:spLocks noChangeArrowheads="1"/>
          </p:cNvSpPr>
          <p:nvPr/>
        </p:nvSpPr>
        <p:spPr bwMode="auto">
          <a:xfrm>
            <a:off x="914400" y="2268538"/>
            <a:ext cx="8229600" cy="45894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20000"/>
              </a:spcBef>
            </a:pPr>
            <a:r>
              <a:rPr lang="en-US" sz="2400" u="sng"/>
              <a:t>Date</a:t>
            </a:r>
            <a:r>
              <a:rPr lang="en-US"/>
              <a:t>: </a:t>
            </a:r>
            <a:r>
              <a:rPr lang="en-US" sz="2000"/>
              <a:t>On July 24, 2002, the SEC filed charges </a:t>
            </a:r>
          </a:p>
          <a:p>
            <a:pPr>
              <a:spcBef>
                <a:spcPct val="20000"/>
              </a:spcBef>
            </a:pPr>
            <a:r>
              <a:rPr lang="en-US" sz="2000"/>
              <a:t>against Adelphia Communication Corp, its </a:t>
            </a:r>
          </a:p>
          <a:p>
            <a:pPr>
              <a:spcBef>
                <a:spcPct val="20000"/>
              </a:spcBef>
            </a:pPr>
            <a:r>
              <a:rPr lang="en-US" sz="2000"/>
              <a:t>founders John J. Rigas and his 3 sons, and 2 </a:t>
            </a:r>
          </a:p>
          <a:p>
            <a:pPr>
              <a:spcBef>
                <a:spcPct val="20000"/>
              </a:spcBef>
            </a:pPr>
            <a:r>
              <a:rPr lang="en-US" sz="2000"/>
              <a:t>senior executives </a:t>
            </a:r>
          </a:p>
          <a:p>
            <a:pPr>
              <a:spcBef>
                <a:spcPct val="20000"/>
              </a:spcBef>
            </a:pPr>
            <a:endParaRPr lang="en-US" sz="800"/>
          </a:p>
          <a:p>
            <a:pPr>
              <a:spcBef>
                <a:spcPct val="20000"/>
              </a:spcBef>
            </a:pPr>
            <a:r>
              <a:rPr lang="en-US" sz="2400" u="sng"/>
              <a:t>Case</a:t>
            </a:r>
            <a:r>
              <a:rPr lang="en-US" sz="2000"/>
              <a:t>:</a:t>
            </a:r>
          </a:p>
          <a:p>
            <a:pPr>
              <a:spcBef>
                <a:spcPct val="20000"/>
              </a:spcBef>
            </a:pPr>
            <a:r>
              <a:rPr lang="en-US" sz="2800">
                <a:cs typeface="Arial" charset="0"/>
              </a:rPr>
              <a:t>•</a:t>
            </a:r>
            <a:r>
              <a:rPr lang="en-US" sz="2000"/>
              <a:t> Accused of fraudulently excluding over $2.3billion in bank debt from its consolidated financial statements.</a:t>
            </a:r>
          </a:p>
          <a:p>
            <a:pPr>
              <a:spcBef>
                <a:spcPct val="20000"/>
              </a:spcBef>
            </a:pPr>
            <a:r>
              <a:rPr lang="en-US" sz="2800"/>
              <a:t>•</a:t>
            </a:r>
            <a:r>
              <a:rPr lang="en-US" sz="2000"/>
              <a:t> Accused of falsifying operations statistics and profit earnings to meet Wall Street’s expectations.</a:t>
            </a:r>
          </a:p>
          <a:p>
            <a:pPr>
              <a:spcBef>
                <a:spcPct val="20000"/>
              </a:spcBef>
            </a:pPr>
            <a:r>
              <a:rPr lang="en-US" sz="2800"/>
              <a:t>•</a:t>
            </a:r>
            <a:r>
              <a:rPr lang="en-US" sz="2000"/>
              <a:t> Accused of concealing rampant self-dealings, including undisclosed use of corporate funds.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1BC6C61-EA2E-4C3C-A7E5-23D819BA8F35}" type="slidenum">
              <a:rPr lang="en-US" altLang="zh-CN"/>
              <a:pPr/>
              <a:t>15</a:t>
            </a:fld>
            <a:endParaRPr lang="en-US" altLang="zh-CN"/>
          </a:p>
        </p:txBody>
      </p:sp>
      <p:sp>
        <p:nvSpPr>
          <p:cNvPr id="22530" name="AutoShape 2"/>
          <p:cNvSpPr>
            <a:spLocks noGrp="1" noChangeArrowheads="1"/>
          </p:cNvSpPr>
          <p:nvPr>
            <p:ph type="title"/>
          </p:nvPr>
        </p:nvSpPr>
        <p:spPr/>
        <p:txBody>
          <a:bodyPr/>
          <a:lstStyle/>
          <a:p>
            <a:r>
              <a:rPr lang="en-US" altLang="zh-CN"/>
              <a:t>International Perspective</a:t>
            </a:r>
          </a:p>
        </p:txBody>
      </p:sp>
      <p:sp>
        <p:nvSpPr>
          <p:cNvPr id="22531" name="Rectangle 3"/>
          <p:cNvSpPr>
            <a:spLocks noGrp="1" noChangeArrowheads="1"/>
          </p:cNvSpPr>
          <p:nvPr>
            <p:ph type="body" idx="1"/>
          </p:nvPr>
        </p:nvSpPr>
        <p:spPr/>
        <p:txBody>
          <a:bodyPr/>
          <a:lstStyle/>
          <a:p>
            <a:pPr>
              <a:buFont typeface="Wingdings" pitchFamily="2" charset="2"/>
              <a:buBlip>
                <a:blip r:embed="rId2"/>
              </a:buBlip>
            </a:pPr>
            <a:r>
              <a:rPr lang="en-US" altLang="zh-CN"/>
              <a:t>A recent study finds that countries’ quality of public securities enforcement is unrelated to stock market development. In contrast, countries’ quality of disclosure is strongly related to their stock market development.</a:t>
            </a:r>
          </a:p>
          <a:p>
            <a:pPr>
              <a:buFont typeface="Wingdings" pitchFamily="2" charset="2"/>
              <a:buBlip>
                <a:blip r:embed="rId2"/>
              </a:buBlip>
            </a:pPr>
            <a:r>
              <a:rPr lang="en-US" altLang="zh-CN"/>
              <a:t>This study suggests that securities laws do mater but probably not as much as many of us would have thought.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2F333CA-5E94-4E0A-8178-A31284AB7AC9}" type="slidenum">
              <a:rPr lang="en-US" altLang="zh-CN"/>
              <a:pPr/>
              <a:t>16</a:t>
            </a:fld>
            <a:endParaRPr lang="en-US" altLang="zh-CN"/>
          </a:p>
        </p:txBody>
      </p:sp>
      <p:sp>
        <p:nvSpPr>
          <p:cNvPr id="23554" name="AutoShape 2"/>
          <p:cNvSpPr>
            <a:spLocks noGrp="1" noChangeArrowheads="1"/>
          </p:cNvSpPr>
          <p:nvPr>
            <p:ph type="title"/>
          </p:nvPr>
        </p:nvSpPr>
        <p:spPr/>
        <p:txBody>
          <a:bodyPr/>
          <a:lstStyle/>
          <a:p>
            <a:r>
              <a:rPr lang="en-US" altLang="zh-CN"/>
              <a:t>Summary</a:t>
            </a:r>
          </a:p>
        </p:txBody>
      </p:sp>
      <p:sp>
        <p:nvSpPr>
          <p:cNvPr id="23555" name="Rectangle 3"/>
          <p:cNvSpPr>
            <a:spLocks noGrp="1" noChangeArrowheads="1"/>
          </p:cNvSpPr>
          <p:nvPr>
            <p:ph type="body" idx="1"/>
          </p:nvPr>
        </p:nvSpPr>
        <p:spPr/>
        <p:txBody>
          <a:bodyPr/>
          <a:lstStyle/>
          <a:p>
            <a:pPr>
              <a:buFont typeface="Wingdings" pitchFamily="2" charset="2"/>
              <a:buBlip>
                <a:blip r:embed="rId2"/>
              </a:buBlip>
            </a:pPr>
            <a:r>
              <a:rPr lang="en-US" altLang="zh-CN"/>
              <a:t>The SEC is an important corporate monitor.</a:t>
            </a:r>
          </a:p>
          <a:p>
            <a:pPr>
              <a:buFont typeface="Wingdings" pitchFamily="2" charset="2"/>
              <a:buBlip>
                <a:blip r:embed="rId2"/>
              </a:buBlip>
            </a:pPr>
            <a:r>
              <a:rPr lang="en-US" altLang="zh-CN"/>
              <a:t>The SEC has encountered some problems in the performance of its duties.</a:t>
            </a:r>
          </a:p>
          <a:p>
            <a:pPr>
              <a:buFont typeface="Wingdings" pitchFamily="2" charset="2"/>
              <a:buBlip>
                <a:blip r:embed="rId2"/>
              </a:buBlip>
            </a:pPr>
            <a:r>
              <a:rPr lang="en-US" altLang="zh-CN"/>
              <a:t>A recent study suggests that securities laws do mater but probably not as much as many of us would have thought.</a:t>
            </a:r>
          </a:p>
          <a:p>
            <a:pPr>
              <a:buFont typeface="Wingdings" pitchFamily="2" charset="2"/>
              <a:buNone/>
            </a:pPr>
            <a:r>
              <a:rPr lang="en-US" altLang="zh-CN"/>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4CE3DBC-99AA-4C59-A05B-DAD2073FDDAA}" type="slidenum">
              <a:rPr lang="en-US" altLang="zh-CN" smtClean="0"/>
              <a:pPr/>
              <a:t>17</a:t>
            </a:fld>
            <a:endParaRPr lang="en-US" altLang="zh-CN"/>
          </a:p>
        </p:txBody>
      </p:sp>
      <p:sp>
        <p:nvSpPr>
          <p:cNvPr id="5" name="Rectangle 4"/>
          <p:cNvSpPr/>
          <p:nvPr/>
        </p:nvSpPr>
        <p:spPr>
          <a:xfrm>
            <a:off x="0" y="0"/>
            <a:ext cx="9144000" cy="8402300"/>
          </a:xfrm>
          <a:prstGeom prst="rect">
            <a:avLst/>
          </a:prstGeom>
        </p:spPr>
        <p:txBody>
          <a:bodyPr wrap="square">
            <a:spAutoFit/>
          </a:bodyPr>
          <a:lstStyle/>
          <a:p>
            <a:r>
              <a:rPr lang="en-US" dirty="0" smtClean="0"/>
              <a:t>The Securities and Exchange Commission of Pakistan (SECP) was set up in pursuance of the Securities and Exchange Commission of Pakistan Act, 1997. This Act institutionalized certain policy decisions relating to the constitution and structure, powers, and functions of the SECP, thereby giving it administrative authority and financial independence in carrying out its regulatory and statutory responsibilities. The SECP became operational in January 1999 and has come a long way since then. It was initially concerned with the regulation of corporate sector and capital market. Over time, its mandate has expanded to include supervision and regulation of insurance companies, non-banking finance companies and private pensions. The SECP has also been entrusted with oversight of various external service providers to the corporate and financial sectors, including chartered accountants, credit rating agencies, corporate secretaries, brokers, surveyors etc. The challenge for the SECP has amplified manifold with its increased mandate.</a:t>
            </a:r>
            <a:br>
              <a:rPr lang="en-US" dirty="0" smtClean="0"/>
            </a:br>
            <a:r>
              <a:rPr lang="en-US" dirty="0" smtClean="0"/>
              <a:t/>
            </a:r>
            <a:br>
              <a:rPr lang="en-US" dirty="0" smtClean="0"/>
            </a:br>
            <a:r>
              <a:rPr lang="en-US" dirty="0" smtClean="0"/>
              <a:t>Vision</a:t>
            </a:r>
            <a:br>
              <a:rPr lang="en-US" dirty="0" smtClean="0"/>
            </a:br>
            <a:r>
              <a:rPr lang="en-US" dirty="0" smtClean="0"/>
              <a:t>The development of modern and efficient corporate sector and capital market, based on sound regulatory principles, that provide impetus for high economic growth and foster social harmony in the Country. </a:t>
            </a:r>
            <a:br>
              <a:rPr lang="en-US" dirty="0" smtClean="0"/>
            </a:br>
            <a:r>
              <a:rPr lang="en-US" dirty="0" smtClean="0"/>
              <a:t/>
            </a:r>
            <a:br>
              <a:rPr lang="en-US" dirty="0" smtClean="0"/>
            </a:br>
            <a:r>
              <a:rPr lang="en-US" dirty="0" smtClean="0"/>
              <a:t>Mission</a:t>
            </a:r>
            <a:br>
              <a:rPr lang="en-US" dirty="0" smtClean="0"/>
            </a:br>
            <a:r>
              <a:rPr lang="en-US" dirty="0" smtClean="0"/>
              <a:t>To develop a fair, efficient and transparent regulatory framework, based on international legal standards and best practices, for the protection of investors and mitigation of systemic risk aimed at fostering growth of a robust corporate sector and broad based capital market in Pakistan. </a:t>
            </a:r>
            <a:br>
              <a:rPr lang="en-US" dirty="0" smtClean="0"/>
            </a:br>
            <a:r>
              <a:rPr lang="en-US" dirty="0" smtClean="0"/>
              <a:t/>
            </a:r>
            <a:br>
              <a:rPr lang="en-US" dirty="0" smtClean="0"/>
            </a:br>
            <a:r>
              <a:rPr lang="en-US" dirty="0" smtClean="0"/>
              <a:t>Strategy</a:t>
            </a:r>
            <a:br>
              <a:rPr lang="en-US" dirty="0" smtClean="0"/>
            </a:br>
            <a:r>
              <a:rPr lang="en-US" dirty="0" smtClean="0"/>
              <a:t>To develop an efficient and dynamic regulatory body that fosters principles of good governance in the corporate sector, ensures proper risk management procedures in the capital market, and protects investors through responsive policy measures and effective enforcement practices.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402798B-2440-45BF-9A58-2716C7F2AB55}" type="slidenum">
              <a:rPr lang="en-US" altLang="zh-CN" smtClean="0"/>
              <a:pPr/>
              <a:t>18</a:t>
            </a:fld>
            <a:endParaRPr lang="en-US" altLang="zh-CN"/>
          </a:p>
        </p:txBody>
      </p:sp>
      <p:graphicFrame>
        <p:nvGraphicFramePr>
          <p:cNvPr id="3" name="Table 2"/>
          <p:cNvGraphicFramePr>
            <a:graphicFrameLocks noGrp="1"/>
          </p:cNvGraphicFramePr>
          <p:nvPr/>
        </p:nvGraphicFramePr>
        <p:xfrm>
          <a:off x="0" y="228600"/>
          <a:ext cx="9144000" cy="6431272"/>
        </p:xfrm>
        <a:graphic>
          <a:graphicData uri="http://schemas.openxmlformats.org/drawingml/2006/table">
            <a:tbl>
              <a:tblPr/>
              <a:tblGrid>
                <a:gridCol w="9144000"/>
              </a:tblGrid>
              <a:tr h="914810">
                <a:tc>
                  <a:txBody>
                    <a:bodyPr/>
                    <a:lstStyle/>
                    <a:p>
                      <a:r>
                        <a:rPr lang="en-US" sz="1000" dirty="0"/>
                        <a:t>20. </a:t>
                      </a:r>
                      <a:r>
                        <a:rPr lang="en-US" sz="2000" dirty="0"/>
                        <a:t>Powers and functions of the Commission- (1) The Commission shall have all such powers as may be necessary to perform its duties and functions under this Act.</a:t>
                      </a:r>
                    </a:p>
                  </a:txBody>
                  <a:tcPr marL="15441" marR="15441" marT="15441" marB="15441" anchor="ctr">
                    <a:lnL>
                      <a:noFill/>
                    </a:lnL>
                    <a:lnR>
                      <a:noFill/>
                    </a:lnR>
                    <a:lnT>
                      <a:noFill/>
                    </a:lnT>
                    <a:lnB>
                      <a:noFill/>
                    </a:lnB>
                  </a:tcPr>
                </a:tc>
              </a:tr>
              <a:tr h="5485990">
                <a:tc>
                  <a:txBody>
                    <a:bodyPr/>
                    <a:lstStyle/>
                    <a:p>
                      <a:pPr>
                        <a:buFont typeface="+mj-lt"/>
                        <a:buAutoNum type="arabicPeriod" startAt="2"/>
                      </a:pPr>
                      <a:r>
                        <a:rPr lang="en-US" sz="1600" dirty="0"/>
                        <a:t>The Commission may, having regard to its functions and to exercise its powers efficiently, organize itself into divisions, wings or such other sub-divisions as it may consider expedient.</a:t>
                      </a:r>
                    </a:p>
                    <a:p>
                      <a:pPr>
                        <a:buFont typeface="+mj-lt"/>
                        <a:buAutoNum type="arabicPeriod" startAt="2"/>
                      </a:pPr>
                      <a:r>
                        <a:rPr lang="en-US" sz="1600" dirty="0"/>
                        <a:t>The Commission may, from time to time, identify the matters requiring the Board to make policy decisions and may also make recommendations regarding policy to the Board for its consideration. </a:t>
                      </a:r>
                    </a:p>
                    <a:p>
                      <a:pPr>
                        <a:buFont typeface="+mj-lt"/>
                        <a:buAutoNum type="arabicPeriod" startAt="2"/>
                      </a:pPr>
                      <a:r>
                        <a:rPr lang="en-US" sz="1600" dirty="0"/>
                        <a:t>The Commission shall be responsible for the performance of the following functions: </a:t>
                      </a:r>
                    </a:p>
                    <a:p>
                      <a:pPr marL="742950" lvl="1" indent="-285750">
                        <a:buFont typeface="+mj-lt"/>
                        <a:buAutoNum type="alphaLcPeriod"/>
                      </a:pPr>
                      <a:r>
                        <a:rPr lang="en-US" sz="1600" dirty="0"/>
                        <a:t>regulating the issue of securities;</a:t>
                      </a:r>
                    </a:p>
                    <a:p>
                      <a:pPr marL="742950" lvl="1" indent="-285750">
                        <a:buFont typeface="+mj-lt"/>
                        <a:buAutoNum type="alphaLcPeriod"/>
                      </a:pPr>
                      <a:r>
                        <a:rPr lang="en-US" sz="1600" dirty="0"/>
                        <a:t>regulating the business in Stock Exchanges and any other securities markets; </a:t>
                      </a:r>
                    </a:p>
                    <a:p>
                      <a:pPr marL="742950" lvl="1" indent="-285750">
                        <a:buFont typeface="+mj-lt"/>
                        <a:buAutoNum type="alphaLcPeriod"/>
                      </a:pPr>
                      <a:r>
                        <a:rPr lang="en-US" sz="1600" dirty="0"/>
                        <a:t>supervising and monitoring the activities of any central depository and Stock Exchange clearing house;</a:t>
                      </a:r>
                    </a:p>
                    <a:p>
                      <a:pPr marL="742950" lvl="1" indent="-285750">
                        <a:buFont typeface="+mj-lt"/>
                        <a:buAutoNum type="alphaLcPeriod"/>
                      </a:pPr>
                      <a:r>
                        <a:rPr lang="en-US" sz="1600" dirty="0"/>
                        <a:t>registering and regulating the working of stock brokers, sub-brokers, share transfer agents, bankers to an issue, trustees of trust deeds, registrars to an issue, underwriters, portfolio managers, investment advisers and such other intermediaries who may be associated with the securities markets in any manner; </a:t>
                      </a:r>
                    </a:p>
                  </a:txBody>
                  <a:tcPr marL="15441" marR="15441" marT="15441" marB="15441"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402798B-2440-45BF-9A58-2716C7F2AB55}" type="slidenum">
              <a:rPr lang="en-US" altLang="zh-CN" smtClean="0"/>
              <a:pPr/>
              <a:t>19</a:t>
            </a:fld>
            <a:endParaRPr lang="en-US" altLang="zh-CN"/>
          </a:p>
        </p:txBody>
      </p:sp>
      <p:sp>
        <p:nvSpPr>
          <p:cNvPr id="33793" name="Rectangle 1"/>
          <p:cNvSpPr>
            <a:spLocks noChangeArrowheads="1"/>
          </p:cNvSpPr>
          <p:nvPr/>
        </p:nvSpPr>
        <p:spPr bwMode="auto">
          <a:xfrm>
            <a:off x="0" y="-416241"/>
            <a:ext cx="9144000" cy="72635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proposing regulations for the registration and regulating the working of collective investment schemes, including unit trust schemes;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promoting and regulating self-regulatory organizations including securities industry and related organizations such as Stock Exchanges and associations of mutual funds, leasing companies and other NBFIs;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prohibiting fraudulent and unfair trade practices relating to securities markets; </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sz="1600" dirty="0" smtClean="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sz="1600" dirty="0" smtClean="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promoting investors’ education and training of intermediaries of securities markets;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conducting investigations in respect of matters related to this Act and the Ordinance and in particular for the purpose of investigating insider trading in securities and prosecuting offenders;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regulating substantial acquisition of shares and the merger and take-over of companies;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calling for information from and undertaking inspections, conducting inquiries and audits of the Stock Exchanges and intermediaries and self-regulatory organizations in the securities market;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considering and suggesting reforms of the law relating to companies and bodies corporate, securities markets, including changes to the constitution, rules and regulations of companies and bodies corporate, Stock Exchanges or clearing houses;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encouraging the organized development of the capital market and the corporate sector in Pakistan;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conducting research in respect of any of the matters set out in this sub-section;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cs typeface="Arial" charset="0"/>
              </a:rPr>
              <a:t>performing such functions and exercising such powers of the Authority, including any powers of the Federal Government delegated to the Authority, (other than the power to make any rules or regulations) under the provisions of the Ordinance, the Securities and Exchange Ordinance, 1969 (XVII of 1969), the </a:t>
            </a:r>
            <a:r>
              <a:rPr kumimoji="0" lang="en-US" sz="1600" b="0" i="0" u="none" strike="noStrike" cap="none" normalizeH="0" baseline="0" dirty="0" err="1" smtClean="0">
                <a:ln>
                  <a:noFill/>
                </a:ln>
                <a:solidFill>
                  <a:schemeClr val="tx1"/>
                </a:solidFill>
                <a:effectLst/>
                <a:latin typeface="Arial" charset="0"/>
                <a:cs typeface="Arial" charset="0"/>
              </a:rPr>
              <a:t>Modaraba</a:t>
            </a:r>
            <a:r>
              <a:rPr kumimoji="0" lang="en-US" sz="1600" b="0" i="0" u="none" strike="noStrike" cap="none" normalizeH="0" baseline="0" dirty="0" smtClean="0">
                <a:ln>
                  <a:noFill/>
                </a:ln>
                <a:solidFill>
                  <a:schemeClr val="tx1"/>
                </a:solidFill>
                <a:effectLst/>
                <a:latin typeface="Arial" charset="0"/>
                <a:cs typeface="Arial" charset="0"/>
              </a:rPr>
              <a:t> Companies and </a:t>
            </a:r>
            <a:r>
              <a:rPr kumimoji="0" lang="en-US" sz="1600" b="0" i="0" u="none" strike="noStrike" cap="none" normalizeH="0" baseline="0" dirty="0" err="1" smtClean="0">
                <a:ln>
                  <a:noFill/>
                </a:ln>
                <a:solidFill>
                  <a:schemeClr val="tx1"/>
                </a:solidFill>
                <a:effectLst/>
                <a:latin typeface="Arial" charset="0"/>
                <a:cs typeface="Arial" charset="0"/>
              </a:rPr>
              <a:t>Modaraba</a:t>
            </a:r>
            <a:r>
              <a:rPr kumimoji="0" lang="en-US" sz="1600" b="0" i="0" u="none" strike="noStrike" cap="none" normalizeH="0" baseline="0" dirty="0" smtClean="0">
                <a:ln>
                  <a:noFill/>
                </a:ln>
                <a:solidFill>
                  <a:schemeClr val="tx1"/>
                </a:solidFill>
                <a:effectLst/>
                <a:latin typeface="Arial" charset="0"/>
                <a:cs typeface="Arial" charset="0"/>
              </a:rPr>
              <a:t> (Floatation and Control) Ordinance, 1980 (XXXI of 1980) and under any other law for the time being in force under which any function or power has been conferred on the Authority including, but not limited to, the functions and powers set out in the Schedule to this Act;[Omitted]</a:t>
            </a:r>
            <a:r>
              <a:rPr kumimoji="0" lang="en-US" sz="1600" b="0" i="0" u="none" strike="noStrike" cap="none" normalizeH="0" baseline="0" dirty="0" smtClean="0">
                <a:ln>
                  <a:noFill/>
                </a:ln>
                <a:solidFill>
                  <a:schemeClr val="tx1"/>
                </a:solidFill>
                <a:effectLst/>
                <a:latin typeface="Arial" charset="0"/>
                <a:cs typeface="Arial" charset="0"/>
                <a:hlinkClick r:id="rId2"/>
              </a:rPr>
              <a:t>[11]</a:t>
            </a:r>
            <a:r>
              <a:rPr kumimoji="0" lang="en-US" sz="1600" b="0" i="0" u="none" strike="noStrike" cap="none" normalizeH="0" baseline="0" dirty="0" smtClean="0">
                <a:ln>
                  <a:noFill/>
                </a:ln>
                <a:solidFill>
                  <a:schemeClr val="tx1"/>
                </a:solidFill>
                <a:effectLst/>
                <a:latin typeface="Arial" charset="0"/>
                <a:cs typeface="Arial"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402798B-2440-45BF-9A58-2716C7F2AB55}" type="slidenum">
              <a:rPr lang="en-US" altLang="zh-CN" smtClean="0"/>
              <a:pPr/>
              <a:t>20</a:t>
            </a:fld>
            <a:endParaRPr lang="en-US" altLang="zh-CN"/>
          </a:p>
        </p:txBody>
      </p:sp>
      <p:sp>
        <p:nvSpPr>
          <p:cNvPr id="34817" name="Rectangle 1">
            <a:hlinkClick r:id="rId2" tooltip="Page 1"/>
          </p:cNvPr>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4818" name="Rectangle 2">
            <a:hlinkClick r:id="rId2" tooltip="Page 1"/>
          </p:cNvPr>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4820" name="AutoShape 4" descr="data:image/png;base64,iVBORw0KGgoAAAANSUhEUgAAAGIAAABJCAYAAADGzvP7AAAIHUlEQVR4nO2czWsb6R3H55aEHIb8BbN1Lj0E5paL086GHlK3mAkF73VY0qTRBiratJiQTcUSsCHQTNKDaZN4vWCbHFwyi6Ck6W6rkKF00+A8tRyxZr1YcexdUyfyWJFlxy/Kdw/ieXZmPJoXzUga2frAD49mnpffo6+et3mexxw6xAKu1Q50qNISITY3N0PFF0URALCzsxMoHsdVi7u+vo58Po9KpQIA2NjYCOVPFDRdCI7jMD8/D47jmNH7kiSxcC9evGDPstksu7569SoTgt6j1/b0RFEEx3E4f/48OI6DLMuWeGfOnAEAHD58uIEl9kdLmyaO4/Dq1atWuhAbOn1ETIilEL+bHkHqy7uhrN2IpRDt+EWGpW2EuH79OtLpNBRFgaZp0DQN09PTSCaTOHnyZAu8jJZYC0EIcXxe6z4AZDKZRrjUcGItxH6iI0RMiKUQ+5FYC/Hpt48d7a+L/6n5rF2JtRD1kC//v9Uu1EVbCkHfNUmSBFVVLc86QsSEjhAdQhFIiNUr6Ub5YaE4cL8p+cSJ0EIIggAA0DTNMc4P5Y8sn3t7e9n1sWPHQAhBb2+vZbZcHLgP4acfhjLg+wWoTCaDVCoFWZYhiiIePXoEURSRSqVYnj9+/zqLZy8bhed5AMDIyIgl3o/e/6MlHF0LoRBCLJ+d6NSImNCWfcTTr/feYlJbCrEXaUshaH+SyWSQTCZb7E00tKUQe5GOEDFhTwpR3gi3b6oV7Ekh7ND9UsePHwcAjI2NtdAbZ/aFEO3AnhWiPDEZyFpNWwqxvNr6vapR01Ih7O92GkGxtB46jUb5aU7XIsQ7D86B0077MgC+w5rj+C1gmHTNfPbFl4G+nHf1DyPJ1w+uQgSBOmN/SwkA3d3dgRyxI38xAADo6elh9wqFQiD/gPqEAIB8Ph84r6BELkQUjtihQoRlcPjvgcJTIZpBICHou3wnaglhGEZgR+yYheA4DoqiQFVVy1qAH8IIkc/nWX79/f3geT5w/m7sqxrxi9/eChQ+FjXiB//4VWw666gIKkQzqSmEV+BGOhK3PKZnv6n5rOvnf6jXHQuBhAjKSrHsO2zXz4IVaOlV0fX5ezee+UrHb7hG4ynE5uYmpqamwPM8tre3kUql0NfXtytcXApEsfsjCILjwMHNb7rJwAvDMCBJkmVDQTKZDHQsIJIakV9eZwXK5XKYm5sDIQSrq6vIZrMghGBubs4xrqqqIIQgm81iZmYGhULB9cwDUD2SSwhBoVDAzMzMrvBmf7yg4fLLwWbdNN6VK1cieYPrKIS9EKVSCePj4wAARVFcHQPATvFMTk7WDE95/PgxFEVhdvv2bcvz3499XTOuW9pmf44ePQoASCQSUBTFMgSPS032JUStuYOZRhXITQg3wvQRhmFA0zTLWW8vaFhRFD1/fE74EsIPv/7kK5y7NeNptTAMA4SQXZMkKoSftN3SjzuuQjxbWHO1ZlBvjVi5cBevb/zT05pBceC+px+R1YiVC95HrPyEsRNGCDPd3d0QBAEHDhzwFV+WZaRSKZTLZccXmUEw71bM5XIQBAGCIODIkSPsfuRCGIaBvr4+9Pf3AwCeP3+OqakpSxj7tVuaUQnRKEZGRqCqKhu6mu9R/GwbbVmNMF+bx+D28PWOmmj6y8vLKBQKyOVy7BkhxHGI/OfPvvFlQaFC0Dyd8vclxIMHDwAAuq477vR+78YzTP/mnqdDtYS4fPky1tbWMDc3h5s3b6Krq4uFcRJClmUkk0nXyZb9h3Ho0CFsbW3h5cuXNXerr1y468uCQoVIp9MYHh5mw/tLly6xA/qeQtAqZt7O6FQQs4OyLOPUqVPQNA0HDx5kCyvt1DRls1kA1XJTq5dQTdPWdiVQZvU2TQ8fPgRQnS2rqgpFUVihqRD2ERohBKqqWtrhhYWFwP5ExenTpzExMQEAWFxcZL6xVxzbFVSWS64WqI+I8l8q0C+KdnS6rkMURcsvr1aNKJVKkCQJg4ODKJVKln+a5ZR+JpPBxsYG64e8JqhLS0uQZRmSJEHXdZRKJSwtLdVbVF/4FqJSqUCSJF+zbD/EvWny4oNh/5PH0i3ds9/JnBnGzvPqOnxTR02v//QvvFY/d7XyxCQTwisstVZBWwuO41yHr7T2Oh3f2vqqego2EiEEQcDZs2dhGAZGR0fB87xjZ+2XemtEowgzavIiUiHChrHTqqZJ0zRkMhlomgZd10OlaxbiyZMn7O/s7Kyl74lciFrje3MYP4cho+gj6NDz4sWLMAyDDQbu3LkTKl0AniMhalSIp0+fWobC9+7dw/j4OBYXFwG0qEaYhag1Gouqs87lcqzNtg9zw6Trd1NzU5umoNiFoKtc9nkEAFwcnbXEJYSwSSUhxHX4GoS1j//taU7pyrIMWZbZq3xZlpFOf1++yISgnW2U8wi/TVO92OP29PTgxIkTdacXhuLAfZTv/tfTfNWIt2/fNs/zCDBP6AzDQKVS8T2hCwLP8xgaGoKu6+B5HjzPI5FIYGhoqO40awpRLLpvXYkjzXzFkUwmYRgGDMMAx3EwDANv3rypOz1LQzumW6f0PM+zmXWtt5dxYmfRwM6Ct8URx+00g4ODzfajbXhb3PBlQYl0p9/636ajTG5fsUuI9U//52p2zCtme12IX/5l96GXRCKB+fn50Gl3akSdJJNJSJLEOmtJktj6RD205anSdkH+6HNmQHUiSieu9vXrjhBB2a74MwCjj5aYedERokGsnBvDy5+ozIBqLbh27Zrj8a+OEDGhI0RM+A6yFR9iwfR2Sw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3" name="AutoShape 7" descr="data:image/png;base64,iVBORw0KGgoAAAANSUhEUgAAAGIAAABJCAYAAADGzvP7AAAIHUlEQVR4nO2czWsb6R3H55aEHIb8BbN1Lj0E5paL086GHlK3mAkF73VY0qTRBiratJiQTcUSsCHQTNKDaZN4vWCbHFwyi6Ck6W6rkKF00+A8tRyxZr1YcexdUyfyWJFlxy/Kdw/ieXZmPJoXzUga2frAD49mnpffo6+et3mexxw6xAKu1Q50qNISITY3N0PFF0URALCzsxMoHsdVi7u+vo58Po9KpQIA2NjYCOVPFDRdCI7jMD8/D47jmNH7kiSxcC9evGDPstksu7569SoTgt6j1/b0RFEEx3E4f/48OI6DLMuWeGfOnAEAHD58uIEl9kdLmyaO4/Dq1atWuhAbOn1ETIilEL+bHkHqy7uhrN2IpRDt+EWGpW2EuH79OtLpNBRFgaZp0DQN09PTSCaTOHnyZAu8jJZYC0EIcXxe6z4AZDKZRrjUcGItxH6iI0RMiKUQ+5FYC/Hpt48d7a+L/6n5rF2JtRD1kC//v9Uu1EVbCkHfNUmSBFVVLc86QsSEjhAdQhFIiNUr6Ub5YaE4cL8p+cSJ0EIIggAA0DTNMc4P5Y8sn3t7e9n1sWPHQAhBb2+vZbZcHLgP4acfhjLg+wWoTCaDVCoFWZYhiiIePXoEURSRSqVYnj9+/zqLZy8bhed5AMDIyIgl3o/e/6MlHF0LoRBCLJ+d6NSImNCWfcTTr/feYlJbCrEXaUshaH+SyWSQTCZb7E00tKUQe5GOEDFhTwpR3gi3b6oV7Ekh7ND9UsePHwcAjI2NtdAbZ/aFEO3AnhWiPDEZyFpNWwqxvNr6vapR01Ih7O92GkGxtB46jUb5aU7XIsQ7D86B0077MgC+w5rj+C1gmHTNfPbFl4G+nHf1DyPJ1w+uQgSBOmN/SwkA3d3dgRyxI38xAADo6elh9wqFQiD/gPqEAIB8Ph84r6BELkQUjtihQoRlcPjvgcJTIZpBICHou3wnaglhGEZgR+yYheA4DoqiQFVVy1qAH8IIkc/nWX79/f3geT5w/m7sqxrxi9/eChQ+FjXiB//4VWw666gIKkQzqSmEV+BGOhK3PKZnv6n5rOvnf6jXHQuBhAjKSrHsO2zXz4IVaOlV0fX5ezee+UrHb7hG4ynE5uYmpqamwPM8tre3kUql0NfXtytcXApEsfsjCILjwMHNb7rJwAvDMCBJkmVDQTKZDHQsIJIakV9eZwXK5XKYm5sDIQSrq6vIZrMghGBubs4xrqqqIIQgm81iZmYGhULB9cwDUD2SSwhBoVDAzMzMrvBmf7yg4fLLwWbdNN6VK1cieYPrKIS9EKVSCePj4wAARVFcHQPATvFMTk7WDE95/PgxFEVhdvv2bcvz3499XTOuW9pmf44ePQoASCQSUBTFMgSPS032JUStuYOZRhXITQg3wvQRhmFA0zTLWW8vaFhRFD1/fE74EsIPv/7kK5y7NeNptTAMA4SQXZMkKoSftN3SjzuuQjxbWHO1ZlBvjVi5cBevb/zT05pBceC+px+R1YiVC95HrPyEsRNGCDPd3d0QBAEHDhzwFV+WZaRSKZTLZccXmUEw71bM5XIQBAGCIODIkSPsfuRCGIaBvr4+9Pf3AwCeP3+OqakpSxj7tVuaUQnRKEZGRqCqKhu6mu9R/GwbbVmNMF+bx+D28PWOmmj6y8vLKBQKyOVy7BkhxHGI/OfPvvFlQaFC0Dyd8vclxIMHDwAAuq477vR+78YzTP/mnqdDtYS4fPky1tbWMDc3h5s3b6Krq4uFcRJClmUkk0nXyZb9h3Ho0CFsbW3h5cuXNXerr1y468uCQoVIp9MYHh5mw/tLly6xA/qeQtAqZt7O6FQQs4OyLOPUqVPQNA0HDx5kCyvt1DRls1kA1XJTq5dQTdPWdiVQZvU2TQ8fPgRQnS2rqgpFUVihqRD2ERohBKqqWtrhhYWFwP5ExenTpzExMQEAWFxcZL6xVxzbFVSWS64WqI+I8l8q0C+KdnS6rkMURcsvr1aNKJVKkCQJg4ODKJVKln+a5ZR+JpPBxsYG64e8JqhLS0uQZRmSJEHXdZRKJSwtLdVbVF/4FqJSqUCSJF+zbD/EvWny4oNh/5PH0i3ds9/JnBnGzvPqOnxTR02v//QvvFY/d7XyxCQTwisstVZBWwuO41yHr7T2Oh3f2vqqego2EiEEQcDZs2dhGAZGR0fB87xjZ+2XemtEowgzavIiUiHChrHTqqZJ0zRkMhlomgZd10OlaxbiyZMn7O/s7Kyl74lciFrje3MYP4cho+gj6NDz4sWLMAyDDQbu3LkTKl0AniMhalSIp0+fWobC9+7dw/j4OBYXFwG0qEaYhag1Gouqs87lcqzNtg9zw6Trd1NzU5umoNiFoKtc9nkEAFwcnbXEJYSwSSUhxHX4GoS1j//taU7pyrIMWZbZq3xZlpFOf1++yISgnW2U8wi/TVO92OP29PTgxIkTdacXhuLAfZTv/tfTfNWIt2/fNs/zCDBP6AzDQKVS8T2hCwLP8xgaGoKu6+B5HjzPI5FIYGhoqO40awpRLLpvXYkjzXzFkUwmYRgGDMMAx3EwDANv3rypOz1LQzumW6f0PM+zmXWtt5dxYmfRwM6Ct8URx+00g4ODzfajbXhb3PBlQYl0p9/636ajTG5fsUuI9U//52p2zCtme12IX/5l96GXRCKB+fn50Gl3akSdJJNJSJLEOmtJktj6RD205anSdkH+6HNmQHUiSieu9vXrjhBB2a74MwCjj5aYedERokGsnBvDy5+ozIBqLbh27Zrj8a+OEDGhI0RM+A6yFR9iwfR2Sw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5" name="AutoShape 9" descr="data:image/png;base64,iVBORw0KGgoAAAANSUhEUgAAAGIAAABJCAYAAADGzvP7AAAIHUlEQVR4nO2czWsb6R3H55aEHIb8BbN1Lj0E5paL086GHlK3mAkF73VY0qTRBiratJiQTcUSsCHQTNKDaZN4vWCbHFwyi6Ck6W6rkKF00+A8tRyxZr1YcexdUyfyWJFlxy/Kdw/ieXZmPJoXzUga2frAD49mnpffo6+et3mexxw6xAKu1Q50qNISITY3N0PFF0URALCzsxMoHsdVi7u+vo58Po9KpQIA2NjYCOVPFDRdCI7jMD8/D47jmNH7kiSxcC9evGDPstksu7569SoTgt6j1/b0RFEEx3E4f/48OI6DLMuWeGfOnAEAHD58uIEl9kdLmyaO4/Dq1atWuhAbOn1ETIilEL+bHkHqy7uhrN2IpRDt+EWGpW2EuH79OtLpNBRFgaZp0DQN09PTSCaTOHnyZAu8jJZYC0EIcXxe6z4AZDKZRrjUcGItxH6iI0RMiKUQ+5FYC/Hpt48d7a+L/6n5rF2JtRD1kC//v9Uu1EVbCkHfNUmSBFVVLc86QsSEjhAdQhFIiNUr6Ub5YaE4cL8p+cSJ0EIIggAA0DTNMc4P5Y8sn3t7e9n1sWPHQAhBb2+vZbZcHLgP4acfhjLg+wWoTCaDVCoFWZYhiiIePXoEURSRSqVYnj9+/zqLZy8bhed5AMDIyIgl3o/e/6MlHF0LoRBCLJ+d6NSImNCWfcTTr/feYlJbCrEXaUshaH+SyWSQTCZb7E00tKUQe5GOEDFhTwpR3gi3b6oV7Ekh7ND9UsePHwcAjI2NtdAbZ/aFEO3AnhWiPDEZyFpNWwqxvNr6vapR01Ih7O92GkGxtB46jUb5aU7XIsQ7D86B0077MgC+w5rj+C1gmHTNfPbFl4G+nHf1DyPJ1w+uQgSBOmN/SwkA3d3dgRyxI38xAADo6elh9wqFQiD/gPqEAIB8Ph84r6BELkQUjtihQoRlcPjvgcJTIZpBICHou3wnaglhGEZgR+yYheA4DoqiQFVVy1qAH8IIkc/nWX79/f3geT5w/m7sqxrxi9/eChQ+FjXiB//4VWw666gIKkQzqSmEV+BGOhK3PKZnv6n5rOvnf6jXHQuBhAjKSrHsO2zXz4IVaOlV0fX5ezee+UrHb7hG4ynE5uYmpqamwPM8tre3kUql0NfXtytcXApEsfsjCILjwMHNb7rJwAvDMCBJkmVDQTKZDHQsIJIakV9eZwXK5XKYm5sDIQSrq6vIZrMghGBubs4xrqqqIIQgm81iZmYGhULB9cwDUD2SSwhBoVDAzMzMrvBmf7yg4fLLwWbdNN6VK1cieYPrKIS9EKVSCePj4wAARVFcHQPATvFMTk7WDE95/PgxFEVhdvv2bcvz3499XTOuW9pmf44ePQoASCQSUBTFMgSPS032JUStuYOZRhXITQg3wvQRhmFA0zTLWW8vaFhRFD1/fE74EsIPv/7kK5y7NeNptTAMA4SQXZMkKoSftN3SjzuuQjxbWHO1ZlBvjVi5cBevb/zT05pBceC+px+R1YiVC95HrPyEsRNGCDPd3d0QBAEHDhzwFV+WZaRSKZTLZccXmUEw71bM5XIQBAGCIODIkSPsfuRCGIaBvr4+9Pf3AwCeP3+OqakpSxj7tVuaUQnRKEZGRqCqKhu6mu9R/GwbbVmNMF+bx+D28PWOmmj6y8vLKBQKyOVy7BkhxHGI/OfPvvFlQaFC0Dyd8vclxIMHDwAAuq477vR+78YzTP/mnqdDtYS4fPky1tbWMDc3h5s3b6Krq4uFcRJClmUkk0nXyZb9h3Ho0CFsbW3h5cuXNXerr1y468uCQoVIp9MYHh5mw/tLly6xA/qeQtAqZt7O6FQQs4OyLOPUqVPQNA0HDx5kCyvt1DRls1kA1XJTq5dQTdPWdiVQZvU2TQ8fPgRQnS2rqgpFUVihqRD2ERohBKqqWtrhhYWFwP5ExenTpzExMQEAWFxcZL6xVxzbFVSWS64WqI+I8l8q0C+KdnS6rkMURcsvr1aNKJVKkCQJg4ODKJVKln+a5ZR+JpPBxsYG64e8JqhLS0uQZRmSJEHXdZRKJSwtLdVbVF/4FqJSqUCSJF+zbD/EvWny4oNh/5PH0i3ds9/JnBnGzvPqOnxTR02v//QvvFY/d7XyxCQTwisstVZBWwuO41yHr7T2Oh3f2vqqego2EiEEQcDZs2dhGAZGR0fB87xjZ+2XemtEowgzavIiUiHChrHTqqZJ0zRkMhlomgZd10OlaxbiyZMn7O/s7Kyl74lciFrje3MYP4cho+gj6NDz4sWLMAyDDQbu3LkTKl0AniMhalSIp0+fWobC9+7dw/j4OBYXFwG0qEaYhag1Gouqs87lcqzNtg9zw6Trd1NzU5umoNiFoKtc9nkEAFwcnbXEJYSwSSUhxHX4GoS1j//taU7pyrIMWZbZq3xZlpFOf1++yISgnW2U8wi/TVO92OP29PTgxIkTdacXhuLAfZTv/tfTfNWIt2/fNs/zCDBP6AzDQKVS8T2hCwLP8xgaGoKu6+B5HjzPI5FIYGhoqO40awpRLLpvXYkjzXzFkUwmYRgGDMMAx3EwDANv3rypOz1LQzumW6f0PM+zmXWtt5dxYmfRwM6Ct8URx+00g4ODzfajbXhb3PBlQYl0p9/636ajTG5fsUuI9U//52p2zCtme12IX/5l96GXRCKB+fn50Gl3akSdJJNJSJLEOmtJktj6RD205anSdkH+6HNmQHUiSieu9vXrjhBB2a74MwCjj5aYedERokGsnBvDy5+ozIBqLbh27Zrj8a+OEDGhI0RM+A6yFR9iwfR2Sw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aphicFrame>
        <p:nvGraphicFramePr>
          <p:cNvPr id="12" name="Table 11"/>
          <p:cNvGraphicFramePr>
            <a:graphicFrameLocks noGrp="1"/>
          </p:cNvGraphicFramePr>
          <p:nvPr/>
        </p:nvGraphicFramePr>
        <p:xfrm>
          <a:off x="685800" y="381000"/>
          <a:ext cx="7391400" cy="6096000"/>
        </p:xfrm>
        <a:graphic>
          <a:graphicData uri="http://schemas.openxmlformats.org/drawingml/2006/table">
            <a:tbl>
              <a:tblPr/>
              <a:tblGrid>
                <a:gridCol w="7391400"/>
              </a:tblGrid>
              <a:tr h="381000">
                <a:tc>
                  <a:txBody>
                    <a:bodyPr/>
                    <a:lstStyle/>
                    <a:p>
                      <a:r>
                        <a:rPr lang="en-US" sz="1700"/>
                        <a:t>The Team </a:t>
                      </a:r>
                    </a:p>
                  </a:txBody>
                  <a:tcPr marL="0" marR="0" marT="0" marB="0" anchor="ctr">
                    <a:lnL>
                      <a:noFill/>
                    </a:lnL>
                    <a:lnR>
                      <a:noFill/>
                    </a:lnR>
                    <a:lnT>
                      <a:noFill/>
                    </a:lnT>
                    <a:lnB>
                      <a:noFill/>
                    </a:lnB>
                  </a:tcPr>
                </a:tc>
              </a:tr>
              <a:tr h="381000">
                <a:tc>
                  <a:txBody>
                    <a:bodyPr/>
                    <a:lstStyle/>
                    <a:p>
                      <a:r>
                        <a:rPr lang="en-US" sz="1700">
                          <a:hlinkClick r:id="rId3"/>
                        </a:rPr>
                        <a:t>Chairman</a:t>
                      </a:r>
                      <a:endParaRPr lang="en-US" sz="1700"/>
                    </a:p>
                  </a:txBody>
                  <a:tcPr marL="0" marR="0" marT="0" marB="0" anchor="ctr">
                    <a:lnL>
                      <a:noFill/>
                    </a:lnL>
                    <a:lnR>
                      <a:noFill/>
                    </a:lnR>
                    <a:lnT>
                      <a:noFill/>
                    </a:lnT>
                    <a:lnB>
                      <a:noFill/>
                    </a:lnB>
                  </a:tcPr>
                </a:tc>
              </a:tr>
              <a:tr h="381000">
                <a:tc>
                  <a:txBody>
                    <a:bodyPr/>
                    <a:lstStyle/>
                    <a:p>
                      <a:r>
                        <a:rPr lang="en-US" sz="1700">
                          <a:hlinkClick r:id="rId4"/>
                        </a:rPr>
                        <a:t>Policy Board</a:t>
                      </a:r>
                      <a:endParaRPr lang="en-US" sz="1700"/>
                    </a:p>
                  </a:txBody>
                  <a:tcPr marL="0" marR="0" marT="0" marB="0" anchor="ctr">
                    <a:lnL>
                      <a:noFill/>
                    </a:lnL>
                    <a:lnR>
                      <a:noFill/>
                    </a:lnR>
                    <a:lnT>
                      <a:noFill/>
                    </a:lnT>
                    <a:lnB>
                      <a:noFill/>
                    </a:lnB>
                  </a:tcPr>
                </a:tc>
              </a:tr>
              <a:tr h="381000">
                <a:tc>
                  <a:txBody>
                    <a:bodyPr/>
                    <a:lstStyle/>
                    <a:p>
                      <a:r>
                        <a:rPr lang="en-US" sz="1700">
                          <a:hlinkClick r:id="rId5"/>
                        </a:rPr>
                        <a:t>The Commission</a:t>
                      </a:r>
                      <a:endParaRPr lang="en-US" sz="1700"/>
                    </a:p>
                  </a:txBody>
                  <a:tcPr marL="0" marR="0" marT="0" marB="0" anchor="ctr">
                    <a:lnL>
                      <a:noFill/>
                    </a:lnL>
                    <a:lnR>
                      <a:noFill/>
                    </a:lnR>
                    <a:lnT>
                      <a:noFill/>
                    </a:lnT>
                    <a:lnB>
                      <a:noFill/>
                    </a:lnB>
                  </a:tcPr>
                </a:tc>
              </a:tr>
              <a:tr h="381000">
                <a:tc>
                  <a:txBody>
                    <a:bodyPr/>
                    <a:lstStyle/>
                    <a:p>
                      <a:r>
                        <a:rPr lang="en-US" sz="1700">
                          <a:hlinkClick r:id="rId6"/>
                        </a:rPr>
                        <a:t>Senior Management</a:t>
                      </a:r>
                      <a:endParaRPr lang="en-US" sz="1700"/>
                    </a:p>
                  </a:txBody>
                  <a:tcPr marL="0" marR="0" marT="0" marB="0" anchor="ctr">
                    <a:lnL>
                      <a:noFill/>
                    </a:lnL>
                    <a:lnR>
                      <a:noFill/>
                    </a:lnR>
                    <a:lnT>
                      <a:noFill/>
                    </a:lnT>
                    <a:lnB>
                      <a:noFill/>
                    </a:lnB>
                  </a:tcPr>
                </a:tc>
              </a:tr>
              <a:tr h="381000">
                <a:tc>
                  <a:txBody>
                    <a:bodyPr/>
                    <a:lstStyle/>
                    <a:p>
                      <a:r>
                        <a:rPr lang="en-US" sz="1700">
                          <a:hlinkClick r:id="rId7"/>
                        </a:rPr>
                        <a:t>Organogram</a:t>
                      </a:r>
                      <a:endParaRPr lang="en-US" sz="1700"/>
                    </a:p>
                  </a:txBody>
                  <a:tcPr marL="0" marR="0" marT="0" marB="0" anchor="ctr">
                    <a:lnL>
                      <a:noFill/>
                    </a:lnL>
                    <a:lnR>
                      <a:noFill/>
                    </a:lnR>
                    <a:lnT>
                      <a:noFill/>
                    </a:lnT>
                    <a:lnB>
                      <a:noFill/>
                    </a:lnB>
                  </a:tcPr>
                </a:tc>
              </a:tr>
              <a:tr h="381000">
                <a:tc>
                  <a:txBody>
                    <a:bodyPr/>
                    <a:lstStyle/>
                    <a:p>
                      <a:r>
                        <a:rPr lang="en-US" sz="1700"/>
                        <a:t> </a:t>
                      </a:r>
                    </a:p>
                  </a:txBody>
                  <a:tcPr marL="0" marR="0" marT="0" marB="0" anchor="ctr">
                    <a:lnL>
                      <a:noFill/>
                    </a:lnL>
                    <a:lnR>
                      <a:noFill/>
                    </a:lnR>
                    <a:lnT>
                      <a:noFill/>
                    </a:lnT>
                    <a:lnB>
                      <a:noFill/>
                    </a:lnB>
                  </a:tcPr>
                </a:tc>
              </a:tr>
              <a:tr h="381000">
                <a:tc>
                  <a:txBody>
                    <a:bodyPr/>
                    <a:lstStyle/>
                    <a:p>
                      <a:r>
                        <a:rPr lang="en-US" sz="1700"/>
                        <a:t>The Organization </a:t>
                      </a:r>
                    </a:p>
                  </a:txBody>
                  <a:tcPr marL="0" marR="0" marT="0" marB="0" anchor="ctr">
                    <a:lnL>
                      <a:noFill/>
                    </a:lnL>
                    <a:lnR>
                      <a:noFill/>
                    </a:lnR>
                    <a:lnT>
                      <a:noFill/>
                    </a:lnT>
                    <a:lnB>
                      <a:noFill/>
                    </a:lnB>
                  </a:tcPr>
                </a:tc>
              </a:tr>
              <a:tr h="381000">
                <a:tc>
                  <a:txBody>
                    <a:bodyPr/>
                    <a:lstStyle/>
                    <a:p>
                      <a:r>
                        <a:rPr lang="en-US" sz="1700">
                          <a:hlinkClick r:id="rId8"/>
                        </a:rPr>
                        <a:t>Appellate Bench </a:t>
                      </a:r>
                      <a:endParaRPr lang="en-US" sz="1700"/>
                    </a:p>
                  </a:txBody>
                  <a:tcPr marL="0" marR="0" marT="0" marB="0" anchor="ctr">
                    <a:lnL>
                      <a:noFill/>
                    </a:lnL>
                    <a:lnR>
                      <a:noFill/>
                    </a:lnR>
                    <a:lnT>
                      <a:noFill/>
                    </a:lnT>
                    <a:lnB>
                      <a:noFill/>
                    </a:lnB>
                  </a:tcPr>
                </a:tc>
              </a:tr>
              <a:tr h="381000">
                <a:tc>
                  <a:txBody>
                    <a:bodyPr/>
                    <a:lstStyle/>
                    <a:p>
                      <a:r>
                        <a:rPr lang="en-US" sz="1700">
                          <a:hlinkClick r:id="rId9"/>
                        </a:rPr>
                        <a:t>Chairman Secretariat</a:t>
                      </a:r>
                      <a:endParaRPr lang="en-US" sz="1700"/>
                    </a:p>
                  </a:txBody>
                  <a:tcPr marL="0" marR="0" marT="0" marB="0" anchor="ctr">
                    <a:lnL>
                      <a:noFill/>
                    </a:lnL>
                    <a:lnR>
                      <a:noFill/>
                    </a:lnR>
                    <a:lnT>
                      <a:noFill/>
                    </a:lnT>
                    <a:lnB>
                      <a:noFill/>
                    </a:lnB>
                  </a:tcPr>
                </a:tc>
              </a:tr>
              <a:tr h="381000">
                <a:tc>
                  <a:txBody>
                    <a:bodyPr/>
                    <a:lstStyle/>
                    <a:p>
                      <a:r>
                        <a:rPr lang="en-US" sz="1700">
                          <a:hlinkClick r:id="rId10"/>
                        </a:rPr>
                        <a:t>Internal Audit Department</a:t>
                      </a:r>
                      <a:endParaRPr lang="en-US" sz="1700"/>
                    </a:p>
                  </a:txBody>
                  <a:tcPr marL="0" marR="0" marT="0" marB="0" anchor="ctr">
                    <a:lnL>
                      <a:noFill/>
                    </a:lnL>
                    <a:lnR>
                      <a:noFill/>
                    </a:lnR>
                    <a:lnT>
                      <a:noFill/>
                    </a:lnT>
                    <a:lnB>
                      <a:noFill/>
                    </a:lnB>
                  </a:tcPr>
                </a:tc>
              </a:tr>
              <a:tr h="381000">
                <a:tc>
                  <a:txBody>
                    <a:bodyPr/>
                    <a:lstStyle/>
                    <a:p>
                      <a:r>
                        <a:rPr lang="en-US" sz="1700">
                          <a:hlinkClick r:id="rId11"/>
                        </a:rPr>
                        <a:t>Information System and Technology Department</a:t>
                      </a:r>
                      <a:endParaRPr lang="en-US" sz="1700"/>
                    </a:p>
                  </a:txBody>
                  <a:tcPr marL="0" marR="0" marT="0" marB="0" anchor="ctr">
                    <a:lnL>
                      <a:noFill/>
                    </a:lnL>
                    <a:lnR>
                      <a:noFill/>
                    </a:lnR>
                    <a:lnT>
                      <a:noFill/>
                    </a:lnT>
                    <a:lnB>
                      <a:noFill/>
                    </a:lnB>
                  </a:tcPr>
                </a:tc>
              </a:tr>
              <a:tr h="381000">
                <a:tc>
                  <a:txBody>
                    <a:bodyPr/>
                    <a:lstStyle/>
                    <a:p>
                      <a:r>
                        <a:rPr lang="en-US" sz="1700">
                          <a:hlinkClick r:id="rId12"/>
                        </a:rPr>
                        <a:t>Market Development and Investor Education Department</a:t>
                      </a:r>
                      <a:endParaRPr lang="en-US" sz="1700"/>
                    </a:p>
                  </a:txBody>
                  <a:tcPr marL="0" marR="0" marT="0" marB="0" anchor="ctr">
                    <a:lnL>
                      <a:noFill/>
                    </a:lnL>
                    <a:lnR>
                      <a:noFill/>
                    </a:lnR>
                    <a:lnT>
                      <a:noFill/>
                    </a:lnT>
                    <a:lnB>
                      <a:noFill/>
                    </a:lnB>
                  </a:tcPr>
                </a:tc>
              </a:tr>
              <a:tr h="381000">
                <a:tc>
                  <a:txBody>
                    <a:bodyPr/>
                    <a:lstStyle/>
                    <a:p>
                      <a:r>
                        <a:rPr lang="en-US" sz="1700">
                          <a:hlinkClick r:id="rId13"/>
                        </a:rPr>
                        <a:t>Company Law Review Commission Wing</a:t>
                      </a:r>
                      <a:endParaRPr lang="en-US" sz="1700"/>
                    </a:p>
                  </a:txBody>
                  <a:tcPr marL="0" marR="0" marT="0" marB="0" anchor="ctr">
                    <a:lnL>
                      <a:noFill/>
                    </a:lnL>
                    <a:lnR>
                      <a:noFill/>
                    </a:lnR>
                    <a:lnT>
                      <a:noFill/>
                    </a:lnT>
                    <a:lnB>
                      <a:noFill/>
                    </a:lnB>
                  </a:tcPr>
                </a:tc>
              </a:tr>
              <a:tr h="381000">
                <a:tc>
                  <a:txBody>
                    <a:bodyPr/>
                    <a:lstStyle/>
                    <a:p>
                      <a:r>
                        <a:rPr lang="en-US" sz="1700">
                          <a:hlinkClick r:id="rId14"/>
                        </a:rPr>
                        <a:t>Litigation, Legislation and General Counsel Division</a:t>
                      </a:r>
                      <a:endParaRPr lang="en-US" sz="1700"/>
                    </a:p>
                  </a:txBody>
                  <a:tcPr marL="0" marR="0" marT="0" marB="0" anchor="ctr">
                    <a:lnL>
                      <a:noFill/>
                    </a:lnL>
                    <a:lnR>
                      <a:noFill/>
                    </a:lnR>
                    <a:lnT>
                      <a:noFill/>
                    </a:lnT>
                    <a:lnB>
                      <a:noFill/>
                    </a:lnB>
                  </a:tcPr>
                </a:tc>
              </a:tr>
              <a:tr h="381000">
                <a:tc>
                  <a:txBody>
                    <a:bodyPr/>
                    <a:lstStyle/>
                    <a:p>
                      <a:r>
                        <a:rPr lang="en-US" sz="1700" dirty="0">
                          <a:hlinkClick r:id="rId15"/>
                        </a:rPr>
                        <a:t>Support Services Division</a:t>
                      </a:r>
                      <a:endParaRPr lang="en-US" sz="1700" dirty="0"/>
                    </a:p>
                  </a:txBody>
                  <a:tcPr marL="0" marR="0" marT="0" marB="0" anchor="ctr">
                    <a:lnL>
                      <a:noFill/>
                    </a:lnL>
                    <a:lnR>
                      <a:noFill/>
                    </a:lnR>
                    <a:lnT>
                      <a:noFill/>
                    </a:lnT>
                    <a:lnB>
                      <a:noFill/>
                    </a:lnB>
                  </a:tcPr>
                </a:tc>
              </a:tr>
            </a:tbl>
          </a:graphicData>
        </a:graphic>
      </p:graphicFrame>
      <p:pic>
        <p:nvPicPr>
          <p:cNvPr id="34828" name="Picture 12" descr="http://www.secp.gov.pk/images/blt_asecp.gif"/>
          <p:cNvPicPr>
            <a:picLocks noChangeAspect="1" noChangeArrowheads="1"/>
          </p:cNvPicPr>
          <p:nvPr/>
        </p:nvPicPr>
        <p:blipFill>
          <a:blip r:embed="rId16" cstate="print"/>
          <a:srcRect/>
          <a:stretch>
            <a:fillRect/>
          </a:stretch>
        </p:blipFill>
        <p:spPr bwMode="auto">
          <a:xfrm>
            <a:off x="0" y="0"/>
            <a:ext cx="104775" cy="104775"/>
          </a:xfrm>
          <a:prstGeom prst="rect">
            <a:avLst/>
          </a:prstGeom>
          <a:noFill/>
        </p:spPr>
      </p:pic>
      <p:pic>
        <p:nvPicPr>
          <p:cNvPr id="34829" name="Picture 13" descr="http://www.secp.gov.pk/images/blt_asecp.gif"/>
          <p:cNvPicPr>
            <a:picLocks noChangeAspect="1" noChangeArrowheads="1"/>
          </p:cNvPicPr>
          <p:nvPr/>
        </p:nvPicPr>
        <p:blipFill>
          <a:blip r:embed="rId16" cstate="print"/>
          <a:srcRect/>
          <a:stretch>
            <a:fillRect/>
          </a:stretch>
        </p:blipFill>
        <p:spPr bwMode="auto">
          <a:xfrm>
            <a:off x="0" y="0"/>
            <a:ext cx="104775" cy="1047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402798B-2440-45BF-9A58-2716C7F2AB55}" type="slidenum">
              <a:rPr lang="en-US" altLang="zh-CN" smtClean="0"/>
              <a:pPr/>
              <a:t>21</a:t>
            </a:fld>
            <a:endParaRPr lang="en-US" altLang="zh-CN"/>
          </a:p>
        </p:txBody>
      </p:sp>
      <p:graphicFrame>
        <p:nvGraphicFramePr>
          <p:cNvPr id="3" name="Table 2"/>
          <p:cNvGraphicFramePr>
            <a:graphicFrameLocks noGrp="1"/>
          </p:cNvGraphicFramePr>
          <p:nvPr/>
        </p:nvGraphicFramePr>
        <p:xfrm>
          <a:off x="1524000" y="1143000"/>
          <a:ext cx="6553200" cy="5257799"/>
        </p:xfrm>
        <a:graphic>
          <a:graphicData uri="http://schemas.openxmlformats.org/drawingml/2006/table">
            <a:tbl>
              <a:tblPr/>
              <a:tblGrid>
                <a:gridCol w="655320"/>
                <a:gridCol w="5111496"/>
                <a:gridCol w="786384"/>
              </a:tblGrid>
              <a:tr h="470883">
                <a:tc>
                  <a:txBody>
                    <a:bodyPr/>
                    <a:lstStyle/>
                    <a:p>
                      <a:r>
                        <a:rPr lang="en-US" sz="1200"/>
                        <a:t>Statute</a:t>
                      </a:r>
                    </a:p>
                  </a:txBody>
                  <a:tcPr marL="0" marR="0" marT="0" marB="0" anchor="ctr">
                    <a:lnL>
                      <a:noFill/>
                    </a:lnL>
                    <a:lnR>
                      <a:noFill/>
                    </a:lnR>
                    <a:lnT>
                      <a:noFill/>
                    </a:lnT>
                    <a:lnB>
                      <a:noFill/>
                    </a:lnB>
                  </a:tcPr>
                </a:tc>
                <a:tc>
                  <a:txBody>
                    <a:bodyPr/>
                    <a:lstStyle/>
                    <a:p>
                      <a:endParaRPr lang="en-US" sz="1200"/>
                    </a:p>
                  </a:txBody>
                  <a:tcPr marL="60657" marR="60657" marT="30328" marB="30328">
                    <a:lnL>
                      <a:noFill/>
                    </a:lnL>
                  </a:tcPr>
                </a:tc>
                <a:tc>
                  <a:txBody>
                    <a:bodyPr/>
                    <a:lstStyle/>
                    <a:p>
                      <a:endParaRPr lang="en-US" sz="1200"/>
                    </a:p>
                  </a:txBody>
                  <a:tcPr marL="60657" marR="60657" marT="30328" marB="30328"/>
                </a:tc>
              </a:tr>
              <a:tr h="313531">
                <a:tc>
                  <a:txBody>
                    <a:bodyPr/>
                    <a:lstStyle/>
                    <a:p>
                      <a:endParaRPr lang="en-US" sz="1200"/>
                    </a:p>
                  </a:txBody>
                  <a:tcPr marL="0" marR="0" marT="0" marB="0" anchor="ctr">
                    <a:lnL>
                      <a:noFill/>
                    </a:lnL>
                    <a:lnR>
                      <a:noFill/>
                    </a:lnR>
                    <a:lnT>
                      <a:noFill/>
                    </a:lnT>
                    <a:lnB>
                      <a:noFill/>
                    </a:lnB>
                  </a:tcPr>
                </a:tc>
                <a:tc>
                  <a:txBody>
                    <a:bodyPr/>
                    <a:lstStyle/>
                    <a:p>
                      <a:endParaRPr lang="en-US" sz="1200"/>
                    </a:p>
                  </a:txBody>
                  <a:tcPr marL="60657" marR="60657" marT="30328" marB="30328">
                    <a:lnL>
                      <a:noFill/>
                    </a:lnL>
                  </a:tcPr>
                </a:tc>
                <a:tc>
                  <a:txBody>
                    <a:bodyPr/>
                    <a:lstStyle/>
                    <a:p>
                      <a:endParaRPr lang="en-US" sz="1200"/>
                    </a:p>
                  </a:txBody>
                  <a:tcPr marL="60657" marR="60657" marT="30328" marB="30328"/>
                </a:tc>
              </a:tr>
              <a:tr h="470883">
                <a:tc>
                  <a:txBody>
                    <a:bodyPr/>
                    <a:lstStyle/>
                    <a:p>
                      <a:r>
                        <a:rPr lang="en-US" sz="1200"/>
                        <a:t>Date</a:t>
                      </a:r>
                    </a:p>
                  </a:txBody>
                  <a:tcPr marL="0" marR="0" marT="0" marB="0" anchor="ctr">
                    <a:lnL>
                      <a:noFill/>
                    </a:lnL>
                    <a:lnR>
                      <a:noFill/>
                    </a:lnR>
                    <a:lnT>
                      <a:noFill/>
                    </a:lnT>
                    <a:lnB>
                      <a:noFill/>
                    </a:lnB>
                  </a:tcPr>
                </a:tc>
                <a:tc>
                  <a:txBody>
                    <a:bodyPr/>
                    <a:lstStyle/>
                    <a:p>
                      <a:r>
                        <a:rPr lang="en-US" sz="1200"/>
                        <a:t>Title</a:t>
                      </a:r>
                    </a:p>
                  </a:txBody>
                  <a:tcPr marL="0" marR="0" marT="0" marB="0" anchor="ctr">
                    <a:lnL>
                      <a:noFill/>
                    </a:lnL>
                    <a:lnR>
                      <a:noFill/>
                    </a:lnR>
                    <a:lnB>
                      <a:noFill/>
                    </a:lnB>
                  </a:tcPr>
                </a:tc>
                <a:tc>
                  <a:txBody>
                    <a:bodyPr/>
                    <a:lstStyle/>
                    <a:p>
                      <a:r>
                        <a:rPr lang="en-US" sz="1200"/>
                        <a:t>Download</a:t>
                      </a:r>
                    </a:p>
                  </a:txBody>
                  <a:tcPr marL="0" marR="0" marT="0" marB="0" anchor="ctr">
                    <a:lnL>
                      <a:noFill/>
                    </a:lnL>
                    <a:lnR>
                      <a:noFill/>
                    </a:lnR>
                    <a:lnB>
                      <a:noFill/>
                    </a:lnB>
                  </a:tcPr>
                </a:tc>
              </a:tr>
              <a:tr h="470883">
                <a:tc>
                  <a:txBody>
                    <a:bodyPr/>
                    <a:lstStyle/>
                    <a:p>
                      <a:r>
                        <a:rPr lang="en-US" sz="1200"/>
                        <a:t>2012</a:t>
                      </a:r>
                    </a:p>
                  </a:txBody>
                  <a:tcPr marL="0" marR="0" marT="0" marB="0" anchor="ctr">
                    <a:lnL>
                      <a:noFill/>
                    </a:lnL>
                    <a:lnR>
                      <a:noFill/>
                    </a:lnR>
                    <a:lnT>
                      <a:noFill/>
                    </a:lnT>
                    <a:lnB>
                      <a:noFill/>
                    </a:lnB>
                  </a:tcPr>
                </a:tc>
                <a:tc>
                  <a:txBody>
                    <a:bodyPr/>
                    <a:lstStyle/>
                    <a:p>
                      <a:r>
                        <a:rPr lang="en-US" sz="1200"/>
                        <a:t>Stock Exchanges (Corporatisation, Demutualization and Integration) Act, 2012</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235441">
                <a:tc>
                  <a:txBody>
                    <a:bodyPr/>
                    <a:lstStyle/>
                    <a:p>
                      <a:r>
                        <a:rPr lang="en-US" sz="1200"/>
                        <a:t>2011</a:t>
                      </a:r>
                    </a:p>
                  </a:txBody>
                  <a:tcPr marL="0" marR="0" marT="0" marB="0" anchor="ctr">
                    <a:lnL>
                      <a:noFill/>
                    </a:lnL>
                    <a:lnR>
                      <a:noFill/>
                    </a:lnR>
                    <a:lnT>
                      <a:noFill/>
                    </a:lnT>
                    <a:lnB>
                      <a:noFill/>
                    </a:lnB>
                  </a:tcPr>
                </a:tc>
                <a:tc>
                  <a:txBody>
                    <a:bodyPr/>
                    <a:lstStyle/>
                    <a:p>
                      <a:r>
                        <a:rPr lang="en-US" sz="1200"/>
                        <a:t>Anti Money Laundering Act, 2010</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706323">
                <a:tc>
                  <a:txBody>
                    <a:bodyPr/>
                    <a:lstStyle/>
                    <a:p>
                      <a:r>
                        <a:rPr lang="en-US" sz="1200"/>
                        <a:t>2002</a:t>
                      </a:r>
                    </a:p>
                  </a:txBody>
                  <a:tcPr marL="0" marR="0" marT="0" marB="0" anchor="ctr">
                    <a:lnL>
                      <a:noFill/>
                    </a:lnL>
                    <a:lnR>
                      <a:noFill/>
                    </a:lnR>
                    <a:lnT>
                      <a:noFill/>
                    </a:lnT>
                    <a:lnB>
                      <a:noFill/>
                    </a:lnB>
                  </a:tcPr>
                </a:tc>
                <a:tc>
                  <a:txBody>
                    <a:bodyPr/>
                    <a:lstStyle/>
                    <a:p>
                      <a:r>
                        <a:rPr lang="en-US" sz="1200"/>
                        <a:t>Listed Companies (Substantial Acquisition of Voting Shares and Take-overs) Ordinance, 2002 </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235441">
                <a:tc>
                  <a:txBody>
                    <a:bodyPr/>
                    <a:lstStyle/>
                    <a:p>
                      <a:r>
                        <a:rPr lang="en-US" sz="1200"/>
                        <a:t>2000</a:t>
                      </a:r>
                    </a:p>
                  </a:txBody>
                  <a:tcPr marL="0" marR="0" marT="0" marB="0" anchor="ctr">
                    <a:lnL>
                      <a:noFill/>
                    </a:lnL>
                    <a:lnR>
                      <a:noFill/>
                    </a:lnR>
                    <a:lnT>
                      <a:noFill/>
                    </a:lnT>
                    <a:lnB>
                      <a:noFill/>
                    </a:lnB>
                  </a:tcPr>
                </a:tc>
                <a:tc>
                  <a:txBody>
                    <a:bodyPr/>
                    <a:lstStyle/>
                    <a:p>
                      <a:r>
                        <a:rPr lang="en-US" sz="1200"/>
                        <a:t>Insurance Ordinance, 2000 </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470883">
                <a:tc>
                  <a:txBody>
                    <a:bodyPr/>
                    <a:lstStyle/>
                    <a:p>
                      <a:r>
                        <a:rPr lang="en-US" sz="1200"/>
                        <a:t>1997</a:t>
                      </a:r>
                    </a:p>
                  </a:txBody>
                  <a:tcPr marL="0" marR="0" marT="0" marB="0" anchor="ctr">
                    <a:lnL>
                      <a:noFill/>
                    </a:lnL>
                    <a:lnR>
                      <a:noFill/>
                    </a:lnR>
                    <a:lnT>
                      <a:noFill/>
                    </a:lnT>
                    <a:lnB>
                      <a:noFill/>
                    </a:lnB>
                  </a:tcPr>
                </a:tc>
                <a:tc>
                  <a:txBody>
                    <a:bodyPr/>
                    <a:lstStyle/>
                    <a:p>
                      <a:r>
                        <a:rPr lang="en-US" sz="1200"/>
                        <a:t>Securities and Exchange Commission of Pakistan Act, 1997 </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235441">
                <a:tc>
                  <a:txBody>
                    <a:bodyPr/>
                    <a:lstStyle/>
                    <a:p>
                      <a:r>
                        <a:rPr lang="en-US" sz="1200"/>
                        <a:t>1997</a:t>
                      </a:r>
                    </a:p>
                  </a:txBody>
                  <a:tcPr marL="0" marR="0" marT="0" marB="0" anchor="ctr">
                    <a:lnL>
                      <a:noFill/>
                    </a:lnL>
                    <a:lnR>
                      <a:noFill/>
                    </a:lnR>
                    <a:lnT>
                      <a:noFill/>
                    </a:lnT>
                    <a:lnB>
                      <a:noFill/>
                    </a:lnB>
                  </a:tcPr>
                </a:tc>
                <a:tc>
                  <a:txBody>
                    <a:bodyPr/>
                    <a:lstStyle/>
                    <a:p>
                      <a:r>
                        <a:rPr lang="en-US" sz="1200"/>
                        <a:t>Central Depositories Act, 1997 </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470883">
                <a:tc>
                  <a:txBody>
                    <a:bodyPr/>
                    <a:lstStyle/>
                    <a:p>
                      <a:r>
                        <a:rPr lang="en-US" sz="1200"/>
                        <a:t>1984</a:t>
                      </a:r>
                    </a:p>
                  </a:txBody>
                  <a:tcPr marL="0" marR="0" marT="0" marB="0" anchor="ctr">
                    <a:lnL>
                      <a:noFill/>
                    </a:lnL>
                    <a:lnR>
                      <a:noFill/>
                    </a:lnR>
                    <a:lnT>
                      <a:noFill/>
                    </a:lnT>
                    <a:lnB>
                      <a:noFill/>
                    </a:lnB>
                  </a:tcPr>
                </a:tc>
                <a:tc>
                  <a:txBody>
                    <a:bodyPr/>
                    <a:lstStyle/>
                    <a:p>
                      <a:r>
                        <a:rPr lang="en-US" sz="1200"/>
                        <a:t>Companies Ordinance, 1984 </a:t>
                      </a:r>
                      <a:br>
                        <a:rPr lang="en-US" sz="1200"/>
                      </a:br>
                      <a:endParaRPr lang="en-US" sz="1200"/>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470883">
                <a:tc>
                  <a:txBody>
                    <a:bodyPr/>
                    <a:lstStyle/>
                    <a:p>
                      <a:r>
                        <a:rPr lang="en-US" sz="1200"/>
                        <a:t>1980</a:t>
                      </a:r>
                    </a:p>
                  </a:txBody>
                  <a:tcPr marL="0" marR="0" marT="0" marB="0" anchor="ctr">
                    <a:lnL>
                      <a:noFill/>
                    </a:lnL>
                    <a:lnR>
                      <a:noFill/>
                    </a:lnR>
                    <a:lnT>
                      <a:noFill/>
                    </a:lnT>
                    <a:lnB>
                      <a:noFill/>
                    </a:lnB>
                  </a:tcPr>
                </a:tc>
                <a:tc>
                  <a:txBody>
                    <a:bodyPr/>
                    <a:lstStyle/>
                    <a:p>
                      <a:r>
                        <a:rPr lang="en-US" sz="1200"/>
                        <a:t>Modaraba Companies and Modaraba (Floatation and Control) Ordinance, 1980 </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470883">
                <a:tc>
                  <a:txBody>
                    <a:bodyPr/>
                    <a:lstStyle/>
                    <a:p>
                      <a:r>
                        <a:rPr lang="en-US" sz="1200"/>
                        <a:t>1974</a:t>
                      </a:r>
                    </a:p>
                  </a:txBody>
                  <a:tcPr marL="0" marR="0" marT="0" marB="0" anchor="ctr">
                    <a:lnL>
                      <a:noFill/>
                    </a:lnL>
                    <a:lnR>
                      <a:noFill/>
                    </a:lnR>
                    <a:lnT>
                      <a:noFill/>
                    </a:lnT>
                    <a:lnB>
                      <a:noFill/>
                    </a:lnB>
                  </a:tcPr>
                </a:tc>
                <a:tc>
                  <a:txBody>
                    <a:bodyPr/>
                    <a:lstStyle/>
                    <a:p>
                      <a:r>
                        <a:rPr lang="en-US" sz="1200"/>
                        <a:t>Companies (Appointment of Legal Advisers) Act, 1974 </a:t>
                      </a:r>
                    </a:p>
                  </a:txBody>
                  <a:tcPr marL="0" marR="0" marT="0" marB="0" anchor="ctr">
                    <a:lnL>
                      <a:noFill/>
                    </a:lnL>
                    <a:lnR>
                      <a:noFill/>
                    </a:lnR>
                    <a:lnT>
                      <a:noFill/>
                    </a:lnT>
                    <a:lnB>
                      <a:noFill/>
                    </a:lnB>
                  </a:tcPr>
                </a:tc>
                <a:tc>
                  <a:txBody>
                    <a:bodyPr/>
                    <a:lstStyle/>
                    <a:p>
                      <a:pPr algn="ctr"/>
                      <a:endParaRPr lang="en-US" sz="1200"/>
                    </a:p>
                  </a:txBody>
                  <a:tcPr marL="0" marR="0" marT="0" marB="0" anchor="ctr">
                    <a:lnL>
                      <a:noFill/>
                    </a:lnL>
                    <a:lnR>
                      <a:noFill/>
                    </a:lnR>
                    <a:lnT>
                      <a:noFill/>
                    </a:lnT>
                    <a:lnB>
                      <a:noFill/>
                    </a:lnB>
                  </a:tcPr>
                </a:tc>
              </a:tr>
              <a:tr h="235441">
                <a:tc>
                  <a:txBody>
                    <a:bodyPr/>
                    <a:lstStyle/>
                    <a:p>
                      <a:r>
                        <a:rPr lang="en-US" sz="1200"/>
                        <a:t>1969</a:t>
                      </a:r>
                    </a:p>
                  </a:txBody>
                  <a:tcPr marL="0" marR="0" marT="0" marB="0" anchor="ctr">
                    <a:lnL>
                      <a:noFill/>
                    </a:lnL>
                    <a:lnR>
                      <a:noFill/>
                    </a:lnR>
                    <a:lnT>
                      <a:noFill/>
                    </a:lnT>
                    <a:lnB>
                      <a:noFill/>
                    </a:lnB>
                  </a:tcPr>
                </a:tc>
                <a:tc>
                  <a:txBody>
                    <a:bodyPr/>
                    <a:lstStyle/>
                    <a:p>
                      <a:r>
                        <a:rPr lang="en-US" sz="1200"/>
                        <a:t>Securities and Exchange Ordinance, 1969 </a:t>
                      </a:r>
                    </a:p>
                  </a:txBody>
                  <a:tcPr marL="0" marR="0" marT="0" marB="0" anchor="ctr">
                    <a:lnL>
                      <a:noFill/>
                    </a:lnL>
                    <a:lnR>
                      <a:noFill/>
                    </a:lnR>
                    <a:lnT>
                      <a:noFill/>
                    </a:lnT>
                    <a:lnB>
                      <a:noFill/>
                    </a:lnB>
                  </a:tcPr>
                </a:tc>
                <a:tc>
                  <a:txBody>
                    <a:bodyPr/>
                    <a:lstStyle/>
                    <a:p>
                      <a:endParaRPr lang="en-US" sz="1200" dirty="0"/>
                    </a:p>
                  </a:txBody>
                  <a:tcPr marL="0" marR="0" marT="0" marB="0" anchor="ctr">
                    <a:lnL>
                      <a:noFill/>
                    </a:lnL>
                    <a:lnR>
                      <a:noFill/>
                    </a:lnR>
                    <a:lnT>
                      <a:noFill/>
                    </a:lnT>
                    <a:lnB>
                      <a:noFill/>
                    </a:lnB>
                  </a:tcPr>
                </a:tc>
              </a:tr>
            </a:tbl>
          </a:graphicData>
        </a:graphic>
      </p:graphicFrame>
      <p:pic>
        <p:nvPicPr>
          <p:cNvPr id="35841" name="Picture 1"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2" name="Picture 2"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3" name="Picture 3"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4" name="Picture 4"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5" name="Picture 5"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6" name="Picture 6"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7" name="Picture 7"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8" name="Picture 8"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49" name="Picture 9"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5850" name="Picture 10"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402798B-2440-45BF-9A58-2716C7F2AB55}" type="slidenum">
              <a:rPr lang="en-US" altLang="zh-CN" smtClean="0"/>
              <a:pPr/>
              <a:t>22</a:t>
            </a:fld>
            <a:endParaRPr lang="en-US" altLang="zh-CN"/>
          </a:p>
        </p:txBody>
      </p:sp>
      <p:graphicFrame>
        <p:nvGraphicFramePr>
          <p:cNvPr id="3" name="Table 2"/>
          <p:cNvGraphicFramePr>
            <a:graphicFrameLocks noGrp="1"/>
          </p:cNvGraphicFramePr>
          <p:nvPr/>
        </p:nvGraphicFramePr>
        <p:xfrm>
          <a:off x="1066800" y="1752605"/>
          <a:ext cx="7467602" cy="5105395"/>
        </p:xfrm>
        <a:graphic>
          <a:graphicData uri="http://schemas.openxmlformats.org/drawingml/2006/table">
            <a:tbl>
              <a:tblPr/>
              <a:tblGrid>
                <a:gridCol w="896114"/>
                <a:gridCol w="5675374"/>
                <a:gridCol w="896114"/>
              </a:tblGrid>
              <a:tr h="214964">
                <a:tc>
                  <a:txBody>
                    <a:bodyPr/>
                    <a:lstStyle/>
                    <a:p>
                      <a:r>
                        <a:rPr lang="en-US" sz="800"/>
                        <a:t>Rules</a:t>
                      </a:r>
                    </a:p>
                  </a:txBody>
                  <a:tcPr marL="0" marR="0" marT="0" marB="0" anchor="ctr">
                    <a:lnL>
                      <a:noFill/>
                    </a:lnL>
                    <a:lnR>
                      <a:noFill/>
                    </a:lnR>
                    <a:lnT>
                      <a:noFill/>
                    </a:lnT>
                    <a:lnB>
                      <a:noFill/>
                    </a:lnB>
                  </a:tcPr>
                </a:tc>
                <a:tc>
                  <a:txBody>
                    <a:bodyPr/>
                    <a:lstStyle/>
                    <a:p>
                      <a:endParaRPr lang="en-US" sz="800"/>
                    </a:p>
                  </a:txBody>
                  <a:tcPr marL="42779" marR="42779" marT="21389" marB="21389">
                    <a:lnL>
                      <a:noFill/>
                    </a:lnL>
                  </a:tcPr>
                </a:tc>
                <a:tc>
                  <a:txBody>
                    <a:bodyPr/>
                    <a:lstStyle/>
                    <a:p>
                      <a:endParaRPr lang="en-US" sz="800"/>
                    </a:p>
                  </a:txBody>
                  <a:tcPr marL="42779" marR="42779" marT="21389" marB="21389"/>
                </a:tc>
              </a:tr>
              <a:tr h="214964">
                <a:tc>
                  <a:txBody>
                    <a:bodyPr/>
                    <a:lstStyle/>
                    <a:p>
                      <a:endParaRPr lang="en-US" sz="800"/>
                    </a:p>
                  </a:txBody>
                  <a:tcPr marL="0" marR="0" marT="0" marB="0" anchor="ctr">
                    <a:lnL>
                      <a:noFill/>
                    </a:lnL>
                    <a:lnR>
                      <a:noFill/>
                    </a:lnR>
                    <a:lnT>
                      <a:noFill/>
                    </a:lnT>
                    <a:lnB>
                      <a:noFill/>
                    </a:lnB>
                  </a:tcPr>
                </a:tc>
                <a:tc>
                  <a:txBody>
                    <a:bodyPr/>
                    <a:lstStyle/>
                    <a:p>
                      <a:endParaRPr lang="en-US" sz="800"/>
                    </a:p>
                  </a:txBody>
                  <a:tcPr marL="42779" marR="42779" marT="21389" marB="21389">
                    <a:lnL>
                      <a:noFill/>
                    </a:lnL>
                  </a:tcPr>
                </a:tc>
                <a:tc>
                  <a:txBody>
                    <a:bodyPr/>
                    <a:lstStyle/>
                    <a:p>
                      <a:endParaRPr lang="en-US" sz="800"/>
                    </a:p>
                  </a:txBody>
                  <a:tcPr marL="42779" marR="42779" marT="21389" marB="21389"/>
                </a:tc>
              </a:tr>
              <a:tr h="322446">
                <a:tc>
                  <a:txBody>
                    <a:bodyPr/>
                    <a:lstStyle/>
                    <a:p>
                      <a:r>
                        <a:rPr lang="en-US" sz="800"/>
                        <a:t>Date</a:t>
                      </a:r>
                    </a:p>
                  </a:txBody>
                  <a:tcPr marL="0" marR="0" marT="0" marB="0" anchor="ctr">
                    <a:lnL>
                      <a:noFill/>
                    </a:lnL>
                    <a:lnR>
                      <a:noFill/>
                    </a:lnR>
                    <a:lnT>
                      <a:noFill/>
                    </a:lnT>
                    <a:lnB>
                      <a:noFill/>
                    </a:lnB>
                  </a:tcPr>
                </a:tc>
                <a:tc>
                  <a:txBody>
                    <a:bodyPr/>
                    <a:lstStyle/>
                    <a:p>
                      <a:r>
                        <a:rPr lang="en-US" sz="800"/>
                        <a:t>Title</a:t>
                      </a:r>
                    </a:p>
                  </a:txBody>
                  <a:tcPr marL="0" marR="0" marT="0" marB="0" anchor="ctr">
                    <a:lnL>
                      <a:noFill/>
                    </a:lnL>
                    <a:lnR>
                      <a:noFill/>
                    </a:lnR>
                    <a:lnB>
                      <a:noFill/>
                    </a:lnB>
                  </a:tcPr>
                </a:tc>
                <a:tc>
                  <a:txBody>
                    <a:bodyPr/>
                    <a:lstStyle/>
                    <a:p>
                      <a:r>
                        <a:rPr lang="en-US" sz="800"/>
                        <a:t>Download</a:t>
                      </a:r>
                    </a:p>
                  </a:txBody>
                  <a:tcPr marL="0" marR="0" marT="0" marB="0" anchor="ctr">
                    <a:lnL>
                      <a:noFill/>
                    </a:lnL>
                    <a:lnR>
                      <a:noFill/>
                    </a:lnR>
                    <a:lnB>
                      <a:noFill/>
                    </a:lnB>
                  </a:tcPr>
                </a:tc>
              </a:tr>
              <a:tr h="322446">
                <a:tc>
                  <a:txBody>
                    <a:bodyPr/>
                    <a:lstStyle/>
                    <a:p>
                      <a:r>
                        <a:rPr lang="en-US" sz="800"/>
                        <a:t>08-03-13</a:t>
                      </a:r>
                    </a:p>
                  </a:txBody>
                  <a:tcPr marL="0" marR="0" marT="0" marB="0" anchor="ctr">
                    <a:lnL>
                      <a:noFill/>
                    </a:lnL>
                    <a:lnR>
                      <a:noFill/>
                    </a:lnR>
                    <a:lnT>
                      <a:noFill/>
                    </a:lnT>
                    <a:lnB>
                      <a:noFill/>
                    </a:lnB>
                  </a:tcPr>
                </a:tc>
                <a:tc>
                  <a:txBody>
                    <a:bodyPr/>
                    <a:lstStyle/>
                    <a:p>
                      <a:r>
                        <a:rPr lang="en-US" sz="800"/>
                        <a:t>Public Sector Companies (Corporate Governance) Rules, 2013</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322446">
                <a:tc>
                  <a:txBody>
                    <a:bodyPr/>
                    <a:lstStyle/>
                    <a:p>
                      <a:r>
                        <a:rPr lang="en-US" sz="800"/>
                        <a:t>22-02-11</a:t>
                      </a:r>
                    </a:p>
                  </a:txBody>
                  <a:tcPr marL="0" marR="0" marT="0" marB="0" anchor="ctr">
                    <a:lnL>
                      <a:noFill/>
                    </a:lnL>
                    <a:lnR>
                      <a:noFill/>
                    </a:lnR>
                    <a:lnT>
                      <a:noFill/>
                    </a:lnT>
                    <a:lnB>
                      <a:noFill/>
                    </a:lnB>
                  </a:tcPr>
                </a:tc>
                <a:tc>
                  <a:txBody>
                    <a:bodyPr/>
                    <a:lstStyle/>
                    <a:p>
                      <a:r>
                        <a:rPr lang="en-US" sz="800"/>
                        <a:t>Securities (Leveraged Markets and Pledging) Rules, 2011</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322446">
                <a:tc>
                  <a:txBody>
                    <a:bodyPr/>
                    <a:lstStyle/>
                    <a:p>
                      <a:r>
                        <a:rPr lang="en-US" sz="800"/>
                        <a:t>22-11-08</a:t>
                      </a:r>
                    </a:p>
                  </a:txBody>
                  <a:tcPr marL="0" marR="0" marT="0" marB="0" anchor="ctr">
                    <a:lnL>
                      <a:noFill/>
                    </a:lnL>
                    <a:lnR>
                      <a:noFill/>
                    </a:lnR>
                    <a:lnT>
                      <a:noFill/>
                    </a:lnT>
                    <a:lnB>
                      <a:noFill/>
                    </a:lnB>
                  </a:tcPr>
                </a:tc>
                <a:tc>
                  <a:txBody>
                    <a:bodyPr/>
                    <a:lstStyle/>
                    <a:p>
                      <a:r>
                        <a:rPr lang="en-US" sz="800"/>
                        <a:t>Anti Money Laundering Rules, 2008</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483668">
                <a:tc>
                  <a:txBody>
                    <a:bodyPr/>
                    <a:lstStyle/>
                    <a:p>
                      <a:r>
                        <a:rPr lang="en-US" sz="800"/>
                        <a:t>03-09-05</a:t>
                      </a:r>
                      <a:br>
                        <a:rPr lang="en-US" sz="800"/>
                      </a:br>
                      <a:endParaRPr lang="en-US" sz="800"/>
                    </a:p>
                  </a:txBody>
                  <a:tcPr marL="0" marR="0" marT="0" marB="0" anchor="ctr">
                    <a:lnL>
                      <a:noFill/>
                    </a:lnL>
                    <a:lnR>
                      <a:noFill/>
                    </a:lnR>
                    <a:lnT>
                      <a:noFill/>
                    </a:lnT>
                    <a:lnB>
                      <a:noFill/>
                    </a:lnB>
                  </a:tcPr>
                </a:tc>
                <a:tc>
                  <a:txBody>
                    <a:bodyPr/>
                    <a:lstStyle/>
                    <a:p>
                      <a:r>
                        <a:rPr lang="en-US" sz="800"/>
                        <a:t>Takaful Rules,2005</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322446">
                <a:tc>
                  <a:txBody>
                    <a:bodyPr/>
                    <a:lstStyle/>
                    <a:p>
                      <a:r>
                        <a:rPr lang="en-US" sz="800"/>
                        <a:t>01-06-05</a:t>
                      </a:r>
                    </a:p>
                  </a:txBody>
                  <a:tcPr marL="0" marR="0" marT="0" marB="0" anchor="ctr">
                    <a:lnL>
                      <a:noFill/>
                    </a:lnL>
                    <a:lnR>
                      <a:noFill/>
                    </a:lnR>
                    <a:lnT>
                      <a:noFill/>
                    </a:lnT>
                    <a:lnB>
                      <a:noFill/>
                    </a:lnB>
                  </a:tcPr>
                </a:tc>
                <a:tc>
                  <a:txBody>
                    <a:bodyPr/>
                    <a:lstStyle/>
                    <a:p>
                      <a:r>
                        <a:rPr lang="en-US" sz="800"/>
                        <a:t>Clearing Houses (Regulation and Registration) Rules, 2005 </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322446">
                <a:tc>
                  <a:txBody>
                    <a:bodyPr/>
                    <a:lstStyle/>
                    <a:p>
                      <a:r>
                        <a:rPr lang="en-US" sz="800"/>
                        <a:t>27-01-05</a:t>
                      </a:r>
                    </a:p>
                  </a:txBody>
                  <a:tcPr marL="0" marR="0" marT="0" marB="0" anchor="ctr">
                    <a:lnL>
                      <a:noFill/>
                    </a:lnL>
                    <a:lnR>
                      <a:noFill/>
                    </a:lnR>
                    <a:lnT>
                      <a:noFill/>
                    </a:lnT>
                    <a:lnB>
                      <a:noFill/>
                    </a:lnB>
                  </a:tcPr>
                </a:tc>
                <a:tc>
                  <a:txBody>
                    <a:bodyPr/>
                    <a:lstStyle/>
                    <a:p>
                      <a:r>
                        <a:rPr lang="en-US" sz="800"/>
                        <a:t>Voluntary Pension System Rules, 2005 </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322446">
                <a:tc>
                  <a:txBody>
                    <a:bodyPr/>
                    <a:lstStyle/>
                    <a:p>
                      <a:r>
                        <a:rPr lang="en-US" sz="800"/>
                        <a:t>15-03-05</a:t>
                      </a:r>
                    </a:p>
                  </a:txBody>
                  <a:tcPr marL="0" marR="0" marT="0" marB="0" anchor="ctr">
                    <a:lnL>
                      <a:noFill/>
                    </a:lnL>
                    <a:lnR>
                      <a:noFill/>
                    </a:lnR>
                    <a:lnT>
                      <a:noFill/>
                    </a:lnT>
                    <a:lnB>
                      <a:noFill/>
                    </a:lnB>
                  </a:tcPr>
                </a:tc>
                <a:tc>
                  <a:txBody>
                    <a:bodyPr/>
                    <a:lstStyle/>
                    <a:p>
                      <a:r>
                        <a:rPr lang="en-US" sz="800"/>
                        <a:t>Commodity Exchange and Futures Contract Rules, 2005</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322446">
                <a:tc>
                  <a:txBody>
                    <a:bodyPr/>
                    <a:lstStyle/>
                    <a:p>
                      <a:r>
                        <a:rPr lang="en-US" sz="800"/>
                        <a:t>02-12-03</a:t>
                      </a:r>
                    </a:p>
                  </a:txBody>
                  <a:tcPr marL="0" marR="0" marT="0" marB="0" anchor="ctr">
                    <a:lnL>
                      <a:noFill/>
                    </a:lnL>
                    <a:lnR>
                      <a:noFill/>
                    </a:lnR>
                    <a:lnT>
                      <a:noFill/>
                    </a:lnT>
                    <a:lnB>
                      <a:noFill/>
                    </a:lnB>
                  </a:tcPr>
                </a:tc>
                <a:tc>
                  <a:txBody>
                    <a:bodyPr/>
                    <a:lstStyle/>
                    <a:p>
                      <a:r>
                        <a:rPr lang="en-US" sz="800"/>
                        <a:t>Single Member Private Limited Companies Rules, 2003 </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322446">
                <a:tc>
                  <a:txBody>
                    <a:bodyPr/>
                    <a:lstStyle/>
                    <a:p>
                      <a:r>
                        <a:rPr lang="en-US" sz="800"/>
                        <a:t>25-07-03</a:t>
                      </a:r>
                    </a:p>
                  </a:txBody>
                  <a:tcPr marL="0" marR="0" marT="0" marB="0" anchor="ctr">
                    <a:lnL>
                      <a:noFill/>
                    </a:lnL>
                    <a:lnR>
                      <a:noFill/>
                    </a:lnR>
                    <a:lnT>
                      <a:noFill/>
                    </a:lnT>
                    <a:lnB>
                      <a:noFill/>
                    </a:lnB>
                  </a:tcPr>
                </a:tc>
                <a:tc>
                  <a:txBody>
                    <a:bodyPr/>
                    <a:lstStyle/>
                    <a:p>
                      <a:r>
                        <a:rPr lang="en-US" sz="800"/>
                        <a:t>The SECP (Appellate Bench Procedure) Rules, 2003</a:t>
                      </a:r>
                    </a:p>
                  </a:txBody>
                  <a:tcPr marL="0" marR="0" marT="0" marB="0" anchor="ctr">
                    <a:lnL>
                      <a:noFill/>
                    </a:lnL>
                    <a:lnR>
                      <a:noFill/>
                    </a:lnR>
                    <a:lnT>
                      <a:noFill/>
                    </a:lnT>
                    <a:lnB>
                      <a:noFill/>
                    </a:lnB>
                  </a:tcPr>
                </a:tc>
                <a:tc>
                  <a:txBody>
                    <a:bodyPr/>
                    <a:lstStyle/>
                    <a:p>
                      <a:pPr algn="ctr"/>
                      <a:endParaRPr lang="en-US" sz="800"/>
                    </a:p>
                  </a:txBody>
                  <a:tcPr marL="0" marR="0" marT="0" marB="0" anchor="ctr">
                    <a:lnL>
                      <a:noFill/>
                    </a:lnL>
                    <a:lnR>
                      <a:noFill/>
                    </a:lnR>
                    <a:lnT>
                      <a:noFill/>
                    </a:lnT>
                    <a:lnB>
                      <a:noFill/>
                    </a:lnB>
                  </a:tcPr>
                </a:tc>
              </a:tr>
              <a:tr h="1289785">
                <a:tc>
                  <a:txBody>
                    <a:bodyPr/>
                    <a:lstStyle/>
                    <a:p>
                      <a:r>
                        <a:rPr lang="en-US" sz="800"/>
                        <a:t>01-04-2003</a:t>
                      </a:r>
                    </a:p>
                  </a:txBody>
                  <a:tcPr marL="0" marR="0" marT="0" marB="0" anchor="ctr">
                    <a:lnL>
                      <a:noFill/>
                    </a:lnL>
                    <a:lnR>
                      <a:noFill/>
                    </a:lnR>
                    <a:lnT>
                      <a:noFill/>
                    </a:lnT>
                    <a:lnB>
                      <a:noFill/>
                    </a:lnB>
                  </a:tcPr>
                </a:tc>
                <a:tc>
                  <a:txBody>
                    <a:bodyPr/>
                    <a:lstStyle/>
                    <a:p>
                      <a:r>
                        <a:rPr lang="en-US" sz="800">
                          <a:hlinkClick r:id="rId2"/>
                        </a:rPr>
                        <a:t>NBFC (Establishment and Regulation) Rules, 2003 (Amended up to May 25, 2012)</a:t>
                      </a:r>
                      <a:r>
                        <a:rPr lang="en-US" sz="800"/>
                        <a:t>:</a:t>
                      </a:r>
                    </a:p>
                    <a:p>
                      <a:pPr>
                        <a:buFont typeface="Arial"/>
                        <a:buChar char="•"/>
                      </a:pPr>
                      <a:r>
                        <a:rPr lang="en-US" sz="800">
                          <a:hlinkClick r:id="rId3"/>
                        </a:rPr>
                        <a:t>Amendments to NBFC Rules, 2003 (First Amendment, dated: 21-11-07) </a:t>
                      </a:r>
                      <a:endParaRPr lang="en-US" sz="800"/>
                    </a:p>
                    <a:p>
                      <a:pPr>
                        <a:buFont typeface="Arial"/>
                        <a:buChar char="•"/>
                      </a:pPr>
                      <a:r>
                        <a:rPr lang="en-US" sz="800">
                          <a:hlinkClick r:id="rId4"/>
                        </a:rPr>
                        <a:t>Amendments to NBFC Rules, 2003 (Second Amendment, dated: 21-04-10)</a:t>
                      </a:r>
                      <a:endParaRPr lang="en-US" sz="800"/>
                    </a:p>
                    <a:p>
                      <a:pPr>
                        <a:buFont typeface="Arial"/>
                        <a:buChar char="•"/>
                      </a:pPr>
                      <a:r>
                        <a:rPr lang="en-US" sz="800">
                          <a:hlinkClick r:id="rId5"/>
                        </a:rPr>
                        <a:t>Amendments to NBFC Rules, 2003(Third Amendment, dated: 25-05-12)</a:t>
                      </a:r>
                      <a:endParaRPr lang="en-US" sz="800"/>
                    </a:p>
                  </a:txBody>
                  <a:tcPr marL="0" marR="0" marT="0" marB="0" anchor="ctr">
                    <a:lnL>
                      <a:noFill/>
                    </a:lnL>
                    <a:lnR>
                      <a:noFill/>
                    </a:lnR>
                    <a:lnT>
                      <a:noFill/>
                    </a:lnT>
                    <a:lnB>
                      <a:noFill/>
                    </a:lnB>
                  </a:tcPr>
                </a:tc>
                <a:tc>
                  <a:txBody>
                    <a:bodyPr/>
                    <a:lstStyle/>
                    <a:p>
                      <a:endParaRPr lang="en-US" sz="800" dirty="0"/>
                    </a:p>
                  </a:txBody>
                  <a:tcPr marL="42779" marR="42779" marT="21389" marB="21389">
                    <a:lnL>
                      <a:noFill/>
                    </a:lnL>
                    <a:lnT>
                      <a:noFill/>
                    </a:lnT>
                  </a:tcPr>
                </a:tc>
              </a:tr>
            </a:tbl>
          </a:graphicData>
        </a:graphic>
      </p:graphicFrame>
      <p:pic>
        <p:nvPicPr>
          <p:cNvPr id="36865" name="Picture 1"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66" name="Picture 2"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67" name="Picture 3"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68" name="Picture 4"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69" name="Picture 5"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70" name="Picture 6"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71" name="Picture 7"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72" name="Picture 8"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pic>
        <p:nvPicPr>
          <p:cNvPr id="36873" name="Picture 9" descr="http://www.secp.gov.pk/images/dwnld_icon.gif"/>
          <p:cNvPicPr>
            <a:picLocks noChangeAspect="1" noChangeArrowheads="1"/>
          </p:cNvPicPr>
          <p:nvPr/>
        </p:nvPicPr>
        <p:blipFill>
          <a:blip r:embed="rId6" cstate="print"/>
          <a:srcRect/>
          <a:stretch>
            <a:fillRect/>
          </a:stretch>
        </p:blipFill>
        <p:spPr bwMode="auto">
          <a:xfrm>
            <a:off x="0" y="0"/>
            <a:ext cx="142875" cy="1524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402798B-2440-45BF-9A58-2716C7F2AB55}" type="slidenum">
              <a:rPr lang="en-US" altLang="zh-CN" smtClean="0"/>
              <a:pPr/>
              <a:t>23</a:t>
            </a:fld>
            <a:endParaRPr lang="en-US" altLang="zh-CN"/>
          </a:p>
        </p:txBody>
      </p:sp>
      <p:graphicFrame>
        <p:nvGraphicFramePr>
          <p:cNvPr id="3" name="Table 2"/>
          <p:cNvGraphicFramePr>
            <a:graphicFrameLocks noGrp="1"/>
          </p:cNvGraphicFramePr>
          <p:nvPr/>
        </p:nvGraphicFramePr>
        <p:xfrm>
          <a:off x="304800" y="-3"/>
          <a:ext cx="9144002" cy="7407006"/>
        </p:xfrm>
        <a:graphic>
          <a:graphicData uri="http://schemas.openxmlformats.org/drawingml/2006/table">
            <a:tbl>
              <a:tblPr/>
              <a:tblGrid>
                <a:gridCol w="3686888"/>
                <a:gridCol w="2728557"/>
                <a:gridCol w="2728557"/>
              </a:tblGrid>
              <a:tr h="247880">
                <a:tc>
                  <a:txBody>
                    <a:bodyPr/>
                    <a:lstStyle/>
                    <a:p>
                      <a:r>
                        <a:rPr lang="en-US" sz="1000" dirty="0"/>
                        <a:t>08-08-02</a:t>
                      </a:r>
                    </a:p>
                  </a:txBody>
                  <a:tcPr marL="0" marR="0" marT="0" marB="0" anchor="ctr">
                    <a:lnL>
                      <a:noFill/>
                    </a:lnL>
                    <a:lnR>
                      <a:noFill/>
                    </a:lnR>
                    <a:lnT>
                      <a:noFill/>
                    </a:lnT>
                    <a:lnB>
                      <a:noFill/>
                    </a:lnB>
                  </a:tcPr>
                </a:tc>
                <a:tc>
                  <a:txBody>
                    <a:bodyPr/>
                    <a:lstStyle/>
                    <a:p>
                      <a:r>
                        <a:rPr lang="en-US" sz="1000" dirty="0"/>
                        <a:t>Insurance Rules, 2002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247880">
                <a:tc>
                  <a:txBody>
                    <a:bodyPr/>
                    <a:lstStyle/>
                    <a:p>
                      <a:r>
                        <a:rPr lang="en-US" sz="1000" dirty="0"/>
                        <a:t>05-03-09 </a:t>
                      </a:r>
                    </a:p>
                  </a:txBody>
                  <a:tcPr marL="0" marR="0" marT="0" marB="0" anchor="ctr">
                    <a:lnL>
                      <a:noFill/>
                    </a:lnL>
                    <a:lnR>
                      <a:noFill/>
                    </a:lnR>
                    <a:lnT>
                      <a:noFill/>
                    </a:lnT>
                    <a:lnB>
                      <a:noFill/>
                    </a:lnB>
                  </a:tcPr>
                </a:tc>
                <a:tc>
                  <a:txBody>
                    <a:bodyPr/>
                    <a:lstStyle/>
                    <a:p>
                      <a:pPr>
                        <a:buFont typeface="Arial"/>
                        <a:buChar char="•"/>
                      </a:pPr>
                      <a:r>
                        <a:rPr lang="en-US" sz="1000" dirty="0"/>
                        <a:t>Amendments to the Insurance Rules 2002</a:t>
                      </a:r>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247880">
                <a:tc>
                  <a:txBody>
                    <a:bodyPr/>
                    <a:lstStyle/>
                    <a:p>
                      <a:r>
                        <a:rPr lang="en-US" sz="1000" dirty="0"/>
                        <a:t>12-12-02</a:t>
                      </a:r>
                    </a:p>
                  </a:txBody>
                  <a:tcPr marL="0" marR="0" marT="0" marB="0" anchor="ctr">
                    <a:lnL>
                      <a:noFill/>
                    </a:lnL>
                    <a:lnR>
                      <a:noFill/>
                    </a:lnR>
                    <a:lnT>
                      <a:noFill/>
                    </a:lnT>
                    <a:lnB>
                      <a:noFill/>
                    </a:lnB>
                  </a:tcPr>
                </a:tc>
                <a:tc>
                  <a:txBody>
                    <a:bodyPr/>
                    <a:lstStyle/>
                    <a:p>
                      <a:r>
                        <a:rPr lang="en-US" sz="1000" dirty="0"/>
                        <a:t>SEC (Insurance) Rules, 2002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13133">
                <a:tc>
                  <a:txBody>
                    <a:bodyPr/>
                    <a:lstStyle/>
                    <a:p>
                      <a:r>
                        <a:rPr lang="en-US" sz="1000" dirty="0"/>
                        <a:t>18-12-09</a:t>
                      </a:r>
                    </a:p>
                  </a:txBody>
                  <a:tcPr marL="0" marR="0" marT="0" marB="0" anchor="ctr">
                    <a:lnL>
                      <a:noFill/>
                    </a:lnL>
                    <a:lnR>
                      <a:noFill/>
                    </a:lnR>
                    <a:lnT>
                      <a:noFill/>
                    </a:lnT>
                    <a:lnB>
                      <a:noFill/>
                    </a:lnB>
                  </a:tcPr>
                </a:tc>
                <a:tc>
                  <a:txBody>
                    <a:bodyPr/>
                    <a:lstStyle/>
                    <a:p>
                      <a:pPr>
                        <a:buFont typeface="Arial"/>
                        <a:buChar char="•"/>
                      </a:pPr>
                      <a:r>
                        <a:rPr lang="en-US" sz="1000" dirty="0"/>
                        <a:t>Amendments in the SEC (Insurance) Rules, 2002</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247880">
                <a:tc>
                  <a:txBody>
                    <a:bodyPr/>
                    <a:lstStyle/>
                    <a:p>
                      <a:r>
                        <a:rPr lang="en-US" sz="1000" dirty="0"/>
                        <a:t>25-06-08</a:t>
                      </a:r>
                    </a:p>
                  </a:txBody>
                  <a:tcPr marL="0" marR="0" marT="0" marB="0" anchor="ctr">
                    <a:lnL>
                      <a:noFill/>
                    </a:lnL>
                    <a:lnR>
                      <a:noFill/>
                    </a:lnR>
                    <a:lnT>
                      <a:noFill/>
                    </a:lnT>
                    <a:lnB>
                      <a:noFill/>
                    </a:lnB>
                  </a:tcPr>
                </a:tc>
                <a:tc>
                  <a:txBody>
                    <a:bodyPr/>
                    <a:lstStyle/>
                    <a:p>
                      <a:pPr>
                        <a:buFont typeface="Arial"/>
                        <a:buChar char="•"/>
                      </a:pPr>
                      <a:r>
                        <a:rPr lang="en-US" sz="1000" dirty="0"/>
                        <a:t>Amendments in SEC (Insurance) Rules, 2002.</a:t>
                      </a:r>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95759">
                <a:tc>
                  <a:txBody>
                    <a:bodyPr/>
                    <a:lstStyle/>
                    <a:p>
                      <a:r>
                        <a:rPr lang="en-US" sz="1000" dirty="0"/>
                        <a:t>27-06-01</a:t>
                      </a:r>
                    </a:p>
                  </a:txBody>
                  <a:tcPr marL="0" marR="0" marT="0" marB="0" anchor="ctr">
                    <a:lnL>
                      <a:noFill/>
                    </a:lnL>
                    <a:lnR>
                      <a:noFill/>
                    </a:lnR>
                    <a:lnT>
                      <a:noFill/>
                    </a:lnT>
                    <a:lnB>
                      <a:noFill/>
                    </a:lnB>
                  </a:tcPr>
                </a:tc>
                <a:tc>
                  <a:txBody>
                    <a:bodyPr/>
                    <a:lstStyle/>
                    <a:p>
                      <a:r>
                        <a:rPr lang="en-US" sz="1000" dirty="0"/>
                        <a:t>Balloters Transfer Agents and Underwriters Rules, 2001 </a:t>
                      </a:r>
                      <a:br>
                        <a:rPr lang="en-US" sz="1000" dirty="0"/>
                      </a:br>
                      <a:r>
                        <a:rPr lang="en-US" sz="1000" dirty="0"/>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330505">
                <a:tc>
                  <a:txBody>
                    <a:bodyPr/>
                    <a:lstStyle/>
                    <a:p>
                      <a:r>
                        <a:rPr lang="en-US" sz="1000" dirty="0"/>
                        <a:t>10-05-01</a:t>
                      </a:r>
                    </a:p>
                  </a:txBody>
                  <a:tcPr marL="0" marR="0" marT="0" marB="0" anchor="ctr">
                    <a:lnL>
                      <a:noFill/>
                    </a:lnL>
                    <a:lnR>
                      <a:noFill/>
                    </a:lnR>
                    <a:lnT>
                      <a:noFill/>
                    </a:lnT>
                    <a:lnB>
                      <a:noFill/>
                    </a:lnB>
                  </a:tcPr>
                </a:tc>
                <a:tc>
                  <a:txBody>
                    <a:bodyPr/>
                    <a:lstStyle/>
                    <a:p>
                      <a:r>
                        <a:rPr lang="en-US" sz="1000" dirty="0"/>
                        <a:t>Brokers and Agents Registration Rules, 2001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13133">
                <a:tc>
                  <a:txBody>
                    <a:bodyPr/>
                    <a:lstStyle/>
                    <a:p>
                      <a:r>
                        <a:rPr lang="en-US" sz="1000" dirty="0"/>
                        <a:t>10-05-01</a:t>
                      </a:r>
                    </a:p>
                  </a:txBody>
                  <a:tcPr marL="0" marR="0" marT="0" marB="0" anchor="ctr">
                    <a:lnL>
                      <a:noFill/>
                    </a:lnL>
                    <a:lnR>
                      <a:noFill/>
                    </a:lnR>
                    <a:lnT>
                      <a:noFill/>
                    </a:lnT>
                    <a:lnB>
                      <a:noFill/>
                    </a:lnB>
                  </a:tcPr>
                </a:tc>
                <a:tc>
                  <a:txBody>
                    <a:bodyPr/>
                    <a:lstStyle/>
                    <a:p>
                      <a:r>
                        <a:rPr lang="en-US" sz="1000" dirty="0"/>
                        <a:t>Public Companies (Employees Stock Option Scheme) Rules, 2001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95759">
                <a:tc>
                  <a:txBody>
                    <a:bodyPr/>
                    <a:lstStyle/>
                    <a:p>
                      <a:r>
                        <a:rPr lang="en-US" sz="1000" dirty="0"/>
                        <a:t>26-04-01</a:t>
                      </a:r>
                    </a:p>
                  </a:txBody>
                  <a:tcPr marL="0" marR="0" marT="0" marB="0" anchor="ctr">
                    <a:lnL>
                      <a:noFill/>
                    </a:lnL>
                    <a:lnR>
                      <a:noFill/>
                    </a:lnR>
                    <a:lnT>
                      <a:noFill/>
                    </a:lnT>
                    <a:lnB>
                      <a:noFill/>
                    </a:lnB>
                  </a:tcPr>
                </a:tc>
                <a:tc>
                  <a:txBody>
                    <a:bodyPr/>
                    <a:lstStyle/>
                    <a:p>
                      <a:r>
                        <a:rPr lang="en-US" sz="1000" dirty="0"/>
                        <a:t>Stock Exchange Members (Inspection of Books and Record) Rules, 2001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95759">
                <a:tc>
                  <a:txBody>
                    <a:bodyPr/>
                    <a:lstStyle/>
                    <a:p>
                      <a:r>
                        <a:rPr lang="en-US" sz="1000" dirty="0"/>
                        <a:t>09-03-01</a:t>
                      </a:r>
                    </a:p>
                  </a:txBody>
                  <a:tcPr marL="0" marR="0" marT="0" marB="0" anchor="ctr">
                    <a:lnL>
                      <a:noFill/>
                    </a:lnL>
                    <a:lnR>
                      <a:noFill/>
                    </a:lnR>
                    <a:lnT>
                      <a:noFill/>
                    </a:lnT>
                    <a:lnB>
                      <a:noFill/>
                    </a:lnB>
                  </a:tcPr>
                </a:tc>
                <a:tc>
                  <a:txBody>
                    <a:bodyPr/>
                    <a:lstStyle/>
                    <a:p>
                      <a:r>
                        <a:rPr lang="en-US" sz="1000" dirty="0"/>
                        <a:t>Members' Agents and Traders (Eligibility Standards) Rules, 2001</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95759">
                <a:tc>
                  <a:txBody>
                    <a:bodyPr/>
                    <a:lstStyle/>
                    <a:p>
                      <a:r>
                        <a:rPr lang="en-US" sz="1000" dirty="0"/>
                        <a:t>28-08-00</a:t>
                      </a:r>
                    </a:p>
                  </a:txBody>
                  <a:tcPr marL="0" marR="0" marT="0" marB="0" anchor="ctr">
                    <a:lnL>
                      <a:noFill/>
                    </a:lnL>
                    <a:lnR>
                      <a:noFill/>
                    </a:lnR>
                    <a:lnT>
                      <a:noFill/>
                    </a:lnT>
                    <a:lnB>
                      <a:noFill/>
                    </a:lnB>
                  </a:tcPr>
                </a:tc>
                <a:tc>
                  <a:txBody>
                    <a:bodyPr/>
                    <a:lstStyle/>
                    <a:p>
                      <a:r>
                        <a:rPr lang="en-US" sz="1000" dirty="0"/>
                        <a:t>Companies' Share Capital (Variation in Rights and Privileges) Rules, 2000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13133">
                <a:tc>
                  <a:txBody>
                    <a:bodyPr/>
                    <a:lstStyle/>
                    <a:p>
                      <a:r>
                        <a:rPr lang="en-US" sz="1000" dirty="0"/>
                        <a:t>14-12-99</a:t>
                      </a:r>
                    </a:p>
                  </a:txBody>
                  <a:tcPr marL="0" marR="0" marT="0" marB="0" anchor="ctr">
                    <a:lnL>
                      <a:noFill/>
                    </a:lnL>
                    <a:lnR>
                      <a:noFill/>
                    </a:lnR>
                    <a:lnT>
                      <a:noFill/>
                    </a:lnT>
                    <a:lnB>
                      <a:noFill/>
                    </a:lnB>
                  </a:tcPr>
                </a:tc>
                <a:tc>
                  <a:txBody>
                    <a:bodyPr/>
                    <a:lstStyle/>
                    <a:p>
                      <a:r>
                        <a:rPr lang="en-US" sz="1000" dirty="0"/>
                        <a:t>Companies (Asset-Backed Securitization) Rules, 1999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13133">
                <a:tc>
                  <a:txBody>
                    <a:bodyPr/>
                    <a:lstStyle/>
                    <a:p>
                      <a:r>
                        <a:rPr lang="en-US" sz="1000"/>
                        <a:t>14-12-99</a:t>
                      </a:r>
                    </a:p>
                  </a:txBody>
                  <a:tcPr marL="0" marR="0" marT="0" marB="0" anchor="ctr">
                    <a:lnL>
                      <a:noFill/>
                    </a:lnL>
                    <a:lnR>
                      <a:noFill/>
                    </a:lnR>
                    <a:lnT>
                      <a:noFill/>
                    </a:lnT>
                    <a:lnB>
                      <a:noFill/>
                    </a:lnB>
                  </a:tcPr>
                </a:tc>
                <a:tc>
                  <a:txBody>
                    <a:bodyPr/>
                    <a:lstStyle/>
                    <a:p>
                      <a:r>
                        <a:rPr lang="en-US" sz="1000" dirty="0"/>
                        <a:t>The Companies (Buy-Back of Shares) Rules, 1999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13133">
                <a:tc>
                  <a:txBody>
                    <a:bodyPr/>
                    <a:lstStyle/>
                    <a:p>
                      <a:r>
                        <a:rPr lang="en-US" sz="1000"/>
                        <a:t>03-08-99</a:t>
                      </a:r>
                    </a:p>
                  </a:txBody>
                  <a:tcPr marL="0" marR="0" marT="0" marB="0" anchor="ctr">
                    <a:lnL>
                      <a:noFill/>
                    </a:lnL>
                    <a:lnR>
                      <a:noFill/>
                    </a:lnR>
                    <a:lnT>
                      <a:noFill/>
                    </a:lnT>
                    <a:lnB>
                      <a:noFill/>
                    </a:lnB>
                  </a:tcPr>
                </a:tc>
                <a:tc>
                  <a:txBody>
                    <a:bodyPr/>
                    <a:lstStyle/>
                    <a:p>
                      <a:r>
                        <a:rPr lang="en-US" sz="1000" dirty="0"/>
                        <a:t>The Companies (Rehabilitation of Sick Industrial Units) Rules, 1999</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13133">
                <a:tc>
                  <a:txBody>
                    <a:bodyPr/>
                    <a:lstStyle/>
                    <a:p>
                      <a:r>
                        <a:rPr lang="en-US" sz="1000"/>
                        <a:t>21-10-98</a:t>
                      </a:r>
                    </a:p>
                  </a:txBody>
                  <a:tcPr marL="0" marR="0" marT="0" marB="0" anchor="ctr">
                    <a:lnL>
                      <a:noFill/>
                    </a:lnL>
                    <a:lnR>
                      <a:noFill/>
                    </a:lnR>
                    <a:lnT>
                      <a:noFill/>
                    </a:lnT>
                    <a:lnB>
                      <a:noFill/>
                    </a:lnB>
                  </a:tcPr>
                </a:tc>
                <a:tc>
                  <a:txBody>
                    <a:bodyPr/>
                    <a:lstStyle/>
                    <a:p>
                      <a:r>
                        <a:rPr lang="en-US" sz="1000" dirty="0"/>
                        <a:t>The Companies (Audit of Cost Accounts) Rules, 1998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247880">
                <a:tc>
                  <a:txBody>
                    <a:bodyPr/>
                    <a:lstStyle/>
                    <a:p>
                      <a:r>
                        <a:rPr lang="en-US" sz="1000"/>
                        <a:t>26-03-97</a:t>
                      </a:r>
                    </a:p>
                  </a:txBody>
                  <a:tcPr marL="0" marR="0" marT="0" marB="0" anchor="ctr">
                    <a:lnL>
                      <a:noFill/>
                    </a:lnL>
                    <a:lnR>
                      <a:noFill/>
                    </a:lnR>
                    <a:lnT>
                      <a:noFill/>
                    </a:lnT>
                    <a:lnB>
                      <a:noFill/>
                    </a:lnB>
                  </a:tcPr>
                </a:tc>
                <a:tc>
                  <a:txBody>
                    <a:bodyPr/>
                    <a:lstStyle/>
                    <a:p>
                      <a:r>
                        <a:rPr lang="en-US" sz="1000" dirty="0"/>
                        <a:t>The Companies (Court) Rules, 1997</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495759">
                <a:tc>
                  <a:txBody>
                    <a:bodyPr/>
                    <a:lstStyle/>
                    <a:p>
                      <a:r>
                        <a:rPr lang="en-US" sz="1000"/>
                        <a:t>07-10-96</a:t>
                      </a:r>
                    </a:p>
                  </a:txBody>
                  <a:tcPr marL="0" marR="0" marT="0" marB="0" anchor="ctr">
                    <a:lnL>
                      <a:noFill/>
                    </a:lnL>
                    <a:lnR>
                      <a:noFill/>
                    </a:lnR>
                    <a:lnT>
                      <a:noFill/>
                    </a:lnT>
                    <a:lnB>
                      <a:noFill/>
                    </a:lnB>
                  </a:tcPr>
                </a:tc>
                <a:tc>
                  <a:txBody>
                    <a:bodyPr/>
                    <a:lstStyle/>
                    <a:p>
                      <a:r>
                        <a:rPr lang="en-US" sz="1000" dirty="0"/>
                        <a:t>Central Depository Companies (Establishment and Regulation) Rules, 1996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a:p>
                  </a:txBody>
                  <a:tcPr marL="0" marR="0" marT="0" marB="0" anchor="ctr">
                    <a:lnL>
                      <a:noFill/>
                    </a:lnL>
                    <a:lnR>
                      <a:noFill/>
                    </a:lnR>
                    <a:lnT>
                      <a:noFill/>
                    </a:lnT>
                    <a:lnB>
                      <a:noFill/>
                    </a:lnB>
                  </a:tcPr>
                </a:tc>
              </a:tr>
              <a:tr h="330505">
                <a:tc>
                  <a:txBody>
                    <a:bodyPr/>
                    <a:lstStyle/>
                    <a:p>
                      <a:r>
                        <a:rPr lang="en-US" sz="1000"/>
                        <a:t>02-02-96</a:t>
                      </a:r>
                    </a:p>
                  </a:txBody>
                  <a:tcPr marL="0" marR="0" marT="0" marB="0" anchor="ctr">
                    <a:lnL>
                      <a:noFill/>
                    </a:lnL>
                    <a:lnR>
                      <a:noFill/>
                    </a:lnR>
                    <a:lnT>
                      <a:noFill/>
                    </a:lnT>
                    <a:lnB>
                      <a:noFill/>
                    </a:lnB>
                  </a:tcPr>
                </a:tc>
                <a:tc>
                  <a:txBody>
                    <a:bodyPr/>
                    <a:lstStyle/>
                    <a:p>
                      <a:r>
                        <a:rPr lang="en-US" sz="1000" dirty="0"/>
                        <a:t>Companies (Issue of Capital) Rules, 1996 </a:t>
                      </a:r>
                      <a:br>
                        <a:rPr lang="en-US" sz="1000" dirty="0"/>
                      </a:br>
                      <a:endParaRPr lang="en-US" sz="1000" dirty="0"/>
                    </a:p>
                  </a:txBody>
                  <a:tcPr marL="0" marR="0" marT="0" marB="0" anchor="ctr">
                    <a:lnL>
                      <a:noFill/>
                    </a:lnL>
                    <a:lnR>
                      <a:noFill/>
                    </a:lnR>
                    <a:lnT>
                      <a:noFill/>
                    </a:lnT>
                    <a:lnB>
                      <a:noFill/>
                    </a:lnB>
                  </a:tcPr>
                </a:tc>
                <a:tc>
                  <a:txBody>
                    <a:bodyPr/>
                    <a:lstStyle/>
                    <a:p>
                      <a:pPr algn="ctr"/>
                      <a:endParaRPr lang="en-US" sz="300" dirty="0"/>
                    </a:p>
                  </a:txBody>
                  <a:tcPr marL="0" marR="0" marT="0" marB="0" anchor="ctr">
                    <a:lnL>
                      <a:noFill/>
                    </a:lnL>
                    <a:lnR>
                      <a:noFill/>
                    </a:lnR>
                    <a:lnT>
                      <a:noFill/>
                    </a:lnT>
                    <a:lnB>
                      <a:noFill/>
                    </a:lnB>
                  </a:tcPr>
                </a:tc>
              </a:tr>
            </a:tbl>
          </a:graphicData>
        </a:graphic>
      </p:graphicFrame>
      <p:pic>
        <p:nvPicPr>
          <p:cNvPr id="37889" name="Picture 1"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0" name="Picture 2"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1" name="Picture 3"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2" name="Picture 4"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3" name="Picture 5"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4" name="Picture 6"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5" name="Picture 7"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6" name="Picture 8"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7" name="Picture 9"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8" name="Picture 10"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899" name="Picture 11"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900" name="Picture 12"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901" name="Picture 13"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902" name="Picture 14"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903" name="Picture 15"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904" name="Picture 16"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pic>
        <p:nvPicPr>
          <p:cNvPr id="37905" name="Picture 17" descr="http://www.secp.gov.pk/images/dwnld_icon.gif"/>
          <p:cNvPicPr>
            <a:picLocks noChangeAspect="1" noChangeArrowheads="1"/>
          </p:cNvPicPr>
          <p:nvPr/>
        </p:nvPicPr>
        <p:blipFill>
          <a:blip r:embed="rId2" cstate="print"/>
          <a:srcRect/>
          <a:stretch>
            <a:fillRect/>
          </a:stretch>
        </p:blipFill>
        <p:spPr bwMode="auto">
          <a:xfrm>
            <a:off x="0" y="0"/>
            <a:ext cx="142875" cy="1524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402798B-2440-45BF-9A58-2716C7F2AB55}" type="slidenum">
              <a:rPr lang="en-US" altLang="zh-CN" smtClean="0"/>
              <a:pPr/>
              <a:t>24</a:t>
            </a:fld>
            <a:endParaRPr lang="en-US" altLang="zh-CN"/>
          </a:p>
        </p:txBody>
      </p:sp>
      <p:graphicFrame>
        <p:nvGraphicFramePr>
          <p:cNvPr id="3" name="Table 2"/>
          <p:cNvGraphicFramePr>
            <a:graphicFrameLocks noGrp="1"/>
          </p:cNvGraphicFramePr>
          <p:nvPr/>
        </p:nvGraphicFramePr>
        <p:xfrm>
          <a:off x="1584960" y="2057400"/>
          <a:ext cx="5974080" cy="2743200"/>
        </p:xfrm>
        <a:graphic>
          <a:graphicData uri="http://schemas.openxmlformats.org/drawingml/2006/table">
            <a:tbl>
              <a:tblPr/>
              <a:tblGrid>
                <a:gridCol w="5974080"/>
              </a:tblGrid>
              <a:tr h="0">
                <a:tc>
                  <a:txBody>
                    <a:bodyPr/>
                    <a:lstStyle/>
                    <a:p>
                      <a:r>
                        <a:rPr lang="en-US"/>
                        <a:t>Laws and Policies </a:t>
                      </a:r>
                    </a:p>
                  </a:txBody>
                  <a:tcPr marL="0" marR="0" marT="0" marB="0" anchor="ctr">
                    <a:lnL>
                      <a:noFill/>
                    </a:lnL>
                    <a:lnR>
                      <a:noFill/>
                    </a:lnR>
                    <a:lnT>
                      <a:noFill/>
                    </a:lnT>
                    <a:lnB>
                      <a:noFill/>
                    </a:lnB>
                  </a:tcPr>
                </a:tc>
              </a:tr>
              <a:tr h="0">
                <a:tc>
                  <a:txBody>
                    <a:bodyPr/>
                    <a:lstStyle/>
                    <a:p>
                      <a:pPr>
                        <a:buFont typeface="Arial"/>
                        <a:buChar char="•"/>
                      </a:pPr>
                      <a:r>
                        <a:rPr lang="en-US" dirty="0">
                          <a:hlinkClick r:id="rId2"/>
                        </a:rPr>
                        <a:t>Statute</a:t>
                      </a:r>
                      <a:r>
                        <a:rPr lang="en-US" dirty="0"/>
                        <a:t> </a:t>
                      </a:r>
                    </a:p>
                    <a:p>
                      <a:pPr>
                        <a:buFont typeface="Arial"/>
                        <a:buChar char="•"/>
                      </a:pPr>
                      <a:r>
                        <a:rPr lang="en-US" dirty="0">
                          <a:hlinkClick r:id="rId2"/>
                        </a:rPr>
                        <a:t>Rules</a:t>
                      </a:r>
                      <a:r>
                        <a:rPr lang="en-US" dirty="0"/>
                        <a:t> </a:t>
                      </a:r>
                    </a:p>
                    <a:p>
                      <a:pPr>
                        <a:buFont typeface="Arial"/>
                        <a:buChar char="•"/>
                      </a:pPr>
                      <a:r>
                        <a:rPr lang="en-US" dirty="0">
                          <a:hlinkClick r:id="rId2"/>
                        </a:rPr>
                        <a:t>Regulations</a:t>
                      </a:r>
                      <a:r>
                        <a:rPr lang="en-US" dirty="0"/>
                        <a:t> </a:t>
                      </a:r>
                    </a:p>
                    <a:p>
                      <a:pPr>
                        <a:buFont typeface="Arial"/>
                        <a:buChar char="•"/>
                      </a:pPr>
                      <a:r>
                        <a:rPr lang="en-US" dirty="0">
                          <a:hlinkClick r:id="rId2"/>
                        </a:rPr>
                        <a:t>Guidelines</a:t>
                      </a:r>
                      <a:r>
                        <a:rPr lang="en-US" dirty="0"/>
                        <a:t> </a:t>
                      </a:r>
                    </a:p>
                    <a:p>
                      <a:pPr>
                        <a:buFont typeface="Arial"/>
                        <a:buChar char="•"/>
                      </a:pPr>
                      <a:r>
                        <a:rPr lang="en-US" dirty="0">
                          <a:hlinkClick r:id="rId2"/>
                        </a:rPr>
                        <a:t>Orders</a:t>
                      </a:r>
                      <a:r>
                        <a:rPr lang="en-US" dirty="0"/>
                        <a:t> </a:t>
                      </a:r>
                    </a:p>
                    <a:p>
                      <a:pPr>
                        <a:buFont typeface="Arial"/>
                        <a:buChar char="•"/>
                      </a:pPr>
                      <a:r>
                        <a:rPr lang="en-US" dirty="0">
                          <a:hlinkClick r:id="rId2"/>
                        </a:rPr>
                        <a:t>Directives</a:t>
                      </a:r>
                      <a:r>
                        <a:rPr lang="en-US" dirty="0"/>
                        <a:t> </a:t>
                      </a:r>
                    </a:p>
                    <a:p>
                      <a:pPr>
                        <a:buFont typeface="Arial"/>
                        <a:buChar char="•"/>
                      </a:pPr>
                      <a:r>
                        <a:rPr lang="en-US" dirty="0">
                          <a:hlinkClick r:id="rId2"/>
                        </a:rPr>
                        <a:t>Repealed and Lapsed Rules, Regulations and Statues</a:t>
                      </a:r>
                      <a:r>
                        <a:rPr lang="en-US" dirty="0"/>
                        <a:t> </a:t>
                      </a:r>
                    </a:p>
                    <a:p>
                      <a:pPr>
                        <a:buFont typeface="Arial"/>
                        <a:buChar char="•"/>
                      </a:pPr>
                      <a:r>
                        <a:rPr lang="en-US" dirty="0">
                          <a:hlinkClick r:id="rId2"/>
                        </a:rPr>
                        <a:t>Policies</a:t>
                      </a:r>
                      <a:r>
                        <a:rPr lang="en-US" dirty="0"/>
                        <a:t> </a:t>
                      </a:r>
                    </a:p>
                    <a:p>
                      <a:pPr>
                        <a:buFont typeface="Arial"/>
                        <a:buChar char="•"/>
                      </a:pPr>
                      <a:r>
                        <a:rPr lang="en-US" dirty="0">
                          <a:hlinkClick r:id="rId3"/>
                        </a:rPr>
                        <a:t>Circulars</a:t>
                      </a:r>
                      <a:r>
                        <a:rPr lang="en-US" dirty="0"/>
                        <a:t> </a:t>
                      </a:r>
                    </a:p>
                  </a:txBody>
                  <a:tcPr marL="0" marR="0" marT="0" marB="0"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Capsules</Template>
  <TotalTime>388</TotalTime>
  <Words>1889</Words>
  <Application>Microsoft Office PowerPoint</Application>
  <PresentationFormat>On-screen Show (4:3)</PresentationFormat>
  <Paragraphs>250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Capsules</vt:lpstr>
      <vt:lpstr>Zeenat Jabbar</vt:lpstr>
      <vt:lpstr>Chapter Overview</vt:lpstr>
      <vt:lpstr>The Securities Acts </vt:lpstr>
      <vt:lpstr>The Securities Acts (Cont.)</vt:lpstr>
      <vt:lpstr>The 2002 Act’s Effect on Accounting Oversight</vt:lpstr>
      <vt:lpstr>Slide 6</vt:lpstr>
      <vt:lpstr>Slide 7</vt:lpstr>
      <vt:lpstr>Need for the Acts and the SEC</vt:lpstr>
      <vt:lpstr>SEC Problem Areas</vt:lpstr>
      <vt:lpstr>SEC Problem Areas (Cont.)</vt:lpstr>
      <vt:lpstr>SEC Problem Areas (Cont.)</vt:lpstr>
      <vt:lpstr>Slide 12</vt:lpstr>
      <vt:lpstr>Slide 13</vt:lpstr>
      <vt:lpstr>Slide 14</vt:lpstr>
      <vt:lpstr>International Perspective</vt:lpstr>
      <vt:lpstr>Summary</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Administrator</cp:lastModifiedBy>
  <cp:revision>12</cp:revision>
  <cp:lastPrinted>1601-01-01T00:00:00Z</cp:lastPrinted>
  <dcterms:created xsi:type="dcterms:W3CDTF">1601-01-01T00:00:00Z</dcterms:created>
  <dcterms:modified xsi:type="dcterms:W3CDTF">2013-07-13T08:57:00Z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