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handoutMasterIdLst>
    <p:handoutMasterId r:id="rId27"/>
  </p:handoutMasterIdLst>
  <p:sldIdLst>
    <p:sldId id="303" r:id="rId2"/>
    <p:sldId id="307" r:id="rId3"/>
    <p:sldId id="308" r:id="rId4"/>
    <p:sldId id="300" r:id="rId5"/>
    <p:sldId id="302" r:id="rId6"/>
    <p:sldId id="301" r:id="rId7"/>
    <p:sldId id="272" r:id="rId8"/>
    <p:sldId id="304" r:id="rId9"/>
    <p:sldId id="305" r:id="rId10"/>
    <p:sldId id="306" r:id="rId11"/>
    <p:sldId id="280" r:id="rId12"/>
    <p:sldId id="276" r:id="rId13"/>
    <p:sldId id="277" r:id="rId14"/>
    <p:sldId id="278" r:id="rId15"/>
    <p:sldId id="279" r:id="rId16"/>
    <p:sldId id="282" r:id="rId17"/>
    <p:sldId id="284" r:id="rId18"/>
    <p:sldId id="285" r:id="rId19"/>
    <p:sldId id="286" r:id="rId20"/>
    <p:sldId id="289" r:id="rId21"/>
    <p:sldId id="290" r:id="rId22"/>
    <p:sldId id="292" r:id="rId23"/>
    <p:sldId id="293" r:id="rId24"/>
    <p:sldId id="297" r:id="rId25"/>
    <p:sldId id="295" r:id="rId26"/>
  </p:sldIdLst>
  <p:sldSz cx="9144000" cy="6858000" type="screen4x3"/>
  <p:notesSz cx="6662738" cy="9906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1" autoAdjust="0"/>
    <p:restoredTop sz="94673" autoAdjust="0"/>
  </p:normalViewPr>
  <p:slideViewPr>
    <p:cSldViewPr>
      <p:cViewPr>
        <p:scale>
          <a:sx n="78" d="100"/>
          <a:sy n="78" d="100"/>
        </p:scale>
        <p:origin x="-1062"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88766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59" tIns="46580" rIns="93159" bIns="46580" numCol="1" anchor="t" anchorCtr="0" compatLnSpc="1">
            <a:prstTxWarp prst="textNoShape">
              <a:avLst/>
            </a:prstTxWarp>
          </a:bodyPr>
          <a:lstStyle>
            <a:lvl1pPr defTabSz="931863" eaLnBrk="1" hangingPunct="1">
              <a:defRPr sz="1200">
                <a:latin typeface="Arial" charset="0"/>
              </a:defRPr>
            </a:lvl1pPr>
          </a:lstStyle>
          <a:p>
            <a:endParaRPr lang="en-US"/>
          </a:p>
        </p:txBody>
      </p:sp>
      <p:sp>
        <p:nvSpPr>
          <p:cNvPr id="30723" name="Rectangle 3"/>
          <p:cNvSpPr>
            <a:spLocks noGrp="1" noChangeArrowheads="1"/>
          </p:cNvSpPr>
          <p:nvPr>
            <p:ph type="dt" sz="quarter" idx="1"/>
          </p:nvPr>
        </p:nvSpPr>
        <p:spPr bwMode="auto">
          <a:xfrm>
            <a:off x="3775075" y="0"/>
            <a:ext cx="2886075"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59" tIns="46580" rIns="93159" bIns="46580" numCol="1" anchor="t" anchorCtr="0" compatLnSpc="1">
            <a:prstTxWarp prst="textNoShape">
              <a:avLst/>
            </a:prstTxWarp>
          </a:bodyPr>
          <a:lstStyle>
            <a:lvl1pPr algn="r" defTabSz="931863" eaLnBrk="1" hangingPunct="1">
              <a:defRPr sz="1200">
                <a:latin typeface="Arial" charset="0"/>
              </a:defRPr>
            </a:lvl1pPr>
          </a:lstStyle>
          <a:p>
            <a:endParaRPr lang="en-US"/>
          </a:p>
        </p:txBody>
      </p:sp>
      <p:sp>
        <p:nvSpPr>
          <p:cNvPr id="30724" name="Rectangle 4"/>
          <p:cNvSpPr>
            <a:spLocks noGrp="1" noChangeArrowheads="1"/>
          </p:cNvSpPr>
          <p:nvPr>
            <p:ph type="ftr" sz="quarter" idx="2"/>
          </p:nvPr>
        </p:nvSpPr>
        <p:spPr bwMode="auto">
          <a:xfrm>
            <a:off x="0" y="9409113"/>
            <a:ext cx="2887663"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59" tIns="46580" rIns="93159" bIns="46580" numCol="1" anchor="b" anchorCtr="0" compatLnSpc="1">
            <a:prstTxWarp prst="textNoShape">
              <a:avLst/>
            </a:prstTxWarp>
          </a:bodyPr>
          <a:lstStyle>
            <a:lvl1pPr defTabSz="931863" eaLnBrk="1" hangingPunct="1">
              <a:defRPr sz="1200">
                <a:latin typeface="Arial" charset="0"/>
              </a:defRPr>
            </a:lvl1pPr>
          </a:lstStyle>
          <a:p>
            <a:endParaRPr lang="en-US"/>
          </a:p>
        </p:txBody>
      </p:sp>
      <p:sp>
        <p:nvSpPr>
          <p:cNvPr id="30725" name="Rectangle 5"/>
          <p:cNvSpPr>
            <a:spLocks noGrp="1" noChangeArrowheads="1"/>
          </p:cNvSpPr>
          <p:nvPr>
            <p:ph type="sldNum" sz="quarter" idx="3"/>
          </p:nvPr>
        </p:nvSpPr>
        <p:spPr bwMode="auto">
          <a:xfrm>
            <a:off x="3775075" y="9409113"/>
            <a:ext cx="2886075" cy="495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159" tIns="46580" rIns="93159" bIns="46580" numCol="1" anchor="b" anchorCtr="0" compatLnSpc="1">
            <a:prstTxWarp prst="textNoShape">
              <a:avLst/>
            </a:prstTxWarp>
          </a:bodyPr>
          <a:lstStyle>
            <a:lvl1pPr algn="r" defTabSz="931863" eaLnBrk="1" hangingPunct="1">
              <a:defRPr sz="1200">
                <a:latin typeface="Arial" charset="0"/>
              </a:defRPr>
            </a:lvl1pPr>
          </a:lstStyle>
          <a:p>
            <a:fld id="{AEFF8DF0-1985-4C2F-9C1D-BB755C201283}" type="slidenum">
              <a:rPr lang="en-US"/>
              <a:pPr/>
              <a:t>‹#›</a:t>
            </a:fld>
            <a:endParaRPr lang="en-US"/>
          </a:p>
        </p:txBody>
      </p:sp>
    </p:spTree>
    <p:extLst>
      <p:ext uri="{BB962C8B-B14F-4D97-AF65-F5344CB8AC3E}">
        <p14:creationId xmlns:p14="http://schemas.microsoft.com/office/powerpoint/2010/main" xmlns="" val="348112961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4E85A30D-DE66-4282-B8D2-E30E549335A4}"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1EED7-D1DA-4A34-85FA-559D34DDE6E9}"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BC401DC-6D71-42DB-B51C-9849B496C05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B61C59-DC87-48F5-A7E3-375270FC7AB9}"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B8DF8-850E-4F87-874E-03E08BCF9159}"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E4EA52-82D7-4552-9A6B-4FF526268BE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9A1BB7-5F3E-4E9E-977E-CE1D4A7BDC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3BD744-E81D-41A7-AE4F-2B03D39B83B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2E41C366-871E-42F5-A27D-4A36324C96FF}"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792BA-C677-4FC0-9B34-F7F90BE578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BBF48-CE8C-4E54-B58E-36F2BC01C8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981200"/>
            <a:ext cx="8229600" cy="4114800"/>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B83448E8-B749-4547-9870-C26D0F7939A7}" type="slidenum">
              <a:rPr lang="en-US"/>
              <a:pPr/>
              <a:t>‹#›</a:t>
            </a:fld>
            <a:endParaRPr lang="en-US"/>
          </a:p>
        </p:txBody>
      </p:sp>
    </p:spTree>
    <p:extLst>
      <p:ext uri="{BB962C8B-B14F-4D97-AF65-F5344CB8AC3E}">
        <p14:creationId xmlns:p14="http://schemas.microsoft.com/office/powerpoint/2010/main" xmlns="" val="284410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5D1BA1B-CBA6-43D7-898C-3A2CFBF083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sz="quarter" idx="1"/>
          </p:nvPr>
        </p:nvSpPr>
        <p:spPr>
          <a:xfrm>
            <a:off x="914400" y="1447800"/>
            <a:ext cx="7772400" cy="1219200"/>
          </a:xfrm>
        </p:spPr>
        <p:txBody>
          <a:bodyPr>
            <a:normAutofit lnSpcReduction="10000"/>
          </a:bodyPr>
          <a:lstStyle/>
          <a:p>
            <a:pPr algn="ctr">
              <a:buFont typeface="Wingdings" pitchFamily="2" charset="2"/>
              <a:buNone/>
            </a:pPr>
            <a:endParaRPr lang="en-US" sz="3600" b="1" dirty="0"/>
          </a:p>
          <a:p>
            <a:pPr algn="ctr">
              <a:buFont typeface="Wingdings" pitchFamily="2" charset="2"/>
              <a:buNone/>
            </a:pPr>
            <a:r>
              <a:rPr lang="en-US" sz="3600" b="1" dirty="0" smtClean="0"/>
              <a:t>CORPORATE </a:t>
            </a:r>
            <a:r>
              <a:rPr lang="en-US" sz="3600" b="1" dirty="0"/>
              <a:t>GOVERNANCE</a:t>
            </a:r>
          </a:p>
        </p:txBody>
      </p:sp>
      <p:sp>
        <p:nvSpPr>
          <p:cNvPr id="2" name="TextBox 1"/>
          <p:cNvSpPr txBox="1"/>
          <p:nvPr/>
        </p:nvSpPr>
        <p:spPr>
          <a:xfrm>
            <a:off x="3670289" y="5791200"/>
            <a:ext cx="1835759" cy="369332"/>
          </a:xfrm>
          <a:prstGeom prst="rect">
            <a:avLst/>
          </a:prstGeom>
          <a:noFill/>
        </p:spPr>
        <p:txBody>
          <a:bodyPr wrap="none" rtlCol="0">
            <a:spAutoFit/>
          </a:bodyPr>
          <a:lstStyle/>
          <a:p>
            <a:pPr algn="ctr"/>
            <a:r>
              <a:rPr lang="en-GB" b="1" i="1" dirty="0" err="1" smtClean="0">
                <a:solidFill>
                  <a:srgbClr val="FF0000"/>
                </a:solidFill>
              </a:rPr>
              <a:t>Zeenat</a:t>
            </a:r>
            <a:r>
              <a:rPr lang="en-GB" b="1" i="1" dirty="0" smtClean="0">
                <a:solidFill>
                  <a:srgbClr val="FF0000"/>
                </a:solidFill>
              </a:rPr>
              <a:t> </a:t>
            </a:r>
            <a:r>
              <a:rPr lang="en-GB" b="1" i="1" dirty="0" err="1" smtClean="0">
                <a:solidFill>
                  <a:srgbClr val="FF0000"/>
                </a:solidFill>
              </a:rPr>
              <a:t>Jabbar</a:t>
            </a:r>
            <a:endParaRPr lang="en-GB" b="1" i="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457200"/>
            <a:ext cx="8229600" cy="1371600"/>
          </a:xfrm>
        </p:spPr>
        <p:txBody>
          <a:bodyPr/>
          <a:lstStyle/>
          <a:p>
            <a:r>
              <a:rPr lang="en-US" sz="3200" b="1"/>
              <a:t>OBJECTIVES</a:t>
            </a:r>
          </a:p>
        </p:txBody>
      </p:sp>
      <p:sp>
        <p:nvSpPr>
          <p:cNvPr id="74755" name="Rectangle 3"/>
          <p:cNvSpPr>
            <a:spLocks noGrp="1" noChangeArrowheads="1"/>
          </p:cNvSpPr>
          <p:nvPr>
            <p:ph sz="quarter" idx="1"/>
          </p:nvPr>
        </p:nvSpPr>
        <p:spPr>
          <a:xfrm>
            <a:off x="457200" y="1828800"/>
            <a:ext cx="8229600" cy="4114800"/>
          </a:xfrm>
        </p:spPr>
        <p:txBody>
          <a:bodyPr/>
          <a:lstStyle/>
          <a:p>
            <a:pPr>
              <a:lnSpc>
                <a:spcPct val="120000"/>
              </a:lnSpc>
              <a:buFont typeface="Wingdings" pitchFamily="2" charset="2"/>
              <a:buNone/>
            </a:pPr>
            <a:r>
              <a:rPr lang="en-US" sz="2800"/>
              <a:t>	</a:t>
            </a:r>
            <a:r>
              <a:rPr lang="en-US" sz="2400" b="1"/>
              <a:t>Over the past three decades, the concept of corporate governance has gone through a metamorphosis.  Theoretically, from one that was related to agency cost, it is now perceived to encompass everyone’s interests. This chapter discusses the theoretical basis, mechanisms and the divergent models of corporate governance and culminates in the identification of an ideal corporation.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152400"/>
            <a:ext cx="8229600" cy="990600"/>
          </a:xfrm>
        </p:spPr>
        <p:txBody>
          <a:bodyPr/>
          <a:lstStyle/>
          <a:p>
            <a:r>
              <a:rPr lang="en-US" sz="3200" b="1" dirty="0" smtClean="0"/>
              <a:t>OUTLINE</a:t>
            </a:r>
            <a:endParaRPr lang="en-US" sz="3200" b="1" dirty="0"/>
          </a:p>
        </p:txBody>
      </p:sp>
      <p:sp>
        <p:nvSpPr>
          <p:cNvPr id="75779" name="Rectangle 3"/>
          <p:cNvSpPr>
            <a:spLocks noGrp="1" noChangeArrowheads="1"/>
          </p:cNvSpPr>
          <p:nvPr>
            <p:ph sz="quarter" idx="1"/>
          </p:nvPr>
        </p:nvSpPr>
        <p:spPr>
          <a:xfrm>
            <a:off x="533400" y="1676400"/>
            <a:ext cx="8458200" cy="4114800"/>
          </a:xfrm>
        </p:spPr>
        <p:txBody>
          <a:bodyPr>
            <a:normAutofit fontScale="25000" lnSpcReduction="20000"/>
          </a:bodyPr>
          <a:lstStyle/>
          <a:p>
            <a:pPr>
              <a:lnSpc>
                <a:spcPct val="90000"/>
              </a:lnSpc>
            </a:pPr>
            <a:r>
              <a:rPr lang="en-US" sz="9600" b="1" dirty="0">
                <a:latin typeface="Times New Roman" pitchFamily="18" charset="0"/>
                <a:cs typeface="Times New Roman" pitchFamily="18" charset="0"/>
              </a:rPr>
              <a:t>The Concept of Corporation</a:t>
            </a:r>
          </a:p>
          <a:p>
            <a:pPr>
              <a:lnSpc>
                <a:spcPct val="90000"/>
              </a:lnSpc>
            </a:pPr>
            <a:r>
              <a:rPr lang="en-US" sz="9600" b="1" dirty="0">
                <a:latin typeface="Times New Roman" pitchFamily="18" charset="0"/>
                <a:cs typeface="Times New Roman" pitchFamily="18" charset="0"/>
              </a:rPr>
              <a:t>Theoretical Basis of Corporate Governance</a:t>
            </a:r>
          </a:p>
          <a:p>
            <a:pPr>
              <a:lnSpc>
                <a:spcPct val="90000"/>
              </a:lnSpc>
            </a:pPr>
            <a:r>
              <a:rPr lang="en-US" sz="9600" b="1" dirty="0">
                <a:latin typeface="Times New Roman" pitchFamily="18" charset="0"/>
                <a:cs typeface="Times New Roman" pitchFamily="18" charset="0"/>
              </a:rPr>
              <a:t>Agency Theory</a:t>
            </a:r>
          </a:p>
          <a:p>
            <a:pPr>
              <a:lnSpc>
                <a:spcPct val="90000"/>
              </a:lnSpc>
            </a:pPr>
            <a:r>
              <a:rPr lang="en-US" sz="9600" b="1" dirty="0">
                <a:latin typeface="Times New Roman" pitchFamily="18" charset="0"/>
                <a:cs typeface="Times New Roman" pitchFamily="18" charset="0"/>
              </a:rPr>
              <a:t>Stewardship Theory</a:t>
            </a:r>
          </a:p>
          <a:p>
            <a:pPr>
              <a:lnSpc>
                <a:spcPct val="90000"/>
              </a:lnSpc>
            </a:pPr>
            <a:r>
              <a:rPr lang="en-US" sz="9600" b="1" dirty="0">
                <a:latin typeface="Times New Roman" pitchFamily="18" charset="0"/>
                <a:cs typeface="Times New Roman" pitchFamily="18" charset="0"/>
              </a:rPr>
              <a:t>Stakeholder Theory</a:t>
            </a:r>
          </a:p>
          <a:p>
            <a:pPr>
              <a:lnSpc>
                <a:spcPct val="90000"/>
              </a:lnSpc>
            </a:pPr>
            <a:r>
              <a:rPr lang="en-US" sz="9600" b="1" dirty="0">
                <a:latin typeface="Times New Roman" pitchFamily="18" charset="0"/>
                <a:cs typeface="Times New Roman" pitchFamily="18" charset="0"/>
              </a:rPr>
              <a:t>Corporate Governance Mechanisms</a:t>
            </a:r>
          </a:p>
          <a:p>
            <a:pPr>
              <a:lnSpc>
                <a:spcPct val="90000"/>
              </a:lnSpc>
            </a:pPr>
            <a:r>
              <a:rPr lang="en-US" sz="9600" b="1" dirty="0">
                <a:latin typeface="Times New Roman" pitchFamily="18" charset="0"/>
                <a:cs typeface="Times New Roman" pitchFamily="18" charset="0"/>
              </a:rPr>
              <a:t>Corporate Governance Systems</a:t>
            </a:r>
          </a:p>
          <a:p>
            <a:pPr>
              <a:lnSpc>
                <a:spcPct val="90000"/>
              </a:lnSpc>
            </a:pPr>
            <a:r>
              <a:rPr lang="en-US" sz="9600" b="1" dirty="0">
                <a:latin typeface="Times New Roman" pitchFamily="18" charset="0"/>
                <a:cs typeface="Times New Roman" pitchFamily="18" charset="0"/>
              </a:rPr>
              <a:t>Indian Model of Governance </a:t>
            </a:r>
          </a:p>
          <a:p>
            <a:pPr>
              <a:lnSpc>
                <a:spcPct val="90000"/>
              </a:lnSpc>
            </a:pPr>
            <a:r>
              <a:rPr lang="en-US" sz="9600" b="1" dirty="0">
                <a:latin typeface="Times New Roman" pitchFamily="18" charset="0"/>
                <a:cs typeface="Times New Roman" pitchFamily="18" charset="0"/>
              </a:rPr>
              <a:t>What Is Good Corporate Governance</a:t>
            </a:r>
          </a:p>
          <a:p>
            <a:pPr>
              <a:lnSpc>
                <a:spcPct val="90000"/>
              </a:lnSpc>
            </a:pPr>
            <a:r>
              <a:rPr lang="en-US" sz="9600" b="1" dirty="0">
                <a:latin typeface="Times New Roman" pitchFamily="18" charset="0"/>
                <a:cs typeface="Times New Roman" pitchFamily="18" charset="0"/>
              </a:rPr>
              <a:t>Obligation to Society at Large</a:t>
            </a:r>
          </a:p>
          <a:p>
            <a:pPr>
              <a:lnSpc>
                <a:spcPct val="90000"/>
              </a:lnSpc>
            </a:pPr>
            <a:r>
              <a:rPr lang="en-US" sz="9600" b="1" dirty="0">
                <a:latin typeface="Times New Roman" pitchFamily="18" charset="0"/>
                <a:cs typeface="Times New Roman" pitchFamily="18" charset="0"/>
              </a:rPr>
              <a:t>Obligation to Investors</a:t>
            </a:r>
          </a:p>
          <a:p>
            <a:pPr>
              <a:lnSpc>
                <a:spcPct val="90000"/>
              </a:lnSpc>
            </a:pPr>
            <a:r>
              <a:rPr lang="en-US" sz="9600" b="1" dirty="0">
                <a:latin typeface="Times New Roman" pitchFamily="18" charset="0"/>
                <a:cs typeface="Times New Roman" pitchFamily="18" charset="0"/>
              </a:rPr>
              <a:t>Obligation to Employees</a:t>
            </a:r>
          </a:p>
          <a:p>
            <a:pPr>
              <a:lnSpc>
                <a:spcPct val="90000"/>
              </a:lnSpc>
            </a:pPr>
            <a:r>
              <a:rPr lang="en-US" sz="9600" b="1" dirty="0">
                <a:latin typeface="Times New Roman" pitchFamily="18" charset="0"/>
                <a:cs typeface="Times New Roman" pitchFamily="18" charset="0"/>
              </a:rPr>
              <a:t>Obligation to Customers</a:t>
            </a:r>
          </a:p>
          <a:p>
            <a:pPr>
              <a:lnSpc>
                <a:spcPct val="90000"/>
              </a:lnSpc>
            </a:pPr>
            <a:r>
              <a:rPr lang="en-US" sz="9600" b="1" dirty="0">
                <a:latin typeface="Times New Roman" pitchFamily="18" charset="0"/>
                <a:cs typeface="Times New Roman" pitchFamily="18" charset="0"/>
              </a:rPr>
              <a:t>Managerial Obligation</a:t>
            </a:r>
          </a:p>
          <a:p>
            <a:pPr>
              <a:lnSpc>
                <a:spcPct val="90000"/>
              </a:lnSpc>
            </a:pPr>
            <a:endParaRPr lang="en-US" sz="2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0"/>
            <a:ext cx="9144000" cy="1371600"/>
          </a:xfrm>
        </p:spPr>
        <p:txBody>
          <a:bodyPr/>
          <a:lstStyle/>
          <a:p>
            <a:r>
              <a:rPr lang="en-US" sz="3200" b="1"/>
              <a:t>What is a Corporate?</a:t>
            </a:r>
          </a:p>
        </p:txBody>
      </p:sp>
      <p:sp>
        <p:nvSpPr>
          <p:cNvPr id="64515" name="Rectangle 3"/>
          <p:cNvSpPr>
            <a:spLocks noGrp="1" noChangeArrowheads="1"/>
          </p:cNvSpPr>
          <p:nvPr>
            <p:ph sz="quarter" idx="1"/>
          </p:nvPr>
        </p:nvSpPr>
        <p:spPr>
          <a:xfrm>
            <a:off x="152400" y="1371600"/>
            <a:ext cx="8686800" cy="5257800"/>
          </a:xfrm>
        </p:spPr>
        <p:txBody>
          <a:bodyPr/>
          <a:lstStyle/>
          <a:p>
            <a:pPr>
              <a:lnSpc>
                <a:spcPct val="120000"/>
              </a:lnSpc>
              <a:buFont typeface="Wingdings" pitchFamily="2" charset="2"/>
              <a:buNone/>
            </a:pPr>
            <a:r>
              <a:rPr lang="en-US" sz="2400" b="1"/>
              <a:t>	The term “corporate” refers to an association of many persons, who contribute money or money’s worth to a common stock and employ it in some trade or business, and who share the profit and loss arising therefrom.  The common stocks so contributed is denoted in money and is the capital of the company.  The persons who contribute it, or to whom it belongs, are its members.  The proportion of the capital to which each member is entitled is his share.  Shares are always transferable, although the right to transfer them is often more or less restricted.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609600"/>
            <a:ext cx="8229600" cy="1371600"/>
          </a:xfrm>
        </p:spPr>
        <p:txBody>
          <a:bodyPr/>
          <a:lstStyle/>
          <a:p>
            <a:r>
              <a:rPr lang="en-US" sz="3200" b="1"/>
              <a:t>What is Governance?</a:t>
            </a:r>
          </a:p>
        </p:txBody>
      </p:sp>
      <p:sp>
        <p:nvSpPr>
          <p:cNvPr id="66563" name="Rectangle 3"/>
          <p:cNvSpPr>
            <a:spLocks noGrp="1" noChangeArrowheads="1"/>
          </p:cNvSpPr>
          <p:nvPr>
            <p:ph sz="quarter" idx="1"/>
          </p:nvPr>
        </p:nvSpPr>
        <p:spPr>
          <a:xfrm>
            <a:off x="457200" y="2057400"/>
            <a:ext cx="8229600" cy="4114800"/>
          </a:xfrm>
        </p:spPr>
        <p:txBody>
          <a:bodyPr/>
          <a:lstStyle/>
          <a:p>
            <a:pPr>
              <a:lnSpc>
                <a:spcPct val="120000"/>
              </a:lnSpc>
              <a:buFont typeface="Wingdings" pitchFamily="2" charset="2"/>
              <a:buNone/>
            </a:pPr>
            <a:r>
              <a:rPr lang="en-US"/>
              <a:t>	</a:t>
            </a:r>
            <a:r>
              <a:rPr lang="en-US" sz="2400" b="1"/>
              <a:t>Governance is the process of decision making and the process by which decisions are implemented or not implemented.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z="3200" b="1"/>
              <a:t>Characteristics of a Corporation</a:t>
            </a:r>
          </a:p>
        </p:txBody>
      </p:sp>
      <p:sp>
        <p:nvSpPr>
          <p:cNvPr id="65539" name="Rectangle 3"/>
          <p:cNvSpPr>
            <a:spLocks noGrp="1" noChangeArrowheads="1"/>
          </p:cNvSpPr>
          <p:nvPr>
            <p:ph sz="quarter" idx="1"/>
          </p:nvPr>
        </p:nvSpPr>
        <p:spPr>
          <a:xfrm>
            <a:off x="762000" y="1752600"/>
            <a:ext cx="8229600" cy="4114800"/>
          </a:xfrm>
        </p:spPr>
        <p:txBody>
          <a:bodyPr/>
          <a:lstStyle/>
          <a:p>
            <a:pPr marL="1035050" lvl="1" indent="-577850">
              <a:lnSpc>
                <a:spcPct val="120000"/>
              </a:lnSpc>
              <a:buClr>
                <a:schemeClr val="tx2"/>
              </a:buClr>
              <a:buSzPct val="85000"/>
              <a:buFontTx/>
              <a:buChar char="o"/>
            </a:pPr>
            <a:r>
              <a:rPr lang="en-US" sz="2400" b="1"/>
              <a:t>Incorporated Association</a:t>
            </a:r>
          </a:p>
          <a:p>
            <a:pPr marL="1035050" lvl="1" indent="-577850">
              <a:lnSpc>
                <a:spcPct val="120000"/>
              </a:lnSpc>
              <a:buClr>
                <a:schemeClr val="tx2"/>
              </a:buClr>
              <a:buSzPct val="85000"/>
              <a:buFontTx/>
              <a:buChar char="o"/>
            </a:pPr>
            <a:r>
              <a:rPr lang="en-US" sz="2400" b="1"/>
              <a:t>Artificial Legal Existence</a:t>
            </a:r>
          </a:p>
          <a:p>
            <a:pPr marL="1035050" lvl="1" indent="-577850">
              <a:lnSpc>
                <a:spcPct val="120000"/>
              </a:lnSpc>
              <a:buClr>
                <a:schemeClr val="tx2"/>
              </a:buClr>
              <a:buSzPct val="85000"/>
              <a:buFontTx/>
              <a:buChar char="o"/>
            </a:pPr>
            <a:r>
              <a:rPr lang="en-US" sz="2400" b="1"/>
              <a:t>Perpetual Existence</a:t>
            </a:r>
          </a:p>
          <a:p>
            <a:pPr marL="1035050" lvl="1" indent="-577850">
              <a:lnSpc>
                <a:spcPct val="120000"/>
              </a:lnSpc>
              <a:buClr>
                <a:schemeClr val="tx2"/>
              </a:buClr>
              <a:buSzPct val="85000"/>
              <a:buFontTx/>
              <a:buChar char="o"/>
            </a:pPr>
            <a:r>
              <a:rPr lang="en-US" sz="2400" b="1"/>
              <a:t>Common Seal</a:t>
            </a:r>
          </a:p>
          <a:p>
            <a:pPr marL="1035050" lvl="1" indent="-577850">
              <a:lnSpc>
                <a:spcPct val="120000"/>
              </a:lnSpc>
              <a:buClr>
                <a:schemeClr val="tx2"/>
              </a:buClr>
              <a:buSzPct val="85000"/>
              <a:buFontTx/>
              <a:buChar char="o"/>
            </a:pPr>
            <a:r>
              <a:rPr lang="en-US" sz="2400" b="1"/>
              <a:t>Extensive Membership</a:t>
            </a:r>
          </a:p>
          <a:p>
            <a:pPr marL="1035050" lvl="1" indent="-577850">
              <a:lnSpc>
                <a:spcPct val="120000"/>
              </a:lnSpc>
              <a:buClr>
                <a:schemeClr val="tx2"/>
              </a:buClr>
              <a:buSzPct val="85000"/>
              <a:buFontTx/>
              <a:buChar char="o"/>
            </a:pPr>
            <a:r>
              <a:rPr lang="en-US" sz="2400" b="1"/>
              <a:t>Separation of Management and Ownership</a:t>
            </a:r>
          </a:p>
          <a:p>
            <a:pPr marL="1035050" lvl="1" indent="-577850">
              <a:lnSpc>
                <a:spcPct val="120000"/>
              </a:lnSpc>
              <a:buClr>
                <a:schemeClr val="tx2"/>
              </a:buClr>
              <a:buSzPct val="85000"/>
              <a:buFontTx/>
              <a:buChar char="o"/>
            </a:pPr>
            <a:r>
              <a:rPr lang="en-US" sz="2400" b="1"/>
              <a:t>Limited Liability</a:t>
            </a:r>
          </a:p>
          <a:p>
            <a:pPr marL="1035050" lvl="1" indent="-577850">
              <a:lnSpc>
                <a:spcPct val="120000"/>
              </a:lnSpc>
              <a:buClr>
                <a:schemeClr val="tx2"/>
              </a:buClr>
              <a:buSzPct val="85000"/>
              <a:buFontTx/>
              <a:buChar char="o"/>
            </a:pPr>
            <a:r>
              <a:rPr lang="en-US" sz="2400" b="1"/>
              <a:t>Transferability of shares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r>
              <a:rPr lang="en-US" sz="3200" b="1"/>
              <a:t>Theoretical Basis of Corporate Governance</a:t>
            </a:r>
            <a:r>
              <a:rPr lang="en-US"/>
              <a:t> </a:t>
            </a:r>
          </a:p>
        </p:txBody>
      </p:sp>
      <p:sp>
        <p:nvSpPr>
          <p:cNvPr id="34819" name="Rectangle 3"/>
          <p:cNvSpPr>
            <a:spLocks noGrp="1" noChangeArrowheads="1"/>
          </p:cNvSpPr>
          <p:nvPr>
            <p:ph sz="quarter" idx="1"/>
          </p:nvPr>
        </p:nvSpPr>
        <p:spPr/>
        <p:txBody>
          <a:bodyPr/>
          <a:lstStyle/>
          <a:p>
            <a:pPr lvl="1">
              <a:lnSpc>
                <a:spcPct val="120000"/>
              </a:lnSpc>
              <a:buClr>
                <a:schemeClr val="tx2"/>
              </a:buClr>
              <a:buSzPct val="85000"/>
              <a:buFontTx/>
              <a:buChar char="o"/>
            </a:pPr>
            <a:r>
              <a:rPr lang="en-US" sz="2400" b="1"/>
              <a:t>Agency Theory</a:t>
            </a:r>
          </a:p>
          <a:p>
            <a:pPr lvl="1">
              <a:lnSpc>
                <a:spcPct val="120000"/>
              </a:lnSpc>
              <a:buClr>
                <a:schemeClr val="tx2"/>
              </a:buClr>
              <a:buSzPct val="85000"/>
              <a:buFontTx/>
              <a:buChar char="o"/>
            </a:pPr>
            <a:r>
              <a:rPr lang="en-US" sz="2400" b="1"/>
              <a:t>Problems with the Agency Theory</a:t>
            </a:r>
          </a:p>
          <a:p>
            <a:pPr lvl="1">
              <a:lnSpc>
                <a:spcPct val="120000"/>
              </a:lnSpc>
              <a:buClr>
                <a:schemeClr val="tx2"/>
              </a:buClr>
              <a:buSzPct val="85000"/>
              <a:buFontTx/>
              <a:buChar char="o"/>
            </a:pPr>
            <a:r>
              <a:rPr lang="en-US" sz="2400" b="1"/>
              <a:t>Stewardship Theory</a:t>
            </a:r>
          </a:p>
          <a:p>
            <a:pPr lvl="1">
              <a:lnSpc>
                <a:spcPct val="120000"/>
              </a:lnSpc>
              <a:buClr>
                <a:schemeClr val="tx2"/>
              </a:buClr>
              <a:buSzPct val="85000"/>
              <a:buFontTx/>
              <a:buChar char="o"/>
            </a:pPr>
            <a:r>
              <a:rPr lang="en-US" sz="2400" b="1"/>
              <a:t>Shareholder Vs Stakeholder Approaches</a:t>
            </a:r>
          </a:p>
          <a:p>
            <a:pPr lvl="1">
              <a:lnSpc>
                <a:spcPct val="120000"/>
              </a:lnSpc>
              <a:buClr>
                <a:schemeClr val="tx2"/>
              </a:buClr>
              <a:buSzPct val="85000"/>
              <a:buFontTx/>
              <a:buChar char="o"/>
            </a:pPr>
            <a:r>
              <a:rPr lang="en-US" sz="2400" b="1"/>
              <a:t>Stakeholder Theory</a:t>
            </a:r>
          </a:p>
          <a:p>
            <a:pPr lvl="1">
              <a:lnSpc>
                <a:spcPct val="120000"/>
              </a:lnSpc>
              <a:buClr>
                <a:schemeClr val="tx2"/>
              </a:buClr>
              <a:buSzPct val="85000"/>
              <a:buFontTx/>
              <a:buChar char="o"/>
            </a:pPr>
            <a:r>
              <a:rPr lang="en-US" sz="2400" b="1"/>
              <a:t>Criticisms of the Stakeholder Theory</a:t>
            </a:r>
          </a:p>
          <a:p>
            <a:pPr lvl="1">
              <a:lnSpc>
                <a:spcPct val="120000"/>
              </a:lnSpc>
              <a:buClr>
                <a:schemeClr val="tx2"/>
              </a:buClr>
              <a:buSzPct val="85000"/>
              <a:buFontTx/>
              <a:buChar char="o"/>
            </a:pPr>
            <a:r>
              <a:rPr lang="en-US" sz="2400" b="1"/>
              <a:t>Sociological Theory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34818"/>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34819">
                                            <p:txEl>
                                              <p:pRg st="0" end="0"/>
                                            </p:txEl>
                                          </p:spTgt>
                                        </p:tgtEl>
                                        <p:attrNameLst>
                                          <p:attrName>style.visibility</p:attrName>
                                        </p:attrNameLst>
                                      </p:cBhvr>
                                      <p:to>
                                        <p:strVal val="visible"/>
                                      </p:to>
                                    </p:set>
                                    <p:animEffect transition="in" filter="fade">
                                      <p:cBhvr>
                                        <p:cTn id="11" dur="1000"/>
                                        <p:tgtEl>
                                          <p:spTgt spid="34819">
                                            <p:txEl>
                                              <p:pRg st="0" end="0"/>
                                            </p:txEl>
                                          </p:spTgt>
                                        </p:tgtEl>
                                      </p:cBhvr>
                                    </p:animEffect>
                                    <p:anim calcmode="lin" valueType="num">
                                      <p:cBhvr>
                                        <p:cTn id="12" dur="10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34819">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34819">
                                            <p:txEl>
                                              <p:pRg st="0" end="0"/>
                                            </p:txEl>
                                          </p:spTgt>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34819">
                                            <p:txEl>
                                              <p:pRg st="1" end="1"/>
                                            </p:txEl>
                                          </p:spTgt>
                                        </p:tgtEl>
                                        <p:attrNameLst>
                                          <p:attrName>style.visibility</p:attrName>
                                        </p:attrNameLst>
                                      </p:cBhvr>
                                      <p:to>
                                        <p:strVal val="visible"/>
                                      </p:to>
                                    </p:set>
                                    <p:animEffect transition="in" filter="fade">
                                      <p:cBhvr>
                                        <p:cTn id="17" dur="1000"/>
                                        <p:tgtEl>
                                          <p:spTgt spid="34819">
                                            <p:txEl>
                                              <p:pRg st="1" end="1"/>
                                            </p:txEl>
                                          </p:spTgt>
                                        </p:tgtEl>
                                      </p:cBhvr>
                                    </p:animEffect>
                                    <p:anim calcmode="lin" valueType="num">
                                      <p:cBhvr>
                                        <p:cTn id="18" dur="10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34819">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34819">
                                            <p:txEl>
                                              <p:pRg st="1" end="1"/>
                                            </p:txEl>
                                          </p:spTgt>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34819">
                                            <p:txEl>
                                              <p:pRg st="2" end="2"/>
                                            </p:txEl>
                                          </p:spTgt>
                                        </p:tgtEl>
                                        <p:attrNameLst>
                                          <p:attrName>style.visibility</p:attrName>
                                        </p:attrNameLst>
                                      </p:cBhvr>
                                      <p:to>
                                        <p:strVal val="visible"/>
                                      </p:to>
                                    </p:set>
                                    <p:animEffect transition="in" filter="fade">
                                      <p:cBhvr>
                                        <p:cTn id="23" dur="1000"/>
                                        <p:tgtEl>
                                          <p:spTgt spid="34819">
                                            <p:txEl>
                                              <p:pRg st="2" end="2"/>
                                            </p:txEl>
                                          </p:spTgt>
                                        </p:tgtEl>
                                      </p:cBhvr>
                                    </p:animEffect>
                                    <p:anim calcmode="lin" valueType="num">
                                      <p:cBhvr>
                                        <p:cTn id="24" dur="10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34819">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34819">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34819">
                                            <p:txEl>
                                              <p:pRg st="3" end="3"/>
                                            </p:txEl>
                                          </p:spTgt>
                                        </p:tgtEl>
                                        <p:attrNameLst>
                                          <p:attrName>style.visibility</p:attrName>
                                        </p:attrNameLst>
                                      </p:cBhvr>
                                      <p:to>
                                        <p:strVal val="visible"/>
                                      </p:to>
                                    </p:set>
                                    <p:animEffect transition="in" filter="fade">
                                      <p:cBhvr>
                                        <p:cTn id="29" dur="1000"/>
                                        <p:tgtEl>
                                          <p:spTgt spid="34819">
                                            <p:txEl>
                                              <p:pRg st="3" end="3"/>
                                            </p:txEl>
                                          </p:spTgt>
                                        </p:tgtEl>
                                      </p:cBhvr>
                                    </p:animEffect>
                                    <p:anim calcmode="lin" valueType="num">
                                      <p:cBhvr>
                                        <p:cTn id="30" dur="1000" fill="hold"/>
                                        <p:tgtEl>
                                          <p:spTgt spid="34819">
                                            <p:txEl>
                                              <p:pRg st="3" end="3"/>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34819">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34819">
                                            <p:txEl>
                                              <p:pRg st="3" end="3"/>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4819">
                                            <p:txEl>
                                              <p:pRg st="4" end="4"/>
                                            </p:txEl>
                                          </p:spTgt>
                                        </p:tgtEl>
                                        <p:attrNameLst>
                                          <p:attrName>style.visibility</p:attrName>
                                        </p:attrNameLst>
                                      </p:cBhvr>
                                      <p:to>
                                        <p:strVal val="visible"/>
                                      </p:to>
                                    </p:set>
                                    <p:animEffect transition="in" filter="fade">
                                      <p:cBhvr>
                                        <p:cTn id="35" dur="1000"/>
                                        <p:tgtEl>
                                          <p:spTgt spid="34819">
                                            <p:txEl>
                                              <p:pRg st="4" end="4"/>
                                            </p:txEl>
                                          </p:spTgt>
                                        </p:tgtEl>
                                      </p:cBhvr>
                                    </p:animEffect>
                                    <p:anim calcmode="lin" valueType="num">
                                      <p:cBhvr>
                                        <p:cTn id="36" dur="1000" fill="hold"/>
                                        <p:tgtEl>
                                          <p:spTgt spid="34819">
                                            <p:txEl>
                                              <p:pRg st="4" end="4"/>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34819">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34819">
                                            <p:txEl>
                                              <p:pRg st="4" end="4"/>
                                            </p:txEl>
                                          </p:spTgt>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34819">
                                            <p:txEl>
                                              <p:pRg st="5" end="5"/>
                                            </p:txEl>
                                          </p:spTgt>
                                        </p:tgtEl>
                                        <p:attrNameLst>
                                          <p:attrName>style.visibility</p:attrName>
                                        </p:attrNameLst>
                                      </p:cBhvr>
                                      <p:to>
                                        <p:strVal val="visible"/>
                                      </p:to>
                                    </p:set>
                                    <p:animEffect transition="in" filter="fade">
                                      <p:cBhvr>
                                        <p:cTn id="41" dur="1000"/>
                                        <p:tgtEl>
                                          <p:spTgt spid="34819">
                                            <p:txEl>
                                              <p:pRg st="5" end="5"/>
                                            </p:txEl>
                                          </p:spTgt>
                                        </p:tgtEl>
                                      </p:cBhvr>
                                    </p:animEffect>
                                    <p:anim calcmode="lin" valueType="num">
                                      <p:cBhvr>
                                        <p:cTn id="42" dur="1000" fill="hold"/>
                                        <p:tgtEl>
                                          <p:spTgt spid="34819">
                                            <p:txEl>
                                              <p:pRg st="5" end="5"/>
                                            </p:txEl>
                                          </p:spTgt>
                                        </p:tgtEl>
                                        <p:attrNameLst>
                                          <p:attrName>ppt_x</p:attrName>
                                        </p:attrNameLst>
                                      </p:cBhvr>
                                      <p:tavLst>
                                        <p:tav tm="0">
                                          <p:val>
                                            <p:strVal val="#ppt_x"/>
                                          </p:val>
                                        </p:tav>
                                        <p:tav tm="100000">
                                          <p:val>
                                            <p:strVal val="#ppt_x"/>
                                          </p:val>
                                        </p:tav>
                                      </p:tavLst>
                                    </p:anim>
                                    <p:anim calcmode="lin" valueType="num">
                                      <p:cBhvr>
                                        <p:cTn id="43" dur="898" decel="100000" fill="hold"/>
                                        <p:tgtEl>
                                          <p:spTgt spid="34819">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898"/>
                                          </p:stCondLst>
                                        </p:cTn>
                                        <p:tgtEl>
                                          <p:spTgt spid="34819">
                                            <p:txEl>
                                              <p:pRg st="5" end="5"/>
                                            </p:txEl>
                                          </p:spTgt>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34819">
                                            <p:txEl>
                                              <p:pRg st="6" end="6"/>
                                            </p:txEl>
                                          </p:spTgt>
                                        </p:tgtEl>
                                        <p:attrNameLst>
                                          <p:attrName>style.visibility</p:attrName>
                                        </p:attrNameLst>
                                      </p:cBhvr>
                                      <p:to>
                                        <p:strVal val="visible"/>
                                      </p:to>
                                    </p:set>
                                    <p:animEffect transition="in" filter="fade">
                                      <p:cBhvr>
                                        <p:cTn id="47" dur="1000"/>
                                        <p:tgtEl>
                                          <p:spTgt spid="34819">
                                            <p:txEl>
                                              <p:pRg st="6" end="6"/>
                                            </p:txEl>
                                          </p:spTgt>
                                        </p:tgtEl>
                                      </p:cBhvr>
                                    </p:animEffect>
                                    <p:anim calcmode="lin" valueType="num">
                                      <p:cBhvr>
                                        <p:cTn id="48" dur="1000" fill="hold"/>
                                        <p:tgtEl>
                                          <p:spTgt spid="34819">
                                            <p:txEl>
                                              <p:pRg st="6" end="6"/>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34819">
                                            <p:txEl>
                                              <p:pRg st="6" end="6"/>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34819">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84" name="Rectangle 176"/>
          <p:cNvSpPr>
            <a:spLocks noGrp="1" noChangeArrowheads="1"/>
          </p:cNvSpPr>
          <p:nvPr>
            <p:ph type="title"/>
          </p:nvPr>
        </p:nvSpPr>
        <p:spPr>
          <a:xfrm>
            <a:off x="0" y="0"/>
            <a:ext cx="9144000" cy="838200"/>
          </a:xfrm>
        </p:spPr>
        <p:txBody>
          <a:bodyPr/>
          <a:lstStyle/>
          <a:p>
            <a:r>
              <a:rPr lang="en-US" sz="3200" b="1"/>
              <a:t>Behavioural Differences</a:t>
            </a:r>
          </a:p>
        </p:txBody>
      </p:sp>
      <p:graphicFrame>
        <p:nvGraphicFramePr>
          <p:cNvPr id="68796" name="Group 188"/>
          <p:cNvGraphicFramePr>
            <a:graphicFrameLocks noGrp="1"/>
          </p:cNvGraphicFramePr>
          <p:nvPr>
            <p:ph type="tbl" idx="1"/>
          </p:nvPr>
        </p:nvGraphicFramePr>
        <p:xfrm>
          <a:off x="0" y="846138"/>
          <a:ext cx="9144000" cy="6146484"/>
        </p:xfrm>
        <a:graphic>
          <a:graphicData uri="http://schemas.openxmlformats.org/drawingml/2006/table">
            <a:tbl>
              <a:tblPr/>
              <a:tblGrid>
                <a:gridCol w="3532188"/>
                <a:gridCol w="2400300"/>
                <a:gridCol w="3211512"/>
              </a:tblGrid>
              <a:tr h="5127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ahoma" pitchFamily="34" charset="0"/>
                          <a:cs typeface="Times New Roman" pitchFamily="18" charset="0"/>
                        </a:rPr>
                        <a:t>THEORY</a:t>
                      </a:r>
                      <a:endParaRPr kumimoji="0" lang="en-US" sz="18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ahoma" pitchFamily="34" charset="0"/>
                          <a:cs typeface="Times New Roman" pitchFamily="18" charset="0"/>
                        </a:rPr>
                        <a:t>AGENCY</a:t>
                      </a:r>
                      <a:endParaRPr kumimoji="0" lang="en-US" sz="18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Tahoma" pitchFamily="34" charset="0"/>
                          <a:cs typeface="Times New Roman" pitchFamily="18" charset="0"/>
                        </a:rPr>
                        <a:t>STEWARDSHIP</a:t>
                      </a:r>
                      <a:endParaRPr kumimoji="0" lang="en-US" sz="18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5127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Managers act as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Agents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Stewards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43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Governance Approach</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Materialistic</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Sociological and Psychological</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95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Behaviour Pattern</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 Individualistic</a:t>
                      </a:r>
                    </a:p>
                    <a:p>
                      <a:pPr marL="0" marR="0" lvl="0" indent="0" algn="l" defTabSz="914400" rtl="0" eaLnBrk="1" fontAlgn="base" latinLnBrk="0" hangingPunct="1">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 Opportunistic </a:t>
                      </a:r>
                    </a:p>
                    <a:p>
                      <a:pPr marL="0" marR="0" lvl="0" indent="0" algn="l" defTabSz="914400" rtl="0" eaLnBrk="0" fontAlgn="base" latinLnBrk="0" hangingPunct="0">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 Self-serving</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Collectivistic </a:t>
                      </a:r>
                    </a:p>
                    <a:p>
                      <a:pPr marL="342900" marR="0" lvl="0" indent="-342900" algn="l" defTabSz="914400" rtl="0" eaLnBrk="0" fontAlgn="base" latinLnBrk="0" hangingPunct="0">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Pro-organisational </a:t>
                      </a:r>
                    </a:p>
                    <a:p>
                      <a:pPr marL="342900" marR="0" lvl="0" indent="-342900" algn="l" defTabSz="914400" rtl="0" eaLnBrk="0" fontAlgn="base" latinLnBrk="0" hangingPunct="0">
                        <a:lnSpc>
                          <a:spcPct val="100000"/>
                        </a:lnSpc>
                        <a:spcBef>
                          <a:spcPct val="0"/>
                        </a:spcBef>
                        <a:spcAft>
                          <a:spcPct val="0"/>
                        </a:spcAft>
                        <a:buClr>
                          <a:schemeClr val="tx2"/>
                        </a:buClr>
                        <a:buSzPct val="85000"/>
                        <a:buFontTx/>
                        <a:buChar char="o"/>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Trustworthy</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27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Managers motivated by</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Their own objectives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Principal’s objectives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2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Manager’s and Principal’s Interests</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Differ</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Converge</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27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Management Structures </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Monitor and control</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Facilitate and empower</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43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Owners’ Attitude</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Risk Avoidance</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Risk taken</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0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Principal – Manager Relationship based on</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Control</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ahoma" pitchFamily="34" charset="0"/>
                          <a:cs typeface="Times New Roman" pitchFamily="18" charset="0"/>
                        </a:rPr>
                        <a:t>Trust</a:t>
                      </a:r>
                      <a:endParaRPr kumimoji="0" lang="en-US" sz="18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6" name="Rectangle 100"/>
          <p:cNvSpPr>
            <a:spLocks noGrp="1" noChangeArrowheads="1"/>
          </p:cNvSpPr>
          <p:nvPr>
            <p:ph type="title"/>
          </p:nvPr>
        </p:nvSpPr>
        <p:spPr>
          <a:xfrm>
            <a:off x="0" y="381000"/>
            <a:ext cx="9144000" cy="609600"/>
          </a:xfrm>
        </p:spPr>
        <p:txBody>
          <a:bodyPr>
            <a:normAutofit fontScale="90000"/>
          </a:bodyPr>
          <a:lstStyle/>
          <a:p>
            <a:r>
              <a:rPr lang="en-US" sz="3200" b="1"/>
              <a:t>Psychological Mechanisms</a:t>
            </a:r>
          </a:p>
        </p:txBody>
      </p:sp>
      <p:graphicFrame>
        <p:nvGraphicFramePr>
          <p:cNvPr id="70767" name="Group 111"/>
          <p:cNvGraphicFramePr>
            <a:graphicFrameLocks noGrp="1"/>
          </p:cNvGraphicFramePr>
          <p:nvPr>
            <p:ph type="tbl" idx="1"/>
          </p:nvPr>
        </p:nvGraphicFramePr>
        <p:xfrm>
          <a:off x="228600" y="1447800"/>
          <a:ext cx="8763000" cy="5181602"/>
        </p:xfrm>
        <a:graphic>
          <a:graphicData uri="http://schemas.openxmlformats.org/drawingml/2006/table">
            <a:tbl>
              <a:tblPr/>
              <a:tblGrid>
                <a:gridCol w="2794000"/>
                <a:gridCol w="2794000"/>
                <a:gridCol w="3175000"/>
              </a:tblGrid>
              <a:tr h="12303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PSYCHOLOGICAL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RESPONSES</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AGENCY THEORY</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STEWARDSHP</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THEORY</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12366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Motivation</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ct val="0"/>
                        </a:spcBef>
                        <a:spcAft>
                          <a:spcPct val="0"/>
                        </a:spcAft>
                        <a:buClr>
                          <a:schemeClr val="tx2"/>
                        </a:buClr>
                        <a:buSzPct val="85000"/>
                        <a:buFontTx/>
                        <a:buChar char="o"/>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 Lower order needs </a:t>
                      </a:r>
                    </a:p>
                    <a:p>
                      <a:pPr marL="0" marR="0" lvl="0" indent="0" algn="l" defTabSz="914400" rtl="0" eaLnBrk="1" fontAlgn="base" latinLnBrk="0" hangingPunct="1">
                        <a:lnSpc>
                          <a:spcPct val="120000"/>
                        </a:lnSpc>
                        <a:spcBef>
                          <a:spcPct val="0"/>
                        </a:spcBef>
                        <a:spcAft>
                          <a:spcPct val="0"/>
                        </a:spcAft>
                        <a:buClr>
                          <a:schemeClr val="tx2"/>
                        </a:buClr>
                        <a:buSzPct val="85000"/>
                        <a:buFontTx/>
                        <a:buChar char="o"/>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 Extrinsic needs</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57150" marR="0" lvl="0" indent="0" algn="l" defTabSz="914400" rtl="0" eaLnBrk="1" fontAlgn="base" latinLnBrk="0" hangingPunct="1">
                        <a:lnSpc>
                          <a:spcPct val="120000"/>
                        </a:lnSpc>
                        <a:spcBef>
                          <a:spcPct val="0"/>
                        </a:spcBef>
                        <a:spcAft>
                          <a:spcPct val="0"/>
                        </a:spcAft>
                        <a:buClr>
                          <a:schemeClr val="tx2"/>
                        </a:buClr>
                        <a:buSzPct val="85000"/>
                        <a:buFontTx/>
                        <a:buChar char="o"/>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 Higher order needs </a:t>
                      </a:r>
                    </a:p>
                    <a:p>
                      <a:pPr marL="57150" marR="0" lvl="0" indent="0" algn="l" defTabSz="914400" rtl="0" eaLnBrk="1" fontAlgn="base" latinLnBrk="0" hangingPunct="1">
                        <a:lnSpc>
                          <a:spcPct val="120000"/>
                        </a:lnSpc>
                        <a:spcBef>
                          <a:spcPct val="0"/>
                        </a:spcBef>
                        <a:spcAft>
                          <a:spcPct val="0"/>
                        </a:spcAft>
                        <a:buClr>
                          <a:schemeClr val="tx2"/>
                        </a:buClr>
                        <a:buSzPct val="85000"/>
                        <a:buFontTx/>
                        <a:buChar char="o"/>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 Intrinsic needs</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41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Social comparison</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Compatriots</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Principal</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319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Attachment</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Little attachment to company</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Great attachment to company</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413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Power</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Institutional</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Personal</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42" name="Rectangle 138"/>
          <p:cNvSpPr>
            <a:spLocks noGrp="1" noChangeArrowheads="1"/>
          </p:cNvSpPr>
          <p:nvPr>
            <p:ph type="title"/>
          </p:nvPr>
        </p:nvSpPr>
        <p:spPr>
          <a:xfrm>
            <a:off x="0" y="0"/>
            <a:ext cx="9144000" cy="838200"/>
          </a:xfrm>
        </p:spPr>
        <p:txBody>
          <a:bodyPr/>
          <a:lstStyle/>
          <a:p>
            <a:r>
              <a:rPr lang="en-US" sz="3200" b="1"/>
              <a:t>Situational Mechanisms</a:t>
            </a:r>
          </a:p>
        </p:txBody>
      </p:sp>
      <p:graphicFrame>
        <p:nvGraphicFramePr>
          <p:cNvPr id="72848" name="Group 144"/>
          <p:cNvGraphicFramePr>
            <a:graphicFrameLocks noGrp="1"/>
          </p:cNvGraphicFramePr>
          <p:nvPr>
            <p:ph type="tbl" idx="1"/>
          </p:nvPr>
        </p:nvGraphicFramePr>
        <p:xfrm>
          <a:off x="0" y="838200"/>
          <a:ext cx="9144000" cy="6263959"/>
        </p:xfrm>
        <a:graphic>
          <a:graphicData uri="http://schemas.openxmlformats.org/drawingml/2006/table">
            <a:tbl>
              <a:tblPr/>
              <a:tblGrid>
                <a:gridCol w="3049588"/>
                <a:gridCol w="3017837"/>
                <a:gridCol w="3076575"/>
              </a:tblGrid>
              <a:tr h="9445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SITUATIONAL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RESPONSES</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AGENCY THEORY</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STEWAREDSHIP</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00"/>
                          </a:solidFill>
                          <a:effectLst/>
                          <a:latin typeface="Tahoma" pitchFamily="34" charset="0"/>
                          <a:cs typeface="Times New Roman" pitchFamily="18" charset="0"/>
                        </a:rPr>
                        <a:t>THEORY</a:t>
                      </a:r>
                      <a:endParaRPr kumimoji="0" lang="en-US" sz="2000" b="1" i="0" u="none" strike="noStrike" cap="none" normalizeH="0" baseline="0" smtClean="0">
                        <a:ln>
                          <a:noFill/>
                        </a:ln>
                        <a:solidFill>
                          <a:schemeClr val="tx1"/>
                        </a:solidFill>
                        <a:effectLst/>
                        <a:latin typeface="Tahoma"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Management Philosophy</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Control oriented</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Involvement oriented</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00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While dealing with increasing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Uncertainty and risk</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Greater controls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More supervisions</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Training and empowering people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Making jobs to be more challenging and motivating</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99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Risk orientation</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Through a system of control </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Through trust</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83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Time frame</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Short term based</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Long term based</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83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Objective</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Cost control</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Improving performance </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77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Cultural differences</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Individualism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Large power distance</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Collectivism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Tahoma" pitchFamily="34" charset="0"/>
                          <a:cs typeface="Times New Roman" pitchFamily="18" charset="0"/>
                        </a:rPr>
                        <a:t>Small power distance</a:t>
                      </a:r>
                      <a:endParaRPr kumimoji="0" lang="en-US" sz="2000" b="1" i="0" u="none" strike="noStrike" cap="none" normalizeH="0" baseline="0" smtClean="0">
                        <a:ln>
                          <a:noFill/>
                        </a:ln>
                        <a:solidFill>
                          <a:schemeClr val="tx1"/>
                        </a:solidFill>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sz="quarter" idx="1"/>
          </p:nvPr>
        </p:nvSpPr>
        <p:spPr>
          <a:xfrm>
            <a:off x="304800" y="381000"/>
            <a:ext cx="9144000" cy="6477000"/>
          </a:xfrm>
        </p:spPr>
        <p:txBody>
          <a:bodyPr/>
          <a:lstStyle/>
          <a:p>
            <a:pPr>
              <a:buFont typeface="Wingdings" pitchFamily="2" charset="2"/>
              <a:buNone/>
            </a:pPr>
            <a:r>
              <a:rPr lang="en-US" b="1"/>
              <a:t>Corporate Governance Mechanisms</a:t>
            </a:r>
          </a:p>
          <a:p>
            <a:pPr>
              <a:buClr>
                <a:schemeClr val="tx2"/>
              </a:buClr>
              <a:buSzPct val="85000"/>
              <a:buFontTx/>
              <a:buNone/>
            </a:pPr>
            <a:endParaRPr lang="en-US" sz="2400" b="1"/>
          </a:p>
          <a:p>
            <a:pPr marL="800100" lvl="1" indent="-342900">
              <a:lnSpc>
                <a:spcPct val="120000"/>
              </a:lnSpc>
              <a:buClr>
                <a:schemeClr val="tx2"/>
              </a:buClr>
              <a:buSzPct val="85000"/>
              <a:buFontTx/>
              <a:buChar char="o"/>
            </a:pPr>
            <a:r>
              <a:rPr lang="en-US" sz="2400" b="1"/>
              <a:t>The Importance of Corporate Governance</a:t>
            </a:r>
          </a:p>
          <a:p>
            <a:pPr marL="800100" lvl="1" indent="-342900">
              <a:lnSpc>
                <a:spcPct val="120000"/>
              </a:lnSpc>
              <a:buClr>
                <a:schemeClr val="tx2"/>
              </a:buClr>
              <a:buSzPct val="85000"/>
              <a:buFontTx/>
              <a:buChar char="o"/>
            </a:pPr>
            <a:r>
              <a:rPr lang="en-US" sz="2400" b="1"/>
              <a:t>Contemporary Corporate Governance Situation</a:t>
            </a:r>
          </a:p>
          <a:p>
            <a:pPr marL="800100" lvl="1" indent="-342900">
              <a:lnSpc>
                <a:spcPct val="120000"/>
              </a:lnSpc>
              <a:buClr>
                <a:schemeClr val="tx2"/>
              </a:buClr>
              <a:buSzPct val="85000"/>
              <a:buFontTx/>
              <a:buChar char="o"/>
            </a:pPr>
            <a:r>
              <a:rPr lang="en-US" sz="2400" b="1"/>
              <a:t>Growing Awareness and Societal Responses </a:t>
            </a:r>
          </a:p>
        </p:txBody>
      </p:sp>
      <p:sp>
        <p:nvSpPr>
          <p:cNvPr id="43011" name="Rectangle 3"/>
          <p:cNvSpPr>
            <a:spLocks noChangeArrowheads="1"/>
          </p:cNvSpPr>
          <p:nvPr/>
        </p:nvSpPr>
        <p:spPr bwMode="auto">
          <a:xfrm>
            <a:off x="381000" y="3306763"/>
            <a:ext cx="6588125"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3200" b="1">
                <a:effectLst>
                  <a:outerShdw blurRad="38100" dist="38100" dir="2700000" algn="tl">
                    <a:srgbClr val="000000"/>
                  </a:outerShdw>
                </a:effectLst>
              </a:rPr>
              <a:t>Corporate Governance Systems</a:t>
            </a:r>
          </a:p>
        </p:txBody>
      </p:sp>
      <p:sp>
        <p:nvSpPr>
          <p:cNvPr id="43012" name="Rectangle 4"/>
          <p:cNvSpPr>
            <a:spLocks noChangeArrowheads="1"/>
          </p:cNvSpPr>
          <p:nvPr/>
        </p:nvSpPr>
        <p:spPr bwMode="auto">
          <a:xfrm>
            <a:off x="762000" y="4108450"/>
            <a:ext cx="6858000" cy="2063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eaLnBrk="1" hangingPunct="1">
              <a:lnSpc>
                <a:spcPct val="120000"/>
              </a:lnSpc>
              <a:spcBef>
                <a:spcPct val="20000"/>
              </a:spcBef>
              <a:buClr>
                <a:schemeClr val="tx2"/>
              </a:buClr>
              <a:buSzPct val="85000"/>
              <a:buFontTx/>
              <a:buChar char="o"/>
            </a:pPr>
            <a:r>
              <a:rPr lang="en-US" sz="2400" b="1">
                <a:effectLst>
                  <a:outerShdw blurRad="38100" dist="38100" dir="2700000" algn="tl">
                    <a:srgbClr val="000000"/>
                  </a:outerShdw>
                </a:effectLst>
              </a:rPr>
              <a:t>Anglo-American Model</a:t>
            </a:r>
          </a:p>
          <a:p>
            <a:pPr marL="342900" indent="-342900" eaLnBrk="1" hangingPunct="1">
              <a:lnSpc>
                <a:spcPct val="120000"/>
              </a:lnSpc>
              <a:spcBef>
                <a:spcPct val="20000"/>
              </a:spcBef>
              <a:buClr>
                <a:schemeClr val="tx2"/>
              </a:buClr>
              <a:buSzPct val="85000"/>
              <a:buFontTx/>
              <a:buChar char="o"/>
            </a:pPr>
            <a:r>
              <a:rPr lang="en-US" sz="2400" b="1">
                <a:effectLst>
                  <a:outerShdw blurRad="38100" dist="38100" dir="2700000" algn="tl">
                    <a:srgbClr val="000000"/>
                  </a:outerShdw>
                </a:effectLst>
              </a:rPr>
              <a:t>The German Model</a:t>
            </a:r>
          </a:p>
          <a:p>
            <a:pPr marL="342900" indent="-342900" eaLnBrk="1" hangingPunct="1">
              <a:lnSpc>
                <a:spcPct val="120000"/>
              </a:lnSpc>
              <a:spcBef>
                <a:spcPct val="20000"/>
              </a:spcBef>
              <a:buClr>
                <a:schemeClr val="tx2"/>
              </a:buClr>
              <a:buSzPct val="85000"/>
              <a:buFontTx/>
              <a:buChar char="o"/>
            </a:pPr>
            <a:r>
              <a:rPr lang="en-US" sz="2400" b="1">
                <a:effectLst>
                  <a:outerShdw blurRad="38100" dist="38100" dir="2700000" algn="tl">
                    <a:srgbClr val="000000"/>
                  </a:outerShdw>
                </a:effectLst>
              </a:rPr>
              <a:t>The Japanese Model</a:t>
            </a:r>
          </a:p>
          <a:p>
            <a:pPr marL="342900" indent="-342900" eaLnBrk="1" hangingPunct="1">
              <a:lnSpc>
                <a:spcPct val="120000"/>
              </a:lnSpc>
              <a:spcBef>
                <a:spcPct val="20000"/>
              </a:spcBef>
              <a:buClr>
                <a:schemeClr val="tx2"/>
              </a:buClr>
              <a:buSzPct val="85000"/>
              <a:buFontTx/>
              <a:buChar char="o"/>
            </a:pPr>
            <a:r>
              <a:rPr lang="en-US" sz="2400" b="1">
                <a:effectLst>
                  <a:outerShdw blurRad="38100" dist="38100" dir="2700000" algn="tl">
                    <a:srgbClr val="000000"/>
                  </a:outerShdw>
                </a:effectLst>
              </a:rPr>
              <a:t>Indian Model of Corporate Governance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iterate type="lt">
                                    <p:tmPct val="10000"/>
                                  </p:iterate>
                                  <p:childTnLst>
                                    <p:set>
                                      <p:cBhvr>
                                        <p:cTn id="6" dur="1" fill="hold">
                                          <p:stCondLst>
                                            <p:cond delay="0"/>
                                          </p:stCondLst>
                                        </p:cTn>
                                        <p:tgtEl>
                                          <p:spTgt spid="43010">
                                            <p:txEl>
                                              <p:pRg st="0" end="0"/>
                                            </p:txEl>
                                          </p:spTgt>
                                        </p:tgtEl>
                                        <p:attrNameLst>
                                          <p:attrName>style.visibility</p:attrName>
                                        </p:attrNameLst>
                                      </p:cBhvr>
                                      <p:to>
                                        <p:strVal val="visible"/>
                                      </p:to>
                                    </p:set>
                                    <p:anim calcmode="lin" valueType="num">
                                      <p:cBhvr>
                                        <p:cTn id="7" dur="500" fill="hold"/>
                                        <p:tgtEl>
                                          <p:spTgt spid="4301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3010">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43010">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43010">
                                            <p:txEl>
                                              <p:pRg st="0" end="0"/>
                                            </p:txEl>
                                          </p:spTgt>
                                        </p:tgtEl>
                                      </p:cBhvr>
                                    </p:animEffect>
                                  </p:childTnLst>
                                </p:cTn>
                              </p:par>
                              <p:par>
                                <p:cTn id="11" presetID="49" presetClass="entr" presetSubtype="0" decel="100000" fill="hold" grpId="0" nodeType="withEffect">
                                  <p:stCondLst>
                                    <p:cond delay="0"/>
                                  </p:stCondLst>
                                  <p:iterate type="lt">
                                    <p:tmPct val="10000"/>
                                  </p:iterate>
                                  <p:childTnLst>
                                    <p:set>
                                      <p:cBhvr>
                                        <p:cTn id="12" dur="1" fill="hold">
                                          <p:stCondLst>
                                            <p:cond delay="0"/>
                                          </p:stCondLst>
                                        </p:cTn>
                                        <p:tgtEl>
                                          <p:spTgt spid="43010">
                                            <p:txEl>
                                              <p:pRg st="2" end="2"/>
                                            </p:txEl>
                                          </p:spTgt>
                                        </p:tgtEl>
                                        <p:attrNameLst>
                                          <p:attrName>style.visibility</p:attrName>
                                        </p:attrNameLst>
                                      </p:cBhvr>
                                      <p:to>
                                        <p:strVal val="visible"/>
                                      </p:to>
                                    </p:set>
                                    <p:anim calcmode="lin" valueType="num">
                                      <p:cBhvr>
                                        <p:cTn id="13" dur="500" fill="hold"/>
                                        <p:tgtEl>
                                          <p:spTgt spid="43010">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43010">
                                            <p:txEl>
                                              <p:pRg st="2" end="2"/>
                                            </p:txEl>
                                          </p:spTgt>
                                        </p:tgtEl>
                                        <p:attrNameLst>
                                          <p:attrName>ppt_h</p:attrName>
                                        </p:attrNameLst>
                                      </p:cBhvr>
                                      <p:tavLst>
                                        <p:tav tm="0">
                                          <p:val>
                                            <p:fltVal val="0"/>
                                          </p:val>
                                        </p:tav>
                                        <p:tav tm="100000">
                                          <p:val>
                                            <p:strVal val="#ppt_h"/>
                                          </p:val>
                                        </p:tav>
                                      </p:tavLst>
                                    </p:anim>
                                    <p:anim calcmode="lin" valueType="num">
                                      <p:cBhvr>
                                        <p:cTn id="15" dur="500" fill="hold"/>
                                        <p:tgtEl>
                                          <p:spTgt spid="43010">
                                            <p:txEl>
                                              <p:pRg st="2" end="2"/>
                                            </p:txEl>
                                          </p:spTgt>
                                        </p:tgtEl>
                                        <p:attrNameLst>
                                          <p:attrName>style.rotation</p:attrName>
                                        </p:attrNameLst>
                                      </p:cBhvr>
                                      <p:tavLst>
                                        <p:tav tm="0">
                                          <p:val>
                                            <p:fltVal val="360"/>
                                          </p:val>
                                        </p:tav>
                                        <p:tav tm="100000">
                                          <p:val>
                                            <p:fltVal val="0"/>
                                          </p:val>
                                        </p:tav>
                                      </p:tavLst>
                                    </p:anim>
                                    <p:animEffect transition="in" filter="fade">
                                      <p:cBhvr>
                                        <p:cTn id="16" dur="500"/>
                                        <p:tgtEl>
                                          <p:spTgt spid="43010">
                                            <p:txEl>
                                              <p:pRg st="2" end="2"/>
                                            </p:txEl>
                                          </p:spTgt>
                                        </p:tgtEl>
                                      </p:cBhvr>
                                    </p:animEffect>
                                  </p:childTnLst>
                                </p:cTn>
                              </p:par>
                              <p:par>
                                <p:cTn id="17" presetID="49" presetClass="entr" presetSubtype="0" decel="100000" fill="hold" grpId="0" nodeType="withEffect">
                                  <p:stCondLst>
                                    <p:cond delay="0"/>
                                  </p:stCondLst>
                                  <p:iterate type="lt">
                                    <p:tmPct val="10000"/>
                                  </p:iterate>
                                  <p:childTnLst>
                                    <p:set>
                                      <p:cBhvr>
                                        <p:cTn id="18" dur="1" fill="hold">
                                          <p:stCondLst>
                                            <p:cond delay="0"/>
                                          </p:stCondLst>
                                        </p:cTn>
                                        <p:tgtEl>
                                          <p:spTgt spid="43010">
                                            <p:txEl>
                                              <p:pRg st="3" end="3"/>
                                            </p:txEl>
                                          </p:spTgt>
                                        </p:tgtEl>
                                        <p:attrNameLst>
                                          <p:attrName>style.visibility</p:attrName>
                                        </p:attrNameLst>
                                      </p:cBhvr>
                                      <p:to>
                                        <p:strVal val="visible"/>
                                      </p:to>
                                    </p:set>
                                    <p:anim calcmode="lin" valueType="num">
                                      <p:cBhvr>
                                        <p:cTn id="19" dur="500" fill="hold"/>
                                        <p:tgtEl>
                                          <p:spTgt spid="43010">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43010">
                                            <p:txEl>
                                              <p:pRg st="3" end="3"/>
                                            </p:txEl>
                                          </p:spTgt>
                                        </p:tgtEl>
                                        <p:attrNameLst>
                                          <p:attrName>ppt_h</p:attrName>
                                        </p:attrNameLst>
                                      </p:cBhvr>
                                      <p:tavLst>
                                        <p:tav tm="0">
                                          <p:val>
                                            <p:fltVal val="0"/>
                                          </p:val>
                                        </p:tav>
                                        <p:tav tm="100000">
                                          <p:val>
                                            <p:strVal val="#ppt_h"/>
                                          </p:val>
                                        </p:tav>
                                      </p:tavLst>
                                    </p:anim>
                                    <p:anim calcmode="lin" valueType="num">
                                      <p:cBhvr>
                                        <p:cTn id="21" dur="500" fill="hold"/>
                                        <p:tgtEl>
                                          <p:spTgt spid="43010">
                                            <p:txEl>
                                              <p:pRg st="3" end="3"/>
                                            </p:txEl>
                                          </p:spTgt>
                                        </p:tgtEl>
                                        <p:attrNameLst>
                                          <p:attrName>style.rotation</p:attrName>
                                        </p:attrNameLst>
                                      </p:cBhvr>
                                      <p:tavLst>
                                        <p:tav tm="0">
                                          <p:val>
                                            <p:fltVal val="360"/>
                                          </p:val>
                                        </p:tav>
                                        <p:tav tm="100000">
                                          <p:val>
                                            <p:fltVal val="0"/>
                                          </p:val>
                                        </p:tav>
                                      </p:tavLst>
                                    </p:anim>
                                    <p:animEffect transition="in" filter="fade">
                                      <p:cBhvr>
                                        <p:cTn id="22" dur="500"/>
                                        <p:tgtEl>
                                          <p:spTgt spid="43010">
                                            <p:txEl>
                                              <p:pRg st="3" end="3"/>
                                            </p:txEl>
                                          </p:spTgt>
                                        </p:tgtEl>
                                      </p:cBhvr>
                                    </p:animEffect>
                                  </p:childTnLst>
                                </p:cTn>
                              </p:par>
                              <p:par>
                                <p:cTn id="23" presetID="49" presetClass="entr" presetSubtype="0" decel="100000" fill="hold" grpId="0" nodeType="withEffect">
                                  <p:stCondLst>
                                    <p:cond delay="0"/>
                                  </p:stCondLst>
                                  <p:iterate type="lt">
                                    <p:tmPct val="10000"/>
                                  </p:iterate>
                                  <p:childTnLst>
                                    <p:set>
                                      <p:cBhvr>
                                        <p:cTn id="24" dur="1" fill="hold">
                                          <p:stCondLst>
                                            <p:cond delay="0"/>
                                          </p:stCondLst>
                                        </p:cTn>
                                        <p:tgtEl>
                                          <p:spTgt spid="43010">
                                            <p:txEl>
                                              <p:pRg st="4" end="4"/>
                                            </p:txEl>
                                          </p:spTgt>
                                        </p:tgtEl>
                                        <p:attrNameLst>
                                          <p:attrName>style.visibility</p:attrName>
                                        </p:attrNameLst>
                                      </p:cBhvr>
                                      <p:to>
                                        <p:strVal val="visible"/>
                                      </p:to>
                                    </p:set>
                                    <p:anim calcmode="lin" valueType="num">
                                      <p:cBhvr>
                                        <p:cTn id="25" dur="500" fill="hold"/>
                                        <p:tgtEl>
                                          <p:spTgt spid="43010">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43010">
                                            <p:txEl>
                                              <p:pRg st="4" end="4"/>
                                            </p:txEl>
                                          </p:spTgt>
                                        </p:tgtEl>
                                        <p:attrNameLst>
                                          <p:attrName>ppt_h</p:attrName>
                                        </p:attrNameLst>
                                      </p:cBhvr>
                                      <p:tavLst>
                                        <p:tav tm="0">
                                          <p:val>
                                            <p:fltVal val="0"/>
                                          </p:val>
                                        </p:tav>
                                        <p:tav tm="100000">
                                          <p:val>
                                            <p:strVal val="#ppt_h"/>
                                          </p:val>
                                        </p:tav>
                                      </p:tavLst>
                                    </p:anim>
                                    <p:anim calcmode="lin" valueType="num">
                                      <p:cBhvr>
                                        <p:cTn id="27" dur="500" fill="hold"/>
                                        <p:tgtEl>
                                          <p:spTgt spid="43010">
                                            <p:txEl>
                                              <p:pRg st="4" end="4"/>
                                            </p:txEl>
                                          </p:spTgt>
                                        </p:tgtEl>
                                        <p:attrNameLst>
                                          <p:attrName>style.rotation</p:attrName>
                                        </p:attrNameLst>
                                      </p:cBhvr>
                                      <p:tavLst>
                                        <p:tav tm="0">
                                          <p:val>
                                            <p:fltVal val="360"/>
                                          </p:val>
                                        </p:tav>
                                        <p:tav tm="100000">
                                          <p:val>
                                            <p:fltVal val="0"/>
                                          </p:val>
                                        </p:tav>
                                      </p:tavLst>
                                    </p:anim>
                                    <p:animEffect transition="in" filter="fade">
                                      <p:cBhvr>
                                        <p:cTn id="28" dur="500"/>
                                        <p:tgtEl>
                                          <p:spTgt spid="430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36" name="Rectangle 24"/>
          <p:cNvSpPr>
            <a:spLocks noChangeArrowheads="1"/>
          </p:cNvSpPr>
          <p:nvPr/>
        </p:nvSpPr>
        <p:spPr bwMode="auto">
          <a:xfrm>
            <a:off x="0" y="212725"/>
            <a:ext cx="9144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eaLnBrk="1" hangingPunct="1"/>
            <a:r>
              <a:rPr lang="en-US" sz="2000" b="1"/>
              <a:t>Fig.1 : The Anglo-American Model</a:t>
            </a:r>
          </a:p>
        </p:txBody>
      </p:sp>
      <p:sp>
        <p:nvSpPr>
          <p:cNvPr id="39016" name="Rectangle 104"/>
          <p:cNvSpPr>
            <a:spLocks noChangeArrowheads="1"/>
          </p:cNvSpPr>
          <p:nvPr/>
        </p:nvSpPr>
        <p:spPr bwMode="auto">
          <a:xfrm>
            <a:off x="5530850" y="5473700"/>
            <a:ext cx="2820988" cy="652463"/>
          </a:xfrm>
          <a:prstGeom prst="rect">
            <a:avLst/>
          </a:prstGeom>
          <a:solidFill>
            <a:srgbClr val="C0C0C0"/>
          </a:solidFill>
          <a:ln w="9525">
            <a:solidFill>
              <a:srgbClr val="000000"/>
            </a:solidFill>
            <a:miter lim="800000"/>
            <a:headEnd/>
            <a:tailEnd/>
          </a:ln>
        </p:spPr>
        <p:txBody>
          <a:bodyPr/>
          <a:lstStyle/>
          <a:p>
            <a:pPr algn="ctr"/>
            <a:r>
              <a:rPr lang="en-US" sz="2000" b="1"/>
              <a:t>Company</a:t>
            </a:r>
            <a:endParaRPr lang="en-US" sz="2000"/>
          </a:p>
        </p:txBody>
      </p:sp>
      <p:sp>
        <p:nvSpPr>
          <p:cNvPr id="39017" name="Rectangle 105"/>
          <p:cNvSpPr>
            <a:spLocks noChangeArrowheads="1"/>
          </p:cNvSpPr>
          <p:nvPr/>
        </p:nvSpPr>
        <p:spPr bwMode="auto">
          <a:xfrm>
            <a:off x="5530850" y="3263900"/>
            <a:ext cx="2820988" cy="871538"/>
          </a:xfrm>
          <a:prstGeom prst="rect">
            <a:avLst/>
          </a:prstGeom>
          <a:solidFill>
            <a:srgbClr val="C0C0C0"/>
          </a:solidFill>
          <a:ln w="9525">
            <a:solidFill>
              <a:srgbClr val="000000"/>
            </a:solidFill>
            <a:miter lim="800000"/>
            <a:headEnd/>
            <a:tailEnd/>
          </a:ln>
        </p:spPr>
        <p:txBody>
          <a:bodyPr/>
          <a:lstStyle/>
          <a:p>
            <a:pPr algn="ctr"/>
            <a:r>
              <a:rPr lang="en-US" sz="2000" b="1"/>
              <a:t>Officers</a:t>
            </a:r>
          </a:p>
          <a:p>
            <a:pPr algn="ctr"/>
            <a:r>
              <a:rPr lang="en-US" sz="2000" b="1"/>
              <a:t>(Managers)</a:t>
            </a:r>
          </a:p>
        </p:txBody>
      </p:sp>
      <p:sp>
        <p:nvSpPr>
          <p:cNvPr id="39018" name="Rectangle 106"/>
          <p:cNvSpPr>
            <a:spLocks noChangeArrowheads="1"/>
          </p:cNvSpPr>
          <p:nvPr/>
        </p:nvSpPr>
        <p:spPr bwMode="auto">
          <a:xfrm>
            <a:off x="5530850" y="1333500"/>
            <a:ext cx="2820988" cy="869950"/>
          </a:xfrm>
          <a:prstGeom prst="rect">
            <a:avLst/>
          </a:prstGeom>
          <a:solidFill>
            <a:srgbClr val="C0C0C0"/>
          </a:solidFill>
          <a:ln w="9525">
            <a:solidFill>
              <a:srgbClr val="000000"/>
            </a:solidFill>
            <a:miter lim="800000"/>
            <a:headEnd/>
            <a:tailEnd/>
          </a:ln>
        </p:spPr>
        <p:txBody>
          <a:bodyPr/>
          <a:lstStyle/>
          <a:p>
            <a:pPr algn="ctr"/>
            <a:r>
              <a:rPr lang="en-US" sz="2000" b="1"/>
              <a:t>Board of Directors</a:t>
            </a:r>
          </a:p>
          <a:p>
            <a:pPr algn="ctr"/>
            <a:r>
              <a:rPr lang="en-US" sz="2000" b="1"/>
              <a:t>(Supervisors)</a:t>
            </a:r>
            <a:endParaRPr lang="en-US" sz="2000"/>
          </a:p>
        </p:txBody>
      </p:sp>
      <p:sp>
        <p:nvSpPr>
          <p:cNvPr id="39019" name="Line 107"/>
          <p:cNvSpPr>
            <a:spLocks noChangeShapeType="1"/>
          </p:cNvSpPr>
          <p:nvPr/>
        </p:nvSpPr>
        <p:spPr bwMode="auto">
          <a:xfrm rot="10800000" flipV="1">
            <a:off x="8012113" y="4167188"/>
            <a:ext cx="0" cy="1306512"/>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20" name="Line 108"/>
          <p:cNvSpPr>
            <a:spLocks noChangeShapeType="1"/>
          </p:cNvSpPr>
          <p:nvPr/>
        </p:nvSpPr>
        <p:spPr bwMode="auto">
          <a:xfrm rot="10800000" flipV="1">
            <a:off x="8012113" y="2206625"/>
            <a:ext cx="0" cy="108902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21" name="Rectangle 109"/>
          <p:cNvSpPr>
            <a:spLocks noChangeArrowheads="1"/>
          </p:cNvSpPr>
          <p:nvPr/>
        </p:nvSpPr>
        <p:spPr bwMode="auto">
          <a:xfrm rot="10800000">
            <a:off x="5192713" y="841375"/>
            <a:ext cx="3497262" cy="54435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9022" name="Rectangle 110"/>
          <p:cNvSpPr>
            <a:spLocks noChangeArrowheads="1"/>
          </p:cNvSpPr>
          <p:nvPr/>
        </p:nvSpPr>
        <p:spPr bwMode="auto">
          <a:xfrm>
            <a:off x="304800" y="5473700"/>
            <a:ext cx="2667000" cy="811213"/>
          </a:xfrm>
          <a:prstGeom prst="rect">
            <a:avLst/>
          </a:prstGeom>
          <a:solidFill>
            <a:srgbClr val="C0C0C0"/>
          </a:solidFill>
          <a:ln w="9525">
            <a:solidFill>
              <a:srgbClr val="000000"/>
            </a:solidFill>
            <a:miter lim="800000"/>
            <a:headEnd/>
            <a:tailEnd/>
          </a:ln>
        </p:spPr>
        <p:txBody>
          <a:bodyPr/>
          <a:lstStyle/>
          <a:p>
            <a:pPr algn="ctr"/>
            <a:r>
              <a:rPr lang="en-US" sz="2000" b="1"/>
              <a:t>Legal/Regulatory System</a:t>
            </a:r>
          </a:p>
        </p:txBody>
      </p:sp>
      <p:sp>
        <p:nvSpPr>
          <p:cNvPr id="39023" name="Rectangle 111"/>
          <p:cNvSpPr>
            <a:spLocks noChangeArrowheads="1"/>
          </p:cNvSpPr>
          <p:nvPr/>
        </p:nvSpPr>
        <p:spPr bwMode="auto">
          <a:xfrm>
            <a:off x="454025" y="4325938"/>
            <a:ext cx="2255838" cy="652462"/>
          </a:xfrm>
          <a:prstGeom prst="rect">
            <a:avLst/>
          </a:prstGeom>
          <a:solidFill>
            <a:srgbClr val="C0C0C0"/>
          </a:solidFill>
          <a:ln w="9525">
            <a:solidFill>
              <a:srgbClr val="000000"/>
            </a:solidFill>
            <a:miter lim="800000"/>
            <a:headEnd/>
            <a:tailEnd/>
          </a:ln>
        </p:spPr>
        <p:txBody>
          <a:bodyPr/>
          <a:lstStyle/>
          <a:p>
            <a:pPr algn="ctr"/>
            <a:r>
              <a:rPr lang="en-US" sz="2000" b="1"/>
              <a:t>Stakeholders</a:t>
            </a:r>
            <a:endParaRPr lang="en-US" sz="2000"/>
          </a:p>
        </p:txBody>
      </p:sp>
      <p:sp>
        <p:nvSpPr>
          <p:cNvPr id="39024" name="Rectangle 112"/>
          <p:cNvSpPr>
            <a:spLocks noChangeArrowheads="1"/>
          </p:cNvSpPr>
          <p:nvPr/>
        </p:nvSpPr>
        <p:spPr bwMode="auto">
          <a:xfrm>
            <a:off x="454025" y="2828925"/>
            <a:ext cx="2255838" cy="654050"/>
          </a:xfrm>
          <a:prstGeom prst="rect">
            <a:avLst/>
          </a:prstGeom>
          <a:solidFill>
            <a:srgbClr val="C0C0C0"/>
          </a:solidFill>
          <a:ln w="9525">
            <a:solidFill>
              <a:srgbClr val="000000"/>
            </a:solidFill>
            <a:miter lim="800000"/>
            <a:headEnd/>
            <a:tailEnd/>
          </a:ln>
        </p:spPr>
        <p:txBody>
          <a:bodyPr/>
          <a:lstStyle/>
          <a:p>
            <a:pPr algn="ctr"/>
            <a:r>
              <a:rPr lang="en-US" sz="2000" b="1"/>
              <a:t>Creditors</a:t>
            </a:r>
            <a:endParaRPr lang="en-US" sz="2000"/>
          </a:p>
        </p:txBody>
      </p:sp>
      <p:sp>
        <p:nvSpPr>
          <p:cNvPr id="39025" name="Rectangle 113"/>
          <p:cNvSpPr>
            <a:spLocks noChangeArrowheads="1"/>
          </p:cNvSpPr>
          <p:nvPr/>
        </p:nvSpPr>
        <p:spPr bwMode="auto">
          <a:xfrm>
            <a:off x="454025" y="1317625"/>
            <a:ext cx="2255838" cy="671513"/>
          </a:xfrm>
          <a:prstGeom prst="rect">
            <a:avLst/>
          </a:prstGeom>
          <a:solidFill>
            <a:srgbClr val="C0C0C0"/>
          </a:solidFill>
          <a:ln w="9525">
            <a:solidFill>
              <a:srgbClr val="000000"/>
            </a:solidFill>
            <a:miter lim="800000"/>
            <a:headEnd/>
            <a:tailEnd/>
          </a:ln>
        </p:spPr>
        <p:txBody>
          <a:bodyPr/>
          <a:lstStyle/>
          <a:p>
            <a:pPr algn="ctr"/>
            <a:r>
              <a:rPr lang="en-US" sz="2000" b="1"/>
              <a:t>Shareholders</a:t>
            </a:r>
            <a:endParaRPr lang="en-US" sz="2000"/>
          </a:p>
        </p:txBody>
      </p:sp>
      <p:sp>
        <p:nvSpPr>
          <p:cNvPr id="39026" name="Line 114"/>
          <p:cNvSpPr>
            <a:spLocks noChangeShapeType="1"/>
          </p:cNvSpPr>
          <p:nvPr/>
        </p:nvSpPr>
        <p:spPr bwMode="auto">
          <a:xfrm rot="-10800000" flipH="1" flipV="1">
            <a:off x="2971800" y="6096000"/>
            <a:ext cx="2559050" cy="3016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27" name="Line 115"/>
          <p:cNvSpPr>
            <a:spLocks noChangeShapeType="1"/>
          </p:cNvSpPr>
          <p:nvPr/>
        </p:nvSpPr>
        <p:spPr bwMode="auto">
          <a:xfrm rot="-10800000" flipH="1" flipV="1">
            <a:off x="2709863" y="4570413"/>
            <a:ext cx="2820987" cy="1338262"/>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28" name="Line 116"/>
          <p:cNvSpPr>
            <a:spLocks noChangeShapeType="1"/>
          </p:cNvSpPr>
          <p:nvPr/>
        </p:nvSpPr>
        <p:spPr bwMode="auto">
          <a:xfrm rot="-10800000" flipH="1" flipV="1">
            <a:off x="2709863" y="3263900"/>
            <a:ext cx="2820987" cy="2427288"/>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29" name="Line 117"/>
          <p:cNvSpPr>
            <a:spLocks noChangeShapeType="1"/>
          </p:cNvSpPr>
          <p:nvPr/>
        </p:nvSpPr>
        <p:spPr bwMode="auto">
          <a:xfrm rot="10800000" flipH="1">
            <a:off x="2709863" y="1550988"/>
            <a:ext cx="2706687"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30" name="Rectangle 118"/>
          <p:cNvSpPr>
            <a:spLocks noChangeArrowheads="1"/>
          </p:cNvSpPr>
          <p:nvPr/>
        </p:nvSpPr>
        <p:spPr bwMode="auto">
          <a:xfrm>
            <a:off x="3500438" y="1119188"/>
            <a:ext cx="901700"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Elect</a:t>
            </a:r>
          </a:p>
        </p:txBody>
      </p:sp>
      <p:sp>
        <p:nvSpPr>
          <p:cNvPr id="39031" name="Rectangle 119"/>
          <p:cNvSpPr>
            <a:spLocks noChangeArrowheads="1"/>
          </p:cNvSpPr>
          <p:nvPr/>
        </p:nvSpPr>
        <p:spPr bwMode="auto">
          <a:xfrm>
            <a:off x="2822575" y="5486400"/>
            <a:ext cx="1919288"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Monitors &amp; Regulates</a:t>
            </a:r>
          </a:p>
        </p:txBody>
      </p:sp>
      <p:sp>
        <p:nvSpPr>
          <p:cNvPr id="39032" name="Rectangle 120"/>
          <p:cNvSpPr>
            <a:spLocks noChangeArrowheads="1"/>
          </p:cNvSpPr>
          <p:nvPr/>
        </p:nvSpPr>
        <p:spPr bwMode="auto">
          <a:xfrm rot="-175498">
            <a:off x="3352800" y="3754438"/>
            <a:ext cx="1147763" cy="436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Lien on</a:t>
            </a:r>
          </a:p>
        </p:txBody>
      </p:sp>
      <p:sp>
        <p:nvSpPr>
          <p:cNvPr id="39033" name="Rectangle 121"/>
          <p:cNvSpPr>
            <a:spLocks noChangeArrowheads="1"/>
          </p:cNvSpPr>
          <p:nvPr/>
        </p:nvSpPr>
        <p:spPr bwMode="auto">
          <a:xfrm>
            <a:off x="3940175" y="2819400"/>
            <a:ext cx="1241425"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b="1"/>
              <a:t>       Own</a:t>
            </a:r>
          </a:p>
        </p:txBody>
      </p:sp>
      <p:sp>
        <p:nvSpPr>
          <p:cNvPr id="39034" name="Rectangle 122"/>
          <p:cNvSpPr>
            <a:spLocks noChangeArrowheads="1"/>
          </p:cNvSpPr>
          <p:nvPr/>
        </p:nvSpPr>
        <p:spPr bwMode="auto">
          <a:xfrm rot="10800000">
            <a:off x="228600" y="838200"/>
            <a:ext cx="8610600" cy="5715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9035" name="Rectangle 123"/>
          <p:cNvSpPr>
            <a:spLocks noChangeArrowheads="1"/>
          </p:cNvSpPr>
          <p:nvPr/>
        </p:nvSpPr>
        <p:spPr bwMode="auto">
          <a:xfrm>
            <a:off x="3200400" y="4602163"/>
            <a:ext cx="1296988" cy="43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Stake in</a:t>
            </a:r>
          </a:p>
        </p:txBody>
      </p:sp>
      <p:sp>
        <p:nvSpPr>
          <p:cNvPr id="39036" name="Text Box 124"/>
          <p:cNvSpPr txBox="1">
            <a:spLocks noChangeArrowheads="1"/>
          </p:cNvSpPr>
          <p:nvPr/>
        </p:nvSpPr>
        <p:spPr bwMode="auto">
          <a:xfrm>
            <a:off x="5981700" y="2425700"/>
            <a:ext cx="2030413" cy="434975"/>
          </a:xfrm>
          <a:prstGeom prst="rect">
            <a:avLst/>
          </a:prstGeom>
          <a:noFill/>
          <a:ln>
            <a:noFill/>
          </a:ln>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b="1"/>
              <a:t>Appoints &amp; Supervises</a:t>
            </a:r>
          </a:p>
        </p:txBody>
      </p:sp>
      <p:sp>
        <p:nvSpPr>
          <p:cNvPr id="39037" name="Line 125"/>
          <p:cNvSpPr>
            <a:spLocks noChangeShapeType="1"/>
          </p:cNvSpPr>
          <p:nvPr/>
        </p:nvSpPr>
        <p:spPr bwMode="auto">
          <a:xfrm rot="-10800000" flipH="1" flipV="1">
            <a:off x="2709863" y="1554163"/>
            <a:ext cx="2820987" cy="391953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38" name="Line 126"/>
          <p:cNvSpPr>
            <a:spLocks noChangeShapeType="1"/>
          </p:cNvSpPr>
          <p:nvPr/>
        </p:nvSpPr>
        <p:spPr bwMode="auto">
          <a:xfrm rot="10800000" flipV="1">
            <a:off x="5868988" y="2206625"/>
            <a:ext cx="0" cy="108902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39" name="Line 127"/>
          <p:cNvSpPr>
            <a:spLocks noChangeShapeType="1"/>
          </p:cNvSpPr>
          <p:nvPr/>
        </p:nvSpPr>
        <p:spPr bwMode="auto">
          <a:xfrm rot="10800000" flipV="1">
            <a:off x="5868988" y="4167188"/>
            <a:ext cx="0" cy="1306512"/>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040" name="Text Box 128"/>
          <p:cNvSpPr txBox="1">
            <a:spLocks noChangeArrowheads="1"/>
          </p:cNvSpPr>
          <p:nvPr/>
        </p:nvSpPr>
        <p:spPr bwMode="auto">
          <a:xfrm>
            <a:off x="6207125" y="4602163"/>
            <a:ext cx="1241425" cy="434975"/>
          </a:xfrm>
          <a:prstGeom prst="rect">
            <a:avLst/>
          </a:prstGeom>
          <a:noFill/>
          <a:ln>
            <a:noFill/>
          </a:ln>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Manage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76200"/>
            <a:ext cx="8229600" cy="762000"/>
          </a:xfrm>
        </p:spPr>
        <p:txBody>
          <a:bodyPr/>
          <a:lstStyle/>
          <a:p>
            <a:r>
              <a:rPr lang="en-US" sz="2000" b="1" dirty="0"/>
              <a:t>Fig.2 : The German Model</a:t>
            </a:r>
          </a:p>
        </p:txBody>
      </p:sp>
      <p:sp>
        <p:nvSpPr>
          <p:cNvPr id="39954" name="Rectangle 18"/>
          <p:cNvSpPr>
            <a:spLocks noChangeArrowheads="1"/>
          </p:cNvSpPr>
          <p:nvPr/>
        </p:nvSpPr>
        <p:spPr bwMode="auto">
          <a:xfrm>
            <a:off x="4572000" y="5465763"/>
            <a:ext cx="3640138" cy="522287"/>
          </a:xfrm>
          <a:prstGeom prst="rect">
            <a:avLst/>
          </a:prstGeom>
          <a:solidFill>
            <a:srgbClr val="C0C0C0"/>
          </a:solidFill>
          <a:ln w="9525">
            <a:solidFill>
              <a:srgbClr val="000000"/>
            </a:solidFill>
            <a:miter lim="800000"/>
            <a:headEnd/>
            <a:tailEnd/>
          </a:ln>
        </p:spPr>
        <p:txBody>
          <a:bodyPr/>
          <a:lstStyle/>
          <a:p>
            <a:pPr algn="ctr"/>
            <a:r>
              <a:rPr lang="en-US" sz="2000" b="1"/>
              <a:t>Company</a:t>
            </a:r>
          </a:p>
          <a:p>
            <a:endParaRPr lang="en-US"/>
          </a:p>
        </p:txBody>
      </p:sp>
      <p:sp>
        <p:nvSpPr>
          <p:cNvPr id="39955" name="Rectangle 19"/>
          <p:cNvSpPr>
            <a:spLocks noChangeArrowheads="1"/>
          </p:cNvSpPr>
          <p:nvPr/>
        </p:nvSpPr>
        <p:spPr bwMode="auto">
          <a:xfrm>
            <a:off x="4570413" y="3429000"/>
            <a:ext cx="3640137" cy="998538"/>
          </a:xfrm>
          <a:prstGeom prst="rect">
            <a:avLst/>
          </a:prstGeom>
          <a:solidFill>
            <a:srgbClr val="C0C0C0"/>
          </a:solidFill>
          <a:ln w="9525">
            <a:solidFill>
              <a:srgbClr val="000000"/>
            </a:solidFill>
            <a:miter lim="800000"/>
            <a:headEnd/>
            <a:tailEnd/>
          </a:ln>
        </p:spPr>
        <p:txBody>
          <a:bodyPr/>
          <a:lstStyle/>
          <a:p>
            <a:pPr algn="ctr"/>
            <a:r>
              <a:rPr lang="en-US" sz="2000" b="1"/>
              <a:t>Management Board</a:t>
            </a:r>
          </a:p>
          <a:p>
            <a:pPr algn="ctr"/>
            <a:r>
              <a:rPr lang="en-US" sz="2000" b="1"/>
              <a:t>(Including Labour Relations Officer)</a:t>
            </a:r>
          </a:p>
        </p:txBody>
      </p:sp>
      <p:sp>
        <p:nvSpPr>
          <p:cNvPr id="39956" name="Line 20"/>
          <p:cNvSpPr>
            <a:spLocks noChangeShapeType="1"/>
          </p:cNvSpPr>
          <p:nvPr/>
        </p:nvSpPr>
        <p:spPr bwMode="auto">
          <a:xfrm rot="10800000" flipV="1">
            <a:off x="5013325" y="4484688"/>
            <a:ext cx="0" cy="87153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57" name="Rectangle 21"/>
          <p:cNvSpPr>
            <a:spLocks noChangeArrowheads="1"/>
          </p:cNvSpPr>
          <p:nvPr/>
        </p:nvSpPr>
        <p:spPr bwMode="auto">
          <a:xfrm>
            <a:off x="4570413" y="2093913"/>
            <a:ext cx="3640137" cy="522287"/>
          </a:xfrm>
          <a:prstGeom prst="rect">
            <a:avLst/>
          </a:prstGeom>
          <a:solidFill>
            <a:srgbClr val="C0C0C0"/>
          </a:solidFill>
          <a:ln w="9525">
            <a:solidFill>
              <a:srgbClr val="000000"/>
            </a:solidFill>
            <a:miter lim="800000"/>
            <a:headEnd/>
            <a:tailEnd/>
          </a:ln>
        </p:spPr>
        <p:txBody>
          <a:bodyPr/>
          <a:lstStyle/>
          <a:p>
            <a:pPr algn="ctr"/>
            <a:r>
              <a:rPr lang="en-US" sz="2000"/>
              <a:t>Supervisory Board</a:t>
            </a:r>
          </a:p>
        </p:txBody>
      </p:sp>
      <p:sp>
        <p:nvSpPr>
          <p:cNvPr id="39958" name="Line 22"/>
          <p:cNvSpPr>
            <a:spLocks noChangeShapeType="1"/>
          </p:cNvSpPr>
          <p:nvPr/>
        </p:nvSpPr>
        <p:spPr bwMode="auto">
          <a:xfrm rot="10800000" flipV="1">
            <a:off x="7770813" y="2568575"/>
            <a:ext cx="0" cy="871538"/>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59" name="Rectangle 23"/>
          <p:cNvSpPr>
            <a:spLocks noChangeArrowheads="1"/>
          </p:cNvSpPr>
          <p:nvPr/>
        </p:nvSpPr>
        <p:spPr bwMode="auto">
          <a:xfrm>
            <a:off x="711200" y="5006975"/>
            <a:ext cx="1651000" cy="1012825"/>
          </a:xfrm>
          <a:prstGeom prst="rect">
            <a:avLst/>
          </a:prstGeom>
          <a:solidFill>
            <a:srgbClr val="C0C0C0"/>
          </a:solidFill>
          <a:ln w="9525">
            <a:solidFill>
              <a:srgbClr val="000000"/>
            </a:solidFill>
            <a:miter lim="800000"/>
            <a:headEnd/>
            <a:tailEnd/>
          </a:ln>
        </p:spPr>
        <p:txBody>
          <a:bodyPr/>
          <a:lstStyle/>
          <a:p>
            <a:pPr algn="ctr"/>
            <a:r>
              <a:rPr lang="en-US" sz="2000" b="1"/>
              <a:t>Employees and Labour Unions</a:t>
            </a:r>
          </a:p>
          <a:p>
            <a:endParaRPr lang="en-US" sz="2000"/>
          </a:p>
        </p:txBody>
      </p:sp>
      <p:sp>
        <p:nvSpPr>
          <p:cNvPr id="39960" name="Rectangle 24"/>
          <p:cNvSpPr>
            <a:spLocks noChangeArrowheads="1"/>
          </p:cNvSpPr>
          <p:nvPr/>
        </p:nvSpPr>
        <p:spPr bwMode="auto">
          <a:xfrm>
            <a:off x="457200" y="2046288"/>
            <a:ext cx="1908175" cy="527050"/>
          </a:xfrm>
          <a:prstGeom prst="rect">
            <a:avLst/>
          </a:prstGeom>
          <a:solidFill>
            <a:srgbClr val="C0C0C0"/>
          </a:solidFill>
          <a:ln w="9525">
            <a:solidFill>
              <a:srgbClr val="000000"/>
            </a:solidFill>
            <a:miter lim="800000"/>
            <a:headEnd/>
            <a:tailEnd/>
          </a:ln>
        </p:spPr>
        <p:txBody>
          <a:bodyPr/>
          <a:lstStyle/>
          <a:p>
            <a:pPr algn="ctr"/>
            <a:r>
              <a:rPr lang="en-US" sz="2000" b="1"/>
              <a:t>Shareholders</a:t>
            </a:r>
          </a:p>
        </p:txBody>
      </p:sp>
      <p:sp>
        <p:nvSpPr>
          <p:cNvPr id="39961" name="Line 25"/>
          <p:cNvSpPr>
            <a:spLocks noChangeShapeType="1"/>
          </p:cNvSpPr>
          <p:nvPr/>
        </p:nvSpPr>
        <p:spPr bwMode="auto">
          <a:xfrm rot="10800000" flipH="1">
            <a:off x="2366963" y="2395538"/>
            <a:ext cx="2205037"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62" name="Rectangle 26"/>
          <p:cNvSpPr>
            <a:spLocks noChangeArrowheads="1"/>
          </p:cNvSpPr>
          <p:nvPr/>
        </p:nvSpPr>
        <p:spPr bwMode="auto">
          <a:xfrm rot="10800000">
            <a:off x="381000" y="1219200"/>
            <a:ext cx="8382000" cy="48768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9963" name="Rectangle 27"/>
          <p:cNvSpPr>
            <a:spLocks noChangeArrowheads="1"/>
          </p:cNvSpPr>
          <p:nvPr/>
        </p:nvSpPr>
        <p:spPr bwMode="auto">
          <a:xfrm rot="10800000">
            <a:off x="4349750" y="1524000"/>
            <a:ext cx="4081463" cy="45291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39964" name="Text Box 28"/>
          <p:cNvSpPr txBox="1">
            <a:spLocks noChangeArrowheads="1"/>
          </p:cNvSpPr>
          <p:nvPr/>
        </p:nvSpPr>
        <p:spPr bwMode="auto">
          <a:xfrm>
            <a:off x="5233988" y="2743200"/>
            <a:ext cx="2425700" cy="34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Appoints and Supervises</a:t>
            </a:r>
          </a:p>
        </p:txBody>
      </p:sp>
      <p:sp>
        <p:nvSpPr>
          <p:cNvPr id="39965" name="Line 29"/>
          <p:cNvSpPr>
            <a:spLocks noChangeShapeType="1"/>
          </p:cNvSpPr>
          <p:nvPr/>
        </p:nvSpPr>
        <p:spPr bwMode="auto">
          <a:xfrm rot="10800000" flipV="1">
            <a:off x="7770813" y="4484688"/>
            <a:ext cx="0" cy="87153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66" name="Text Box 30"/>
          <p:cNvSpPr txBox="1">
            <a:spLocks noChangeArrowheads="1"/>
          </p:cNvSpPr>
          <p:nvPr/>
        </p:nvSpPr>
        <p:spPr bwMode="auto">
          <a:xfrm>
            <a:off x="2586038" y="2046288"/>
            <a:ext cx="1544637" cy="34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b="1"/>
              <a:t>Appoint – 50%</a:t>
            </a:r>
          </a:p>
        </p:txBody>
      </p:sp>
      <p:sp>
        <p:nvSpPr>
          <p:cNvPr id="39967" name="Text Box 31"/>
          <p:cNvSpPr txBox="1">
            <a:spLocks noChangeArrowheads="1"/>
          </p:cNvSpPr>
          <p:nvPr/>
        </p:nvSpPr>
        <p:spPr bwMode="auto">
          <a:xfrm>
            <a:off x="2146300" y="3787775"/>
            <a:ext cx="1543050" cy="34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2000" b="1"/>
              <a:t>Appoint – 50%</a:t>
            </a:r>
          </a:p>
        </p:txBody>
      </p:sp>
      <p:sp>
        <p:nvSpPr>
          <p:cNvPr id="39968" name="Line 32"/>
          <p:cNvSpPr>
            <a:spLocks noChangeShapeType="1"/>
          </p:cNvSpPr>
          <p:nvPr/>
        </p:nvSpPr>
        <p:spPr bwMode="auto">
          <a:xfrm rot="10800000" flipH="1">
            <a:off x="2366963" y="2568575"/>
            <a:ext cx="2095500" cy="313531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69" name="Line 33"/>
          <p:cNvSpPr>
            <a:spLocks noChangeShapeType="1"/>
          </p:cNvSpPr>
          <p:nvPr/>
        </p:nvSpPr>
        <p:spPr bwMode="auto">
          <a:xfrm rot="10800000" flipV="1">
            <a:off x="5013325" y="2568575"/>
            <a:ext cx="0" cy="871538"/>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39970" name="Text Box 34"/>
          <p:cNvSpPr txBox="1">
            <a:spLocks noChangeArrowheads="1"/>
          </p:cNvSpPr>
          <p:nvPr/>
        </p:nvSpPr>
        <p:spPr bwMode="auto">
          <a:xfrm>
            <a:off x="6005513" y="4659313"/>
            <a:ext cx="1385887" cy="293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000" b="1"/>
              <a:t>Manage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
            <a:ext cx="8229600" cy="457200"/>
          </a:xfrm>
        </p:spPr>
        <p:txBody>
          <a:bodyPr/>
          <a:lstStyle/>
          <a:p>
            <a:r>
              <a:rPr lang="en-US" sz="2000" b="1" dirty="0"/>
              <a:t>Fig.3 : The Japanese Model</a:t>
            </a:r>
          </a:p>
        </p:txBody>
      </p:sp>
      <p:sp>
        <p:nvSpPr>
          <p:cNvPr id="41083" name="Line 123"/>
          <p:cNvSpPr>
            <a:spLocks noChangeShapeType="1"/>
          </p:cNvSpPr>
          <p:nvPr/>
        </p:nvSpPr>
        <p:spPr bwMode="auto">
          <a:xfrm flipV="1">
            <a:off x="1128713" y="1522413"/>
            <a:ext cx="3838575" cy="381317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84" name="Rectangle 124"/>
          <p:cNvSpPr>
            <a:spLocks noChangeArrowheads="1"/>
          </p:cNvSpPr>
          <p:nvPr/>
        </p:nvSpPr>
        <p:spPr bwMode="auto">
          <a:xfrm>
            <a:off x="4967288" y="5437188"/>
            <a:ext cx="3498850" cy="566737"/>
          </a:xfrm>
          <a:prstGeom prst="rect">
            <a:avLst/>
          </a:prstGeom>
          <a:solidFill>
            <a:srgbClr val="C0C0C0"/>
          </a:solidFill>
          <a:ln w="9525">
            <a:solidFill>
              <a:srgbClr val="000000"/>
            </a:solidFill>
            <a:miter lim="800000"/>
            <a:headEnd/>
            <a:tailEnd/>
          </a:ln>
        </p:spPr>
        <p:txBody>
          <a:bodyPr/>
          <a:lstStyle/>
          <a:p>
            <a:pPr algn="ctr"/>
            <a:r>
              <a:rPr lang="en-US" b="1"/>
              <a:t>Company</a:t>
            </a:r>
          </a:p>
          <a:p>
            <a:endParaRPr lang="en-US"/>
          </a:p>
        </p:txBody>
      </p:sp>
      <p:sp>
        <p:nvSpPr>
          <p:cNvPr id="41085" name="Rectangle 125"/>
          <p:cNvSpPr>
            <a:spLocks noChangeArrowheads="1"/>
          </p:cNvSpPr>
          <p:nvPr/>
        </p:nvSpPr>
        <p:spPr bwMode="auto">
          <a:xfrm>
            <a:off x="4967288" y="3786188"/>
            <a:ext cx="3498850" cy="633412"/>
          </a:xfrm>
          <a:prstGeom prst="rect">
            <a:avLst/>
          </a:prstGeom>
          <a:solidFill>
            <a:srgbClr val="C0C0C0"/>
          </a:solidFill>
          <a:ln w="9525">
            <a:solidFill>
              <a:srgbClr val="000000"/>
            </a:solidFill>
            <a:miter lim="800000"/>
            <a:headEnd/>
            <a:tailEnd/>
          </a:ln>
        </p:spPr>
        <p:txBody>
          <a:bodyPr/>
          <a:lstStyle/>
          <a:p>
            <a:pPr algn="ctr"/>
            <a:r>
              <a:rPr lang="en-US" sz="1600" b="1"/>
              <a:t>Executive Management</a:t>
            </a:r>
          </a:p>
          <a:p>
            <a:pPr algn="ctr"/>
            <a:r>
              <a:rPr lang="en-US" sz="1600" b="1"/>
              <a:t>(Primarily Board of Directors)</a:t>
            </a:r>
            <a:r>
              <a:rPr lang="en-US"/>
              <a:t>	</a:t>
            </a:r>
          </a:p>
          <a:p>
            <a:endParaRPr lang="en-US"/>
          </a:p>
          <a:p>
            <a:endParaRPr lang="en-US"/>
          </a:p>
        </p:txBody>
      </p:sp>
      <p:sp>
        <p:nvSpPr>
          <p:cNvPr id="41086" name="Line 126"/>
          <p:cNvSpPr>
            <a:spLocks noChangeShapeType="1"/>
          </p:cNvSpPr>
          <p:nvPr/>
        </p:nvSpPr>
        <p:spPr bwMode="auto">
          <a:xfrm rot="10800000" flipV="1">
            <a:off x="5307013" y="4514850"/>
            <a:ext cx="0" cy="64135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87" name="Rectangle 127"/>
          <p:cNvSpPr>
            <a:spLocks noChangeArrowheads="1"/>
          </p:cNvSpPr>
          <p:nvPr/>
        </p:nvSpPr>
        <p:spPr bwMode="auto">
          <a:xfrm>
            <a:off x="4967288" y="2219325"/>
            <a:ext cx="3498850" cy="563563"/>
          </a:xfrm>
          <a:prstGeom prst="rect">
            <a:avLst/>
          </a:prstGeom>
          <a:solidFill>
            <a:srgbClr val="C0C0C0"/>
          </a:solidFill>
          <a:ln w="9525">
            <a:solidFill>
              <a:srgbClr val="000000"/>
            </a:solidFill>
            <a:miter lim="800000"/>
            <a:headEnd/>
            <a:tailEnd/>
          </a:ln>
        </p:spPr>
        <p:txBody>
          <a:bodyPr/>
          <a:lstStyle/>
          <a:p>
            <a:pPr algn="ctr"/>
            <a:endParaRPr lang="en-US" sz="1200" b="1"/>
          </a:p>
          <a:p>
            <a:pPr algn="ctr"/>
            <a:r>
              <a:rPr lang="en-US" sz="1600" b="1"/>
              <a:t>President</a:t>
            </a:r>
            <a:endParaRPr lang="en-US" sz="1600"/>
          </a:p>
        </p:txBody>
      </p:sp>
      <p:sp>
        <p:nvSpPr>
          <p:cNvPr id="41088" name="Line 128"/>
          <p:cNvSpPr>
            <a:spLocks noChangeShapeType="1"/>
          </p:cNvSpPr>
          <p:nvPr/>
        </p:nvSpPr>
        <p:spPr bwMode="auto">
          <a:xfrm rot="10800000" flipH="1" flipV="1">
            <a:off x="5307013" y="2927350"/>
            <a:ext cx="0" cy="5334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89" name="Line 129"/>
          <p:cNvSpPr>
            <a:spLocks noChangeShapeType="1"/>
          </p:cNvSpPr>
          <p:nvPr/>
        </p:nvSpPr>
        <p:spPr bwMode="auto">
          <a:xfrm rot="10800000" flipV="1">
            <a:off x="7900988" y="1589088"/>
            <a:ext cx="0" cy="4953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90" name="Rectangle 130"/>
          <p:cNvSpPr>
            <a:spLocks noChangeArrowheads="1"/>
          </p:cNvSpPr>
          <p:nvPr/>
        </p:nvSpPr>
        <p:spPr bwMode="auto">
          <a:xfrm>
            <a:off x="4967288" y="812800"/>
            <a:ext cx="3498850" cy="669925"/>
          </a:xfrm>
          <a:prstGeom prst="rect">
            <a:avLst/>
          </a:prstGeom>
          <a:solidFill>
            <a:srgbClr val="C0C0C0"/>
          </a:solidFill>
          <a:ln w="9525">
            <a:solidFill>
              <a:srgbClr val="000000"/>
            </a:solidFill>
            <a:miter lim="800000"/>
            <a:headEnd/>
            <a:tailEnd/>
          </a:ln>
        </p:spPr>
        <p:txBody>
          <a:bodyPr/>
          <a:lstStyle/>
          <a:p>
            <a:pPr algn="ctr"/>
            <a:r>
              <a:rPr lang="en-US" b="1"/>
              <a:t>Supervisory Board</a:t>
            </a:r>
          </a:p>
          <a:p>
            <a:pPr algn="ctr"/>
            <a:r>
              <a:rPr lang="en-US" b="1"/>
              <a:t>(Including President)</a:t>
            </a:r>
          </a:p>
          <a:p>
            <a:endParaRPr lang="en-US" b="1"/>
          </a:p>
        </p:txBody>
      </p:sp>
      <p:sp>
        <p:nvSpPr>
          <p:cNvPr id="41091" name="Rectangle 131"/>
          <p:cNvSpPr>
            <a:spLocks noChangeArrowheads="1"/>
          </p:cNvSpPr>
          <p:nvPr/>
        </p:nvSpPr>
        <p:spPr bwMode="auto">
          <a:xfrm rot="10800000">
            <a:off x="4627563" y="738188"/>
            <a:ext cx="4176712" cy="53657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41092" name="Rectangle 132"/>
          <p:cNvSpPr>
            <a:spLocks noChangeArrowheads="1"/>
          </p:cNvSpPr>
          <p:nvPr/>
        </p:nvSpPr>
        <p:spPr bwMode="auto">
          <a:xfrm>
            <a:off x="112713" y="5335588"/>
            <a:ext cx="1030287" cy="808037"/>
          </a:xfrm>
          <a:prstGeom prst="rect">
            <a:avLst/>
          </a:prstGeom>
          <a:solidFill>
            <a:srgbClr val="C0C0C0"/>
          </a:solidFill>
          <a:ln w="9525">
            <a:solidFill>
              <a:srgbClr val="000000"/>
            </a:solidFill>
            <a:miter lim="800000"/>
            <a:headEnd/>
            <a:tailEnd/>
          </a:ln>
        </p:spPr>
        <p:txBody>
          <a:bodyPr/>
          <a:lstStyle/>
          <a:p>
            <a:pPr algn="ctr"/>
            <a:r>
              <a:rPr lang="en-US" b="1"/>
              <a:t>Main Bank</a:t>
            </a:r>
          </a:p>
          <a:p>
            <a:pPr algn="ctr"/>
            <a:endParaRPr lang="en-US" sz="1200"/>
          </a:p>
          <a:p>
            <a:endParaRPr lang="en-US"/>
          </a:p>
        </p:txBody>
      </p:sp>
      <p:sp>
        <p:nvSpPr>
          <p:cNvPr id="41093" name="Line 133"/>
          <p:cNvSpPr>
            <a:spLocks noChangeShapeType="1"/>
          </p:cNvSpPr>
          <p:nvPr/>
        </p:nvSpPr>
        <p:spPr bwMode="auto">
          <a:xfrm rot="10800000" flipH="1">
            <a:off x="1128713" y="6042025"/>
            <a:ext cx="3724275"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94" name="Rectangle 134"/>
          <p:cNvSpPr>
            <a:spLocks noChangeArrowheads="1"/>
          </p:cNvSpPr>
          <p:nvPr/>
        </p:nvSpPr>
        <p:spPr bwMode="auto">
          <a:xfrm>
            <a:off x="112713" y="777875"/>
            <a:ext cx="1716087" cy="744538"/>
          </a:xfrm>
          <a:prstGeom prst="rect">
            <a:avLst/>
          </a:prstGeom>
          <a:solidFill>
            <a:srgbClr val="C0C0C0"/>
          </a:solidFill>
          <a:ln w="9525">
            <a:solidFill>
              <a:srgbClr val="000000"/>
            </a:solidFill>
            <a:miter lim="800000"/>
            <a:headEnd/>
            <a:tailEnd/>
          </a:ln>
        </p:spPr>
        <p:txBody>
          <a:bodyPr/>
          <a:lstStyle/>
          <a:p>
            <a:pPr algn="ctr"/>
            <a:endParaRPr lang="en-US" sz="1200"/>
          </a:p>
          <a:p>
            <a:pPr algn="ctr"/>
            <a:r>
              <a:rPr lang="en-US" b="1"/>
              <a:t>Shareholders</a:t>
            </a:r>
          </a:p>
          <a:p>
            <a:endParaRPr lang="en-US"/>
          </a:p>
        </p:txBody>
      </p:sp>
      <p:sp>
        <p:nvSpPr>
          <p:cNvPr id="41095" name="Line 135"/>
          <p:cNvSpPr>
            <a:spLocks noChangeShapeType="1"/>
          </p:cNvSpPr>
          <p:nvPr/>
        </p:nvSpPr>
        <p:spPr bwMode="auto">
          <a:xfrm rot="10800000" flipH="1">
            <a:off x="1804988" y="1098550"/>
            <a:ext cx="3162300"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96" name="Rectangle 136"/>
          <p:cNvSpPr>
            <a:spLocks noChangeArrowheads="1"/>
          </p:cNvSpPr>
          <p:nvPr/>
        </p:nvSpPr>
        <p:spPr bwMode="auto">
          <a:xfrm>
            <a:off x="2370138" y="1517650"/>
            <a:ext cx="20320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b="1"/>
              <a:t>Provides Loans</a:t>
            </a:r>
          </a:p>
          <a:p>
            <a:pPr algn="ctr"/>
            <a:endParaRPr lang="en-US" b="1"/>
          </a:p>
          <a:p>
            <a:endParaRPr lang="en-US"/>
          </a:p>
        </p:txBody>
      </p:sp>
      <p:sp>
        <p:nvSpPr>
          <p:cNvPr id="41097" name="Rectangle 137"/>
          <p:cNvSpPr>
            <a:spLocks noChangeArrowheads="1"/>
          </p:cNvSpPr>
          <p:nvPr/>
        </p:nvSpPr>
        <p:spPr bwMode="auto">
          <a:xfrm>
            <a:off x="3046413" y="671513"/>
            <a:ext cx="1355725" cy="56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endParaRPr lang="en-US" sz="1000"/>
          </a:p>
          <a:p>
            <a:pPr algn="ctr"/>
            <a:r>
              <a:rPr lang="en-US" b="1"/>
              <a:t>elect</a:t>
            </a:r>
          </a:p>
          <a:p>
            <a:pPr algn="ctr"/>
            <a:endParaRPr lang="en-US" sz="1200"/>
          </a:p>
          <a:p>
            <a:endParaRPr lang="en-US"/>
          </a:p>
        </p:txBody>
      </p:sp>
      <p:sp>
        <p:nvSpPr>
          <p:cNvPr id="41098" name="Rectangle 138"/>
          <p:cNvSpPr>
            <a:spLocks noChangeArrowheads="1"/>
          </p:cNvSpPr>
          <p:nvPr/>
        </p:nvSpPr>
        <p:spPr bwMode="auto">
          <a:xfrm rot="10800000">
            <a:off x="0" y="533400"/>
            <a:ext cx="9144000" cy="57912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41099" name="Rectangle 139"/>
          <p:cNvSpPr>
            <a:spLocks noChangeArrowheads="1"/>
          </p:cNvSpPr>
          <p:nvPr/>
        </p:nvSpPr>
        <p:spPr bwMode="auto">
          <a:xfrm>
            <a:off x="5530850" y="1524000"/>
            <a:ext cx="2032000" cy="56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400" b="1"/>
              <a:t>Ratifies the President’s</a:t>
            </a:r>
          </a:p>
          <a:p>
            <a:pPr algn="ctr"/>
            <a:r>
              <a:rPr lang="en-US" sz="1400" b="1"/>
              <a:t>Decisions</a:t>
            </a:r>
          </a:p>
          <a:p>
            <a:pPr algn="ctr"/>
            <a:endParaRPr lang="en-US" sz="1400" b="1"/>
          </a:p>
          <a:p>
            <a:endParaRPr lang="en-US" sz="1200" b="1"/>
          </a:p>
        </p:txBody>
      </p:sp>
      <p:sp>
        <p:nvSpPr>
          <p:cNvPr id="41100" name="Line 140"/>
          <p:cNvSpPr>
            <a:spLocks noChangeShapeType="1"/>
          </p:cNvSpPr>
          <p:nvPr/>
        </p:nvSpPr>
        <p:spPr bwMode="auto">
          <a:xfrm rot="10800000" flipV="1">
            <a:off x="5307013" y="1589088"/>
            <a:ext cx="0" cy="4953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101" name="Rectangle 141"/>
          <p:cNvSpPr>
            <a:spLocks noChangeArrowheads="1"/>
          </p:cNvSpPr>
          <p:nvPr/>
        </p:nvSpPr>
        <p:spPr bwMode="auto">
          <a:xfrm>
            <a:off x="5530850" y="3032125"/>
            <a:ext cx="2032000" cy="28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b="1"/>
              <a:t>Consults</a:t>
            </a:r>
          </a:p>
          <a:p>
            <a:pPr algn="ctr"/>
            <a:endParaRPr lang="en-US" sz="1200"/>
          </a:p>
          <a:p>
            <a:endParaRPr lang="en-US"/>
          </a:p>
        </p:txBody>
      </p:sp>
      <p:sp>
        <p:nvSpPr>
          <p:cNvPr id="41102" name="Rectangle 142"/>
          <p:cNvSpPr>
            <a:spLocks noChangeArrowheads="1"/>
          </p:cNvSpPr>
          <p:nvPr/>
        </p:nvSpPr>
        <p:spPr bwMode="auto">
          <a:xfrm>
            <a:off x="5645150" y="4589463"/>
            <a:ext cx="2032000"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b="1"/>
              <a:t>Manages</a:t>
            </a:r>
          </a:p>
          <a:p>
            <a:pPr algn="ctr"/>
            <a:endParaRPr lang="en-US" sz="1200"/>
          </a:p>
          <a:p>
            <a:endParaRPr lang="en-US"/>
          </a:p>
        </p:txBody>
      </p:sp>
      <p:sp>
        <p:nvSpPr>
          <p:cNvPr id="41103" name="Line 143"/>
          <p:cNvSpPr>
            <a:spLocks noChangeShapeType="1"/>
          </p:cNvSpPr>
          <p:nvPr/>
        </p:nvSpPr>
        <p:spPr bwMode="auto">
          <a:xfrm rot="10800000" flipH="1">
            <a:off x="1128713" y="5759450"/>
            <a:ext cx="3724275"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104" name="Rectangle 144"/>
          <p:cNvSpPr>
            <a:spLocks noChangeArrowheads="1"/>
          </p:cNvSpPr>
          <p:nvPr/>
        </p:nvSpPr>
        <p:spPr bwMode="auto">
          <a:xfrm>
            <a:off x="1447800" y="5791200"/>
            <a:ext cx="2935288" cy="28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600" b="1"/>
              <a:t>Provides Loans</a:t>
            </a:r>
          </a:p>
          <a:p>
            <a:pPr algn="ctr"/>
            <a:endParaRPr lang="en-US" sz="1600" b="1"/>
          </a:p>
          <a:p>
            <a:endParaRPr lang="en-US"/>
          </a:p>
        </p:txBody>
      </p:sp>
      <p:sp>
        <p:nvSpPr>
          <p:cNvPr id="41105" name="Line 145"/>
          <p:cNvSpPr>
            <a:spLocks noChangeShapeType="1"/>
          </p:cNvSpPr>
          <p:nvPr/>
        </p:nvSpPr>
        <p:spPr bwMode="auto">
          <a:xfrm rot="10800000" flipH="1" flipV="1">
            <a:off x="7900988" y="2927350"/>
            <a:ext cx="0" cy="53340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106" name="Line 146"/>
          <p:cNvSpPr>
            <a:spLocks noChangeShapeType="1"/>
          </p:cNvSpPr>
          <p:nvPr/>
        </p:nvSpPr>
        <p:spPr bwMode="auto">
          <a:xfrm rot="10800000" flipV="1">
            <a:off x="7900988" y="4449763"/>
            <a:ext cx="0" cy="63817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107" name="Rectangle 147"/>
          <p:cNvSpPr>
            <a:spLocks noChangeArrowheads="1"/>
          </p:cNvSpPr>
          <p:nvPr/>
        </p:nvSpPr>
        <p:spPr bwMode="auto">
          <a:xfrm>
            <a:off x="2482850" y="5476875"/>
            <a:ext cx="792163"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000"/>
              <a:t>Owns</a:t>
            </a:r>
          </a:p>
          <a:p>
            <a:pPr algn="ctr"/>
            <a:endParaRPr lang="en-US" sz="1200"/>
          </a:p>
          <a:p>
            <a:endParaRPr lang="en-US"/>
          </a:p>
        </p:txBody>
      </p:sp>
      <p:sp>
        <p:nvSpPr>
          <p:cNvPr id="41108" name="Line 148"/>
          <p:cNvSpPr>
            <a:spLocks noChangeShapeType="1"/>
          </p:cNvSpPr>
          <p:nvPr/>
        </p:nvSpPr>
        <p:spPr bwMode="auto">
          <a:xfrm>
            <a:off x="1243013" y="1522413"/>
            <a:ext cx="0" cy="3954462"/>
          </a:xfrm>
          <a:prstGeom prst="line">
            <a:avLst/>
          </a:prstGeom>
          <a:noFill/>
          <a:ln w="38100" cmpd="dbl">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41109" name="Line 149"/>
          <p:cNvSpPr>
            <a:spLocks noChangeShapeType="1"/>
          </p:cNvSpPr>
          <p:nvPr/>
        </p:nvSpPr>
        <p:spPr bwMode="auto">
          <a:xfrm rot="10800000" flipH="1">
            <a:off x="1243013" y="5476875"/>
            <a:ext cx="3724275" cy="0"/>
          </a:xfrm>
          <a:prstGeom prst="line">
            <a:avLst/>
          </a:prstGeom>
          <a:noFill/>
          <a:ln w="38100" cmpd="dbl">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110" name="Rectangle 150"/>
          <p:cNvSpPr>
            <a:spLocks noChangeArrowheads="1"/>
          </p:cNvSpPr>
          <p:nvPr/>
        </p:nvSpPr>
        <p:spPr bwMode="auto">
          <a:xfrm>
            <a:off x="2514600" y="5105400"/>
            <a:ext cx="792163" cy="284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600" b="1"/>
              <a:t>Own</a:t>
            </a:r>
          </a:p>
          <a:p>
            <a:pPr algn="ctr"/>
            <a:endParaRPr lang="en-US" b="1"/>
          </a:p>
          <a:p>
            <a:endParaRPr lang="en-US" b="1"/>
          </a:p>
        </p:txBody>
      </p:sp>
      <p:sp>
        <p:nvSpPr>
          <p:cNvPr id="41111" name="Rectangle 151"/>
          <p:cNvSpPr>
            <a:spLocks noChangeArrowheads="1"/>
          </p:cNvSpPr>
          <p:nvPr/>
        </p:nvSpPr>
        <p:spPr bwMode="auto">
          <a:xfrm>
            <a:off x="2032000" y="2794000"/>
            <a:ext cx="2144713" cy="706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1600" b="1"/>
              <a:t>Provides Managers</a:t>
            </a:r>
          </a:p>
          <a:p>
            <a:pPr algn="ctr"/>
            <a:r>
              <a:rPr lang="en-US" sz="1600" b="1"/>
              <a:t>Monitors &amp; Acts in </a:t>
            </a:r>
          </a:p>
          <a:p>
            <a:pPr algn="ctr"/>
            <a:r>
              <a:rPr lang="en-US" sz="1600" b="1"/>
              <a:t>Emergencies</a:t>
            </a:r>
          </a:p>
          <a:p>
            <a:pPr algn="ctr"/>
            <a:endParaRPr lang="en-US" sz="1600" b="1"/>
          </a:p>
          <a:p>
            <a:endParaRPr lang="en-US" sz="1600" b="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76200"/>
            <a:ext cx="8229600" cy="838200"/>
          </a:xfrm>
        </p:spPr>
        <p:txBody>
          <a:bodyPr/>
          <a:lstStyle/>
          <a:p>
            <a:r>
              <a:rPr lang="en-US" sz="2000" b="1" dirty="0"/>
              <a:t>Fig.4 : Indian Corporate Governance Model</a:t>
            </a:r>
          </a:p>
        </p:txBody>
      </p:sp>
      <p:grpSp>
        <p:nvGrpSpPr>
          <p:cNvPr id="41987" name="Group 3"/>
          <p:cNvGrpSpPr>
            <a:grpSpLocks/>
          </p:cNvGrpSpPr>
          <p:nvPr/>
        </p:nvGrpSpPr>
        <p:grpSpPr bwMode="auto">
          <a:xfrm>
            <a:off x="228600" y="1219200"/>
            <a:ext cx="8686800" cy="5029200"/>
            <a:chOff x="144" y="1104"/>
            <a:chExt cx="5424" cy="2923"/>
          </a:xfrm>
        </p:grpSpPr>
        <p:sp>
          <p:nvSpPr>
            <p:cNvPr id="41988" name="Rectangle 4"/>
            <p:cNvSpPr>
              <a:spLocks noChangeArrowheads="1"/>
            </p:cNvSpPr>
            <p:nvPr/>
          </p:nvSpPr>
          <p:spPr bwMode="auto">
            <a:xfrm>
              <a:off x="144" y="1104"/>
              <a:ext cx="5424" cy="2923"/>
            </a:xfrm>
            <a:prstGeom prst="rect">
              <a:avLst/>
            </a:prstGeom>
            <a:noFill/>
            <a:ln w="38100">
              <a:solidFill>
                <a:srgbClr val="FC410E"/>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GB"/>
            </a:p>
          </p:txBody>
        </p:sp>
        <p:sp>
          <p:nvSpPr>
            <p:cNvPr id="41989" name="Rectangle 5"/>
            <p:cNvSpPr>
              <a:spLocks noChangeArrowheads="1"/>
            </p:cNvSpPr>
            <p:nvPr/>
          </p:nvSpPr>
          <p:spPr bwMode="auto">
            <a:xfrm>
              <a:off x="283" y="1180"/>
              <a:ext cx="5146" cy="1416"/>
            </a:xfrm>
            <a:prstGeom prst="rect">
              <a:avLst/>
            </a:prstGeom>
            <a:noFill/>
            <a:ln w="38100">
              <a:solidFill>
                <a:srgbClr val="FC410E"/>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r>
                <a:rPr lang="en-US" sz="1200" b="1">
                  <a:latin typeface="Arial" charset="0"/>
                </a:rPr>
                <a:t>External Environment</a:t>
              </a:r>
            </a:p>
            <a:p>
              <a:endParaRPr lang="en-US" sz="1200">
                <a:latin typeface="Arial" charset="0"/>
              </a:endParaRPr>
            </a:p>
            <a:p>
              <a:r>
                <a:rPr lang="en-US" sz="1200">
                  <a:latin typeface="Arial" charset="0"/>
                </a:rPr>
                <a:t>Government Regulations,				Corporate Culture, Structure,</a:t>
              </a:r>
            </a:p>
            <a:p>
              <a:r>
                <a:rPr lang="en-US" sz="1200">
                  <a:latin typeface="Arial" charset="0"/>
                </a:rPr>
                <a:t>Policies, Guidelines etc.				Characteristics, Influences</a:t>
              </a:r>
            </a:p>
            <a:p>
              <a:endParaRPr lang="en-US" sz="1200">
                <a:latin typeface="Arial" charset="0"/>
              </a:endParaRPr>
            </a:p>
            <a:p>
              <a:r>
                <a:rPr lang="en-US" sz="1100">
                  <a:latin typeface="Arial" charset="0"/>
                </a:rPr>
                <a:t>Company Acts							Depositors, Borrowers,</a:t>
              </a:r>
              <a:endParaRPr lang="en-US" sz="1200">
                <a:latin typeface="Arial" charset="0"/>
              </a:endParaRPr>
            </a:p>
            <a:p>
              <a:r>
                <a:rPr lang="en-US" sz="1200">
                  <a:latin typeface="Arial" charset="0"/>
                </a:rPr>
                <a:t>SEBI							Customers and other</a:t>
              </a:r>
            </a:p>
            <a:p>
              <a:r>
                <a:rPr lang="en-US" sz="1200">
                  <a:latin typeface="Arial" charset="0"/>
                </a:rPr>
                <a:t>Stock Exchanges					                    External Stakeholders</a:t>
              </a:r>
              <a:endParaRPr lang="en-US">
                <a:latin typeface="Arial" charset="0"/>
              </a:endParaRPr>
            </a:p>
          </p:txBody>
        </p:sp>
        <p:sp>
          <p:nvSpPr>
            <p:cNvPr id="41990" name="Rectangle 6"/>
            <p:cNvSpPr>
              <a:spLocks noChangeArrowheads="1"/>
            </p:cNvSpPr>
            <p:nvPr/>
          </p:nvSpPr>
          <p:spPr bwMode="auto">
            <a:xfrm>
              <a:off x="1465" y="1746"/>
              <a:ext cx="2807" cy="850"/>
            </a:xfrm>
            <a:prstGeom prst="rect">
              <a:avLst/>
            </a:prstGeom>
            <a:noFill/>
            <a:ln w="38100">
              <a:solidFill>
                <a:srgbClr val="FC410E"/>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r>
                <a:rPr lang="en-US" sz="1000"/>
                <a:t>Internal Environment</a:t>
              </a:r>
            </a:p>
            <a:p>
              <a:endParaRPr lang="en-US" sz="1000"/>
            </a:p>
            <a:p>
              <a:r>
                <a:rPr lang="en-US" sz="1000"/>
                <a:t>Company vision; mission, policies, norms</a:t>
              </a:r>
            </a:p>
            <a:p>
              <a:endParaRPr lang="en-US" sz="1000"/>
            </a:p>
            <a:p>
              <a:r>
                <a:rPr lang="en-US" sz="1000"/>
                <a:t>Internal                                             Auditors </a:t>
              </a:r>
            </a:p>
            <a:p>
              <a:r>
                <a:rPr lang="en-US" sz="1000"/>
                <a:t>Stakeholders			          Board of   Directors </a:t>
              </a:r>
            </a:p>
            <a:p>
              <a:endParaRPr lang="en-US" sz="1000"/>
            </a:p>
          </p:txBody>
        </p:sp>
        <p:sp>
          <p:nvSpPr>
            <p:cNvPr id="41991" name="Rectangle 7"/>
            <p:cNvSpPr>
              <a:spLocks noChangeArrowheads="1"/>
            </p:cNvSpPr>
            <p:nvPr/>
          </p:nvSpPr>
          <p:spPr bwMode="auto">
            <a:xfrm>
              <a:off x="283" y="2667"/>
              <a:ext cx="5146" cy="1271"/>
            </a:xfrm>
            <a:prstGeom prst="rect">
              <a:avLst/>
            </a:prstGeom>
            <a:noFill/>
            <a:ln w="38100">
              <a:solidFill>
                <a:srgbClr val="FC410E"/>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endParaRPr lang="en-US" sz="1200" b="1">
                <a:latin typeface="Arial" charset="0"/>
              </a:endParaRPr>
            </a:p>
            <a:p>
              <a:endParaRPr lang="en-US" sz="1200">
                <a:latin typeface="Arial" charset="0"/>
              </a:endParaRPr>
            </a:p>
            <a:p>
              <a:r>
                <a:rPr lang="en-US" sz="1400" b="1"/>
                <a:t>Proper governance						  Shareholder value</a:t>
              </a:r>
            </a:p>
            <a:p>
              <a:endParaRPr lang="en-US" sz="1400" b="1"/>
            </a:p>
            <a:p>
              <a:pPr algn="ctr"/>
              <a:r>
                <a:rPr lang="en-US" sz="1400" b="1"/>
                <a:t>Corporate Governance Outcomes / Benefits to Society</a:t>
              </a:r>
            </a:p>
            <a:p>
              <a:pPr algn="ctr"/>
              <a:endParaRPr lang="en-US" sz="1400" b="1"/>
            </a:p>
            <a:p>
              <a:pPr algn="ctr"/>
              <a:r>
                <a:rPr lang="en-US" sz="1400" b="1"/>
                <a:t>Transparency</a:t>
              </a:r>
            </a:p>
            <a:p>
              <a:endParaRPr lang="en-US" sz="1400" b="1"/>
            </a:p>
            <a:p>
              <a:r>
                <a:rPr lang="en-US" sz="1400" b="1"/>
                <a:t>Investor protection						Concern for customer</a:t>
              </a:r>
            </a:p>
            <a:p>
              <a:pPr algn="ctr"/>
              <a:r>
                <a:rPr lang="en-US" sz="1400" b="1"/>
                <a:t>Healthy corporate sector development</a:t>
              </a:r>
            </a:p>
            <a:p>
              <a:endParaRPr lang="en-US" sz="1400" b="1"/>
            </a:p>
          </p:txBody>
        </p:sp>
        <p:sp>
          <p:nvSpPr>
            <p:cNvPr id="41992" name="Rectangle 8"/>
            <p:cNvSpPr>
              <a:spLocks noChangeArrowheads="1"/>
            </p:cNvSpPr>
            <p:nvPr/>
          </p:nvSpPr>
          <p:spPr bwMode="auto">
            <a:xfrm>
              <a:off x="2161" y="2313"/>
              <a:ext cx="1251" cy="638"/>
            </a:xfrm>
            <a:prstGeom prst="rect">
              <a:avLst/>
            </a:prstGeom>
            <a:solidFill>
              <a:srgbClr val="969696"/>
            </a:solidFill>
            <a:ln w="38100">
              <a:solidFill>
                <a:srgbClr val="FC410E"/>
              </a:solidFill>
              <a:miter lim="800000"/>
              <a:headEnd/>
              <a:tailEnd/>
            </a:ln>
          </p:spPr>
          <p:txBody>
            <a:bodyPr/>
            <a:lstStyle/>
            <a:p>
              <a:endParaRPr lang="en-US" sz="1200">
                <a:latin typeface="Arial" charset="0"/>
              </a:endParaRPr>
            </a:p>
            <a:p>
              <a:pPr algn="ctr"/>
              <a:r>
                <a:rPr lang="en-US" sz="1200" b="1">
                  <a:solidFill>
                    <a:srgbClr val="FFFFFF"/>
                  </a:solidFill>
                  <a:latin typeface="Arial" charset="0"/>
                </a:rPr>
                <a:t>CORPORATE</a:t>
              </a:r>
            </a:p>
            <a:p>
              <a:pPr algn="ctr"/>
              <a:r>
                <a:rPr lang="en-US" sz="1200" b="1">
                  <a:solidFill>
                    <a:srgbClr val="FFFFFF"/>
                  </a:solidFill>
                  <a:latin typeface="Arial" charset="0"/>
                </a:rPr>
                <a:t>GOVERNANCE</a:t>
              </a:r>
            </a:p>
            <a:p>
              <a:pPr algn="ctr"/>
              <a:r>
                <a:rPr lang="en-US" sz="1200" b="1">
                  <a:solidFill>
                    <a:srgbClr val="FFFFFF"/>
                  </a:solidFill>
                  <a:latin typeface="Arial" charset="0"/>
                </a:rPr>
                <a:t>SYSTEM</a:t>
              </a:r>
              <a:endParaRPr lang="en-US">
                <a:latin typeface="Arial"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457200" y="685800"/>
            <a:ext cx="8077200" cy="1600200"/>
          </a:xfrm>
        </p:spPr>
        <p:txBody>
          <a:bodyPr>
            <a:normAutofit fontScale="90000"/>
          </a:bodyPr>
          <a:lstStyle/>
          <a:p>
            <a:pPr algn="l"/>
            <a:r>
              <a:rPr lang="en-US" sz="3200" b="1">
                <a:solidFill>
                  <a:schemeClr val="tx1"/>
                </a:solidFill>
              </a:rPr>
              <a:t>What Is Good Corporate Governance?</a:t>
            </a:r>
            <a:br>
              <a:rPr lang="en-US" sz="3200" b="1">
                <a:solidFill>
                  <a:schemeClr val="tx1"/>
                </a:solidFill>
              </a:rPr>
            </a:br>
            <a:r>
              <a:rPr lang="en-US" sz="2400" b="1"/>
              <a:t/>
            </a:r>
            <a:br>
              <a:rPr lang="en-US" sz="2400" b="1"/>
            </a:br>
            <a:r>
              <a:rPr lang="en-US" sz="2400" b="1"/>
              <a:t>Obligation to society at large</a:t>
            </a:r>
            <a:br>
              <a:rPr lang="en-US" sz="2400" b="1"/>
            </a:br>
            <a:r>
              <a:rPr lang="en-US" sz="2400" b="1"/>
              <a:t/>
            </a:r>
            <a:br>
              <a:rPr lang="en-US" sz="2400" b="1"/>
            </a:br>
            <a:endParaRPr lang="en-US" sz="2400" b="1"/>
          </a:p>
        </p:txBody>
      </p:sp>
      <p:sp>
        <p:nvSpPr>
          <p:cNvPr id="45059" name="Text Box 3"/>
          <p:cNvSpPr txBox="1">
            <a:spLocks noChangeArrowheads="1"/>
          </p:cNvSpPr>
          <p:nvPr/>
        </p:nvSpPr>
        <p:spPr bwMode="auto">
          <a:xfrm>
            <a:off x="914400" y="1905000"/>
            <a:ext cx="5486400" cy="5114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National Interest</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Political Non-alignment</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Legal Compliances</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Rule of Law </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Honest and Ethical Conduct </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Corporate Citizenship</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Ethical Behaviour </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Social Concerns </a:t>
            </a:r>
          </a:p>
          <a:p>
            <a:pPr>
              <a:lnSpc>
                <a:spcPct val="120000"/>
              </a:lnSpc>
              <a:spcBef>
                <a:spcPct val="50000"/>
              </a:spcBef>
              <a:buSzPct val="85000"/>
              <a:buFontTx/>
              <a:buChar char="o"/>
            </a:pPr>
            <a:r>
              <a:rPr lang="en-US" sz="2000" b="1">
                <a:solidFill>
                  <a:schemeClr val="tx2"/>
                </a:solidFill>
                <a:effectLst>
                  <a:outerShdw blurRad="38100" dist="38100" dir="2700000" algn="tl">
                    <a:srgbClr val="000000"/>
                  </a:outerShdw>
                </a:effectLst>
              </a:rPr>
              <a:t> Corporate Social Responsibility </a:t>
            </a:r>
          </a:p>
          <a:p>
            <a:pPr>
              <a:lnSpc>
                <a:spcPct val="120000"/>
              </a:lnSpc>
              <a:spcBef>
                <a:spcPct val="50000"/>
              </a:spcBef>
              <a:buSzPct val="85000"/>
              <a:buFontTx/>
              <a:buChar char="o"/>
            </a:pPr>
            <a:endParaRPr lang="en-US" sz="2000" b="1">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a:xfrm>
            <a:off x="533400" y="3581400"/>
            <a:ext cx="5638800" cy="762000"/>
          </a:xfrm>
          <a:noFill/>
          <a:ln/>
        </p:spPr>
        <p:txBody>
          <a:bodyPr/>
          <a:lstStyle/>
          <a:p>
            <a:r>
              <a:rPr lang="en-US" sz="2400" b="1" dirty="0"/>
              <a:t>Obligation to investors</a:t>
            </a:r>
          </a:p>
        </p:txBody>
      </p:sp>
      <p:sp>
        <p:nvSpPr>
          <p:cNvPr id="47106" name="Rectangle 2"/>
          <p:cNvSpPr>
            <a:spLocks noGrp="1" noChangeArrowheads="1"/>
          </p:cNvSpPr>
          <p:nvPr>
            <p:ph sz="quarter" idx="1"/>
          </p:nvPr>
        </p:nvSpPr>
        <p:spPr>
          <a:xfrm>
            <a:off x="762000" y="228600"/>
            <a:ext cx="8534400" cy="6477000"/>
          </a:xfrm>
        </p:spPr>
        <p:txBody>
          <a:bodyPr/>
          <a:lstStyle/>
          <a:p>
            <a:pPr>
              <a:lnSpc>
                <a:spcPct val="120000"/>
              </a:lnSpc>
              <a:buClr>
                <a:schemeClr val="tx2"/>
              </a:buClr>
              <a:buSzPct val="85000"/>
              <a:buFontTx/>
              <a:buChar char="o"/>
            </a:pPr>
            <a:r>
              <a:rPr lang="en-US" sz="2000" b="1" dirty="0">
                <a:solidFill>
                  <a:schemeClr val="tx2"/>
                </a:solidFill>
              </a:rPr>
              <a:t>Environment-friendliness</a:t>
            </a:r>
            <a:endParaRPr lang="en-US" sz="2000" b="1" dirty="0"/>
          </a:p>
          <a:p>
            <a:pPr>
              <a:lnSpc>
                <a:spcPct val="120000"/>
              </a:lnSpc>
              <a:buClr>
                <a:schemeClr val="tx2"/>
              </a:buClr>
              <a:buSzPct val="85000"/>
              <a:buFontTx/>
              <a:buChar char="o"/>
            </a:pPr>
            <a:r>
              <a:rPr lang="en-US" sz="2000" b="1" dirty="0">
                <a:solidFill>
                  <a:schemeClr val="tx2"/>
                </a:solidFill>
              </a:rPr>
              <a:t>Health, Safety and Working Environment</a:t>
            </a:r>
          </a:p>
          <a:p>
            <a:pPr>
              <a:lnSpc>
                <a:spcPct val="120000"/>
              </a:lnSpc>
              <a:buClr>
                <a:schemeClr val="tx2"/>
              </a:buClr>
              <a:buSzPct val="85000"/>
              <a:buFontTx/>
              <a:buChar char="o"/>
            </a:pPr>
            <a:r>
              <a:rPr lang="en-US" sz="2000" b="1" dirty="0">
                <a:solidFill>
                  <a:schemeClr val="tx2"/>
                </a:solidFill>
              </a:rPr>
              <a:t>Competition </a:t>
            </a:r>
          </a:p>
          <a:p>
            <a:pPr>
              <a:lnSpc>
                <a:spcPct val="120000"/>
              </a:lnSpc>
              <a:buClr>
                <a:schemeClr val="tx2"/>
              </a:buClr>
              <a:buSzPct val="85000"/>
              <a:buFontTx/>
              <a:buChar char="o"/>
            </a:pPr>
            <a:r>
              <a:rPr lang="en-US" sz="2000" b="1" dirty="0">
                <a:solidFill>
                  <a:schemeClr val="tx2"/>
                </a:solidFill>
              </a:rPr>
              <a:t>Trusteeship </a:t>
            </a:r>
          </a:p>
          <a:p>
            <a:pPr>
              <a:lnSpc>
                <a:spcPct val="120000"/>
              </a:lnSpc>
              <a:buClr>
                <a:schemeClr val="tx2"/>
              </a:buClr>
              <a:buSzPct val="85000"/>
              <a:buFontTx/>
              <a:buChar char="o"/>
            </a:pPr>
            <a:r>
              <a:rPr lang="en-US" sz="2000" b="1" dirty="0">
                <a:solidFill>
                  <a:schemeClr val="tx2"/>
                </a:solidFill>
              </a:rPr>
              <a:t>Accountability</a:t>
            </a:r>
          </a:p>
          <a:p>
            <a:pPr>
              <a:lnSpc>
                <a:spcPct val="120000"/>
              </a:lnSpc>
              <a:buClr>
                <a:schemeClr val="tx2"/>
              </a:buClr>
              <a:buSzPct val="85000"/>
              <a:buFontTx/>
              <a:buChar char="o"/>
            </a:pPr>
            <a:r>
              <a:rPr lang="en-US" sz="2000" b="1" dirty="0">
                <a:solidFill>
                  <a:schemeClr val="tx2"/>
                </a:solidFill>
              </a:rPr>
              <a:t>Effectiveness and Efficiency</a:t>
            </a:r>
          </a:p>
          <a:p>
            <a:pPr>
              <a:lnSpc>
                <a:spcPct val="120000"/>
              </a:lnSpc>
              <a:buClr>
                <a:schemeClr val="tx2"/>
              </a:buClr>
              <a:buSzPct val="85000"/>
              <a:buFontTx/>
              <a:buChar char="o"/>
            </a:pPr>
            <a:r>
              <a:rPr lang="en-US" sz="2000" b="1" dirty="0">
                <a:solidFill>
                  <a:schemeClr val="tx2"/>
                </a:solidFill>
              </a:rPr>
              <a:t>Timely Responsiveness</a:t>
            </a:r>
          </a:p>
          <a:p>
            <a:pPr>
              <a:lnSpc>
                <a:spcPct val="120000"/>
              </a:lnSpc>
              <a:buClr>
                <a:schemeClr val="tx2"/>
              </a:buClr>
              <a:buSzPct val="85000"/>
              <a:buFontTx/>
              <a:buChar char="o"/>
            </a:pPr>
            <a:r>
              <a:rPr lang="en-US" sz="2000" b="1" dirty="0">
                <a:solidFill>
                  <a:schemeClr val="tx2"/>
                </a:solidFill>
              </a:rPr>
              <a:t>Corporations Should Uphold the Fair Name of the Country     </a:t>
            </a:r>
          </a:p>
        </p:txBody>
      </p:sp>
      <p:sp>
        <p:nvSpPr>
          <p:cNvPr id="47109" name="Rectangle 5"/>
          <p:cNvSpPr>
            <a:spLocks noChangeArrowheads="1"/>
          </p:cNvSpPr>
          <p:nvPr/>
        </p:nvSpPr>
        <p:spPr bwMode="auto">
          <a:xfrm>
            <a:off x="762000" y="4419600"/>
            <a:ext cx="8001000" cy="2098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eaLnBrk="1" hangingPunct="1">
              <a:lnSpc>
                <a:spcPct val="120000"/>
              </a:lnSpc>
              <a:spcBef>
                <a:spcPct val="20000"/>
              </a:spcBef>
              <a:buClr>
                <a:schemeClr val="tx2"/>
              </a:buClr>
              <a:buSzPct val="85000"/>
              <a:buFontTx/>
              <a:buChar char="o"/>
              <a:tabLst>
                <a:tab pos="342900" algn="l"/>
              </a:tabLst>
            </a:pPr>
            <a:r>
              <a:rPr lang="en-US" sz="2000" b="1">
                <a:solidFill>
                  <a:schemeClr val="tx2"/>
                </a:solidFill>
                <a:effectLst>
                  <a:outerShdw blurRad="38100" dist="38100" dir="2700000" algn="tl">
                    <a:srgbClr val="000000"/>
                  </a:outerShdw>
                </a:effectLst>
              </a:rPr>
              <a:t>Towards Shareholders </a:t>
            </a:r>
          </a:p>
          <a:p>
            <a:pPr marL="342900" indent="-342900" eaLnBrk="1" hangingPunct="1">
              <a:lnSpc>
                <a:spcPct val="120000"/>
              </a:lnSpc>
              <a:spcBef>
                <a:spcPct val="20000"/>
              </a:spcBef>
              <a:buClr>
                <a:schemeClr val="tx2"/>
              </a:buClr>
              <a:buSzPct val="85000"/>
              <a:buFontTx/>
              <a:buChar char="o"/>
              <a:tabLst>
                <a:tab pos="342900" algn="l"/>
              </a:tabLst>
            </a:pPr>
            <a:r>
              <a:rPr lang="en-US" sz="2000" b="1">
                <a:solidFill>
                  <a:schemeClr val="tx2"/>
                </a:solidFill>
                <a:effectLst>
                  <a:outerShdw blurRad="38100" dist="38100" dir="2700000" algn="tl">
                    <a:srgbClr val="000000"/>
                  </a:outerShdw>
                </a:effectLst>
              </a:rPr>
              <a:t>Measures Promoting Transparency and Informed Shareholder Participation</a:t>
            </a:r>
          </a:p>
          <a:p>
            <a:pPr marL="342900" indent="-342900" eaLnBrk="1" hangingPunct="1">
              <a:lnSpc>
                <a:spcPct val="120000"/>
              </a:lnSpc>
              <a:spcBef>
                <a:spcPct val="20000"/>
              </a:spcBef>
              <a:buClr>
                <a:schemeClr val="tx2"/>
              </a:buClr>
              <a:buSzPct val="85000"/>
              <a:buFontTx/>
              <a:buChar char="o"/>
              <a:tabLst>
                <a:tab pos="342900" algn="l"/>
              </a:tabLst>
            </a:pPr>
            <a:r>
              <a:rPr lang="en-US" sz="2000" b="1">
                <a:solidFill>
                  <a:schemeClr val="tx2"/>
                </a:solidFill>
                <a:effectLst>
                  <a:outerShdw blurRad="38100" dist="38100" dir="2700000" algn="tl">
                    <a:srgbClr val="000000"/>
                  </a:outerShdw>
                </a:effectLst>
              </a:rPr>
              <a:t>Transparency</a:t>
            </a:r>
          </a:p>
          <a:p>
            <a:pPr marL="342900" indent="-342900" eaLnBrk="1" hangingPunct="1">
              <a:lnSpc>
                <a:spcPct val="120000"/>
              </a:lnSpc>
              <a:spcBef>
                <a:spcPct val="20000"/>
              </a:spcBef>
              <a:buClr>
                <a:schemeClr val="tx2"/>
              </a:buClr>
              <a:buSzPct val="85000"/>
              <a:buFontTx/>
              <a:buChar char="o"/>
              <a:tabLst>
                <a:tab pos="342900" algn="l"/>
              </a:tabLst>
            </a:pPr>
            <a:r>
              <a:rPr lang="en-US" sz="2000" b="1">
                <a:solidFill>
                  <a:schemeClr val="tx2"/>
                </a:solidFill>
                <a:effectLst>
                  <a:outerShdw blurRad="38100" dist="38100" dir="2700000" algn="tl">
                    <a:srgbClr val="000000"/>
                  </a:outerShdw>
                </a:effectLst>
              </a:rPr>
              <a:t>Financial Reporting and Records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sz="quarter" idx="1"/>
          </p:nvPr>
        </p:nvSpPr>
        <p:spPr>
          <a:xfrm>
            <a:off x="533400" y="0"/>
            <a:ext cx="5562600" cy="1219200"/>
          </a:xfrm>
        </p:spPr>
        <p:txBody>
          <a:bodyPr>
            <a:normAutofit/>
          </a:bodyPr>
          <a:lstStyle/>
          <a:p>
            <a:pPr>
              <a:lnSpc>
                <a:spcPct val="80000"/>
              </a:lnSpc>
              <a:buFont typeface="Wingdings" pitchFamily="2" charset="2"/>
              <a:buNone/>
            </a:pPr>
            <a:endParaRPr lang="en-US" sz="1400" b="1"/>
          </a:p>
          <a:p>
            <a:pPr>
              <a:lnSpc>
                <a:spcPct val="80000"/>
              </a:lnSpc>
              <a:buFont typeface="Wingdings" pitchFamily="2" charset="2"/>
              <a:buNone/>
            </a:pPr>
            <a:endParaRPr lang="en-US" sz="1400" b="1"/>
          </a:p>
          <a:p>
            <a:pPr>
              <a:lnSpc>
                <a:spcPct val="80000"/>
              </a:lnSpc>
              <a:buFont typeface="Wingdings" pitchFamily="2" charset="2"/>
              <a:buNone/>
            </a:pPr>
            <a:endParaRPr lang="en-US" sz="1400" b="1"/>
          </a:p>
          <a:p>
            <a:pPr>
              <a:lnSpc>
                <a:spcPct val="80000"/>
              </a:lnSpc>
              <a:buFont typeface="Wingdings" pitchFamily="2" charset="2"/>
              <a:buNone/>
            </a:pPr>
            <a:r>
              <a:rPr lang="en-US" sz="2400" b="1">
                <a:solidFill>
                  <a:schemeClr val="tx2"/>
                </a:solidFill>
              </a:rPr>
              <a:t>Obligation to customers</a:t>
            </a:r>
            <a:r>
              <a:rPr lang="en-US" b="1"/>
              <a:t> </a:t>
            </a:r>
          </a:p>
          <a:p>
            <a:pPr>
              <a:lnSpc>
                <a:spcPct val="80000"/>
              </a:lnSpc>
              <a:buFont typeface="Wingdings" pitchFamily="2" charset="2"/>
              <a:buNone/>
            </a:pPr>
            <a:endParaRPr lang="en-US" b="1"/>
          </a:p>
          <a:p>
            <a:pPr>
              <a:lnSpc>
                <a:spcPct val="80000"/>
              </a:lnSpc>
              <a:buFont typeface="Wingdings" pitchFamily="2" charset="2"/>
              <a:buNone/>
            </a:pPr>
            <a:endParaRPr lang="en-US" sz="1400" b="1"/>
          </a:p>
          <a:p>
            <a:pPr>
              <a:lnSpc>
                <a:spcPct val="80000"/>
              </a:lnSpc>
              <a:buFont typeface="Wingdings" pitchFamily="2" charset="2"/>
              <a:buNone/>
            </a:pPr>
            <a:endParaRPr lang="en-US" sz="1400" b="1"/>
          </a:p>
        </p:txBody>
      </p:sp>
      <p:sp>
        <p:nvSpPr>
          <p:cNvPr id="48133" name="Text Box 5"/>
          <p:cNvSpPr txBox="1">
            <a:spLocks noChangeArrowheads="1"/>
          </p:cNvSpPr>
          <p:nvPr/>
        </p:nvSpPr>
        <p:spPr bwMode="auto">
          <a:xfrm>
            <a:off x="914400" y="1219200"/>
            <a:ext cx="5562600" cy="2009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Arial" charset="0"/>
              </a:defRPr>
            </a:lvl1pPr>
            <a:lvl2pPr marL="514350">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Quality of Products and Services</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Products at Affordable Prices</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Unwavering Commitment to </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Customer Satisfaction</a:t>
            </a:r>
          </a:p>
        </p:txBody>
      </p:sp>
      <p:sp>
        <p:nvSpPr>
          <p:cNvPr id="48134" name="Text Box 6"/>
          <p:cNvSpPr txBox="1">
            <a:spLocks noChangeArrowheads="1"/>
          </p:cNvSpPr>
          <p:nvPr/>
        </p:nvSpPr>
        <p:spPr bwMode="auto">
          <a:xfrm>
            <a:off x="533400" y="3657600"/>
            <a:ext cx="5257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solidFill>
                  <a:schemeClr val="tx2"/>
                </a:solidFill>
                <a:effectLst>
                  <a:outerShdw blurRad="38100" dist="38100" dir="2700000" algn="tl">
                    <a:srgbClr val="000000"/>
                  </a:outerShdw>
                </a:effectLst>
              </a:rPr>
              <a:t>Obligation to employees</a:t>
            </a:r>
          </a:p>
        </p:txBody>
      </p:sp>
      <p:sp>
        <p:nvSpPr>
          <p:cNvPr id="48135" name="Text Box 7"/>
          <p:cNvSpPr txBox="1">
            <a:spLocks noChangeArrowheads="1"/>
          </p:cNvSpPr>
          <p:nvPr/>
        </p:nvSpPr>
        <p:spPr bwMode="auto">
          <a:xfrm>
            <a:off x="838200" y="4238625"/>
            <a:ext cx="4800600" cy="2466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Fair Employment Practices </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Equal-opportunities Employer </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Encouraging Whistle Blowing</a:t>
            </a:r>
          </a:p>
          <a:p>
            <a:pPr>
              <a:lnSpc>
                <a:spcPct val="120000"/>
              </a:lnSpc>
              <a:spcBef>
                <a:spcPct val="50000"/>
              </a:spcBef>
              <a:buClr>
                <a:schemeClr val="tx2"/>
              </a:buClr>
              <a:buSzPct val="85000"/>
              <a:buFontTx/>
              <a:buChar char="o"/>
            </a:pPr>
            <a:r>
              <a:rPr lang="en-US" sz="2000" b="1">
                <a:solidFill>
                  <a:schemeClr val="tx2"/>
                </a:solidFill>
                <a:effectLst>
                  <a:outerShdw blurRad="38100" dist="38100" dir="2700000" algn="tl">
                    <a:srgbClr val="000000"/>
                  </a:outerShdw>
                </a:effectLst>
                <a:latin typeface="Tahoma" pitchFamily="34" charset="0"/>
              </a:rPr>
              <a:t>Humane Treatment</a:t>
            </a:r>
          </a:p>
          <a:p>
            <a:pPr>
              <a:spcBef>
                <a:spcPct val="50000"/>
              </a:spcBef>
            </a:pPr>
            <a:endParaRPr lang="en-US" sz="2000" b="1">
              <a:solidFill>
                <a:schemeClr val="tx2"/>
              </a:solidFill>
              <a:effectLst>
                <a:outerShdw blurRad="38100" dist="38100" dir="2700000" algn="tl">
                  <a:srgbClr val="000000"/>
                </a:outerShdw>
              </a:effectLst>
              <a:latin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sz="quarter" idx="1"/>
          </p:nvPr>
        </p:nvSpPr>
        <p:spPr>
          <a:xfrm>
            <a:off x="762000" y="304800"/>
            <a:ext cx="9144000" cy="2133600"/>
          </a:xfrm>
        </p:spPr>
        <p:txBody>
          <a:bodyPr/>
          <a:lstStyle/>
          <a:p>
            <a:pPr>
              <a:lnSpc>
                <a:spcPct val="110000"/>
              </a:lnSpc>
              <a:spcAft>
                <a:spcPct val="20000"/>
              </a:spcAft>
              <a:buClr>
                <a:schemeClr val="tx2"/>
              </a:buClr>
              <a:buSzPct val="85000"/>
              <a:buFontTx/>
              <a:buChar char="o"/>
            </a:pPr>
            <a:r>
              <a:rPr lang="en-US" sz="2000" b="1">
                <a:solidFill>
                  <a:schemeClr val="tx2"/>
                </a:solidFill>
              </a:rPr>
              <a:t>Participation</a:t>
            </a:r>
          </a:p>
          <a:p>
            <a:pPr>
              <a:lnSpc>
                <a:spcPct val="110000"/>
              </a:lnSpc>
              <a:spcAft>
                <a:spcPct val="20000"/>
              </a:spcAft>
              <a:buClr>
                <a:schemeClr val="tx2"/>
              </a:buClr>
              <a:buSzPct val="85000"/>
              <a:buFontTx/>
              <a:buChar char="o"/>
            </a:pPr>
            <a:r>
              <a:rPr lang="en-US" sz="2000" b="1">
                <a:solidFill>
                  <a:schemeClr val="tx2"/>
                </a:solidFill>
              </a:rPr>
              <a:t>Empowerment</a:t>
            </a:r>
          </a:p>
          <a:p>
            <a:pPr>
              <a:lnSpc>
                <a:spcPct val="110000"/>
              </a:lnSpc>
              <a:spcAft>
                <a:spcPct val="20000"/>
              </a:spcAft>
              <a:buClr>
                <a:schemeClr val="tx2"/>
              </a:buClr>
              <a:buSzPct val="85000"/>
              <a:buFontTx/>
              <a:buChar char="o"/>
            </a:pPr>
            <a:r>
              <a:rPr lang="en-US" sz="2000" b="1">
                <a:solidFill>
                  <a:schemeClr val="tx2"/>
                </a:solidFill>
              </a:rPr>
              <a:t>Equity and Inclusiveness</a:t>
            </a:r>
          </a:p>
          <a:p>
            <a:pPr>
              <a:lnSpc>
                <a:spcPct val="110000"/>
              </a:lnSpc>
              <a:spcAft>
                <a:spcPct val="20000"/>
              </a:spcAft>
              <a:buClr>
                <a:schemeClr val="tx2"/>
              </a:buClr>
              <a:buSzPct val="85000"/>
              <a:buFontTx/>
              <a:buChar char="o"/>
            </a:pPr>
            <a:r>
              <a:rPr lang="en-US" sz="2000" b="1">
                <a:solidFill>
                  <a:schemeClr val="tx2"/>
                </a:solidFill>
              </a:rPr>
              <a:t>Participative and Collaborative Environment</a:t>
            </a:r>
            <a:r>
              <a:rPr lang="en-US" sz="2000" b="1"/>
              <a:t>      </a:t>
            </a:r>
          </a:p>
        </p:txBody>
      </p:sp>
      <p:sp>
        <p:nvSpPr>
          <p:cNvPr id="49156" name="Text Box 4"/>
          <p:cNvSpPr txBox="1">
            <a:spLocks noChangeArrowheads="1"/>
          </p:cNvSpPr>
          <p:nvPr/>
        </p:nvSpPr>
        <p:spPr bwMode="auto">
          <a:xfrm>
            <a:off x="533400" y="2209800"/>
            <a:ext cx="4953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solidFill>
                  <a:schemeClr val="tx2"/>
                </a:solidFill>
                <a:effectLst>
                  <a:outerShdw blurRad="38100" dist="38100" dir="2700000" algn="tl">
                    <a:srgbClr val="000000"/>
                  </a:outerShdw>
                </a:effectLst>
              </a:rPr>
              <a:t>Managerial obligation</a:t>
            </a:r>
          </a:p>
        </p:txBody>
      </p:sp>
      <p:sp>
        <p:nvSpPr>
          <p:cNvPr id="49157" name="Text Box 5"/>
          <p:cNvSpPr txBox="1">
            <a:spLocks noChangeArrowheads="1"/>
          </p:cNvSpPr>
          <p:nvPr/>
        </p:nvSpPr>
        <p:spPr bwMode="auto">
          <a:xfrm>
            <a:off x="762000" y="2789238"/>
            <a:ext cx="8077200" cy="4602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Protecting Company’s Assets</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Behaviour Towards Government Agencies</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Control</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Consensus Oriented</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Gifts and Donations </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Role and Responsibilities of Corporate Board and Directors</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Direction and Management must be Distinguished</a:t>
            </a:r>
          </a:p>
          <a:p>
            <a:pPr>
              <a:lnSpc>
                <a:spcPct val="110000"/>
              </a:lnSpc>
              <a:spcBef>
                <a:spcPct val="40000"/>
              </a:spcBef>
              <a:buSzPct val="85000"/>
              <a:buFontTx/>
              <a:buChar char="o"/>
            </a:pPr>
            <a:r>
              <a:rPr lang="en-US" sz="2000" b="1">
                <a:solidFill>
                  <a:schemeClr val="tx2"/>
                </a:solidFill>
                <a:effectLst>
                  <a:outerShdw blurRad="38100" dist="38100" dir="2700000" algn="tl">
                    <a:srgbClr val="000000"/>
                  </a:outerShdw>
                </a:effectLst>
                <a:latin typeface="Tahoma" pitchFamily="34" charset="0"/>
              </a:rPr>
              <a:t>Managing and Whole-Time Directors       </a:t>
            </a:r>
          </a:p>
          <a:p>
            <a:pPr>
              <a:lnSpc>
                <a:spcPct val="120000"/>
              </a:lnSpc>
              <a:spcBef>
                <a:spcPct val="50000"/>
              </a:spcBef>
              <a:buSzPct val="85000"/>
              <a:buFontTx/>
              <a:buChar char="o"/>
            </a:pPr>
            <a:endParaRPr lang="en-US" sz="2000" b="1">
              <a:solidFill>
                <a:schemeClr val="tx2"/>
              </a:solidFill>
              <a:effectLst>
                <a:outerShdw blurRad="38100" dist="38100" dir="2700000" algn="tl">
                  <a:srgbClr val="000000"/>
                </a:outerShdw>
              </a:effectLst>
              <a:latin typeface="Tahoma" pitchFamily="34" charset="0"/>
            </a:endParaRPr>
          </a:p>
          <a:p>
            <a:pPr>
              <a:spcBef>
                <a:spcPct val="50000"/>
              </a:spcBef>
            </a:pPr>
            <a:endParaRPr lang="en-US" sz="2000" b="1">
              <a:solidFill>
                <a:schemeClr val="tx2"/>
              </a:solidFill>
              <a:effectLst>
                <a:outerShdw blurRad="38100" dist="38100" dir="2700000" algn="tl">
                  <a:srgbClr val="000000"/>
                </a:outerShdw>
              </a:effectLst>
              <a:latin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sz="quarter" idx="1"/>
          </p:nvPr>
        </p:nvSpPr>
        <p:spPr>
          <a:xfrm>
            <a:off x="304800" y="533400"/>
            <a:ext cx="8534400" cy="6858000"/>
          </a:xfrm>
        </p:spPr>
        <p:txBody>
          <a:bodyPr/>
          <a:lstStyle/>
          <a:p>
            <a:pPr algn="ctr">
              <a:lnSpc>
                <a:spcPct val="90000"/>
              </a:lnSpc>
              <a:buFont typeface="Wingdings" pitchFamily="2" charset="2"/>
              <a:buNone/>
            </a:pPr>
            <a:r>
              <a:rPr lang="en-US" sz="2400" b="1"/>
              <a:t>Johnson &amp; Johnson’s excellent Credo exemplarily epitomises what an ideal corporate should aspire to be.</a:t>
            </a:r>
          </a:p>
          <a:p>
            <a:pPr algn="ctr">
              <a:lnSpc>
                <a:spcPct val="90000"/>
              </a:lnSpc>
              <a:buFont typeface="Wingdings" pitchFamily="2" charset="2"/>
              <a:buNone/>
            </a:pPr>
            <a:endParaRPr lang="en-US" sz="2000" b="1"/>
          </a:p>
          <a:p>
            <a:pPr algn="ctr">
              <a:lnSpc>
                <a:spcPct val="90000"/>
              </a:lnSpc>
              <a:buFont typeface="Wingdings" pitchFamily="2" charset="2"/>
              <a:buNone/>
            </a:pPr>
            <a:r>
              <a:rPr lang="en-US" sz="2000" b="1"/>
              <a:t>Our Credo</a:t>
            </a:r>
          </a:p>
          <a:p>
            <a:pPr algn="ctr">
              <a:lnSpc>
                <a:spcPct val="90000"/>
              </a:lnSpc>
              <a:buFont typeface="Wingdings" pitchFamily="2" charset="2"/>
              <a:buNone/>
            </a:pPr>
            <a:endParaRPr lang="en-US" sz="2000" b="1"/>
          </a:p>
          <a:p>
            <a:pPr algn="ctr">
              <a:lnSpc>
                <a:spcPct val="110000"/>
              </a:lnSpc>
              <a:spcAft>
                <a:spcPct val="20000"/>
              </a:spcAft>
              <a:buFont typeface="Wingdings" pitchFamily="2" charset="2"/>
              <a:buNone/>
            </a:pPr>
            <a:r>
              <a:rPr lang="en-US" sz="2000" b="1"/>
              <a:t>We believe our first responsibility is to the doctors, nurses and patients,</a:t>
            </a:r>
            <a:br>
              <a:rPr lang="en-US" sz="2000" b="1"/>
            </a:br>
            <a:r>
              <a:rPr lang="en-US" sz="2000" b="1"/>
              <a:t>to mothers and fathers and all others who use our products and services.</a:t>
            </a:r>
            <a:br>
              <a:rPr lang="en-US" sz="2000" b="1"/>
            </a:br>
            <a:r>
              <a:rPr lang="en-US" sz="2000" b="1"/>
              <a:t>In meeting their needs everything we do must be of high quality.</a:t>
            </a:r>
          </a:p>
          <a:p>
            <a:pPr algn="ctr">
              <a:lnSpc>
                <a:spcPct val="110000"/>
              </a:lnSpc>
              <a:spcAft>
                <a:spcPct val="20000"/>
              </a:spcAft>
              <a:buFont typeface="Wingdings" pitchFamily="2" charset="2"/>
              <a:buNone/>
            </a:pPr>
            <a:r>
              <a:rPr lang="en-US" sz="2000" b="1"/>
              <a:t>We must constantly strive to reduce our costs</a:t>
            </a:r>
            <a:br>
              <a:rPr lang="en-US" sz="2000" b="1"/>
            </a:br>
            <a:r>
              <a:rPr lang="en-US" sz="2000" b="1"/>
              <a:t>in order to maintain reasonable prices.</a:t>
            </a:r>
            <a:br>
              <a:rPr lang="en-US" sz="2000" b="1"/>
            </a:br>
            <a:r>
              <a:rPr lang="en-US" sz="2000" b="1"/>
              <a:t>Customers' orders must be serviced promptly and accurately.</a:t>
            </a:r>
            <a:br>
              <a:rPr lang="en-US" sz="2000" b="1"/>
            </a:br>
            <a:r>
              <a:rPr lang="en-US" sz="2000" b="1"/>
              <a:t>Our suppliers and distributors must have an opportunity to make a fair profit. </a:t>
            </a:r>
          </a:p>
          <a:p>
            <a:pPr algn="ctr">
              <a:lnSpc>
                <a:spcPct val="90000"/>
              </a:lnSpc>
              <a:buFont typeface="Wingdings" pitchFamily="2" charset="2"/>
              <a:buNone/>
            </a:pPr>
            <a:r>
              <a:rPr lang="en-US" sz="2000" b="1"/>
              <a:t/>
            </a:r>
            <a:br>
              <a:rPr lang="en-US" sz="2000" b="1"/>
            </a:br>
            <a:endParaRPr lang="en-US" sz="2000"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sz="quarter" idx="1"/>
          </p:nvPr>
        </p:nvSpPr>
        <p:spPr>
          <a:xfrm>
            <a:off x="0" y="381000"/>
            <a:ext cx="9144000" cy="2362200"/>
          </a:xfrm>
        </p:spPr>
        <p:txBody>
          <a:bodyPr>
            <a:normAutofit fontScale="25000" lnSpcReduction="20000"/>
          </a:bodyPr>
          <a:lstStyle/>
          <a:p>
            <a:pPr algn="ctr">
              <a:lnSpc>
                <a:spcPct val="80000"/>
              </a:lnSpc>
              <a:buFont typeface="Wingdings" pitchFamily="2" charset="2"/>
              <a:buNone/>
            </a:pPr>
            <a:endParaRPr lang="en-US" sz="800" b="1" dirty="0"/>
          </a:p>
          <a:p>
            <a:pPr algn="ctr">
              <a:lnSpc>
                <a:spcPct val="110000"/>
              </a:lnSpc>
              <a:spcAft>
                <a:spcPct val="20000"/>
              </a:spcAft>
              <a:buFont typeface="Wingdings" pitchFamily="2" charset="2"/>
              <a:buNone/>
            </a:pPr>
            <a:r>
              <a:rPr lang="en-US" sz="9600" b="1" dirty="0"/>
              <a:t>We are responsible to our employees,</a:t>
            </a:r>
            <a:br>
              <a:rPr lang="en-US" sz="9600" b="1" dirty="0"/>
            </a:br>
            <a:r>
              <a:rPr lang="en-US" sz="9600" b="1" dirty="0"/>
              <a:t>the men and women who work with us throughout the world.</a:t>
            </a:r>
            <a:br>
              <a:rPr lang="en-US" sz="9600" b="1" dirty="0"/>
            </a:br>
            <a:r>
              <a:rPr lang="en-US" sz="9600" b="1" dirty="0"/>
              <a:t>Everyone must be considered as an individual.</a:t>
            </a:r>
            <a:br>
              <a:rPr lang="en-US" sz="9600" b="1" dirty="0"/>
            </a:br>
            <a:r>
              <a:rPr lang="en-US" sz="9600" b="1" dirty="0"/>
              <a:t>We must respect their dignity and recognize their merit.</a:t>
            </a:r>
            <a:br>
              <a:rPr lang="en-US" sz="9600" b="1" dirty="0"/>
            </a:br>
            <a:endParaRPr lang="en-US" sz="9600" b="1" dirty="0"/>
          </a:p>
          <a:p>
            <a:pPr algn="ctr">
              <a:lnSpc>
                <a:spcPct val="110000"/>
              </a:lnSpc>
              <a:spcAft>
                <a:spcPct val="20000"/>
              </a:spcAft>
              <a:buFont typeface="Wingdings" pitchFamily="2" charset="2"/>
              <a:buNone/>
            </a:pPr>
            <a:r>
              <a:rPr lang="en-US" sz="9600" b="1" dirty="0"/>
              <a:t>They must have a sense of security in their jobs.</a:t>
            </a:r>
            <a:br>
              <a:rPr lang="en-US" sz="9600" b="1" dirty="0"/>
            </a:br>
            <a:r>
              <a:rPr lang="en-US" sz="9600" b="1" dirty="0"/>
              <a:t>Compensation must be fair and adequate,</a:t>
            </a:r>
            <a:br>
              <a:rPr lang="en-US" sz="9600" b="1" dirty="0"/>
            </a:br>
            <a:r>
              <a:rPr lang="en-US" sz="9600" b="1" dirty="0"/>
              <a:t>and working conditions clean, orderly and safe.</a:t>
            </a:r>
            <a:br>
              <a:rPr lang="en-US" sz="9600" b="1" dirty="0"/>
            </a:br>
            <a:r>
              <a:rPr lang="en-US" sz="9600" b="1" dirty="0"/>
              <a:t>We must be mindful of ways to help our employees fulfill their family responsibilities.</a:t>
            </a:r>
            <a:br>
              <a:rPr lang="en-US" sz="9600" b="1" dirty="0"/>
            </a:br>
            <a:r>
              <a:rPr lang="en-US" sz="9600" b="1" dirty="0"/>
              <a:t>Employees must feel free to make suggestions and complaints.</a:t>
            </a:r>
            <a:br>
              <a:rPr lang="en-US" sz="9600" b="1" dirty="0"/>
            </a:br>
            <a:r>
              <a:rPr lang="en-US" sz="9600" b="1" dirty="0"/>
              <a:t>There must be equal opportunity for employment, development</a:t>
            </a:r>
            <a:br>
              <a:rPr lang="en-US" sz="9600" b="1" dirty="0"/>
            </a:br>
            <a:r>
              <a:rPr lang="en-US" sz="9600" b="1" dirty="0"/>
              <a:t>and advancement for those qualified.</a:t>
            </a:r>
            <a:br>
              <a:rPr lang="en-US" sz="9600" b="1" dirty="0"/>
            </a:br>
            <a:r>
              <a:rPr lang="en-US" sz="9600" b="1" dirty="0"/>
              <a:t>We must provide competent management,</a:t>
            </a:r>
            <a:br>
              <a:rPr lang="en-US" sz="9600" b="1" dirty="0"/>
            </a:br>
            <a:r>
              <a:rPr lang="en-US" sz="9600" b="1" dirty="0"/>
              <a:t>and their actions must be just and ethical.</a:t>
            </a:r>
            <a:r>
              <a:rPr lang="en-US" sz="9600" dirty="0"/>
              <a:t> </a:t>
            </a:r>
          </a:p>
          <a:p>
            <a:pPr algn="ctr">
              <a:lnSpc>
                <a:spcPct val="110000"/>
              </a:lnSpc>
              <a:spcAft>
                <a:spcPct val="20000"/>
              </a:spcAft>
              <a:buFont typeface="Wingdings" pitchFamily="2" charset="2"/>
              <a:buNone/>
            </a:pPr>
            <a:r>
              <a:rPr lang="en-US" sz="9600" dirty="0"/>
              <a:t/>
            </a:r>
            <a:br>
              <a:rPr lang="en-US" sz="9600" dirty="0"/>
            </a:br>
            <a:endParaRPr lang="en-US" sz="9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sz="quarter" idx="1"/>
          </p:nvPr>
        </p:nvSpPr>
        <p:spPr>
          <a:xfrm>
            <a:off x="0" y="533400"/>
            <a:ext cx="9144000" cy="3352800"/>
          </a:xfrm>
        </p:spPr>
        <p:txBody>
          <a:bodyPr>
            <a:normAutofit fontScale="25000" lnSpcReduction="20000"/>
          </a:bodyPr>
          <a:lstStyle/>
          <a:p>
            <a:pPr algn="ctr">
              <a:lnSpc>
                <a:spcPct val="110000"/>
              </a:lnSpc>
              <a:spcAft>
                <a:spcPct val="20000"/>
              </a:spcAft>
              <a:buFont typeface="Wingdings" pitchFamily="2" charset="2"/>
              <a:buNone/>
            </a:pPr>
            <a:r>
              <a:rPr lang="en-US" sz="9600" b="1" dirty="0"/>
              <a:t>We are responsible to the communities in which we live and work</a:t>
            </a:r>
            <a:br>
              <a:rPr lang="en-US" sz="9600" b="1" dirty="0"/>
            </a:br>
            <a:r>
              <a:rPr lang="en-US" sz="9600" b="1" dirty="0"/>
              <a:t>and to the world community as well.</a:t>
            </a:r>
            <a:br>
              <a:rPr lang="en-US" sz="9600" b="1" dirty="0"/>
            </a:br>
            <a:r>
              <a:rPr lang="en-US" sz="9600" b="1" dirty="0"/>
              <a:t>We must be good citizens – support good works and charities</a:t>
            </a:r>
            <a:br>
              <a:rPr lang="en-US" sz="9600" b="1" dirty="0"/>
            </a:br>
            <a:r>
              <a:rPr lang="en-US" sz="9600" b="1" dirty="0"/>
              <a:t>and bear our fair share of taxes.</a:t>
            </a:r>
            <a:br>
              <a:rPr lang="en-US" sz="9600" b="1" dirty="0"/>
            </a:br>
            <a:r>
              <a:rPr lang="en-US" sz="9600" b="1" dirty="0"/>
              <a:t>We must encourage civic improvements and better health and education.</a:t>
            </a:r>
            <a:br>
              <a:rPr lang="en-US" sz="9600" b="1" dirty="0"/>
            </a:br>
            <a:r>
              <a:rPr lang="en-US" sz="9600" b="1" dirty="0"/>
              <a:t>We must maintain in good order</a:t>
            </a:r>
            <a:br>
              <a:rPr lang="en-US" sz="9600" b="1" dirty="0"/>
            </a:br>
            <a:r>
              <a:rPr lang="en-US" sz="9600" b="1" dirty="0"/>
              <a:t>the property we are privileged to use,</a:t>
            </a:r>
            <a:br>
              <a:rPr lang="en-US" sz="9600" b="1" dirty="0"/>
            </a:br>
            <a:r>
              <a:rPr lang="en-US" sz="9600" b="1" dirty="0"/>
              <a:t>protecting the environment and natural resources. </a:t>
            </a:r>
          </a:p>
          <a:p>
            <a:pPr algn="ctr">
              <a:lnSpc>
                <a:spcPct val="110000"/>
              </a:lnSpc>
              <a:spcAft>
                <a:spcPct val="20000"/>
              </a:spcAft>
              <a:buFont typeface="Wingdings" pitchFamily="2" charset="2"/>
              <a:buNone/>
            </a:pPr>
            <a:r>
              <a:rPr lang="en-US" sz="9600" b="1" dirty="0"/>
              <a:t>Our final responsibility is to our stockholders.</a:t>
            </a:r>
            <a:br>
              <a:rPr lang="en-US" sz="9600" b="1" dirty="0"/>
            </a:br>
            <a:r>
              <a:rPr lang="en-US" sz="9600" b="1" dirty="0"/>
              <a:t>Business must make a sound profit.</a:t>
            </a:r>
            <a:br>
              <a:rPr lang="en-US" sz="9600" b="1" dirty="0"/>
            </a:br>
            <a:r>
              <a:rPr lang="en-US" sz="9600" b="1" dirty="0"/>
              <a:t>We must experiment with new ideas.</a:t>
            </a:r>
            <a:br>
              <a:rPr lang="en-US" sz="9600" b="1" dirty="0"/>
            </a:br>
            <a:r>
              <a:rPr lang="en-US" sz="9600" b="1" dirty="0"/>
              <a:t>Research must be carried on, innovative programs developed and mistakes paid for.</a:t>
            </a:r>
            <a:br>
              <a:rPr lang="en-US" sz="9600" b="1" dirty="0"/>
            </a:br>
            <a:r>
              <a:rPr lang="en-US" sz="9600" b="1" dirty="0"/>
              <a:t>New equipment must be purchased, new facilities provided and new products launched.</a:t>
            </a:r>
            <a:br>
              <a:rPr lang="en-US" sz="9600" b="1" dirty="0"/>
            </a:br>
            <a:endParaRPr lang="en-US" sz="9600" b="1" dirty="0"/>
          </a:p>
          <a:p>
            <a:pPr algn="ctr">
              <a:lnSpc>
                <a:spcPct val="110000"/>
              </a:lnSpc>
              <a:spcAft>
                <a:spcPct val="20000"/>
              </a:spcAft>
              <a:buFont typeface="Wingdings" pitchFamily="2" charset="2"/>
              <a:buNone/>
            </a:pPr>
            <a:endParaRPr lang="en-US" sz="2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sz="quarter" idx="1"/>
          </p:nvPr>
        </p:nvSpPr>
        <p:spPr>
          <a:xfrm>
            <a:off x="304800" y="228600"/>
            <a:ext cx="8458200" cy="1981200"/>
          </a:xfrm>
        </p:spPr>
        <p:txBody>
          <a:bodyPr/>
          <a:lstStyle/>
          <a:p>
            <a:pPr algn="ctr">
              <a:lnSpc>
                <a:spcPct val="80000"/>
              </a:lnSpc>
              <a:buFont typeface="Wingdings" pitchFamily="2" charset="2"/>
              <a:buNone/>
            </a:pPr>
            <a:endParaRPr lang="en-US" sz="800" b="1"/>
          </a:p>
          <a:p>
            <a:pPr algn="ctr">
              <a:lnSpc>
                <a:spcPct val="110000"/>
              </a:lnSpc>
              <a:spcAft>
                <a:spcPct val="20000"/>
              </a:spcAft>
              <a:buFont typeface="Wingdings" pitchFamily="2" charset="2"/>
              <a:buNone/>
            </a:pPr>
            <a:r>
              <a:rPr lang="en-US" sz="2000" b="1"/>
              <a:t>Reserves must be created to provide for adverse times.</a:t>
            </a:r>
            <a:br>
              <a:rPr lang="en-US" sz="2000" b="1"/>
            </a:br>
            <a:r>
              <a:rPr lang="en-US" sz="2000" b="1"/>
              <a:t>When we operate according to these principles,</a:t>
            </a:r>
            <a:br>
              <a:rPr lang="en-US" sz="2000" b="1"/>
            </a:br>
            <a:r>
              <a:rPr lang="en-US" sz="2000" b="1"/>
              <a:t>the stockholders should realize a fair return.</a:t>
            </a:r>
          </a:p>
          <a:p>
            <a:pPr>
              <a:lnSpc>
                <a:spcPct val="110000"/>
              </a:lnSpc>
              <a:spcAft>
                <a:spcPct val="20000"/>
              </a:spcAft>
              <a:buFont typeface="Wingdings" pitchFamily="2" charset="2"/>
              <a:buNone/>
            </a:pPr>
            <a:r>
              <a:rPr lang="en-US" sz="2000" b="1"/>
              <a:t>                                       			    Johnson &amp; Johnson</a:t>
            </a:r>
          </a:p>
        </p:txBody>
      </p:sp>
      <p:sp>
        <p:nvSpPr>
          <p:cNvPr id="56323" name="Text Box 3"/>
          <p:cNvSpPr txBox="1">
            <a:spLocks noChangeArrowheads="1"/>
          </p:cNvSpPr>
          <p:nvPr/>
        </p:nvSpPr>
        <p:spPr bwMode="auto">
          <a:xfrm>
            <a:off x="1355725" y="2774950"/>
            <a:ext cx="6797675"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56324" name="Text Box 4"/>
          <p:cNvSpPr txBox="1">
            <a:spLocks noChangeArrowheads="1"/>
          </p:cNvSpPr>
          <p:nvPr/>
        </p:nvSpPr>
        <p:spPr bwMode="auto">
          <a:xfrm>
            <a:off x="381000" y="1981200"/>
            <a:ext cx="66294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3200" b="1">
                <a:solidFill>
                  <a:schemeClr val="tx2"/>
                </a:solidFill>
                <a:effectLst>
                  <a:outerShdw blurRad="38100" dist="38100" dir="2700000" algn="tl">
                    <a:srgbClr val="000000"/>
                  </a:outerShdw>
                </a:effectLst>
              </a:rPr>
              <a:t>Corporate Governance in India</a:t>
            </a:r>
          </a:p>
        </p:txBody>
      </p:sp>
      <p:sp>
        <p:nvSpPr>
          <p:cNvPr id="56325" name="Text Box 5"/>
          <p:cNvSpPr txBox="1">
            <a:spLocks noChangeArrowheads="1"/>
          </p:cNvSpPr>
          <p:nvPr/>
        </p:nvSpPr>
        <p:spPr bwMode="auto">
          <a:xfrm>
            <a:off x="838200" y="2590800"/>
            <a:ext cx="8001000" cy="4591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nSpc>
                <a:spcPct val="110000"/>
              </a:lnSpc>
              <a:spcBef>
                <a:spcPct val="10000"/>
              </a:spcBef>
              <a:spcAft>
                <a:spcPct val="10000"/>
              </a:spcAft>
            </a:pPr>
            <a:r>
              <a:rPr lang="en-US" sz="2400" b="1">
                <a:effectLst>
                  <a:outerShdw blurRad="38100" dist="38100" dir="2700000" algn="tl">
                    <a:srgbClr val="000000"/>
                  </a:outerShdw>
                </a:effectLst>
                <a:latin typeface="Tahoma" pitchFamily="34" charset="0"/>
              </a:rPr>
              <a:t>Problems</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Inadequate Sanction and Enforcement.</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No clear demarcation of control mechanisms between SEBI, DCA and Stock Exchanges.</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Lack of Professionalism of Directors</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Institutional Investors show poor commitment</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Indian boards are not professional</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Unindependent Independent directors</a:t>
            </a:r>
          </a:p>
          <a:p>
            <a:pPr>
              <a:lnSpc>
                <a:spcPct val="120000"/>
              </a:lnSpc>
              <a:spcBef>
                <a:spcPct val="10000"/>
              </a:spcBef>
              <a:spcAft>
                <a:spcPct val="10000"/>
              </a:spcAft>
              <a:buClr>
                <a:schemeClr val="tx2"/>
              </a:buClr>
              <a:buSzPct val="85000"/>
              <a:buFontTx/>
              <a:buChar char="o"/>
            </a:pPr>
            <a:r>
              <a:rPr lang="en-US" sz="2000" b="1">
                <a:effectLst>
                  <a:outerShdw blurRad="38100" dist="38100" dir="2700000" algn="tl">
                    <a:srgbClr val="000000"/>
                  </a:outerShdw>
                </a:effectLst>
                <a:latin typeface="Tahoma" pitchFamily="34" charset="0"/>
              </a:rPr>
              <a:t>Whistle Blower Policy not in place</a:t>
            </a:r>
          </a:p>
          <a:p>
            <a:endParaRPr lang="en-US" sz="2000" b="1">
              <a:effectLst>
                <a:outerShdw blurRad="38100" dist="38100" dir="2700000" algn="tl">
                  <a:srgbClr val="000000"/>
                </a:outerShdw>
              </a:effectLst>
              <a:latin typeface="Tahoma" pitchFamily="34" charset="0"/>
            </a:endParaRPr>
          </a:p>
          <a:p>
            <a:pPr>
              <a:spcBef>
                <a:spcPct val="50000"/>
              </a:spcBef>
            </a:pPr>
            <a:endParaRPr lang="en-US">
              <a:latin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sz="quarter" idx="1"/>
          </p:nvPr>
        </p:nvSpPr>
        <p:spPr>
          <a:xfrm>
            <a:off x="457200" y="457200"/>
            <a:ext cx="8382000" cy="3200400"/>
          </a:xfrm>
        </p:spPr>
        <p:txBody>
          <a:bodyPr/>
          <a:lstStyle/>
          <a:p>
            <a:pPr marL="660400" indent="-374650">
              <a:lnSpc>
                <a:spcPct val="110000"/>
              </a:lnSpc>
              <a:spcBef>
                <a:spcPct val="10000"/>
              </a:spcBef>
              <a:spcAft>
                <a:spcPct val="10000"/>
              </a:spcAft>
              <a:buClr>
                <a:schemeClr val="tx2"/>
              </a:buClr>
              <a:buSzPct val="85000"/>
              <a:buFontTx/>
              <a:buChar char="o"/>
            </a:pPr>
            <a:r>
              <a:rPr lang="en-US" sz="2000" b="1"/>
              <a:t>Too many unlisted companies</a:t>
            </a:r>
          </a:p>
          <a:p>
            <a:pPr marL="660400" indent="-374650">
              <a:lnSpc>
                <a:spcPct val="110000"/>
              </a:lnSpc>
              <a:spcBef>
                <a:spcPct val="10000"/>
              </a:spcBef>
              <a:spcAft>
                <a:spcPct val="10000"/>
              </a:spcAft>
              <a:buClr>
                <a:schemeClr val="tx2"/>
              </a:buClr>
              <a:buSzPct val="85000"/>
              <a:buFontTx/>
              <a:buChar char="o"/>
            </a:pPr>
            <a:r>
              <a:rPr lang="en-US" sz="2000" b="1"/>
              <a:t>Accounting gimmicks</a:t>
            </a:r>
          </a:p>
          <a:p>
            <a:pPr marL="660400" indent="-374650">
              <a:lnSpc>
                <a:spcPct val="110000"/>
              </a:lnSpc>
              <a:spcBef>
                <a:spcPct val="10000"/>
              </a:spcBef>
              <a:spcAft>
                <a:spcPct val="10000"/>
              </a:spcAft>
              <a:buClr>
                <a:schemeClr val="tx2"/>
              </a:buClr>
              <a:buSzPct val="85000"/>
              <a:buFontTx/>
              <a:buChar char="o"/>
            </a:pPr>
            <a:r>
              <a:rPr lang="en-US" sz="2000" b="1"/>
              <a:t>Poor Shareholder participation</a:t>
            </a:r>
          </a:p>
          <a:p>
            <a:pPr marL="660400" indent="-374650">
              <a:lnSpc>
                <a:spcPct val="110000"/>
              </a:lnSpc>
              <a:spcBef>
                <a:spcPct val="10000"/>
              </a:spcBef>
              <a:spcAft>
                <a:spcPct val="10000"/>
              </a:spcAft>
              <a:buClr>
                <a:schemeClr val="tx2"/>
              </a:buClr>
              <a:buSzPct val="85000"/>
              <a:buFontTx/>
              <a:buChar char="o"/>
            </a:pPr>
            <a:r>
              <a:rPr lang="en-US" sz="2000" b="1"/>
              <a:t>Obliging auditors</a:t>
            </a:r>
          </a:p>
          <a:p>
            <a:pPr marL="660400" indent="-374650">
              <a:lnSpc>
                <a:spcPct val="110000"/>
              </a:lnSpc>
              <a:spcBef>
                <a:spcPct val="10000"/>
              </a:spcBef>
              <a:spcAft>
                <a:spcPct val="10000"/>
              </a:spcAft>
              <a:buClr>
                <a:schemeClr val="tx2"/>
              </a:buClr>
              <a:buSzPct val="85000"/>
              <a:buFontTx/>
              <a:buChar char="o"/>
            </a:pPr>
            <a:r>
              <a:rPr lang="en-US" sz="2000" b="1"/>
              <a:t>Soft State, lethargic judiciary, inefficient market regulator, poor enforcement machinery, and a value system which is indifferent to moral turpitudes.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685800"/>
            <a:ext cx="7391400" cy="838200"/>
          </a:xfrm>
        </p:spPr>
        <p:txBody>
          <a:bodyPr>
            <a:normAutofit/>
          </a:bodyPr>
          <a:lstStyle/>
          <a:p>
            <a:pPr algn="l"/>
            <a:r>
              <a:rPr lang="en-US" sz="3200"/>
              <a:t>However things are improving now</a:t>
            </a:r>
          </a:p>
        </p:txBody>
      </p:sp>
      <p:sp>
        <p:nvSpPr>
          <p:cNvPr id="59395" name="Rectangle 3"/>
          <p:cNvSpPr>
            <a:spLocks noGrp="1" noChangeArrowheads="1"/>
          </p:cNvSpPr>
          <p:nvPr>
            <p:ph sz="quarter" idx="1"/>
          </p:nvPr>
        </p:nvSpPr>
        <p:spPr>
          <a:xfrm>
            <a:off x="457200" y="1600200"/>
            <a:ext cx="8382000" cy="4267200"/>
          </a:xfrm>
        </p:spPr>
        <p:txBody>
          <a:bodyPr/>
          <a:lstStyle/>
          <a:p>
            <a:pPr marL="400050" indent="-400050">
              <a:lnSpc>
                <a:spcPct val="110000"/>
              </a:lnSpc>
              <a:spcBef>
                <a:spcPct val="10000"/>
              </a:spcBef>
              <a:spcAft>
                <a:spcPct val="10000"/>
              </a:spcAft>
              <a:buClr>
                <a:schemeClr val="tx2"/>
              </a:buClr>
              <a:buSzPct val="85000"/>
              <a:buFontTx/>
              <a:buChar char="o"/>
            </a:pPr>
            <a:r>
              <a:rPr lang="en-US" sz="2000" b="1"/>
              <a:t>The market is competition – driven</a:t>
            </a:r>
          </a:p>
          <a:p>
            <a:pPr marL="400050" indent="-400050">
              <a:lnSpc>
                <a:spcPct val="110000"/>
              </a:lnSpc>
              <a:spcBef>
                <a:spcPct val="10000"/>
              </a:spcBef>
              <a:spcAft>
                <a:spcPct val="10000"/>
              </a:spcAft>
              <a:buClr>
                <a:schemeClr val="tx2"/>
              </a:buClr>
              <a:buSzPct val="85000"/>
              <a:buFontTx/>
              <a:buChar char="o"/>
            </a:pPr>
            <a:r>
              <a:rPr lang="en-US" sz="2000" b="1"/>
              <a:t>Professional new players are coming in</a:t>
            </a:r>
          </a:p>
          <a:p>
            <a:pPr marL="400050" indent="-400050">
              <a:lnSpc>
                <a:spcPct val="110000"/>
              </a:lnSpc>
              <a:spcBef>
                <a:spcPct val="10000"/>
              </a:spcBef>
              <a:spcAft>
                <a:spcPct val="10000"/>
              </a:spcAft>
              <a:buClr>
                <a:schemeClr val="tx2"/>
              </a:buClr>
              <a:buSzPct val="85000"/>
              <a:buFontTx/>
              <a:buChar char="o"/>
            </a:pPr>
            <a:r>
              <a:rPr lang="en-US" sz="2000" b="1"/>
              <a:t>High growth in market – capitalisation</a:t>
            </a:r>
          </a:p>
          <a:p>
            <a:pPr marL="400050" indent="-400050">
              <a:lnSpc>
                <a:spcPct val="110000"/>
              </a:lnSpc>
              <a:spcBef>
                <a:spcPct val="10000"/>
              </a:spcBef>
              <a:spcAft>
                <a:spcPct val="10000"/>
              </a:spcAft>
              <a:buClr>
                <a:schemeClr val="tx2"/>
              </a:buClr>
              <a:buSzPct val="85000"/>
              <a:buFontTx/>
              <a:buChar char="o"/>
            </a:pPr>
            <a:r>
              <a:rPr lang="en-US" sz="2000" b="1"/>
              <a:t>Well-focussed, well-researched portfolio investors</a:t>
            </a:r>
          </a:p>
          <a:p>
            <a:pPr marL="400050" indent="-400050">
              <a:lnSpc>
                <a:spcPct val="110000"/>
              </a:lnSpc>
              <a:spcBef>
                <a:spcPct val="10000"/>
              </a:spcBef>
              <a:spcAft>
                <a:spcPct val="10000"/>
              </a:spcAft>
              <a:buClr>
                <a:schemeClr val="tx2"/>
              </a:buClr>
              <a:buSzPct val="85000"/>
              <a:buFontTx/>
              <a:buChar char="o"/>
            </a:pPr>
            <a:r>
              <a:rPr lang="en-US" sz="2000" b="1"/>
              <a:t>Media influences </a:t>
            </a:r>
          </a:p>
          <a:p>
            <a:pPr marL="400050" indent="-400050">
              <a:lnSpc>
                <a:spcPct val="110000"/>
              </a:lnSpc>
              <a:spcBef>
                <a:spcPct val="10000"/>
              </a:spcBef>
              <a:spcAft>
                <a:spcPct val="10000"/>
              </a:spcAft>
              <a:buClr>
                <a:schemeClr val="tx2"/>
              </a:buClr>
              <a:buSzPct val="85000"/>
              <a:buFontTx/>
              <a:buChar char="o"/>
            </a:pPr>
            <a:r>
              <a:rPr lang="en-US" sz="2000" b="1"/>
              <a:t>Influence of banks and financial institutions</a:t>
            </a:r>
          </a:p>
          <a:p>
            <a:pPr marL="400050" indent="-400050">
              <a:lnSpc>
                <a:spcPct val="110000"/>
              </a:lnSpc>
              <a:spcBef>
                <a:spcPct val="10000"/>
              </a:spcBef>
              <a:spcAft>
                <a:spcPct val="10000"/>
              </a:spcAft>
              <a:buClr>
                <a:schemeClr val="tx2"/>
              </a:buClr>
              <a:buSzPct val="85000"/>
              <a:buFontTx/>
              <a:buChar char="o"/>
            </a:pPr>
            <a:r>
              <a:rPr lang="en-US" sz="2000" b="1"/>
              <a:t>Realisation among Indian companies of the benefits of corporate governance and</a:t>
            </a:r>
          </a:p>
          <a:p>
            <a:pPr marL="400050" indent="-400050">
              <a:lnSpc>
                <a:spcPct val="110000"/>
              </a:lnSpc>
              <a:spcBef>
                <a:spcPct val="10000"/>
              </a:spcBef>
              <a:spcAft>
                <a:spcPct val="10000"/>
              </a:spcAft>
              <a:buClr>
                <a:schemeClr val="tx2"/>
              </a:buClr>
              <a:buSzPct val="85000"/>
              <a:buFontTx/>
              <a:buChar char="o"/>
            </a:pPr>
            <a:r>
              <a:rPr lang="en-US" sz="2000" b="1"/>
              <a:t>Impending Capital Account Convertibility will exert its own pressure.</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804</TotalTime>
  <Words>811</Words>
  <Application>Microsoft Office PowerPoint</Application>
  <PresentationFormat>On-screen Show (4:3)</PresentationFormat>
  <Paragraphs>302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Equity</vt:lpstr>
      <vt:lpstr>Slide 1</vt:lpstr>
      <vt:lpstr>OBJECTIVES</vt:lpstr>
      <vt:lpstr>OUTLINE</vt:lpstr>
      <vt:lpstr>What is a Corporate?</vt:lpstr>
      <vt:lpstr>What is Governance?</vt:lpstr>
      <vt:lpstr>Characteristics of a Corporation</vt:lpstr>
      <vt:lpstr>Theoretical Basis of Corporate Governance </vt:lpstr>
      <vt:lpstr>Behavioural Differences</vt:lpstr>
      <vt:lpstr>Psychological Mechanisms</vt:lpstr>
      <vt:lpstr>Situational Mechanisms</vt:lpstr>
      <vt:lpstr>Slide 11</vt:lpstr>
      <vt:lpstr>Slide 12</vt:lpstr>
      <vt:lpstr>Fig.2 : The German Model</vt:lpstr>
      <vt:lpstr>Fig.3 : The Japanese Model</vt:lpstr>
      <vt:lpstr>Fig.4 : Indian Corporate Governance Model</vt:lpstr>
      <vt:lpstr>What Is Good Corporate Governance?  Obligation to society at large  </vt:lpstr>
      <vt:lpstr>Obligation to investors</vt:lpstr>
      <vt:lpstr>Slide 18</vt:lpstr>
      <vt:lpstr>Slide 19</vt:lpstr>
      <vt:lpstr>Slide 20</vt:lpstr>
      <vt:lpstr>Slide 21</vt:lpstr>
      <vt:lpstr>Slide 22</vt:lpstr>
      <vt:lpstr>Slide 23</vt:lpstr>
      <vt:lpstr>Slide 24</vt:lpstr>
      <vt:lpstr>However things are improving now</vt:lpstr>
    </vt:vector>
  </TitlesOfParts>
  <Company>LIBA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 :  AN OVERVIEW</dc:title>
  <dc:creator>alagu</dc:creator>
  <cp:lastModifiedBy>Administrator</cp:lastModifiedBy>
  <cp:revision>118</cp:revision>
  <dcterms:created xsi:type="dcterms:W3CDTF">2005-01-17T08:46:09Z</dcterms:created>
  <dcterms:modified xsi:type="dcterms:W3CDTF">2013-07-13T06:09:24Z</dcterms:modified>
</cp:coreProperties>
</file>