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8" r:id="rId20"/>
    <p:sldId id="274" r:id="rId21"/>
    <p:sldId id="276" r:id="rId22"/>
    <p:sldId id="275"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48" autoAdjust="0"/>
  </p:normalViewPr>
  <p:slideViewPr>
    <p:cSldViewPr>
      <p:cViewPr varScale="1">
        <p:scale>
          <a:sx n="66" d="100"/>
          <a:sy n="66" d="100"/>
        </p:scale>
        <p:origin x="-63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DE3065-9CE5-4C5F-9077-F4660B49C71D}" type="datetimeFigureOut">
              <a:rPr lang="en-US" smtClean="0"/>
              <a:pPr/>
              <a:t>7/9/2013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040B46-EDC4-43CC-8434-E4AEFD7BF336}" type="slidenum">
              <a:rPr lang="en-US" smtClean="0"/>
              <a:pPr/>
              <a:t>‹#›</a:t>
            </a:fld>
            <a:endParaRPr lang="en-US" dirty="0"/>
          </a:p>
        </p:txBody>
      </p:sp>
    </p:spTree>
    <p:extLst>
      <p:ext uri="{BB962C8B-B14F-4D97-AF65-F5344CB8AC3E}">
        <p14:creationId xmlns:p14="http://schemas.microsoft.com/office/powerpoint/2010/main" val="994219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purpose of this chapter is to explain how to create and implement an equitable pay plan. The main topics we cover include What Determines How Much You Pay, How to Create a Market-Competitive Pay Plan, Incentive Plans, Employee Benefits, and Current Compensation Trends.</a:t>
            </a:r>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a:t>
            </a:fld>
            <a:endParaRPr lang="en-US" dirty="0"/>
          </a:p>
        </p:txBody>
      </p:sp>
    </p:spTree>
    <p:extLst>
      <p:ext uri="{BB962C8B-B14F-4D97-AF65-F5344CB8AC3E}">
        <p14:creationId xmlns:p14="http://schemas.microsoft.com/office/powerpoint/2010/main" val="909629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When you finish studying this chapter, you should be able to:</a:t>
            </a:r>
          </a:p>
          <a:p>
            <a:pPr marL="228600" indent="-228600">
              <a:buFont typeface="+mj-lt"/>
              <a:buAutoNum type="arabicPeriod"/>
            </a:pPr>
            <a:r>
              <a:rPr lang="en-US" dirty="0" smtClean="0"/>
              <a:t>Discuss four basic factors determining pay rates.</a:t>
            </a:r>
          </a:p>
          <a:p>
            <a:pPr marL="228600" indent="-228600">
              <a:buFont typeface="+mj-lt"/>
              <a:buAutoNum type="arabicPeriod"/>
            </a:pPr>
            <a:r>
              <a:rPr lang="en-US" dirty="0" smtClean="0"/>
              <a:t>Explain each of the steps in establishing market-competitive pay rates.</a:t>
            </a:r>
          </a:p>
          <a:p>
            <a:pPr marL="228600" indent="-228600">
              <a:buFont typeface="+mj-lt"/>
              <a:buAutoNum type="arabicPeriod"/>
            </a:pPr>
            <a:r>
              <a:rPr lang="en-US" dirty="0" smtClean="0"/>
              <a:t>Compare and contrast piecework and team or group incentive plans.</a:t>
            </a:r>
          </a:p>
          <a:p>
            <a:pPr marL="228600" indent="-228600">
              <a:buFont typeface="+mj-lt"/>
              <a:buAutoNum type="arabicPeriod"/>
            </a:pPr>
            <a:r>
              <a:rPr lang="en-US" dirty="0" smtClean="0"/>
              <a:t>List and describe each of the basic benefits most employers might be expected to offer.</a:t>
            </a:r>
          </a:p>
          <a:p>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2</a:t>
            </a:fld>
            <a:endParaRPr lang="en-US" dirty="0"/>
          </a:p>
        </p:txBody>
      </p:sp>
    </p:spTree>
    <p:extLst>
      <p:ext uri="{BB962C8B-B14F-4D97-AF65-F5344CB8AC3E}">
        <p14:creationId xmlns:p14="http://schemas.microsoft.com/office/powerpoint/2010/main" val="356447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Employee Compensation: </a:t>
            </a:r>
            <a:r>
              <a:rPr lang="en-US" sz="1200" b="0" kern="1200" dirty="0" smtClean="0">
                <a:solidFill>
                  <a:schemeClr val="tx1"/>
                </a:solidFill>
                <a:effectLst/>
                <a:latin typeface="+mn-lt"/>
                <a:ea typeface="+mn-ea"/>
                <a:cs typeface="+mn-cs"/>
              </a:rPr>
              <a:t>All forms of pay or rewards going to employees has two main components,</a:t>
            </a:r>
            <a:r>
              <a:rPr lang="en-US" sz="1200" b="0" kern="1200" baseline="0" dirty="0" smtClean="0">
                <a:solidFill>
                  <a:schemeClr val="tx1"/>
                </a:solidFill>
                <a:effectLst/>
                <a:latin typeface="+mn-lt"/>
                <a:ea typeface="+mn-ea"/>
                <a:cs typeface="+mn-cs"/>
              </a:rPr>
              <a:t> which are</a:t>
            </a:r>
            <a:r>
              <a:rPr lang="en-US" sz="1200" b="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direct</a:t>
            </a:r>
            <a:r>
              <a:rPr lang="en-US" sz="1200" b="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indirect</a:t>
            </a:r>
            <a:r>
              <a:rPr lang="en-US" sz="1200" b="0" kern="1200" dirty="0" smtClean="0">
                <a:solidFill>
                  <a:schemeClr val="tx1"/>
                </a:solidFill>
                <a:effectLst/>
                <a:latin typeface="+mn-lt"/>
                <a:ea typeface="+mn-ea"/>
                <a:cs typeface="+mn-cs"/>
              </a:rPr>
              <a:t> financial payments. Four basic factors determine what people are paid</a:t>
            </a:r>
            <a:r>
              <a:rPr lang="en-US" sz="1200" b="0" kern="1200" baseline="0" dirty="0" smtClean="0">
                <a:solidFill>
                  <a:schemeClr val="tx1"/>
                </a:solidFill>
                <a:effectLst/>
                <a:latin typeface="+mn-lt"/>
                <a:ea typeface="+mn-ea"/>
                <a:cs typeface="+mn-cs"/>
              </a:rPr>
              <a:t> are</a:t>
            </a:r>
            <a:r>
              <a:rPr lang="en-US" sz="1200" b="0" kern="1200" dirty="0" smtClean="0">
                <a:solidFill>
                  <a:schemeClr val="tx1"/>
                </a:solidFill>
                <a:effectLst/>
                <a:latin typeface="+mn-lt"/>
                <a:ea typeface="+mn-ea"/>
                <a:cs typeface="+mn-cs"/>
              </a:rPr>
              <a:t> legal, union, policy, and equity factors.</a:t>
            </a:r>
            <a:endParaRPr lang="en-US" sz="12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3</a:t>
            </a:fld>
            <a:endParaRPr lang="en-US" dirty="0"/>
          </a:p>
        </p:txBody>
      </p:sp>
    </p:spTree>
    <p:extLst>
      <p:ext uri="{BB962C8B-B14F-4D97-AF65-F5344CB8AC3E}">
        <p14:creationId xmlns:p14="http://schemas.microsoft.com/office/powerpoint/2010/main" val="14117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Legal: Important Compensation Laws — </a:t>
            </a:r>
            <a:r>
              <a:rPr lang="en-US" sz="1050" kern="1200" dirty="0" smtClean="0">
                <a:solidFill>
                  <a:schemeClr val="tx1"/>
                </a:solidFill>
                <a:effectLst/>
                <a:latin typeface="+mn-lt"/>
                <a:ea typeface="+mn-ea"/>
                <a:cs typeface="+mn-cs"/>
              </a:rPr>
              <a:t>Numerous laws stipulate what employers can or must pay in terms of minimum wages, overtime rates, and benefits.</a:t>
            </a:r>
            <a:r>
              <a:rPr lang="en-US" sz="1050" kern="1200" baseline="0" dirty="0" smtClean="0">
                <a:solidFill>
                  <a:schemeClr val="tx1"/>
                </a:solidFill>
                <a:effectLst/>
                <a:latin typeface="+mn-lt"/>
                <a:ea typeface="+mn-ea"/>
                <a:cs typeface="+mn-cs"/>
              </a:rPr>
              <a:t> </a:t>
            </a:r>
            <a:r>
              <a:rPr lang="en-US" sz="1050" kern="1200" dirty="0" smtClean="0">
                <a:solidFill>
                  <a:schemeClr val="tx1"/>
                </a:solidFill>
                <a:effectLst/>
                <a:latin typeface="+mn-lt"/>
                <a:ea typeface="+mn-ea"/>
                <a:cs typeface="+mn-cs"/>
              </a:rPr>
              <a:t>There are many laws that govern compensation. For example, the Fair Labor Standards Act (FLSA) regulates the minimum wage and requires that overtime be paid at a rate of one and one half times the normal rate of pay for hours worked over 40 in a work week. Employees are categorized as exempt from the act, or not exempt (non-exempt) from its provisions. Other compensation laws include the Equal Pay Act, the Civil Rights Act, other discrimination laws such as the Age Discrimination in Employment Act (ADEA), and the Americans with Disabilities Act (ADA).</a:t>
            </a:r>
          </a:p>
          <a:p>
            <a:endParaRPr lang="en-US" sz="1050" dirty="0" smtClean="0"/>
          </a:p>
          <a:p>
            <a:r>
              <a:rPr lang="en-US" sz="1050" b="1" kern="1200" dirty="0" smtClean="0">
                <a:solidFill>
                  <a:schemeClr val="tx1"/>
                </a:solidFill>
                <a:effectLst/>
                <a:latin typeface="+mn-lt"/>
                <a:ea typeface="+mn-ea"/>
                <a:cs typeface="+mn-cs"/>
              </a:rPr>
              <a:t>How Unions Influence Compensation Decisions — </a:t>
            </a:r>
            <a:r>
              <a:rPr lang="en-US" sz="1050" kern="1200" dirty="0" smtClean="0">
                <a:solidFill>
                  <a:schemeClr val="tx1"/>
                </a:solidFill>
                <a:effectLst/>
                <a:latin typeface="+mn-lt"/>
                <a:ea typeface="+mn-ea"/>
                <a:cs typeface="+mn-cs"/>
              </a:rPr>
              <a:t>Unions and labor relations laws influence pay plan design. Besides wages, unions include time off with pay, income security, cost-of-living (COLA) adjustments, and various benefits such as health care.</a:t>
            </a:r>
          </a:p>
          <a:p>
            <a:endParaRPr lang="en-US" sz="105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Compensation Policies —</a:t>
            </a:r>
            <a:r>
              <a:rPr lang="en-US" sz="1050" kern="1200" dirty="0" smtClean="0">
                <a:solidFill>
                  <a:schemeClr val="tx1"/>
                </a:solidFill>
                <a:effectLst/>
                <a:latin typeface="+mn-lt"/>
                <a:ea typeface="+mn-ea"/>
                <a:cs typeface="+mn-cs"/>
              </a:rPr>
              <a:t> The basic thrust in pay plans today is to produce an aligned reward strategy to create compensation plans that guide employee behaviors in the desired, strategic direction. While </a:t>
            </a:r>
            <a:r>
              <a:rPr lang="en-US" sz="1050" i="1" kern="1200" dirty="0" smtClean="0">
                <a:solidFill>
                  <a:schemeClr val="tx1"/>
                </a:solidFill>
                <a:effectLst/>
                <a:latin typeface="+mn-lt"/>
                <a:ea typeface="+mn-ea"/>
                <a:cs typeface="+mn-cs"/>
              </a:rPr>
              <a:t>locality</a:t>
            </a:r>
            <a:r>
              <a:rPr lang="en-US" sz="1050" kern="1200" dirty="0" smtClean="0">
                <a:solidFill>
                  <a:schemeClr val="tx1"/>
                </a:solidFill>
                <a:effectLst/>
                <a:latin typeface="+mn-lt"/>
                <a:ea typeface="+mn-ea"/>
                <a:cs typeface="+mn-cs"/>
              </a:rPr>
              <a:t> is a consideration, distinguishing between high and low performers is a policy issue, as is seniority-based pay.</a:t>
            </a:r>
          </a:p>
          <a:p>
            <a:endParaRPr lang="en-US" sz="1050" dirty="0" smtClean="0"/>
          </a:p>
          <a:p>
            <a:r>
              <a:rPr lang="en-US" sz="1050" b="1" kern="1200" dirty="0" smtClean="0">
                <a:solidFill>
                  <a:schemeClr val="tx1"/>
                </a:solidFill>
                <a:effectLst/>
                <a:latin typeface="+mn-lt"/>
                <a:ea typeface="+mn-ea"/>
                <a:cs typeface="+mn-cs"/>
              </a:rPr>
              <a:t>Equity and Its Impact on Pay Rates —</a:t>
            </a:r>
            <a:r>
              <a:rPr lang="en-US" sz="1050" kern="1200" dirty="0" smtClean="0">
                <a:solidFill>
                  <a:schemeClr val="tx1"/>
                </a:solidFill>
                <a:effectLst/>
                <a:latin typeface="+mn-lt"/>
                <a:ea typeface="+mn-ea"/>
                <a:cs typeface="+mn-cs"/>
              </a:rPr>
              <a:t> External and internal equity are crucial in pay rates. External equity refers to pay comparing favorably with rates in other organizations. Internal equity refers to employees viewing their pay as equitable given other pay rates in the organization. Individual equity refers to the fairness of an individual’s pay as compared with what his/her coworkers are earning for the same or very similar jobs in the company. Last, procedural equity refers to the perceived fairness of the processes and procedures used to make decisions regarding the allocation of pay.</a:t>
            </a:r>
            <a:endParaRPr lang="en-US" sz="105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4</a:t>
            </a:fld>
            <a:endParaRPr lang="en-US" dirty="0"/>
          </a:p>
        </p:txBody>
      </p:sp>
    </p:spTree>
    <p:extLst>
      <p:ext uri="{BB962C8B-B14F-4D97-AF65-F5344CB8AC3E}">
        <p14:creationId xmlns:p14="http://schemas.microsoft.com/office/powerpoint/2010/main" val="4094941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Employers use two basic approaches to setting pay rates, </a:t>
            </a:r>
            <a:r>
              <a:rPr lang="en-US" sz="1200" i="1" kern="1200" dirty="0" smtClean="0">
                <a:solidFill>
                  <a:schemeClr val="tx1"/>
                </a:solidFill>
                <a:effectLst/>
                <a:latin typeface="+mn-lt"/>
                <a:ea typeface="+mn-ea"/>
                <a:cs typeface="+mn-cs"/>
              </a:rPr>
              <a:t>market-based approaches,</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evaluation approaches.</a:t>
            </a:r>
            <a:r>
              <a:rPr lang="en-US" sz="1200" kern="1200" dirty="0" smtClean="0">
                <a:solidFill>
                  <a:schemeClr val="tx1"/>
                </a:solidFill>
                <a:effectLst/>
                <a:latin typeface="+mn-lt"/>
                <a:ea typeface="+mn-ea"/>
                <a:cs typeface="+mn-cs"/>
              </a:rPr>
              <a:t> In practice, setting pay rates while ensuring external and internal equity (in other words, creating a market-competitive pay plan) usually entails six steps:</a:t>
            </a:r>
          </a:p>
          <a:p>
            <a:r>
              <a:rPr lang="en-US" sz="1200" kern="1200" dirty="0" smtClean="0">
                <a:solidFill>
                  <a:schemeClr val="tx1"/>
                </a:solidFill>
                <a:effectLst/>
                <a:latin typeface="+mn-lt"/>
                <a:ea typeface="+mn-ea"/>
                <a:cs typeface="+mn-cs"/>
              </a:rPr>
              <a:t>  1.  Determine the worth of each job in your organization through job evaluation (to help ensure internal equity).</a:t>
            </a:r>
          </a:p>
          <a:p>
            <a:r>
              <a:rPr lang="en-US" sz="1200" kern="1200" dirty="0" smtClean="0">
                <a:solidFill>
                  <a:schemeClr val="tx1"/>
                </a:solidFill>
                <a:effectLst/>
                <a:latin typeface="+mn-lt"/>
                <a:ea typeface="+mn-ea"/>
                <a:cs typeface="+mn-cs"/>
              </a:rPr>
              <a:t>  2.  Group similar jobs into pay grades.</a:t>
            </a:r>
          </a:p>
          <a:p>
            <a:r>
              <a:rPr lang="en-US" sz="1200" kern="1200" dirty="0" smtClean="0">
                <a:solidFill>
                  <a:schemeClr val="tx1"/>
                </a:solidFill>
                <a:effectLst/>
                <a:latin typeface="+mn-lt"/>
                <a:ea typeface="+mn-ea"/>
                <a:cs typeface="+mn-cs"/>
              </a:rPr>
              <a:t>  3.  Price each pay grade with a wage curve.</a:t>
            </a:r>
          </a:p>
          <a:p>
            <a:r>
              <a:rPr lang="en-US" sz="1200" kern="1200" dirty="0" smtClean="0">
                <a:solidFill>
                  <a:schemeClr val="tx1"/>
                </a:solidFill>
                <a:effectLst/>
                <a:latin typeface="+mn-lt"/>
                <a:ea typeface="+mn-ea"/>
                <a:cs typeface="+mn-cs"/>
              </a:rPr>
              <a:t>  4.  Conduct a salary survey of what other employers are paying comparable jobs.</a:t>
            </a:r>
          </a:p>
          <a:p>
            <a:r>
              <a:rPr lang="en-US" sz="1200" kern="1200" dirty="0" smtClean="0">
                <a:solidFill>
                  <a:schemeClr val="tx1"/>
                </a:solidFill>
                <a:effectLst/>
                <a:latin typeface="+mn-lt"/>
                <a:ea typeface="+mn-ea"/>
                <a:cs typeface="+mn-cs"/>
              </a:rPr>
              <a:t>  5.  Compare and adjust current and market wage rates for jobs or grades.</a:t>
            </a:r>
          </a:p>
          <a:p>
            <a:r>
              <a:rPr lang="en-US" sz="1200" kern="1200" dirty="0" smtClean="0">
                <a:solidFill>
                  <a:schemeClr val="tx1"/>
                </a:solidFill>
                <a:effectLst/>
                <a:latin typeface="+mn-lt"/>
                <a:ea typeface="+mn-ea"/>
                <a:cs typeface="+mn-cs"/>
              </a:rPr>
              <a:t>  6.  Develop rate ranges.</a:t>
            </a:r>
          </a:p>
          <a:p>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5</a:t>
            </a:fld>
            <a:endParaRPr lang="en-US" dirty="0"/>
          </a:p>
        </p:txBody>
      </p:sp>
    </p:spTree>
    <p:extLst>
      <p:ext uri="{BB962C8B-B14F-4D97-AF65-F5344CB8AC3E}">
        <p14:creationId xmlns:p14="http://schemas.microsoft.com/office/powerpoint/2010/main" val="2048896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job evaluation helps the employer build a pay plan that is internally equitable.</a:t>
            </a:r>
          </a:p>
          <a:p>
            <a:endParaRPr lang="en-US" dirty="0" smtClean="0"/>
          </a:p>
          <a:p>
            <a:pPr marL="228600" indent="-228600">
              <a:buFont typeface="+mj-lt"/>
              <a:buAutoNum type="arabicPeriod"/>
            </a:pPr>
            <a:r>
              <a:rPr lang="en-US" sz="1200" kern="1200" dirty="0" smtClean="0">
                <a:solidFill>
                  <a:schemeClr val="tx1"/>
                </a:solidFill>
                <a:effectLst/>
                <a:latin typeface="+mn-lt"/>
                <a:ea typeface="+mn-ea"/>
                <a:cs typeface="+mn-cs"/>
              </a:rPr>
              <a:t>The </a:t>
            </a:r>
            <a:r>
              <a:rPr lang="en-US" sz="1200" b="0" kern="1200" dirty="0" smtClean="0">
                <a:solidFill>
                  <a:schemeClr val="tx1"/>
                </a:solidFill>
                <a:effectLst/>
                <a:latin typeface="+mn-lt"/>
                <a:ea typeface="+mn-ea"/>
                <a:cs typeface="+mn-cs"/>
              </a:rPr>
              <a:t>purpose of job evaluation </a:t>
            </a:r>
            <a:r>
              <a:rPr lang="en-US" sz="1200" kern="1200" dirty="0" smtClean="0">
                <a:solidFill>
                  <a:schemeClr val="tx1"/>
                </a:solidFill>
                <a:effectLst/>
                <a:latin typeface="+mn-lt"/>
                <a:ea typeface="+mn-ea"/>
                <a:cs typeface="+mn-cs"/>
              </a:rPr>
              <a:t>is to determine a job’s relative worth through formal and systematic comparison of jobs to determine the worth of one job relative to another.</a:t>
            </a:r>
          </a:p>
          <a:p>
            <a:pPr marL="0" indent="0">
              <a:buFont typeface="+mj-lt"/>
              <a:buNone/>
            </a:pPr>
            <a:endParaRPr lang="en-US" sz="1200" kern="1200" dirty="0" smtClean="0">
              <a:solidFill>
                <a:schemeClr val="tx1"/>
              </a:solidFill>
              <a:effectLst/>
              <a:latin typeface="+mn-lt"/>
              <a:ea typeface="+mn-ea"/>
              <a:cs typeface="+mn-cs"/>
            </a:endParaRPr>
          </a:p>
          <a:p>
            <a:pPr marL="228600" indent="-228600">
              <a:buFont typeface="+mj-lt"/>
              <a:buNone/>
            </a:pPr>
            <a:r>
              <a:rPr lang="en-US" sz="1200" b="0" kern="1200" dirty="0" smtClean="0">
                <a:solidFill>
                  <a:schemeClr val="tx1"/>
                </a:solidFill>
                <a:effectLst/>
                <a:latin typeface="+mn-lt"/>
                <a:ea typeface="+mn-ea"/>
                <a:cs typeface="+mn-cs"/>
              </a:rPr>
              <a:t>2. </a:t>
            </a:r>
            <a:r>
              <a:rPr lang="en-US" sz="1200" b="1" kern="1200" dirty="0" smtClean="0">
                <a:solidFill>
                  <a:schemeClr val="tx1"/>
                </a:solidFill>
                <a:effectLst/>
                <a:latin typeface="+mn-lt"/>
                <a:ea typeface="+mn-ea"/>
                <a:cs typeface="+mn-cs"/>
              </a:rPr>
              <a:t>Compensable Factors </a:t>
            </a:r>
            <a:r>
              <a:rPr lang="en-US" sz="1200" kern="1200" dirty="0" smtClean="0">
                <a:solidFill>
                  <a:schemeClr val="tx1"/>
                </a:solidFill>
                <a:effectLst/>
                <a:latin typeface="+mn-lt"/>
                <a:ea typeface="+mn-ea"/>
                <a:cs typeface="+mn-cs"/>
              </a:rPr>
              <a:t>determine the definition of job content, establish how the jobs compare to one another, and set the compensation paid for each job.</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2"/>
              <a:tabLst/>
              <a:defRPr/>
            </a:pPr>
            <a:endParaRPr lang="en-US" sz="1200" b="0" kern="1200" dirty="0" smtClean="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None/>
              <a:tabLst/>
              <a:defRPr/>
            </a:pPr>
            <a:r>
              <a:rPr lang="en-US" sz="1200" b="0" kern="1200" baseline="0" dirty="0" smtClean="0">
                <a:solidFill>
                  <a:schemeClr val="tx1"/>
                </a:solidFill>
                <a:effectLst/>
                <a:latin typeface="+mn-lt"/>
                <a:ea typeface="+mn-ea"/>
                <a:cs typeface="+mn-cs"/>
              </a:rPr>
              <a:t>3. </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Job Evaluation Methods </a:t>
            </a:r>
            <a:r>
              <a:rPr lang="en-US" sz="1200" b="0" kern="1200" dirty="0" smtClean="0">
                <a:solidFill>
                  <a:schemeClr val="tx1"/>
                </a:solidFill>
                <a:effectLst/>
                <a:latin typeface="+mn-lt"/>
                <a:ea typeface="+mn-ea"/>
                <a:cs typeface="+mn-cs"/>
              </a:rPr>
              <a:t>are</a:t>
            </a:r>
            <a:r>
              <a:rPr lang="en-US" sz="1200" kern="1200" dirty="0" smtClean="0">
                <a:solidFill>
                  <a:schemeClr val="tx1"/>
                </a:solidFill>
                <a:effectLst/>
                <a:latin typeface="+mn-lt"/>
                <a:ea typeface="+mn-ea"/>
                <a:cs typeface="+mn-cs"/>
              </a:rPr>
              <a:t> simple, widely used methods in which you categorize jobs into groups. </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sz="1200" kern="1200" dirty="0" smtClean="0">
                <a:solidFill>
                  <a:schemeClr val="tx1"/>
                </a:solidFill>
                <a:effectLst/>
                <a:latin typeface="+mn-lt"/>
                <a:ea typeface="+mn-ea"/>
                <a:cs typeface="+mn-cs"/>
              </a:rPr>
              <a:t>Ranking is the simplest method, which ranks each job relative to all other jobs on some overall factor. The steps of the ranking method include: 1) obtaining job information; 2) selecting raters and jobs; 3) selecting compensable factors; 4) ranking jobs; and 5) combining ratings.</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sz="1200" kern="1200" dirty="0" smtClean="0">
                <a:solidFill>
                  <a:schemeClr val="tx1"/>
                </a:solidFill>
                <a:effectLst/>
                <a:latin typeface="+mn-lt"/>
                <a:ea typeface="+mn-ea"/>
                <a:cs typeface="+mn-cs"/>
              </a:rPr>
              <a:t>Job Classification (or grading) is a simple, widely used method in which you categorize jobs into groups. The groups are called classes if they contain similar jobs or grades if they contain jobs that are similar in difficulty but otherwise different.</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sz="1200" kern="1200" dirty="0" smtClean="0">
                <a:solidFill>
                  <a:schemeClr val="tx1"/>
                </a:solidFill>
                <a:effectLst/>
                <a:latin typeface="+mn-lt"/>
                <a:ea typeface="+mn-ea"/>
                <a:cs typeface="+mn-cs"/>
              </a:rPr>
              <a:t>The Point Method is a more quantitative technique</a:t>
            </a:r>
            <a:r>
              <a:rPr lang="en-US" sz="1200" kern="1200" baseline="0" dirty="0" smtClean="0">
                <a:solidFill>
                  <a:schemeClr val="tx1"/>
                </a:solidFill>
                <a:effectLst/>
                <a:latin typeface="+mn-lt"/>
                <a:ea typeface="+mn-ea"/>
                <a:cs typeface="+mn-cs"/>
              </a:rPr>
              <a:t> that </a:t>
            </a:r>
            <a:r>
              <a:rPr lang="en-US" sz="1200" kern="1200" dirty="0" smtClean="0">
                <a:solidFill>
                  <a:schemeClr val="tx1"/>
                </a:solidFill>
                <a:effectLst/>
                <a:latin typeface="+mn-lt"/>
                <a:ea typeface="+mn-ea"/>
                <a:cs typeface="+mn-cs"/>
              </a:rPr>
              <a:t>involves identifying 1) several compensable factors, each having several degrees, as well as 2) the degree to which each of these factors is present in the job.</a:t>
            </a:r>
          </a:p>
          <a:p>
            <a:pPr marL="228600" indent="-228600">
              <a:buFont typeface="+mj-lt"/>
              <a:buAutoNum type="arabicPeriod" startAt="2"/>
            </a:pPr>
            <a:endParaRPr lang="en-US" sz="1200" kern="1200" dirty="0" smtClean="0">
              <a:solidFill>
                <a:schemeClr val="tx1"/>
              </a:solidFill>
              <a:effectLst/>
              <a:latin typeface="+mn-lt"/>
              <a:ea typeface="+mn-ea"/>
              <a:cs typeface="+mn-cs"/>
            </a:endParaRPr>
          </a:p>
          <a:p>
            <a:pPr marL="228600" indent="-228600">
              <a:buFont typeface="+mj-lt"/>
              <a:buAutoNum type="arabicPeriod" startAt="2"/>
            </a:pPr>
            <a:endParaRPr lang="en-US" dirty="0" smtClean="0"/>
          </a:p>
          <a:p>
            <a:pPr marL="228600" indent="-228600">
              <a:buFont typeface="+mj-lt"/>
              <a:buAutoNum type="arabicPeriod" startAt="2"/>
            </a:pPr>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6</a:t>
            </a:fld>
            <a:endParaRPr lang="en-US" dirty="0"/>
          </a:p>
        </p:txBody>
      </p:sp>
    </p:spTree>
    <p:extLst>
      <p:ext uri="{BB962C8B-B14F-4D97-AF65-F5344CB8AC3E}">
        <p14:creationId xmlns:p14="http://schemas.microsoft.com/office/powerpoint/2010/main" val="3853660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Step 2. Group Similar Jobs into Pay Grades — The committee will probably group similar jobs into grades for pay purposes, instead of having to deal with hundreds of pay rates.</a:t>
            </a:r>
          </a:p>
          <a:p>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7</a:t>
            </a:fld>
            <a:endParaRPr lang="en-US" dirty="0"/>
          </a:p>
        </p:txBody>
      </p:sp>
    </p:spTree>
    <p:extLst>
      <p:ext uri="{BB962C8B-B14F-4D97-AF65-F5344CB8AC3E}">
        <p14:creationId xmlns:p14="http://schemas.microsoft.com/office/powerpoint/2010/main" val="3585488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Step 3. Price Each Pay Grade: Wage Curves are typically used to help assign pay rates to each pay grade or job. They show the relationship between the value of the job and the average wage paid for this job</a:t>
            </a:r>
            <a:r>
              <a:rPr lang="en-US" sz="1200" kern="1200" baseline="0" dirty="0" smtClean="0">
                <a:solidFill>
                  <a:schemeClr val="tx1"/>
                </a:solidFill>
                <a:effectLst/>
                <a:latin typeface="+mn-lt"/>
                <a:ea typeface="+mn-ea"/>
                <a:cs typeface="+mn-cs"/>
              </a:rPr>
              <a:t> relative to the points or rankings assigned to each job or grade by the job evaluation.</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8</a:t>
            </a:fld>
            <a:endParaRPr lang="en-US" dirty="0"/>
          </a:p>
        </p:txBody>
      </p:sp>
    </p:spTree>
    <p:extLst>
      <p:ext uri="{BB962C8B-B14F-4D97-AF65-F5344CB8AC3E}">
        <p14:creationId xmlns:p14="http://schemas.microsoft.com/office/powerpoint/2010/main" val="3666982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Step 4: Conduct the Salary Survey </a:t>
            </a:r>
            <a:r>
              <a:rPr lang="en-US" sz="16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Such surveys are used to help assign pay rates to each pay grade or job. They show the relationship between the value of the job and the average wage paid for this job.</a:t>
            </a:r>
          </a:p>
          <a:p>
            <a:pPr marL="228600" indent="-228600">
              <a:buFont typeface="+mj-lt"/>
              <a:buAutoNum type="arabicPeriod"/>
            </a:pPr>
            <a:r>
              <a:rPr lang="en-US" sz="1200" kern="1200" dirty="0" smtClean="0">
                <a:solidFill>
                  <a:schemeClr val="tx1"/>
                </a:solidFill>
                <a:effectLst/>
                <a:latin typeface="+mn-lt"/>
                <a:ea typeface="+mn-ea"/>
                <a:cs typeface="+mn-cs"/>
              </a:rPr>
              <a:t>Salary surveys are used to price </a:t>
            </a:r>
            <a:r>
              <a:rPr lang="en-US" sz="1200" i="1" kern="1200" dirty="0" smtClean="0">
                <a:solidFill>
                  <a:schemeClr val="tx1"/>
                </a:solidFill>
                <a:effectLst/>
                <a:latin typeface="+mn-lt"/>
                <a:ea typeface="+mn-ea"/>
                <a:cs typeface="+mn-cs"/>
              </a:rPr>
              <a:t>benchmark jobs.</a:t>
            </a:r>
            <a:endParaRPr lang="en-US" sz="1600" i="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Next, employers usually price 20% or more of their positions directly from the marketplace.</a:t>
            </a:r>
            <a:endParaRPr lang="en-US" sz="1600" kern="1200" dirty="0" smtClean="0">
              <a:solidFill>
                <a:schemeClr val="tx1"/>
              </a:solidFill>
              <a:effectLst/>
              <a:latin typeface="+mn-lt"/>
              <a:ea typeface="+mn-ea"/>
              <a:cs typeface="+mn-cs"/>
            </a:endParaRPr>
          </a:p>
          <a:p>
            <a:pPr marL="228600" indent="-228600">
              <a:buFont typeface="+mj-lt"/>
              <a:buAutoNum type="arabicPeriod"/>
            </a:pPr>
            <a:r>
              <a:rPr lang="en-US" sz="1200" kern="1200" dirty="0" smtClean="0">
                <a:solidFill>
                  <a:schemeClr val="tx1"/>
                </a:solidFill>
                <a:effectLst/>
                <a:latin typeface="+mn-lt"/>
                <a:ea typeface="+mn-ea"/>
                <a:cs typeface="+mn-cs"/>
              </a:rPr>
              <a:t>Finally, surveys also collect data on benefits in addition to wages and salary.</a:t>
            </a:r>
          </a:p>
        </p:txBody>
      </p:sp>
      <p:sp>
        <p:nvSpPr>
          <p:cNvPr id="4" name="Slide Number Placeholder 3"/>
          <p:cNvSpPr>
            <a:spLocks noGrp="1"/>
          </p:cNvSpPr>
          <p:nvPr>
            <p:ph type="sldNum" sz="quarter" idx="10"/>
          </p:nvPr>
        </p:nvSpPr>
        <p:spPr/>
        <p:txBody>
          <a:bodyPr/>
          <a:lstStyle/>
          <a:p>
            <a:fld id="{4D040B46-EDC4-43CC-8434-E4AEFD7BF336}" type="slidenum">
              <a:rPr lang="en-US" smtClean="0"/>
              <a:pPr/>
              <a:t>9</a:t>
            </a:fld>
            <a:endParaRPr lang="en-US" dirty="0"/>
          </a:p>
        </p:txBody>
      </p:sp>
    </p:spTree>
    <p:extLst>
      <p:ext uri="{BB962C8B-B14F-4D97-AF65-F5344CB8AC3E}">
        <p14:creationId xmlns:p14="http://schemas.microsoft.com/office/powerpoint/2010/main" val="2285285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Step 5: Compare and Adjust Current and Market Wage Rates for Jobs — The employer wants its pay rates for each job to be equitable not just internally   (relative to each other) but also externally (relative to what others are paying). To do this we compare the two wage curves. The “internal” or “current” wage curve plots what we are now paying for jobs grouped in each grade. The “external” wage curve plots what others are paying for these same jobs.</a:t>
            </a:r>
          </a:p>
          <a:p>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10</a:t>
            </a:fld>
            <a:endParaRPr lang="en-US" dirty="0"/>
          </a:p>
        </p:txBody>
      </p:sp>
    </p:spTree>
    <p:extLst>
      <p:ext uri="{BB962C8B-B14F-4D97-AF65-F5344CB8AC3E}">
        <p14:creationId xmlns:p14="http://schemas.microsoft.com/office/powerpoint/2010/main" val="2667885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Step 6: Develop Rate Ranges — Most employers develop vertical pay (rate) ranges for each horizontal pay grade. These pay ranges may appear as vertical boxes within each grade, showing minimum, maximum, and midpoint pay rates for that pay grade (see Figure 7.4). You may depict the pay ranges as steps or levels, with specific corresponding pay rates for each step within each pay grade.</a:t>
            </a:r>
          </a:p>
          <a:p>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11</a:t>
            </a:fld>
            <a:endParaRPr lang="en-US" dirty="0"/>
          </a:p>
        </p:txBody>
      </p:sp>
    </p:spTree>
    <p:extLst>
      <p:ext uri="{BB962C8B-B14F-4D97-AF65-F5344CB8AC3E}">
        <p14:creationId xmlns:p14="http://schemas.microsoft.com/office/powerpoint/2010/main" val="1304031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Pricing Managerial and Professional Jobs — For such jobs, job evaluation provides only a partial answer to the question of appropriate pay. One study concluded that job complexity, the employer’s ability to pay and the executive’s human capital accounts for most of executive compensation variance.</a:t>
            </a:r>
            <a:endParaRPr lang="en-US" sz="1600" kern="1200" dirty="0" smtClean="0">
              <a:solidFill>
                <a:schemeClr val="tx1"/>
              </a:solidFill>
              <a:effectLst/>
              <a:latin typeface="+mn-lt"/>
              <a:ea typeface="+mn-ea"/>
              <a:cs typeface="+mn-cs"/>
            </a:endParaRPr>
          </a:p>
          <a:p>
            <a:pPr marL="628650" lvl="1" indent="-171450">
              <a:buFont typeface="Arial" pitchFamily="34" charset="0"/>
              <a:buChar char="•"/>
            </a:pPr>
            <a:r>
              <a:rPr lang="en-US" sz="1200" b="0" kern="1200" dirty="0" smtClean="0">
                <a:solidFill>
                  <a:schemeClr val="tx1"/>
                </a:solidFill>
                <a:effectLst/>
                <a:latin typeface="+mn-lt"/>
                <a:ea typeface="+mn-ea"/>
                <a:cs typeface="+mn-cs"/>
              </a:rPr>
              <a:t>Pay Package Elements </a:t>
            </a:r>
            <a:r>
              <a:rPr lang="en-US" sz="1800" b="0"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Basic compensation elements for top executives include: base pay, short-term incentives, long-term incentives, and executive benefits and perks. Shareholder activism has tightened the restrictions on what companies pay top executives. Employers are now shifting to an annual bonus plan for motivating top executives.</a:t>
            </a:r>
            <a:endParaRPr lang="en-US" sz="1800" b="1" kern="1200" dirty="0" smtClean="0">
              <a:solidFill>
                <a:schemeClr val="tx1"/>
              </a:solidFill>
              <a:effectLst/>
              <a:latin typeface="+mn-lt"/>
              <a:ea typeface="+mn-ea"/>
              <a:cs typeface="+mn-cs"/>
            </a:endParaRPr>
          </a:p>
          <a:p>
            <a:pPr lvl="1"/>
            <a:endParaRPr lang="en-US" sz="1200" b="0" kern="1200" dirty="0" smtClean="0">
              <a:solidFill>
                <a:schemeClr val="tx1"/>
              </a:solidFill>
              <a:effectLst/>
              <a:latin typeface="+mn-lt"/>
              <a:ea typeface="+mn-ea"/>
              <a:cs typeface="+mn-cs"/>
            </a:endParaRPr>
          </a:p>
          <a:p>
            <a:pPr marL="628650" lvl="1" indent="-171450">
              <a:buFont typeface="Arial" pitchFamily="34" charset="0"/>
              <a:buChar char="•"/>
            </a:pPr>
            <a:r>
              <a:rPr lang="en-US" sz="1200" b="0" kern="1200" dirty="0" smtClean="0">
                <a:solidFill>
                  <a:schemeClr val="tx1"/>
                </a:solidFill>
                <a:effectLst/>
                <a:latin typeface="+mn-lt"/>
                <a:ea typeface="+mn-ea"/>
                <a:cs typeface="+mn-cs"/>
              </a:rPr>
              <a:t>Strategy and Executive Pay </a:t>
            </a:r>
            <a:r>
              <a:rPr lang="en-US" sz="1800" b="0"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Pay plans for professionals should make sense strategically.</a:t>
            </a:r>
            <a:endParaRPr lang="en-US" sz="1800" b="1" kern="1200" dirty="0" smtClean="0">
              <a:solidFill>
                <a:schemeClr val="tx1"/>
              </a:solidFill>
              <a:effectLst/>
              <a:latin typeface="+mn-lt"/>
              <a:ea typeface="+mn-ea"/>
              <a:cs typeface="+mn-cs"/>
            </a:endParaRPr>
          </a:p>
          <a:p>
            <a:pPr marL="1085850" lvl="2" indent="-171450">
              <a:buFont typeface="Wingdings" pitchFamily="2" charset="2"/>
              <a:buChar char="ü"/>
            </a:pPr>
            <a:r>
              <a:rPr lang="en-US" sz="1200" b="0" kern="1200" dirty="0" smtClean="0">
                <a:solidFill>
                  <a:schemeClr val="tx1"/>
                </a:solidFill>
                <a:effectLst/>
                <a:latin typeface="+mn-lt"/>
                <a:ea typeface="+mn-ea"/>
                <a:cs typeface="+mn-cs"/>
              </a:rPr>
              <a:t>Identify</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the company’s strategic direction</a:t>
            </a:r>
          </a:p>
          <a:p>
            <a:pPr marL="1085850" lvl="2" indent="-171450">
              <a:buFont typeface="Wingdings" pitchFamily="2" charset="2"/>
              <a:buChar char="ü"/>
            </a:pPr>
            <a:r>
              <a:rPr lang="en-US" sz="1200" b="0" kern="1200" dirty="0" smtClean="0">
                <a:solidFill>
                  <a:schemeClr val="tx1"/>
                </a:solidFill>
                <a:effectLst/>
                <a:latin typeface="+mn-lt"/>
                <a:ea typeface="+mn-ea"/>
                <a:cs typeface="+mn-cs"/>
              </a:rPr>
              <a:t>List the skills and competencies your professional employees should have and the behaviors they should exhibit</a:t>
            </a:r>
            <a:r>
              <a:rPr lang="en-US" sz="1800" b="1" kern="1200" baseline="0" dirty="0" smtClean="0">
                <a:solidFill>
                  <a:schemeClr val="tx1"/>
                </a:solidFill>
                <a:effectLst/>
                <a:latin typeface="+mn-lt"/>
                <a:ea typeface="+mn-ea"/>
                <a:cs typeface="+mn-cs"/>
              </a:rPr>
              <a:t> </a:t>
            </a:r>
          </a:p>
          <a:p>
            <a:pPr marL="1085850" lvl="2" indent="-171450">
              <a:buFont typeface="Wingdings" pitchFamily="2" charset="2"/>
              <a:buChar char="ü"/>
            </a:pPr>
            <a:r>
              <a:rPr lang="en-US" sz="1200" b="0" kern="1200" dirty="0" smtClean="0">
                <a:solidFill>
                  <a:schemeClr val="tx1"/>
                </a:solidFill>
                <a:effectLst/>
                <a:latin typeface="+mn-lt"/>
                <a:ea typeface="+mn-ea"/>
                <a:cs typeface="+mn-cs"/>
              </a:rPr>
              <a:t>Evaluate the extent to which the existing pay plan produces these skills, competencies, and behaviors.</a:t>
            </a:r>
          </a:p>
          <a:p>
            <a:pPr marL="1085850" lvl="2" indent="-171450">
              <a:buFont typeface="Wingdings" pitchFamily="2" charset="2"/>
              <a:buChar char="ü"/>
            </a:pPr>
            <a:r>
              <a:rPr lang="en-US" sz="1200" b="0" kern="1200" dirty="0" smtClean="0">
                <a:solidFill>
                  <a:schemeClr val="tx1"/>
                </a:solidFill>
                <a:effectLst/>
                <a:latin typeface="+mn-lt"/>
                <a:ea typeface="+mn-ea"/>
                <a:cs typeface="+mn-cs"/>
              </a:rPr>
              <a:t>If not, design and implement a new pay plan.</a:t>
            </a:r>
            <a:endParaRPr lang="en-US" sz="18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12</a:t>
            </a:fld>
            <a:endParaRPr lang="en-US" dirty="0"/>
          </a:p>
        </p:txBody>
      </p:sp>
    </p:spTree>
    <p:extLst>
      <p:ext uri="{BB962C8B-B14F-4D97-AF65-F5344CB8AC3E}">
        <p14:creationId xmlns:p14="http://schemas.microsoft.com/office/powerpoint/2010/main" val="863908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Piecework Plans — </a:t>
            </a:r>
            <a:r>
              <a:rPr lang="en-US" sz="1050" kern="1200" dirty="0" smtClean="0">
                <a:solidFill>
                  <a:schemeClr val="tx1"/>
                </a:solidFill>
                <a:effectLst/>
                <a:latin typeface="+mn-lt"/>
                <a:ea typeface="+mn-ea"/>
                <a:cs typeface="+mn-cs"/>
              </a:rPr>
              <a:t>Piecework involves paying the worker a sum (piece rate) for each unit he/she produces. Straight piecework entails a strict proportionality between results and rewards, regardless of output. With a standard hour plan, the worker gets a premium equal to the percent by which his/her performance exceeds the standard.</a:t>
            </a:r>
          </a:p>
          <a:p>
            <a:endParaRPr lang="en-US" sz="105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Team or Group Incentive Plans</a:t>
            </a:r>
            <a:r>
              <a:rPr lang="en-US" sz="1050" b="1" kern="1200" baseline="0" dirty="0" smtClean="0">
                <a:solidFill>
                  <a:schemeClr val="tx1"/>
                </a:solidFill>
                <a:effectLst/>
                <a:latin typeface="+mn-lt"/>
                <a:ea typeface="+mn-ea"/>
                <a:cs typeface="+mn-cs"/>
              </a:rPr>
              <a:t> – </a:t>
            </a:r>
            <a:r>
              <a:rPr lang="en-US" sz="1050" kern="1200" dirty="0" smtClean="0">
                <a:solidFill>
                  <a:schemeClr val="tx1"/>
                </a:solidFill>
                <a:effectLst/>
                <a:latin typeface="+mn-lt"/>
                <a:ea typeface="+mn-ea"/>
                <a:cs typeface="+mn-cs"/>
              </a:rPr>
              <a:t>There are several ways to build team incentive plans. Some examples include the following: Members are paid based on one of three formulas — all members receive the pay a) earned by the highest producer, b) earned by the lowest producer, or c) equal to the average pay earned by the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Incentives for Managers and Executives — </a:t>
            </a:r>
            <a:r>
              <a:rPr lang="en-US" sz="1050" kern="1200" dirty="0" smtClean="0">
                <a:solidFill>
                  <a:schemeClr val="tx1"/>
                </a:solidFill>
                <a:effectLst/>
                <a:latin typeface="+mn-lt"/>
                <a:ea typeface="+mn-ea"/>
                <a:cs typeface="+mn-cs"/>
              </a:rPr>
              <a:t>As noted, most managers get short-term bonuses and long-term incentives in addition to salary. While many employers focus on singular criteria (such as bottom-line profitability) in awarding top-executive incentive pay, using multiple, strategy-based criteria is best.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50" kern="1200" dirty="0" smtClean="0">
                <a:solidFill>
                  <a:schemeClr val="tx1"/>
                </a:solidFill>
                <a:effectLst/>
                <a:latin typeface="+mn-lt"/>
                <a:ea typeface="+mn-ea"/>
                <a:cs typeface="+mn-cs"/>
              </a:rPr>
              <a:t>Stock Options account for over half of executives’ compensation. A stock option is the right to purchase a specific number of shares of company stock at a specific price during a specific period of time; the executive thus hopes to profit by exercising his/her option to buy the shares in the future but at today’s price.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50" kern="1200" dirty="0" smtClean="0">
                <a:solidFill>
                  <a:schemeClr val="tx1"/>
                </a:solidFill>
                <a:effectLst/>
                <a:latin typeface="+mn-lt"/>
                <a:ea typeface="+mn-ea"/>
                <a:cs typeface="+mn-cs"/>
              </a:rPr>
              <a:t>Sarbanes-Oxley — The Sarbanes-Oxley Act of 2002 made executives and board members personally liable for violating their fiduciary responsibilities to their shareholders.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Incentives for Salespeople</a:t>
            </a:r>
            <a:r>
              <a:rPr lang="en-US" sz="1050" b="1" kern="1200" baseline="0" dirty="0" smtClean="0">
                <a:solidFill>
                  <a:schemeClr val="tx1"/>
                </a:solidFill>
                <a:effectLst/>
                <a:latin typeface="+mn-lt"/>
                <a:ea typeface="+mn-ea"/>
                <a:cs typeface="+mn-cs"/>
              </a:rPr>
              <a:t> – </a:t>
            </a:r>
            <a:r>
              <a:rPr lang="en-US" sz="1050" kern="1200" dirty="0" smtClean="0">
                <a:solidFill>
                  <a:schemeClr val="tx1"/>
                </a:solidFill>
                <a:effectLst/>
                <a:latin typeface="+mn-lt"/>
                <a:ea typeface="+mn-ea"/>
                <a:cs typeface="+mn-cs"/>
              </a:rPr>
              <a:t>Most companies pay salespeople a combination of salary and commissions, usually with a sizable salary component. Combination plans give salespeople a floor to their earnings, and still provide an incentive for superior performance. But they can become complicated, and misunderstandings can result.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kern="1200" dirty="0" smtClean="0">
              <a:solidFill>
                <a:schemeClr val="tx1"/>
              </a:solidFill>
              <a:effectLst/>
              <a:latin typeface="+mn-lt"/>
              <a:ea typeface="+mn-ea"/>
              <a:cs typeface="+mn-cs"/>
            </a:endParaRPr>
          </a:p>
          <a:p>
            <a:endParaRPr lang="en-US" sz="105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13</a:t>
            </a:fld>
            <a:endParaRPr lang="en-US" dirty="0"/>
          </a:p>
        </p:txBody>
      </p:sp>
    </p:spTree>
    <p:extLst>
      <p:ext uri="{BB962C8B-B14F-4D97-AF65-F5344CB8AC3E}">
        <p14:creationId xmlns:p14="http://schemas.microsoft.com/office/powerpoint/2010/main" val="3579715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auto" latinLnBrk="0" hangingPunct="1"/>
            <a:r>
              <a:rPr lang="en-US" sz="1050" b="1" kern="1200" dirty="0" smtClean="0">
                <a:solidFill>
                  <a:schemeClr val="tx1"/>
                </a:solidFill>
                <a:effectLst/>
                <a:latin typeface="+mn-lt"/>
                <a:ea typeface="+mn-ea"/>
                <a:cs typeface="+mn-cs"/>
              </a:rPr>
              <a:t>Non-Tangible and Recognition-Based Awards — </a:t>
            </a:r>
            <a:r>
              <a:rPr lang="en-US" sz="1050" kern="1200" dirty="0" smtClean="0">
                <a:solidFill>
                  <a:schemeClr val="tx1"/>
                </a:solidFill>
                <a:effectLst/>
                <a:latin typeface="+mn-lt"/>
                <a:ea typeface="+mn-ea"/>
                <a:cs typeface="+mn-cs"/>
              </a:rPr>
              <a:t>The term “recognition program” usually refers to formal programs, such as employee-of-the-month programs. “Social recognition” programs are more informal manager–employee exchanges, including praise and approval. “Performance feedback” is similar, but provides quantitative or qualitative information on performance in order to change the performance or maintain it. Most employers combine both financial and nonfinancial incentives to motivate employees.</a:t>
            </a:r>
            <a:endParaRPr lang="en-US" sz="1050" dirty="0" smtClean="0">
              <a:effectLst/>
            </a:endParaRPr>
          </a:p>
          <a:p>
            <a:pPr rtl="0" eaLnBrk="1" fontAlgn="auto" latinLnBrk="0" hangingPunct="1"/>
            <a:r>
              <a:rPr lang="en-US" sz="1050" b="1" kern="1200" dirty="0" smtClean="0">
                <a:solidFill>
                  <a:schemeClr val="tx1"/>
                </a:solidFill>
                <a:effectLst/>
                <a:latin typeface="+mn-lt"/>
                <a:ea typeface="+mn-ea"/>
                <a:cs typeface="+mn-cs"/>
              </a:rPr>
              <a:t>Online Award Program</a:t>
            </a:r>
            <a:r>
              <a:rPr lang="en-US" sz="1050" kern="1200" dirty="0" smtClean="0">
                <a:solidFill>
                  <a:schemeClr val="tx1"/>
                </a:solidFill>
                <a:effectLst/>
                <a:latin typeface="+mn-lt"/>
                <a:ea typeface="+mn-ea"/>
                <a:cs typeface="+mn-cs"/>
              </a:rPr>
              <a:t> — Web sites can offer a much broader range of products than most employers could catalog and offer themselves.</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Merit Pay as an Incentive — </a:t>
            </a:r>
            <a:r>
              <a:rPr lang="en-US" sz="1050" kern="1200" dirty="0" smtClean="0">
                <a:solidFill>
                  <a:schemeClr val="tx1"/>
                </a:solidFill>
                <a:effectLst/>
                <a:latin typeface="+mn-lt"/>
                <a:ea typeface="+mn-ea"/>
                <a:cs typeface="+mn-cs"/>
              </a:rPr>
              <a:t>Merit pay or raise is any salary increase the firm awards to an employee based on his/her individual performance. It is different from a bonus in that it usually becomes part of the employee’s base salary, whereas a bonus is a one-time payment.</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Profit-Sharing Plans</a:t>
            </a:r>
            <a:r>
              <a:rPr lang="en-US" sz="1050" b="0" kern="1200" dirty="0" smtClean="0">
                <a:solidFill>
                  <a:schemeClr val="tx1"/>
                </a:solidFill>
                <a:effectLst/>
                <a:latin typeface="+mn-lt"/>
                <a:ea typeface="+mn-ea"/>
                <a:cs typeface="+mn-cs"/>
              </a:rPr>
              <a:t> involve </a:t>
            </a:r>
            <a:r>
              <a:rPr lang="en-US" sz="1050" kern="1200" dirty="0" smtClean="0">
                <a:solidFill>
                  <a:schemeClr val="tx1"/>
                </a:solidFill>
                <a:effectLst/>
                <a:latin typeface="+mn-lt"/>
                <a:ea typeface="+mn-ea"/>
                <a:cs typeface="+mn-cs"/>
              </a:rPr>
              <a:t>employees receiving a share of the company’s annual profits. There are several types of profit-sharing plans: cash plans, Lincoln Incentive system, and deferred profit-sharing plans.</a:t>
            </a:r>
          </a:p>
          <a:p>
            <a:pPr rtl="0" eaLnBrk="1" fontAlgn="auto" latinLnBrk="0" hangingPunct="1"/>
            <a:r>
              <a:rPr lang="en-US" sz="1050" b="1" kern="1200" dirty="0" smtClean="0">
                <a:solidFill>
                  <a:schemeClr val="tx1"/>
                </a:solidFill>
                <a:effectLst/>
                <a:latin typeface="+mn-lt"/>
                <a:ea typeface="+mn-ea"/>
                <a:cs typeface="+mn-cs"/>
              </a:rPr>
              <a:t>Employee Stock Ownership Plans (ESOPs) </a:t>
            </a:r>
            <a:r>
              <a:rPr lang="en-US" sz="1050" kern="1200" dirty="0" smtClean="0">
                <a:solidFill>
                  <a:schemeClr val="tx1"/>
                </a:solidFill>
                <a:effectLst/>
                <a:latin typeface="+mn-lt"/>
                <a:ea typeface="+mn-ea"/>
                <a:cs typeface="+mn-cs"/>
              </a:rPr>
              <a:t>are company-wide plans in which a firm contributes shares of its own stock or cash to purchase the stock to a trust established to purchase shares of the firm’s stock for employees.</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Gainsharing Plans</a:t>
            </a:r>
            <a:r>
              <a:rPr lang="en-US" sz="1050" kern="1200" dirty="0" smtClean="0">
                <a:solidFill>
                  <a:schemeClr val="tx1"/>
                </a:solidFill>
                <a:effectLst/>
                <a:latin typeface="+mn-lt"/>
                <a:ea typeface="+mn-ea"/>
                <a:cs typeface="+mn-cs"/>
              </a:rPr>
              <a:t> are incentive plans that engage many or all employees in a common effort to achieve a company’s productivity objectives, with any resulting cost-savings gains shared among employees and the company. For example, a Scanlon Plan is an incentive plan developed in 1937 by Joseph Scanlon. The basic features of the plan include philosophy of cooperation, identity, competence, involvement system, and sharing of benefits formula.</a:t>
            </a:r>
          </a:p>
          <a:p>
            <a:pPr rtl="0" eaLnBrk="1" fontAlgn="auto" latinLnBrk="0" hangingPunct="1"/>
            <a:r>
              <a:rPr lang="en-US" sz="1050" b="1" kern="1200" dirty="0" smtClean="0">
                <a:solidFill>
                  <a:schemeClr val="tx1"/>
                </a:solidFill>
                <a:effectLst/>
                <a:latin typeface="+mn-lt"/>
                <a:ea typeface="+mn-ea"/>
                <a:cs typeface="+mn-cs"/>
              </a:rPr>
              <a:t>Earnings-at-Risk Pay Plans </a:t>
            </a:r>
            <a:r>
              <a:rPr lang="en-US" sz="1050" kern="1200" dirty="0" smtClean="0">
                <a:solidFill>
                  <a:schemeClr val="tx1"/>
                </a:solidFill>
                <a:effectLst/>
                <a:latin typeface="+mn-lt"/>
                <a:ea typeface="+mn-ea"/>
                <a:cs typeface="+mn-cs"/>
              </a:rPr>
              <a:t>are plans that put some portion of the employee’s weekly pay at risk, subject to the firm meeting its financial goals.</a:t>
            </a:r>
          </a:p>
          <a:p>
            <a:pPr rtl="0" eaLnBrk="1" fontAlgn="auto" latinLnBrk="0" hangingPunct="1"/>
            <a:endParaRPr lang="en-US" sz="1050" kern="1200" dirty="0" smtClean="0">
              <a:solidFill>
                <a:schemeClr val="tx1"/>
              </a:solidFill>
              <a:effectLst/>
              <a:latin typeface="+mn-lt"/>
              <a:ea typeface="+mn-ea"/>
              <a:cs typeface="+mn-cs"/>
            </a:endParaRPr>
          </a:p>
          <a:p>
            <a:endParaRPr lang="en-US" sz="1050" dirty="0" smtClean="0"/>
          </a:p>
          <a:p>
            <a:endParaRPr lang="en-US" sz="105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14</a:t>
            </a:fld>
            <a:endParaRPr lang="en-US" dirty="0"/>
          </a:p>
        </p:txBody>
      </p:sp>
    </p:spTree>
    <p:extLst>
      <p:ext uri="{BB962C8B-B14F-4D97-AF65-F5344CB8AC3E}">
        <p14:creationId xmlns:p14="http://schemas.microsoft.com/office/powerpoint/2010/main" val="3249289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1" kern="1200" dirty="0" smtClean="0">
                <a:solidFill>
                  <a:schemeClr val="tx1"/>
                </a:solidFill>
                <a:effectLst/>
                <a:latin typeface="+mn-lt"/>
                <a:ea typeface="+mn-ea"/>
                <a:cs typeface="+mn-cs"/>
              </a:rPr>
              <a:t>Incentives at Nucor Corporation — </a:t>
            </a:r>
            <a:r>
              <a:rPr lang="en-US" sz="1050" kern="1200" dirty="0" smtClean="0">
                <a:solidFill>
                  <a:schemeClr val="tx1"/>
                </a:solidFill>
                <a:effectLst/>
                <a:latin typeface="+mn-lt"/>
                <a:ea typeface="+mn-ea"/>
                <a:cs typeface="+mn-cs"/>
              </a:rPr>
              <a:t>Nucor is the largest steel producer in the United States. It also has the highest productivity, wages, and lowest labor cost per ton in the American steel industry. They use a production incentive plan, a department manager incentive plan, a professional and clerical bonus plan, and a senior officers’ incentive plan.</a:t>
            </a:r>
          </a:p>
          <a:p>
            <a:endParaRPr lang="en-US" sz="105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Improving Productivity through HRIS — </a:t>
            </a:r>
            <a:r>
              <a:rPr lang="en-US" sz="1050" kern="1200" dirty="0" smtClean="0">
                <a:solidFill>
                  <a:schemeClr val="tx1"/>
                </a:solidFill>
                <a:effectLst/>
                <a:latin typeface="+mn-lt"/>
                <a:ea typeface="+mn-ea"/>
                <a:cs typeface="+mn-cs"/>
              </a:rPr>
              <a:t>Benefits administration can be an enormously labor-intensive and time-consuming activity for an HR department. One of the main ways HR managers are increasing the productivity of their benefits dollars is by increasing the utilization of technology such as an Enterprise Incentive Management (EIM) system and by outsourcing benefits administration.</a:t>
            </a:r>
          </a:p>
          <a:p>
            <a:endParaRPr lang="en-US" sz="105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Job Design </a:t>
            </a:r>
            <a:r>
              <a:rPr lang="en-US" sz="1050" kern="1200" dirty="0" smtClean="0">
                <a:solidFill>
                  <a:schemeClr val="tx1"/>
                </a:solidFill>
                <a:effectLst/>
                <a:latin typeface="+mn-lt"/>
                <a:ea typeface="+mn-ea"/>
                <a:cs typeface="+mn-cs"/>
              </a:rPr>
              <a:t>involves reorganizing jobs to give workers more autonomy and responsibility.</a:t>
            </a:r>
          </a:p>
          <a:p>
            <a:endParaRPr lang="en-US" sz="1050" dirty="0" smtClean="0"/>
          </a:p>
          <a:p>
            <a:r>
              <a:rPr lang="en-US" sz="1050" b="1" kern="1200" dirty="0" smtClean="0">
                <a:solidFill>
                  <a:schemeClr val="tx1"/>
                </a:solidFill>
                <a:effectLst/>
                <a:latin typeface="+mn-lt"/>
                <a:ea typeface="+mn-ea"/>
                <a:cs typeface="+mn-cs"/>
              </a:rPr>
              <a:t>The Five Building Blocks of Effective Incentive Plans — </a:t>
            </a:r>
            <a:r>
              <a:rPr lang="en-US" sz="1050" kern="1200" dirty="0" smtClean="0">
                <a:solidFill>
                  <a:schemeClr val="tx1"/>
                </a:solidFill>
                <a:effectLst/>
                <a:latin typeface="+mn-lt"/>
                <a:ea typeface="+mn-ea"/>
                <a:cs typeface="+mn-cs"/>
              </a:rPr>
              <a:t>Seventy</a:t>
            </a:r>
            <a:r>
              <a:rPr lang="en-US" sz="1050" kern="1200" baseline="0" dirty="0" smtClean="0">
                <a:solidFill>
                  <a:schemeClr val="tx1"/>
                </a:solidFill>
                <a:effectLst/>
                <a:latin typeface="+mn-lt"/>
                <a:ea typeface="+mn-ea"/>
                <a:cs typeface="+mn-cs"/>
              </a:rPr>
              <a:t> </a:t>
            </a:r>
            <a:r>
              <a:rPr lang="en-US" sz="1050" kern="1200" dirty="0" smtClean="0">
                <a:solidFill>
                  <a:schemeClr val="tx1"/>
                </a:solidFill>
                <a:effectLst/>
                <a:latin typeface="+mn-lt"/>
                <a:ea typeface="+mn-ea"/>
                <a:cs typeface="+mn-cs"/>
              </a:rPr>
              <a:t>percent of employees feel their firm’s incentive plans are ineffective. The five building blocks of effective incentive plans are as follows:</a:t>
            </a:r>
          </a:p>
          <a:p>
            <a:r>
              <a:rPr lang="en-US" sz="1050" kern="1200" dirty="0" smtClean="0">
                <a:solidFill>
                  <a:schemeClr val="tx1"/>
                </a:solidFill>
                <a:effectLst/>
                <a:latin typeface="+mn-lt"/>
                <a:ea typeface="+mn-ea"/>
                <a:cs typeface="+mn-cs"/>
              </a:rPr>
              <a:t> </a:t>
            </a:r>
          </a:p>
          <a:p>
            <a:pPr lvl="1"/>
            <a:r>
              <a:rPr lang="en-US" sz="1050" kern="1200" dirty="0" smtClean="0">
                <a:solidFill>
                  <a:schemeClr val="tx1"/>
                </a:solidFill>
                <a:effectLst/>
                <a:latin typeface="+mn-lt"/>
                <a:ea typeface="+mn-ea"/>
                <a:cs typeface="+mn-cs"/>
              </a:rPr>
              <a:t>-</a:t>
            </a:r>
            <a:r>
              <a:rPr lang="en-US" sz="1050" kern="1200" baseline="0" dirty="0" smtClean="0">
                <a:solidFill>
                  <a:schemeClr val="tx1"/>
                </a:solidFill>
                <a:effectLst/>
                <a:latin typeface="+mn-lt"/>
                <a:ea typeface="+mn-ea"/>
                <a:cs typeface="+mn-cs"/>
              </a:rPr>
              <a:t> </a:t>
            </a:r>
            <a:r>
              <a:rPr lang="en-US" sz="1050" kern="1200" dirty="0" smtClean="0">
                <a:solidFill>
                  <a:schemeClr val="tx1"/>
                </a:solidFill>
                <a:effectLst/>
                <a:latin typeface="+mn-lt"/>
                <a:ea typeface="+mn-ea"/>
                <a:cs typeface="+mn-cs"/>
              </a:rPr>
              <a:t>Ask: Does it make sense to use incentives here?</a:t>
            </a:r>
          </a:p>
          <a:p>
            <a:pPr lvl="1"/>
            <a:r>
              <a:rPr lang="en-US" sz="1050" kern="1200" dirty="0" smtClean="0">
                <a:solidFill>
                  <a:schemeClr val="tx1"/>
                </a:solidFill>
                <a:effectLst/>
                <a:latin typeface="+mn-lt"/>
                <a:ea typeface="+mn-ea"/>
                <a:cs typeface="+mn-cs"/>
              </a:rPr>
              <a:t>- Link the incentive with your strategy</a:t>
            </a:r>
          </a:p>
          <a:p>
            <a:pPr lvl="1"/>
            <a:r>
              <a:rPr lang="en-US" sz="1050" kern="1200" dirty="0" smtClean="0">
                <a:solidFill>
                  <a:schemeClr val="tx1"/>
                </a:solidFill>
                <a:effectLst/>
                <a:latin typeface="+mn-lt"/>
                <a:ea typeface="+mn-ea"/>
                <a:cs typeface="+mn-cs"/>
              </a:rPr>
              <a:t>- Make sure the program is motivational</a:t>
            </a:r>
          </a:p>
          <a:p>
            <a:pPr lvl="1"/>
            <a:r>
              <a:rPr lang="en-US" sz="1050" kern="1200" dirty="0" smtClean="0">
                <a:solidFill>
                  <a:schemeClr val="tx1"/>
                </a:solidFill>
                <a:effectLst/>
                <a:latin typeface="+mn-lt"/>
                <a:ea typeface="+mn-ea"/>
                <a:cs typeface="+mn-cs"/>
              </a:rPr>
              <a:t>- Set complete standards</a:t>
            </a:r>
          </a:p>
          <a:p>
            <a:pPr lvl="1"/>
            <a:r>
              <a:rPr lang="en-US" sz="1050" kern="1200" dirty="0" smtClean="0">
                <a:solidFill>
                  <a:schemeClr val="tx1"/>
                </a:solidFill>
                <a:effectLst/>
                <a:latin typeface="+mn-lt"/>
                <a:ea typeface="+mn-ea"/>
                <a:cs typeface="+mn-cs"/>
              </a:rPr>
              <a:t>- Be scientific</a:t>
            </a:r>
          </a:p>
          <a:p>
            <a:endParaRPr lang="en-US" sz="105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15</a:t>
            </a:fld>
            <a:endParaRPr lang="en-US" dirty="0"/>
          </a:p>
        </p:txBody>
      </p:sp>
    </p:spTree>
    <p:extLst>
      <p:ext uri="{BB962C8B-B14F-4D97-AF65-F5344CB8AC3E}">
        <p14:creationId xmlns:p14="http://schemas.microsoft.com/office/powerpoint/2010/main" val="1384327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Employee Benefits </a:t>
            </a:r>
            <a:r>
              <a:rPr lang="en-US" sz="1200" b="0" kern="1200" dirty="0" smtClean="0">
                <a:solidFill>
                  <a:schemeClr val="tx1"/>
                </a:solidFill>
                <a:effectLst/>
                <a:latin typeface="+mn-lt"/>
                <a:ea typeface="+mn-ea"/>
                <a:cs typeface="+mn-cs"/>
              </a:rPr>
              <a:t>are indirect monetary and nonmonetary payments an employee receives for continuing to work for the company. Health care benefit costs rose by 8% in 2011 and 8.5% in 2012 resulting in total health care benefit costs per employee well over $9,500 added to employer costs. </a:t>
            </a:r>
            <a:endParaRPr lang="en-US" b="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16</a:t>
            </a:fld>
            <a:endParaRPr lang="en-US" dirty="0"/>
          </a:p>
        </p:txBody>
      </p:sp>
    </p:spTree>
    <p:extLst>
      <p:ext uri="{BB962C8B-B14F-4D97-AF65-F5344CB8AC3E}">
        <p14:creationId xmlns:p14="http://schemas.microsoft.com/office/powerpoint/2010/main" val="4037322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0" dirty="0" smtClean="0"/>
              <a:t>W</a:t>
            </a:r>
            <a:r>
              <a:rPr lang="en-US" sz="1050" b="0" kern="1200" dirty="0" smtClean="0">
                <a:solidFill>
                  <a:schemeClr val="tx1"/>
                </a:solidFill>
                <a:effectLst/>
                <a:latin typeface="+mn-lt"/>
                <a:ea typeface="+mn-ea"/>
                <a:cs typeface="+mn-cs"/>
              </a:rPr>
              <a:t>e can define benefits as indirect monetary and nonmonetary payments an employee receives for continuing to work for the company (rather than direct payments, as for wages). We will classify benefits as pay for time not worked, insurance benefits, retirement benefits, and employee services benefits.</a:t>
            </a:r>
            <a:endParaRPr lang="en-US" sz="1050" b="0" dirty="0" smtClean="0">
              <a:effectLst/>
            </a:endParaRPr>
          </a:p>
          <a:p>
            <a:endParaRPr lang="en-US" sz="1050" b="0" dirty="0" smtClean="0"/>
          </a:p>
          <a:p>
            <a:r>
              <a:rPr lang="en-US" sz="1050" b="1" kern="1200" dirty="0" smtClean="0">
                <a:solidFill>
                  <a:schemeClr val="tx1"/>
                </a:solidFill>
                <a:effectLst/>
                <a:latin typeface="+mn-lt"/>
                <a:ea typeface="+mn-ea"/>
                <a:cs typeface="+mn-cs"/>
              </a:rPr>
              <a:t>Pay for Time Not Worked — </a:t>
            </a:r>
            <a:r>
              <a:rPr lang="en-US" sz="1050" b="0" kern="1200" dirty="0" smtClean="0">
                <a:solidFill>
                  <a:schemeClr val="tx1"/>
                </a:solidFill>
                <a:effectLst/>
                <a:latin typeface="+mn-lt"/>
                <a:ea typeface="+mn-ea"/>
                <a:cs typeface="+mn-cs"/>
              </a:rPr>
              <a:t>Also known as </a:t>
            </a:r>
            <a:r>
              <a:rPr lang="en-US" sz="1050" b="0" i="1" kern="1200" dirty="0" smtClean="0">
                <a:solidFill>
                  <a:schemeClr val="tx1"/>
                </a:solidFill>
                <a:effectLst/>
                <a:latin typeface="+mn-lt"/>
                <a:ea typeface="+mn-ea"/>
                <a:cs typeface="+mn-cs"/>
              </a:rPr>
              <a:t>supplemental pay benefits</a:t>
            </a:r>
            <a:r>
              <a:rPr lang="en-US" sz="1050" b="0" kern="1200" dirty="0" smtClean="0">
                <a:solidFill>
                  <a:schemeClr val="tx1"/>
                </a:solidFill>
                <a:effectLst/>
                <a:latin typeface="+mn-lt"/>
                <a:ea typeface="+mn-ea"/>
                <a:cs typeface="+mn-cs"/>
              </a:rPr>
              <a:t> includes pay for vacation. </a:t>
            </a:r>
          </a:p>
          <a:p>
            <a:endParaRPr lang="en-US" sz="1050" b="0" kern="1200" dirty="0" smtClean="0">
              <a:solidFill>
                <a:schemeClr val="tx1"/>
              </a:solidFill>
              <a:effectLst/>
              <a:latin typeface="+mn-lt"/>
              <a:ea typeface="+mn-ea"/>
              <a:cs typeface="+mn-cs"/>
            </a:endParaRPr>
          </a:p>
          <a:p>
            <a:r>
              <a:rPr lang="en-US" sz="1050" b="1" kern="1200" dirty="0" smtClean="0">
                <a:solidFill>
                  <a:schemeClr val="tx1"/>
                </a:solidFill>
                <a:effectLst/>
                <a:latin typeface="+mn-lt"/>
                <a:ea typeface="+mn-ea"/>
                <a:cs typeface="+mn-cs"/>
              </a:rPr>
              <a:t>Unemployment Insurance —</a:t>
            </a:r>
            <a:r>
              <a:rPr lang="en-US" sz="1050" b="0" kern="1200" dirty="0" smtClean="0">
                <a:solidFill>
                  <a:schemeClr val="tx1"/>
                </a:solidFill>
                <a:effectLst/>
                <a:latin typeface="+mn-lt"/>
                <a:ea typeface="+mn-ea"/>
                <a:cs typeface="+mn-cs"/>
              </a:rPr>
              <a:t> All states have unemployment insurance or compensation acts (that follow federal guidelines), which provide for weekly benefits if a person is unable to work through some fault other than his/her own.</a:t>
            </a:r>
          </a:p>
          <a:p>
            <a:r>
              <a:rPr lang="en-US" sz="1050" b="1" kern="1200" dirty="0" smtClean="0">
                <a:solidFill>
                  <a:schemeClr val="tx1"/>
                </a:solidFill>
                <a:effectLst/>
                <a:latin typeface="+mn-lt"/>
                <a:ea typeface="+mn-ea"/>
                <a:cs typeface="+mn-cs"/>
              </a:rPr>
              <a:t>Vacations and Holidays — </a:t>
            </a:r>
            <a:r>
              <a:rPr lang="en-US" sz="1050" b="0" kern="1200" dirty="0" smtClean="0">
                <a:solidFill>
                  <a:schemeClr val="tx1"/>
                </a:solidFill>
                <a:effectLst/>
                <a:latin typeface="+mn-lt"/>
                <a:ea typeface="+mn-ea"/>
                <a:cs typeface="+mn-cs"/>
              </a:rPr>
              <a:t>The number of paid employee vacation days and holidays varies considerably from employer to employer. </a:t>
            </a:r>
          </a:p>
          <a:p>
            <a:r>
              <a:rPr lang="en-US" sz="1050" b="1" kern="1200" dirty="0" smtClean="0">
                <a:solidFill>
                  <a:schemeClr val="tx1"/>
                </a:solidFill>
                <a:effectLst/>
                <a:latin typeface="+mn-lt"/>
                <a:ea typeface="+mn-ea"/>
                <a:cs typeface="+mn-cs"/>
              </a:rPr>
              <a:t>Sick Leave </a:t>
            </a:r>
            <a:r>
              <a:rPr lang="en-US" sz="1050" b="0" kern="1200" dirty="0" smtClean="0">
                <a:solidFill>
                  <a:schemeClr val="tx1"/>
                </a:solidFill>
                <a:effectLst/>
                <a:latin typeface="+mn-lt"/>
                <a:ea typeface="+mn-ea"/>
                <a:cs typeface="+mn-cs"/>
              </a:rPr>
              <a:t>provides pay to employees when they’re out of work due to illness. Most sick leave policies grant full pay for a specified number of permissible sick days. </a:t>
            </a:r>
          </a:p>
          <a:p>
            <a:r>
              <a:rPr lang="en-US" sz="1050" b="1" kern="1200" dirty="0" smtClean="0">
                <a:solidFill>
                  <a:schemeClr val="tx1"/>
                </a:solidFill>
                <a:effectLst/>
                <a:latin typeface="+mn-lt"/>
                <a:ea typeface="+mn-ea"/>
                <a:cs typeface="+mn-cs"/>
              </a:rPr>
              <a:t>FMLA —</a:t>
            </a:r>
            <a:r>
              <a:rPr lang="en-US" sz="1050" b="0" kern="1200" dirty="0" smtClean="0">
                <a:solidFill>
                  <a:schemeClr val="tx1"/>
                </a:solidFill>
                <a:effectLst/>
                <a:latin typeface="+mn-lt"/>
                <a:ea typeface="+mn-ea"/>
                <a:cs typeface="+mn-cs"/>
              </a:rPr>
              <a:t> Family Medical Leave Act stipulates that: 1) private employers of 50 or more employees must provide eligible employees up to 12 weeks of unpaid leave for their own serious illness, the birth or adoption of a child, or the care of a seriously ill child, spouse, or parent; 2) employers may require employees to take any unused paid sick leave as part of the 12-week leave provided in the law; 3) employees taking leave are entitled to receive health benefits while they are on unpaid leave, and 4) employers must guarantee employees the right to return to their previous or equivalent position with no loss of benefits at the end of the leave.</a:t>
            </a:r>
          </a:p>
          <a:p>
            <a:r>
              <a:rPr lang="en-US" sz="1050" b="1" kern="1200" dirty="0" smtClean="0">
                <a:solidFill>
                  <a:schemeClr val="tx1"/>
                </a:solidFill>
                <a:effectLst/>
                <a:latin typeface="+mn-lt"/>
                <a:ea typeface="+mn-ea"/>
                <a:cs typeface="+mn-cs"/>
              </a:rPr>
              <a:t>Severance Pay </a:t>
            </a:r>
            <a:r>
              <a:rPr lang="en-US" sz="1050" b="0" kern="1200" dirty="0" smtClean="0">
                <a:solidFill>
                  <a:schemeClr val="tx1"/>
                </a:solidFill>
                <a:effectLst/>
                <a:latin typeface="+mn-lt"/>
                <a:ea typeface="+mn-ea"/>
                <a:cs typeface="+mn-cs"/>
              </a:rPr>
              <a:t>is</a:t>
            </a:r>
            <a:r>
              <a:rPr lang="en-US" sz="1050" b="1" kern="1200" baseline="0" dirty="0" smtClean="0">
                <a:solidFill>
                  <a:schemeClr val="tx1"/>
                </a:solidFill>
                <a:effectLst/>
                <a:latin typeface="+mn-lt"/>
                <a:ea typeface="+mn-ea"/>
                <a:cs typeface="+mn-cs"/>
              </a:rPr>
              <a:t> </a:t>
            </a:r>
            <a:r>
              <a:rPr lang="en-US" sz="1050" b="0" kern="1200" dirty="0" smtClean="0">
                <a:solidFill>
                  <a:schemeClr val="tx1"/>
                </a:solidFill>
                <a:effectLst/>
                <a:latin typeface="+mn-lt"/>
                <a:ea typeface="+mn-ea"/>
                <a:cs typeface="+mn-cs"/>
              </a:rPr>
              <a:t>a one-time payment when terminating an employee, severance is a humanitarian gesture, and good public relations. Most managers expect employees to give them at least one or two weeks’ notice if they plan to quit; it therefore seems appropriate to provide at least one or two weeks’ severance if an employee is being dismissed.</a:t>
            </a:r>
            <a:endParaRPr lang="en-US" sz="1050" b="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17</a:t>
            </a:fld>
            <a:endParaRPr lang="en-US" dirty="0"/>
          </a:p>
        </p:txBody>
      </p:sp>
    </p:spTree>
    <p:extLst>
      <p:ext uri="{BB962C8B-B14F-4D97-AF65-F5344CB8AC3E}">
        <p14:creationId xmlns:p14="http://schemas.microsoft.com/office/powerpoint/2010/main" val="2606134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1" kern="1200" dirty="0" smtClean="0">
                <a:solidFill>
                  <a:schemeClr val="tx1"/>
                </a:solidFill>
                <a:effectLst/>
                <a:latin typeface="+mn-lt"/>
                <a:ea typeface="+mn-ea"/>
                <a:cs typeface="+mn-cs"/>
              </a:rPr>
              <a:t>Workers’ Compensation </a:t>
            </a:r>
            <a:r>
              <a:rPr lang="en-US" sz="1050" b="0" kern="1200" dirty="0" smtClean="0">
                <a:solidFill>
                  <a:schemeClr val="tx1"/>
                </a:solidFill>
                <a:effectLst/>
                <a:latin typeface="+mn-lt"/>
                <a:ea typeface="+mn-ea"/>
                <a:cs typeface="+mn-cs"/>
              </a:rPr>
              <a:t>refers to the sure, prompt income and medical benefits provided in work-related accidents to the victims or their dependents, regardless of fault. </a:t>
            </a:r>
          </a:p>
          <a:p>
            <a:r>
              <a:rPr lang="en-US" sz="1050" b="1" kern="1200" dirty="0" smtClean="0">
                <a:solidFill>
                  <a:schemeClr val="tx1"/>
                </a:solidFill>
                <a:effectLst/>
                <a:latin typeface="+mn-lt"/>
                <a:ea typeface="+mn-ea"/>
                <a:cs typeface="+mn-cs"/>
              </a:rPr>
              <a:t>Hospitalization, Medical, and Disability Insurance </a:t>
            </a:r>
            <a:r>
              <a:rPr lang="en-US" sz="1050" b="0" kern="1200" dirty="0" smtClean="0">
                <a:solidFill>
                  <a:schemeClr val="tx1"/>
                </a:solidFill>
                <a:effectLst/>
                <a:latin typeface="+mn-lt"/>
                <a:ea typeface="+mn-ea"/>
                <a:cs typeface="+mn-cs"/>
              </a:rPr>
              <a:t>targets providing protection against hospitalization costs and loss of income arising from accidents or illness occurring from off-the-job causes, and is offered by most employers because medical care and insurance are so expensive.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The Pregnancy Discrimination Act — </a:t>
            </a:r>
            <a:r>
              <a:rPr lang="en-US" sz="1050" b="0" kern="1200" dirty="0" smtClean="0">
                <a:solidFill>
                  <a:schemeClr val="tx1"/>
                </a:solidFill>
                <a:effectLst/>
                <a:latin typeface="+mn-lt"/>
                <a:ea typeface="+mn-ea"/>
                <a:cs typeface="+mn-cs"/>
              </a:rPr>
              <a:t>PDA aims to prohibit sex discrimination based on “pregnancy, childbirth, or related medical conditions.”</a:t>
            </a:r>
            <a:endParaRPr lang="en-US" sz="1050" b="1" kern="1200" dirty="0" smtClean="0">
              <a:solidFill>
                <a:schemeClr val="tx1"/>
              </a:solidFill>
              <a:effectLst/>
              <a:latin typeface="+mn-lt"/>
              <a:ea typeface="+mn-ea"/>
              <a:cs typeface="+mn-cs"/>
            </a:endParaRPr>
          </a:p>
          <a:p>
            <a:r>
              <a:rPr lang="en-US" sz="1050" b="1" kern="1200" dirty="0" smtClean="0">
                <a:solidFill>
                  <a:schemeClr val="tx1"/>
                </a:solidFill>
                <a:effectLst/>
                <a:latin typeface="+mn-lt"/>
                <a:ea typeface="+mn-ea"/>
                <a:cs typeface="+mn-cs"/>
              </a:rPr>
              <a:t>COBRA Requirements — </a:t>
            </a:r>
            <a:r>
              <a:rPr lang="en-US" sz="1050" kern="1200" dirty="0" smtClean="0">
                <a:solidFill>
                  <a:schemeClr val="tx1"/>
                </a:solidFill>
                <a:effectLst/>
                <a:latin typeface="+mn-lt"/>
                <a:ea typeface="+mn-ea"/>
                <a:cs typeface="+mn-cs"/>
              </a:rPr>
              <a:t>(Comprehensive Omnibus Budget Reconciliation Act - COBRA) requires most private employers make continued health benefits available to terminated or retired employees and their families for a period of time, generally 18 months.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Health-Care Insurance Cost Control — </a:t>
            </a:r>
            <a:r>
              <a:rPr lang="en-US" sz="1050" kern="1200" dirty="0" smtClean="0">
                <a:solidFill>
                  <a:schemeClr val="tx1"/>
                </a:solidFill>
                <a:effectLst/>
                <a:latin typeface="+mn-lt"/>
                <a:ea typeface="+mn-ea"/>
                <a:cs typeface="+mn-cs"/>
              </a:rPr>
              <a:t>Employers are trying to control costs by changing their medical plans through: 1), online administration; 2) outsourcing; 3) wellness programs; 4) claims audits; 5) medical tourism; 6) technology; and 7) mini plans.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Protection and  Affordable  Care  Act of 2010 — </a:t>
            </a:r>
            <a:r>
              <a:rPr lang="en-US" sz="1050" kern="1200" dirty="0" smtClean="0">
                <a:solidFill>
                  <a:schemeClr val="tx1"/>
                </a:solidFill>
                <a:effectLst/>
                <a:latin typeface="+mn-lt"/>
                <a:ea typeface="+mn-ea"/>
                <a:cs typeface="+mn-cs"/>
              </a:rPr>
              <a:t>Signed into law by President Obama in 2010, employers face several requirements under the new Patient Protection and Affordable Care Act. For example, employers must begin reporting the value of health care benefits on employees’ W-2 statements.</a:t>
            </a:r>
            <a:r>
              <a:rPr lang="en-US" sz="1050" kern="1200" baseline="0" dirty="0" smtClean="0">
                <a:solidFill>
                  <a:schemeClr val="tx1"/>
                </a:solidFill>
                <a:effectLst/>
                <a:latin typeface="+mn-lt"/>
                <a:ea typeface="+mn-ea"/>
                <a:cs typeface="+mn-cs"/>
              </a:rPr>
              <a:t> </a:t>
            </a:r>
            <a:r>
              <a:rPr lang="en-US" sz="1050" kern="1200" dirty="0" smtClean="0">
                <a:solidFill>
                  <a:schemeClr val="tx1"/>
                </a:solidFill>
                <a:effectLst/>
                <a:latin typeface="+mn-lt"/>
                <a:ea typeface="+mn-ea"/>
                <a:cs typeface="+mn-cs"/>
              </a:rPr>
              <a:t>The act also includes ensuring that all citizens are eligible to receive cost-effective health care even with serious medical pre-existing conditions, allowing children to remain on their parent’s health care plan, and many other benefits.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kern="1200" dirty="0" smtClean="0">
                <a:solidFill>
                  <a:schemeClr val="tx1"/>
                </a:solidFill>
                <a:effectLst/>
                <a:latin typeface="+mn-lt"/>
                <a:ea typeface="+mn-ea"/>
                <a:cs typeface="+mn-cs"/>
              </a:rPr>
              <a:t>Separately, the </a:t>
            </a:r>
            <a:r>
              <a:rPr lang="en-US" sz="1050" i="1" kern="1200" dirty="0" smtClean="0">
                <a:solidFill>
                  <a:schemeClr val="tx1"/>
                </a:solidFill>
                <a:effectLst/>
                <a:latin typeface="+mn-lt"/>
                <a:ea typeface="+mn-ea"/>
                <a:cs typeface="+mn-cs"/>
              </a:rPr>
              <a:t>Genetic Information Nondiscrimination Act </a:t>
            </a:r>
            <a:r>
              <a:rPr lang="en-US" sz="1050" kern="1200" dirty="0" smtClean="0">
                <a:solidFill>
                  <a:schemeClr val="tx1"/>
                </a:solidFill>
                <a:effectLst/>
                <a:latin typeface="+mn-lt"/>
                <a:ea typeface="+mn-ea"/>
                <a:cs typeface="+mn-cs"/>
              </a:rPr>
              <a:t>of 2008 (GINA) prohibits certain genetically related employer 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kern="1200" dirty="0" smtClean="0">
              <a:solidFill>
                <a:schemeClr val="tx1"/>
              </a:solidFill>
              <a:effectLst/>
              <a:latin typeface="+mn-lt"/>
              <a:ea typeface="+mn-ea"/>
              <a:cs typeface="+mn-cs"/>
            </a:endParaRPr>
          </a:p>
          <a:p>
            <a:endParaRPr lang="en-US" sz="1050" b="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18</a:t>
            </a:fld>
            <a:endParaRPr lang="en-US" dirty="0"/>
          </a:p>
        </p:txBody>
      </p:sp>
    </p:spTree>
    <p:extLst>
      <p:ext uri="{BB962C8B-B14F-4D97-AF65-F5344CB8AC3E}">
        <p14:creationId xmlns:p14="http://schemas.microsoft.com/office/powerpoint/2010/main" val="3438665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Long-Term Care </a:t>
            </a:r>
            <a:r>
              <a:rPr lang="en-US" sz="1200" kern="1200" dirty="0" smtClean="0">
                <a:solidFill>
                  <a:schemeClr val="tx1"/>
                </a:solidFill>
                <a:effectLst/>
                <a:latin typeface="+mn-lt"/>
                <a:ea typeface="+mn-ea"/>
                <a:cs typeface="+mn-cs"/>
              </a:rPr>
              <a:t>is a new benefit aimed at supporting people in their old age. The Health Insurance Portability and Accountability Act (HIPAA), enacted in 1996, lets employers and employees deduct the cost of long-term care insurance premiums from their annual income taxes.</a:t>
            </a:r>
          </a:p>
          <a:p>
            <a:r>
              <a:rPr lang="en-US" sz="1200" b="1" kern="1200" dirty="0" smtClean="0">
                <a:solidFill>
                  <a:schemeClr val="tx1"/>
                </a:solidFill>
                <a:effectLst/>
                <a:latin typeface="+mn-lt"/>
                <a:ea typeface="+mn-ea"/>
                <a:cs typeface="+mn-cs"/>
              </a:rPr>
              <a:t>Retirement Benefits</a:t>
            </a:r>
          </a:p>
          <a:p>
            <a:r>
              <a:rPr lang="en-US" sz="1200" b="1" kern="1200" dirty="0" smtClean="0">
                <a:solidFill>
                  <a:schemeClr val="tx1"/>
                </a:solidFill>
                <a:effectLst/>
                <a:latin typeface="+mn-lt"/>
                <a:ea typeface="+mn-ea"/>
                <a:cs typeface="+mn-cs"/>
              </a:rPr>
              <a:t>Social Security</a:t>
            </a:r>
            <a:r>
              <a:rPr lang="en-US" sz="1200" kern="1200" dirty="0" smtClean="0">
                <a:solidFill>
                  <a:schemeClr val="tx1"/>
                </a:solidFill>
                <a:effectLst/>
                <a:latin typeface="+mn-lt"/>
                <a:ea typeface="+mn-ea"/>
                <a:cs typeface="+mn-cs"/>
              </a:rPr>
              <a:t> provides three types of benefits: retirement benefits, survivor’s (death) benefits, and disability payments. </a:t>
            </a:r>
          </a:p>
          <a:p>
            <a:r>
              <a:rPr lang="en-US" sz="1200" b="1" kern="1200" dirty="0" smtClean="0">
                <a:solidFill>
                  <a:schemeClr val="tx1"/>
                </a:solidFill>
                <a:effectLst/>
                <a:latin typeface="+mn-lt"/>
                <a:ea typeface="+mn-ea"/>
                <a:cs typeface="+mn-cs"/>
              </a:rPr>
              <a:t>Pension Plans — </a:t>
            </a:r>
            <a:r>
              <a:rPr lang="en-US" sz="1200" kern="1200" dirty="0" smtClean="0">
                <a:solidFill>
                  <a:schemeClr val="tx1"/>
                </a:solidFill>
                <a:effectLst/>
                <a:latin typeface="+mn-lt"/>
                <a:ea typeface="+mn-ea"/>
                <a:cs typeface="+mn-cs"/>
              </a:rPr>
              <a:t>There are a variety of pension plans. We can classify pension plans in three ways: contributory versus noncontributory plans; qualified versus nonqualified plans; and defined contribution versus defined benefit plans.</a:t>
            </a:r>
          </a:p>
          <a:p>
            <a:r>
              <a:rPr lang="en-US" sz="1200" b="1" kern="1200" dirty="0" smtClean="0">
                <a:solidFill>
                  <a:schemeClr val="tx1"/>
                </a:solidFill>
                <a:effectLst/>
                <a:latin typeface="+mn-lt"/>
                <a:ea typeface="+mn-ea"/>
                <a:cs typeface="+mn-cs"/>
              </a:rPr>
              <a:t>401(k) Plans </a:t>
            </a:r>
            <a:r>
              <a:rPr lang="en-US" sz="1200" b="0"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a popular defined contribution plan in which the employee can have money deducted from his/her paycheck and deposited in the account before payroll taxes.</a:t>
            </a:r>
          </a:p>
          <a:p>
            <a:r>
              <a:rPr lang="en-US" sz="1200" b="1" kern="1200" dirty="0" smtClean="0">
                <a:solidFill>
                  <a:schemeClr val="tx1"/>
                </a:solidFill>
                <a:effectLst/>
                <a:latin typeface="+mn-lt"/>
                <a:ea typeface="+mn-ea"/>
                <a:cs typeface="+mn-cs"/>
              </a:rPr>
              <a:t>Cash Balance Pension Plans — </a:t>
            </a:r>
            <a:r>
              <a:rPr lang="en-US" sz="1200" kern="1200" dirty="0" smtClean="0">
                <a:solidFill>
                  <a:schemeClr val="tx1"/>
                </a:solidFill>
                <a:effectLst/>
                <a:latin typeface="+mn-lt"/>
                <a:ea typeface="+mn-ea"/>
                <a:cs typeface="+mn-cs"/>
              </a:rPr>
              <a:t>These are defined benefit plans for federal tax purposes, but have the portability advantages of defined contribution plans. </a:t>
            </a:r>
          </a:p>
          <a:p>
            <a:r>
              <a:rPr lang="en-US" sz="1200" b="1" kern="1200" dirty="0" smtClean="0">
                <a:solidFill>
                  <a:schemeClr val="tx1"/>
                </a:solidFill>
                <a:effectLst/>
                <a:latin typeface="+mn-lt"/>
                <a:ea typeface="+mn-ea"/>
                <a:cs typeface="+mn-cs"/>
              </a:rPr>
              <a:t>ERISA —</a:t>
            </a:r>
            <a:r>
              <a:rPr lang="en-US" sz="1200" kern="1200" dirty="0" smtClean="0">
                <a:solidFill>
                  <a:schemeClr val="tx1"/>
                </a:solidFill>
                <a:effectLst/>
                <a:latin typeface="+mn-lt"/>
                <a:ea typeface="+mn-ea"/>
                <a:cs typeface="+mn-cs"/>
              </a:rPr>
              <a:t> The Employee Retirement Income Security Act aims to protect pensions of workers and to stimulate plan growth.</a:t>
            </a:r>
          </a:p>
          <a:p>
            <a:r>
              <a:rPr lang="en-US" sz="1200" b="1" kern="1200" dirty="0" smtClean="0">
                <a:solidFill>
                  <a:schemeClr val="tx1"/>
                </a:solidFill>
                <a:effectLst/>
                <a:latin typeface="+mn-lt"/>
                <a:ea typeface="+mn-ea"/>
                <a:cs typeface="+mn-cs"/>
              </a:rPr>
              <a:t>Vesting —</a:t>
            </a:r>
            <a:r>
              <a:rPr lang="en-US" sz="1200" kern="1200" dirty="0" smtClean="0">
                <a:solidFill>
                  <a:schemeClr val="tx1"/>
                </a:solidFill>
                <a:effectLst/>
                <a:latin typeface="+mn-lt"/>
                <a:ea typeface="+mn-ea"/>
                <a:cs typeface="+mn-cs"/>
              </a:rPr>
              <a:t> Under ERISA, participants in pension plans must have a non-forfeitable right to 100% of their accrued benefits after three years of service under cliff vesting, and 100% by the end of six years under a graded vesting schedule. </a:t>
            </a:r>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19</a:t>
            </a:fld>
            <a:endParaRPr lang="en-US" dirty="0"/>
          </a:p>
        </p:txBody>
      </p:sp>
    </p:spTree>
    <p:extLst>
      <p:ext uri="{BB962C8B-B14F-4D97-AF65-F5344CB8AC3E}">
        <p14:creationId xmlns:p14="http://schemas.microsoft.com/office/powerpoint/2010/main" val="3438665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0" kern="1200" dirty="0" smtClean="0">
                <a:solidFill>
                  <a:schemeClr val="tx1"/>
                </a:solidFill>
                <a:effectLst/>
                <a:latin typeface="+mn-lt"/>
                <a:ea typeface="+mn-ea"/>
                <a:cs typeface="+mn-cs"/>
              </a:rPr>
              <a:t>Although an employer’s time off, insurance, and retirement benefits account fo</a:t>
            </a:r>
            <a:r>
              <a:rPr lang="en-US" sz="1050" b="0" kern="1200" baseline="0" dirty="0" smtClean="0">
                <a:solidFill>
                  <a:schemeClr val="tx1"/>
                </a:solidFill>
                <a:effectLst/>
                <a:latin typeface="+mn-lt"/>
                <a:ea typeface="+mn-ea"/>
                <a:cs typeface="+mn-cs"/>
              </a:rPr>
              <a:t>r the </a:t>
            </a:r>
            <a:r>
              <a:rPr lang="en-US" sz="1050" b="0" kern="1200" dirty="0" smtClean="0">
                <a:solidFill>
                  <a:schemeClr val="tx1"/>
                </a:solidFill>
                <a:effectLst/>
                <a:latin typeface="+mn-lt"/>
                <a:ea typeface="+mn-ea"/>
                <a:cs typeface="+mn-cs"/>
              </a:rPr>
              <a:t>main part of its benefits costs, many employers also provide various services. </a:t>
            </a:r>
          </a:p>
          <a:p>
            <a:r>
              <a:rPr lang="en-US" sz="1050" b="1" kern="1200" dirty="0" smtClean="0">
                <a:solidFill>
                  <a:schemeClr val="tx1"/>
                </a:solidFill>
                <a:effectLst/>
                <a:latin typeface="+mn-lt"/>
                <a:ea typeface="+mn-ea"/>
                <a:cs typeface="+mn-cs"/>
              </a:rPr>
              <a:t>Family-Friendly Benefits — </a:t>
            </a:r>
            <a:r>
              <a:rPr lang="en-US" sz="1050" kern="1200" dirty="0" smtClean="0">
                <a:solidFill>
                  <a:schemeClr val="tx1"/>
                </a:solidFill>
                <a:effectLst/>
                <a:latin typeface="+mn-lt"/>
                <a:ea typeface="+mn-ea"/>
                <a:cs typeface="+mn-cs"/>
              </a:rPr>
              <a:t>There are more families in which both adults work, more one-parent households, more women working, and more people older than 55 working. </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Why Work-Life Benefits? — </a:t>
            </a:r>
            <a:r>
              <a:rPr lang="en-US" sz="1050" kern="1200" dirty="0" smtClean="0">
                <a:solidFill>
                  <a:schemeClr val="tx1"/>
                </a:solidFill>
                <a:effectLst/>
                <a:latin typeface="+mn-lt"/>
                <a:ea typeface="+mn-ea"/>
                <a:cs typeface="+mn-cs"/>
              </a:rPr>
              <a:t>For the employer, programs like these produce advantages, not just costs. For instance, absences can be reduced through programs that include eldercare, sick leave, personal counseling, and so on.</a:t>
            </a:r>
          </a:p>
          <a:p>
            <a:r>
              <a:rPr lang="en-US" sz="1050" b="1" kern="1200" dirty="0" smtClean="0">
                <a:solidFill>
                  <a:schemeClr val="tx1"/>
                </a:solidFill>
                <a:effectLst/>
                <a:latin typeface="+mn-lt"/>
                <a:ea typeface="+mn-ea"/>
                <a:cs typeface="+mn-cs"/>
              </a:rPr>
              <a:t>Workplace Flexibility — </a:t>
            </a:r>
            <a:r>
              <a:rPr lang="en-US" sz="1050" kern="1200" dirty="0" smtClean="0">
                <a:solidFill>
                  <a:schemeClr val="tx1"/>
                </a:solidFill>
                <a:effectLst/>
                <a:latin typeface="+mn-lt"/>
                <a:ea typeface="+mn-ea"/>
                <a:cs typeface="+mn-cs"/>
              </a:rPr>
              <a:t>When given the opportunity to choose, employees do prefer flexibility in their benefits plan.</a:t>
            </a:r>
          </a:p>
          <a:p>
            <a:r>
              <a:rPr lang="en-US" sz="1050" b="1" kern="1200" dirty="0" smtClean="0">
                <a:solidFill>
                  <a:schemeClr val="tx1"/>
                </a:solidFill>
                <a:effectLst/>
                <a:latin typeface="+mn-lt"/>
                <a:ea typeface="+mn-ea"/>
                <a:cs typeface="+mn-cs"/>
              </a:rPr>
              <a:t>Flexible</a:t>
            </a:r>
            <a:r>
              <a:rPr lang="en-US" sz="1050" b="1" kern="1200" baseline="0" dirty="0" smtClean="0">
                <a:solidFill>
                  <a:schemeClr val="tx1"/>
                </a:solidFill>
                <a:effectLst/>
                <a:latin typeface="+mn-lt"/>
                <a:ea typeface="+mn-ea"/>
                <a:cs typeface="+mn-cs"/>
              </a:rPr>
              <a:t> Benefits  </a:t>
            </a:r>
            <a:r>
              <a:rPr lang="en-US" sz="1050" b="1" kern="1200" dirty="0" smtClean="0">
                <a:solidFill>
                  <a:schemeClr val="tx1"/>
                </a:solidFill>
                <a:effectLst/>
                <a:latin typeface="+mn-lt"/>
                <a:ea typeface="+mn-ea"/>
                <a:cs typeface="+mn-cs"/>
              </a:rPr>
              <a:t>—</a:t>
            </a:r>
            <a:r>
              <a:rPr lang="en-US" sz="1050" kern="1200" dirty="0" smtClean="0">
                <a:solidFill>
                  <a:schemeClr val="tx1"/>
                </a:solidFill>
                <a:effectLst/>
                <a:latin typeface="+mn-lt"/>
                <a:ea typeface="+mn-ea"/>
                <a:cs typeface="+mn-cs"/>
              </a:rPr>
              <a:t> </a:t>
            </a:r>
            <a:r>
              <a:rPr lang="en-US" sz="1050" b="0" kern="1200" dirty="0" smtClean="0">
                <a:solidFill>
                  <a:schemeClr val="tx1"/>
                </a:solidFill>
                <a:effectLst/>
                <a:latin typeface="+mn-lt"/>
                <a:ea typeface="+mn-ea"/>
                <a:cs typeface="+mn-cs"/>
              </a:rPr>
              <a:t>Also called “cafeteria plans” involves each employee being given a benefits fund budget to spend on whichever benefits he/she wants once the employer limits the total cost for each benefits package and includes certain non-optional items.</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Benefits and Employee Leasing — </a:t>
            </a:r>
            <a:r>
              <a:rPr lang="en-US" sz="1050" b="0" kern="1200" dirty="0" smtClean="0">
                <a:solidFill>
                  <a:schemeClr val="tx1"/>
                </a:solidFill>
                <a:effectLst/>
                <a:latin typeface="+mn-lt"/>
                <a:ea typeface="+mn-ea"/>
                <a:cs typeface="+mn-cs"/>
              </a:rPr>
              <a:t>Employee leasing firms arrange to have all the employer’s employees transferred to the employee leasing firm’s payroll.</a:t>
            </a:r>
            <a:endParaRPr lang="en-US" sz="105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Benefits Web Sites — </a:t>
            </a:r>
            <a:r>
              <a:rPr lang="en-US" sz="1050" b="0" kern="1200" dirty="0" smtClean="0">
                <a:solidFill>
                  <a:schemeClr val="tx1"/>
                </a:solidFill>
                <a:effectLst/>
                <a:latin typeface="+mn-lt"/>
                <a:ea typeface="+mn-ea"/>
                <a:cs typeface="+mn-cs"/>
              </a:rPr>
              <a:t>To reduce costs, many employers enable employees to manage much of their own benefit changes via a Web site.</a:t>
            </a:r>
            <a:endParaRPr lang="en-US" sz="1050" b="1" kern="1200" dirty="0" smtClean="0">
              <a:solidFill>
                <a:schemeClr val="tx1"/>
              </a:solidFill>
              <a:effectLst/>
              <a:latin typeface="+mn-lt"/>
              <a:ea typeface="+mn-ea"/>
              <a:cs typeface="+mn-cs"/>
            </a:endParaRPr>
          </a:p>
          <a:p>
            <a:endParaRPr lang="en-US" sz="1050" b="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20</a:t>
            </a:fld>
            <a:endParaRPr lang="en-US" dirty="0"/>
          </a:p>
        </p:txBody>
      </p:sp>
    </p:spTree>
    <p:extLst>
      <p:ext uri="{BB962C8B-B14F-4D97-AF65-F5344CB8AC3E}">
        <p14:creationId xmlns:p14="http://schemas.microsoft.com/office/powerpoint/2010/main" val="869138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employers pay employees is evolving. This section looks at important trends including competency-based pay, actively managing compensation, broadbanding, board oversight of executive pay, and total rewards.</a:t>
            </a:r>
            <a:endParaRPr lang="en-US"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21</a:t>
            </a:fld>
            <a:endParaRPr lang="en-US" dirty="0"/>
          </a:p>
        </p:txBody>
      </p:sp>
    </p:spTree>
    <p:extLst>
      <p:ext uri="{BB962C8B-B14F-4D97-AF65-F5344CB8AC3E}">
        <p14:creationId xmlns:p14="http://schemas.microsoft.com/office/powerpoint/2010/main" val="2711721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1" kern="1200" dirty="0" smtClean="0">
                <a:solidFill>
                  <a:schemeClr val="tx1"/>
                </a:solidFill>
                <a:effectLst/>
                <a:latin typeface="+mn-lt"/>
                <a:ea typeface="+mn-ea"/>
                <a:cs typeface="+mn-cs"/>
              </a:rPr>
              <a:t>Competency- and Skill-based Pay — </a:t>
            </a:r>
            <a:r>
              <a:rPr lang="en-US" sz="1050" b="0" kern="1200" dirty="0" smtClean="0">
                <a:solidFill>
                  <a:schemeClr val="tx1"/>
                </a:solidFill>
                <a:effectLst/>
                <a:latin typeface="+mn-lt"/>
                <a:ea typeface="+mn-ea"/>
                <a:cs typeface="+mn-cs"/>
              </a:rPr>
              <a:t>The company pays for the employee’s range, depth, and types of skills and knowledge, rather than for the job title he/she holds. Competency or skill-based pay programs generally contain five elements. The employer defines specific required skills and chooses a method for tying the person’s pay to his or her skill competencies. A training system lets employees seek and acquire skills. There is a formal competency testing system and, the work is designed so that employees can easily move among jobs of varying skill levels.</a:t>
            </a:r>
          </a:p>
          <a:p>
            <a:endParaRPr lang="en-US" sz="1050" b="0" dirty="0" smtClean="0"/>
          </a:p>
          <a:p>
            <a:r>
              <a:rPr lang="en-US" sz="1050" b="1" kern="1200" dirty="0" smtClean="0">
                <a:solidFill>
                  <a:schemeClr val="tx1"/>
                </a:solidFill>
                <a:effectLst/>
                <a:latin typeface="+mn-lt"/>
                <a:ea typeface="+mn-ea"/>
                <a:cs typeface="+mn-cs"/>
              </a:rPr>
              <a:t>Broadbanding — </a:t>
            </a:r>
            <a:r>
              <a:rPr lang="en-US" sz="1050" b="0" kern="1200" dirty="0" smtClean="0">
                <a:solidFill>
                  <a:schemeClr val="tx1"/>
                </a:solidFill>
                <a:effectLst/>
                <a:latin typeface="+mn-lt"/>
                <a:ea typeface="+mn-ea"/>
                <a:cs typeface="+mn-cs"/>
              </a:rPr>
              <a:t>means collapsing salary grades and ranges into just a few wide levels or bands. Figure 7.5 shows a sample of setting three bands.</a:t>
            </a:r>
          </a:p>
          <a:p>
            <a:endParaRPr lang="en-US" sz="1050" b="0" dirty="0" smtClean="0"/>
          </a:p>
          <a:p>
            <a:r>
              <a:rPr lang="en-US" sz="1050" b="1" kern="1200" dirty="0" smtClean="0">
                <a:solidFill>
                  <a:schemeClr val="tx1"/>
                </a:solidFill>
                <a:effectLst/>
                <a:latin typeface="+mn-lt"/>
                <a:ea typeface="+mn-ea"/>
                <a:cs typeface="+mn-cs"/>
              </a:rPr>
              <a:t>Actively Managing Pay Allocations, and Talent Management — </a:t>
            </a:r>
            <a:r>
              <a:rPr lang="en-US" sz="1050" b="0" kern="1200" dirty="0" smtClean="0">
                <a:solidFill>
                  <a:schemeClr val="tx1"/>
                </a:solidFill>
                <a:effectLst/>
                <a:latin typeface="+mn-lt"/>
                <a:ea typeface="+mn-ea"/>
                <a:cs typeface="+mn-cs"/>
              </a:rPr>
              <a:t>As previously noted, we have seen employers actively allocate resources to employees deemed “mission critical.”</a:t>
            </a:r>
          </a:p>
          <a:p>
            <a:endParaRPr lang="en-US" sz="1050" b="0" kern="1200" dirty="0" smtClean="0">
              <a:solidFill>
                <a:schemeClr val="tx1"/>
              </a:solidFill>
              <a:effectLst/>
              <a:latin typeface="+mn-lt"/>
              <a:ea typeface="+mn-ea"/>
              <a:cs typeface="+mn-cs"/>
            </a:endParaRPr>
          </a:p>
          <a:p>
            <a:r>
              <a:rPr lang="en-US" sz="1050" b="1" kern="1200" dirty="0" smtClean="0">
                <a:solidFill>
                  <a:schemeClr val="tx1"/>
                </a:solidFill>
                <a:effectLst/>
                <a:latin typeface="+mn-lt"/>
                <a:ea typeface="+mn-ea"/>
                <a:cs typeface="+mn-cs"/>
              </a:rPr>
              <a:t>Board Oversight of Executive Pay — </a:t>
            </a:r>
            <a:r>
              <a:rPr lang="en-US" sz="1050" b="0" kern="1200" dirty="0" smtClean="0">
                <a:solidFill>
                  <a:schemeClr val="tx1"/>
                </a:solidFill>
                <a:effectLst/>
                <a:latin typeface="+mn-lt"/>
                <a:ea typeface="+mn-ea"/>
                <a:cs typeface="+mn-cs"/>
              </a:rPr>
              <a:t>There are various reasons why boards of directors are clamping down on executive pay. Questions a board should ask include the following: (1) Is our compensation committee being properly advised?; (2) Do our procedures demonstrate diligence and independence?; and (3) Is our committee appropriately communicating its decisions? </a:t>
            </a:r>
          </a:p>
          <a:p>
            <a:endParaRPr lang="en-US" sz="1050" b="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Total rewards </a:t>
            </a:r>
            <a:r>
              <a:rPr lang="en-US" sz="1050" b="0" kern="1200" dirty="0" smtClean="0">
                <a:solidFill>
                  <a:schemeClr val="tx1"/>
                </a:solidFill>
                <a:effectLst/>
                <a:latin typeface="+mn-lt"/>
                <a:ea typeface="+mn-ea"/>
                <a:cs typeface="+mn-cs"/>
              </a:rPr>
              <a:t>programs encompass the traditional compensation components, plus recognition, more challenging redesigned jobs, telecommuting, health and well-being programs, and training and career development.</a:t>
            </a:r>
          </a:p>
          <a:p>
            <a:endParaRPr lang="en-US" sz="1050" b="0" kern="1200" dirty="0" smtClean="0">
              <a:solidFill>
                <a:schemeClr val="tx1"/>
              </a:solidFill>
              <a:effectLst/>
              <a:latin typeface="+mn-lt"/>
              <a:ea typeface="+mn-ea"/>
              <a:cs typeface="+mn-cs"/>
            </a:endParaRPr>
          </a:p>
          <a:p>
            <a:endParaRPr lang="en-US" sz="1050" b="0" dirty="0"/>
          </a:p>
        </p:txBody>
      </p:sp>
      <p:sp>
        <p:nvSpPr>
          <p:cNvPr id="4" name="Slide Number Placeholder 3"/>
          <p:cNvSpPr>
            <a:spLocks noGrp="1"/>
          </p:cNvSpPr>
          <p:nvPr>
            <p:ph type="sldNum" sz="quarter" idx="10"/>
          </p:nvPr>
        </p:nvSpPr>
        <p:spPr/>
        <p:txBody>
          <a:bodyPr/>
          <a:lstStyle/>
          <a:p>
            <a:fld id="{4D040B46-EDC4-43CC-8434-E4AEFD7BF336}" type="slidenum">
              <a:rPr lang="en-US" smtClean="0"/>
              <a:pPr/>
              <a:t>22</a:t>
            </a:fld>
            <a:endParaRPr lang="en-US" dirty="0"/>
          </a:p>
        </p:txBody>
      </p:sp>
    </p:spTree>
    <p:extLst>
      <p:ext uri="{BB962C8B-B14F-4D97-AF65-F5344CB8AC3E}">
        <p14:creationId xmlns:p14="http://schemas.microsoft.com/office/powerpoint/2010/main" val="2131835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p>
        </p:txBody>
      </p:sp>
      <p:sp>
        <p:nvSpPr>
          <p:cNvPr id="6" name="Slide Number Placeholder 5"/>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791940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p>
        </p:txBody>
      </p:sp>
      <p:sp>
        <p:nvSpPr>
          <p:cNvPr id="6" name="Slide Number Placeholder 5"/>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90096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p>
        </p:txBody>
      </p:sp>
      <p:sp>
        <p:nvSpPr>
          <p:cNvPr id="6" name="Slide Number Placeholder 5"/>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2103852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3200"/>
            </a:lvl1pPr>
            <a:lvl2pPr>
              <a:defRPr sz="28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3200"/>
            </a:lvl1pPr>
            <a:lvl2pPr>
              <a:defRPr sz="28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p:txBody>
          <a:bodyPr/>
          <a:lstStyle/>
          <a:p>
            <a:r>
              <a:rPr lang="en-US" dirty="0" smtClean="0"/>
              <a:t>Copyright © 2013 Pearson Education, Inc. Publishing as Prentice Hall</a:t>
            </a:r>
          </a:p>
        </p:txBody>
      </p:sp>
      <p:sp>
        <p:nvSpPr>
          <p:cNvPr id="7" name="Slide Number Placeholder 6"/>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99220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r>
              <a:rPr lang="en-US" dirty="0" smtClean="0"/>
              <a:t>Copyright © 2013 Pearson Education, Inc. Publishing as Prentice Hall</a:t>
            </a:r>
            <a:endParaRPr lang="en-US" dirty="0"/>
          </a:p>
        </p:txBody>
      </p:sp>
      <p:sp>
        <p:nvSpPr>
          <p:cNvPr id="9" name="Slide Number Placeholder 8"/>
          <p:cNvSpPr>
            <a:spLocks noGrp="1"/>
          </p:cNvSpPr>
          <p:nvPr>
            <p:ph type="sldNum" sz="quarter" idx="12"/>
          </p:nvPr>
        </p:nvSpPr>
        <p:spPr/>
        <p:txBody>
          <a:bodyPr/>
          <a:lstStyle/>
          <a:p>
            <a:fld id="{B745FBD7-EACA-4F83-8C71-A2B42C57415A}" type="slidenum">
              <a:rPr lang="en-US" smtClean="0"/>
              <a:pPr/>
              <a:t>‹#›</a:t>
            </a:fld>
            <a:endParaRPr lang="en-US" dirty="0"/>
          </a:p>
        </p:txBody>
      </p:sp>
    </p:spTree>
    <p:extLst>
      <p:ext uri="{BB962C8B-B14F-4D97-AF65-F5344CB8AC3E}">
        <p14:creationId xmlns:p14="http://schemas.microsoft.com/office/powerpoint/2010/main" val="378349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0" y="1828800"/>
            <a:ext cx="8229600" cy="2819400"/>
          </a:xfrm>
        </p:spPr>
        <p:txBody>
          <a:bodyPr>
            <a:noAutofit/>
          </a:bodyPr>
          <a:lstStyle>
            <a:lvl1pPr>
              <a:defRPr sz="6000">
                <a:solidFill>
                  <a:schemeClr val="tx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p:txBody>
          <a:bodyPr/>
          <a:lstStyle/>
          <a:p>
            <a:r>
              <a:rPr lang="en-US" dirty="0" smtClean="0"/>
              <a:t>Copyright © 2013 Pearson Education, Inc. Publishing as Prentice Hall</a:t>
            </a:r>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762929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Copyright © 2013 Pearson Education, Inc. Publishing as Prentice Hall</a:t>
            </a:r>
            <a:endParaRPr lang="en-US" dirty="0"/>
          </a:p>
        </p:txBody>
      </p:sp>
      <p:sp>
        <p:nvSpPr>
          <p:cNvPr id="4" name="Slide Number Placeholder 3"/>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4078243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smtClean="0"/>
              <a:t>Copyright © 2013 Pearson Education, Inc. Publishing as Prentice Hall</a:t>
            </a:r>
            <a:endParaRPr lang="en-US" dirty="0"/>
          </a:p>
        </p:txBody>
      </p:sp>
      <p:sp>
        <p:nvSpPr>
          <p:cNvPr id="7" name="Slide Number Placeholder 6"/>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2399025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smtClean="0"/>
              <a:t>Copyright © 2013 Pearson Education, Inc. Publishing as Prentice Hall</a:t>
            </a:r>
            <a:endParaRPr lang="en-US" dirty="0"/>
          </a:p>
        </p:txBody>
      </p:sp>
      <p:sp>
        <p:nvSpPr>
          <p:cNvPr id="7" name="Slide Number Placeholder 6"/>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1580127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endParaRPr lang="en-US" dirty="0"/>
          </a:p>
        </p:txBody>
      </p:sp>
      <p:sp>
        <p:nvSpPr>
          <p:cNvPr id="6" name="Slide Number Placeholder 5"/>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239811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851525"/>
          </a:xfrm>
        </p:spPr>
        <p:txBody>
          <a:bodyPr vert="eaVert"/>
          <a:lstStyle>
            <a:lvl1pPr>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endParaRPr lang="en-US" dirty="0"/>
          </a:p>
        </p:txBody>
      </p:sp>
      <p:sp>
        <p:nvSpPr>
          <p:cNvPr id="6" name="Slide Number Placeholder 5"/>
          <p:cNvSpPr>
            <a:spLocks noGrp="1"/>
          </p:cNvSpPr>
          <p:nvPr>
            <p:ph type="sldNum" sz="quarter" idx="12"/>
          </p:nvPr>
        </p:nvSpPr>
        <p:spPr/>
        <p:txBody>
          <a:body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711163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Copyright © 2013 Pearson Education, Inc. Publishing as Prentice Hall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7-</a:t>
            </a:r>
            <a:fld id="{B745FBD7-EACA-4F83-8C71-A2B42C57415A}" type="slidenum">
              <a:rPr lang="en-US" smtClean="0"/>
              <a:pPr/>
              <a:t>‹#›</a:t>
            </a:fld>
            <a:endParaRPr lang="en-US" dirty="0"/>
          </a:p>
        </p:txBody>
      </p:sp>
    </p:spTree>
    <p:extLst>
      <p:ext uri="{BB962C8B-B14F-4D97-AF65-F5344CB8AC3E}">
        <p14:creationId xmlns:p14="http://schemas.microsoft.com/office/powerpoint/2010/main" val="4264916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800" b="1"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z="2400" b="1" i="1" dirty="0" err="1" smtClean="0">
                <a:solidFill>
                  <a:schemeClr val="accent1"/>
                </a:solidFill>
              </a:rPr>
              <a:t>Zeenat</a:t>
            </a:r>
            <a:r>
              <a:rPr lang="en-US" sz="2400" b="1" i="1" dirty="0" smtClean="0">
                <a:solidFill>
                  <a:schemeClr val="accent1"/>
                </a:solidFill>
              </a:rPr>
              <a:t> </a:t>
            </a:r>
            <a:r>
              <a:rPr lang="en-US" sz="2400" b="1" i="1" dirty="0" err="1" smtClean="0">
                <a:solidFill>
                  <a:schemeClr val="accent1"/>
                </a:solidFill>
              </a:rPr>
              <a:t>Jabbar</a:t>
            </a:r>
            <a:endParaRPr lang="en-US" sz="2400" b="1" i="1" dirty="0" smtClean="0">
              <a:solidFill>
                <a:schemeClr val="accent1"/>
              </a:solidFill>
            </a:endParaRPr>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a:t>
            </a:fld>
            <a:endParaRPr lang="en-US" dirty="0"/>
          </a:p>
        </p:txBody>
      </p:sp>
      <p:sp>
        <p:nvSpPr>
          <p:cNvPr id="7" name="Rectangle 6"/>
          <p:cNvSpPr/>
          <p:nvPr/>
        </p:nvSpPr>
        <p:spPr>
          <a:xfrm>
            <a:off x="2514600" y="454621"/>
            <a:ext cx="4343400" cy="1200329"/>
          </a:xfrm>
          <a:prstGeom prst="rect">
            <a:avLst/>
          </a:prstGeom>
        </p:spPr>
        <p:txBody>
          <a:bodyPr wrap="square">
            <a:spAutoFit/>
          </a:bodyPr>
          <a:lstStyle/>
          <a:p>
            <a:pPr algn="ctr"/>
            <a:r>
              <a:rPr lang="en-US" sz="3600" b="1" dirty="0" smtClean="0">
                <a:solidFill>
                  <a:schemeClr val="accent1"/>
                </a:solidFill>
                <a:latin typeface="+mj-lt"/>
                <a:cs typeface="Arial" pitchFamily="34" charset="0"/>
              </a:rPr>
              <a:t>Benefits and Compensation</a:t>
            </a:r>
            <a:endParaRPr lang="en-US" sz="3600" dirty="0">
              <a:solidFill>
                <a:schemeClr val="accent1"/>
              </a:solidFill>
              <a:latin typeface="+mj-lt"/>
              <a:cs typeface="Arial" pitchFamily="34" charset="0"/>
            </a:endParaRPr>
          </a:p>
        </p:txBody>
      </p:sp>
    </p:spTree>
    <p:extLst>
      <p:ext uri="{BB962C8B-B14F-4D97-AF65-F5344CB8AC3E}">
        <p14:creationId xmlns:p14="http://schemas.microsoft.com/office/powerpoint/2010/main" val="1544779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Objectives</a:t>
            </a:r>
            <a:endParaRPr lang="en-US" dirty="0"/>
          </a:p>
        </p:txBody>
      </p:sp>
      <p:sp>
        <p:nvSpPr>
          <p:cNvPr id="5" name="Content Placeholder 4"/>
          <p:cNvSpPr>
            <a:spLocks noGrp="1"/>
          </p:cNvSpPr>
          <p:nvPr>
            <p:ph idx="1"/>
          </p:nvPr>
        </p:nvSpPr>
        <p:spPr>
          <a:xfrm>
            <a:off x="457200" y="1676400"/>
            <a:ext cx="8229600" cy="4449763"/>
          </a:xfrm>
        </p:spPr>
        <p:txBody>
          <a:bodyPr>
            <a:normAutofit fontScale="85000" lnSpcReduction="20000"/>
          </a:bodyPr>
          <a:lstStyle/>
          <a:p>
            <a:pPr marL="0" indent="0">
              <a:buNone/>
            </a:pPr>
            <a:r>
              <a:rPr lang="en-US" dirty="0" smtClean="0"/>
              <a:t>When you finish studying this chapter, you should be able to:</a:t>
            </a:r>
          </a:p>
          <a:p>
            <a:pPr marL="742950" indent="-742950">
              <a:buFont typeface="+mj-lt"/>
              <a:buAutoNum type="arabicPeriod"/>
            </a:pPr>
            <a:r>
              <a:rPr lang="en-US" dirty="0" smtClean="0"/>
              <a:t>Discuss four basic factors determining pay rates.</a:t>
            </a:r>
          </a:p>
          <a:p>
            <a:pPr marL="742950" indent="-742950">
              <a:buFont typeface="+mj-lt"/>
              <a:buAutoNum type="arabicPeriod"/>
            </a:pPr>
            <a:r>
              <a:rPr lang="en-US" dirty="0" smtClean="0"/>
              <a:t>Explain each of the steps in establishing market-competitive pay rates.</a:t>
            </a:r>
          </a:p>
          <a:p>
            <a:pPr marL="742950" indent="-742950">
              <a:buFont typeface="+mj-lt"/>
              <a:buAutoNum type="arabicPeriod"/>
            </a:pPr>
            <a:r>
              <a:rPr lang="en-US" dirty="0" smtClean="0"/>
              <a:t>Compare and contrast piecework and team or group incentive plans.</a:t>
            </a:r>
          </a:p>
          <a:p>
            <a:pPr marL="742950" indent="-742950">
              <a:buFont typeface="+mj-lt"/>
              <a:buAutoNum type="arabicPeriod"/>
            </a:pPr>
            <a:r>
              <a:rPr lang="en-US" dirty="0" smtClean="0"/>
              <a:t>List and describe each of the basic benefits most employers might be expected to offer.</a:t>
            </a:r>
            <a:endParaRPr lang="en-US" dirty="0"/>
          </a:p>
        </p:txBody>
      </p:sp>
      <p:sp>
        <p:nvSpPr>
          <p:cNvPr id="3" name="Slide Number Placeholder 2"/>
          <p:cNvSpPr>
            <a:spLocks noGrp="1"/>
          </p:cNvSpPr>
          <p:nvPr>
            <p:ph type="sldNum" sz="quarter" idx="12"/>
          </p:nvPr>
        </p:nvSpPr>
        <p:spPr/>
        <p:txBody>
          <a:bodyPr/>
          <a:lstStyle/>
          <a:p>
            <a:r>
              <a:rPr lang="en-US" dirty="0" smtClean="0"/>
              <a:t>7-</a:t>
            </a:r>
            <a:fld id="{B745FBD7-EACA-4F83-8C71-A2B42C57415A}" type="slidenum">
              <a:rPr lang="en-US" smtClean="0"/>
              <a:pPr/>
              <a:t>2</a:t>
            </a:fld>
            <a:endParaRPr lang="en-US" dirty="0"/>
          </a:p>
        </p:txBody>
      </p:sp>
    </p:spTree>
    <p:extLst>
      <p:ext uri="{BB962C8B-B14F-4D97-AF65-F5344CB8AC3E}">
        <p14:creationId xmlns:p14="http://schemas.microsoft.com/office/powerpoint/2010/main" val="2188470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What Determines How Much You Pay?</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3</a:t>
            </a:fld>
            <a:endParaRPr lang="en-US" dirty="0"/>
          </a:p>
        </p:txBody>
      </p:sp>
    </p:spTree>
    <p:extLst>
      <p:ext uri="{BB962C8B-B14F-4D97-AF65-F5344CB8AC3E}">
        <p14:creationId xmlns:p14="http://schemas.microsoft.com/office/powerpoint/2010/main" val="38095329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524000"/>
            <a:ext cx="4114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US" dirty="0" smtClean="0"/>
              <a:t>What Determines How Much </a:t>
            </a:r>
            <a:br>
              <a:rPr lang="en-US" dirty="0" smtClean="0"/>
            </a:br>
            <a:r>
              <a:rPr lang="en-US" dirty="0" smtClean="0"/>
              <a:t>You Pay?</a:t>
            </a:r>
            <a:endParaRPr lang="en-US" dirty="0"/>
          </a:p>
        </p:txBody>
      </p:sp>
      <p:sp>
        <p:nvSpPr>
          <p:cNvPr id="3" name="Content Placeholder 2"/>
          <p:cNvSpPr>
            <a:spLocks noGrp="1"/>
          </p:cNvSpPr>
          <p:nvPr>
            <p:ph idx="1"/>
          </p:nvPr>
        </p:nvSpPr>
        <p:spPr>
          <a:xfrm>
            <a:off x="457200" y="2286000"/>
            <a:ext cx="4953000" cy="3840163"/>
          </a:xfrm>
        </p:spPr>
        <p:txBody>
          <a:bodyPr/>
          <a:lstStyle/>
          <a:p>
            <a:r>
              <a:rPr lang="en-US" dirty="0" smtClean="0"/>
              <a:t>Legal: Important compensation laws</a:t>
            </a:r>
          </a:p>
          <a:p>
            <a:r>
              <a:rPr lang="en-US" dirty="0" smtClean="0"/>
              <a:t>How unions influence compensation decision</a:t>
            </a:r>
          </a:p>
          <a:p>
            <a:r>
              <a:rPr lang="en-US" dirty="0" smtClean="0"/>
              <a:t>Compensation policies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4</a:t>
            </a:fld>
            <a:endParaRPr lang="en-US" dirty="0"/>
          </a:p>
        </p:txBody>
      </p:sp>
    </p:spTree>
    <p:extLst>
      <p:ext uri="{BB962C8B-B14F-4D97-AF65-F5344CB8AC3E}">
        <p14:creationId xmlns:p14="http://schemas.microsoft.com/office/powerpoint/2010/main" val="30474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How to Create a Market-Competitive Plan</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5</a:t>
            </a:fld>
            <a:endParaRPr lang="en-US" dirty="0"/>
          </a:p>
        </p:txBody>
      </p:sp>
    </p:spTree>
    <p:extLst>
      <p:ext uri="{BB962C8B-B14F-4D97-AF65-F5344CB8AC3E}">
        <p14:creationId xmlns:p14="http://schemas.microsoft.com/office/powerpoint/2010/main" val="1030939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smtClean="0"/>
              <a:t>Step 1: Determine the Worth of Each Job: Job Evaluation</a:t>
            </a:r>
            <a:endParaRPr lang="en-US" dirty="0"/>
          </a:p>
        </p:txBody>
      </p:sp>
      <p:sp>
        <p:nvSpPr>
          <p:cNvPr id="3" name="Content Placeholder 2"/>
          <p:cNvSpPr>
            <a:spLocks noGrp="1"/>
          </p:cNvSpPr>
          <p:nvPr>
            <p:ph idx="1"/>
          </p:nvPr>
        </p:nvSpPr>
        <p:spPr>
          <a:xfrm>
            <a:off x="381000" y="1981200"/>
            <a:ext cx="8229600" cy="3840163"/>
          </a:xfrm>
        </p:spPr>
        <p:txBody>
          <a:bodyPr/>
          <a:lstStyle/>
          <a:p>
            <a:pPr marL="742950" indent="-742950">
              <a:buFont typeface="+mj-lt"/>
              <a:buAutoNum type="arabicPeriod"/>
            </a:pPr>
            <a:r>
              <a:rPr lang="en-US" dirty="0" smtClean="0"/>
              <a:t>Purpose of job evaluation </a:t>
            </a:r>
          </a:p>
          <a:p>
            <a:pPr marL="742950" indent="-742950">
              <a:buFont typeface="+mj-lt"/>
              <a:buAutoNum type="arabicPeriod"/>
            </a:pPr>
            <a:r>
              <a:rPr lang="en-US" dirty="0" smtClean="0"/>
              <a:t>Compensable factors </a:t>
            </a:r>
          </a:p>
          <a:p>
            <a:pPr marL="742950" indent="-742950">
              <a:buFont typeface="+mj-lt"/>
              <a:buAutoNum type="arabicPeriod"/>
            </a:pPr>
            <a:r>
              <a:rPr lang="en-US" dirty="0" smtClean="0"/>
              <a:t>Job evaluation methods</a:t>
            </a:r>
          </a:p>
          <a:p>
            <a:pPr marL="1143000" lvl="1" indent="-742950">
              <a:buFont typeface="+mj-lt"/>
              <a:buAutoNum type="alphaLcPeriod"/>
            </a:pPr>
            <a:r>
              <a:rPr lang="en-US" dirty="0" smtClean="0"/>
              <a:t> Ranking</a:t>
            </a:r>
          </a:p>
          <a:p>
            <a:pPr marL="1143000" lvl="1" indent="-742950">
              <a:buFont typeface="+mj-lt"/>
              <a:buAutoNum type="alphaLcPeriod"/>
            </a:pPr>
            <a:r>
              <a:rPr lang="en-US" dirty="0" smtClean="0"/>
              <a:t>Job classification</a:t>
            </a:r>
          </a:p>
          <a:p>
            <a:pPr marL="1143000" lvl="1" indent="-742950">
              <a:buFont typeface="+mj-lt"/>
              <a:buAutoNum type="alphaLcPeriod"/>
            </a:pPr>
            <a:r>
              <a:rPr lang="en-US" dirty="0" smtClean="0"/>
              <a:t>The point method</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6</a:t>
            </a:fld>
            <a:endParaRPr lang="en-US" dirty="0"/>
          </a:p>
        </p:txBody>
      </p:sp>
    </p:spTree>
    <p:extLst>
      <p:ext uri="{BB962C8B-B14F-4D97-AF65-F5344CB8AC3E}">
        <p14:creationId xmlns:p14="http://schemas.microsoft.com/office/powerpoint/2010/main" val="275744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2: Group </a:t>
            </a:r>
            <a:r>
              <a:rPr lang="en-US" dirty="0"/>
              <a:t>Similar Jobs into </a:t>
            </a:r>
            <a:r>
              <a:rPr lang="en-US" dirty="0" smtClean="0"/>
              <a:t/>
            </a:r>
            <a:br>
              <a:rPr lang="en-US" dirty="0" smtClean="0"/>
            </a:br>
            <a:r>
              <a:rPr lang="en-US" dirty="0" smtClean="0"/>
              <a:t>Pay </a:t>
            </a:r>
            <a:r>
              <a:rPr lang="en-US" dirty="0"/>
              <a:t>Grades </a:t>
            </a:r>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7</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146624887"/>
              </p:ext>
            </p:extLst>
          </p:nvPr>
        </p:nvGraphicFramePr>
        <p:xfrm>
          <a:off x="2057400" y="1828800"/>
          <a:ext cx="4876800" cy="3890507"/>
        </p:xfrm>
        <a:graphic>
          <a:graphicData uri="http://schemas.openxmlformats.org/drawingml/2006/table">
            <a:tbl>
              <a:tblPr firstRow="1" firstCol="1" bandRow="1">
                <a:tableStyleId>{5C22544A-7EE6-4342-B048-85BDC9FD1C3A}</a:tableStyleId>
              </a:tblPr>
              <a:tblGrid>
                <a:gridCol w="2438400"/>
                <a:gridCol w="2438400"/>
              </a:tblGrid>
              <a:tr h="525727">
                <a:tc>
                  <a:txBody>
                    <a:bodyPr/>
                    <a:lstStyle/>
                    <a:p>
                      <a:pPr marL="0" marR="0" algn="ctr">
                        <a:lnSpc>
                          <a:spcPct val="115000"/>
                        </a:lnSpc>
                        <a:spcBef>
                          <a:spcPts val="0"/>
                        </a:spcBef>
                        <a:spcAft>
                          <a:spcPts val="0"/>
                        </a:spcAft>
                      </a:pPr>
                      <a:r>
                        <a:rPr lang="en-US" sz="2400" dirty="0">
                          <a:effectLst/>
                        </a:rPr>
                        <a:t>Points from Job Evaluation Process</a:t>
                      </a:r>
                      <a:endParaRPr lang="en-US" sz="2400" dirty="0">
                        <a:effectLst/>
                        <a:latin typeface="Arial"/>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effectLst/>
                        </a:rPr>
                        <a:t>Job Grade</a:t>
                      </a:r>
                      <a:endParaRPr lang="en-US" sz="2400" dirty="0">
                        <a:effectLst/>
                        <a:latin typeface="Arial"/>
                        <a:ea typeface="Calibri"/>
                        <a:cs typeface="Times New Roman"/>
                      </a:endParaRPr>
                    </a:p>
                  </a:txBody>
                  <a:tcPr marL="68580" marR="68580" marT="0" marB="0"/>
                </a:tc>
              </a:tr>
              <a:tr h="525727">
                <a:tc>
                  <a:txBody>
                    <a:bodyPr/>
                    <a:lstStyle/>
                    <a:p>
                      <a:pPr marL="0" marR="0" algn="ctr">
                        <a:lnSpc>
                          <a:spcPct val="115000"/>
                        </a:lnSpc>
                        <a:spcBef>
                          <a:spcPts val="0"/>
                        </a:spcBef>
                        <a:spcAft>
                          <a:spcPts val="0"/>
                        </a:spcAft>
                      </a:pPr>
                      <a:r>
                        <a:rPr lang="en-US" sz="2400" dirty="0">
                          <a:effectLst/>
                        </a:rPr>
                        <a:t>50 – 60 </a:t>
                      </a:r>
                      <a:endParaRPr lang="en-US" sz="2400" dirty="0">
                        <a:effectLst/>
                        <a:latin typeface="Arial"/>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effectLst/>
                        </a:rPr>
                        <a:t>1</a:t>
                      </a:r>
                      <a:endParaRPr lang="en-US" sz="2400" dirty="0">
                        <a:effectLst/>
                        <a:latin typeface="Arial"/>
                        <a:ea typeface="Calibri"/>
                        <a:cs typeface="Times New Roman"/>
                      </a:endParaRPr>
                    </a:p>
                  </a:txBody>
                  <a:tcPr marL="68580" marR="68580" marT="0" marB="0"/>
                </a:tc>
              </a:tr>
              <a:tr h="525727">
                <a:tc>
                  <a:txBody>
                    <a:bodyPr/>
                    <a:lstStyle/>
                    <a:p>
                      <a:pPr marL="0" marR="0" algn="ctr">
                        <a:lnSpc>
                          <a:spcPct val="115000"/>
                        </a:lnSpc>
                        <a:spcBef>
                          <a:spcPts val="0"/>
                        </a:spcBef>
                        <a:spcAft>
                          <a:spcPts val="0"/>
                        </a:spcAft>
                      </a:pPr>
                      <a:r>
                        <a:rPr lang="en-US" sz="2400" dirty="0">
                          <a:effectLst/>
                        </a:rPr>
                        <a:t>61 – 70</a:t>
                      </a:r>
                      <a:endParaRPr lang="en-US" sz="2400" dirty="0">
                        <a:effectLst/>
                        <a:latin typeface="Arial"/>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effectLst/>
                        </a:rPr>
                        <a:t>2</a:t>
                      </a:r>
                      <a:endParaRPr lang="en-US" sz="2400" dirty="0">
                        <a:effectLst/>
                        <a:latin typeface="Arial"/>
                        <a:ea typeface="Calibri"/>
                        <a:cs typeface="Times New Roman"/>
                      </a:endParaRPr>
                    </a:p>
                  </a:txBody>
                  <a:tcPr marL="68580" marR="68580" marT="0" marB="0"/>
                </a:tc>
              </a:tr>
              <a:tr h="525727">
                <a:tc>
                  <a:txBody>
                    <a:bodyPr/>
                    <a:lstStyle/>
                    <a:p>
                      <a:pPr marL="0" marR="0" algn="ctr">
                        <a:lnSpc>
                          <a:spcPct val="115000"/>
                        </a:lnSpc>
                        <a:spcBef>
                          <a:spcPts val="0"/>
                        </a:spcBef>
                        <a:spcAft>
                          <a:spcPts val="0"/>
                        </a:spcAft>
                      </a:pPr>
                      <a:r>
                        <a:rPr lang="en-US" sz="2400" dirty="0">
                          <a:effectLst/>
                        </a:rPr>
                        <a:t>71 – 80</a:t>
                      </a:r>
                      <a:endParaRPr lang="en-US" sz="2400" dirty="0">
                        <a:effectLst/>
                        <a:latin typeface="Arial"/>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effectLst/>
                        </a:rPr>
                        <a:t>3</a:t>
                      </a:r>
                      <a:endParaRPr lang="en-US" sz="2400" dirty="0">
                        <a:effectLst/>
                        <a:latin typeface="Arial"/>
                        <a:ea typeface="Calibri"/>
                        <a:cs typeface="Times New Roman"/>
                      </a:endParaRPr>
                    </a:p>
                  </a:txBody>
                  <a:tcPr marL="68580" marR="68580" marT="0" marB="0"/>
                </a:tc>
              </a:tr>
              <a:tr h="525727">
                <a:tc>
                  <a:txBody>
                    <a:bodyPr/>
                    <a:lstStyle/>
                    <a:p>
                      <a:pPr marL="0" marR="0" algn="ctr">
                        <a:lnSpc>
                          <a:spcPct val="115000"/>
                        </a:lnSpc>
                        <a:spcBef>
                          <a:spcPts val="0"/>
                        </a:spcBef>
                        <a:spcAft>
                          <a:spcPts val="0"/>
                        </a:spcAft>
                      </a:pPr>
                      <a:r>
                        <a:rPr lang="en-US" sz="2400" dirty="0">
                          <a:effectLst/>
                        </a:rPr>
                        <a:t>81 – 90</a:t>
                      </a:r>
                      <a:endParaRPr lang="en-US" sz="2400" dirty="0">
                        <a:effectLst/>
                        <a:latin typeface="Arial"/>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effectLst/>
                        </a:rPr>
                        <a:t>4</a:t>
                      </a:r>
                      <a:endParaRPr lang="en-US" sz="2400" dirty="0">
                        <a:effectLst/>
                        <a:latin typeface="Arial"/>
                        <a:ea typeface="Calibri"/>
                        <a:cs typeface="Times New Roman"/>
                      </a:endParaRPr>
                    </a:p>
                  </a:txBody>
                  <a:tcPr marL="68580" marR="68580" marT="0" marB="0"/>
                </a:tc>
              </a:tr>
              <a:tr h="525727">
                <a:tc>
                  <a:txBody>
                    <a:bodyPr/>
                    <a:lstStyle/>
                    <a:p>
                      <a:pPr marL="0" marR="0" algn="ctr">
                        <a:lnSpc>
                          <a:spcPct val="115000"/>
                        </a:lnSpc>
                        <a:spcBef>
                          <a:spcPts val="0"/>
                        </a:spcBef>
                        <a:spcAft>
                          <a:spcPts val="0"/>
                        </a:spcAft>
                      </a:pPr>
                      <a:r>
                        <a:rPr lang="en-US" sz="2400" dirty="0">
                          <a:effectLst/>
                        </a:rPr>
                        <a:t>91 – 100</a:t>
                      </a:r>
                      <a:endParaRPr lang="en-US" sz="2400" dirty="0">
                        <a:effectLst/>
                        <a:latin typeface="Arial"/>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400" dirty="0">
                          <a:effectLst/>
                        </a:rPr>
                        <a:t>5</a:t>
                      </a:r>
                      <a:endParaRPr lang="en-US" sz="2400" dirty="0">
                        <a:effectLst/>
                        <a:latin typeface="Arial"/>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7531185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Step 3. Price Each Pay Grade</a:t>
            </a:r>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8</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219200"/>
            <a:ext cx="5791200" cy="494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73938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2133600"/>
            <a:ext cx="4131146"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dirty="0" smtClean="0"/>
              <a:t>Step 4: Conduct Salary Survey</a:t>
            </a:r>
            <a:endParaRPr lang="en-US" dirty="0"/>
          </a:p>
        </p:txBody>
      </p:sp>
      <p:sp>
        <p:nvSpPr>
          <p:cNvPr id="3" name="Content Placeholder 2"/>
          <p:cNvSpPr>
            <a:spLocks noGrp="1"/>
          </p:cNvSpPr>
          <p:nvPr>
            <p:ph idx="1"/>
          </p:nvPr>
        </p:nvSpPr>
        <p:spPr>
          <a:xfrm>
            <a:off x="457200" y="1981200"/>
            <a:ext cx="4648200" cy="3916363"/>
          </a:xfrm>
        </p:spPr>
        <p:txBody>
          <a:bodyPr/>
          <a:lstStyle/>
          <a:p>
            <a:r>
              <a:rPr lang="en-US" i="1" dirty="0" smtClean="0"/>
              <a:t>Benchmark job</a:t>
            </a:r>
          </a:p>
          <a:p>
            <a:r>
              <a:rPr lang="en-US" dirty="0" smtClean="0"/>
              <a:t>20% or more directly from the marketplace</a:t>
            </a:r>
          </a:p>
          <a:p>
            <a:r>
              <a:rPr lang="en-US" dirty="0" smtClean="0"/>
              <a:t>Collect data on benefits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9</a:t>
            </a:fld>
            <a:endParaRPr lang="en-US" dirty="0"/>
          </a:p>
        </p:txBody>
      </p:sp>
    </p:spTree>
    <p:extLst>
      <p:ext uri="{BB962C8B-B14F-4D97-AF65-F5344CB8AC3E}">
        <p14:creationId xmlns:p14="http://schemas.microsoft.com/office/powerpoint/2010/main" val="1114813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5: Compare and Adjust</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10</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041" y="1524000"/>
            <a:ext cx="67056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4499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6: Develop Rate Ranges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11</a:t>
            </a:fld>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3563" y="1447800"/>
            <a:ext cx="547687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43612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Pricing Managerial and Professional </a:t>
            </a:r>
            <a:r>
              <a:rPr lang="en-US" dirty="0" smtClean="0"/>
              <a:t>Jobs</a:t>
            </a:r>
            <a:endParaRPr lang="en-US" dirty="0"/>
          </a:p>
        </p:txBody>
      </p:sp>
      <p:sp>
        <p:nvSpPr>
          <p:cNvPr id="3" name="Content Placeholder 2"/>
          <p:cNvSpPr>
            <a:spLocks noGrp="1"/>
          </p:cNvSpPr>
          <p:nvPr>
            <p:ph idx="1"/>
          </p:nvPr>
        </p:nvSpPr>
        <p:spPr/>
        <p:txBody>
          <a:bodyPr>
            <a:normAutofit/>
          </a:bodyPr>
          <a:lstStyle/>
          <a:p>
            <a:r>
              <a:rPr lang="en-US" dirty="0" smtClean="0"/>
              <a:t>Pay package elements </a:t>
            </a:r>
          </a:p>
          <a:p>
            <a:r>
              <a:rPr lang="en-US" dirty="0" smtClean="0"/>
              <a:t>Strategy and executive pay </a:t>
            </a:r>
          </a:p>
          <a:p>
            <a:pPr lvl="1"/>
            <a:r>
              <a:rPr lang="en-US" dirty="0" smtClean="0"/>
              <a:t>Strategic</a:t>
            </a:r>
            <a:r>
              <a:rPr lang="en-US" b="1" dirty="0" smtClean="0"/>
              <a:t> </a:t>
            </a:r>
            <a:r>
              <a:rPr lang="en-US" dirty="0" smtClean="0"/>
              <a:t>direction</a:t>
            </a:r>
          </a:p>
          <a:p>
            <a:pPr lvl="1"/>
            <a:r>
              <a:rPr lang="en-US" dirty="0" smtClean="0"/>
              <a:t>Skills and competencies list</a:t>
            </a:r>
          </a:p>
          <a:p>
            <a:pPr lvl="1"/>
            <a:r>
              <a:rPr lang="en-US" dirty="0" smtClean="0"/>
              <a:t>Does existing pay plan produce results?</a:t>
            </a:r>
          </a:p>
          <a:p>
            <a:pPr lvl="1"/>
            <a:r>
              <a:rPr lang="en-US" dirty="0" smtClean="0"/>
              <a:t> If not, re-design</a:t>
            </a:r>
          </a:p>
          <a:p>
            <a:r>
              <a:rPr lang="en-US" dirty="0" smtClean="0"/>
              <a:t>Pay for professionals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12</a:t>
            </a:fld>
            <a:endParaRPr lang="en-US" dirty="0"/>
          </a:p>
        </p:txBody>
      </p:sp>
    </p:spTree>
    <p:extLst>
      <p:ext uri="{BB962C8B-B14F-4D97-AF65-F5344CB8AC3E}">
        <p14:creationId xmlns:p14="http://schemas.microsoft.com/office/powerpoint/2010/main" val="2281946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Incentive Plans (1)</a:t>
            </a:r>
            <a:endParaRPr lang="en-US" dirty="0"/>
          </a:p>
        </p:txBody>
      </p:sp>
      <p:sp>
        <p:nvSpPr>
          <p:cNvPr id="3" name="Content Placeholder 2"/>
          <p:cNvSpPr>
            <a:spLocks noGrp="1"/>
          </p:cNvSpPr>
          <p:nvPr>
            <p:ph idx="1"/>
          </p:nvPr>
        </p:nvSpPr>
        <p:spPr/>
        <p:txBody>
          <a:bodyPr>
            <a:normAutofit/>
          </a:bodyPr>
          <a:lstStyle/>
          <a:p>
            <a:r>
              <a:rPr lang="en-US" dirty="0" smtClean="0"/>
              <a:t>Piecework plans </a:t>
            </a:r>
          </a:p>
          <a:p>
            <a:pPr lvl="0"/>
            <a:r>
              <a:rPr lang="en-US" dirty="0" smtClean="0"/>
              <a:t>Team or group incentive plans</a:t>
            </a:r>
          </a:p>
          <a:p>
            <a:r>
              <a:rPr lang="en-US" dirty="0" smtClean="0"/>
              <a:t>Incentives for managers and executives</a:t>
            </a:r>
          </a:p>
          <a:p>
            <a:pPr lvl="1"/>
            <a:r>
              <a:rPr lang="en-US" dirty="0"/>
              <a:t>Stock Options </a:t>
            </a:r>
            <a:endParaRPr lang="en-US" dirty="0" smtClean="0"/>
          </a:p>
          <a:p>
            <a:pPr lvl="1"/>
            <a:r>
              <a:rPr lang="en-US" dirty="0"/>
              <a:t>Sarbanes-Oxley</a:t>
            </a:r>
            <a:endParaRPr lang="en-US" dirty="0" smtClean="0"/>
          </a:p>
          <a:p>
            <a:r>
              <a:rPr lang="en-US" dirty="0" smtClean="0"/>
              <a:t>Incentives for salespeople</a:t>
            </a:r>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13</a:t>
            </a:fld>
            <a:endParaRPr lang="en-US" dirty="0"/>
          </a:p>
        </p:txBody>
      </p:sp>
    </p:spTree>
    <p:extLst>
      <p:ext uri="{BB962C8B-B14F-4D97-AF65-F5344CB8AC3E}">
        <p14:creationId xmlns:p14="http://schemas.microsoft.com/office/powerpoint/2010/main" val="20749404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Incentive Plans (2)</a:t>
            </a:r>
            <a:endParaRPr lang="en-US" dirty="0"/>
          </a:p>
        </p:txBody>
      </p:sp>
      <p:sp>
        <p:nvSpPr>
          <p:cNvPr id="3" name="Content Placeholder 2"/>
          <p:cNvSpPr>
            <a:spLocks noGrp="1"/>
          </p:cNvSpPr>
          <p:nvPr>
            <p:ph idx="1"/>
          </p:nvPr>
        </p:nvSpPr>
        <p:spPr>
          <a:xfrm>
            <a:off x="457200" y="1676400"/>
            <a:ext cx="8229600" cy="4449763"/>
          </a:xfrm>
        </p:spPr>
        <p:txBody>
          <a:bodyPr>
            <a:normAutofit/>
          </a:bodyPr>
          <a:lstStyle/>
          <a:p>
            <a:r>
              <a:rPr lang="en-US" dirty="0" smtClean="0"/>
              <a:t>Non-tangible and recognition-based merit pay as an incentive </a:t>
            </a:r>
          </a:p>
          <a:p>
            <a:r>
              <a:rPr lang="en-US" dirty="0" smtClean="0"/>
              <a:t>Profit-sharing plans </a:t>
            </a:r>
          </a:p>
          <a:p>
            <a:r>
              <a:rPr lang="en-US" dirty="0" smtClean="0"/>
              <a:t>Employee Stock Ownership Plans (ESOPs)</a:t>
            </a:r>
          </a:p>
          <a:p>
            <a:r>
              <a:rPr lang="en-US" dirty="0" smtClean="0"/>
              <a:t>Gainsharing plans </a:t>
            </a:r>
          </a:p>
          <a:p>
            <a:r>
              <a:rPr lang="en-US" dirty="0" smtClean="0"/>
              <a:t>Earnings-at-risk pay plans </a:t>
            </a:r>
          </a:p>
          <a:p>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14</a:t>
            </a:fld>
            <a:endParaRPr lang="en-US" dirty="0"/>
          </a:p>
        </p:txBody>
      </p:sp>
    </p:spTree>
    <p:extLst>
      <p:ext uri="{BB962C8B-B14F-4D97-AF65-F5344CB8AC3E}">
        <p14:creationId xmlns:p14="http://schemas.microsoft.com/office/powerpoint/2010/main" val="42324884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Incentive Plans (3)</a:t>
            </a:r>
            <a:endParaRPr lang="en-US" dirty="0"/>
          </a:p>
        </p:txBody>
      </p:sp>
      <p:sp>
        <p:nvSpPr>
          <p:cNvPr id="3" name="Content Placeholder 2"/>
          <p:cNvSpPr>
            <a:spLocks noGrp="1"/>
          </p:cNvSpPr>
          <p:nvPr>
            <p:ph idx="1"/>
          </p:nvPr>
        </p:nvSpPr>
        <p:spPr/>
        <p:txBody>
          <a:bodyPr/>
          <a:lstStyle/>
          <a:p>
            <a:r>
              <a:rPr lang="en-US" dirty="0"/>
              <a:t>Incentives at Nucor Corporation </a:t>
            </a:r>
            <a:endParaRPr lang="en-US" dirty="0" smtClean="0"/>
          </a:p>
          <a:p>
            <a:r>
              <a:rPr lang="en-US" dirty="0"/>
              <a:t>Improving Productivity through </a:t>
            </a:r>
            <a:r>
              <a:rPr lang="en-US" dirty="0" smtClean="0"/>
              <a:t>HRIS</a:t>
            </a:r>
          </a:p>
          <a:p>
            <a:r>
              <a:rPr lang="en-US" dirty="0"/>
              <a:t>Job Design </a:t>
            </a:r>
            <a:endParaRPr lang="en-US" dirty="0" smtClean="0"/>
          </a:p>
          <a:p>
            <a:r>
              <a:rPr lang="en-US" dirty="0" smtClean="0"/>
              <a:t>Designing effective Incentive Program</a:t>
            </a:r>
          </a:p>
          <a:p>
            <a:pPr lvl="1"/>
            <a:r>
              <a:rPr lang="en-US" dirty="0" smtClean="0"/>
              <a:t>The five building blocks of effective incentive plans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15</a:t>
            </a:fld>
            <a:endParaRPr lang="en-US" dirty="0"/>
          </a:p>
        </p:txBody>
      </p:sp>
    </p:spTree>
    <p:extLst>
      <p:ext uri="{BB962C8B-B14F-4D97-AF65-F5344CB8AC3E}">
        <p14:creationId xmlns:p14="http://schemas.microsoft.com/office/powerpoint/2010/main" val="2589684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Employee Benefits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16</a:t>
            </a:fld>
            <a:endParaRPr lang="en-US" dirty="0"/>
          </a:p>
        </p:txBody>
      </p:sp>
    </p:spTree>
    <p:extLst>
      <p:ext uri="{BB962C8B-B14F-4D97-AF65-F5344CB8AC3E}">
        <p14:creationId xmlns:p14="http://schemas.microsoft.com/office/powerpoint/2010/main" val="2332689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Benefits (1)</a:t>
            </a:r>
            <a:endParaRPr lang="en-US" dirty="0"/>
          </a:p>
        </p:txBody>
      </p:sp>
      <p:sp>
        <p:nvSpPr>
          <p:cNvPr id="3" name="Content Placeholder 2"/>
          <p:cNvSpPr>
            <a:spLocks noGrp="1"/>
          </p:cNvSpPr>
          <p:nvPr>
            <p:ph idx="1"/>
          </p:nvPr>
        </p:nvSpPr>
        <p:spPr/>
        <p:txBody>
          <a:bodyPr>
            <a:normAutofit/>
          </a:bodyPr>
          <a:lstStyle/>
          <a:p>
            <a:r>
              <a:rPr lang="en-US" dirty="0" smtClean="0"/>
              <a:t>Pay for time not worked</a:t>
            </a:r>
          </a:p>
          <a:p>
            <a:pPr lvl="1"/>
            <a:r>
              <a:rPr lang="en-US" dirty="0" smtClean="0"/>
              <a:t>Unemployment insurance</a:t>
            </a:r>
          </a:p>
          <a:p>
            <a:pPr lvl="1"/>
            <a:r>
              <a:rPr lang="en-US" dirty="0" smtClean="0"/>
              <a:t>Vacations and holidays</a:t>
            </a:r>
          </a:p>
          <a:p>
            <a:pPr lvl="1"/>
            <a:r>
              <a:rPr lang="en-US" dirty="0" smtClean="0"/>
              <a:t>Sick leave</a:t>
            </a:r>
          </a:p>
          <a:p>
            <a:pPr lvl="1"/>
            <a:r>
              <a:rPr lang="en-US" dirty="0" smtClean="0"/>
              <a:t>FMLA</a:t>
            </a:r>
          </a:p>
          <a:p>
            <a:pPr lvl="1"/>
            <a:r>
              <a:rPr lang="en-US" dirty="0" smtClean="0"/>
              <a:t>Severance </a:t>
            </a:r>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17</a:t>
            </a:fld>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3581400"/>
            <a:ext cx="3505200" cy="233095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28219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Benefits (2)</a:t>
            </a:r>
            <a:endParaRPr lang="en-US" dirty="0"/>
          </a:p>
        </p:txBody>
      </p:sp>
      <p:sp>
        <p:nvSpPr>
          <p:cNvPr id="3" name="Content Placeholder 2"/>
          <p:cNvSpPr>
            <a:spLocks noGrp="1"/>
          </p:cNvSpPr>
          <p:nvPr>
            <p:ph idx="1"/>
          </p:nvPr>
        </p:nvSpPr>
        <p:spPr>
          <a:xfrm>
            <a:off x="457200" y="1600200"/>
            <a:ext cx="7848600" cy="4525963"/>
          </a:xfrm>
        </p:spPr>
        <p:txBody>
          <a:bodyPr>
            <a:normAutofit fontScale="92500"/>
          </a:bodyPr>
          <a:lstStyle/>
          <a:p>
            <a:r>
              <a:rPr lang="en-US" dirty="0" smtClean="0"/>
              <a:t>Insurance benefits</a:t>
            </a:r>
          </a:p>
          <a:p>
            <a:pPr lvl="1"/>
            <a:r>
              <a:rPr lang="en-US" dirty="0" smtClean="0"/>
              <a:t>Workers’ compensation</a:t>
            </a:r>
          </a:p>
          <a:p>
            <a:r>
              <a:rPr lang="en-US" dirty="0" smtClean="0"/>
              <a:t>Hospitalization, medical and disability insurance</a:t>
            </a:r>
          </a:p>
          <a:p>
            <a:pPr lvl="1"/>
            <a:r>
              <a:rPr lang="en-US" dirty="0" smtClean="0"/>
              <a:t>Pregnancy Discrimination Act</a:t>
            </a:r>
          </a:p>
          <a:p>
            <a:pPr lvl="1"/>
            <a:r>
              <a:rPr lang="en-US" dirty="0" smtClean="0"/>
              <a:t>COBRA</a:t>
            </a:r>
          </a:p>
          <a:p>
            <a:pPr lvl="1"/>
            <a:r>
              <a:rPr lang="en-US" dirty="0" smtClean="0"/>
              <a:t>Insurance cost control</a:t>
            </a:r>
          </a:p>
          <a:p>
            <a:pPr lvl="1"/>
            <a:r>
              <a:rPr lang="en-US" dirty="0" smtClean="0"/>
              <a:t>Protection and Affordable Care Act of 2010</a:t>
            </a:r>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18</a:t>
            </a:fld>
            <a:endParaRPr lang="en-US" dirty="0"/>
          </a:p>
        </p:txBody>
      </p:sp>
    </p:spTree>
    <p:extLst>
      <p:ext uri="{BB962C8B-B14F-4D97-AF65-F5344CB8AC3E}">
        <p14:creationId xmlns:p14="http://schemas.microsoft.com/office/powerpoint/2010/main" val="26580320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Benefits (3)</a:t>
            </a:r>
            <a:endParaRPr lang="en-US" dirty="0"/>
          </a:p>
        </p:txBody>
      </p:sp>
      <p:sp>
        <p:nvSpPr>
          <p:cNvPr id="3" name="Content Placeholder 2"/>
          <p:cNvSpPr>
            <a:spLocks noGrp="1"/>
          </p:cNvSpPr>
          <p:nvPr>
            <p:ph idx="1"/>
          </p:nvPr>
        </p:nvSpPr>
        <p:spPr>
          <a:xfrm>
            <a:off x="457200" y="1600200"/>
            <a:ext cx="7848600" cy="4525963"/>
          </a:xfrm>
        </p:spPr>
        <p:txBody>
          <a:bodyPr>
            <a:normAutofit lnSpcReduction="10000"/>
          </a:bodyPr>
          <a:lstStyle/>
          <a:p>
            <a:r>
              <a:rPr lang="en-US" dirty="0" smtClean="0"/>
              <a:t>Long-term care</a:t>
            </a:r>
          </a:p>
          <a:p>
            <a:r>
              <a:rPr lang="en-US" dirty="0" smtClean="0"/>
              <a:t>Retirement benefits</a:t>
            </a:r>
          </a:p>
          <a:p>
            <a:pPr lvl="1"/>
            <a:r>
              <a:rPr lang="en-US" dirty="0" smtClean="0"/>
              <a:t>Social security</a:t>
            </a:r>
          </a:p>
          <a:p>
            <a:pPr lvl="1"/>
            <a:r>
              <a:rPr lang="en-US" dirty="0" smtClean="0"/>
              <a:t>Pension plans</a:t>
            </a:r>
          </a:p>
          <a:p>
            <a:pPr lvl="1"/>
            <a:r>
              <a:rPr lang="en-US" dirty="0" smtClean="0"/>
              <a:t>401(k) plans</a:t>
            </a:r>
          </a:p>
          <a:p>
            <a:pPr lvl="1"/>
            <a:r>
              <a:rPr lang="en-US" dirty="0" smtClean="0"/>
              <a:t>Cash balance pensions</a:t>
            </a:r>
          </a:p>
          <a:p>
            <a:pPr lvl="1"/>
            <a:r>
              <a:rPr lang="en-US" dirty="0" smtClean="0"/>
              <a:t>ERISA</a:t>
            </a:r>
          </a:p>
          <a:p>
            <a:pPr lvl="1"/>
            <a:r>
              <a:rPr lang="en-US" dirty="0" smtClean="0"/>
              <a:t>Vesting</a:t>
            </a:r>
          </a:p>
          <a:p>
            <a:pPr lvl="1"/>
            <a:endParaRPr lang="en-US" dirty="0" smtClean="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19</a:t>
            </a:fld>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500" y="2667000"/>
            <a:ext cx="36576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45156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Benefits (4)</a:t>
            </a:r>
            <a:endParaRPr lang="en-US" dirty="0"/>
          </a:p>
        </p:txBody>
      </p:sp>
      <p:sp>
        <p:nvSpPr>
          <p:cNvPr id="3" name="Content Placeholder 2"/>
          <p:cNvSpPr>
            <a:spLocks noGrp="1"/>
          </p:cNvSpPr>
          <p:nvPr>
            <p:ph idx="1"/>
          </p:nvPr>
        </p:nvSpPr>
        <p:spPr/>
        <p:txBody>
          <a:bodyPr>
            <a:normAutofit lnSpcReduction="10000"/>
          </a:bodyPr>
          <a:lstStyle/>
          <a:p>
            <a:r>
              <a:rPr lang="en-US" dirty="0" smtClean="0"/>
              <a:t>Employee services and family-friendly/work-life </a:t>
            </a:r>
          </a:p>
          <a:p>
            <a:pPr lvl="1"/>
            <a:r>
              <a:rPr lang="en-US" dirty="0" smtClean="0"/>
              <a:t>Family-friendly benefits</a:t>
            </a:r>
          </a:p>
          <a:p>
            <a:pPr lvl="1"/>
            <a:r>
              <a:rPr lang="en-US" dirty="0" smtClean="0"/>
              <a:t>Why Work-Life Benefits?</a:t>
            </a:r>
          </a:p>
          <a:p>
            <a:pPr lvl="1"/>
            <a:r>
              <a:rPr lang="en-US" dirty="0" smtClean="0"/>
              <a:t>Workplace flexibility</a:t>
            </a:r>
          </a:p>
          <a:p>
            <a:r>
              <a:rPr lang="en-US" dirty="0" smtClean="0"/>
              <a:t>Flexible benefits</a:t>
            </a:r>
          </a:p>
          <a:p>
            <a:r>
              <a:rPr lang="en-US" dirty="0" smtClean="0"/>
              <a:t>Employee leasing</a:t>
            </a:r>
          </a:p>
          <a:p>
            <a:r>
              <a:rPr lang="en-US" dirty="0" smtClean="0"/>
              <a:t>Websites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20</a:t>
            </a:fld>
            <a:endParaRPr lang="en-US" dirty="0"/>
          </a:p>
        </p:txBody>
      </p:sp>
    </p:spTree>
    <p:extLst>
      <p:ext uri="{BB962C8B-B14F-4D97-AF65-F5344CB8AC3E}">
        <p14:creationId xmlns:p14="http://schemas.microsoft.com/office/powerpoint/2010/main" val="2674103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Current Compensation Trends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21</a:t>
            </a:fld>
            <a:endParaRPr lang="en-US" dirty="0"/>
          </a:p>
        </p:txBody>
      </p:sp>
    </p:spTree>
    <p:extLst>
      <p:ext uri="{BB962C8B-B14F-4D97-AF65-F5344CB8AC3E}">
        <p14:creationId xmlns:p14="http://schemas.microsoft.com/office/powerpoint/2010/main" val="31706013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Compensation Trends</a:t>
            </a:r>
            <a:endParaRPr lang="en-US" dirty="0"/>
          </a:p>
        </p:txBody>
      </p:sp>
      <p:sp>
        <p:nvSpPr>
          <p:cNvPr id="3" name="Content Placeholder 2"/>
          <p:cNvSpPr>
            <a:spLocks noGrp="1"/>
          </p:cNvSpPr>
          <p:nvPr>
            <p:ph idx="1"/>
          </p:nvPr>
        </p:nvSpPr>
        <p:spPr/>
        <p:txBody>
          <a:bodyPr/>
          <a:lstStyle/>
          <a:p>
            <a:r>
              <a:rPr lang="en-US" dirty="0" smtClean="0"/>
              <a:t>Competency and skill-based pay</a:t>
            </a:r>
          </a:p>
          <a:p>
            <a:r>
              <a:rPr lang="en-US" dirty="0" smtClean="0"/>
              <a:t>Broadbanding</a:t>
            </a:r>
          </a:p>
          <a:p>
            <a:r>
              <a:rPr lang="en-US" dirty="0" smtClean="0"/>
              <a:t>Actively managing pay allocation and talent management</a:t>
            </a:r>
          </a:p>
          <a:p>
            <a:r>
              <a:rPr lang="en-US" dirty="0" smtClean="0"/>
              <a:t>Board oversight of executive pay</a:t>
            </a:r>
          </a:p>
          <a:p>
            <a:r>
              <a:rPr lang="en-US" dirty="0" smtClean="0"/>
              <a:t>Total rewards</a:t>
            </a:r>
            <a:endParaRPr lang="en-US" dirty="0"/>
          </a:p>
        </p:txBody>
      </p:sp>
      <p:sp>
        <p:nvSpPr>
          <p:cNvPr id="5" name="Slide Number Placeholder 4"/>
          <p:cNvSpPr>
            <a:spLocks noGrp="1"/>
          </p:cNvSpPr>
          <p:nvPr>
            <p:ph type="sldNum" sz="quarter" idx="12"/>
          </p:nvPr>
        </p:nvSpPr>
        <p:spPr/>
        <p:txBody>
          <a:bodyPr/>
          <a:lstStyle/>
          <a:p>
            <a:r>
              <a:rPr lang="en-US" dirty="0" smtClean="0"/>
              <a:t>7-</a:t>
            </a:r>
            <a:fld id="{B745FBD7-EACA-4F83-8C71-A2B42C57415A}" type="slidenum">
              <a:rPr lang="en-US" smtClean="0"/>
              <a:pPr/>
              <a:t>22</a:t>
            </a:fld>
            <a:endParaRPr lang="en-US" dirty="0"/>
          </a:p>
        </p:txBody>
      </p:sp>
    </p:spTree>
    <p:extLst>
      <p:ext uri="{BB962C8B-B14F-4D97-AF65-F5344CB8AC3E}">
        <p14:creationId xmlns:p14="http://schemas.microsoft.com/office/powerpoint/2010/main" val="32527832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smtClean="0"/>
              <a:t>7-</a:t>
            </a:r>
            <a:fld id="{B745FBD7-EACA-4F83-8C71-A2B42C57415A}" type="slidenum">
              <a:rPr lang="en-US" smtClean="0"/>
              <a:pPr/>
              <a:t>23</a:t>
            </a:fld>
            <a:endParaRPr lang="en-US" dirty="0"/>
          </a:p>
        </p:txBody>
      </p:sp>
      <p:sp>
        <p:nvSpPr>
          <p:cNvPr id="6"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CC3300"/>
                </a:solidFill>
              </a:rPr>
              <a:t>Position Bases of Power</a:t>
            </a:r>
            <a:br>
              <a:rPr lang="en-US" smtClean="0">
                <a:solidFill>
                  <a:srgbClr val="CC3300"/>
                </a:solidFill>
              </a:rPr>
            </a:br>
            <a:r>
              <a:rPr lang="en-US" smtClean="0">
                <a:solidFill>
                  <a:srgbClr val="CC3300"/>
                </a:solidFill>
              </a:rPr>
              <a:t> </a:t>
            </a:r>
            <a:r>
              <a:rPr lang="en-US" sz="2400" smtClean="0"/>
              <a:t>To influence others to do what you want</a:t>
            </a:r>
            <a:endParaRPr lang="en-US" sz="2400" smtClean="0"/>
          </a:p>
        </p:txBody>
      </p:sp>
      <p:sp>
        <p:nvSpPr>
          <p:cNvPr id="7" name="Rectangle 3"/>
          <p:cNvSpPr txBox="1">
            <a:spLocks noChangeArrowheads="1"/>
          </p:cNvSpPr>
          <p:nvPr/>
        </p:nvSpPr>
        <p:spPr>
          <a:xfrm>
            <a:off x="3962400" y="1828800"/>
            <a:ext cx="4876800" cy="4648200"/>
          </a:xfrm>
          <a:prstGeom prst="rect">
            <a:avLst/>
          </a:prstGeom>
        </p:spPr>
        <p:txBody>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2800" smtClean="0"/>
              <a:t>Formal Authority</a:t>
            </a:r>
          </a:p>
          <a:p>
            <a:pPr lvl="1">
              <a:lnSpc>
                <a:spcPct val="90000"/>
              </a:lnSpc>
            </a:pPr>
            <a:r>
              <a:rPr lang="en-US" sz="2400" smtClean="0"/>
              <a:t>Legitimate</a:t>
            </a:r>
          </a:p>
          <a:p>
            <a:pPr lvl="1">
              <a:lnSpc>
                <a:spcPct val="90000"/>
              </a:lnSpc>
            </a:pPr>
            <a:r>
              <a:rPr lang="en-US" sz="2400" smtClean="0"/>
              <a:t>Whomever in position</a:t>
            </a:r>
          </a:p>
          <a:p>
            <a:pPr>
              <a:lnSpc>
                <a:spcPct val="90000"/>
              </a:lnSpc>
            </a:pPr>
            <a:r>
              <a:rPr lang="en-US" sz="2800" smtClean="0"/>
              <a:t>Rewards</a:t>
            </a:r>
          </a:p>
          <a:p>
            <a:pPr>
              <a:lnSpc>
                <a:spcPct val="90000"/>
              </a:lnSpc>
            </a:pPr>
            <a:r>
              <a:rPr lang="en-US" sz="2800" smtClean="0"/>
              <a:t>Punishments</a:t>
            </a:r>
          </a:p>
          <a:p>
            <a:pPr>
              <a:lnSpc>
                <a:spcPct val="90000"/>
              </a:lnSpc>
            </a:pPr>
            <a:r>
              <a:rPr lang="en-US" sz="2800" smtClean="0"/>
              <a:t>Which are best? </a:t>
            </a:r>
          </a:p>
          <a:p>
            <a:pPr lvl="1">
              <a:lnSpc>
                <a:spcPct val="90000"/>
              </a:lnSpc>
            </a:pPr>
            <a:r>
              <a:rPr lang="en-US" sz="2400" smtClean="0"/>
              <a:t>Better love or fear?</a:t>
            </a:r>
          </a:p>
          <a:p>
            <a:pPr lvl="1">
              <a:lnSpc>
                <a:spcPct val="90000"/>
              </a:lnSpc>
            </a:pPr>
            <a:r>
              <a:rPr lang="en-US" sz="2400" smtClean="0"/>
              <a:t>Al Capone</a:t>
            </a:r>
          </a:p>
          <a:p>
            <a:pPr>
              <a:lnSpc>
                <a:spcPct val="90000"/>
              </a:lnSpc>
            </a:pPr>
            <a:r>
              <a:rPr lang="en-US" sz="2800" smtClean="0"/>
              <a:t>Zone of acceptance</a:t>
            </a:r>
          </a:p>
          <a:p>
            <a:pPr>
              <a:lnSpc>
                <a:spcPct val="90000"/>
              </a:lnSpc>
            </a:pPr>
            <a:r>
              <a:rPr lang="en-US" sz="2800" smtClean="0"/>
              <a:t>Acceptance is key</a:t>
            </a:r>
            <a:endParaRPr lang="en-US" sz="2800" smtClean="0"/>
          </a:p>
        </p:txBody>
      </p:sp>
      <p:pic>
        <p:nvPicPr>
          <p:cNvPr id="8" name="Picture 4" descr="MCj0078734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533400" y="2514600"/>
            <a:ext cx="3048000" cy="2320925"/>
          </a:xfrm>
          <a:prstGeom prst="rect">
            <a:avLst/>
          </a:prstGeom>
        </p:spPr>
      </p:pic>
    </p:spTree>
    <p:extLst>
      <p:ext uri="{BB962C8B-B14F-4D97-AF65-F5344CB8AC3E}">
        <p14:creationId xmlns:p14="http://schemas.microsoft.com/office/powerpoint/2010/main" val="174846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 calcmode="lin" valueType="num">
                                      <p:cBhvr additive="base">
                                        <p:cTn id="33" dur="500" fill="hold"/>
                                        <p:tgtEl>
                                          <p:spTgt spid="7">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fill="hold"/>
                                        <p:tgtEl>
                                          <p:spTgt spid="7">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7">
                                            <p:txEl>
                                              <p:pRg st="7" end="7"/>
                                            </p:txEl>
                                          </p:spTgt>
                                        </p:tgtEl>
                                        <p:attrNameLst>
                                          <p:attrName>style.visibility</p:attrName>
                                        </p:attrNameLst>
                                      </p:cBhvr>
                                      <p:to>
                                        <p:strVal val="visible"/>
                                      </p:to>
                                    </p:set>
                                    <p:anim calcmode="lin" valueType="num">
                                      <p:cBhvr additive="base">
                                        <p:cTn id="41" dur="500" fill="hold"/>
                                        <p:tgtEl>
                                          <p:spTgt spid="7">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
                                            <p:txEl>
                                              <p:pRg st="8" end="8"/>
                                            </p:txEl>
                                          </p:spTgt>
                                        </p:tgtEl>
                                        <p:attrNameLst>
                                          <p:attrName>style.visibility</p:attrName>
                                        </p:attrNameLst>
                                      </p:cBhvr>
                                      <p:to>
                                        <p:strVal val="visible"/>
                                      </p:to>
                                    </p:set>
                                    <p:anim calcmode="lin" valueType="num">
                                      <p:cBhvr additive="base">
                                        <p:cTn id="47" dur="500" fill="hold"/>
                                        <p:tgtEl>
                                          <p:spTgt spid="7">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7">
                                            <p:txEl>
                                              <p:pRg st="9" end="9"/>
                                            </p:txEl>
                                          </p:spTgt>
                                        </p:tgtEl>
                                        <p:attrNameLst>
                                          <p:attrName>style.visibility</p:attrName>
                                        </p:attrNameLst>
                                      </p:cBhvr>
                                      <p:to>
                                        <p:strVal val="visible"/>
                                      </p:to>
                                    </p:set>
                                    <p:anim calcmode="lin" valueType="num">
                                      <p:cBhvr additive="base">
                                        <p:cTn id="53" dur="500" fill="hold"/>
                                        <p:tgtEl>
                                          <p:spTgt spid="7">
                                            <p:txEl>
                                              <p:pRg st="9" end="9"/>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7">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24</a:t>
            </a:fld>
            <a:endParaRPr lang="en-US" dirty="0"/>
          </a:p>
        </p:txBody>
      </p:sp>
      <p:sp>
        <p:nvSpPr>
          <p:cNvPr id="4"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CC3300"/>
                </a:solidFill>
              </a:rPr>
              <a:t>Personal Sources of Power</a:t>
            </a:r>
            <a:br>
              <a:rPr lang="en-US" smtClean="0">
                <a:solidFill>
                  <a:srgbClr val="CC3300"/>
                </a:solidFill>
              </a:rPr>
            </a:br>
            <a:r>
              <a:rPr lang="en-US" smtClean="0">
                <a:solidFill>
                  <a:srgbClr val="CC3300"/>
                </a:solidFill>
              </a:rPr>
              <a:t> </a:t>
            </a:r>
            <a:r>
              <a:rPr lang="en-US" sz="2400" smtClean="0"/>
              <a:t>To influence others to do what you want</a:t>
            </a:r>
            <a:endParaRPr lang="en-US" sz="2400" smtClean="0"/>
          </a:p>
        </p:txBody>
      </p:sp>
      <p:sp>
        <p:nvSpPr>
          <p:cNvPr id="5" name="Rectangle 3"/>
          <p:cNvSpPr txBox="1">
            <a:spLocks noChangeArrowheads="1"/>
          </p:cNvSpPr>
          <p:nvPr/>
        </p:nvSpPr>
        <p:spPr>
          <a:xfrm>
            <a:off x="4114800" y="1981200"/>
            <a:ext cx="4343400" cy="4419600"/>
          </a:xfrm>
          <a:prstGeom prst="rect">
            <a:avLst/>
          </a:prstGeom>
        </p:spPr>
        <p:txBody>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b="1" smtClean="0">
                <a:solidFill>
                  <a:srgbClr val="0066CC"/>
                </a:solidFill>
              </a:rPr>
              <a:t>Rewards</a:t>
            </a:r>
          </a:p>
          <a:p>
            <a:r>
              <a:rPr lang="en-US" sz="2800" b="1" smtClean="0">
                <a:solidFill>
                  <a:srgbClr val="0066CC"/>
                </a:solidFill>
              </a:rPr>
              <a:t>Punishments</a:t>
            </a:r>
          </a:p>
          <a:p>
            <a:r>
              <a:rPr lang="en-US" sz="2800" b="1" smtClean="0">
                <a:solidFill>
                  <a:srgbClr val="0066CC"/>
                </a:solidFill>
              </a:rPr>
              <a:t>Expertise</a:t>
            </a:r>
          </a:p>
          <a:p>
            <a:pPr lvl="1"/>
            <a:r>
              <a:rPr lang="en-US" sz="2400" b="1" smtClean="0">
                <a:solidFill>
                  <a:srgbClr val="0066CC"/>
                </a:solidFill>
              </a:rPr>
              <a:t>MD, CPA</a:t>
            </a:r>
          </a:p>
          <a:p>
            <a:r>
              <a:rPr lang="en-US" sz="2800" b="1" smtClean="0">
                <a:solidFill>
                  <a:srgbClr val="0066CC"/>
                </a:solidFill>
              </a:rPr>
              <a:t>Information</a:t>
            </a:r>
          </a:p>
          <a:p>
            <a:pPr lvl="1"/>
            <a:r>
              <a:rPr lang="en-US" sz="2400" b="1" smtClean="0">
                <a:solidFill>
                  <a:srgbClr val="0066CC"/>
                </a:solidFill>
              </a:rPr>
              <a:t>Map, secretary</a:t>
            </a:r>
          </a:p>
          <a:p>
            <a:r>
              <a:rPr lang="en-US" sz="2800" b="1" smtClean="0">
                <a:solidFill>
                  <a:srgbClr val="0066CC"/>
                </a:solidFill>
              </a:rPr>
              <a:t>Reference</a:t>
            </a:r>
          </a:p>
          <a:p>
            <a:r>
              <a:rPr lang="en-US" sz="2800" b="1" smtClean="0">
                <a:solidFill>
                  <a:srgbClr val="0066CC"/>
                </a:solidFill>
              </a:rPr>
              <a:t>Association</a:t>
            </a:r>
          </a:p>
          <a:p>
            <a:pPr lvl="1"/>
            <a:r>
              <a:rPr lang="en-US" sz="2400" b="1" smtClean="0">
                <a:solidFill>
                  <a:srgbClr val="0066CC"/>
                </a:solidFill>
              </a:rPr>
              <a:t>Agee &amp; Cunning, Cook</a:t>
            </a:r>
          </a:p>
          <a:p>
            <a:endParaRPr lang="en-US" sz="2800" smtClean="0"/>
          </a:p>
        </p:txBody>
      </p:sp>
      <p:pic>
        <p:nvPicPr>
          <p:cNvPr id="6" name="Picture 4" descr="MCj0398377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762000" y="2133600"/>
            <a:ext cx="2882900" cy="2895600"/>
          </a:xfrm>
          <a:prstGeom prst="rect">
            <a:avLst/>
          </a:prstGeom>
        </p:spPr>
      </p:pic>
    </p:spTree>
    <p:extLst>
      <p:ext uri="{BB962C8B-B14F-4D97-AF65-F5344CB8AC3E}">
        <p14:creationId xmlns:p14="http://schemas.microsoft.com/office/powerpoint/2010/main" val="357357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 calcmode="lin" valueType="num">
                                      <p:cBhvr additive="base">
                                        <p:cTn id="29"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5">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anim calcmode="lin" valueType="num">
                                      <p:cBhvr additive="base">
                                        <p:cTn id="33" dur="5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 calcmode="lin" valueType="num">
                                      <p:cBhvr additive="base">
                                        <p:cTn id="39" dur="5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5">
                                            <p:txEl>
                                              <p:pRg st="7" end="7"/>
                                            </p:txEl>
                                          </p:spTgt>
                                        </p:tgtEl>
                                        <p:attrNameLst>
                                          <p:attrName>style.visibility</p:attrName>
                                        </p:attrNameLst>
                                      </p:cBhvr>
                                      <p:to>
                                        <p:strVal val="visible"/>
                                      </p:to>
                                    </p:set>
                                    <p:anim calcmode="lin" valueType="num">
                                      <p:cBhvr additive="base">
                                        <p:cTn id="45" dur="500" fill="hold"/>
                                        <p:tgtEl>
                                          <p:spTgt spid="5">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5">
                                            <p:txEl>
                                              <p:pRg st="7" end="7"/>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 calcmode="lin" valueType="num">
                                      <p:cBhvr additive="base">
                                        <p:cTn id="49" dur="500" fill="hold"/>
                                        <p:tgtEl>
                                          <p:spTgt spid="5">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25</a:t>
            </a:fld>
            <a:endParaRPr lang="en-US" dirty="0"/>
          </a:p>
        </p:txBody>
      </p:sp>
      <p:sp>
        <p:nvSpPr>
          <p:cNvPr id="4"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chemeClr val="accent2"/>
                </a:solidFill>
              </a:rPr>
              <a:t>Guidelines for Political Behavior</a:t>
            </a:r>
            <a:endParaRPr lang="en-US" smtClean="0">
              <a:solidFill>
                <a:schemeClr val="accent2"/>
              </a:solidFill>
            </a:endParaRPr>
          </a:p>
        </p:txBody>
      </p:sp>
      <p:sp>
        <p:nvSpPr>
          <p:cNvPr id="5" name="Rectangle 3"/>
          <p:cNvSpPr txBox="1">
            <a:spLocks noChangeArrowheads="1"/>
          </p:cNvSpPr>
          <p:nvPr/>
        </p:nvSpPr>
        <p:spPr>
          <a:xfrm>
            <a:off x="1066800" y="1798637"/>
            <a:ext cx="57912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smtClean="0">
                <a:solidFill>
                  <a:srgbClr val="FF0000"/>
                </a:solidFill>
              </a:rPr>
              <a:t>Frame in terms of  organization goals</a:t>
            </a:r>
          </a:p>
          <a:p>
            <a:r>
              <a:rPr lang="en-US" sz="2400" smtClean="0">
                <a:solidFill>
                  <a:srgbClr val="FF0000"/>
                </a:solidFill>
              </a:rPr>
              <a:t>Develop the right image</a:t>
            </a:r>
          </a:p>
          <a:p>
            <a:r>
              <a:rPr lang="en-US" sz="2400" smtClean="0">
                <a:solidFill>
                  <a:srgbClr val="FF0000"/>
                </a:solidFill>
              </a:rPr>
              <a:t>Utilize social networking</a:t>
            </a:r>
          </a:p>
          <a:p>
            <a:r>
              <a:rPr lang="en-US" sz="2400" smtClean="0">
                <a:solidFill>
                  <a:srgbClr val="FF0000"/>
                </a:solidFill>
              </a:rPr>
              <a:t>Gain control of resources</a:t>
            </a:r>
          </a:p>
          <a:p>
            <a:r>
              <a:rPr lang="en-US" sz="2400" smtClean="0">
                <a:solidFill>
                  <a:srgbClr val="FF0000"/>
                </a:solidFill>
              </a:rPr>
              <a:t>Become indispensable</a:t>
            </a:r>
          </a:p>
          <a:p>
            <a:r>
              <a:rPr lang="en-US" sz="2400" smtClean="0">
                <a:solidFill>
                  <a:srgbClr val="FF0000"/>
                </a:solidFill>
              </a:rPr>
              <a:t>Be visible</a:t>
            </a:r>
          </a:p>
          <a:p>
            <a:r>
              <a:rPr lang="en-US" sz="2400" smtClean="0">
                <a:solidFill>
                  <a:srgbClr val="FF0000"/>
                </a:solidFill>
              </a:rPr>
              <a:t>Get a mentor</a:t>
            </a:r>
          </a:p>
          <a:p>
            <a:r>
              <a:rPr lang="en-US" sz="2400" smtClean="0">
                <a:solidFill>
                  <a:srgbClr val="FF0000"/>
                </a:solidFill>
              </a:rPr>
              <a:t>Develop powerful allies</a:t>
            </a:r>
          </a:p>
          <a:p>
            <a:r>
              <a:rPr lang="en-US" sz="2400" smtClean="0">
                <a:solidFill>
                  <a:srgbClr val="FF0000"/>
                </a:solidFill>
              </a:rPr>
              <a:t>Avoid tainted members</a:t>
            </a:r>
          </a:p>
          <a:p>
            <a:r>
              <a:rPr lang="en-US" sz="2400" smtClean="0">
                <a:solidFill>
                  <a:srgbClr val="FF0000"/>
                </a:solidFill>
              </a:rPr>
              <a:t>Support your boss</a:t>
            </a:r>
          </a:p>
          <a:p>
            <a:endParaRPr lang="en-US" sz="2400" smtClean="0">
              <a:solidFill>
                <a:srgbClr val="FF0000"/>
              </a:solidFill>
            </a:endParaRPr>
          </a:p>
        </p:txBody>
      </p:sp>
      <p:pic>
        <p:nvPicPr>
          <p:cNvPr id="6" name="Picture 10" descr="MCj0153728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5105400" y="3048000"/>
            <a:ext cx="3382963" cy="2682875"/>
          </a:xfrm>
          <a:prstGeom prst="rect">
            <a:avLst/>
          </a:prstGeom>
        </p:spPr>
      </p:pic>
    </p:spTree>
    <p:extLst>
      <p:ext uri="{BB962C8B-B14F-4D97-AF65-F5344CB8AC3E}">
        <p14:creationId xmlns:p14="http://schemas.microsoft.com/office/powerpoint/2010/main" val="198784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anim calcmode="lin" valueType="num">
                                      <p:cBhvr additive="base">
                                        <p:cTn id="6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26</a:t>
            </a:fld>
            <a:endParaRPr lang="en-US" dirty="0"/>
          </a:p>
        </p:txBody>
      </p:sp>
      <p:sp>
        <p:nvSpPr>
          <p:cNvPr id="4" name="Title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z="3600" smtClean="0">
                <a:solidFill>
                  <a:srgbClr val="000090"/>
                </a:solidFill>
              </a:rPr>
              <a:t>Networking Skills for Impression Management</a:t>
            </a:r>
            <a:endParaRPr lang="en-US" sz="3600" smtClean="0">
              <a:solidFill>
                <a:srgbClr val="000090"/>
              </a:solidFill>
            </a:endParaRPr>
          </a:p>
        </p:txBody>
      </p:sp>
      <p:sp>
        <p:nvSpPr>
          <p:cNvPr id="5" name="Text Placeholder 3"/>
          <p:cNvSpPr txBox="1">
            <a:spLocks/>
          </p:cNvSpPr>
          <p:nvPr/>
        </p:nvSpPr>
        <p:spPr>
          <a:xfrm>
            <a:off x="609600" y="1447800"/>
            <a:ext cx="8153400" cy="5029200"/>
          </a:xfrm>
          <a:prstGeom prst="rect">
            <a:avLst/>
          </a:prstGeom>
        </p:spPr>
        <p:txBody>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Tx/>
              <a:buAutoNum type="arabicPeriod"/>
            </a:pPr>
            <a:r>
              <a:rPr lang="en-US" sz="2400" smtClean="0">
                <a:solidFill>
                  <a:srgbClr val="FF0000"/>
                </a:solidFill>
              </a:rPr>
              <a:t>Map out your ideal network</a:t>
            </a:r>
          </a:p>
          <a:p>
            <a:pPr marL="1314450" lvl="2" indent="-514350"/>
            <a:r>
              <a:rPr lang="en-US" sz="1800" smtClean="0"/>
              <a:t>Determine who knows what’s going on</a:t>
            </a:r>
          </a:p>
          <a:p>
            <a:pPr marL="1314450" lvl="2" indent="-514350"/>
            <a:r>
              <a:rPr lang="en-US" sz="1800" smtClean="0"/>
              <a:t>Figure out who is critical in the workflow</a:t>
            </a:r>
          </a:p>
          <a:p>
            <a:pPr marL="1314450" lvl="2" indent="-514350"/>
            <a:r>
              <a:rPr lang="en-US" sz="1800" smtClean="0"/>
              <a:t>Assess who knows how to get around roadblocks</a:t>
            </a:r>
          </a:p>
          <a:p>
            <a:pPr marL="1314450" lvl="2" indent="-514350"/>
            <a:r>
              <a:rPr lang="en-US" sz="1800" smtClean="0"/>
              <a:t>Determine who can help you the most</a:t>
            </a:r>
          </a:p>
          <a:p>
            <a:pPr marL="514350" indent="-514350">
              <a:buFontTx/>
              <a:buAutoNum type="arabicPeriod"/>
            </a:pPr>
            <a:r>
              <a:rPr lang="en-US" sz="2400" smtClean="0">
                <a:solidFill>
                  <a:srgbClr val="FF0000"/>
                </a:solidFill>
              </a:rPr>
              <a:t>Take action to build the network</a:t>
            </a:r>
          </a:p>
          <a:p>
            <a:pPr marL="1314450" lvl="2" indent="-514350"/>
            <a:r>
              <a:rPr lang="en-US" sz="1800" smtClean="0"/>
              <a:t>Don’t be shy; most other people will be receptive and want to help</a:t>
            </a:r>
          </a:p>
          <a:p>
            <a:pPr marL="1314450" lvl="2" indent="-514350"/>
            <a:r>
              <a:rPr lang="en-US" sz="1800" smtClean="0"/>
              <a:t>Start conversations with: “I’m new here.  Can you help me get to know people who ...?”</a:t>
            </a:r>
          </a:p>
          <a:p>
            <a:pPr marL="514350" indent="-514350">
              <a:buFontTx/>
              <a:buAutoNum type="arabicPeriod"/>
            </a:pPr>
            <a:r>
              <a:rPr lang="en-US" sz="2400" smtClean="0">
                <a:solidFill>
                  <a:srgbClr val="FF0000"/>
                </a:solidFill>
              </a:rPr>
              <a:t>Reciprocate and invest in your network</a:t>
            </a:r>
          </a:p>
          <a:p>
            <a:pPr marL="1314450" lvl="2" indent="-514350"/>
            <a:r>
              <a:rPr lang="en-US" sz="1800" smtClean="0"/>
              <a:t>Share information useful to others</a:t>
            </a:r>
          </a:p>
          <a:p>
            <a:pPr marL="1314450" lvl="2" indent="-514350"/>
            <a:r>
              <a:rPr lang="en-US" sz="1800" smtClean="0"/>
              <a:t>Take the time to stay in touch with network members</a:t>
            </a:r>
          </a:p>
          <a:p>
            <a:pPr marL="1314450" lvl="2" indent="-514350"/>
            <a:r>
              <a:rPr lang="en-US" sz="1800" smtClean="0"/>
              <a:t>Update your network as people and situations change</a:t>
            </a:r>
          </a:p>
          <a:p>
            <a:pPr marL="1314450" lvl="2" indent="-514350"/>
            <a:endParaRPr lang="en-US" sz="1600" smtClean="0"/>
          </a:p>
          <a:p>
            <a:pPr marL="514350" indent="-514350">
              <a:buFontTx/>
              <a:buAutoNum type="arabicPeriod"/>
            </a:pPr>
            <a:endParaRPr lang="en-US" sz="2400" smtClean="0"/>
          </a:p>
        </p:txBody>
      </p:sp>
    </p:spTree>
    <p:extLst>
      <p:ext uri="{BB962C8B-B14F-4D97-AF65-F5344CB8AC3E}">
        <p14:creationId xmlns:p14="http://schemas.microsoft.com/office/powerpoint/2010/main" val="9897256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27</a:t>
            </a:fld>
            <a:endParaRPr lang="en-US" dirty="0"/>
          </a:p>
        </p:txBody>
      </p:sp>
      <p:sp>
        <p:nvSpPr>
          <p:cNvPr id="4" name="Rectangle 2"/>
          <p:cNvSpPr txBox="1">
            <a:spLocks noChangeArrowheads="1"/>
          </p:cNvSpPr>
          <p:nvPr/>
        </p:nvSpPr>
        <p:spPr>
          <a:xfrm>
            <a:off x="76200" y="274638"/>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chemeClr val="accent2"/>
                </a:solidFill>
              </a:rPr>
              <a:t>Specific Political Strategies</a:t>
            </a:r>
            <a:endParaRPr lang="en-US" smtClean="0">
              <a:solidFill>
                <a:schemeClr val="accent2"/>
              </a:solidFill>
            </a:endParaRPr>
          </a:p>
        </p:txBody>
      </p:sp>
      <p:sp>
        <p:nvSpPr>
          <p:cNvPr id="5" name="Rectangle 3"/>
          <p:cNvSpPr txBox="1">
            <a:spLocks noChangeArrowheads="1"/>
          </p:cNvSpPr>
          <p:nvPr/>
        </p:nvSpPr>
        <p:spPr>
          <a:xfrm>
            <a:off x="3657600" y="1752600"/>
            <a:ext cx="54102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smtClean="0">
                <a:solidFill>
                  <a:srgbClr val="FF0000"/>
                </a:solidFill>
              </a:rPr>
              <a:t>Reasoning</a:t>
            </a:r>
          </a:p>
          <a:p>
            <a:r>
              <a:rPr lang="en-US" sz="2400" smtClean="0">
                <a:solidFill>
                  <a:srgbClr val="FF0000"/>
                </a:solidFill>
              </a:rPr>
              <a:t>Friendliness</a:t>
            </a:r>
          </a:p>
          <a:p>
            <a:r>
              <a:rPr lang="en-US" sz="2400" smtClean="0">
                <a:solidFill>
                  <a:srgbClr val="FF0000"/>
                </a:solidFill>
              </a:rPr>
              <a:t>Coalitions</a:t>
            </a:r>
          </a:p>
          <a:p>
            <a:r>
              <a:rPr lang="en-US" sz="2400" smtClean="0">
                <a:solidFill>
                  <a:srgbClr val="FF0000"/>
                </a:solidFill>
              </a:rPr>
              <a:t>Bargaining</a:t>
            </a:r>
          </a:p>
          <a:p>
            <a:r>
              <a:rPr lang="en-US" sz="2400" smtClean="0">
                <a:solidFill>
                  <a:srgbClr val="FF0000"/>
                </a:solidFill>
              </a:rPr>
              <a:t>Higher authority</a:t>
            </a:r>
          </a:p>
          <a:p>
            <a:r>
              <a:rPr lang="en-US" sz="2400" smtClean="0">
                <a:solidFill>
                  <a:srgbClr val="FF0000"/>
                </a:solidFill>
              </a:rPr>
              <a:t>Assertiveness</a:t>
            </a:r>
          </a:p>
          <a:p>
            <a:r>
              <a:rPr lang="en-US" sz="2400" smtClean="0">
                <a:solidFill>
                  <a:srgbClr val="FF0000"/>
                </a:solidFill>
              </a:rPr>
              <a:t>Sanctions</a:t>
            </a:r>
          </a:p>
          <a:p>
            <a:endParaRPr lang="en-US" sz="2400" smtClean="0">
              <a:solidFill>
                <a:srgbClr val="FF0000"/>
              </a:solidFill>
            </a:endParaRPr>
          </a:p>
          <a:p>
            <a:endParaRPr lang="en-US" sz="2400" smtClean="0">
              <a:solidFill>
                <a:srgbClr val="FF0000"/>
              </a:solidFill>
            </a:endParaRPr>
          </a:p>
        </p:txBody>
      </p:sp>
      <p:pic>
        <p:nvPicPr>
          <p:cNvPr id="6" name="Picture 6" descr="MCBD06861_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838200" y="2209800"/>
            <a:ext cx="2514600" cy="2052638"/>
          </a:xfrm>
          <a:prstGeom prst="rect">
            <a:avLst/>
          </a:prstGeom>
        </p:spPr>
      </p:pic>
    </p:spTree>
    <p:extLst>
      <p:ext uri="{BB962C8B-B14F-4D97-AF65-F5344CB8AC3E}">
        <p14:creationId xmlns:p14="http://schemas.microsoft.com/office/powerpoint/2010/main" val="150435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28</a:t>
            </a:fld>
            <a:endParaRPr lang="en-US" dirty="0"/>
          </a:p>
        </p:txBody>
      </p:sp>
      <p:sp>
        <p:nvSpPr>
          <p:cNvPr id="4"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chemeClr val="accent2"/>
                </a:solidFill>
              </a:rPr>
              <a:t>Cost-Benefit Analysis</a:t>
            </a:r>
            <a:endParaRPr lang="en-US" smtClean="0">
              <a:solidFill>
                <a:schemeClr val="accent2"/>
              </a:solidFill>
            </a:endParaRPr>
          </a:p>
        </p:txBody>
      </p:sp>
      <p:sp>
        <p:nvSpPr>
          <p:cNvPr id="5" name="Rectangle 3"/>
          <p:cNvSpPr txBox="1">
            <a:spLocks noChangeArrowheads="1"/>
          </p:cNvSpPr>
          <p:nvPr/>
        </p:nvSpPr>
        <p:spPr>
          <a:xfrm>
            <a:off x="3886200" y="1447800"/>
            <a:ext cx="48768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2800" smtClean="0">
                <a:solidFill>
                  <a:srgbClr val="FF0000"/>
                </a:solidFill>
              </a:rPr>
              <a:t>What are potential costs versus benefits?</a:t>
            </a:r>
          </a:p>
          <a:p>
            <a:pPr>
              <a:lnSpc>
                <a:spcPct val="90000"/>
              </a:lnSpc>
            </a:pPr>
            <a:r>
              <a:rPr lang="en-US" sz="2800" smtClean="0">
                <a:solidFill>
                  <a:srgbClr val="FF0000"/>
                </a:solidFill>
              </a:rPr>
              <a:t>“Power is effective when held in balance.”</a:t>
            </a:r>
          </a:p>
          <a:p>
            <a:pPr>
              <a:lnSpc>
                <a:spcPct val="90000"/>
              </a:lnSpc>
            </a:pPr>
            <a:r>
              <a:rPr lang="en-US" sz="2000" smtClean="0"/>
              <a:t>When used cause imbalance</a:t>
            </a:r>
          </a:p>
          <a:p>
            <a:pPr>
              <a:lnSpc>
                <a:spcPct val="90000"/>
              </a:lnSpc>
            </a:pPr>
            <a:r>
              <a:rPr lang="en-US" sz="2000" smtClean="0"/>
              <a:t>Actions to correct imbalance</a:t>
            </a:r>
          </a:p>
          <a:p>
            <a:pPr>
              <a:lnSpc>
                <a:spcPct val="90000"/>
              </a:lnSpc>
            </a:pPr>
            <a:r>
              <a:rPr lang="en-US" sz="2000" smtClean="0"/>
              <a:t>For every action there is reaction</a:t>
            </a:r>
          </a:p>
          <a:p>
            <a:pPr>
              <a:lnSpc>
                <a:spcPct val="90000"/>
              </a:lnSpc>
            </a:pPr>
            <a:r>
              <a:rPr lang="en-US" sz="2400" smtClean="0">
                <a:solidFill>
                  <a:srgbClr val="FF0000"/>
                </a:solidFill>
              </a:rPr>
              <a:t>Implications?</a:t>
            </a:r>
          </a:p>
          <a:p>
            <a:pPr>
              <a:lnSpc>
                <a:spcPct val="90000"/>
              </a:lnSpc>
            </a:pPr>
            <a:r>
              <a:rPr lang="en-US" sz="2000" smtClean="0"/>
              <a:t>Minimize resentment via reason, friendliness, rewards</a:t>
            </a:r>
          </a:p>
          <a:p>
            <a:pPr>
              <a:lnSpc>
                <a:spcPct val="90000"/>
              </a:lnSpc>
            </a:pPr>
            <a:r>
              <a:rPr lang="en-US" sz="2000" smtClean="0"/>
              <a:t>Avoid coercion = win the battle but lose the war</a:t>
            </a:r>
          </a:p>
          <a:p>
            <a:pPr>
              <a:lnSpc>
                <a:spcPct val="90000"/>
              </a:lnSpc>
            </a:pPr>
            <a:endParaRPr lang="en-US" sz="2000" smtClean="0"/>
          </a:p>
        </p:txBody>
      </p:sp>
      <p:pic>
        <p:nvPicPr>
          <p:cNvPr id="6" name="Picture 4" descr="MCj0078734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381000" y="2971800"/>
            <a:ext cx="3429000" cy="2611438"/>
          </a:xfrm>
          <a:prstGeom prst="rect">
            <a:avLst/>
          </a:prstGeom>
        </p:spPr>
      </p:pic>
    </p:spTree>
    <p:extLst>
      <p:ext uri="{BB962C8B-B14F-4D97-AF65-F5344CB8AC3E}">
        <p14:creationId xmlns:p14="http://schemas.microsoft.com/office/powerpoint/2010/main" val="317770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29</a:t>
            </a:fld>
            <a:endParaRPr lang="en-US" dirty="0"/>
          </a:p>
        </p:txBody>
      </p:sp>
      <p:sp>
        <p:nvSpPr>
          <p:cNvPr id="4" name="Rectangle 6"/>
          <p:cNvSpPr txBox="1">
            <a:spLocks noChangeArrowheads="1"/>
          </p:cNvSpPr>
          <p:nvPr/>
        </p:nvSpPr>
        <p:spPr>
          <a:xfrm>
            <a:off x="457200" y="533400"/>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t>What Motivates People to Work?</a:t>
            </a:r>
            <a:endParaRPr lang="en-US" smtClean="0"/>
          </a:p>
        </p:txBody>
      </p:sp>
      <p:pic>
        <p:nvPicPr>
          <p:cNvPr id="5" name="Picture 8"/>
          <p:cNvPicPr>
            <a:picLocks noChangeAspect="1" noChangeArrowheads="1"/>
          </p:cNvPicPr>
          <p:nvPr/>
        </p:nvPicPr>
        <p:blipFill>
          <a:blip r:embed="rId2"/>
          <a:srcRect/>
          <a:stretch>
            <a:fillRect/>
          </a:stretch>
        </p:blipFill>
        <p:spPr bwMode="auto">
          <a:xfrm>
            <a:off x="690563" y="2006600"/>
            <a:ext cx="7761287" cy="3403600"/>
          </a:xfrm>
          <a:prstGeom prst="rect">
            <a:avLst/>
          </a:prstGeom>
          <a:noFill/>
          <a:ln w="9525">
            <a:noFill/>
            <a:miter lim="800000"/>
            <a:headEnd/>
            <a:tailEnd/>
          </a:ln>
        </p:spPr>
      </p:pic>
    </p:spTree>
    <p:extLst>
      <p:ext uri="{BB962C8B-B14F-4D97-AF65-F5344CB8AC3E}">
        <p14:creationId xmlns:p14="http://schemas.microsoft.com/office/powerpoint/2010/main" val="2400411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30</a:t>
            </a:fld>
            <a:endParaRPr lang="en-US" dirty="0"/>
          </a:p>
        </p:txBody>
      </p:sp>
      <p:sp>
        <p:nvSpPr>
          <p:cNvPr id="4" name="Rectangle 2"/>
          <p:cNvSpPr txBox="1">
            <a:spLocks noChangeArrowheads="1"/>
          </p:cNvSpPr>
          <p:nvPr/>
        </p:nvSpPr>
        <p:spPr>
          <a:xfrm>
            <a:off x="457200" y="914400"/>
            <a:ext cx="8229600" cy="762000"/>
          </a:xfrm>
          <a:prstGeom prst="rect">
            <a:avLst/>
          </a:prstGeom>
        </p:spPr>
        <p:txBody>
          <a:bodyPr lIns="90488" tIns="44450" rIns="90488" bIns="44450"/>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Motivating by Enhancing Fit</a:t>
            </a:r>
            <a:endParaRPr lang="en-US" smtClean="0">
              <a:solidFill>
                <a:srgbClr val="006699"/>
              </a:solidFill>
            </a:endParaRPr>
          </a:p>
        </p:txBody>
      </p:sp>
      <p:sp>
        <p:nvSpPr>
          <p:cNvPr id="5" name="Rectangle 3"/>
          <p:cNvSpPr txBox="1">
            <a:spLocks noChangeArrowheads="1"/>
          </p:cNvSpPr>
          <p:nvPr/>
        </p:nvSpPr>
        <p:spPr>
          <a:xfrm>
            <a:off x="533400" y="1905000"/>
            <a:ext cx="8305800" cy="4419600"/>
          </a:xfrm>
          <a:prstGeom prst="rect">
            <a:avLst/>
          </a:prstGeom>
        </p:spPr>
        <p:txBody>
          <a:bodyPr lIns="90488" tIns="44450" rIns="90488" bIns="44450"/>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b="1" i="1" smtClean="0">
                <a:solidFill>
                  <a:srgbClr val="9900FF"/>
                </a:solidFill>
              </a:rPr>
              <a:t>Motivational fit approach -</a:t>
            </a:r>
            <a:r>
              <a:rPr lang="en-US" b="1" smtClean="0"/>
              <a:t> </a:t>
            </a:r>
            <a:r>
              <a:rPr lang="en-US" smtClean="0"/>
              <a:t>motivation is based on the connection between the qualities of individuals and the requirements of the jobs they perform in their organizations.  </a:t>
            </a:r>
            <a:endParaRPr lang="en-US" b="1" dirty="0" smtClean="0"/>
          </a:p>
        </p:txBody>
      </p:sp>
    </p:spTree>
    <p:extLst>
      <p:ext uri="{BB962C8B-B14F-4D97-AF65-F5344CB8AC3E}">
        <p14:creationId xmlns:p14="http://schemas.microsoft.com/office/powerpoint/2010/main" val="5143984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31</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Motivational Fit Approach</a:t>
            </a:r>
            <a:endParaRPr lang="en-US" smtClean="0">
              <a:solidFill>
                <a:srgbClr val="006699"/>
              </a:solidFill>
            </a:endParaRPr>
          </a:p>
        </p:txBody>
      </p:sp>
      <p:pic>
        <p:nvPicPr>
          <p:cNvPr id="5" name="Picture 6"/>
          <p:cNvPicPr>
            <a:picLocks noChangeAspect="1" noChangeArrowheads="1"/>
          </p:cNvPicPr>
          <p:nvPr/>
        </p:nvPicPr>
        <p:blipFill>
          <a:blip r:embed="rId2"/>
          <a:srcRect/>
          <a:stretch>
            <a:fillRect/>
          </a:stretch>
        </p:blipFill>
        <p:spPr bwMode="auto">
          <a:xfrm>
            <a:off x="1681163" y="1828800"/>
            <a:ext cx="5780087" cy="4572000"/>
          </a:xfrm>
          <a:prstGeom prst="rect">
            <a:avLst/>
          </a:prstGeom>
          <a:noFill/>
          <a:ln w="9525">
            <a:noFill/>
            <a:miter lim="800000"/>
            <a:headEnd/>
            <a:tailEnd/>
          </a:ln>
        </p:spPr>
      </p:pic>
    </p:spTree>
    <p:extLst>
      <p:ext uri="{BB962C8B-B14F-4D97-AF65-F5344CB8AC3E}">
        <p14:creationId xmlns:p14="http://schemas.microsoft.com/office/powerpoint/2010/main" val="35916289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32</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Motivating Traits and Skills</a:t>
            </a:r>
            <a:endParaRPr lang="en-US" smtClean="0">
              <a:solidFill>
                <a:srgbClr val="006699"/>
              </a:solidFill>
            </a:endParaRPr>
          </a:p>
        </p:txBody>
      </p:sp>
      <p:sp>
        <p:nvSpPr>
          <p:cNvPr id="5" name="Rectangle 3"/>
          <p:cNvSpPr txBox="1">
            <a:spLocks noChangeArrowheads="1"/>
          </p:cNvSpPr>
          <p:nvPr/>
        </p:nvSpPr>
        <p:spPr>
          <a:xfrm>
            <a:off x="533400" y="1905000"/>
            <a:ext cx="8305800" cy="4419600"/>
          </a:xfrm>
          <a:prstGeom prst="rect">
            <a:avLst/>
          </a:prstGeom>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mtClean="0"/>
              <a:t>Two </a:t>
            </a:r>
            <a:r>
              <a:rPr lang="en-US" b="1" i="1" smtClean="0">
                <a:solidFill>
                  <a:srgbClr val="9900FF"/>
                </a:solidFill>
              </a:rPr>
              <a:t>motivational traits</a:t>
            </a:r>
            <a:r>
              <a:rPr lang="en-US" smtClean="0"/>
              <a:t> are particularly important:</a:t>
            </a:r>
          </a:p>
          <a:p>
            <a:pPr lvl="1">
              <a:buFont typeface="Wingdings" pitchFamily="2" charset="2"/>
              <a:buChar char="Ø"/>
            </a:pPr>
            <a:r>
              <a:rPr lang="en-US" b="1" i="1" smtClean="0">
                <a:solidFill>
                  <a:srgbClr val="9900FF"/>
                </a:solidFill>
              </a:rPr>
              <a:t>Achievement</a:t>
            </a:r>
          </a:p>
          <a:p>
            <a:pPr lvl="1">
              <a:buFont typeface="Wingdings" pitchFamily="2" charset="2"/>
              <a:buChar char="Ø"/>
            </a:pPr>
            <a:r>
              <a:rPr lang="en-US" b="1" i="1" smtClean="0">
                <a:solidFill>
                  <a:srgbClr val="9900FF"/>
                </a:solidFill>
              </a:rPr>
              <a:t>Anxiety</a:t>
            </a:r>
            <a:endParaRPr lang="en-US" smtClean="0"/>
          </a:p>
          <a:p>
            <a:pPr>
              <a:buFont typeface="Wingdings" pitchFamily="2" charset="2"/>
              <a:buChar char="r"/>
            </a:pPr>
            <a:r>
              <a:rPr lang="en-US" smtClean="0"/>
              <a:t>The most highly motivated employees have high levels of achievement and low levels of anxiety.</a:t>
            </a:r>
          </a:p>
          <a:p>
            <a:pPr lvl="1">
              <a:buFont typeface="Wingdings" pitchFamily="2" charset="2"/>
              <a:buChar char="Ø"/>
            </a:pPr>
            <a:endParaRPr lang="en-US" b="1" i="1" dirty="0" smtClean="0">
              <a:solidFill>
                <a:srgbClr val="9900FF"/>
              </a:solidFill>
            </a:endParaRPr>
          </a:p>
        </p:txBody>
      </p:sp>
    </p:spTree>
    <p:extLst>
      <p:ext uri="{BB962C8B-B14F-4D97-AF65-F5344CB8AC3E}">
        <p14:creationId xmlns:p14="http://schemas.microsoft.com/office/powerpoint/2010/main" val="14976170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33</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Motivating Traits and Skills</a:t>
            </a:r>
            <a:endParaRPr lang="en-US" smtClean="0">
              <a:solidFill>
                <a:srgbClr val="006699"/>
              </a:solidFill>
            </a:endParaRPr>
          </a:p>
        </p:txBody>
      </p:sp>
      <p:sp>
        <p:nvSpPr>
          <p:cNvPr id="5" name="Rectangle 3"/>
          <p:cNvSpPr txBox="1">
            <a:spLocks noChangeArrowheads="1"/>
          </p:cNvSpPr>
          <p:nvPr/>
        </p:nvSpPr>
        <p:spPr>
          <a:xfrm>
            <a:off x="533400" y="1905000"/>
            <a:ext cx="8305800" cy="4419600"/>
          </a:xfrm>
          <a:prstGeom prst="rect">
            <a:avLst/>
          </a:prstGeom>
        </p:spPr>
        <p:txBody>
          <a:bodyPr vert="horz" lIns="90488" tIns="44450" rIns="90488" bIns="44450" rtlCol="0">
            <a:normAutofit lnSpcReduction="10000"/>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b="1" i="1" smtClean="0">
                <a:solidFill>
                  <a:srgbClr val="9900FF"/>
                </a:solidFill>
              </a:rPr>
              <a:t>Motivational skills - </a:t>
            </a:r>
            <a:r>
              <a:rPr lang="en-US" smtClean="0"/>
              <a:t>the particular strategies used when attempting to meet objectives</a:t>
            </a:r>
          </a:p>
          <a:p>
            <a:pPr lvl="1">
              <a:buFont typeface="Wingdings" pitchFamily="2" charset="2"/>
              <a:buChar char="Ø"/>
            </a:pPr>
            <a:r>
              <a:rPr lang="en-US" b="1" i="1" smtClean="0">
                <a:solidFill>
                  <a:srgbClr val="9900FF"/>
                </a:solidFill>
              </a:rPr>
              <a:t>Emotion control</a:t>
            </a:r>
          </a:p>
          <a:p>
            <a:pPr lvl="1">
              <a:buFont typeface="Wingdings" pitchFamily="2" charset="2"/>
              <a:buChar char="Ø"/>
            </a:pPr>
            <a:r>
              <a:rPr lang="en-US" b="1" i="1" smtClean="0">
                <a:solidFill>
                  <a:srgbClr val="9900FF"/>
                </a:solidFill>
              </a:rPr>
              <a:t>Motivational control</a:t>
            </a:r>
            <a:endParaRPr lang="en-US" smtClean="0"/>
          </a:p>
          <a:p>
            <a:pPr>
              <a:buFont typeface="Wingdings" pitchFamily="2" charset="2"/>
              <a:buChar char="r"/>
            </a:pPr>
            <a:r>
              <a:rPr lang="en-US" smtClean="0"/>
              <a:t>Employees with high levels of emotional control and high levels of motivational control are more successful.</a:t>
            </a:r>
          </a:p>
          <a:p>
            <a:pPr lvl="1">
              <a:buFont typeface="Wingdings" pitchFamily="2" charset="2"/>
              <a:buChar char="Ø"/>
            </a:pPr>
            <a:endParaRPr lang="en-US" b="1" i="1" dirty="0" smtClean="0">
              <a:solidFill>
                <a:srgbClr val="9900FF"/>
              </a:solidFill>
            </a:endParaRPr>
          </a:p>
        </p:txBody>
      </p:sp>
    </p:spTree>
    <p:extLst>
      <p:ext uri="{BB962C8B-B14F-4D97-AF65-F5344CB8AC3E}">
        <p14:creationId xmlns:p14="http://schemas.microsoft.com/office/powerpoint/2010/main" val="14818677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34</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z="4000" smtClean="0">
                <a:solidFill>
                  <a:srgbClr val="006699"/>
                </a:solidFill>
              </a:rPr>
              <a:t>Motivating Workers – Fit Approach</a:t>
            </a:r>
            <a:endParaRPr lang="en-US" sz="4000" smtClean="0">
              <a:solidFill>
                <a:srgbClr val="006699"/>
              </a:solidFill>
            </a:endParaRPr>
          </a:p>
        </p:txBody>
      </p:sp>
      <p:sp>
        <p:nvSpPr>
          <p:cNvPr id="5" name="Rectangle 3"/>
          <p:cNvSpPr txBox="1">
            <a:spLocks noChangeArrowheads="1"/>
          </p:cNvSpPr>
          <p:nvPr/>
        </p:nvSpPr>
        <p:spPr>
          <a:xfrm>
            <a:off x="533400" y="1905000"/>
            <a:ext cx="8305800" cy="4419600"/>
          </a:xfrm>
          <a:prstGeom prst="rect">
            <a:avLst/>
          </a:prstGeom>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mtClean="0"/>
              <a:t>Fit can be enhanced by:</a:t>
            </a:r>
          </a:p>
          <a:p>
            <a:pPr lvl="1">
              <a:buFont typeface="Wingdings" pitchFamily="2" charset="2"/>
              <a:buChar char="Ø"/>
            </a:pPr>
            <a:r>
              <a:rPr lang="en-US" smtClean="0"/>
              <a:t>Prescreening for desired traits and skills</a:t>
            </a:r>
          </a:p>
          <a:p>
            <a:pPr lvl="1">
              <a:buFont typeface="Wingdings" pitchFamily="2" charset="2"/>
              <a:buChar char="Ø"/>
            </a:pPr>
            <a:r>
              <a:rPr lang="en-US" smtClean="0"/>
              <a:t>Building motivational skills</a:t>
            </a:r>
            <a:endParaRPr lang="en-US" b="1" i="1" smtClean="0">
              <a:solidFill>
                <a:srgbClr val="9900FF"/>
              </a:solidFill>
            </a:endParaRPr>
          </a:p>
        </p:txBody>
      </p:sp>
    </p:spTree>
    <p:extLst>
      <p:ext uri="{BB962C8B-B14F-4D97-AF65-F5344CB8AC3E}">
        <p14:creationId xmlns:p14="http://schemas.microsoft.com/office/powerpoint/2010/main" val="16588203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35</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Motivating by Setting Goals</a:t>
            </a:r>
            <a:endParaRPr lang="en-US" smtClean="0">
              <a:solidFill>
                <a:srgbClr val="006699"/>
              </a:solidFill>
            </a:endParaRPr>
          </a:p>
        </p:txBody>
      </p:sp>
      <p:sp>
        <p:nvSpPr>
          <p:cNvPr id="5" name="Rectangle 3"/>
          <p:cNvSpPr txBox="1">
            <a:spLocks noChangeArrowheads="1"/>
          </p:cNvSpPr>
          <p:nvPr/>
        </p:nvSpPr>
        <p:spPr>
          <a:xfrm>
            <a:off x="533400" y="1905000"/>
            <a:ext cx="8305800" cy="4419600"/>
          </a:xfrm>
          <a:prstGeom prst="rect">
            <a:avLst/>
          </a:prstGeom>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b="1" i="1" smtClean="0">
                <a:solidFill>
                  <a:srgbClr val="9900FF"/>
                </a:solidFill>
              </a:rPr>
              <a:t>Goal setting - </a:t>
            </a:r>
            <a:r>
              <a:rPr lang="en-US" smtClean="0"/>
              <a:t>striving for, and attaining goals</a:t>
            </a:r>
          </a:p>
          <a:p>
            <a:pPr>
              <a:buFont typeface="Wingdings" pitchFamily="2" charset="2"/>
              <a:buChar char="r"/>
            </a:pPr>
            <a:r>
              <a:rPr lang="en-US" b="1" i="1" smtClean="0">
                <a:solidFill>
                  <a:srgbClr val="9900FF"/>
                </a:solidFill>
              </a:rPr>
              <a:t>Goal setting theory -</a:t>
            </a:r>
            <a:r>
              <a:rPr lang="en-US" smtClean="0"/>
              <a:t> goals motivate for three reasons:</a:t>
            </a:r>
          </a:p>
          <a:p>
            <a:pPr lvl="1">
              <a:buFont typeface="Wingdings" pitchFamily="2" charset="2"/>
              <a:buChar char="Ø"/>
            </a:pPr>
            <a:r>
              <a:rPr lang="en-US" b="1" i="1" smtClean="0">
                <a:solidFill>
                  <a:srgbClr val="9900FF"/>
                </a:solidFill>
              </a:rPr>
              <a:t>Self-efficacy</a:t>
            </a:r>
          </a:p>
          <a:p>
            <a:pPr lvl="1">
              <a:buFont typeface="Wingdings" pitchFamily="2" charset="2"/>
              <a:buChar char="Ø"/>
            </a:pPr>
            <a:r>
              <a:rPr lang="en-US" b="1" i="1" smtClean="0">
                <a:solidFill>
                  <a:srgbClr val="9900FF"/>
                </a:solidFill>
              </a:rPr>
              <a:t>Goal commitment</a:t>
            </a:r>
          </a:p>
          <a:p>
            <a:pPr lvl="1">
              <a:buFont typeface="Wingdings" pitchFamily="2" charset="2"/>
              <a:buChar char="Ø"/>
            </a:pPr>
            <a:r>
              <a:rPr lang="en-US" b="1" i="1" smtClean="0">
                <a:solidFill>
                  <a:srgbClr val="9900FF"/>
                </a:solidFill>
              </a:rPr>
              <a:t>Task performance</a:t>
            </a:r>
            <a:endParaRPr lang="en-US" b="1" i="1" smtClean="0">
              <a:solidFill>
                <a:srgbClr val="9900FF"/>
              </a:solidFill>
            </a:endParaRPr>
          </a:p>
        </p:txBody>
      </p:sp>
    </p:spTree>
    <p:extLst>
      <p:ext uri="{BB962C8B-B14F-4D97-AF65-F5344CB8AC3E}">
        <p14:creationId xmlns:p14="http://schemas.microsoft.com/office/powerpoint/2010/main" val="14610289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36</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Motivating by Setting Goals</a:t>
            </a:r>
            <a:endParaRPr lang="en-US" smtClean="0">
              <a:solidFill>
                <a:srgbClr val="006699"/>
              </a:solidFill>
            </a:endParaRPr>
          </a:p>
        </p:txBody>
      </p:sp>
      <p:pic>
        <p:nvPicPr>
          <p:cNvPr id="5" name="Picture 6"/>
          <p:cNvPicPr>
            <a:picLocks noChangeAspect="1" noChangeArrowheads="1"/>
          </p:cNvPicPr>
          <p:nvPr/>
        </p:nvPicPr>
        <p:blipFill>
          <a:blip r:embed="rId2"/>
          <a:srcRect/>
          <a:stretch>
            <a:fillRect/>
          </a:stretch>
        </p:blipFill>
        <p:spPr bwMode="auto">
          <a:xfrm>
            <a:off x="1096963" y="1981200"/>
            <a:ext cx="6948487" cy="3886200"/>
          </a:xfrm>
          <a:prstGeom prst="rect">
            <a:avLst/>
          </a:prstGeom>
          <a:noFill/>
          <a:ln w="9525">
            <a:noFill/>
            <a:miter lim="800000"/>
            <a:headEnd/>
            <a:tailEnd/>
          </a:ln>
        </p:spPr>
      </p:pic>
    </p:spTree>
    <p:extLst>
      <p:ext uri="{BB962C8B-B14F-4D97-AF65-F5344CB8AC3E}">
        <p14:creationId xmlns:p14="http://schemas.microsoft.com/office/powerpoint/2010/main" val="13065499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37</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Setting Performance Goals</a:t>
            </a:r>
            <a:endParaRPr lang="en-US" smtClean="0">
              <a:solidFill>
                <a:srgbClr val="006699"/>
              </a:solidFill>
            </a:endParaRPr>
          </a:p>
        </p:txBody>
      </p:sp>
      <p:sp>
        <p:nvSpPr>
          <p:cNvPr id="5" name="Rectangle 3"/>
          <p:cNvSpPr txBox="1">
            <a:spLocks noChangeArrowheads="1"/>
          </p:cNvSpPr>
          <p:nvPr/>
        </p:nvSpPr>
        <p:spPr>
          <a:xfrm>
            <a:off x="533400" y="1905000"/>
            <a:ext cx="8305800" cy="4419600"/>
          </a:xfrm>
          <a:prstGeom prst="rect">
            <a:avLst/>
          </a:prstGeom>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mtClean="0"/>
              <a:t>Guideline for setting performance goals:</a:t>
            </a:r>
          </a:p>
          <a:p>
            <a:pPr lvl="1">
              <a:buClr>
                <a:srgbClr val="008080"/>
              </a:buClr>
            </a:pPr>
            <a:r>
              <a:rPr lang="en-US" smtClean="0"/>
              <a:t>Goals should be specific</a:t>
            </a:r>
          </a:p>
          <a:p>
            <a:pPr lvl="1">
              <a:buClr>
                <a:srgbClr val="008080"/>
              </a:buClr>
            </a:pPr>
            <a:r>
              <a:rPr lang="en-US" smtClean="0"/>
              <a:t>Goals should be difficult</a:t>
            </a:r>
          </a:p>
          <a:p>
            <a:pPr lvl="2">
              <a:buClr>
                <a:srgbClr val="008080"/>
              </a:buClr>
              <a:buFont typeface="Wingdings" pitchFamily="2" charset="2"/>
              <a:buChar char="Ø"/>
            </a:pPr>
            <a:r>
              <a:rPr lang="en-US" b="1" i="1" smtClean="0">
                <a:solidFill>
                  <a:srgbClr val="9900FF"/>
                </a:solidFill>
              </a:rPr>
              <a:t>Vertical stretch goals</a:t>
            </a:r>
          </a:p>
          <a:p>
            <a:pPr lvl="2">
              <a:buClr>
                <a:srgbClr val="008080"/>
              </a:buClr>
              <a:buFont typeface="Wingdings" pitchFamily="2" charset="2"/>
              <a:buChar char="Ø"/>
            </a:pPr>
            <a:r>
              <a:rPr lang="en-US" b="1" i="1" smtClean="0">
                <a:solidFill>
                  <a:srgbClr val="9900FF"/>
                </a:solidFill>
              </a:rPr>
              <a:t>Horizontal stretch goals</a:t>
            </a:r>
          </a:p>
          <a:p>
            <a:pPr lvl="1">
              <a:buClr>
                <a:srgbClr val="008080"/>
              </a:buClr>
            </a:pPr>
            <a:r>
              <a:rPr lang="en-US" smtClean="0"/>
              <a:t>Goals should be attainable</a:t>
            </a:r>
          </a:p>
          <a:p>
            <a:pPr lvl="1">
              <a:buClr>
                <a:srgbClr val="008080"/>
              </a:buClr>
            </a:pPr>
            <a:r>
              <a:rPr lang="en-US" smtClean="0"/>
              <a:t>Provide feedback on goal attainment</a:t>
            </a:r>
            <a:endParaRPr lang="en-US" b="1" i="1" smtClean="0">
              <a:solidFill>
                <a:srgbClr val="9900FF"/>
              </a:solidFill>
            </a:endParaRPr>
          </a:p>
        </p:txBody>
      </p:sp>
    </p:spTree>
    <p:extLst>
      <p:ext uri="{BB962C8B-B14F-4D97-AF65-F5344CB8AC3E}">
        <p14:creationId xmlns:p14="http://schemas.microsoft.com/office/powerpoint/2010/main" val="38240962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38</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Equity Theory</a:t>
            </a:r>
            <a:endParaRPr lang="en-US" smtClean="0">
              <a:solidFill>
                <a:srgbClr val="006699"/>
              </a:solidFill>
            </a:endParaRPr>
          </a:p>
        </p:txBody>
      </p:sp>
      <p:sp>
        <p:nvSpPr>
          <p:cNvPr id="5" name="Rectangle 3"/>
          <p:cNvSpPr txBox="1">
            <a:spLocks noChangeArrowheads="1"/>
          </p:cNvSpPr>
          <p:nvPr/>
        </p:nvSpPr>
        <p:spPr>
          <a:xfrm>
            <a:off x="533400" y="1905000"/>
            <a:ext cx="8305800" cy="4419600"/>
          </a:xfrm>
          <a:prstGeom prst="rect">
            <a:avLst/>
          </a:prstGeom>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z="2400" b="1" i="1" smtClean="0">
                <a:solidFill>
                  <a:srgbClr val="9900FF"/>
                </a:solidFill>
              </a:rPr>
              <a:t>Equity theory -</a:t>
            </a:r>
            <a:r>
              <a:rPr lang="en-US" sz="2400" smtClean="0"/>
              <a:t> people are motivated to maintain fair or equitable relationships between themselves and others, and to avoid those relationships that are unfair, or inequitable.</a:t>
            </a:r>
          </a:p>
          <a:p>
            <a:pPr>
              <a:buFont typeface="Wingdings" pitchFamily="2" charset="2"/>
              <a:buChar char="r"/>
            </a:pPr>
            <a:r>
              <a:rPr lang="en-US" sz="2400" smtClean="0"/>
              <a:t>Focus on:</a:t>
            </a:r>
          </a:p>
          <a:p>
            <a:pPr lvl="1"/>
            <a:r>
              <a:rPr lang="en-US" sz="2000" b="1" i="1" smtClean="0">
                <a:solidFill>
                  <a:srgbClr val="9900FF"/>
                </a:solidFill>
              </a:rPr>
              <a:t>Outcomes -</a:t>
            </a:r>
            <a:r>
              <a:rPr lang="en-US" sz="2000" smtClean="0"/>
              <a:t> what they get out of their jobs</a:t>
            </a:r>
          </a:p>
          <a:p>
            <a:pPr lvl="2">
              <a:buClr>
                <a:srgbClr val="008080"/>
              </a:buClr>
              <a:buFont typeface="Wingdings" pitchFamily="2" charset="2"/>
              <a:buChar char="Ø"/>
            </a:pPr>
            <a:r>
              <a:rPr lang="en-US" sz="2000" smtClean="0"/>
              <a:t>Pay, fringe benefits, prestige</a:t>
            </a:r>
          </a:p>
          <a:p>
            <a:pPr lvl="1"/>
            <a:r>
              <a:rPr lang="en-US" sz="2000" b="1" i="1" smtClean="0">
                <a:solidFill>
                  <a:srgbClr val="9900FF"/>
                </a:solidFill>
              </a:rPr>
              <a:t>Inputs -</a:t>
            </a:r>
            <a:r>
              <a:rPr lang="en-US" sz="2000" smtClean="0"/>
              <a:t> the contributions they make to their jobs</a:t>
            </a:r>
          </a:p>
          <a:p>
            <a:pPr lvl="2">
              <a:buClr>
                <a:srgbClr val="008080"/>
              </a:buClr>
              <a:buFont typeface="Wingdings" pitchFamily="2" charset="2"/>
              <a:buChar char="Ø"/>
            </a:pPr>
            <a:r>
              <a:rPr lang="en-US" sz="2000" smtClean="0"/>
              <a:t>Time worked, effort exerted, units produced</a:t>
            </a:r>
          </a:p>
          <a:p>
            <a:pPr>
              <a:buFont typeface="Wingdings" pitchFamily="2" charset="2"/>
              <a:buChar char="r"/>
            </a:pPr>
            <a:r>
              <a:rPr lang="en-US" sz="2400" smtClean="0"/>
              <a:t>People make equity judgments by comparing their own outcome/input ratios to the outcome/input ratios of others.</a:t>
            </a:r>
            <a:endParaRPr lang="en-US" sz="2400" dirty="0" smtClean="0"/>
          </a:p>
        </p:txBody>
      </p:sp>
    </p:spTree>
    <p:extLst>
      <p:ext uri="{BB962C8B-B14F-4D97-AF65-F5344CB8AC3E}">
        <p14:creationId xmlns:p14="http://schemas.microsoft.com/office/powerpoint/2010/main" val="31274248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39</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Equity Theory</a:t>
            </a:r>
            <a:endParaRPr lang="en-US" smtClean="0">
              <a:solidFill>
                <a:srgbClr val="006699"/>
              </a:solidFill>
            </a:endParaRPr>
          </a:p>
        </p:txBody>
      </p:sp>
      <p:pic>
        <p:nvPicPr>
          <p:cNvPr id="5" name="Picture 6"/>
          <p:cNvPicPr>
            <a:picLocks noChangeAspect="1" noChangeArrowheads="1"/>
          </p:cNvPicPr>
          <p:nvPr/>
        </p:nvPicPr>
        <p:blipFill>
          <a:blip r:embed="rId2"/>
          <a:srcRect/>
          <a:stretch>
            <a:fillRect/>
          </a:stretch>
        </p:blipFill>
        <p:spPr bwMode="auto">
          <a:xfrm>
            <a:off x="1427163" y="1828800"/>
            <a:ext cx="6288087" cy="4572000"/>
          </a:xfrm>
          <a:prstGeom prst="rect">
            <a:avLst/>
          </a:prstGeom>
          <a:noFill/>
          <a:ln w="9525">
            <a:noFill/>
            <a:miter lim="800000"/>
            <a:headEnd/>
            <a:tailEnd/>
          </a:ln>
        </p:spPr>
      </p:pic>
    </p:spTree>
    <p:extLst>
      <p:ext uri="{BB962C8B-B14F-4D97-AF65-F5344CB8AC3E}">
        <p14:creationId xmlns:p14="http://schemas.microsoft.com/office/powerpoint/2010/main" val="38995752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40</a:t>
            </a:fld>
            <a:endParaRPr lang="en-US" dirty="0"/>
          </a:p>
        </p:txBody>
      </p:sp>
      <p:sp>
        <p:nvSpPr>
          <p:cNvPr id="4" name="Rectangle 6"/>
          <p:cNvSpPr txBox="1">
            <a:spLocks noChangeArrowheads="1"/>
          </p:cNvSpPr>
          <p:nvPr/>
        </p:nvSpPr>
        <p:spPr>
          <a:xfrm>
            <a:off x="457200" y="533400"/>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Reactions to Inequity </a:t>
            </a:r>
            <a:endParaRPr lang="en-US" smtClean="0">
              <a:solidFill>
                <a:srgbClr val="006699"/>
              </a:solidFill>
            </a:endParaRPr>
          </a:p>
        </p:txBody>
      </p:sp>
      <p:pic>
        <p:nvPicPr>
          <p:cNvPr id="5" name="Picture 6"/>
          <p:cNvPicPr>
            <a:picLocks noChangeAspect="1" noChangeArrowheads="1"/>
          </p:cNvPicPr>
          <p:nvPr/>
        </p:nvPicPr>
        <p:blipFill>
          <a:blip r:embed="rId2"/>
          <a:srcRect/>
          <a:stretch>
            <a:fillRect/>
          </a:stretch>
        </p:blipFill>
        <p:spPr bwMode="auto">
          <a:xfrm>
            <a:off x="641350" y="1981200"/>
            <a:ext cx="7861300" cy="4114800"/>
          </a:xfrm>
          <a:prstGeom prst="rect">
            <a:avLst/>
          </a:prstGeom>
          <a:noFill/>
          <a:ln w="9525">
            <a:noFill/>
            <a:miter lim="800000"/>
            <a:headEnd/>
            <a:tailEnd/>
          </a:ln>
        </p:spPr>
      </p:pic>
    </p:spTree>
    <p:extLst>
      <p:ext uri="{BB962C8B-B14F-4D97-AF65-F5344CB8AC3E}">
        <p14:creationId xmlns:p14="http://schemas.microsoft.com/office/powerpoint/2010/main" val="10337282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41</a:t>
            </a:fld>
            <a:endParaRPr lang="en-US" dirty="0"/>
          </a:p>
        </p:txBody>
      </p:sp>
      <p:sp>
        <p:nvSpPr>
          <p:cNvPr id="4" name="Title 1"/>
          <p:cNvSpPr txBox="1">
            <a:spLocks/>
          </p:cNvSpPr>
          <p:nvPr/>
        </p:nvSpPr>
        <p:spPr>
          <a:xfrm>
            <a:off x="457200" y="533400"/>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Extreme Responses to Inequities</a:t>
            </a:r>
            <a:endParaRPr lang="en-US" smtClean="0">
              <a:solidFill>
                <a:srgbClr val="006699"/>
              </a:solidFill>
            </a:endParaRPr>
          </a:p>
        </p:txBody>
      </p:sp>
      <p:sp>
        <p:nvSpPr>
          <p:cNvPr id="5" name="Content Placeholder 2"/>
          <p:cNvSpPr txBox="1">
            <a:spLocks/>
          </p:cNvSpPr>
          <p:nvPr/>
        </p:nvSpPr>
        <p:spPr>
          <a:xfrm>
            <a:off x="457200" y="1828800"/>
            <a:ext cx="8229600" cy="4302125"/>
          </a:xfrm>
          <a:prstGeom prst="rect">
            <a:avLst/>
          </a:prstGeom>
        </p:spPr>
        <p:txBody>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mtClean="0"/>
              <a:t>Getting sick</a:t>
            </a:r>
          </a:p>
          <a:p>
            <a:pPr>
              <a:buFont typeface="Wingdings" pitchFamily="2" charset="2"/>
              <a:buChar char="r"/>
            </a:pPr>
            <a:r>
              <a:rPr lang="en-US" smtClean="0"/>
              <a:t>Going on strike</a:t>
            </a:r>
          </a:p>
          <a:p>
            <a:pPr>
              <a:buFont typeface="Wingdings" pitchFamily="2" charset="2"/>
              <a:buChar char="r"/>
            </a:pPr>
            <a:r>
              <a:rPr lang="en-US" smtClean="0"/>
              <a:t>Stealing from employers</a:t>
            </a:r>
          </a:p>
          <a:p>
            <a:pPr>
              <a:buFont typeface="Wingdings" pitchFamily="2" charset="2"/>
              <a:buChar char="r"/>
            </a:pPr>
            <a:r>
              <a:rPr lang="en-US" smtClean="0"/>
              <a:t>Quitting the job </a:t>
            </a:r>
            <a:endParaRPr lang="en-US" smtClean="0"/>
          </a:p>
        </p:txBody>
      </p:sp>
    </p:spTree>
    <p:extLst>
      <p:ext uri="{BB962C8B-B14F-4D97-AF65-F5344CB8AC3E}">
        <p14:creationId xmlns:p14="http://schemas.microsoft.com/office/powerpoint/2010/main" val="41752415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42</a:t>
            </a:fld>
            <a:endParaRPr lang="en-US" dirty="0"/>
          </a:p>
        </p:txBody>
      </p:sp>
      <p:sp>
        <p:nvSpPr>
          <p:cNvPr id="4" name="Title 1"/>
          <p:cNvSpPr txBox="1">
            <a:spLocks/>
          </p:cNvSpPr>
          <p:nvPr/>
        </p:nvSpPr>
        <p:spPr>
          <a:xfrm>
            <a:off x="457200" y="533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Managerial Implications</a:t>
            </a:r>
            <a:endParaRPr lang="en-US" smtClean="0">
              <a:solidFill>
                <a:srgbClr val="006699"/>
              </a:solidFill>
            </a:endParaRPr>
          </a:p>
        </p:txBody>
      </p:sp>
      <p:sp>
        <p:nvSpPr>
          <p:cNvPr id="5" name="Content Placeholder 2"/>
          <p:cNvSpPr txBox="1">
            <a:spLocks/>
          </p:cNvSpPr>
          <p:nvPr/>
        </p:nvSpPr>
        <p:spPr>
          <a:xfrm>
            <a:off x="457200" y="1828800"/>
            <a:ext cx="8229600" cy="43021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mtClean="0"/>
              <a:t>Avoid underpayment</a:t>
            </a:r>
          </a:p>
          <a:p>
            <a:pPr>
              <a:buFont typeface="Wingdings" pitchFamily="2" charset="2"/>
              <a:buChar char="r"/>
            </a:pPr>
            <a:r>
              <a:rPr lang="en-US" smtClean="0"/>
              <a:t>Avoid overpayment</a:t>
            </a:r>
          </a:p>
          <a:p>
            <a:pPr>
              <a:buFont typeface="Wingdings" pitchFamily="2" charset="2"/>
              <a:buChar char="r"/>
            </a:pPr>
            <a:r>
              <a:rPr lang="en-US" smtClean="0"/>
              <a:t>Be open and transparent about pay</a:t>
            </a:r>
          </a:p>
          <a:p>
            <a:pPr lvl="1"/>
            <a:r>
              <a:rPr lang="en-US" b="1" i="1" smtClean="0">
                <a:solidFill>
                  <a:srgbClr val="9900FF"/>
                </a:solidFill>
              </a:rPr>
              <a:t>Transparency -</a:t>
            </a:r>
            <a:r>
              <a:rPr lang="en-US" smtClean="0"/>
              <a:t> make information about pay available openly</a:t>
            </a:r>
            <a:endParaRPr lang="en-US" smtClean="0"/>
          </a:p>
        </p:txBody>
      </p:sp>
    </p:spTree>
    <p:extLst>
      <p:ext uri="{BB962C8B-B14F-4D97-AF65-F5344CB8AC3E}">
        <p14:creationId xmlns:p14="http://schemas.microsoft.com/office/powerpoint/2010/main" val="23166109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43</a:t>
            </a:fld>
            <a:endParaRPr lang="en-US" dirty="0"/>
          </a:p>
        </p:txBody>
      </p:sp>
      <p:sp>
        <p:nvSpPr>
          <p:cNvPr id="4" name="Rectangle 2"/>
          <p:cNvSpPr txBox="1">
            <a:spLocks noChangeArrowheads="1"/>
          </p:cNvSpPr>
          <p:nvPr/>
        </p:nvSpPr>
        <p:spPr>
          <a:xfrm>
            <a:off x="457200" y="914400"/>
            <a:ext cx="8229600" cy="762000"/>
          </a:xfrm>
          <a:prstGeom prst="rect">
            <a:avLst/>
          </a:prstGeom>
        </p:spPr>
        <p:txBody>
          <a:bodyPr lIns="90488" tIns="44450" rIns="90488" bIns="44450"/>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Expectancy Theory</a:t>
            </a:r>
            <a:endParaRPr lang="en-US" smtClean="0">
              <a:solidFill>
                <a:srgbClr val="006699"/>
              </a:solidFill>
            </a:endParaRPr>
          </a:p>
        </p:txBody>
      </p:sp>
      <p:sp>
        <p:nvSpPr>
          <p:cNvPr id="5" name="Rectangle 3"/>
          <p:cNvSpPr txBox="1">
            <a:spLocks noChangeArrowheads="1"/>
          </p:cNvSpPr>
          <p:nvPr/>
        </p:nvSpPr>
        <p:spPr>
          <a:xfrm>
            <a:off x="533400" y="1828800"/>
            <a:ext cx="7772400" cy="4495800"/>
          </a:xfrm>
          <a:prstGeom prst="rect">
            <a:avLst/>
          </a:prstGeom>
        </p:spPr>
        <p:txBody>
          <a:bodyPr lIns="90488" tIns="44450" rIns="90488" bIns="44450"/>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z="2400" b="1" i="1" smtClean="0">
                <a:solidFill>
                  <a:srgbClr val="9900FF"/>
                </a:solidFill>
              </a:rPr>
              <a:t>Expectancy theory</a:t>
            </a:r>
            <a:r>
              <a:rPr lang="en-US" sz="2400" b="1" i="1" smtClean="0"/>
              <a:t> </a:t>
            </a:r>
            <a:r>
              <a:rPr lang="en-US" sz="2400" smtClean="0"/>
              <a:t>claims that people will be motivated to exert effort on the job when they believe that doing so will help them achieve the things they want</a:t>
            </a:r>
          </a:p>
          <a:p>
            <a:pPr>
              <a:buFont typeface="Wingdings" pitchFamily="2" charset="2"/>
              <a:buChar char="r"/>
            </a:pPr>
            <a:r>
              <a:rPr lang="en-US" sz="2400" smtClean="0"/>
              <a:t>Components of motivation:</a:t>
            </a:r>
          </a:p>
          <a:p>
            <a:pPr lvl="1"/>
            <a:r>
              <a:rPr lang="en-US" sz="2400" b="1" i="1" smtClean="0">
                <a:solidFill>
                  <a:srgbClr val="9900FF"/>
                </a:solidFill>
              </a:rPr>
              <a:t>Expectancy -</a:t>
            </a:r>
            <a:r>
              <a:rPr lang="en-US" sz="2400" smtClean="0"/>
              <a:t> the belief that one’s effort will affect performance</a:t>
            </a:r>
          </a:p>
          <a:p>
            <a:pPr lvl="1"/>
            <a:r>
              <a:rPr lang="en-US" sz="2400" b="1" i="1" smtClean="0">
                <a:solidFill>
                  <a:srgbClr val="9900FF"/>
                </a:solidFill>
              </a:rPr>
              <a:t>Instrumentality -</a:t>
            </a:r>
            <a:r>
              <a:rPr lang="en-US" sz="2400" smtClean="0"/>
              <a:t> the belief that one’s performance will be rewarded; pay-for performance plans are an example of instrumentality</a:t>
            </a:r>
          </a:p>
          <a:p>
            <a:pPr lvl="1"/>
            <a:r>
              <a:rPr lang="en-US" sz="2400" b="1" i="1" smtClean="0">
                <a:solidFill>
                  <a:srgbClr val="9900FF"/>
                </a:solidFill>
              </a:rPr>
              <a:t>Valence -</a:t>
            </a:r>
            <a:r>
              <a:rPr lang="en-US" sz="2400" smtClean="0"/>
              <a:t> the perceived value of the expected rewards</a:t>
            </a:r>
            <a:endParaRPr lang="en-US" sz="2400" smtClean="0"/>
          </a:p>
        </p:txBody>
      </p:sp>
    </p:spTree>
    <p:extLst>
      <p:ext uri="{BB962C8B-B14F-4D97-AF65-F5344CB8AC3E}">
        <p14:creationId xmlns:p14="http://schemas.microsoft.com/office/powerpoint/2010/main" val="21885011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44</a:t>
            </a:fld>
            <a:endParaRPr lang="en-US" dirty="0"/>
          </a:p>
        </p:txBody>
      </p:sp>
      <p:sp>
        <p:nvSpPr>
          <p:cNvPr id="4" name="Rectangle 5"/>
          <p:cNvSpPr txBox="1">
            <a:spLocks noChangeArrowheads="1"/>
          </p:cNvSpPr>
          <p:nvPr/>
        </p:nvSpPr>
        <p:spPr>
          <a:xfrm>
            <a:off x="457200" y="533400"/>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Expectancy Theory</a:t>
            </a:r>
            <a:endParaRPr lang="en-US" smtClean="0">
              <a:solidFill>
                <a:srgbClr val="006699"/>
              </a:solidFill>
            </a:endParaRPr>
          </a:p>
        </p:txBody>
      </p:sp>
      <p:pic>
        <p:nvPicPr>
          <p:cNvPr id="5" name="Picture 7"/>
          <p:cNvPicPr>
            <a:picLocks noChangeAspect="1" noChangeArrowheads="1"/>
          </p:cNvPicPr>
          <p:nvPr/>
        </p:nvPicPr>
        <p:blipFill>
          <a:blip r:embed="rId2"/>
          <a:srcRect/>
          <a:stretch>
            <a:fillRect/>
          </a:stretch>
        </p:blipFill>
        <p:spPr bwMode="auto">
          <a:xfrm>
            <a:off x="766763" y="1981200"/>
            <a:ext cx="7608887" cy="4191000"/>
          </a:xfrm>
          <a:prstGeom prst="rect">
            <a:avLst/>
          </a:prstGeom>
          <a:noFill/>
          <a:ln w="9525">
            <a:noFill/>
            <a:miter lim="800000"/>
            <a:headEnd/>
            <a:tailEnd/>
          </a:ln>
        </p:spPr>
      </p:pic>
    </p:spTree>
    <p:extLst>
      <p:ext uri="{BB962C8B-B14F-4D97-AF65-F5344CB8AC3E}">
        <p14:creationId xmlns:p14="http://schemas.microsoft.com/office/powerpoint/2010/main" val="32010885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45</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Managerial Implications</a:t>
            </a:r>
            <a:endParaRPr lang="en-US" smtClean="0">
              <a:solidFill>
                <a:srgbClr val="006699"/>
              </a:solidFill>
            </a:endParaRPr>
          </a:p>
        </p:txBody>
      </p:sp>
      <p:sp>
        <p:nvSpPr>
          <p:cNvPr id="5" name="Rectangle 3"/>
          <p:cNvSpPr txBox="1">
            <a:spLocks noChangeArrowheads="1"/>
          </p:cNvSpPr>
          <p:nvPr/>
        </p:nvSpPr>
        <p:spPr>
          <a:xfrm>
            <a:off x="533400" y="1828800"/>
            <a:ext cx="7772400" cy="4495800"/>
          </a:xfrm>
          <a:prstGeom prst="rect">
            <a:avLst/>
          </a:prstGeom>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z="2800" smtClean="0"/>
              <a:t>Expectancy theory suggests that employees can be motivated by</a:t>
            </a:r>
          </a:p>
          <a:p>
            <a:pPr lvl="1">
              <a:buFont typeface="Wingdings" pitchFamily="2" charset="2"/>
              <a:buChar char="Ø"/>
            </a:pPr>
            <a:r>
              <a:rPr lang="en-US" sz="2400" smtClean="0"/>
              <a:t>Administering rewards that have positive valence to employees</a:t>
            </a:r>
          </a:p>
          <a:p>
            <a:pPr lvl="2">
              <a:buClr>
                <a:srgbClr val="008080"/>
              </a:buClr>
              <a:buFont typeface="Wingdings" pitchFamily="2" charset="2"/>
              <a:buChar char="n"/>
            </a:pPr>
            <a:r>
              <a:rPr lang="en-US" b="1" i="1" smtClean="0">
                <a:solidFill>
                  <a:srgbClr val="9900FF"/>
                </a:solidFill>
              </a:rPr>
              <a:t>Cafeteria-style benefit plans</a:t>
            </a:r>
          </a:p>
          <a:p>
            <a:pPr lvl="1">
              <a:buFont typeface="Wingdings" pitchFamily="2" charset="2"/>
              <a:buChar char="Ø"/>
            </a:pPr>
            <a:r>
              <a:rPr lang="en-US" sz="2400" smtClean="0"/>
              <a:t>Clearly linking valued rewards to performance</a:t>
            </a:r>
          </a:p>
          <a:p>
            <a:pPr lvl="2">
              <a:buClr>
                <a:srgbClr val="008080"/>
              </a:buClr>
              <a:buFont typeface="Wingdings" pitchFamily="2" charset="2"/>
              <a:buChar char="n"/>
            </a:pPr>
            <a:r>
              <a:rPr lang="en-US" b="1" i="1" smtClean="0">
                <a:solidFill>
                  <a:srgbClr val="9900FF"/>
                </a:solidFill>
              </a:rPr>
              <a:t>Pay-for-performance plans</a:t>
            </a:r>
          </a:p>
          <a:p>
            <a:pPr lvl="2">
              <a:buClr>
                <a:srgbClr val="008080"/>
              </a:buClr>
              <a:buFont typeface="Wingdings" pitchFamily="2" charset="2"/>
              <a:buChar char="n"/>
            </a:pPr>
            <a:r>
              <a:rPr lang="en-US" b="1" i="1" smtClean="0">
                <a:solidFill>
                  <a:srgbClr val="9900FF"/>
                </a:solidFill>
              </a:rPr>
              <a:t>Incentive stock option (ISO) plans</a:t>
            </a:r>
            <a:r>
              <a:rPr lang="en-US" sz="2000" smtClean="0"/>
              <a:t> </a:t>
            </a:r>
            <a:endParaRPr lang="en-US" sz="2000" smtClean="0"/>
          </a:p>
        </p:txBody>
      </p:sp>
    </p:spTree>
    <p:extLst>
      <p:ext uri="{BB962C8B-B14F-4D97-AF65-F5344CB8AC3E}">
        <p14:creationId xmlns:p14="http://schemas.microsoft.com/office/powerpoint/2010/main" val="18759983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46</a:t>
            </a:fld>
            <a:endParaRPr lang="en-US" dirty="0"/>
          </a:p>
        </p:txBody>
      </p:sp>
      <p:sp>
        <p:nvSpPr>
          <p:cNvPr id="4" name="Rectangle 2"/>
          <p:cNvSpPr txBox="1">
            <a:spLocks noChangeArrowheads="1"/>
          </p:cNvSpPr>
          <p:nvPr/>
        </p:nvSpPr>
        <p:spPr>
          <a:xfrm>
            <a:off x="457200" y="914400"/>
            <a:ext cx="8229600" cy="762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Designing Jobs that Motivate</a:t>
            </a:r>
            <a:endParaRPr lang="en-US" smtClean="0">
              <a:solidFill>
                <a:srgbClr val="006699"/>
              </a:solidFill>
            </a:endParaRPr>
          </a:p>
        </p:txBody>
      </p:sp>
      <p:sp>
        <p:nvSpPr>
          <p:cNvPr id="5" name="Rectangle 3"/>
          <p:cNvSpPr txBox="1">
            <a:spLocks noChangeArrowheads="1"/>
          </p:cNvSpPr>
          <p:nvPr/>
        </p:nvSpPr>
        <p:spPr>
          <a:xfrm>
            <a:off x="533400" y="1828800"/>
            <a:ext cx="7772400" cy="4495800"/>
          </a:xfrm>
          <a:prstGeom prst="rect">
            <a:avLst/>
          </a:prstGeom>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z="2800" b="1" i="1" smtClean="0">
                <a:solidFill>
                  <a:srgbClr val="9900FF"/>
                </a:solidFill>
              </a:rPr>
              <a:t>Job design -</a:t>
            </a:r>
            <a:r>
              <a:rPr lang="en-US" sz="2800" smtClean="0"/>
              <a:t> the process of creating jobs that people are motivated to perform because they are inherently appealing</a:t>
            </a:r>
          </a:p>
          <a:p>
            <a:pPr lvl="1"/>
            <a:r>
              <a:rPr lang="en-US" sz="2400" b="1" i="1" smtClean="0">
                <a:solidFill>
                  <a:srgbClr val="9900FF"/>
                </a:solidFill>
              </a:rPr>
              <a:t>Job enlargement -</a:t>
            </a:r>
            <a:r>
              <a:rPr lang="en-US" sz="2400" smtClean="0"/>
              <a:t> giving employees more tasks to perform at the same level</a:t>
            </a:r>
          </a:p>
          <a:p>
            <a:pPr lvl="2">
              <a:buClr>
                <a:srgbClr val="008080"/>
              </a:buClr>
              <a:buFont typeface="Wingdings" pitchFamily="2" charset="2"/>
              <a:buChar char="Ø"/>
            </a:pPr>
            <a:r>
              <a:rPr lang="en-US" smtClean="0"/>
              <a:t>Jobs are changed horizontally</a:t>
            </a:r>
          </a:p>
          <a:p>
            <a:pPr lvl="1"/>
            <a:r>
              <a:rPr lang="en-US" sz="2400" b="1" i="1" smtClean="0">
                <a:solidFill>
                  <a:srgbClr val="9900FF"/>
                </a:solidFill>
              </a:rPr>
              <a:t>Job enrichment -</a:t>
            </a:r>
            <a:r>
              <a:rPr lang="en-US" sz="2400" smtClean="0"/>
              <a:t> giving employees a wider variety of tasks that require higher levels of skills and responsibility</a:t>
            </a:r>
          </a:p>
          <a:p>
            <a:pPr lvl="2">
              <a:buClr>
                <a:srgbClr val="008080"/>
              </a:buClr>
              <a:buFont typeface="Wingdings" pitchFamily="2" charset="2"/>
              <a:buChar char="Ø"/>
            </a:pPr>
            <a:r>
              <a:rPr lang="en-US" smtClean="0"/>
              <a:t>Jobs are changed vertically</a:t>
            </a:r>
          </a:p>
          <a:p>
            <a:pPr lvl="1"/>
            <a:endParaRPr lang="en-US" sz="2400" smtClean="0"/>
          </a:p>
        </p:txBody>
      </p:sp>
    </p:spTree>
    <p:extLst>
      <p:ext uri="{BB962C8B-B14F-4D97-AF65-F5344CB8AC3E}">
        <p14:creationId xmlns:p14="http://schemas.microsoft.com/office/powerpoint/2010/main" val="41412099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47</a:t>
            </a:fld>
            <a:endParaRPr lang="en-US" dirty="0"/>
          </a:p>
        </p:txBody>
      </p:sp>
      <p:sp>
        <p:nvSpPr>
          <p:cNvPr id="4" name="Rectangle 2"/>
          <p:cNvSpPr txBox="1">
            <a:spLocks noChangeArrowheads="1"/>
          </p:cNvSpPr>
          <p:nvPr/>
        </p:nvSpPr>
        <p:spPr>
          <a:xfrm>
            <a:off x="457200" y="533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z="4000" smtClean="0">
                <a:solidFill>
                  <a:srgbClr val="006699"/>
                </a:solidFill>
              </a:rPr>
              <a:t>Job Enlargement and Enrichment</a:t>
            </a:r>
            <a:endParaRPr lang="en-US" sz="4000" smtClean="0">
              <a:solidFill>
                <a:srgbClr val="006699"/>
              </a:solidFill>
            </a:endParaRPr>
          </a:p>
        </p:txBody>
      </p:sp>
      <p:pic>
        <p:nvPicPr>
          <p:cNvPr id="5" name="Picture 8"/>
          <p:cNvPicPr>
            <a:picLocks noChangeAspect="1" noChangeArrowheads="1"/>
          </p:cNvPicPr>
          <p:nvPr/>
        </p:nvPicPr>
        <p:blipFill>
          <a:blip r:embed="rId2"/>
          <a:srcRect/>
          <a:stretch>
            <a:fillRect/>
          </a:stretch>
        </p:blipFill>
        <p:spPr bwMode="auto">
          <a:xfrm>
            <a:off x="1376363" y="1828800"/>
            <a:ext cx="6389687" cy="4495800"/>
          </a:xfrm>
          <a:prstGeom prst="rect">
            <a:avLst/>
          </a:prstGeom>
          <a:noFill/>
          <a:ln w="9525">
            <a:noFill/>
            <a:miter lim="800000"/>
            <a:headEnd/>
            <a:tailEnd/>
          </a:ln>
        </p:spPr>
      </p:pic>
    </p:spTree>
    <p:extLst>
      <p:ext uri="{BB962C8B-B14F-4D97-AF65-F5344CB8AC3E}">
        <p14:creationId xmlns:p14="http://schemas.microsoft.com/office/powerpoint/2010/main" val="20487683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48</a:t>
            </a:fld>
            <a:endParaRPr lang="en-US" dirty="0"/>
          </a:p>
        </p:txBody>
      </p:sp>
      <p:sp>
        <p:nvSpPr>
          <p:cNvPr id="4" name="Rectangle 2"/>
          <p:cNvSpPr txBox="1">
            <a:spLocks noChangeArrowheads="1"/>
          </p:cNvSpPr>
          <p:nvPr/>
        </p:nvSpPr>
        <p:spPr>
          <a:xfrm>
            <a:off x="457200" y="762000"/>
            <a:ext cx="7772400" cy="914400"/>
          </a:xfrm>
          <a:prstGeom prst="rect">
            <a:avLst/>
          </a:prstGeom>
        </p:spPr>
        <p:txBody>
          <a:bodyPr lIns="90488" tIns="44450" rIns="90488" bIns="44450"/>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Job Characteristics Model</a:t>
            </a:r>
            <a:endParaRPr lang="en-US" smtClean="0">
              <a:solidFill>
                <a:srgbClr val="006699"/>
              </a:solidFill>
            </a:endParaRPr>
          </a:p>
        </p:txBody>
      </p:sp>
      <p:sp>
        <p:nvSpPr>
          <p:cNvPr id="5" name="Rectangle 3"/>
          <p:cNvSpPr txBox="1">
            <a:spLocks noChangeArrowheads="1"/>
          </p:cNvSpPr>
          <p:nvPr/>
        </p:nvSpPr>
        <p:spPr>
          <a:xfrm>
            <a:off x="457200" y="1905000"/>
            <a:ext cx="7848600" cy="4495800"/>
          </a:xfrm>
          <a:prstGeom prst="rect">
            <a:avLst/>
          </a:prstGeom>
        </p:spPr>
        <p:txBody>
          <a:bodyPr lIns="90488" tIns="44450" rIns="90488" bIns="44450"/>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mtClean="0"/>
              <a:t>The </a:t>
            </a:r>
            <a:r>
              <a:rPr lang="en-US" b="1" i="1" smtClean="0">
                <a:solidFill>
                  <a:srgbClr val="9900FF"/>
                </a:solidFill>
              </a:rPr>
              <a:t>Job Characteristics Model (JCM)</a:t>
            </a:r>
            <a:r>
              <a:rPr lang="en-US" b="1" i="1" smtClean="0"/>
              <a:t> </a:t>
            </a:r>
            <a:r>
              <a:rPr lang="en-US" smtClean="0"/>
              <a:t>identifies how jobs can be designed to help people feel that they are doing meaningful and valuable work.</a:t>
            </a:r>
          </a:p>
          <a:p>
            <a:pPr>
              <a:buFont typeface="Wingdings" pitchFamily="2" charset="2"/>
              <a:buChar char="r"/>
            </a:pPr>
            <a:endParaRPr lang="en-US" dirty="0" smtClean="0"/>
          </a:p>
        </p:txBody>
      </p:sp>
    </p:spTree>
    <p:extLst>
      <p:ext uri="{BB962C8B-B14F-4D97-AF65-F5344CB8AC3E}">
        <p14:creationId xmlns:p14="http://schemas.microsoft.com/office/powerpoint/2010/main" val="39549085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49</a:t>
            </a:fld>
            <a:endParaRPr lang="en-US" dirty="0"/>
          </a:p>
        </p:txBody>
      </p:sp>
      <p:sp>
        <p:nvSpPr>
          <p:cNvPr id="4" name="Rectangle 2"/>
          <p:cNvSpPr txBox="1">
            <a:spLocks noChangeArrowheads="1"/>
          </p:cNvSpPr>
          <p:nvPr/>
        </p:nvSpPr>
        <p:spPr>
          <a:xfrm>
            <a:off x="457200" y="533400"/>
            <a:ext cx="7772400" cy="1143000"/>
          </a:xfrm>
          <a:prstGeom prst="rect">
            <a:avLst/>
          </a:prstGeom>
        </p:spPr>
        <p:txBody>
          <a:bodyPr lIns="90488" tIns="44450" rIns="90488" bIns="44450"/>
          <a:lstStyle>
            <a:lvl1pPr algn="ctr" defTabSz="914400" rtl="0" eaLnBrk="1" latinLnBrk="0" hangingPunct="1">
              <a:spcBef>
                <a:spcPct val="0"/>
              </a:spcBef>
              <a:buNone/>
              <a:defRPr sz="4800" b="1" kern="1200">
                <a:solidFill>
                  <a:schemeClr val="tx2"/>
                </a:solidFill>
                <a:latin typeface="+mj-lt"/>
                <a:ea typeface="+mj-ea"/>
                <a:cs typeface="+mj-cs"/>
              </a:defRPr>
            </a:lvl1pPr>
          </a:lstStyle>
          <a:p>
            <a:pPr>
              <a:lnSpc>
                <a:spcPct val="80000"/>
              </a:lnSpc>
            </a:pPr>
            <a:r>
              <a:rPr lang="en-US" smtClean="0">
                <a:solidFill>
                  <a:srgbClr val="006699"/>
                </a:solidFill>
              </a:rPr>
              <a:t>Basic Elements of JCM</a:t>
            </a:r>
            <a:endParaRPr lang="en-US" smtClean="0">
              <a:solidFill>
                <a:srgbClr val="006699"/>
              </a:solidFill>
            </a:endParaRPr>
          </a:p>
        </p:txBody>
      </p:sp>
      <p:sp>
        <p:nvSpPr>
          <p:cNvPr id="5" name="Rectangle 3"/>
          <p:cNvSpPr txBox="1">
            <a:spLocks noChangeArrowheads="1"/>
          </p:cNvSpPr>
          <p:nvPr/>
        </p:nvSpPr>
        <p:spPr>
          <a:xfrm>
            <a:off x="533400" y="1828800"/>
            <a:ext cx="7772400" cy="4648200"/>
          </a:xfrm>
          <a:prstGeom prst="rect">
            <a:avLst/>
          </a:prstGeom>
        </p:spPr>
        <p:txBody>
          <a:bodyPr lIns="90488" tIns="44450" rIns="90488" bIns="44450"/>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Font typeface="Wingdings" pitchFamily="2" charset="2"/>
              <a:buChar char="r"/>
              <a:defRPr/>
            </a:pPr>
            <a:r>
              <a:rPr lang="en-US" sz="2800" b="1" i="1" smtClean="0">
                <a:solidFill>
                  <a:srgbClr val="9900FF"/>
                </a:solidFill>
              </a:rPr>
              <a:t>Skill variety</a:t>
            </a:r>
            <a:r>
              <a:rPr lang="en-US" sz="2800" b="1" i="1" smtClean="0">
                <a:solidFill>
                  <a:srgbClr val="003E00"/>
                </a:solidFill>
                <a:effectLst>
                  <a:outerShdw blurRad="38100" dist="38100" dir="2700000" algn="tl">
                    <a:srgbClr val="C0C0C0"/>
                  </a:outerShdw>
                </a:effectLst>
              </a:rPr>
              <a:t> </a:t>
            </a:r>
            <a:r>
              <a:rPr lang="en-US" sz="2800" smtClean="0"/>
              <a:t>is the extent to which a job requires using different skills and talents.</a:t>
            </a:r>
          </a:p>
          <a:p>
            <a:pPr>
              <a:lnSpc>
                <a:spcPct val="80000"/>
              </a:lnSpc>
              <a:buFont typeface="Wingdings" pitchFamily="2" charset="2"/>
              <a:buChar char="r"/>
              <a:defRPr/>
            </a:pPr>
            <a:r>
              <a:rPr lang="en-US" sz="2800" b="1" i="1" smtClean="0">
                <a:solidFill>
                  <a:srgbClr val="9900FF"/>
                </a:solidFill>
              </a:rPr>
              <a:t>Task identity</a:t>
            </a:r>
            <a:r>
              <a:rPr lang="en-US" sz="2800" b="1" i="1" smtClean="0">
                <a:solidFill>
                  <a:srgbClr val="003E00"/>
                </a:solidFill>
                <a:effectLst>
                  <a:outerShdw blurRad="38100" dist="38100" dir="2700000" algn="tl">
                    <a:srgbClr val="C0C0C0"/>
                  </a:outerShdw>
                </a:effectLst>
              </a:rPr>
              <a:t> </a:t>
            </a:r>
            <a:r>
              <a:rPr lang="en-US" sz="2800" smtClean="0"/>
              <a:t>is the degree to which a job requires doing a whole task from beginning to end.</a:t>
            </a:r>
          </a:p>
          <a:p>
            <a:pPr>
              <a:lnSpc>
                <a:spcPct val="80000"/>
              </a:lnSpc>
              <a:buFont typeface="Wingdings" pitchFamily="2" charset="2"/>
              <a:buChar char="r"/>
              <a:defRPr/>
            </a:pPr>
            <a:r>
              <a:rPr lang="en-US" sz="2800" b="1" i="1" smtClean="0">
                <a:solidFill>
                  <a:srgbClr val="9900FF"/>
                </a:solidFill>
              </a:rPr>
              <a:t>Task significance</a:t>
            </a:r>
            <a:r>
              <a:rPr lang="en-US" sz="2800" b="1" i="1" smtClean="0">
                <a:solidFill>
                  <a:srgbClr val="003E00"/>
                </a:solidFill>
                <a:effectLst>
                  <a:outerShdw blurRad="38100" dist="38100" dir="2700000" algn="tl">
                    <a:srgbClr val="C0C0C0"/>
                  </a:outerShdw>
                </a:effectLst>
              </a:rPr>
              <a:t> </a:t>
            </a:r>
            <a:r>
              <a:rPr lang="en-US" sz="2800" smtClean="0"/>
              <a:t>is the amount of impact a job is believed to have on others.</a:t>
            </a:r>
          </a:p>
          <a:p>
            <a:pPr>
              <a:lnSpc>
                <a:spcPct val="80000"/>
              </a:lnSpc>
              <a:buFont typeface="Wingdings" pitchFamily="2" charset="2"/>
              <a:buChar char="r"/>
              <a:defRPr/>
            </a:pPr>
            <a:r>
              <a:rPr lang="en-US" sz="2800" b="1" i="1" smtClean="0">
                <a:solidFill>
                  <a:srgbClr val="9900FF"/>
                </a:solidFill>
              </a:rPr>
              <a:t>Autonomy</a:t>
            </a:r>
            <a:r>
              <a:rPr lang="en-US" sz="2800" smtClean="0"/>
              <a:t> is the extent to which employees have the freedom and discretion to plan, schedule, and carry out their jobs as desired.</a:t>
            </a:r>
          </a:p>
          <a:p>
            <a:pPr>
              <a:lnSpc>
                <a:spcPct val="80000"/>
              </a:lnSpc>
              <a:buFont typeface="Wingdings" pitchFamily="2" charset="2"/>
              <a:buChar char="r"/>
              <a:defRPr/>
            </a:pPr>
            <a:r>
              <a:rPr lang="en-US" sz="2800" b="1" i="1" smtClean="0">
                <a:solidFill>
                  <a:srgbClr val="9900FF"/>
                </a:solidFill>
              </a:rPr>
              <a:t>Feedback </a:t>
            </a:r>
            <a:r>
              <a:rPr lang="en-US" sz="2800" smtClean="0"/>
              <a:t>is the extent to which the job allows people to have information about the effectiveness of their performance.</a:t>
            </a:r>
            <a:endParaRPr lang="en-US" sz="2800" dirty="0" smtClean="0"/>
          </a:p>
        </p:txBody>
      </p:sp>
    </p:spTree>
    <p:extLst>
      <p:ext uri="{BB962C8B-B14F-4D97-AF65-F5344CB8AC3E}">
        <p14:creationId xmlns:p14="http://schemas.microsoft.com/office/powerpoint/2010/main" val="36970858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50</a:t>
            </a:fld>
            <a:endParaRPr lang="en-US" dirty="0"/>
          </a:p>
        </p:txBody>
      </p:sp>
      <p:sp>
        <p:nvSpPr>
          <p:cNvPr id="4" name="Rectangle 2"/>
          <p:cNvSpPr txBox="1">
            <a:spLocks noChangeArrowheads="1"/>
          </p:cNvSpPr>
          <p:nvPr/>
        </p:nvSpPr>
        <p:spPr>
          <a:xfrm>
            <a:off x="457200" y="533400"/>
            <a:ext cx="7772400" cy="1143000"/>
          </a:xfrm>
          <a:prstGeom prst="rect">
            <a:avLst/>
          </a:prstGeom>
        </p:spPr>
        <p:txBody>
          <a:bodyPr lIns="90488" tIns="44450" rIns="90488" bIns="44450"/>
          <a:lstStyle>
            <a:lvl1pPr algn="ctr" defTabSz="914400" rtl="0" eaLnBrk="1" latinLnBrk="0" hangingPunct="1">
              <a:spcBef>
                <a:spcPct val="0"/>
              </a:spcBef>
              <a:buNone/>
              <a:defRPr sz="4800" b="1" kern="1200">
                <a:solidFill>
                  <a:schemeClr val="tx2"/>
                </a:solidFill>
                <a:latin typeface="+mj-lt"/>
                <a:ea typeface="+mj-ea"/>
                <a:cs typeface="+mj-cs"/>
              </a:defRPr>
            </a:lvl1pPr>
          </a:lstStyle>
          <a:p>
            <a:pPr>
              <a:lnSpc>
                <a:spcPct val="80000"/>
              </a:lnSpc>
            </a:pPr>
            <a:r>
              <a:rPr lang="en-US" sz="4000" smtClean="0">
                <a:solidFill>
                  <a:srgbClr val="006699"/>
                </a:solidFill>
              </a:rPr>
              <a:t/>
            </a:r>
            <a:br>
              <a:rPr lang="en-US" sz="4000" smtClean="0">
                <a:solidFill>
                  <a:srgbClr val="006699"/>
                </a:solidFill>
              </a:rPr>
            </a:br>
            <a:r>
              <a:rPr lang="en-US" smtClean="0">
                <a:solidFill>
                  <a:srgbClr val="006699"/>
                </a:solidFill>
              </a:rPr>
              <a:t>Other Components of JCM</a:t>
            </a:r>
            <a:endParaRPr lang="en-US" smtClean="0">
              <a:solidFill>
                <a:srgbClr val="006699"/>
              </a:solidFill>
            </a:endParaRPr>
          </a:p>
        </p:txBody>
      </p:sp>
      <p:sp>
        <p:nvSpPr>
          <p:cNvPr id="5" name="Rectangle 3"/>
          <p:cNvSpPr txBox="1">
            <a:spLocks noChangeArrowheads="1"/>
          </p:cNvSpPr>
          <p:nvPr/>
        </p:nvSpPr>
        <p:spPr>
          <a:xfrm>
            <a:off x="533400" y="1905000"/>
            <a:ext cx="8077200" cy="4495800"/>
          </a:xfrm>
          <a:prstGeom prst="rect">
            <a:avLst/>
          </a:prstGeom>
        </p:spPr>
        <p:txBody>
          <a:bodyPr lIns="90488" tIns="44450" rIns="90488" bIns="44450"/>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Font typeface="Wingdings" pitchFamily="2" charset="2"/>
              <a:buChar char="r"/>
            </a:pPr>
            <a:r>
              <a:rPr lang="en-US" sz="3000" smtClean="0"/>
              <a:t>Experienced meaningfulness of the work</a:t>
            </a:r>
          </a:p>
          <a:p>
            <a:pPr lvl="1">
              <a:lnSpc>
                <a:spcPct val="80000"/>
              </a:lnSpc>
              <a:buFont typeface="Wingdings" pitchFamily="2" charset="2"/>
              <a:buChar char="Ø"/>
            </a:pPr>
            <a:r>
              <a:rPr lang="en-US" sz="2600" smtClean="0"/>
              <a:t>the extent to which a job is considered to be highly important, valuable, and worthwhile</a:t>
            </a:r>
          </a:p>
          <a:p>
            <a:pPr>
              <a:lnSpc>
                <a:spcPct val="80000"/>
              </a:lnSpc>
              <a:buFont typeface="Wingdings" pitchFamily="2" charset="2"/>
              <a:buChar char="r"/>
            </a:pPr>
            <a:r>
              <a:rPr lang="en-US" sz="3000" smtClean="0"/>
              <a:t>Experienced responsibility</a:t>
            </a:r>
          </a:p>
          <a:p>
            <a:pPr lvl="1">
              <a:lnSpc>
                <a:spcPct val="80000"/>
              </a:lnSpc>
              <a:buFont typeface="Wingdings" pitchFamily="2" charset="2"/>
              <a:buChar char="Ø"/>
            </a:pPr>
            <a:r>
              <a:rPr lang="en-US" sz="2600" smtClean="0"/>
              <a:t>the extent to which employees feel as if they have control over their work efforts</a:t>
            </a:r>
          </a:p>
          <a:p>
            <a:pPr>
              <a:lnSpc>
                <a:spcPct val="80000"/>
              </a:lnSpc>
              <a:buFont typeface="Wingdings" pitchFamily="2" charset="2"/>
              <a:buChar char="r"/>
            </a:pPr>
            <a:r>
              <a:rPr lang="en-US" sz="3000" smtClean="0"/>
              <a:t>Knowledge of results</a:t>
            </a:r>
            <a:endParaRPr lang="en-US" sz="3000" smtClean="0">
              <a:solidFill>
                <a:srgbClr val="9900FF"/>
              </a:solidFill>
            </a:endParaRPr>
          </a:p>
          <a:p>
            <a:pPr lvl="1">
              <a:lnSpc>
                <a:spcPct val="80000"/>
              </a:lnSpc>
              <a:buFont typeface="Wingdings" pitchFamily="2" charset="2"/>
              <a:buChar char="Ø"/>
            </a:pPr>
            <a:r>
              <a:rPr lang="en-US" sz="2600" smtClean="0"/>
              <a:t>the extent to which employees understand how effectively they have performed</a:t>
            </a:r>
          </a:p>
          <a:p>
            <a:pPr lvl="1">
              <a:lnSpc>
                <a:spcPct val="80000"/>
              </a:lnSpc>
              <a:buFont typeface="Wingdings" pitchFamily="2" charset="2"/>
              <a:buChar char="Ø"/>
            </a:pPr>
            <a:r>
              <a:rPr lang="en-US" sz="2600" b="1" i="1" smtClean="0">
                <a:solidFill>
                  <a:srgbClr val="9900FF"/>
                </a:solidFill>
              </a:rPr>
              <a:t>Growth need strength -</a:t>
            </a:r>
            <a:r>
              <a:rPr lang="en-US" sz="2600" smtClean="0"/>
              <a:t> an individual’s need for personal growth and development</a:t>
            </a:r>
            <a:endParaRPr lang="en-US" sz="2600" smtClean="0"/>
          </a:p>
        </p:txBody>
      </p:sp>
    </p:spTree>
    <p:extLst>
      <p:ext uri="{BB962C8B-B14F-4D97-AF65-F5344CB8AC3E}">
        <p14:creationId xmlns:p14="http://schemas.microsoft.com/office/powerpoint/2010/main" val="41579374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51</a:t>
            </a:fld>
            <a:endParaRPr lang="en-US" dirty="0"/>
          </a:p>
        </p:txBody>
      </p:sp>
      <p:sp>
        <p:nvSpPr>
          <p:cNvPr id="4" name="Rectangle 2"/>
          <p:cNvSpPr txBox="1">
            <a:spLocks noChangeArrowheads="1"/>
          </p:cNvSpPr>
          <p:nvPr/>
        </p:nvSpPr>
        <p:spPr>
          <a:xfrm>
            <a:off x="457200" y="533400"/>
            <a:ext cx="8229600" cy="1143000"/>
          </a:xfrm>
          <a:prstGeom prst="rect">
            <a:avLst/>
          </a:prstGeom>
        </p:spPr>
        <p:txBody>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r>
              <a:rPr lang="en-US" smtClean="0">
                <a:solidFill>
                  <a:srgbClr val="006699"/>
                </a:solidFill>
              </a:rPr>
              <a:t>The Job Characteristics Model</a:t>
            </a:r>
            <a:endParaRPr lang="en-US" smtClean="0">
              <a:solidFill>
                <a:srgbClr val="006699"/>
              </a:solidFill>
            </a:endParaRPr>
          </a:p>
        </p:txBody>
      </p:sp>
      <p:pic>
        <p:nvPicPr>
          <p:cNvPr id="5" name="Picture 7"/>
          <p:cNvPicPr>
            <a:picLocks noChangeAspect="1" noChangeArrowheads="1"/>
          </p:cNvPicPr>
          <p:nvPr/>
        </p:nvPicPr>
        <p:blipFill>
          <a:blip r:embed="rId2"/>
          <a:srcRect/>
          <a:stretch>
            <a:fillRect/>
          </a:stretch>
        </p:blipFill>
        <p:spPr bwMode="auto">
          <a:xfrm>
            <a:off x="1524000" y="1828800"/>
            <a:ext cx="5932488" cy="4637088"/>
          </a:xfrm>
          <a:prstGeom prst="rect">
            <a:avLst/>
          </a:prstGeom>
          <a:noFill/>
          <a:ln w="9525">
            <a:noFill/>
            <a:miter lim="800000"/>
            <a:headEnd/>
            <a:tailEnd/>
          </a:ln>
        </p:spPr>
      </p:pic>
    </p:spTree>
    <p:extLst>
      <p:ext uri="{BB962C8B-B14F-4D97-AF65-F5344CB8AC3E}">
        <p14:creationId xmlns:p14="http://schemas.microsoft.com/office/powerpoint/2010/main" val="15975735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smtClean="0"/>
              <a:t>7-</a:t>
            </a:r>
            <a:fld id="{B745FBD7-EACA-4F83-8C71-A2B42C57415A}" type="slidenum">
              <a:rPr lang="en-US" smtClean="0"/>
              <a:pPr/>
              <a:t>52</a:t>
            </a:fld>
            <a:endParaRPr lang="en-US" dirty="0"/>
          </a:p>
        </p:txBody>
      </p:sp>
      <p:sp>
        <p:nvSpPr>
          <p:cNvPr id="4" name="Rectangle 2"/>
          <p:cNvSpPr txBox="1">
            <a:spLocks noChangeArrowheads="1"/>
          </p:cNvSpPr>
          <p:nvPr/>
        </p:nvSpPr>
        <p:spPr>
          <a:xfrm>
            <a:off x="457200" y="533400"/>
            <a:ext cx="7772400" cy="1143000"/>
          </a:xfrm>
          <a:prstGeom prst="rect">
            <a:avLst/>
          </a:prstGeom>
        </p:spPr>
        <p:txBody>
          <a:bodyPr vert="horz" lIns="90488" tIns="44450" rIns="90488" bIns="44450" rtlCol="0" anchor="ctr">
            <a:normAutofit lnSpcReduction="10000"/>
          </a:bodyPr>
          <a:lstStyle>
            <a:lvl1pPr algn="ctr" defTabSz="914400" rtl="0" eaLnBrk="1" latinLnBrk="0" hangingPunct="1">
              <a:spcBef>
                <a:spcPct val="0"/>
              </a:spcBef>
              <a:buNone/>
              <a:defRPr sz="4800" b="1" kern="1200">
                <a:solidFill>
                  <a:schemeClr val="tx2"/>
                </a:solidFill>
                <a:latin typeface="+mj-lt"/>
                <a:ea typeface="+mj-ea"/>
                <a:cs typeface="+mj-cs"/>
              </a:defRPr>
            </a:lvl1pPr>
          </a:lstStyle>
          <a:p>
            <a:pPr>
              <a:lnSpc>
                <a:spcPct val="80000"/>
              </a:lnSpc>
            </a:pPr>
            <a:r>
              <a:rPr lang="en-US" sz="4000" smtClean="0">
                <a:solidFill>
                  <a:srgbClr val="006699"/>
                </a:solidFill>
              </a:rPr>
              <a:t/>
            </a:r>
            <a:br>
              <a:rPr lang="en-US" sz="4000" smtClean="0">
                <a:solidFill>
                  <a:srgbClr val="006699"/>
                </a:solidFill>
              </a:rPr>
            </a:br>
            <a:r>
              <a:rPr lang="en-US" smtClean="0">
                <a:solidFill>
                  <a:srgbClr val="006699"/>
                </a:solidFill>
              </a:rPr>
              <a:t>Designing Jobs to Motivate</a:t>
            </a:r>
            <a:endParaRPr lang="en-US" smtClean="0">
              <a:solidFill>
                <a:srgbClr val="006699"/>
              </a:solidFill>
            </a:endParaRPr>
          </a:p>
        </p:txBody>
      </p:sp>
      <p:sp>
        <p:nvSpPr>
          <p:cNvPr id="5" name="Rectangle 3"/>
          <p:cNvSpPr txBox="1">
            <a:spLocks noChangeArrowheads="1"/>
          </p:cNvSpPr>
          <p:nvPr/>
        </p:nvSpPr>
        <p:spPr>
          <a:xfrm>
            <a:off x="533400" y="1905000"/>
            <a:ext cx="8077200" cy="4495800"/>
          </a:xfrm>
          <a:prstGeom prst="rect">
            <a:avLst/>
          </a:prstGeom>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r"/>
            </a:pPr>
            <a:r>
              <a:rPr lang="en-US" sz="3000" smtClean="0"/>
              <a:t>The job characteristics model suggests that: </a:t>
            </a:r>
          </a:p>
          <a:p>
            <a:pPr lvl="1"/>
            <a:r>
              <a:rPr lang="en-US" sz="2600" smtClean="0"/>
              <a:t>Each person should perform an entire job rather than using several workers, each of whom performs a separate part of the job.</a:t>
            </a:r>
          </a:p>
          <a:p>
            <a:pPr lvl="1"/>
            <a:r>
              <a:rPr lang="en-US" sz="2600" smtClean="0"/>
              <a:t>Jobs should be set up so that the person performing a service comes into contact with the recipient of the service.</a:t>
            </a:r>
          </a:p>
          <a:p>
            <a:pPr lvl="1"/>
            <a:r>
              <a:rPr lang="en-US" sz="2600" smtClean="0"/>
              <a:t>Jobs should be designed to give employees as much feedback as possible.</a:t>
            </a:r>
            <a:endParaRPr lang="en-US" sz="2600" dirty="0" smtClean="0"/>
          </a:p>
        </p:txBody>
      </p:sp>
    </p:spTree>
    <p:extLst>
      <p:ext uri="{BB962C8B-B14F-4D97-AF65-F5344CB8AC3E}">
        <p14:creationId xmlns:p14="http://schemas.microsoft.com/office/powerpoint/2010/main" val="1694366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726</TotalTime>
  <Words>5023</Words>
  <Application>Microsoft Office PowerPoint</Application>
  <PresentationFormat>On-screen Show (4:3)</PresentationFormat>
  <Paragraphs>462</Paragraphs>
  <Slides>52</Slides>
  <Notes>22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PowerPoint Presentation</vt:lpstr>
      <vt:lpstr>Learning Objectives</vt:lpstr>
      <vt:lpstr>What Determines How Much You Pay?</vt:lpstr>
      <vt:lpstr>What Determines How Much  You Pay?</vt:lpstr>
      <vt:lpstr>How to Create a Market-Competitive Plan</vt:lpstr>
      <vt:lpstr>Step 1: Determine the Worth of Each Job: Job Evaluation</vt:lpstr>
      <vt:lpstr>Step 2: Group Similar Jobs into  Pay Grades </vt:lpstr>
      <vt:lpstr>Step 3. Price Each Pay Grade</vt:lpstr>
      <vt:lpstr>Step 4: Conduct Salary Survey</vt:lpstr>
      <vt:lpstr>Step 5: Compare and Adjust</vt:lpstr>
      <vt:lpstr>Step 6: Develop Rate Ranges</vt:lpstr>
      <vt:lpstr>Pricing Managerial and Professional Jobs</vt:lpstr>
      <vt:lpstr>Incentive Plans (1)</vt:lpstr>
      <vt:lpstr>Incentive Plans (2)</vt:lpstr>
      <vt:lpstr>Incentive Plans (3)</vt:lpstr>
      <vt:lpstr>Employee Benefits</vt:lpstr>
      <vt:lpstr>Employee Benefits (1)</vt:lpstr>
      <vt:lpstr>Employee Benefits (2)</vt:lpstr>
      <vt:lpstr>Employee Benefits (3)</vt:lpstr>
      <vt:lpstr>Employee Benefits (4)</vt:lpstr>
      <vt:lpstr>Current Compensation Trends</vt:lpstr>
      <vt:lpstr>Current Compensation Trends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Licensed User</dc:creator>
  <cp:lastModifiedBy>ZEENAT JABBAR</cp:lastModifiedBy>
  <cp:revision>31</cp:revision>
  <dcterms:created xsi:type="dcterms:W3CDTF">2012-07-26T16:14:40Z</dcterms:created>
  <dcterms:modified xsi:type="dcterms:W3CDTF">2013-07-09T18:14:30Z</dcterms:modified>
</cp:coreProperties>
</file>