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44"/>
  </p:notesMasterIdLst>
  <p:sldIdLst>
    <p:sldId id="274" r:id="rId2"/>
    <p:sldId id="275" r:id="rId3"/>
    <p:sldId id="260" r:id="rId4"/>
    <p:sldId id="283" r:id="rId5"/>
    <p:sldId id="284" r:id="rId6"/>
    <p:sldId id="290" r:id="rId7"/>
    <p:sldId id="306" r:id="rId8"/>
    <p:sldId id="307" r:id="rId9"/>
    <p:sldId id="309" r:id="rId10"/>
    <p:sldId id="276" r:id="rId11"/>
    <p:sldId id="308" r:id="rId12"/>
    <p:sldId id="288" r:id="rId13"/>
    <p:sldId id="289" r:id="rId14"/>
    <p:sldId id="305" r:id="rId15"/>
    <p:sldId id="291" r:id="rId16"/>
    <p:sldId id="277" r:id="rId17"/>
    <p:sldId id="278" r:id="rId18"/>
    <p:sldId id="292" r:id="rId19"/>
    <p:sldId id="294" r:id="rId20"/>
    <p:sldId id="296" r:id="rId21"/>
    <p:sldId id="279" r:id="rId22"/>
    <p:sldId id="280" r:id="rId23"/>
    <p:sldId id="297" r:id="rId24"/>
    <p:sldId id="298" r:id="rId25"/>
    <p:sldId id="281" r:id="rId26"/>
    <p:sldId id="310" r:id="rId27"/>
    <p:sldId id="299" r:id="rId28"/>
    <p:sldId id="300" r:id="rId29"/>
    <p:sldId id="303" r:id="rId30"/>
    <p:sldId id="301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318" r:id="rId39"/>
    <p:sldId id="319" r:id="rId40"/>
    <p:sldId id="320" r:id="rId41"/>
    <p:sldId id="321" r:id="rId42"/>
    <p:sldId id="322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9900FF"/>
    <a:srgbClr val="339933"/>
    <a:srgbClr val="FF6600"/>
    <a:srgbClr val="660033"/>
    <a:srgbClr val="9900CC"/>
    <a:srgbClr val="FF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745" autoAdjust="0"/>
  </p:normalViewPr>
  <p:slideViewPr>
    <p:cSldViewPr>
      <p:cViewPr>
        <p:scale>
          <a:sx n="62" d="100"/>
          <a:sy n="62" d="100"/>
        </p:scale>
        <p:origin x="-726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DC7E67D-DD6B-4872-B661-B05AF09C7D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346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BD48C6-2432-47DC-85B5-3865340DB485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r" eaLnBrk="0" hangingPunct="0"/>
            <a:r>
              <a:rPr lang="en-US" sz="1200">
                <a:latin typeface="Arial" charset="0"/>
              </a:rPr>
              <a:t>2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/>
        </p:spPr>
      </p:sp>
      <p:sp>
        <p:nvSpPr>
          <p:cNvPr id="2355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</p:grp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1485E-5A73-40FD-A846-1D34E89E4F01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362200" y="6172200"/>
            <a:ext cx="4191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9-</a:t>
            </a:r>
            <a:fld id="{43E5AAF4-4810-4EE4-901C-CF3296FB2E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7BF5C-E6ED-4B46-BD73-F83D504EFFD7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9800" y="6248400"/>
            <a:ext cx="4419600" cy="381000"/>
          </a:xfrm>
        </p:spPr>
        <p:txBody>
          <a:bodyPr/>
          <a:lstStyle>
            <a:lvl1pPr>
              <a:defRPr sz="60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9-</a:t>
            </a:r>
            <a:fld id="{5E1D77F2-177A-4094-875F-30A9E4E18B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F10BF-C09B-435B-9A3B-DADAAEA1BBB2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C5FD1203-AC13-45F1-8B4D-D79AF7076C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79EB4-430A-4A42-873B-96E94622A504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1978F392-9CB8-42D6-A8EE-5D911BD052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52DF5-727C-4B65-8DD3-A8B2806DB67A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CA82C757-A1CA-4805-B167-CFFC405884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78D92-6499-44F6-8411-CDEE17D7C8E4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5F83A304-C8ED-4E07-9DB5-863B3ED940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C3909-F369-4BCF-B04E-743AFCDAEF17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9513A7B9-CB2B-4633-953E-F48AF58F1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4EF52-33C0-43E9-B4E0-9DC64DB307FF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CC069A6E-9F47-48B2-B0AB-EA5EDD35C2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80396-A4B9-440A-BC61-E5D87CFB31F7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553D63D3-3E13-4845-B643-B2C8C64708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CF7D9-C8E7-40A0-8478-5FA6C6F2C04E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6BEF2F36-B5F7-4A99-A263-239C4C25EA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CB121-FBC9-47FE-8D21-CB64B4D98062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C5237A59-9A71-44CC-BC95-F436A50228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3584B-A6E5-4957-BEA7-E05EDCF8365C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191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9-</a:t>
            </a:r>
            <a:fld id="{328A7649-F24D-4F48-8DB7-A4777B8F52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6E6E5-C4F4-4352-B7D2-99ADE89C1951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62200" y="6248400"/>
            <a:ext cx="426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172200"/>
            <a:ext cx="1905000" cy="68580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9-</a:t>
            </a:r>
            <a:fld id="{85D4DDE8-8919-4965-A61D-CC5540267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E06BC-83FF-4EB9-9BA5-DA95B314381A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172200"/>
            <a:ext cx="4572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400800"/>
            <a:ext cx="1905000" cy="45720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9-</a:t>
            </a:r>
            <a:fld id="{1C022902-602C-4118-AC79-F374B814BA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D92BA-884A-4B2C-82EF-6C5DC94FE14E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248400"/>
            <a:ext cx="4419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400800"/>
            <a:ext cx="1905000" cy="45720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9-</a:t>
            </a:r>
            <a:fld id="{2EB13097-E89E-4521-86F8-14B3E0F112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fld id="{3F8E4BCD-86AF-4077-9F7E-5B7139D366C3}" type="datetime1">
              <a:rPr lang="en-US"/>
              <a:pPr>
                <a:defRPr/>
              </a:pPr>
              <a:t>7/9/2013</a:t>
            </a:fld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  <a:endParaRPr lang="en-US" sz="800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C7D73958-831D-40ED-B6AE-BD59F5D2AA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  <a:cs typeface="+mn-cs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 eaLnBrk="1" hangingPunct="1">
              <a:buClr>
                <a:schemeClr val="accent1"/>
              </a:buClr>
              <a:buSzTx/>
            </a:pPr>
            <a:r>
              <a:rPr lang="en-US" sz="2400" b="1" i="1" dirty="0" err="1" smtClean="0">
                <a:solidFill>
                  <a:srgbClr val="0066CC"/>
                </a:solidFill>
                <a:latin typeface="Calibri" pitchFamily="34" charset="0"/>
                <a:cs typeface="Calibri" pitchFamily="34" charset="0"/>
              </a:rPr>
              <a:t>Zeenat</a:t>
            </a:r>
            <a:r>
              <a:rPr lang="en-US" sz="2400" b="1" i="1" dirty="0" smtClean="0">
                <a:solidFill>
                  <a:srgbClr val="0066CC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i="1" dirty="0" err="1" smtClean="0">
                <a:solidFill>
                  <a:srgbClr val="0066CC"/>
                </a:solidFill>
                <a:latin typeface="Calibri" pitchFamily="34" charset="0"/>
                <a:cs typeface="Calibri" pitchFamily="34" charset="0"/>
              </a:rPr>
              <a:t>Jabbar</a:t>
            </a:r>
            <a:endParaRPr lang="en-US" sz="2400" b="1" i="1" dirty="0" smtClean="0">
              <a:solidFill>
                <a:srgbClr val="0066CC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482" name="Rectangle 7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sz="3600" b="1" dirty="0" smtClean="0">
                <a:solidFill>
                  <a:srgbClr val="0066CC"/>
                </a:solidFill>
                <a:latin typeface="Calibri" pitchFamily="34" charset="0"/>
                <a:cs typeface="Calibri" pitchFamily="34" charset="0"/>
              </a:rPr>
              <a:t>Public Sector Issues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07169ABD-3556-4560-AE4E-4B613E812B30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150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Learning Objectives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2296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1800" b="1" smtClean="0">
                <a:solidFill>
                  <a:srgbClr val="CC0099"/>
                </a:solidFill>
              </a:rPr>
              <a:t>DEFINE</a:t>
            </a:r>
            <a:r>
              <a:rPr lang="en-US" sz="1800" b="1" smtClean="0"/>
              <a:t> what is meant by a group and </a:t>
            </a:r>
            <a:r>
              <a:rPr lang="en-US" sz="1800" b="1" smtClean="0">
                <a:solidFill>
                  <a:srgbClr val="CC0099"/>
                </a:solidFill>
              </a:rPr>
              <a:t>IDENTIFY</a:t>
            </a:r>
            <a:r>
              <a:rPr lang="en-US" sz="1800" b="1" smtClean="0"/>
              <a:t> different types of groups operating within organizations</a:t>
            </a:r>
          </a:p>
          <a:p>
            <a:pPr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endParaRPr lang="en-US" sz="1800" b="1" i="1" smtClean="0"/>
          </a:p>
          <a:p>
            <a:pPr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1800" b="1" smtClean="0">
                <a:solidFill>
                  <a:srgbClr val="CC0099"/>
                </a:solidFill>
              </a:rPr>
              <a:t>DESCRIBE</a:t>
            </a:r>
            <a:r>
              <a:rPr lang="en-US" sz="1800" b="1" smtClean="0"/>
              <a:t> the importance of norms, status, and cohesiveness within organizations</a:t>
            </a:r>
          </a:p>
          <a:p>
            <a:pPr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endParaRPr lang="en-US" sz="1800" b="1" smtClean="0"/>
          </a:p>
          <a:p>
            <a:pPr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1800" b="1" smtClean="0">
                <a:solidFill>
                  <a:srgbClr val="CC0099"/>
                </a:solidFill>
              </a:rPr>
              <a:t>EXPLAIN</a:t>
            </a:r>
            <a:r>
              <a:rPr lang="en-US" sz="1800" b="1" smtClean="0"/>
              <a:t> how individual performance in groups is affected by the presence of others (social facilitation) and the number of others with whom one is working (social loafing)</a:t>
            </a:r>
          </a:p>
          <a:p>
            <a:pPr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endParaRPr lang="en-US" sz="1800" b="1" smtClean="0"/>
          </a:p>
          <a:p>
            <a:pPr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1800" b="1" smtClean="0">
                <a:solidFill>
                  <a:srgbClr val="CC0099"/>
                </a:solidFill>
              </a:rPr>
              <a:t>DEFINE</a:t>
            </a:r>
            <a:r>
              <a:rPr lang="en-US" sz="1800" b="1" smtClean="0"/>
              <a:t> what teams are and </a:t>
            </a:r>
            <a:r>
              <a:rPr lang="en-US" sz="1800" b="1" smtClean="0">
                <a:solidFill>
                  <a:srgbClr val="CC0099"/>
                </a:solidFill>
              </a:rPr>
              <a:t>DESCRIBE</a:t>
            </a:r>
            <a:r>
              <a:rPr lang="en-US" sz="1800" b="1" smtClean="0"/>
              <a:t> the various types of teams that exist in organizations</a:t>
            </a:r>
          </a:p>
          <a:p>
            <a:pPr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endParaRPr lang="en-US" sz="1800" b="1" smtClean="0"/>
          </a:p>
          <a:p>
            <a:pPr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1800" b="1" smtClean="0">
                <a:solidFill>
                  <a:srgbClr val="CC0099"/>
                </a:solidFill>
              </a:rPr>
              <a:t>DESCRIBE</a:t>
            </a:r>
            <a:r>
              <a:rPr lang="en-US" sz="1800" b="1" smtClean="0"/>
              <a:t> the evidence regarding the effectiveness of teams in organizations</a:t>
            </a:r>
          </a:p>
          <a:p>
            <a:pPr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endParaRPr lang="en-US" sz="1800" b="1" smtClean="0">
              <a:solidFill>
                <a:srgbClr val="CC0099"/>
              </a:solidFill>
            </a:endParaRPr>
          </a:p>
          <a:p>
            <a:pPr eaLnBrk="1" hangingPunct="1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1800" b="1" smtClean="0">
                <a:solidFill>
                  <a:srgbClr val="CC0099"/>
                </a:solidFill>
              </a:rPr>
              <a:t>EXPLAIN</a:t>
            </a:r>
            <a:r>
              <a:rPr lang="en-US" sz="1800" b="1" smtClean="0"/>
              <a:t> why some teams fail to operate as effectively as possible and </a:t>
            </a:r>
            <a:r>
              <a:rPr lang="en-US" sz="1800" b="1" smtClean="0">
                <a:solidFill>
                  <a:srgbClr val="CC0099"/>
                </a:solidFill>
              </a:rPr>
              <a:t>DESCRIBE</a:t>
            </a:r>
            <a:r>
              <a:rPr lang="en-US" sz="1800" b="1" smtClean="0"/>
              <a:t> steps that can be taken to build successful teams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727A3EEF-C8A7-4F4A-972F-A488A08B6393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2531" name="Slide Number Placeholder 5"/>
          <p:cNvSpPr txBox="1">
            <a:spLocks noGrp="1"/>
          </p:cNvSpPr>
          <p:nvPr/>
        </p:nvSpPr>
        <p:spPr bwMode="auto">
          <a:xfrm>
            <a:off x="6629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pPr eaLnBrk="1" hangingPunct="1">
              <a:defRPr/>
            </a:pPr>
            <a:r>
              <a:rPr lang="en-US" sz="3600" smtClean="0">
                <a:solidFill>
                  <a:schemeClr val="tx2"/>
                </a:solidFill>
              </a:rPr>
              <a:t>Three Good Reasons Why You Should Care About . . .</a:t>
            </a:r>
            <a:r>
              <a:rPr lang="en-US" sz="3600" smtClean="0"/>
              <a:t> </a:t>
            </a:r>
            <a:r>
              <a:rPr lang="en-US" sz="3600" b="1" i="1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Groups and Teams</a:t>
            </a:r>
          </a:p>
        </p:txBody>
      </p:sp>
      <p:sp>
        <p:nvSpPr>
          <p:cNvPr id="2253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7772400" cy="4648200"/>
          </a:xfrm>
        </p:spPr>
        <p:txBody>
          <a:bodyPr lIns="90488" tIns="44450" rIns="90488" bIns="44450"/>
          <a:lstStyle/>
          <a:p>
            <a:pPr marL="609600" indent="-609600" eaLnBrk="1" hangingPunct="1">
              <a:lnSpc>
                <a:spcPct val="80000"/>
              </a:lnSpc>
              <a:buClr>
                <a:schemeClr val="accent1"/>
              </a:buClr>
              <a:buSzTx/>
              <a:buFontTx/>
              <a:buAutoNum type="arabicPeriod"/>
            </a:pPr>
            <a:r>
              <a:rPr lang="en-US" sz="2800" dirty="0" smtClean="0"/>
              <a:t>The dynamics among people in groups is largely responsible for both the success and failure of many work groups, as well as the satisfaction of the individuals working in them.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accent1"/>
              </a:buClr>
              <a:buSzTx/>
              <a:buFontTx/>
              <a:buAutoNum type="arabicPeriod"/>
            </a:pPr>
            <a:r>
              <a:rPr lang="en-US" sz="2800" dirty="0" smtClean="0"/>
              <a:t>Groups and teams can be very effective if you know how to manage them properly.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accent1"/>
              </a:buClr>
              <a:buSzTx/>
              <a:buFontTx/>
              <a:buAutoNum type="arabicPeriod"/>
            </a:pPr>
            <a:r>
              <a:rPr lang="en-US" sz="2800" dirty="0" smtClean="0"/>
              <a:t>Teams are a fact of organizational life – one of the most popular way of coordinating the activities of people on the job.  Knowing how they operate and how to manage them effectively will give you a competitive advantage.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EBFEE171-DFD2-481D-9DFB-EBD2EA9F4E0C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4579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Group Dynamics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2057400"/>
            <a:ext cx="4572000" cy="4343400"/>
          </a:xfrm>
        </p:spPr>
        <p:txBody>
          <a:bodyPr/>
          <a:lstStyle/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None/>
            </a:pPr>
            <a:r>
              <a:rPr lang="en-US" sz="2800" dirty="0" smtClean="0"/>
              <a:t>	</a:t>
            </a:r>
            <a:r>
              <a:rPr lang="en-US" sz="2800" b="1" i="1" dirty="0" smtClean="0">
                <a:solidFill>
                  <a:srgbClr val="9900CC"/>
                </a:solidFill>
              </a:rPr>
              <a:t>Group dynamics</a:t>
            </a:r>
            <a:r>
              <a:rPr lang="en-US" sz="2800" dirty="0" smtClean="0"/>
              <a:t> focus on the nature of groups – the variables governing their formation and development, their structure, and their interrelationships with individuals, other groups, and the organizations within which they exist.</a:t>
            </a:r>
          </a:p>
        </p:txBody>
      </p:sp>
      <p:pic>
        <p:nvPicPr>
          <p:cNvPr id="24582" name="Picture 4" descr="pe01561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953000" y="2819400"/>
            <a:ext cx="3810000" cy="2971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mtClean="0"/>
              <a:t>9-</a:t>
            </a:r>
            <a:fld id="{FF4C72D5-9AA6-49F7-9621-7A5BBA330196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5603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What is a Group?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2209800"/>
            <a:ext cx="3810000" cy="4114800"/>
          </a:xfrm>
        </p:spPr>
        <p:txBody>
          <a:bodyPr/>
          <a:lstStyle/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None/>
            </a:pPr>
            <a:r>
              <a:rPr lang="en-US" sz="2600" dirty="0" smtClean="0"/>
              <a:t>	 A </a:t>
            </a:r>
            <a:r>
              <a:rPr lang="en-US" sz="2600" b="1" i="1" dirty="0" smtClean="0">
                <a:solidFill>
                  <a:srgbClr val="9900CC"/>
                </a:solidFill>
              </a:rPr>
              <a:t>group</a:t>
            </a:r>
            <a:r>
              <a:rPr lang="en-US" sz="2600" dirty="0" smtClean="0"/>
              <a:t> is a collection of two or more interacting individuals with a stable pattern of relationships among them who share common goals and who perceive themselves as being a group.</a:t>
            </a:r>
          </a:p>
        </p:txBody>
      </p:sp>
      <p:pic>
        <p:nvPicPr>
          <p:cNvPr id="2560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133600"/>
            <a:ext cx="3810000" cy="4114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601132F5-BA2D-42C5-9445-9E3875443F7E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662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Key Elements of Groups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7924800" cy="4419600"/>
          </a:xfrm>
        </p:spPr>
        <p:txBody>
          <a:bodyPr/>
          <a:lstStyle/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400" smtClean="0"/>
              <a:t>Social interaction</a:t>
            </a:r>
          </a:p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400" smtClean="0"/>
              <a:t>Stability</a:t>
            </a:r>
          </a:p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400" smtClean="0"/>
              <a:t>Common interest or goals</a:t>
            </a:r>
          </a:p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400" smtClean="0"/>
              <a:t>Recognition as being a group</a:t>
            </a:r>
          </a:p>
          <a:p>
            <a:pPr marL="342900" indent="-342900" eaLnBrk="1" hangingPunct="1">
              <a:spcBef>
                <a:spcPct val="10000"/>
              </a:spcBef>
              <a:buClr>
                <a:srgbClr val="9900CC"/>
              </a:buClr>
              <a:buSzTx/>
              <a:buFont typeface="Wingdings" pitchFamily="2" charset="2"/>
              <a:buNone/>
            </a:pPr>
            <a:endParaRPr lang="en-US" sz="3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D000554C-DDF4-4B33-AFAB-6D3622BD233D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765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Types of Groups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05000"/>
            <a:ext cx="7696200" cy="4419600"/>
          </a:xfrm>
        </p:spPr>
        <p:txBody>
          <a:bodyPr/>
          <a:lstStyle/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400" b="1" i="1" dirty="0" smtClean="0">
                <a:solidFill>
                  <a:srgbClr val="9900FF"/>
                </a:solidFill>
              </a:rPr>
              <a:t>Formal groups</a:t>
            </a:r>
            <a:r>
              <a:rPr lang="en-US" sz="3400" dirty="0" smtClean="0"/>
              <a:t> – designed to direct members toward some important organizational goal </a:t>
            </a:r>
          </a:p>
          <a:p>
            <a:pPr marL="742950" lvl="1" indent="-285750" eaLnBrk="1" hangingPunct="1">
              <a:spcBef>
                <a:spcPct val="10000"/>
              </a:spcBef>
              <a:buSzTx/>
            </a:pPr>
            <a:r>
              <a:rPr lang="en-US" sz="3000" b="1" i="1" dirty="0" smtClean="0">
                <a:solidFill>
                  <a:srgbClr val="9900FF"/>
                </a:solidFill>
              </a:rPr>
              <a:t>Command groups</a:t>
            </a:r>
          </a:p>
          <a:p>
            <a:pPr marL="742950" lvl="1" indent="-285750" eaLnBrk="1" hangingPunct="1">
              <a:spcBef>
                <a:spcPct val="10000"/>
              </a:spcBef>
              <a:buSzTx/>
            </a:pPr>
            <a:r>
              <a:rPr lang="en-US" sz="3000" b="1" i="1" dirty="0" smtClean="0">
                <a:solidFill>
                  <a:srgbClr val="9900FF"/>
                </a:solidFill>
              </a:rPr>
              <a:t>Task groups</a:t>
            </a:r>
          </a:p>
          <a:p>
            <a:pPr marL="1143000" lvl="2" indent="-228600" eaLnBrk="1" hangingPunct="1">
              <a:spcBef>
                <a:spcPct val="10000"/>
              </a:spcBef>
              <a:buClr>
                <a:schemeClr val="accent1"/>
              </a:buClr>
              <a:buSzTx/>
            </a:pPr>
            <a:r>
              <a:rPr lang="en-US" sz="2600" b="1" i="1" dirty="0" smtClean="0">
                <a:solidFill>
                  <a:srgbClr val="9900FF"/>
                </a:solidFill>
              </a:rPr>
              <a:t>Standing committee</a:t>
            </a:r>
          </a:p>
          <a:p>
            <a:pPr marL="1143000" lvl="2" indent="-228600" eaLnBrk="1" hangingPunct="1">
              <a:spcBef>
                <a:spcPct val="10000"/>
              </a:spcBef>
              <a:buClr>
                <a:schemeClr val="accent1"/>
              </a:buClr>
              <a:buSzTx/>
            </a:pPr>
            <a:r>
              <a:rPr lang="en-US" sz="2600" b="1" i="1" dirty="0" smtClean="0">
                <a:solidFill>
                  <a:srgbClr val="9900FF"/>
                </a:solidFill>
              </a:rPr>
              <a:t>Ad hoc committee </a:t>
            </a:r>
          </a:p>
          <a:p>
            <a:pPr marL="1143000" lvl="2" indent="-228600" eaLnBrk="1" hangingPunct="1">
              <a:spcBef>
                <a:spcPct val="10000"/>
              </a:spcBef>
              <a:buClr>
                <a:schemeClr val="accent1"/>
              </a:buClr>
              <a:buSzTx/>
            </a:pPr>
            <a:r>
              <a:rPr lang="en-US" sz="2600" b="1" i="1" dirty="0" smtClean="0">
                <a:solidFill>
                  <a:srgbClr val="9900FF"/>
                </a:solidFill>
              </a:rPr>
              <a:t>Task force</a:t>
            </a:r>
          </a:p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endParaRPr lang="en-US" sz="3400" b="1" i="1" dirty="0" smtClean="0">
              <a:solidFill>
                <a:srgbClr val="9900FF"/>
              </a:solidFill>
            </a:endParaRPr>
          </a:p>
          <a:p>
            <a:pPr marL="342900" indent="-342900" eaLnBrk="1" hangingPunct="1">
              <a:spcBef>
                <a:spcPct val="10000"/>
              </a:spcBef>
              <a:buClr>
                <a:srgbClr val="9900CC"/>
              </a:buClr>
              <a:buSzTx/>
              <a:buFont typeface="Wingdings" pitchFamily="2" charset="2"/>
              <a:buNone/>
            </a:pPr>
            <a:endParaRPr lang="en-US" sz="3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C5892342-5D2A-418C-BC35-92B35472ACC3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867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Types of Groups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05000"/>
            <a:ext cx="7924800" cy="4419600"/>
          </a:xfrm>
        </p:spPr>
        <p:txBody>
          <a:bodyPr/>
          <a:lstStyle/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400" b="1" i="1" smtClean="0">
                <a:solidFill>
                  <a:srgbClr val="9900FF"/>
                </a:solidFill>
              </a:rPr>
              <a:t>Informal groups</a:t>
            </a:r>
            <a:r>
              <a:rPr lang="en-US" sz="3400" smtClean="0"/>
              <a:t> – develop naturally without any direction from management</a:t>
            </a:r>
          </a:p>
          <a:p>
            <a:pPr marL="742950" lvl="1" indent="-285750" eaLnBrk="1" hangingPunct="1">
              <a:spcBef>
                <a:spcPct val="10000"/>
              </a:spcBef>
              <a:buSzTx/>
            </a:pPr>
            <a:r>
              <a:rPr lang="en-US" sz="3000" b="1" i="1" smtClean="0">
                <a:solidFill>
                  <a:srgbClr val="9900FF"/>
                </a:solidFill>
              </a:rPr>
              <a:t>Interest groups</a:t>
            </a:r>
          </a:p>
          <a:p>
            <a:pPr marL="742950" lvl="1" indent="-285750" eaLnBrk="1" hangingPunct="1">
              <a:spcBef>
                <a:spcPct val="10000"/>
              </a:spcBef>
              <a:buSzTx/>
            </a:pPr>
            <a:r>
              <a:rPr lang="en-US" sz="3000" b="1" i="1" smtClean="0">
                <a:solidFill>
                  <a:srgbClr val="9900FF"/>
                </a:solidFill>
              </a:rPr>
              <a:t>Friendship groups</a:t>
            </a:r>
          </a:p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endParaRPr lang="en-US" sz="3400" b="1" i="1" smtClean="0">
              <a:solidFill>
                <a:srgbClr val="9900FF"/>
              </a:solidFill>
            </a:endParaRPr>
          </a:p>
          <a:p>
            <a:pPr marL="342900" indent="-342900" eaLnBrk="1" hangingPunct="1">
              <a:spcBef>
                <a:spcPct val="10000"/>
              </a:spcBef>
              <a:buClr>
                <a:srgbClr val="9900CC"/>
              </a:buClr>
              <a:buSzTx/>
              <a:buFont typeface="Wingdings" pitchFamily="2" charset="2"/>
              <a:buNone/>
            </a:pPr>
            <a:endParaRPr lang="en-US" sz="3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AB45577A-EE9B-4A25-8B9C-9FD45C324147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969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Types of Groups</a:t>
            </a: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8763" y="2189163"/>
            <a:ext cx="6084887" cy="367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325A6961-C68A-4DA7-BA0F-DCF1C8C7F3EC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0723" name="Slide Number Placeholder 6"/>
          <p:cNvSpPr txBox="1">
            <a:spLocks noGrp="1"/>
          </p:cNvSpPr>
          <p:nvPr/>
        </p:nvSpPr>
        <p:spPr bwMode="auto">
          <a:xfrm>
            <a:off x="6781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chemeClr val="tx2"/>
                </a:solidFill>
              </a:rPr>
              <a:t>Building Blocks of Group Dynamics</a:t>
            </a:r>
          </a:p>
        </p:txBody>
      </p:sp>
      <p:sp>
        <p:nvSpPr>
          <p:cNvPr id="30725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90800"/>
            <a:ext cx="4038600" cy="2895600"/>
          </a:xfrm>
        </p:spPr>
        <p:txBody>
          <a:bodyPr/>
          <a:lstStyle/>
          <a:p>
            <a:pPr eaLnBrk="1" hangingPunct="1"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3600" smtClean="0"/>
              <a:t>Roles</a:t>
            </a:r>
          </a:p>
          <a:p>
            <a:pPr eaLnBrk="1" hangingPunct="1"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3600" smtClean="0"/>
              <a:t>Norms</a:t>
            </a:r>
          </a:p>
          <a:p>
            <a:pPr eaLnBrk="1" hangingPunct="1"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3600" smtClean="0"/>
              <a:t>Status</a:t>
            </a:r>
          </a:p>
          <a:p>
            <a:pPr eaLnBrk="1" hangingPunct="1"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3600" smtClean="0"/>
              <a:t>Cohesiveness</a:t>
            </a:r>
          </a:p>
        </p:txBody>
      </p:sp>
      <p:pic>
        <p:nvPicPr>
          <p:cNvPr id="30726" name="Picture 7" descr="j023301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2286000"/>
            <a:ext cx="3352800" cy="35052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75F6CCBB-0BA3-4AC8-9858-79C99B90ABB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174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Roles: The Hats We Wear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05000"/>
            <a:ext cx="7543800" cy="4419600"/>
          </a:xfrm>
        </p:spPr>
        <p:txBody>
          <a:bodyPr/>
          <a:lstStyle/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000" b="1" i="1" dirty="0" smtClean="0">
                <a:solidFill>
                  <a:srgbClr val="9900FF"/>
                </a:solidFill>
              </a:rPr>
              <a:t>Role -</a:t>
            </a:r>
            <a:r>
              <a:rPr lang="en-US" sz="3000" dirty="0" smtClean="0"/>
              <a:t>  typical behaviors that characterize a person in a social context</a:t>
            </a:r>
          </a:p>
          <a:p>
            <a:pPr marL="742950" lvl="1" indent="-285750" eaLnBrk="1" hangingPunct="1">
              <a:spcBef>
                <a:spcPct val="10000"/>
              </a:spcBef>
              <a:buSzTx/>
            </a:pPr>
            <a:r>
              <a:rPr lang="en-US" sz="2600" b="1" i="1" dirty="0" smtClean="0">
                <a:solidFill>
                  <a:srgbClr val="9900FF"/>
                </a:solidFill>
              </a:rPr>
              <a:t>Role incumbent</a:t>
            </a:r>
          </a:p>
          <a:p>
            <a:pPr marL="742950" lvl="1" indent="-285750" eaLnBrk="1" hangingPunct="1">
              <a:spcBef>
                <a:spcPct val="10000"/>
              </a:spcBef>
              <a:buSzTx/>
            </a:pPr>
            <a:r>
              <a:rPr lang="en-US" sz="2600" b="1" i="1" dirty="0" smtClean="0">
                <a:solidFill>
                  <a:srgbClr val="9900FF"/>
                </a:solidFill>
              </a:rPr>
              <a:t>Role expectations</a:t>
            </a:r>
          </a:p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000" b="1" i="1" dirty="0" smtClean="0">
                <a:solidFill>
                  <a:srgbClr val="9900FF"/>
                </a:solidFill>
              </a:rPr>
              <a:t>Role differentiation – </a:t>
            </a:r>
            <a:r>
              <a:rPr lang="en-US" sz="3000" dirty="0" smtClean="0"/>
              <a:t>members play different roles in the social structure of the group</a:t>
            </a:r>
          </a:p>
          <a:p>
            <a:pPr marL="742950" lvl="1" indent="-285750" eaLnBrk="1" hangingPunct="1">
              <a:spcBef>
                <a:spcPct val="10000"/>
              </a:spcBef>
              <a:buSzTx/>
            </a:pPr>
            <a:r>
              <a:rPr lang="en-US" sz="2600" b="1" i="1" dirty="0" smtClean="0">
                <a:solidFill>
                  <a:srgbClr val="9900FF"/>
                </a:solidFill>
              </a:rPr>
              <a:t>Task-oriented role</a:t>
            </a:r>
          </a:p>
          <a:p>
            <a:pPr marL="742950" lvl="1" indent="-285750" eaLnBrk="1" hangingPunct="1">
              <a:spcBef>
                <a:spcPct val="10000"/>
              </a:spcBef>
              <a:buSzTx/>
            </a:pPr>
            <a:r>
              <a:rPr lang="en-US" sz="2600" b="1" i="1" dirty="0" err="1" smtClean="0">
                <a:solidFill>
                  <a:srgbClr val="9900FF"/>
                </a:solidFill>
              </a:rPr>
              <a:t>Socioemotional</a:t>
            </a:r>
            <a:r>
              <a:rPr lang="en-US" sz="2600" b="1" i="1" dirty="0" smtClean="0">
                <a:solidFill>
                  <a:srgbClr val="9900FF"/>
                </a:solidFill>
              </a:rPr>
              <a:t> role</a:t>
            </a:r>
          </a:p>
          <a:p>
            <a:pPr marL="742950" lvl="1" indent="-285750" eaLnBrk="1" hangingPunct="1">
              <a:spcBef>
                <a:spcPct val="10000"/>
              </a:spcBef>
              <a:buSzTx/>
            </a:pPr>
            <a:r>
              <a:rPr lang="en-US" sz="2600" b="1" i="1" dirty="0" smtClean="0">
                <a:solidFill>
                  <a:srgbClr val="9900FF"/>
                </a:solidFill>
              </a:rPr>
              <a:t>Self-oriented role</a:t>
            </a:r>
            <a:r>
              <a:rPr lang="en-US" sz="2600" dirty="0" smtClean="0"/>
              <a:t> </a:t>
            </a:r>
            <a:endParaRPr lang="en-US" sz="2600" b="1" i="1" dirty="0" smtClean="0">
              <a:solidFill>
                <a:srgbClr val="9900FF"/>
              </a:solidFill>
            </a:endParaRPr>
          </a:p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endParaRPr lang="en-US" sz="3000" b="1" i="1" dirty="0" smtClean="0">
              <a:solidFill>
                <a:srgbClr val="9900FF"/>
              </a:solidFill>
            </a:endParaRPr>
          </a:p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endParaRPr lang="en-US" sz="3000" b="1" i="1" dirty="0" smtClean="0">
              <a:solidFill>
                <a:srgbClr val="9900FF"/>
              </a:solidFill>
            </a:endParaRPr>
          </a:p>
          <a:p>
            <a:pPr marL="342900" indent="-342900" eaLnBrk="1" hangingPunct="1">
              <a:spcBef>
                <a:spcPct val="10000"/>
              </a:spcBef>
              <a:buClr>
                <a:srgbClr val="9900CC"/>
              </a:buClr>
              <a:buSzTx/>
              <a:buFont typeface="Wingdings" pitchFamily="2" charset="2"/>
              <a:buNone/>
            </a:pPr>
            <a:endParaRPr lang="en-US" sz="3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474BEFBA-99FC-45CD-BF7F-5AAB6F49B2F7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2771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Norms: Unspoken Rules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1981200"/>
            <a:ext cx="4343400" cy="4191000"/>
          </a:xfrm>
        </p:spPr>
        <p:txBody>
          <a:bodyPr/>
          <a:lstStyle/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  <a:defRPr/>
            </a:pPr>
            <a:r>
              <a:rPr lang="en-US" sz="2800" smtClean="0"/>
              <a:t>Generally agreed upon informal rules that guide group members’ behavior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  <a:defRPr/>
            </a:pPr>
            <a:r>
              <a:rPr lang="en-US" sz="2800" b="1" i="1" smtClean="0">
                <a:solidFill>
                  <a:srgbClr val="9900FF"/>
                </a:solidFill>
              </a:rPr>
              <a:t>Prescriptive norms</a:t>
            </a:r>
            <a:r>
              <a:rPr lang="en-US" sz="2800" smtClean="0"/>
              <a:t> dictate the behaviors that should be performed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  <a:defRPr/>
            </a:pPr>
            <a:r>
              <a:rPr lang="en-US" sz="2800" b="1" i="1" smtClean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Proscriptive norms</a:t>
            </a:r>
            <a:r>
              <a:rPr lang="en-US" sz="2800" smtClean="0"/>
              <a:t> dictate specific behaviors that should be avoided</a:t>
            </a:r>
          </a:p>
        </p:txBody>
      </p:sp>
      <p:pic>
        <p:nvPicPr>
          <p:cNvPr id="32774" name="Picture 5" descr="j028700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2286000"/>
            <a:ext cx="3124200" cy="35814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D3A57C8E-A79E-4B02-8E39-899F93349EA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379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Norm Development</a:t>
            </a:r>
          </a:p>
        </p:txBody>
      </p:sp>
      <p:pic>
        <p:nvPicPr>
          <p:cNvPr id="3379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163" y="2393950"/>
            <a:ext cx="8066087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E15867BF-4EB9-485F-9FD2-3DCDCBAC90B4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481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Status: The Prestige of Membership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05000"/>
            <a:ext cx="7924800" cy="4419600"/>
          </a:xfrm>
        </p:spPr>
        <p:txBody>
          <a:bodyPr/>
          <a:lstStyle/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  <a:defRPr/>
            </a:pPr>
            <a:r>
              <a:rPr lang="en-US" sz="3000" b="1" i="1" dirty="0" smtClean="0">
                <a:solidFill>
                  <a:srgbClr val="9900FF"/>
                </a:solidFill>
              </a:rPr>
              <a:t>Status -</a:t>
            </a:r>
            <a:r>
              <a:rPr lang="en-US" sz="3000" dirty="0" smtClean="0"/>
              <a:t> the relative social position or rank given to groups or group members by others</a:t>
            </a:r>
          </a:p>
          <a:p>
            <a:pPr marL="742950" lvl="1" indent="-285750" eaLnBrk="1" hangingPunct="1">
              <a:spcBef>
                <a:spcPct val="10000"/>
              </a:spcBef>
              <a:buSzTx/>
              <a:defRPr/>
            </a:pPr>
            <a:r>
              <a:rPr lang="en-US" sz="2600" b="1" i="1" dirty="0" smtClean="0">
                <a:solidFill>
                  <a:srgbClr val="9900CC"/>
                </a:solidFill>
              </a:rPr>
              <a:t>Formal Status -</a:t>
            </a:r>
            <a:r>
              <a:rPr lang="en-US" sz="2600" b="1" i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600" dirty="0" smtClean="0"/>
              <a:t>attempts to differentiate among the degrees of formal authority given employees by an organization</a:t>
            </a:r>
          </a:p>
          <a:p>
            <a:pPr marL="1143000" lvl="2" indent="-228600" eaLnBrk="1" hangingPunct="1">
              <a:spcBef>
                <a:spcPct val="10000"/>
              </a:spcBef>
              <a:buClr>
                <a:schemeClr val="tx2"/>
              </a:buClr>
              <a:buSzTx/>
              <a:defRPr/>
            </a:pPr>
            <a:r>
              <a:rPr lang="en-US" sz="2200" b="1" i="1" dirty="0" smtClean="0">
                <a:solidFill>
                  <a:srgbClr val="9900FF"/>
                </a:solidFill>
              </a:rPr>
              <a:t>Status Symbols -</a:t>
            </a:r>
            <a:r>
              <a:rPr lang="en-US" sz="2200" dirty="0" smtClean="0"/>
              <a:t> objects reflecting the position of any individual within an organization’s hierarchy</a:t>
            </a:r>
          </a:p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  <a:defRPr/>
            </a:pPr>
            <a:r>
              <a:rPr lang="en-US" sz="3000" b="1" i="1" dirty="0" smtClean="0">
                <a:solidFill>
                  <a:srgbClr val="9900CC"/>
                </a:solidFill>
              </a:rPr>
              <a:t>Informal Status -</a:t>
            </a:r>
            <a:r>
              <a:rPr lang="en-US" sz="3000" b="1" i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000" dirty="0" smtClean="0"/>
              <a:t>the prestige accorded individuals with certain characteristics that are not formally recognized by the organization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76A648B6-458A-4808-B67D-C96F0FBCC455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5843" name="Slide Number Placeholder 5"/>
          <p:cNvSpPr txBox="1">
            <a:spLocks noGrp="1"/>
          </p:cNvSpPr>
          <p:nvPr/>
        </p:nvSpPr>
        <p:spPr bwMode="auto">
          <a:xfrm>
            <a:off x="6629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Group Cohesiveness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6629400" cy="4343400"/>
          </a:xfrm>
        </p:spPr>
        <p:txBody>
          <a:bodyPr/>
          <a:lstStyle/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b="1" i="1" dirty="0" smtClean="0">
                <a:solidFill>
                  <a:srgbClr val="9900FF"/>
                </a:solidFill>
              </a:rPr>
              <a:t>Cohesiveness </a:t>
            </a:r>
            <a:r>
              <a:rPr lang="en-US" dirty="0" smtClean="0"/>
              <a:t>refers to the strength of group members’ desires to remain a part of their groups.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dirty="0" smtClean="0"/>
              <a:t>Determinants of cohesiveness:</a:t>
            </a:r>
          </a:p>
          <a:p>
            <a:pPr marL="742950" lvl="1" indent="-285750" eaLnBrk="1" hangingPunct="1">
              <a:buSzTx/>
            </a:pPr>
            <a:r>
              <a:rPr lang="en-US" dirty="0" smtClean="0"/>
              <a:t>Severity of initiation</a:t>
            </a:r>
          </a:p>
          <a:p>
            <a:pPr marL="742950" lvl="1" indent="-285750" eaLnBrk="1" hangingPunct="1">
              <a:buSzTx/>
            </a:pPr>
            <a:r>
              <a:rPr lang="en-US" dirty="0" smtClean="0"/>
              <a:t>External threat</a:t>
            </a:r>
          </a:p>
          <a:p>
            <a:pPr marL="742950" lvl="1" indent="-285750" eaLnBrk="1" hangingPunct="1">
              <a:buSzTx/>
            </a:pPr>
            <a:r>
              <a:rPr lang="en-US" dirty="0" smtClean="0"/>
              <a:t>Group size</a:t>
            </a:r>
          </a:p>
          <a:p>
            <a:pPr marL="742950" lvl="1" indent="-285750" eaLnBrk="1" hangingPunct="1">
              <a:buSzTx/>
            </a:pPr>
            <a:r>
              <a:rPr lang="en-US" dirty="0" smtClean="0"/>
              <a:t>History of success</a:t>
            </a:r>
          </a:p>
        </p:txBody>
      </p:sp>
      <p:pic>
        <p:nvPicPr>
          <p:cNvPr id="35846" name="Picture 4" descr="j00788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352800"/>
            <a:ext cx="3228975" cy="304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0C2D64E0-9648-4718-83D9-929E4D871905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686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Social Facilitation Effect</a:t>
            </a:r>
          </a:p>
        </p:txBody>
      </p:sp>
      <p:pic>
        <p:nvPicPr>
          <p:cNvPr id="3686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828800"/>
            <a:ext cx="8229600" cy="4495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mtClean="0"/>
              <a:t>9-</a:t>
            </a:r>
            <a:fld id="{4183ECEE-6840-48AE-BC82-5F4807CC7C9E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71693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7169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Social Loafing</a:t>
            </a:r>
          </a:p>
        </p:txBody>
      </p:sp>
      <p:graphicFrame>
        <p:nvGraphicFramePr>
          <p:cNvPr id="71690" name="Object 10"/>
          <p:cNvGraphicFramePr>
            <a:graphicFrameLocks noGrp="1" noChangeAspect="1"/>
          </p:cNvGraphicFramePr>
          <p:nvPr>
            <p:ph sz="half" idx="2"/>
          </p:nvPr>
        </p:nvGraphicFramePr>
        <p:xfrm>
          <a:off x="5640388" y="2590800"/>
          <a:ext cx="2589212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7" name="Clip" r:id="rId3" imgW="2968920" imgH="1701000" progId="">
                  <p:embed/>
                </p:oleObj>
              </mc:Choice>
              <mc:Fallback>
                <p:oleObj name="Clip" r:id="rId3" imgW="2968920" imgH="1701000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0388" y="2590800"/>
                        <a:ext cx="2589212" cy="289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5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2057400"/>
            <a:ext cx="4876800" cy="3886200"/>
          </a:xfrm>
        </p:spPr>
        <p:txBody>
          <a:bodyPr/>
          <a:lstStyle/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800" b="1" i="1" dirty="0" smtClean="0">
                <a:solidFill>
                  <a:srgbClr val="9900FF"/>
                </a:solidFill>
              </a:rPr>
              <a:t>Social loafing -</a:t>
            </a:r>
            <a:r>
              <a:rPr lang="en-US" sz="2800" dirty="0" smtClean="0"/>
              <a:t> the tendency for group members to exert less individual effort on an additive task as the size of the group increases</a:t>
            </a:r>
          </a:p>
          <a:p>
            <a:pPr marL="742950" lvl="1" indent="-285750" eaLnBrk="1" hangingPunct="1">
              <a:buSzTx/>
            </a:pPr>
            <a:r>
              <a:rPr lang="en-US" sz="2400" dirty="0" smtClean="0"/>
              <a:t>Additive task - a type of group task in which the each person’s contributions can be added together with another’s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F5889E6D-EBD6-41A9-B259-0CD59BBBCEC5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7270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727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Social Loafing</a:t>
            </a:r>
          </a:p>
        </p:txBody>
      </p:sp>
      <p:pic>
        <p:nvPicPr>
          <p:cNvPr id="72709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8163" y="1828800"/>
            <a:ext cx="552608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D09E6A56-A640-4CAA-A637-16F452A99520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73731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Overcoming Social Loafing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133600"/>
            <a:ext cx="4419600" cy="4191000"/>
          </a:xfrm>
        </p:spPr>
        <p:txBody>
          <a:bodyPr/>
          <a:lstStyle/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ü"/>
            </a:pPr>
            <a:r>
              <a:rPr lang="en-US" sz="2600" smtClean="0"/>
              <a:t>Make each performer identifiable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ü"/>
            </a:pPr>
            <a:r>
              <a:rPr lang="en-US" sz="2600" smtClean="0"/>
              <a:t>Make work tasks more important and interesting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ü"/>
            </a:pPr>
            <a:r>
              <a:rPr lang="en-US" sz="2600" smtClean="0"/>
              <a:t>Reward individuals for contributing to their group’s performance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ü"/>
            </a:pPr>
            <a:r>
              <a:rPr lang="en-US" sz="2600" smtClean="0"/>
              <a:t>Threaten punishment</a:t>
            </a:r>
          </a:p>
        </p:txBody>
      </p:sp>
      <p:pic>
        <p:nvPicPr>
          <p:cNvPr id="73734" name="Picture 4" descr="bd19929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0" y="2362200"/>
            <a:ext cx="3276600" cy="3733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06B8A537-C74E-4198-97F2-B3FFEB3DF273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74755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What is a Team?</a:t>
            </a:r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2209800"/>
            <a:ext cx="4267200" cy="4114800"/>
          </a:xfrm>
        </p:spPr>
        <p:txBody>
          <a:bodyPr/>
          <a:lstStyle/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None/>
            </a:pPr>
            <a:r>
              <a:rPr lang="en-US" sz="2800" dirty="0" smtClean="0"/>
              <a:t>	A </a:t>
            </a:r>
            <a:r>
              <a:rPr lang="en-US" sz="2800" b="1" i="1" dirty="0" smtClean="0">
                <a:solidFill>
                  <a:srgbClr val="9900FF"/>
                </a:solidFill>
              </a:rPr>
              <a:t>team</a:t>
            </a:r>
            <a:r>
              <a:rPr lang="en-US" sz="2800" dirty="0" smtClean="0"/>
              <a:t> refers to a group whose members have complementary skills and are committed to a common purpose or set of performance goals for which they hold themselves mutually accountable.</a:t>
            </a:r>
          </a:p>
        </p:txBody>
      </p:sp>
      <p:pic>
        <p:nvPicPr>
          <p:cNvPr id="74758" name="Picture 4" descr="BD19728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" y="2438400"/>
            <a:ext cx="3306763" cy="30289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99199C6C-37EB-408B-BE6B-8033EACA0212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75779" name="Slide Number Placeholder 5"/>
          <p:cNvSpPr txBox="1">
            <a:spLocks noGrp="1"/>
          </p:cNvSpPr>
          <p:nvPr/>
        </p:nvSpPr>
        <p:spPr bwMode="auto">
          <a:xfrm>
            <a:off x="67056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chemeClr val="tx2"/>
                </a:solidFill>
              </a:rPr>
              <a:t>Teams vs. Traditional Work Structures</a:t>
            </a:r>
          </a:p>
        </p:txBody>
      </p:sp>
      <p:pic>
        <p:nvPicPr>
          <p:cNvPr id="75781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" y="2209800"/>
            <a:ext cx="7913687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FBD11D2D-5002-4621-B240-8F4C2184D010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76803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Cross-Training in Teams</a:t>
            </a:r>
          </a:p>
        </p:txBody>
      </p:sp>
      <p:pic>
        <p:nvPicPr>
          <p:cNvPr id="7680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828800"/>
            <a:ext cx="8229600" cy="4495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50B9F695-CB11-449C-BB6D-EAC36F588392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7782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778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Types of Teams</a:t>
            </a:r>
          </a:p>
        </p:txBody>
      </p:sp>
      <p:sp>
        <p:nvSpPr>
          <p:cNvPr id="77829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Work teams</a:t>
            </a:r>
            <a:r>
              <a:rPr lang="en-US" smtClean="0"/>
              <a:t> and </a:t>
            </a:r>
            <a:r>
              <a:rPr lang="en-US" b="1" i="1" smtClean="0">
                <a:solidFill>
                  <a:srgbClr val="9900FF"/>
                </a:solidFill>
              </a:rPr>
              <a:t>improvement teams</a:t>
            </a:r>
          </a:p>
          <a:p>
            <a:pPr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Temporary </a:t>
            </a:r>
            <a:r>
              <a:rPr lang="en-US" smtClean="0"/>
              <a:t>and</a:t>
            </a:r>
            <a:r>
              <a:rPr lang="en-US" b="1" i="1" smtClean="0">
                <a:solidFill>
                  <a:srgbClr val="9900FF"/>
                </a:solidFill>
              </a:rPr>
              <a:t> permanent teams</a:t>
            </a:r>
          </a:p>
          <a:p>
            <a:pPr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Work groups </a:t>
            </a:r>
            <a:r>
              <a:rPr lang="en-US" smtClean="0"/>
              <a:t>and</a:t>
            </a:r>
            <a:r>
              <a:rPr lang="en-US" b="1" i="1" smtClean="0">
                <a:solidFill>
                  <a:srgbClr val="9900FF"/>
                </a:solidFill>
              </a:rPr>
              <a:t> self-managed work teams</a:t>
            </a:r>
          </a:p>
          <a:p>
            <a:pPr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Intact </a:t>
            </a:r>
            <a:r>
              <a:rPr lang="en-US" smtClean="0"/>
              <a:t>and</a:t>
            </a:r>
            <a:r>
              <a:rPr lang="en-US" b="1" i="1" smtClean="0">
                <a:solidFill>
                  <a:srgbClr val="9900FF"/>
                </a:solidFill>
              </a:rPr>
              <a:t> cross-functional teams</a:t>
            </a:r>
          </a:p>
          <a:p>
            <a:pPr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Physical </a:t>
            </a:r>
            <a:r>
              <a:rPr lang="en-US" smtClean="0"/>
              <a:t>and</a:t>
            </a:r>
            <a:r>
              <a:rPr lang="en-US" b="1" i="1" smtClean="0">
                <a:solidFill>
                  <a:srgbClr val="9900FF"/>
                </a:solidFill>
              </a:rPr>
              <a:t> virtual teams</a:t>
            </a:r>
          </a:p>
          <a:p>
            <a:pPr eaLnBrk="1" hangingPunct="1">
              <a:buClr>
                <a:schemeClr val="accent1"/>
              </a:buClr>
              <a:buSzTx/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C3D3B901-1DBE-45C3-94DD-A088085E30E4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78851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788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Continuum of Autonomy</a:t>
            </a:r>
          </a:p>
        </p:txBody>
      </p:sp>
      <p:pic>
        <p:nvPicPr>
          <p:cNvPr id="7885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2133600"/>
            <a:ext cx="3810000" cy="4114800"/>
          </a:xfrm>
        </p:spPr>
      </p:pic>
      <p:sp>
        <p:nvSpPr>
          <p:cNvPr id="7885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3810000" cy="42672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2000" dirty="0" smtClean="0"/>
              <a:t>In </a:t>
            </a:r>
            <a:r>
              <a:rPr lang="en-US" sz="2000" b="1" i="1" dirty="0" smtClean="0">
                <a:solidFill>
                  <a:srgbClr val="9900FF"/>
                </a:solidFill>
              </a:rPr>
              <a:t>work groups</a:t>
            </a:r>
            <a:r>
              <a:rPr lang="en-US" sz="2000" dirty="0" smtClean="0"/>
              <a:t>, bosses have responsibility over decisions and are accountable for work outcomes.  The workers themselves have very little autonomy.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2000" dirty="0" smtClean="0"/>
              <a:t>By contrast, in </a:t>
            </a:r>
            <a:r>
              <a:rPr lang="en-US" sz="2000" b="1" i="1" dirty="0" smtClean="0">
                <a:solidFill>
                  <a:srgbClr val="9900FF"/>
                </a:solidFill>
              </a:rPr>
              <a:t>self-managed work teams</a:t>
            </a:r>
            <a:r>
              <a:rPr lang="en-US" sz="2000" dirty="0" smtClean="0"/>
              <a:t> the workers themselves have responsibility over decisions and are accountable for work outcomes.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2000" b="1" i="1" dirty="0" smtClean="0">
                <a:solidFill>
                  <a:srgbClr val="9900FF"/>
                </a:solidFill>
              </a:rPr>
              <a:t>Semiautonomous work groups</a:t>
            </a:r>
            <a:r>
              <a:rPr lang="en-US" sz="2000" dirty="0" smtClean="0"/>
              <a:t> are positioned between these two extremes.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AE47ED25-806E-4A6A-98CA-D4D806178ABA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7987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7987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The Effectiveness of Teams</a:t>
            </a:r>
          </a:p>
        </p:txBody>
      </p:sp>
      <p:pic>
        <p:nvPicPr>
          <p:cNvPr id="7987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9763" y="1981200"/>
            <a:ext cx="7862887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CD2416B5-EA5B-4A59-880F-654A30850A08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8089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8090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chemeClr val="tx2"/>
                </a:solidFill>
              </a:rPr>
              <a:t>What Might Make Teams Effective?</a:t>
            </a:r>
          </a:p>
        </p:txBody>
      </p:sp>
      <p:sp>
        <p:nvSpPr>
          <p:cNvPr id="80901" name="Content Placeholder 5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Two mechanisms at work:</a:t>
            </a:r>
          </a:p>
          <a:p>
            <a:pPr marL="742950" lvl="1" indent="-285750" eaLnBrk="1" hangingPunct="1">
              <a:buSzTx/>
            </a:pPr>
            <a:r>
              <a:rPr lang="en-US" b="1" i="1" smtClean="0">
                <a:solidFill>
                  <a:srgbClr val="9900FF"/>
                </a:solidFill>
              </a:rPr>
              <a:t>Peer-based normative control</a:t>
            </a:r>
            <a:r>
              <a:rPr lang="en-US" smtClean="0"/>
              <a:t> - the desire to be a part of a community that pursues accepted goals</a:t>
            </a:r>
          </a:p>
          <a:p>
            <a:pPr marL="742950" lvl="1" indent="-285750" eaLnBrk="1" hangingPunct="1">
              <a:buSzTx/>
            </a:pPr>
            <a:r>
              <a:rPr lang="en-US" b="1" i="1" smtClean="0">
                <a:solidFill>
                  <a:srgbClr val="9900FF"/>
                </a:solidFill>
              </a:rPr>
              <a:t>Peer-based rational control</a:t>
            </a:r>
            <a:r>
              <a:rPr lang="en-US" smtClean="0"/>
              <a:t> - the motive to go along with the team based on the belief that the team can reward them for doing what it deems appropriate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CA77CCAE-CBA3-4EA6-9C89-186AAA6E2C63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81923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819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smtClean="0">
                <a:solidFill>
                  <a:schemeClr val="tx2"/>
                </a:solidFill>
              </a:rPr>
              <a:t>Why Some Teams Fail</a:t>
            </a:r>
          </a:p>
        </p:txBody>
      </p:sp>
      <p:sp>
        <p:nvSpPr>
          <p:cNvPr id="8192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286000"/>
            <a:ext cx="4038600" cy="37338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400" smtClean="0"/>
              <a:t>Lack of cooperation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400" smtClean="0"/>
              <a:t>Lack of support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400" smtClean="0"/>
              <a:t>Reluctance to relinquish control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400" smtClean="0"/>
              <a:t>Failure to cooperate with other teams</a:t>
            </a:r>
          </a:p>
        </p:txBody>
      </p:sp>
      <p:pic>
        <p:nvPicPr>
          <p:cNvPr id="81926" name="Picture 5" descr="j028700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2362200"/>
            <a:ext cx="3124200" cy="3352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smtClean="0"/>
          </a:p>
          <a:p>
            <a:r>
              <a:rPr lang="en-US" smtClean="0"/>
              <a:t>9-</a:t>
            </a:r>
            <a:fld id="{44FAA536-C5D0-47AA-8924-870FABD1472A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82947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829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Developing Successful Teams</a:t>
            </a:r>
          </a:p>
        </p:txBody>
      </p:sp>
      <p:sp>
        <p:nvSpPr>
          <p:cNvPr id="829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4038600" cy="44196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ü"/>
            </a:pPr>
            <a:r>
              <a:rPr lang="en-US" sz="2300" smtClean="0"/>
              <a:t>Provide training in team skills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ü"/>
            </a:pPr>
            <a:r>
              <a:rPr lang="en-US" sz="2300" smtClean="0"/>
              <a:t>Compensate team performance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ü"/>
            </a:pPr>
            <a:r>
              <a:rPr lang="en-US" sz="2300" smtClean="0"/>
              <a:t>Communicate the urgency of the team’s mission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ü"/>
            </a:pPr>
            <a:r>
              <a:rPr lang="en-US" sz="2300" smtClean="0"/>
              <a:t>Promote cooperation within and between teams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ü"/>
            </a:pPr>
            <a:r>
              <a:rPr lang="en-US" sz="2300" smtClean="0"/>
              <a:t>Select team members based on their skills or potential skills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ü"/>
            </a:pPr>
            <a:r>
              <a:rPr lang="en-US" sz="2300" smtClean="0"/>
              <a:t>Back up teammates selectively</a:t>
            </a:r>
          </a:p>
        </p:txBody>
      </p:sp>
      <p:pic>
        <p:nvPicPr>
          <p:cNvPr id="82950" name="Picture 7" descr="j030125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05400" y="2438400"/>
            <a:ext cx="3048000" cy="3429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471C8CFB-C792-423D-B32B-5AAF5150B00B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8397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839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Provide Training in Team Skills</a:t>
            </a:r>
          </a:p>
        </p:txBody>
      </p:sp>
      <p:sp>
        <p:nvSpPr>
          <p:cNvPr id="839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7924800" cy="3810000"/>
          </a:xfrm>
        </p:spPr>
        <p:txBody>
          <a:bodyPr/>
          <a:lstStyle/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800" smtClean="0"/>
              <a:t>Making teams more effective may require:  </a:t>
            </a:r>
          </a:p>
          <a:p>
            <a:pPr marL="742950" lvl="1" indent="-285750" eaLnBrk="1" hangingPunct="1">
              <a:buSzTx/>
            </a:pPr>
            <a:r>
              <a:rPr lang="en-US" sz="2400" b="1" i="1" smtClean="0">
                <a:solidFill>
                  <a:srgbClr val="9900FF"/>
                </a:solidFill>
              </a:rPr>
              <a:t>Team building -</a:t>
            </a:r>
            <a:r>
              <a:rPr lang="en-US" sz="2400" smtClean="0"/>
              <a:t> formal efforts directed toward making teams more effective</a:t>
            </a:r>
          </a:p>
          <a:p>
            <a:pPr marL="1143000" lvl="2" indent="-228600" eaLnBrk="1" hangingPunct="1">
              <a:buClr>
                <a:schemeClr val="accent1"/>
              </a:buClr>
              <a:buSzTx/>
            </a:pPr>
            <a:r>
              <a:rPr lang="en-US" smtClean="0"/>
              <a:t>Used when established teams are showing signs  of trouble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849F81F5-663E-4BBA-8D36-C9FFB2E9243A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8499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Interpersonal Skills</a:t>
            </a:r>
          </a:p>
        </p:txBody>
      </p:sp>
      <p:pic>
        <p:nvPicPr>
          <p:cNvPr id="8499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163" y="1981200"/>
            <a:ext cx="7812087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9-</a:t>
            </a:r>
            <a:fld id="{444CFB5C-5699-481E-8980-98F46B7A415C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8601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8602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It Takes Time….</a:t>
            </a:r>
          </a:p>
        </p:txBody>
      </p:sp>
      <p:sp>
        <p:nvSpPr>
          <p:cNvPr id="8602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209800"/>
            <a:ext cx="7924800" cy="3810000"/>
          </a:xfrm>
        </p:spPr>
        <p:txBody>
          <a:bodyPr/>
          <a:lstStyle/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800" dirty="0" smtClean="0"/>
              <a:t>Building successful teams requires time and patience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800" dirty="0" smtClean="0"/>
              <a:t>Peter </a:t>
            </a:r>
            <a:r>
              <a:rPr lang="en-US" sz="2800" dirty="0" err="1" smtClean="0"/>
              <a:t>Drucker</a:t>
            </a:r>
            <a:r>
              <a:rPr lang="en-US" sz="2800" dirty="0" smtClean="0"/>
              <a:t>: “You can’t rush teams.”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9-</a:t>
            </a:r>
            <a:fld id="{5E1D77F2-177A-4094-875F-30A9E4E18B9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6" name="Picture 4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85800"/>
            <a:ext cx="5575300" cy="33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667000" y="4114800"/>
            <a:ext cx="34988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3200">
                <a:latin typeface="Arial" charset="0"/>
              </a:rPr>
              <a:t>Communication</a:t>
            </a:r>
          </a:p>
          <a:p>
            <a:r>
              <a:rPr lang="en-US" sz="1800">
                <a:latin typeface="Arial" charset="0"/>
              </a:rPr>
              <a:t>Sending, receiving, nonverbal</a:t>
            </a:r>
          </a:p>
          <a:p>
            <a:r>
              <a:rPr lang="en-US" sz="1800">
                <a:latin typeface="Arial" charset="0"/>
              </a:rPr>
              <a:t>(Plan, instructions, incentives)</a:t>
            </a:r>
          </a:p>
          <a:p>
            <a:r>
              <a:rPr lang="en-US" sz="1800">
                <a:latin typeface="Arial" charset="0"/>
              </a:rPr>
              <a:t>Emotional intelligence (empathy)</a:t>
            </a:r>
          </a:p>
          <a:p>
            <a:r>
              <a:rPr lang="en-US" sz="1800">
                <a:latin typeface="Arial" charset="0"/>
              </a:rPr>
              <a:t>Problem Solving</a:t>
            </a:r>
          </a:p>
          <a:p>
            <a:r>
              <a:rPr lang="en-US" sz="1800">
                <a:latin typeface="Arial" charset="0"/>
              </a:rPr>
              <a:t>Conflict Resolution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4800" y="4114800"/>
            <a:ext cx="1920875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3200" dirty="0">
                <a:solidFill>
                  <a:srgbClr val="38684E"/>
                </a:solidFill>
                <a:latin typeface="Arial" charset="0"/>
              </a:rPr>
              <a:t>Technical</a:t>
            </a:r>
          </a:p>
          <a:p>
            <a:r>
              <a:rPr lang="en-US" dirty="0">
                <a:solidFill>
                  <a:srgbClr val="38684E"/>
                </a:solidFill>
              </a:rPr>
              <a:t>Engineering</a:t>
            </a:r>
          </a:p>
          <a:p>
            <a:r>
              <a:rPr lang="en-US" sz="1800" dirty="0">
                <a:solidFill>
                  <a:srgbClr val="38684E"/>
                </a:solidFill>
                <a:latin typeface="Arial" charset="0"/>
              </a:rPr>
              <a:t>Cost Estimating</a:t>
            </a:r>
          </a:p>
          <a:p>
            <a:r>
              <a:rPr lang="en-US" sz="1800" dirty="0">
                <a:solidFill>
                  <a:srgbClr val="38684E"/>
                </a:solidFill>
                <a:latin typeface="Arial" charset="0"/>
              </a:rPr>
              <a:t>Finance</a:t>
            </a:r>
          </a:p>
          <a:p>
            <a:r>
              <a:rPr lang="en-US" sz="1800" dirty="0">
                <a:solidFill>
                  <a:srgbClr val="38684E"/>
                </a:solidFill>
                <a:latin typeface="Arial" charset="0"/>
              </a:rPr>
              <a:t>Production</a:t>
            </a:r>
          </a:p>
          <a:p>
            <a:r>
              <a:rPr lang="en-US" sz="1800" dirty="0">
                <a:solidFill>
                  <a:srgbClr val="38684E"/>
                </a:solidFill>
                <a:latin typeface="Arial" charset="0"/>
              </a:rPr>
              <a:t>Accounting</a:t>
            </a:r>
          </a:p>
          <a:p>
            <a:endParaRPr lang="en-US" sz="3200" dirty="0">
              <a:solidFill>
                <a:srgbClr val="38684E"/>
              </a:solidFill>
              <a:latin typeface="Arial" charset="0"/>
            </a:endParaRPr>
          </a:p>
          <a:p>
            <a:endParaRPr lang="en-US" sz="3200" dirty="0">
              <a:solidFill>
                <a:srgbClr val="38684E"/>
              </a:solidFill>
              <a:latin typeface="Arial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592888" y="4114800"/>
            <a:ext cx="2551112" cy="167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3200">
                <a:solidFill>
                  <a:srgbClr val="9E2302"/>
                </a:solidFill>
                <a:latin typeface="Arial" charset="0"/>
              </a:rPr>
              <a:t>Management</a:t>
            </a:r>
          </a:p>
          <a:p>
            <a:r>
              <a:rPr lang="en-US" sz="1800" b="1">
                <a:solidFill>
                  <a:srgbClr val="9E2302"/>
                </a:solidFill>
                <a:latin typeface="Arial" charset="0"/>
              </a:rPr>
              <a:t>P</a:t>
            </a:r>
            <a:r>
              <a:rPr lang="en-US" sz="1800">
                <a:solidFill>
                  <a:srgbClr val="9E2302"/>
                </a:solidFill>
                <a:latin typeface="Arial" charset="0"/>
              </a:rPr>
              <a:t>lanning</a:t>
            </a:r>
          </a:p>
          <a:p>
            <a:r>
              <a:rPr lang="en-US" sz="1800" b="1">
                <a:solidFill>
                  <a:srgbClr val="9E2302"/>
                </a:solidFill>
                <a:latin typeface="Arial" charset="0"/>
              </a:rPr>
              <a:t>O</a:t>
            </a:r>
            <a:r>
              <a:rPr lang="en-US" sz="1800">
                <a:solidFill>
                  <a:srgbClr val="9E2302"/>
                </a:solidFill>
                <a:latin typeface="Arial" charset="0"/>
              </a:rPr>
              <a:t>rganizing </a:t>
            </a:r>
          </a:p>
          <a:p>
            <a:r>
              <a:rPr lang="en-US" sz="1800" b="1">
                <a:solidFill>
                  <a:srgbClr val="9E2302"/>
                </a:solidFill>
                <a:latin typeface="Arial" charset="0"/>
              </a:rPr>
              <a:t>D</a:t>
            </a:r>
            <a:r>
              <a:rPr lang="en-US" sz="1800">
                <a:solidFill>
                  <a:srgbClr val="9E2302"/>
                </a:solidFill>
                <a:latin typeface="Arial" charset="0"/>
              </a:rPr>
              <a:t>irecting</a:t>
            </a:r>
          </a:p>
          <a:p>
            <a:r>
              <a:rPr lang="en-US" sz="1800" b="1">
                <a:solidFill>
                  <a:srgbClr val="9E2302"/>
                </a:solidFill>
                <a:latin typeface="Arial" charset="0"/>
              </a:rPr>
              <a:t>C</a:t>
            </a:r>
            <a:r>
              <a:rPr lang="en-US" sz="1800">
                <a:solidFill>
                  <a:srgbClr val="9E2302"/>
                </a:solidFill>
                <a:latin typeface="Arial" charset="0"/>
              </a:rPr>
              <a:t>ontrolling</a:t>
            </a:r>
          </a:p>
        </p:txBody>
      </p:sp>
    </p:spTree>
    <p:extLst>
      <p:ext uri="{BB962C8B-B14F-4D97-AF65-F5344CB8AC3E}">
        <p14:creationId xmlns:p14="http://schemas.microsoft.com/office/powerpoint/2010/main" val="331846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>
              <a:defRPr/>
            </a:pPr>
            <a:endParaRPr lang="en-US" smtClean="0"/>
          </a:p>
          <a:p>
            <a:pPr>
              <a:defRPr/>
            </a:pPr>
            <a:fld id="{9513A7B9-CB2B-4633-953E-F48AF58F199E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0" y="609600"/>
            <a:ext cx="9144000" cy="1143000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mtClean="0">
                <a:ea typeface="ＭＳ Ｐゴシック" pitchFamily="34" charset="-128"/>
              </a:rPr>
              <a:t>Consequences of Poor Communication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685800" y="1981200"/>
            <a:ext cx="4419600" cy="4114800"/>
          </a:xfrm>
          <a:prstGeom prst="rect">
            <a:avLst/>
          </a:prstGeom>
          <a:noFill/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800" smtClean="0">
                <a:ea typeface="ＭＳ Ｐゴシック" pitchFamily="34" charset="-128"/>
              </a:rPr>
              <a:t>Fail to achieve objectives</a:t>
            </a:r>
          </a:p>
          <a:p>
            <a:r>
              <a:rPr lang="en-US" sz="2800" smtClean="0">
                <a:ea typeface="ＭＳ Ｐゴシック" pitchFamily="34" charset="-128"/>
              </a:rPr>
              <a:t>Fail to satisfy needs </a:t>
            </a:r>
          </a:p>
          <a:p>
            <a:r>
              <a:rPr lang="en-US" sz="2800" smtClean="0">
                <a:ea typeface="ＭＳ Ｐゴシック" pitchFamily="34" charset="-128"/>
              </a:rPr>
              <a:t>Waste energy</a:t>
            </a:r>
          </a:p>
          <a:p>
            <a:r>
              <a:rPr lang="en-US" sz="2800" smtClean="0">
                <a:ea typeface="ＭＳ Ｐゴシック" pitchFamily="34" charset="-128"/>
              </a:rPr>
              <a:t>Make bad decisions</a:t>
            </a:r>
          </a:p>
          <a:p>
            <a:r>
              <a:rPr lang="en-US" sz="2800" smtClean="0">
                <a:ea typeface="ＭＳ Ｐゴシック" pitchFamily="34" charset="-128"/>
              </a:rPr>
              <a:t>Frustrating meetings</a:t>
            </a:r>
          </a:p>
          <a:p>
            <a:r>
              <a:rPr lang="en-US" sz="2800" smtClean="0">
                <a:ea typeface="ＭＳ Ｐゴシック" pitchFamily="34" charset="-128"/>
              </a:rPr>
              <a:t>Hurt feelings </a:t>
            </a:r>
          </a:p>
          <a:p>
            <a:r>
              <a:rPr lang="en-US" sz="2800" smtClean="0">
                <a:ea typeface="ＭＳ Ｐゴシック" pitchFamily="34" charset="-128"/>
              </a:rPr>
              <a:t>Destroyed relationships</a:t>
            </a:r>
          </a:p>
          <a:p>
            <a:endParaRPr lang="en-US" sz="2800" smtClean="0">
              <a:ea typeface="ＭＳ Ｐゴシック" pitchFamily="34" charset="-128"/>
            </a:endParaRPr>
          </a:p>
        </p:txBody>
      </p:sp>
      <p:pic>
        <p:nvPicPr>
          <p:cNvPr id="6" name="Picture 10" descr="MCj0078818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05000"/>
            <a:ext cx="4191000" cy="372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866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>
              <a:defRPr/>
            </a:pPr>
            <a:endParaRPr lang="en-US" smtClean="0"/>
          </a:p>
          <a:p>
            <a:pPr>
              <a:defRPr/>
            </a:pPr>
            <a:fld id="{9513A7B9-CB2B-4633-953E-F48AF58F199E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mtClean="0">
                <a:ea typeface="ＭＳ Ｐゴシック" pitchFamily="34" charset="-128"/>
              </a:rPr>
              <a:t>COMMUNICATION:</a:t>
            </a:r>
            <a:br>
              <a:rPr lang="en-US" smtClean="0">
                <a:ea typeface="ＭＳ Ｐゴシック" pitchFamily="34" charset="-128"/>
              </a:rPr>
            </a:br>
            <a:r>
              <a:rPr lang="en-US" sz="3200" smtClean="0">
                <a:ea typeface="ＭＳ Ｐゴシック" pitchFamily="34" charset="-128"/>
              </a:rPr>
              <a:t>One person sends a message to another with intent to share meaning and evoke a response</a:t>
            </a:r>
            <a:endParaRPr lang="en-US" sz="3200" dirty="0" smtClean="0">
              <a:ea typeface="ＭＳ Ｐゴシック" pitchFamily="34" charset="-128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4648200" y="2209800"/>
            <a:ext cx="4495800" cy="4114800"/>
          </a:xfrm>
          <a:prstGeom prst="rect">
            <a:avLst/>
          </a:prstGeom>
          <a:noFill/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sz="2800" b="1" smtClean="0">
                <a:ea typeface="ＭＳ Ｐゴシック" pitchFamily="34" charset="-128"/>
              </a:rPr>
              <a:t>Verbal</a:t>
            </a:r>
            <a:r>
              <a:rPr lang="en-US" sz="2800" smtClean="0">
                <a:ea typeface="ＭＳ Ｐゴシック" pitchFamily="34" charset="-128"/>
              </a:rPr>
              <a:t> e.g., “Does anyone have a suggestion?”</a:t>
            </a:r>
          </a:p>
          <a:p>
            <a:r>
              <a:rPr lang="en-US" sz="2800" b="1" smtClean="0">
                <a:ea typeface="ＭＳ Ｐゴシック" pitchFamily="34" charset="-128"/>
              </a:rPr>
              <a:t>Non Verbal</a:t>
            </a:r>
            <a:r>
              <a:rPr lang="en-US" sz="2800" smtClean="0">
                <a:ea typeface="ＭＳ Ｐゴシック" pitchFamily="34" charset="-128"/>
              </a:rPr>
              <a:t> e.g., Somebody flips you off or gives you a dirty look</a:t>
            </a:r>
            <a:endParaRPr lang="en-US" sz="2800" smtClean="0">
              <a:ea typeface="ＭＳ Ｐゴシック" pitchFamily="34" charset="-128"/>
            </a:endParaRPr>
          </a:p>
        </p:txBody>
      </p:sp>
      <p:pic>
        <p:nvPicPr>
          <p:cNvPr id="6" name="Picture 9" descr="MCj0379081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670175"/>
            <a:ext cx="4419600" cy="305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0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>
              <a:defRPr/>
            </a:pPr>
            <a:endParaRPr lang="en-US" smtClean="0"/>
          </a:p>
          <a:p>
            <a:pPr>
              <a:defRPr/>
            </a:pPr>
            <a:fld id="{9513A7B9-CB2B-4633-953E-F48AF58F199E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3600" smtClean="0">
                <a:ea typeface="ＭＳ Ｐゴシック" pitchFamily="34" charset="-128"/>
              </a:rPr>
              <a:t>        MAKE SURE YOU ARE A 		           POWERFUL RADIO STATION</a:t>
            </a:r>
            <a:endParaRPr lang="en-US" sz="3600" dirty="0" smtClean="0">
              <a:ea typeface="ＭＳ Ｐゴシック" pitchFamily="34" charset="-128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762000" y="1981200"/>
            <a:ext cx="7772400" cy="4114800"/>
          </a:xfrm>
          <a:prstGeom prst="rect">
            <a:avLst/>
          </a:prstGeom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Tx/>
              <a:buNone/>
              <a:defRPr/>
            </a:pPr>
            <a:endParaRPr lang="en-US" sz="2800" smtClean="0"/>
          </a:p>
          <a:p>
            <a:pPr>
              <a:buFontTx/>
              <a:buNone/>
              <a:defRPr/>
            </a:pPr>
            <a:endParaRPr lang="en-US" sz="2800" smtClean="0"/>
          </a:p>
          <a:p>
            <a:pPr>
              <a:buFontTx/>
              <a:buNone/>
              <a:defRPr/>
            </a:pPr>
            <a:r>
              <a:rPr lang="en-US" sz="2000" smtClean="0"/>
              <a:t>1. </a:t>
            </a:r>
            <a:r>
              <a:rPr lang="en-US" sz="2000" b="1" smtClean="0"/>
              <a:t>CLEAR SIGNAL</a:t>
            </a:r>
            <a:r>
              <a:rPr lang="en-US" sz="2000" smtClean="0"/>
              <a:t>: Clear strong voice matching your intended meaning</a:t>
            </a:r>
          </a:p>
          <a:p>
            <a:pPr>
              <a:buFontTx/>
              <a:buNone/>
              <a:defRPr/>
            </a:pPr>
            <a:endParaRPr lang="en-US" sz="2000" smtClean="0">
              <a:solidFill>
                <a:schemeClr val="accent2"/>
              </a:solidFill>
            </a:endParaRPr>
          </a:p>
          <a:p>
            <a:pPr>
              <a:buFontTx/>
              <a:buNone/>
              <a:defRPr/>
            </a:pPr>
            <a:r>
              <a:rPr lang="en-US" sz="2000" smtClean="0"/>
              <a:t>2. </a:t>
            </a:r>
            <a:r>
              <a:rPr lang="en-US" sz="2000" b="1" smtClean="0"/>
              <a:t>CLEAR ENVIRONMENT</a:t>
            </a:r>
            <a:r>
              <a:rPr lang="en-US" sz="2000" smtClean="0"/>
              <a:t>: Send messages at a good time when there are no distractions or interference </a:t>
            </a:r>
          </a:p>
          <a:p>
            <a:pPr>
              <a:buFontTx/>
              <a:buNone/>
              <a:defRPr/>
            </a:pPr>
            <a:endParaRPr lang="en-US" sz="2000" smtClean="0"/>
          </a:p>
          <a:p>
            <a:pPr>
              <a:buFontTx/>
              <a:buNone/>
              <a:defRPr/>
            </a:pPr>
            <a:r>
              <a:rPr lang="en-US" sz="2000" smtClean="0"/>
              <a:t>3. </a:t>
            </a:r>
            <a:r>
              <a:rPr lang="en-US" sz="2000" b="1" smtClean="0"/>
              <a:t>BE SURE LISTENER’S RADIO  IS ON</a:t>
            </a:r>
            <a:r>
              <a:rPr lang="en-US" sz="20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en-US" sz="2000" smtClean="0"/>
              <a:t> Get receiver’s attention and be on the right frequency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14756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>
              <a:defRPr/>
            </a:pPr>
            <a:endParaRPr lang="en-US" smtClean="0"/>
          </a:p>
          <a:p>
            <a:pPr>
              <a:defRPr/>
            </a:pPr>
            <a:fld id="{9513A7B9-CB2B-4633-953E-F48AF58F199E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825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4000" smtClean="0"/>
              <a:t>Verbal Communication Styles</a:t>
            </a:r>
            <a:endParaRPr lang="en-US" sz="4000" smtClean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0" y="1066800"/>
            <a:ext cx="9144000" cy="5867400"/>
          </a:xfrm>
          <a:prstGeom prst="rect">
            <a:avLst/>
          </a:prstGeom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1800" b="1" dirty="0" smtClean="0">
                <a:solidFill>
                  <a:srgbClr val="FF0000"/>
                </a:solidFill>
              </a:rPr>
              <a:t>Direct </a:t>
            </a:r>
            <a:r>
              <a:rPr lang="en-US" sz="1800" b="1" dirty="0" smtClean="0"/>
              <a:t>vs</a:t>
            </a:r>
            <a:r>
              <a:rPr lang="en-US" sz="1800" b="1" dirty="0" smtClean="0">
                <a:solidFill>
                  <a:srgbClr val="FF0000"/>
                </a:solidFill>
              </a:rPr>
              <a:t>. </a:t>
            </a:r>
            <a:r>
              <a:rPr lang="en-US" sz="1800" b="1" dirty="0" smtClean="0">
                <a:solidFill>
                  <a:schemeClr val="accent2"/>
                </a:solidFill>
              </a:rPr>
              <a:t>indirect</a:t>
            </a:r>
            <a:r>
              <a:rPr lang="en-US" sz="1800" dirty="0" smtClean="0">
                <a:solidFill>
                  <a:schemeClr val="accent2"/>
                </a:solidFill>
              </a:rPr>
              <a:t> </a:t>
            </a:r>
            <a:r>
              <a:rPr lang="en-US" sz="1800" dirty="0" smtClean="0"/>
              <a:t>statements or questions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b="1" dirty="0" smtClean="0">
                <a:solidFill>
                  <a:srgbClr val="FF0000"/>
                </a:solidFill>
              </a:rPr>
              <a:t>Direct:</a:t>
            </a:r>
            <a:r>
              <a:rPr lang="en-US" sz="1600" dirty="0" smtClean="0">
                <a:solidFill>
                  <a:srgbClr val="FF0000"/>
                </a:solidFill>
              </a:rPr>
              <a:t>  North American – “No, I can’t do that”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dirty="0" smtClean="0">
                <a:solidFill>
                  <a:srgbClr val="FF0000"/>
                </a:solidFill>
              </a:rPr>
              <a:t>Try to convey true feelings through word choice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1400" b="1" i="1" dirty="0" smtClean="0"/>
              <a:t>Versus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b="1" dirty="0" smtClean="0">
                <a:solidFill>
                  <a:schemeClr val="accent2"/>
                </a:solidFill>
              </a:rPr>
              <a:t>Indirect:</a:t>
            </a:r>
            <a:r>
              <a:rPr lang="en-US" sz="1600" dirty="0" smtClean="0">
                <a:solidFill>
                  <a:schemeClr val="accent2"/>
                </a:solidFill>
              </a:rPr>
              <a:t>  Korean – “It might be possible”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400" dirty="0" smtClean="0">
                <a:solidFill>
                  <a:schemeClr val="accent2"/>
                </a:solidFill>
              </a:rPr>
              <a:t>Try to hide real feelings</a:t>
            </a:r>
            <a:r>
              <a:rPr lang="en-US" sz="1400" dirty="0" smtClean="0"/>
              <a:t>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(Toyota CEO explain </a:t>
            </a:r>
            <a:r>
              <a:rPr lang="en-US" sz="1800" dirty="0" err="1" smtClean="0"/>
              <a:t>vs</a:t>
            </a:r>
            <a:r>
              <a:rPr lang="en-US" sz="1800" dirty="0" smtClean="0"/>
              <a:t> US senator “just yes or no”)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b="1" dirty="0" smtClean="0"/>
              <a:t>Quantity of talk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smtClean="0">
                <a:solidFill>
                  <a:srgbClr val="FF9900"/>
                </a:solidFill>
              </a:rPr>
              <a:t>Elaborate </a:t>
            </a:r>
            <a:r>
              <a:rPr lang="en-US" sz="1600" dirty="0" smtClean="0">
                <a:solidFill>
                  <a:schemeClr val="accent2"/>
                </a:solidFill>
              </a:rPr>
              <a:t>– </a:t>
            </a:r>
            <a:r>
              <a:rPr lang="en-US" sz="1600" dirty="0" smtClean="0">
                <a:solidFill>
                  <a:srgbClr val="FF9900"/>
                </a:solidFill>
              </a:rPr>
              <a:t>Arabic:</a:t>
            </a:r>
            <a:r>
              <a:rPr lang="en-US" sz="1600" dirty="0" smtClean="0">
                <a:solidFill>
                  <a:schemeClr val="accent2"/>
                </a:solidFill>
              </a:rPr>
              <a:t>  </a:t>
            </a:r>
            <a:r>
              <a:rPr lang="en-US" sz="1600" dirty="0" smtClean="0">
                <a:solidFill>
                  <a:srgbClr val="FF9900"/>
                </a:solidFill>
              </a:rPr>
              <a:t>a lot of detail, repetition, metaphors, stories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smtClean="0">
                <a:solidFill>
                  <a:srgbClr val="009900"/>
                </a:solidFill>
              </a:rPr>
              <a:t>Exacting  – precision &amp; right amount of words</a:t>
            </a:r>
          </a:p>
          <a:p>
            <a:pPr lvl="3" eaLnBrk="1" hangingPunct="1">
              <a:lnSpc>
                <a:spcPct val="80000"/>
              </a:lnSpc>
              <a:buFontTx/>
              <a:buNone/>
            </a:pPr>
            <a:r>
              <a:rPr lang="en-US" sz="1200" dirty="0" smtClean="0">
                <a:solidFill>
                  <a:srgbClr val="009900"/>
                </a:solidFill>
              </a:rPr>
              <a:t>       </a:t>
            </a:r>
            <a:r>
              <a:rPr lang="en-US" sz="1400" dirty="0" smtClean="0">
                <a:solidFill>
                  <a:srgbClr val="009900"/>
                </a:solidFill>
              </a:rPr>
              <a:t>--  England, Germany, Sweden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smtClean="0">
                <a:solidFill>
                  <a:schemeClr val="accent2"/>
                </a:solidFill>
              </a:rPr>
              <a:t>Succinct – low quantity of talk, understatements</a:t>
            </a:r>
          </a:p>
          <a:p>
            <a:pPr lvl="3" eaLnBrk="1" hangingPunct="1">
              <a:lnSpc>
                <a:spcPct val="80000"/>
              </a:lnSpc>
              <a:buFontTx/>
              <a:buNone/>
            </a:pPr>
            <a:r>
              <a:rPr lang="en-US" sz="1200" dirty="0" smtClean="0"/>
              <a:t>      </a:t>
            </a:r>
            <a:r>
              <a:rPr lang="en-US" sz="1400" dirty="0" smtClean="0"/>
              <a:t>--  </a:t>
            </a:r>
            <a:r>
              <a:rPr lang="en-US" sz="1400" dirty="0" smtClean="0">
                <a:solidFill>
                  <a:schemeClr val="accent2"/>
                </a:solidFill>
              </a:rPr>
              <a:t>China, Japan, Korea</a:t>
            </a:r>
          </a:p>
          <a:p>
            <a:pPr lvl="3" eaLnBrk="1" hangingPunct="1">
              <a:lnSpc>
                <a:spcPct val="80000"/>
              </a:lnSpc>
              <a:buFontTx/>
              <a:buNone/>
            </a:pPr>
            <a:endParaRPr lang="en-US" sz="1400" b="1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b="1" dirty="0" smtClean="0">
                <a:solidFill>
                  <a:srgbClr val="FF0000"/>
                </a:solidFill>
              </a:rPr>
              <a:t>Personal</a:t>
            </a:r>
            <a:r>
              <a:rPr lang="en-US" sz="1800" dirty="0" smtClean="0">
                <a:solidFill>
                  <a:srgbClr val="FF0000"/>
                </a:solidFill>
              </a:rPr>
              <a:t> (informal) focus on speaker </a:t>
            </a:r>
            <a:r>
              <a:rPr lang="en-US" sz="1800" b="1" dirty="0" smtClean="0">
                <a:solidFill>
                  <a:srgbClr val="FF0000"/>
                </a:solidFill>
              </a:rPr>
              <a:t>as a person</a:t>
            </a:r>
            <a:r>
              <a:rPr lang="en-US" sz="1800" dirty="0" smtClean="0">
                <a:solidFill>
                  <a:srgbClr val="FF0000"/>
                </a:solidFill>
              </a:rPr>
              <a:t> – U.S. (first names)               </a:t>
            </a:r>
            <a:r>
              <a:rPr lang="en-US" sz="1600" b="1" i="1" dirty="0" smtClean="0"/>
              <a:t>versus (</a:t>
            </a:r>
            <a:r>
              <a:rPr lang="en-US" sz="1400" b="1" i="1" dirty="0" smtClean="0"/>
              <a:t>Palin)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dirty="0" smtClean="0">
                <a:solidFill>
                  <a:srgbClr val="FF9900"/>
                </a:solidFill>
              </a:rPr>
              <a:t>     </a:t>
            </a:r>
            <a:r>
              <a:rPr lang="en-US" sz="1800" b="1" dirty="0" smtClean="0">
                <a:solidFill>
                  <a:srgbClr val="800080"/>
                </a:solidFill>
              </a:rPr>
              <a:t>Contextual </a:t>
            </a:r>
            <a:r>
              <a:rPr lang="en-US" sz="1800" dirty="0" smtClean="0">
                <a:solidFill>
                  <a:srgbClr val="800080"/>
                </a:solidFill>
              </a:rPr>
              <a:t>(formal) focus on </a:t>
            </a:r>
            <a:r>
              <a:rPr lang="en-US" sz="1800" b="1" dirty="0" smtClean="0">
                <a:solidFill>
                  <a:srgbClr val="800080"/>
                </a:solidFill>
              </a:rPr>
              <a:t>role</a:t>
            </a:r>
            <a:r>
              <a:rPr lang="en-US" sz="1800" dirty="0" smtClean="0">
                <a:solidFill>
                  <a:srgbClr val="800080"/>
                </a:solidFill>
              </a:rPr>
              <a:t> of speaker – Japanese</a:t>
            </a:r>
          </a:p>
          <a:p>
            <a:pPr eaLnBrk="1" hangingPunct="1">
              <a:lnSpc>
                <a:spcPct val="80000"/>
              </a:lnSpc>
            </a:pPr>
            <a:endParaRPr lang="en-US" sz="1800" dirty="0" smtClean="0">
              <a:solidFill>
                <a:srgbClr val="80008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b="1" dirty="0" smtClean="0">
                <a:solidFill>
                  <a:srgbClr val="FF0000"/>
                </a:solidFill>
              </a:rPr>
              <a:t> Instrumental </a:t>
            </a:r>
            <a:r>
              <a:rPr lang="en-US" sz="1800" dirty="0" smtClean="0">
                <a:solidFill>
                  <a:srgbClr val="FF0000"/>
                </a:solidFill>
              </a:rPr>
              <a:t>(sender uses goal-oriented, sender-focused language)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400" dirty="0" smtClean="0">
                <a:solidFill>
                  <a:srgbClr val="FF0000"/>
                </a:solidFill>
              </a:rPr>
              <a:t>Australia, U.S., Denmark (e.g., goal to persuade listener)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1600" b="1" i="1" dirty="0" smtClean="0"/>
              <a:t>versus</a:t>
            </a:r>
            <a:r>
              <a:rPr lang="en-US" sz="1600" i="1" dirty="0" smtClean="0">
                <a:solidFill>
                  <a:schemeClr val="folHlink"/>
                </a:solidFill>
              </a:rPr>
              <a:t>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1800" b="1" dirty="0" smtClean="0">
                <a:solidFill>
                  <a:schemeClr val="accent2"/>
                </a:solidFill>
              </a:rPr>
              <a:t>Affective</a:t>
            </a:r>
            <a:r>
              <a:rPr lang="en-US" sz="1800" dirty="0" smtClean="0">
                <a:solidFill>
                  <a:schemeClr val="accent2"/>
                </a:solidFill>
              </a:rPr>
              <a:t> (sender is process oriented &amp; receiver focused)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400" dirty="0" smtClean="0">
                <a:solidFill>
                  <a:schemeClr val="accent2"/>
                </a:solidFill>
              </a:rPr>
              <a:t>Puerto Ricans, Middle East, Asia do not want to put speaker or receiver in uncomfortable position</a:t>
            </a:r>
          </a:p>
          <a:p>
            <a:pPr eaLnBrk="1" hangingPunct="1">
              <a:lnSpc>
                <a:spcPct val="80000"/>
              </a:lnSpc>
            </a:pPr>
            <a:endParaRPr lang="en-US" sz="1400" b="1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1800" b="1" dirty="0" smtClean="0"/>
          </a:p>
          <a:p>
            <a:pPr eaLnBrk="1" hangingPunct="1">
              <a:lnSpc>
                <a:spcPct val="80000"/>
              </a:lnSpc>
            </a:pPr>
            <a:endParaRPr lang="en-US" sz="1800" dirty="0" smtClean="0"/>
          </a:p>
          <a:p>
            <a:pPr lvl="1" eaLnBrk="1" hangingPunct="1">
              <a:lnSpc>
                <a:spcPct val="80000"/>
              </a:lnSpc>
            </a:pPr>
            <a:endParaRPr lang="en-US" sz="1600" dirty="0" smtClean="0">
              <a:solidFill>
                <a:srgbClr val="80008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1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62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>
              <a:defRPr/>
            </a:pPr>
            <a:endParaRPr lang="en-US" smtClean="0"/>
          </a:p>
          <a:p>
            <a:pPr>
              <a:defRPr/>
            </a:pPr>
            <a:fld id="{9513A7B9-CB2B-4633-953E-F48AF58F199E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4000" smtClean="0">
                <a:solidFill>
                  <a:srgbClr val="FF0000"/>
                </a:solidFill>
              </a:rPr>
              <a:t>Monochronic</a:t>
            </a:r>
            <a:r>
              <a:rPr lang="en-US" sz="4000" smtClean="0"/>
              <a:t> &amp; </a:t>
            </a:r>
            <a:r>
              <a:rPr lang="en-US" sz="4000" smtClean="0">
                <a:solidFill>
                  <a:schemeClr val="accent2"/>
                </a:solidFill>
              </a:rPr>
              <a:t>Polychronic </a:t>
            </a:r>
            <a:r>
              <a:rPr lang="en-US" sz="4000" smtClean="0"/>
              <a:t>       Use of Time</a:t>
            </a:r>
            <a:endParaRPr lang="en-US" sz="40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/>
            <a:r>
              <a:rPr lang="en-US" sz="2800" b="1" smtClean="0">
                <a:solidFill>
                  <a:srgbClr val="CC0000"/>
                </a:solidFill>
              </a:rPr>
              <a:t>Monochronic</a:t>
            </a:r>
            <a:r>
              <a:rPr lang="en-US" sz="2800" smtClean="0">
                <a:solidFill>
                  <a:srgbClr val="CC0000"/>
                </a:solidFill>
              </a:rPr>
              <a:t>—focus on a single activity and then move on to the next activity</a:t>
            </a:r>
          </a:p>
          <a:p>
            <a:pPr eaLnBrk="1" hangingPunct="1"/>
            <a:r>
              <a:rPr lang="en-US" sz="2800" b="1" smtClean="0">
                <a:solidFill>
                  <a:schemeClr val="accent2"/>
                </a:solidFill>
              </a:rPr>
              <a:t>Polychronic</a:t>
            </a:r>
            <a:r>
              <a:rPr lang="en-US" sz="2800" smtClean="0">
                <a:solidFill>
                  <a:schemeClr val="accent2"/>
                </a:solidFill>
              </a:rPr>
              <a:t>—focus on multiple activities at the same time</a:t>
            </a:r>
          </a:p>
          <a:p>
            <a:pPr eaLnBrk="1" hangingPunct="1"/>
            <a:r>
              <a:rPr lang="en-US" sz="2800" smtClean="0"/>
              <a:t>Shapes the schedule, dealing with interruptions, time horizon, pace of activity, &amp; punctuality</a:t>
            </a:r>
          </a:p>
          <a:p>
            <a:pPr eaLnBrk="1" hangingPunct="1"/>
            <a:r>
              <a:rPr lang="en-US" sz="2800" smtClean="0"/>
              <a:t>Associated with use of space, priority to task accomplishment vs. relationships</a:t>
            </a:r>
            <a:endParaRPr lang="en-US" sz="2800" smtClean="0"/>
          </a:p>
        </p:txBody>
      </p:sp>
    </p:spTree>
    <p:extLst>
      <p:ext uri="{BB962C8B-B14F-4D97-AF65-F5344CB8AC3E}">
        <p14:creationId xmlns:p14="http://schemas.microsoft.com/office/powerpoint/2010/main" val="136462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>
              <a:defRPr/>
            </a:pPr>
            <a:endParaRPr lang="en-US" smtClean="0"/>
          </a:p>
          <a:p>
            <a:pPr>
              <a:defRPr/>
            </a:pPr>
            <a:fld id="{9513A7B9-CB2B-4633-953E-F48AF58F199E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5800" y="518541"/>
            <a:ext cx="7467600" cy="9144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mtClean="0"/>
              <a:t>Use of time</a:t>
            </a:r>
            <a:endParaRPr lang="en-US" smtClean="0"/>
          </a:p>
        </p:txBody>
      </p:sp>
      <p:graphicFrame>
        <p:nvGraphicFramePr>
          <p:cNvPr id="5" name="Group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4820438"/>
              </p:ext>
            </p:extLst>
          </p:nvPr>
        </p:nvGraphicFramePr>
        <p:xfrm>
          <a:off x="457200" y="1813941"/>
          <a:ext cx="8229600" cy="3291459"/>
        </p:xfrm>
        <a:graphic>
          <a:graphicData uri="http://schemas.openxmlformats.org/drawingml/2006/table">
            <a:tbl>
              <a:tblPr/>
              <a:tblGrid>
                <a:gridCol w="3886200"/>
                <a:gridCol w="43434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Monochronic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Germany &amp; U.S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Polychronic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Latin &amp; Middle East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1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Task oriented &amp; follow through; can implement time management techniques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Relationship oriented &amp; less likely to follow through; unlikely to implement time management techniques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Being on time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Flexible as to schedules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Respect others’ privacy &amp; private property (don’t lend or borrow)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Low barriers to privacy &amp; private property (lend &amp; borrow)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Accept short-term relationships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Sustain  long-term relationships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134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>
              <a:defRPr/>
            </a:pPr>
            <a:endParaRPr lang="en-US" smtClean="0"/>
          </a:p>
          <a:p>
            <a:pPr>
              <a:defRPr/>
            </a:pPr>
            <a:fld id="{9513A7B9-CB2B-4633-953E-F48AF58F199E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96875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mtClean="0"/>
              <a:t>The Five Basic Rules of Effective Goals</a:t>
            </a:r>
            <a:endParaRPr lang="en-US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722437"/>
            <a:ext cx="8229600" cy="4525963"/>
          </a:xfrm>
          <a:prstGeom prst="rect">
            <a:avLst/>
          </a:prstGeom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514350" indent="-514350">
              <a:buFontTx/>
              <a:buNone/>
            </a:pPr>
            <a:r>
              <a:rPr lang="en-US" sz="3600" smtClean="0">
                <a:solidFill>
                  <a:srgbClr val="FF0000"/>
                </a:solidFill>
              </a:rPr>
              <a:t>Goals should be:</a:t>
            </a:r>
          </a:p>
          <a:p>
            <a:pPr marL="514350" indent="-514350">
              <a:buClr>
                <a:srgbClr val="FF0000"/>
              </a:buClr>
              <a:buFontTx/>
              <a:buAutoNum type="arabicPeriod"/>
            </a:pPr>
            <a:r>
              <a:rPr lang="en-US" smtClean="0"/>
              <a:t>Specific</a:t>
            </a:r>
          </a:p>
          <a:p>
            <a:pPr marL="514350" indent="-514350">
              <a:buClr>
                <a:srgbClr val="FF0000"/>
              </a:buClr>
              <a:buFontTx/>
              <a:buAutoNum type="arabicPeriod"/>
            </a:pPr>
            <a:r>
              <a:rPr lang="en-US" smtClean="0"/>
              <a:t>Challenging</a:t>
            </a:r>
          </a:p>
          <a:p>
            <a:pPr marL="514350" indent="-514350">
              <a:buClr>
                <a:srgbClr val="FF0000"/>
              </a:buClr>
              <a:buFontTx/>
              <a:buAutoNum type="arabicPeriod"/>
            </a:pPr>
            <a:r>
              <a:rPr lang="en-US" smtClean="0"/>
              <a:t>Set with a time limit for accomplishment</a:t>
            </a:r>
          </a:p>
          <a:p>
            <a:pPr marL="514350" indent="-514350">
              <a:buClr>
                <a:srgbClr val="FF0000"/>
              </a:buClr>
              <a:buFontTx/>
              <a:buAutoNum type="arabicPeriod"/>
            </a:pPr>
            <a:r>
              <a:rPr lang="en-US" smtClean="0"/>
              <a:t>Mutually determined</a:t>
            </a:r>
          </a:p>
          <a:p>
            <a:pPr marL="514350" indent="-514350">
              <a:buClr>
                <a:srgbClr val="FF0000"/>
              </a:buClr>
              <a:buFontTx/>
              <a:buAutoNum type="arabicPeriod"/>
            </a:pPr>
            <a:r>
              <a:rPr lang="en-US" smtClean="0"/>
              <a:t>Designed to provide feedback</a:t>
            </a:r>
          </a:p>
          <a:p>
            <a:pPr marL="914400" lvl="1" indent="-514350"/>
            <a:r>
              <a:rPr lang="en-US" sz="2400" smtClean="0"/>
              <a:t>Ideally, feedback on goal progress should be self-generated rather than provided externally</a:t>
            </a:r>
            <a:endParaRPr lang="en-US" sz="2400" smtClean="0"/>
          </a:p>
        </p:txBody>
      </p:sp>
    </p:spTree>
    <p:extLst>
      <p:ext uri="{BB962C8B-B14F-4D97-AF65-F5344CB8AC3E}">
        <p14:creationId xmlns:p14="http://schemas.microsoft.com/office/powerpoint/2010/main" val="293439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>
              <a:defRPr/>
            </a:pPr>
            <a:endParaRPr lang="en-US" smtClean="0"/>
          </a:p>
          <a:p>
            <a:pPr>
              <a:defRPr/>
            </a:pPr>
            <a:fld id="{9513A7B9-CB2B-4633-953E-F48AF58F199E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579437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mtClean="0">
                <a:solidFill>
                  <a:schemeClr val="accent2"/>
                </a:solidFill>
              </a:rPr>
              <a:t>How to Set Goals</a:t>
            </a:r>
            <a:endParaRPr lang="en-US" smtClean="0">
              <a:solidFill>
                <a:schemeClr val="accent2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2332037"/>
            <a:ext cx="8229600" cy="4525963"/>
          </a:xfrm>
          <a:prstGeom prst="rect">
            <a:avLst/>
          </a:prstGeom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smtClean="0"/>
              <a:t>Seven steps for obtaining optimum results from goal setting:</a:t>
            </a:r>
          </a:p>
          <a:p>
            <a:pPr>
              <a:buFontTx/>
              <a:buAutoNum type="arabicPeriod"/>
            </a:pPr>
            <a:r>
              <a:rPr lang="en-US" sz="2400" smtClean="0">
                <a:solidFill>
                  <a:schemeClr val="accent2"/>
                </a:solidFill>
              </a:rPr>
              <a:t>Specify the general objective and tasks to be done.</a:t>
            </a:r>
          </a:p>
          <a:p>
            <a:pPr>
              <a:buFontTx/>
              <a:buAutoNum type="arabicPeriod"/>
            </a:pPr>
            <a:r>
              <a:rPr lang="en-US" sz="2400" smtClean="0">
                <a:solidFill>
                  <a:srgbClr val="008000"/>
                </a:solidFill>
              </a:rPr>
              <a:t>Specify how performance will be measured.</a:t>
            </a:r>
          </a:p>
          <a:p>
            <a:pPr>
              <a:buFontTx/>
              <a:buAutoNum type="arabicPeriod"/>
            </a:pPr>
            <a:r>
              <a:rPr lang="en-US" sz="2400" smtClean="0">
                <a:solidFill>
                  <a:schemeClr val="accent2"/>
                </a:solidFill>
              </a:rPr>
              <a:t>Specify the standard or target to be reached.</a:t>
            </a:r>
          </a:p>
          <a:p>
            <a:pPr>
              <a:buFontTx/>
              <a:buAutoNum type="arabicPeriod"/>
            </a:pPr>
            <a:r>
              <a:rPr lang="en-US" sz="2400" smtClean="0">
                <a:solidFill>
                  <a:srgbClr val="008000"/>
                </a:solidFill>
              </a:rPr>
              <a:t>Specify the time span involved.</a:t>
            </a:r>
          </a:p>
          <a:p>
            <a:pPr>
              <a:buFontTx/>
              <a:buAutoNum type="arabicPeriod"/>
            </a:pPr>
            <a:r>
              <a:rPr lang="en-US" sz="2400" smtClean="0">
                <a:solidFill>
                  <a:srgbClr val="333399"/>
                </a:solidFill>
              </a:rPr>
              <a:t>Prioritize goals.</a:t>
            </a:r>
          </a:p>
          <a:p>
            <a:pPr>
              <a:buFontTx/>
              <a:buAutoNum type="arabicPeriod"/>
            </a:pPr>
            <a:r>
              <a:rPr lang="en-US" sz="2400" smtClean="0">
                <a:solidFill>
                  <a:srgbClr val="008000"/>
                </a:solidFill>
              </a:rPr>
              <a:t>Rate goals according to their difficulty and importance.</a:t>
            </a:r>
          </a:p>
          <a:p>
            <a:pPr>
              <a:buFontTx/>
              <a:buAutoNum type="arabicPeriod"/>
            </a:pPr>
            <a:r>
              <a:rPr lang="en-US" sz="2400" smtClean="0">
                <a:solidFill>
                  <a:srgbClr val="333399"/>
                </a:solidFill>
              </a:rPr>
              <a:t>Determine coordination requirements.</a:t>
            </a:r>
          </a:p>
          <a:p>
            <a:pPr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8099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>
              <a:defRPr/>
            </a:pPr>
            <a:endParaRPr lang="en-US" smtClean="0"/>
          </a:p>
          <a:p>
            <a:pPr>
              <a:defRPr/>
            </a:pPr>
            <a:fld id="{9513A7B9-CB2B-4633-953E-F48AF58F199E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4800" y="152400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mtClean="0">
                <a:solidFill>
                  <a:srgbClr val="333399"/>
                </a:solidFill>
              </a:rPr>
              <a:t>Obtaining Goal Commitment from Employees</a:t>
            </a:r>
            <a:endParaRPr lang="en-US" smtClean="0">
              <a:solidFill>
                <a:srgbClr val="333399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371600"/>
            <a:ext cx="8915400" cy="4525963"/>
          </a:xfrm>
          <a:prstGeom prst="rect">
            <a:avLst/>
          </a:prstGeom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514350" indent="-514350">
              <a:buFontTx/>
              <a:buAutoNum type="arabicPeriod"/>
            </a:pPr>
            <a:r>
              <a:rPr lang="en-US" sz="2800" smtClean="0"/>
              <a:t>Managerial support</a:t>
            </a:r>
          </a:p>
          <a:p>
            <a:pPr marL="914400" lvl="1" indent="-514350"/>
            <a:r>
              <a:rPr lang="en-US" sz="2400" smtClean="0">
                <a:solidFill>
                  <a:srgbClr val="604A7B"/>
                </a:solidFill>
              </a:rPr>
              <a:t>Create a supportive climate in which subordinates view the manager as a goal facilitator</a:t>
            </a:r>
          </a:p>
          <a:p>
            <a:pPr marL="514350" indent="-514350">
              <a:buFontTx/>
              <a:buAutoNum type="arabicPeriod"/>
            </a:pPr>
            <a:r>
              <a:rPr lang="en-US" sz="2800" smtClean="0"/>
              <a:t>Use participation</a:t>
            </a:r>
          </a:p>
          <a:p>
            <a:pPr marL="914400" lvl="1" indent="-514350"/>
            <a:r>
              <a:rPr lang="en-US" sz="2400" smtClean="0">
                <a:solidFill>
                  <a:srgbClr val="604A7B"/>
                </a:solidFill>
              </a:rPr>
              <a:t>Manager demonstrates </a:t>
            </a:r>
            <a:r>
              <a:rPr lang="en-US" sz="2400" b="1" smtClean="0">
                <a:solidFill>
                  <a:srgbClr val="604A7B"/>
                </a:solidFill>
              </a:rPr>
              <a:t>authentic</a:t>
            </a:r>
            <a:r>
              <a:rPr lang="en-US" sz="2400" smtClean="0">
                <a:solidFill>
                  <a:srgbClr val="604A7B"/>
                </a:solidFill>
              </a:rPr>
              <a:t> interest in employee’s participation in the goal-setting process</a:t>
            </a:r>
          </a:p>
          <a:p>
            <a:pPr marL="514350" indent="-514350">
              <a:buFontTx/>
              <a:buAutoNum type="arabicPeriod"/>
            </a:pPr>
            <a:r>
              <a:rPr lang="en-US" sz="2800" smtClean="0"/>
              <a:t>Know your subordinate’s capabilities</a:t>
            </a:r>
            <a:endParaRPr lang="en-US" sz="2400" smtClean="0"/>
          </a:p>
          <a:p>
            <a:pPr marL="514350" indent="-514350">
              <a:buFontTx/>
              <a:buAutoNum type="arabicPeriod"/>
            </a:pPr>
            <a:r>
              <a:rPr lang="en-US" sz="2800" smtClean="0"/>
              <a:t>Use Rewards</a:t>
            </a:r>
          </a:p>
          <a:p>
            <a:pPr marL="514350" indent="-514350">
              <a:buFontTx/>
              <a:buAutoNum type="arabicPeriod"/>
            </a:pPr>
            <a:r>
              <a:rPr lang="en-US" sz="2800" smtClean="0"/>
              <a:t>Clarify expectations</a:t>
            </a:r>
          </a:p>
          <a:p>
            <a:pPr marL="914400" lvl="1" indent="-514350"/>
            <a:r>
              <a:rPr lang="en-US" sz="2400" smtClean="0">
                <a:solidFill>
                  <a:srgbClr val="604A7B"/>
                </a:solidFill>
              </a:rPr>
              <a:t>When the expectations of either side are not fulfilled, anger and resentment can undermine trust and good faith</a:t>
            </a:r>
            <a:endParaRPr lang="en-US" sz="2400" smtClean="0">
              <a:solidFill>
                <a:srgbClr val="604A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6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>
              <a:defRPr/>
            </a:pPr>
            <a:endParaRPr lang="en-US" smtClean="0"/>
          </a:p>
          <a:p>
            <a:pPr>
              <a:defRPr/>
            </a:pPr>
            <a:fld id="{9513A7B9-CB2B-4633-953E-F48AF58F199E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66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mtClean="0"/>
              <a:t>Behavioral Checklist </a:t>
            </a:r>
            <a:endParaRPr lang="en-US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buChar char="o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o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sz="2800" smtClean="0">
                <a:solidFill>
                  <a:srgbClr val="325836"/>
                </a:solidFill>
              </a:rPr>
              <a:t>The Effective Goal Setter:</a:t>
            </a:r>
          </a:p>
          <a:p>
            <a:r>
              <a:rPr lang="en-US" sz="2400" smtClean="0"/>
              <a:t>Identifies an employee’s key job tasks</a:t>
            </a:r>
          </a:p>
          <a:p>
            <a:r>
              <a:rPr lang="en-US" sz="2400" smtClean="0">
                <a:solidFill>
                  <a:srgbClr val="325836"/>
                </a:solidFill>
              </a:rPr>
              <a:t>Establishes specific and challenging goals for each key task</a:t>
            </a:r>
          </a:p>
          <a:p>
            <a:r>
              <a:rPr lang="en-US" sz="2400" smtClean="0"/>
              <a:t>Specifies deadlines for each goal</a:t>
            </a:r>
          </a:p>
          <a:p>
            <a:r>
              <a:rPr lang="en-US" sz="2400" smtClean="0">
                <a:solidFill>
                  <a:srgbClr val="325836"/>
                </a:solidFill>
              </a:rPr>
              <a:t>Allows the subordinate to actively participate</a:t>
            </a:r>
          </a:p>
          <a:p>
            <a:r>
              <a:rPr lang="en-US" sz="2400" smtClean="0"/>
              <a:t>Prioritizes goals</a:t>
            </a:r>
          </a:p>
          <a:p>
            <a:r>
              <a:rPr lang="en-US" sz="2400" smtClean="0">
                <a:solidFill>
                  <a:srgbClr val="325836"/>
                </a:solidFill>
              </a:rPr>
              <a:t>Rates goals for difficulty and importance</a:t>
            </a:r>
          </a:p>
          <a:p>
            <a:r>
              <a:rPr lang="en-US" sz="2400" smtClean="0"/>
              <a:t>Builds in feedback mechanisms to assess goal progress</a:t>
            </a:r>
          </a:p>
          <a:p>
            <a:r>
              <a:rPr lang="en-US" sz="2400" smtClean="0">
                <a:solidFill>
                  <a:srgbClr val="325836"/>
                </a:solidFill>
              </a:rPr>
              <a:t>Commits rewards contingent on goal attainment</a:t>
            </a:r>
            <a:endParaRPr lang="en-US" sz="2400" smtClean="0">
              <a:solidFill>
                <a:srgbClr val="3258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13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uadrant">
  <a:themeElements>
    <a:clrScheme name="Quadrant 10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CCCC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E2E2FF"/>
      </a:accent5>
      <a:accent6>
        <a:srgbClr val="8A8AB9"/>
      </a:accent6>
      <a:hlink>
        <a:srgbClr val="000066"/>
      </a:hlink>
      <a:folHlink>
        <a:srgbClr val="333399"/>
      </a:folHlink>
    </a:clrScheme>
    <a:fontScheme name="Quadrant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10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10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11">
        <a:dk1>
          <a:srgbClr val="000000"/>
        </a:dk1>
        <a:lt1>
          <a:srgbClr val="FFFFFF"/>
        </a:lt1>
        <a:dk2>
          <a:srgbClr val="006699"/>
        </a:dk2>
        <a:lt2>
          <a:srgbClr val="C0C0C0"/>
        </a:lt2>
        <a:accent1>
          <a:srgbClr val="008080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AAC0C0"/>
        </a:accent5>
        <a:accent6>
          <a:srgbClr val="007373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Quadrant 11">
    <a:dk1>
      <a:srgbClr val="000000"/>
    </a:dk1>
    <a:lt1>
      <a:srgbClr val="FFFFFF"/>
    </a:lt1>
    <a:dk2>
      <a:srgbClr val="006699"/>
    </a:dk2>
    <a:lt2>
      <a:srgbClr val="C0C0C0"/>
    </a:lt2>
    <a:accent1>
      <a:srgbClr val="008080"/>
    </a:accent1>
    <a:accent2>
      <a:srgbClr val="008080"/>
    </a:accent2>
    <a:accent3>
      <a:srgbClr val="FFFFFF"/>
    </a:accent3>
    <a:accent4>
      <a:srgbClr val="000000"/>
    </a:accent4>
    <a:accent5>
      <a:srgbClr val="AAC0C0"/>
    </a:accent5>
    <a:accent6>
      <a:srgbClr val="007373"/>
    </a:accent6>
    <a:hlink>
      <a:srgbClr val="000066"/>
    </a:hlink>
    <a:folHlink>
      <a:srgbClr val="333399"/>
    </a:folHlink>
  </a:clrScheme>
</a:themeOverride>
</file>

<file path=ppt/theme/themeOverride2.xml><?xml version="1.0" encoding="utf-8"?>
<a:themeOverride xmlns:a="http://schemas.openxmlformats.org/drawingml/2006/main">
  <a:clrScheme name="Quadrant 11">
    <a:dk1>
      <a:srgbClr val="000000"/>
    </a:dk1>
    <a:lt1>
      <a:srgbClr val="FFFFFF"/>
    </a:lt1>
    <a:dk2>
      <a:srgbClr val="006699"/>
    </a:dk2>
    <a:lt2>
      <a:srgbClr val="C0C0C0"/>
    </a:lt2>
    <a:accent1>
      <a:srgbClr val="008080"/>
    </a:accent1>
    <a:accent2>
      <a:srgbClr val="008080"/>
    </a:accent2>
    <a:accent3>
      <a:srgbClr val="FFFFFF"/>
    </a:accent3>
    <a:accent4>
      <a:srgbClr val="000000"/>
    </a:accent4>
    <a:accent5>
      <a:srgbClr val="AAC0C0"/>
    </a:accent5>
    <a:accent6>
      <a:srgbClr val="007373"/>
    </a:accent6>
    <a:hlink>
      <a:srgbClr val="000066"/>
    </a:hlink>
    <a:folHlink>
      <a:srgbClr val="333399"/>
    </a:folHlink>
  </a:clrScheme>
</a:themeOverride>
</file>

<file path=ppt/theme/themeOverride3.xml><?xml version="1.0" encoding="utf-8"?>
<a:themeOverride xmlns:a="http://schemas.openxmlformats.org/drawingml/2006/main">
  <a:clrScheme name="Quadrant 11">
    <a:dk1>
      <a:srgbClr val="000000"/>
    </a:dk1>
    <a:lt1>
      <a:srgbClr val="FFFFFF"/>
    </a:lt1>
    <a:dk2>
      <a:srgbClr val="006699"/>
    </a:dk2>
    <a:lt2>
      <a:srgbClr val="C0C0C0"/>
    </a:lt2>
    <a:accent1>
      <a:srgbClr val="008080"/>
    </a:accent1>
    <a:accent2>
      <a:srgbClr val="008080"/>
    </a:accent2>
    <a:accent3>
      <a:srgbClr val="FFFFFF"/>
    </a:accent3>
    <a:accent4>
      <a:srgbClr val="000000"/>
    </a:accent4>
    <a:accent5>
      <a:srgbClr val="AAC0C0"/>
    </a:accent5>
    <a:accent6>
      <a:srgbClr val="007373"/>
    </a:accent6>
    <a:hlink>
      <a:srgbClr val="000066"/>
    </a:hlink>
    <a:folHlink>
      <a:srgbClr val="333399"/>
    </a:folHlink>
  </a:clrScheme>
</a:themeOverride>
</file>

<file path=ppt/theme/themeOverride4.xml><?xml version="1.0" encoding="utf-8"?>
<a:themeOverride xmlns:a="http://schemas.openxmlformats.org/drawingml/2006/main">
  <a:clrScheme name="Quadrant 11">
    <a:dk1>
      <a:srgbClr val="000000"/>
    </a:dk1>
    <a:lt1>
      <a:srgbClr val="FFFFFF"/>
    </a:lt1>
    <a:dk2>
      <a:srgbClr val="006699"/>
    </a:dk2>
    <a:lt2>
      <a:srgbClr val="C0C0C0"/>
    </a:lt2>
    <a:accent1>
      <a:srgbClr val="008080"/>
    </a:accent1>
    <a:accent2>
      <a:srgbClr val="008080"/>
    </a:accent2>
    <a:accent3>
      <a:srgbClr val="FFFFFF"/>
    </a:accent3>
    <a:accent4>
      <a:srgbClr val="000000"/>
    </a:accent4>
    <a:accent5>
      <a:srgbClr val="AAC0C0"/>
    </a:accent5>
    <a:accent6>
      <a:srgbClr val="007373"/>
    </a:accent6>
    <a:hlink>
      <a:srgbClr val="000066"/>
    </a:hlink>
    <a:folHlink>
      <a:srgbClr val="333399"/>
    </a:folHlink>
  </a:clrScheme>
</a:themeOverride>
</file>

<file path=ppt/theme/themeOverride5.xml><?xml version="1.0" encoding="utf-8"?>
<a:themeOverride xmlns:a="http://schemas.openxmlformats.org/drawingml/2006/main">
  <a:clrScheme name="Quadrant 11">
    <a:dk1>
      <a:srgbClr val="000000"/>
    </a:dk1>
    <a:lt1>
      <a:srgbClr val="FFFFFF"/>
    </a:lt1>
    <a:dk2>
      <a:srgbClr val="006699"/>
    </a:dk2>
    <a:lt2>
      <a:srgbClr val="C0C0C0"/>
    </a:lt2>
    <a:accent1>
      <a:srgbClr val="008080"/>
    </a:accent1>
    <a:accent2>
      <a:srgbClr val="008080"/>
    </a:accent2>
    <a:accent3>
      <a:srgbClr val="FFFFFF"/>
    </a:accent3>
    <a:accent4>
      <a:srgbClr val="000000"/>
    </a:accent4>
    <a:accent5>
      <a:srgbClr val="AAC0C0"/>
    </a:accent5>
    <a:accent6>
      <a:srgbClr val="007373"/>
    </a:accent6>
    <a:hlink>
      <a:srgbClr val="000066"/>
    </a:hlink>
    <a:folHlink>
      <a:srgbClr val="333399"/>
    </a:folHlink>
  </a:clrScheme>
</a:themeOverride>
</file>

<file path=ppt/theme/themeOverride6.xml><?xml version="1.0" encoding="utf-8"?>
<a:themeOverride xmlns:a="http://schemas.openxmlformats.org/drawingml/2006/main">
  <a:clrScheme name="Quadrant 11">
    <a:dk1>
      <a:srgbClr val="000000"/>
    </a:dk1>
    <a:lt1>
      <a:srgbClr val="FFFFFF"/>
    </a:lt1>
    <a:dk2>
      <a:srgbClr val="006699"/>
    </a:dk2>
    <a:lt2>
      <a:srgbClr val="C0C0C0"/>
    </a:lt2>
    <a:accent1>
      <a:srgbClr val="008080"/>
    </a:accent1>
    <a:accent2>
      <a:srgbClr val="008080"/>
    </a:accent2>
    <a:accent3>
      <a:srgbClr val="FFFFFF"/>
    </a:accent3>
    <a:accent4>
      <a:srgbClr val="000000"/>
    </a:accent4>
    <a:accent5>
      <a:srgbClr val="AAC0C0"/>
    </a:accent5>
    <a:accent6>
      <a:srgbClr val="007373"/>
    </a:accent6>
    <a:hlink>
      <a:srgbClr val="000066"/>
    </a:hlink>
    <a:folHlink>
      <a:srgbClr val="3333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683</TotalTime>
  <Words>1545</Words>
  <Application>Microsoft Office PowerPoint</Application>
  <PresentationFormat>On-screen Show (4:3)</PresentationFormat>
  <Paragraphs>315</Paragraphs>
  <Slides>42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Quadrant</vt:lpstr>
      <vt:lpstr>Clip</vt:lpstr>
      <vt:lpstr>Public Sector Issues</vt:lpstr>
      <vt:lpstr>Learning Objectives</vt:lpstr>
      <vt:lpstr>Three Good Reasons Why You Should Care About . . . Groups and Teams</vt:lpstr>
      <vt:lpstr>Group Dynamics</vt:lpstr>
      <vt:lpstr>What is a Group?</vt:lpstr>
      <vt:lpstr>Key Elements of Groups</vt:lpstr>
      <vt:lpstr>Types of Groups</vt:lpstr>
      <vt:lpstr>Types of Groups</vt:lpstr>
      <vt:lpstr>Types of Groups</vt:lpstr>
      <vt:lpstr>Building Blocks of Group Dynamics</vt:lpstr>
      <vt:lpstr>Roles: The Hats We Wear</vt:lpstr>
      <vt:lpstr>Norms: Unspoken Rules</vt:lpstr>
      <vt:lpstr>Norm Development</vt:lpstr>
      <vt:lpstr>Status: The Prestige of Membership</vt:lpstr>
      <vt:lpstr>Group Cohesiveness</vt:lpstr>
      <vt:lpstr>Social Facilitation Effect</vt:lpstr>
      <vt:lpstr>Social Loafing</vt:lpstr>
      <vt:lpstr>Social Loafing</vt:lpstr>
      <vt:lpstr>Overcoming Social Loafing</vt:lpstr>
      <vt:lpstr>What is a Team?</vt:lpstr>
      <vt:lpstr>Teams vs. Traditional Work Structures</vt:lpstr>
      <vt:lpstr>Cross-Training in Teams</vt:lpstr>
      <vt:lpstr>Types of Teams</vt:lpstr>
      <vt:lpstr>Continuum of Autonomy</vt:lpstr>
      <vt:lpstr>The Effectiveness of Teams</vt:lpstr>
      <vt:lpstr>What Might Make Teams Effective?</vt:lpstr>
      <vt:lpstr> Why Some Teams Fail</vt:lpstr>
      <vt:lpstr>Developing Successful Teams</vt:lpstr>
      <vt:lpstr>Provide Training in Team Skills</vt:lpstr>
      <vt:lpstr>Interpersonal Skills</vt:lpstr>
      <vt:lpstr>It Takes Time….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Prentice Hall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One</dc:title>
  <dc:creator>Courtney Hunt</dc:creator>
  <cp:lastModifiedBy>ZEENAT JABBAR</cp:lastModifiedBy>
  <cp:revision>25</cp:revision>
  <dcterms:created xsi:type="dcterms:W3CDTF">2003-12-23T15:30:59Z</dcterms:created>
  <dcterms:modified xsi:type="dcterms:W3CDTF">2013-07-09T17:49:04Z</dcterms:modified>
</cp:coreProperties>
</file>