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9" r:id="rId13"/>
    <p:sldId id="268" r:id="rId14"/>
    <p:sldId id="270" r:id="rId15"/>
    <p:sldId id="276"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ather Hetzler" initials="H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118" autoAdjust="0"/>
  </p:normalViewPr>
  <p:slideViewPr>
    <p:cSldViewPr>
      <p:cViewPr varScale="1">
        <p:scale>
          <a:sx n="63" d="100"/>
          <a:sy n="63" d="100"/>
        </p:scale>
        <p:origin x="-72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7-24T15:33:47.806" idx="1">
    <p:pos x="10" y="10"/>
    <p:text>The quotation in the notes below needs a citation.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91F278-B0F1-4182-AECC-61B4143E6633}" type="datetimeFigureOut">
              <a:rPr lang="en-US" smtClean="0"/>
              <a:pPr/>
              <a:t>7/5/2013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27A6C4-FEB5-4C08-9C0D-F92C15557F4F}" type="slidenum">
              <a:rPr lang="en-US" smtClean="0"/>
              <a:pPr/>
              <a:t>‹#›</a:t>
            </a:fld>
            <a:endParaRPr lang="en-US"/>
          </a:p>
        </p:txBody>
      </p:sp>
    </p:spTree>
    <p:extLst>
      <p:ext uri="{BB962C8B-B14F-4D97-AF65-F5344CB8AC3E}">
        <p14:creationId xmlns:p14="http://schemas.microsoft.com/office/powerpoint/2010/main" val="3327670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purpose of this chapter is to explain how to plan, develop,</a:t>
            </a:r>
            <a:r>
              <a:rPr lang="en-US" baseline="0" dirty="0" smtClean="0"/>
              <a:t> </a:t>
            </a:r>
            <a:r>
              <a:rPr lang="en-US" dirty="0" smtClean="0"/>
              <a:t>and implement training programs. The topics we cover include Orienting Employees, </a:t>
            </a:r>
            <a:r>
              <a:rPr lang="en-US" baseline="0" dirty="0" smtClean="0"/>
              <a:t> </a:t>
            </a:r>
            <a:r>
              <a:rPr lang="en-US" dirty="0" smtClean="0"/>
              <a:t>The Training Process, Implementation: Training Techniques, Managerial Development, Managing Organizational Change and Development, and Evaluating the Training Effort.</a:t>
            </a:r>
            <a:endParaRPr lang="en-US" dirty="0"/>
          </a:p>
        </p:txBody>
      </p:sp>
      <p:sp>
        <p:nvSpPr>
          <p:cNvPr id="4" name="Slide Number Placeholder 3"/>
          <p:cNvSpPr>
            <a:spLocks noGrp="1"/>
          </p:cNvSpPr>
          <p:nvPr>
            <p:ph type="sldNum" sz="quarter" idx="10"/>
          </p:nvPr>
        </p:nvSpPr>
        <p:spPr/>
        <p:txBody>
          <a:bodyPr/>
          <a:lstStyle/>
          <a:p>
            <a:fld id="{CA19004C-AE5F-4A90-9016-16037C1273D3}" type="slidenum">
              <a:rPr lang="en-US" smtClean="0"/>
              <a:pPr/>
              <a:t>1</a:t>
            </a:fld>
            <a:endParaRPr lang="en-US"/>
          </a:p>
        </p:txBody>
      </p:sp>
    </p:spTree>
    <p:extLst>
      <p:ext uri="{BB962C8B-B14F-4D97-AF65-F5344CB8AC3E}">
        <p14:creationId xmlns:p14="http://schemas.microsoft.com/office/powerpoint/2010/main" val="2420337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27A6C4-FEB5-4C08-9C0D-F92C15557F4F}" type="slidenum">
              <a:rPr lang="en-US" smtClean="0"/>
              <a:pPr/>
              <a:t>2</a:t>
            </a:fld>
            <a:endParaRPr lang="en-US"/>
          </a:p>
        </p:txBody>
      </p:sp>
    </p:spTree>
    <p:extLst>
      <p:ext uri="{BB962C8B-B14F-4D97-AF65-F5344CB8AC3E}">
        <p14:creationId xmlns:p14="http://schemas.microsoft.com/office/powerpoint/2010/main" val="1547784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27A6C4-FEB5-4C08-9C0D-F92C15557F4F}" type="slidenum">
              <a:rPr lang="en-US" smtClean="0"/>
              <a:pPr/>
              <a:t>3</a:t>
            </a:fld>
            <a:endParaRPr lang="en-US"/>
          </a:p>
        </p:txBody>
      </p:sp>
    </p:spTree>
    <p:extLst>
      <p:ext uri="{BB962C8B-B14F-4D97-AF65-F5344CB8AC3E}">
        <p14:creationId xmlns:p14="http://schemas.microsoft.com/office/powerpoint/2010/main" val="2222552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 orientation (often called “onboarding” today) involves providing new employees with the basic background information they need to perform their jobs, such as company rules,</a:t>
            </a:r>
            <a:r>
              <a:rPr lang="en-US" baseline="0" dirty="0" smtClean="0"/>
              <a:t> help in socializing the employee into the employer’s way of doing things, and the company’s culture. </a:t>
            </a:r>
          </a:p>
          <a:p>
            <a:endParaRPr lang="en-US" baseline="0" dirty="0" smtClean="0"/>
          </a:p>
          <a:p>
            <a:r>
              <a:rPr lang="en-US" b="1" baseline="0" dirty="0" smtClean="0"/>
              <a:t>Types of programs </a:t>
            </a:r>
            <a:r>
              <a:rPr lang="en-US" baseline="0" dirty="0" smtClean="0"/>
              <a:t>range from brief introductions to lengthy programs of several days or more. </a:t>
            </a:r>
            <a:r>
              <a:rPr lang="en-US" sz="1200" kern="1200" dirty="0" smtClean="0">
                <a:solidFill>
                  <a:schemeClr val="tx1"/>
                </a:solidFill>
                <a:effectLst/>
                <a:latin typeface="+mn-lt"/>
                <a:ea typeface="+mn-ea"/>
                <a:cs typeface="+mn-cs"/>
              </a:rPr>
              <a:t>Employees should receive print or Internet-based employee handbooks outlining benefits, policies, and safety measures. These may be provided electronically or in print but should include a physical or “electronic” signature to ensure the employee has received the document. </a:t>
            </a:r>
            <a:endParaRPr lang="en-US" baseline="0" dirty="0" smtClean="0"/>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Purposes — </a:t>
            </a:r>
            <a:r>
              <a:rPr lang="en-US" sz="1200" b="0" kern="1200" dirty="0" smtClean="0">
                <a:solidFill>
                  <a:schemeClr val="tx1"/>
                </a:solidFill>
                <a:effectLst/>
                <a:latin typeface="+mn-lt"/>
                <a:ea typeface="+mn-ea"/>
                <a:cs typeface="+mn-cs"/>
              </a:rPr>
              <a:t>A successful orientation should make the new employee should feel welcome. He 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she should understand the organization in a broad sense, its past, present, and future vision.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Technology –  </a:t>
            </a:r>
            <a:r>
              <a:rPr lang="en-US" sz="1200" b="0" kern="1200" dirty="0" smtClean="0">
                <a:solidFill>
                  <a:schemeClr val="tx1"/>
                </a:solidFill>
                <a:effectLst/>
                <a:latin typeface="+mn-lt"/>
                <a:ea typeface="+mn-ea"/>
                <a:cs typeface="+mn-cs"/>
              </a:rPr>
              <a:t>Some firms provide new managers with preloaded personal digital assistants. These contain information such as key contact information, and even images of employees the new manager needs to know. Others provide all new employees with URLs (internet Universal Resource Locators or Web addresses) or disks containing discussions of corporate culture, videos of corporate facilities, and welcoming addresses from top managers.</a:t>
            </a:r>
          </a:p>
          <a:p>
            <a:endParaRPr lang="en-US" b="0"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4</a:t>
            </a:fld>
            <a:endParaRPr lang="en-US"/>
          </a:p>
        </p:txBody>
      </p:sp>
    </p:spTree>
    <p:extLst>
      <p:ext uri="{BB962C8B-B14F-4D97-AF65-F5344CB8AC3E}">
        <p14:creationId xmlns:p14="http://schemas.microsoft.com/office/powerpoint/2010/main" val="2462530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Training refers to the methods used with new or current employees</a:t>
            </a:r>
            <a:r>
              <a:rPr lang="en-US" sz="1200" kern="1200" baseline="0" dirty="0" smtClean="0">
                <a:solidFill>
                  <a:schemeClr val="tx1"/>
                </a:solidFill>
                <a:effectLst/>
                <a:latin typeface="+mn-lt"/>
                <a:ea typeface="+mn-ea"/>
                <a:cs typeface="+mn-cs"/>
              </a:rPr>
              <a:t> to teach them</a:t>
            </a:r>
            <a:r>
              <a:rPr lang="en-US" sz="1200" kern="1200" dirty="0" smtClean="0">
                <a:solidFill>
                  <a:schemeClr val="tx1"/>
                </a:solidFill>
                <a:effectLst/>
                <a:latin typeface="+mn-lt"/>
                <a:ea typeface="+mn-ea"/>
                <a:cs typeface="+mn-cs"/>
              </a:rPr>
              <a:t> the skills they need to perform their jobs, improve productivity, and the like.</a:t>
            </a:r>
          </a:p>
          <a:p>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5</a:t>
            </a:fld>
            <a:endParaRPr lang="en-US"/>
          </a:p>
        </p:txBody>
      </p:sp>
    </p:spTree>
    <p:extLst>
      <p:ext uri="{BB962C8B-B14F-4D97-AF65-F5344CB8AC3E}">
        <p14:creationId xmlns:p14="http://schemas.microsoft.com/office/powerpoint/2010/main" val="2183202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Training needs are aligned with a flow ideally from the employer’s strategic plans. One survey found that “establishing a linkage between learning and organizational performance” was the number-one issue facing training professionals.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ADDIE Five-Step Training Process — 1) </a:t>
            </a:r>
            <a:r>
              <a:rPr lang="en-US" sz="1200" i="1" kern="1200" dirty="0" smtClean="0">
                <a:solidFill>
                  <a:schemeClr val="tx1"/>
                </a:solidFill>
                <a:effectLst/>
                <a:latin typeface="+mn-lt"/>
                <a:ea typeface="+mn-ea"/>
                <a:cs typeface="+mn-cs"/>
              </a:rPr>
              <a:t>analyze</a:t>
            </a:r>
            <a:r>
              <a:rPr lang="en-US" sz="1200" kern="1200" dirty="0" smtClean="0">
                <a:solidFill>
                  <a:schemeClr val="tx1"/>
                </a:solidFill>
                <a:effectLst/>
                <a:latin typeface="+mn-lt"/>
                <a:ea typeface="+mn-ea"/>
                <a:cs typeface="+mn-cs"/>
              </a:rPr>
              <a:t> the training need; 2) </a:t>
            </a:r>
            <a:r>
              <a:rPr lang="en-US" sz="1200" i="1" kern="1200" dirty="0" smtClean="0">
                <a:solidFill>
                  <a:schemeClr val="tx1"/>
                </a:solidFill>
                <a:effectLst/>
                <a:latin typeface="+mn-lt"/>
                <a:ea typeface="+mn-ea"/>
                <a:cs typeface="+mn-cs"/>
              </a:rPr>
              <a:t>design</a:t>
            </a:r>
            <a:r>
              <a:rPr lang="en-US" sz="1200" kern="1200" dirty="0" smtClean="0">
                <a:solidFill>
                  <a:schemeClr val="tx1"/>
                </a:solidFill>
                <a:effectLst/>
                <a:latin typeface="+mn-lt"/>
                <a:ea typeface="+mn-ea"/>
                <a:cs typeface="+mn-cs"/>
              </a:rPr>
              <a:t> the overall training program; 3) </a:t>
            </a:r>
            <a:r>
              <a:rPr lang="en-US" sz="1200" i="1" kern="1200" dirty="0" smtClean="0">
                <a:solidFill>
                  <a:schemeClr val="tx1"/>
                </a:solidFill>
                <a:effectLst/>
                <a:latin typeface="+mn-lt"/>
                <a:ea typeface="+mn-ea"/>
                <a:cs typeface="+mn-cs"/>
              </a:rPr>
              <a:t>develop</a:t>
            </a:r>
            <a:r>
              <a:rPr lang="en-US" sz="1200" kern="1200" dirty="0" smtClean="0">
                <a:solidFill>
                  <a:schemeClr val="tx1"/>
                </a:solidFill>
                <a:effectLst/>
                <a:latin typeface="+mn-lt"/>
                <a:ea typeface="+mn-ea"/>
                <a:cs typeface="+mn-cs"/>
              </a:rPr>
              <a:t> the course; 4) </a:t>
            </a:r>
            <a:r>
              <a:rPr lang="en-US" sz="1200" i="1" kern="1200" dirty="0" smtClean="0">
                <a:solidFill>
                  <a:schemeClr val="tx1"/>
                </a:solidFill>
                <a:effectLst/>
                <a:latin typeface="+mn-lt"/>
                <a:ea typeface="+mn-ea"/>
                <a:cs typeface="+mn-cs"/>
              </a:rPr>
              <a:t>implement</a:t>
            </a:r>
            <a:r>
              <a:rPr lang="en-US" sz="1200" kern="1200" dirty="0" smtClean="0">
                <a:solidFill>
                  <a:schemeClr val="tx1"/>
                </a:solidFill>
                <a:effectLst/>
                <a:latin typeface="+mn-lt"/>
                <a:ea typeface="+mn-ea"/>
                <a:cs typeface="+mn-cs"/>
              </a:rPr>
              <a:t> the training program; and 5) </a:t>
            </a:r>
            <a:r>
              <a:rPr lang="en-US" sz="1200" i="1" kern="1200" dirty="0" smtClean="0">
                <a:solidFill>
                  <a:schemeClr val="tx1"/>
                </a:solidFill>
                <a:effectLst/>
                <a:latin typeface="+mn-lt"/>
                <a:ea typeface="+mn-ea"/>
                <a:cs typeface="+mn-cs"/>
              </a:rPr>
              <a:t>evaluate</a:t>
            </a:r>
            <a:r>
              <a:rPr lang="en-US" sz="1200" kern="1200" dirty="0" smtClean="0">
                <a:solidFill>
                  <a:schemeClr val="tx1"/>
                </a:solidFill>
                <a:effectLst/>
                <a:latin typeface="+mn-lt"/>
                <a:ea typeface="+mn-ea"/>
                <a:cs typeface="+mn-cs"/>
              </a:rPr>
              <a:t> the effectiveness of the course.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6</a:t>
            </a:fld>
            <a:endParaRPr lang="en-US"/>
          </a:p>
        </p:txBody>
      </p:sp>
    </p:spTree>
    <p:extLst>
      <p:ext uri="{BB962C8B-B14F-4D97-AF65-F5344CB8AC3E}">
        <p14:creationId xmlns:p14="http://schemas.microsoft.com/office/powerpoint/2010/main" val="697500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Training Needs Analysis — The two main ways to identify training needs are: </a:t>
            </a:r>
            <a:r>
              <a:rPr lang="en-US" sz="1200" i="1" kern="1200" dirty="0" smtClean="0">
                <a:solidFill>
                  <a:schemeClr val="tx1"/>
                </a:solidFill>
                <a:effectLst/>
                <a:latin typeface="+mn-lt"/>
                <a:ea typeface="+mn-ea"/>
                <a:cs typeface="+mn-cs"/>
              </a:rPr>
              <a:t>task analysis</a:t>
            </a:r>
            <a:r>
              <a:rPr lang="en-US" sz="1200" kern="1200" dirty="0" smtClean="0">
                <a:solidFill>
                  <a:schemeClr val="tx1"/>
                </a:solidFill>
                <a:effectLst/>
                <a:latin typeface="+mn-lt"/>
                <a:ea typeface="+mn-ea"/>
                <a:cs typeface="+mn-cs"/>
              </a:rPr>
              <a:t> (an analysis of the job’s requirements) and </a:t>
            </a:r>
            <a:r>
              <a:rPr lang="en-US" sz="1200" i="1" kern="1200" dirty="0" smtClean="0">
                <a:solidFill>
                  <a:schemeClr val="tx1"/>
                </a:solidFill>
                <a:effectLst/>
                <a:latin typeface="+mn-lt"/>
                <a:ea typeface="+mn-ea"/>
                <a:cs typeface="+mn-cs"/>
              </a:rPr>
              <a:t>performance analysis</a:t>
            </a:r>
            <a:r>
              <a:rPr lang="en-US" sz="1200" kern="1200" dirty="0" smtClean="0">
                <a:solidFill>
                  <a:schemeClr val="tx1"/>
                </a:solidFill>
                <a:effectLst/>
                <a:latin typeface="+mn-lt"/>
                <a:ea typeface="+mn-ea"/>
                <a:cs typeface="+mn-cs"/>
              </a:rPr>
              <a:t> (an analysis to verify if there is a performance deficiency).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Task analysis is a detailed study of the job to determine what specific skills—such as soldering (in the case of an assembly worker) or interviewing (in the case of a supervisor)—is required.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Performance analysis means verifying that there is a performance deficiency and determining whether that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deficiency should be rectified through training or some other means (such as transferring the employee or changing the compensation plan).</a:t>
            </a:r>
          </a:p>
          <a:p>
            <a:endParaRPr lang="en-US" dirty="0" smtClean="0"/>
          </a:p>
          <a:p>
            <a:pPr lvl="0"/>
            <a:r>
              <a:rPr lang="en-US" dirty="0" smtClean="0"/>
              <a:t>HR uses </a:t>
            </a:r>
            <a:r>
              <a:rPr lang="en-US" sz="1200" kern="1200" dirty="0" smtClean="0">
                <a:solidFill>
                  <a:schemeClr val="tx1"/>
                </a:solidFill>
                <a:effectLst/>
                <a:latin typeface="+mn-lt"/>
                <a:ea typeface="+mn-ea"/>
                <a:cs typeface="+mn-cs"/>
              </a:rPr>
              <a:t>generic competency models for jobs by conducting behavioral interviews with top performers to identify those competencies that should be developed in others to ensure job success. Profiles are then developed to formulate training objectives. Profiles are then developed by using the same set of competencies to formulate training objectives. </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7</a:t>
            </a:fld>
            <a:endParaRPr lang="en-US"/>
          </a:p>
        </p:txBody>
      </p:sp>
    </p:spTree>
    <p:extLst>
      <p:ext uri="{BB962C8B-B14F-4D97-AF65-F5344CB8AC3E}">
        <p14:creationId xmlns:p14="http://schemas.microsoft.com/office/powerpoint/2010/main" val="1638438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Design means planning the overall training program including</a:t>
            </a:r>
            <a:r>
              <a:rPr lang="en-US" baseline="0" dirty="0" smtClean="0"/>
              <a:t> </a:t>
            </a:r>
            <a:r>
              <a:rPr lang="en-US" dirty="0" smtClean="0"/>
              <a:t>training</a:t>
            </a:r>
            <a:r>
              <a:rPr lang="en-US" baseline="0" dirty="0" smtClean="0"/>
              <a:t> </a:t>
            </a:r>
            <a:r>
              <a:rPr lang="en-US" dirty="0" smtClean="0"/>
              <a:t>objectives, delivery methods, and program evaluation. Sub-steps here include</a:t>
            </a:r>
            <a:r>
              <a:rPr lang="en-US" baseline="0" dirty="0" smtClean="0"/>
              <a:t> </a:t>
            </a:r>
            <a:r>
              <a:rPr lang="en-US" dirty="0" smtClean="0"/>
              <a:t>setting performance</a:t>
            </a:r>
            <a:r>
              <a:rPr lang="en-US" baseline="0" dirty="0" smtClean="0"/>
              <a:t> </a:t>
            </a:r>
            <a:r>
              <a:rPr lang="en-US" dirty="0" smtClean="0"/>
              <a:t>objectives, creating a detailed training outline (all training</a:t>
            </a:r>
            <a:r>
              <a:rPr lang="en-US" baseline="0" dirty="0" smtClean="0"/>
              <a:t> </a:t>
            </a:r>
            <a:r>
              <a:rPr lang="en-US" dirty="0" smtClean="0"/>
              <a:t>program steps from start to</a:t>
            </a:r>
            <a:r>
              <a:rPr lang="en-US" baseline="0" dirty="0" smtClean="0"/>
              <a:t> </a:t>
            </a:r>
            <a:r>
              <a:rPr lang="en-US" dirty="0" smtClean="0"/>
              <a:t>finish), choosing a program delivery format (such as   </a:t>
            </a:r>
            <a:r>
              <a:rPr lang="en-US" baseline="0" dirty="0" smtClean="0"/>
              <a:t> </a:t>
            </a:r>
            <a:r>
              <a:rPr lang="en-US" dirty="0" smtClean="0"/>
              <a:t>lectures or Web), and verifying the overall program design with management.</a:t>
            </a:r>
          </a:p>
          <a:p>
            <a:endParaRPr lang="en-US" dirty="0" smtClean="0"/>
          </a:p>
          <a:p>
            <a:r>
              <a:rPr lang="en-US" sz="1200" kern="1200" dirty="0" smtClean="0">
                <a:solidFill>
                  <a:schemeClr val="tx1"/>
                </a:solidFill>
                <a:effectLst/>
                <a:latin typeface="+mn-lt"/>
                <a:ea typeface="+mn-ea"/>
                <a:cs typeface="+mn-cs"/>
              </a:rPr>
              <a:t>Setting Learning Objectives — These objectives are defined as a “description of a performance you want learners to be able to exhibit before you consider them competent.” They should address correcting the performance deficiencies identified with needs analysis.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Creating a Motivational Learning Environment — Learning requires both basic abilities (such as reading, math, and the like) and motivation. If motivation is a door that opens from the inside only, then the trainer or manager must focus on creating an environment that encourages the learner to open the door and step through. </a:t>
            </a:r>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8</a:t>
            </a:fld>
            <a:endParaRPr lang="en-US"/>
          </a:p>
        </p:txBody>
      </p:sp>
    </p:spTree>
    <p:extLst>
      <p:ext uri="{BB962C8B-B14F-4D97-AF65-F5344CB8AC3E}">
        <p14:creationId xmlns:p14="http://schemas.microsoft.com/office/powerpoint/2010/main" val="2228583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Developing the program requires assembling and creating the materials, choosing the content and specific instructional materials, and, finally, laying plans to align</a:t>
            </a:r>
            <a:r>
              <a:rPr lang="en-US" sz="1200" kern="1200" baseline="0" dirty="0" smtClean="0">
                <a:solidFill>
                  <a:schemeClr val="tx1"/>
                </a:solidFill>
                <a:effectLst/>
                <a:latin typeface="+mn-lt"/>
                <a:ea typeface="+mn-ea"/>
                <a:cs typeface="+mn-cs"/>
              </a:rPr>
              <a:t> the </a:t>
            </a:r>
            <a:r>
              <a:rPr lang="en-US" sz="1200" kern="1200" dirty="0" smtClean="0">
                <a:solidFill>
                  <a:schemeClr val="tx1"/>
                </a:solidFill>
                <a:effectLst/>
                <a:latin typeface="+mn-lt"/>
                <a:ea typeface="+mn-ea"/>
                <a:cs typeface="+mn-cs"/>
              </a:rPr>
              <a:t>evaluation process with the development process. </a:t>
            </a:r>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9</a:t>
            </a:fld>
            <a:endParaRPr lang="en-US"/>
          </a:p>
        </p:txBody>
      </p:sp>
    </p:spTree>
    <p:extLst>
      <p:ext uri="{BB962C8B-B14F-4D97-AF65-F5344CB8AC3E}">
        <p14:creationId xmlns:p14="http://schemas.microsoft.com/office/powerpoint/2010/main" val="3160659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On-the-Job Training (OJT) </a:t>
            </a:r>
            <a:r>
              <a:rPr lang="en-US" sz="1200" kern="1200" dirty="0" smtClean="0">
                <a:solidFill>
                  <a:schemeClr val="tx1"/>
                </a:solidFill>
                <a:effectLst/>
                <a:latin typeface="+mn-lt"/>
                <a:ea typeface="+mn-ea"/>
                <a:cs typeface="+mn-cs"/>
              </a:rPr>
              <a:t>means having a person learn a job by actually doing it. It involves preparing the learner; presenting the operation; doing a tryout; and follow-up. Many firms use “peer training” for </a:t>
            </a:r>
            <a:r>
              <a:rPr lang="en-US" sz="1200" kern="1200" dirty="0" err="1" smtClean="0">
                <a:solidFill>
                  <a:schemeClr val="tx1"/>
                </a:solidFill>
                <a:effectLst/>
                <a:latin typeface="+mn-lt"/>
                <a:ea typeface="+mn-ea"/>
                <a:cs typeface="+mn-cs"/>
              </a:rPr>
              <a:t>OJT</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Informal Learning </a:t>
            </a:r>
            <a:r>
              <a:rPr lang="en-US" sz="1200" kern="1200" dirty="0" smtClean="0">
                <a:solidFill>
                  <a:schemeClr val="tx1"/>
                </a:solidFill>
                <a:effectLst/>
                <a:latin typeface="+mn-lt"/>
                <a:ea typeface="+mn-ea"/>
                <a:cs typeface="+mn-cs"/>
              </a:rPr>
              <a:t>involves learning through day-to-day unplanned interactions between the new worker and his/her colleagues.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Apprenticeship Training</a:t>
            </a:r>
            <a:r>
              <a:rPr lang="en-US" sz="1200" kern="1200" dirty="0" smtClean="0">
                <a:solidFill>
                  <a:schemeClr val="tx1"/>
                </a:solidFill>
                <a:effectLst/>
                <a:latin typeface="+mn-lt"/>
                <a:ea typeface="+mn-ea"/>
                <a:cs typeface="+mn-cs"/>
              </a:rPr>
              <a:t> is a structured process by which people become skilled workers through a combination of classroom instruction and on-the-job training.</a:t>
            </a:r>
          </a:p>
          <a:p>
            <a:endParaRPr lang="en-US" dirty="0" smtClean="0"/>
          </a:p>
          <a:p>
            <a:r>
              <a:rPr lang="en-US" sz="1200" b="1" kern="1200" dirty="0" smtClean="0">
                <a:solidFill>
                  <a:schemeClr val="tx1"/>
                </a:solidFill>
                <a:effectLst/>
                <a:latin typeface="+mn-lt"/>
                <a:ea typeface="+mn-ea"/>
                <a:cs typeface="+mn-cs"/>
              </a:rPr>
              <a:t>Behavior Modeling </a:t>
            </a:r>
            <a:r>
              <a:rPr lang="en-US" sz="1200" kern="1200" dirty="0" smtClean="0">
                <a:solidFill>
                  <a:schemeClr val="tx1"/>
                </a:solidFill>
                <a:effectLst/>
                <a:latin typeface="+mn-lt"/>
                <a:ea typeface="+mn-ea"/>
                <a:cs typeface="+mn-cs"/>
              </a:rPr>
              <a:t>— A training technique in which trainees are first shown good management techniques in a video, are then asked to play roles in a simulated situation, given feedback by their supervisors, and finally, are encouraged (by incentives and other things) to apply their new skills back on the job.</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Vestibule Training </a:t>
            </a:r>
            <a:r>
              <a:rPr lang="en-US" sz="1200" kern="1200" dirty="0" smtClean="0">
                <a:solidFill>
                  <a:schemeClr val="tx1"/>
                </a:solidFill>
                <a:effectLst/>
                <a:latin typeface="+mn-lt"/>
                <a:ea typeface="+mn-ea"/>
                <a:cs typeface="+mn-cs"/>
              </a:rPr>
              <a:t>— A method in which trainees learn on the actual (or on simulated) equipment they would use on the job in an offsite or adjacent location.</a:t>
            </a:r>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10</a:t>
            </a:fld>
            <a:endParaRPr lang="en-US"/>
          </a:p>
        </p:txBody>
      </p:sp>
    </p:spTree>
    <p:extLst>
      <p:ext uri="{BB962C8B-B14F-4D97-AF65-F5344CB8AC3E}">
        <p14:creationId xmlns:p14="http://schemas.microsoft.com/office/powerpoint/2010/main" val="3160659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Audiovisual and Traditional Distance Learning Techniques</a:t>
            </a:r>
            <a:r>
              <a:rPr lang="en-US" sz="1200" kern="1200" dirty="0" smtClean="0">
                <a:solidFill>
                  <a:schemeClr val="tx1"/>
                </a:solidFill>
                <a:effectLst/>
                <a:latin typeface="+mn-lt"/>
                <a:ea typeface="+mn-ea"/>
                <a:cs typeface="+mn-cs"/>
              </a:rPr>
              <a:t> allow people in one location to communicate live with people in another location.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Interactive Learning </a:t>
            </a:r>
            <a:r>
              <a:rPr lang="en-US" sz="1200" kern="1200" dirty="0" smtClean="0">
                <a:solidFill>
                  <a:schemeClr val="tx1"/>
                </a:solidFill>
                <a:effectLst/>
                <a:latin typeface="+mn-lt"/>
                <a:ea typeface="+mn-ea"/>
                <a:cs typeface="+mn-cs"/>
              </a:rPr>
              <a:t>— Learners are encouraged to upload and share video snippets of job-related topics.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Computer-Based Training (CBT) </a:t>
            </a:r>
            <a:r>
              <a:rPr lang="en-US" sz="1200" kern="1200" dirty="0" smtClean="0">
                <a:solidFill>
                  <a:schemeClr val="tx1"/>
                </a:solidFill>
                <a:effectLst/>
                <a:latin typeface="+mn-lt"/>
                <a:ea typeface="+mn-ea"/>
                <a:cs typeface="+mn-cs"/>
              </a:rPr>
              <a:t>involves the trainee using computer-based or DVD systems to increase his/her knowledge or skills. CBT programs have real advantages including reducing learning time, cost-effectiveness once designed and produced, instructional consistency, mastery of learning, increased retention, and increased trainee motivation.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Internet-Based Training: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Learning Portals </a:t>
            </a:r>
            <a:r>
              <a:rPr lang="en-US" sz="1200" kern="1200" dirty="0" smtClean="0">
                <a:solidFill>
                  <a:schemeClr val="tx1"/>
                </a:solidFill>
                <a:effectLst/>
                <a:latin typeface="+mn-lt"/>
                <a:ea typeface="+mn-ea"/>
                <a:cs typeface="+mn-cs"/>
              </a:rPr>
              <a:t>— Employers use Internet-based training to deliver training. The training itself could include posting videos, written lectures, PowerPoint slides, or more sophisticated simulations.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Learning Management Systems</a:t>
            </a:r>
            <a:r>
              <a:rPr lang="en-US" sz="1200" b="1" i="1"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(LMS) </a:t>
            </a:r>
            <a:r>
              <a:rPr lang="en-US" sz="1200" kern="1200" dirty="0" smtClean="0">
                <a:solidFill>
                  <a:schemeClr val="tx1"/>
                </a:solidFill>
                <a:effectLst/>
                <a:latin typeface="+mn-lt"/>
                <a:ea typeface="+mn-ea"/>
                <a:cs typeface="+mn-cs"/>
              </a:rPr>
              <a:t>help employers identify training needs, and to schedule, deliver, assess, and manage the online training itself.</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11</a:t>
            </a:fld>
            <a:endParaRPr lang="en-US"/>
          </a:p>
        </p:txBody>
      </p:sp>
    </p:spTree>
    <p:extLst>
      <p:ext uri="{BB962C8B-B14F-4D97-AF65-F5344CB8AC3E}">
        <p14:creationId xmlns:p14="http://schemas.microsoft.com/office/powerpoint/2010/main" val="3160659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Mobile learning </a:t>
            </a:r>
            <a:r>
              <a:rPr lang="en-US" sz="1100" kern="1200" dirty="0" smtClean="0">
                <a:solidFill>
                  <a:schemeClr val="tx1"/>
                </a:solidFill>
                <a:effectLst/>
                <a:latin typeface="+mn-lt"/>
                <a:ea typeface="+mn-ea"/>
                <a:cs typeface="+mn-cs"/>
              </a:rPr>
              <a:t>means delivering learning content on demand via mobile devices like cell phones, laptops, and iPhones, wherever and whenever the learner wants to access it.</a:t>
            </a:r>
          </a:p>
          <a:p>
            <a:endParaRPr lang="en-US" sz="1100" dirty="0" smtClean="0"/>
          </a:p>
          <a:p>
            <a:r>
              <a:rPr lang="en-US" sz="1100" b="1" kern="1200" dirty="0" smtClean="0">
                <a:solidFill>
                  <a:schemeClr val="tx1"/>
                </a:solidFill>
                <a:effectLst/>
                <a:latin typeface="+mn-lt"/>
                <a:ea typeface="+mn-ea"/>
                <a:cs typeface="+mn-cs"/>
              </a:rPr>
              <a:t>The Virtual Classroom </a:t>
            </a:r>
            <a:r>
              <a:rPr lang="en-US" sz="1100" kern="1200" dirty="0" smtClean="0">
                <a:solidFill>
                  <a:schemeClr val="tx1"/>
                </a:solidFill>
                <a:effectLst/>
                <a:latin typeface="+mn-lt"/>
                <a:ea typeface="+mn-ea"/>
                <a:cs typeface="+mn-cs"/>
              </a:rPr>
              <a:t>uses special collaboration software to enable multiple remote learners to use their PCs or laptops to participate in live discussions.</a:t>
            </a:r>
          </a:p>
          <a:p>
            <a:endParaRPr lang="en-US" sz="1100" kern="1200" dirty="0" smtClean="0">
              <a:solidFill>
                <a:schemeClr val="tx1"/>
              </a:solidFill>
              <a:effectLst/>
              <a:latin typeface="+mn-lt"/>
              <a:ea typeface="+mn-ea"/>
              <a:cs typeface="+mn-cs"/>
            </a:endParaRPr>
          </a:p>
          <a:p>
            <a:pPr lvl="0"/>
            <a:r>
              <a:rPr lang="en-US" sz="1100" b="1" kern="1200" dirty="0" smtClean="0">
                <a:solidFill>
                  <a:schemeClr val="tx1"/>
                </a:solidFill>
                <a:effectLst/>
                <a:latin typeface="+mn-lt"/>
                <a:ea typeface="+mn-ea"/>
                <a:cs typeface="+mn-cs"/>
              </a:rPr>
              <a:t>Literacy training techniques</a:t>
            </a:r>
            <a:r>
              <a:rPr lang="en-US" sz="1100" b="1" kern="1200" baseline="0" dirty="0" smtClean="0">
                <a:solidFill>
                  <a:schemeClr val="tx1"/>
                </a:solidFill>
                <a:effectLst/>
                <a:latin typeface="+mn-lt"/>
                <a:ea typeface="+mn-ea"/>
                <a:cs typeface="+mn-cs"/>
              </a:rPr>
              <a:t> </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Training provided to do basic reading, writing, and arithmetic.</a:t>
            </a:r>
          </a:p>
          <a:p>
            <a:pPr lvl="0"/>
            <a:endParaRPr lang="en-US" sz="1100" kern="1200" dirty="0" smtClean="0">
              <a:solidFill>
                <a:schemeClr val="tx1"/>
              </a:solidFill>
              <a:effectLst/>
              <a:latin typeface="+mn-lt"/>
              <a:ea typeface="+mn-ea"/>
              <a:cs typeface="+mn-cs"/>
            </a:endParaRPr>
          </a:p>
          <a:p>
            <a:pPr lvl="0"/>
            <a:r>
              <a:rPr lang="en-US" sz="1100" b="1" kern="1200" dirty="0" smtClean="0">
                <a:solidFill>
                  <a:schemeClr val="tx1"/>
                </a:solidFill>
                <a:effectLst/>
                <a:latin typeface="+mn-lt"/>
                <a:ea typeface="+mn-ea"/>
                <a:cs typeface="+mn-cs"/>
              </a:rPr>
              <a:t>Managing the New Workforce: Diversity Training</a:t>
            </a:r>
            <a:r>
              <a:rPr lang="en-US" sz="1100" b="1" kern="1200" baseline="0" dirty="0" smtClean="0">
                <a:solidFill>
                  <a:schemeClr val="tx1"/>
                </a:solidFill>
                <a:effectLst/>
                <a:latin typeface="+mn-lt"/>
                <a:ea typeface="+mn-ea"/>
                <a:cs typeface="+mn-cs"/>
              </a:rPr>
              <a:t> </a:t>
            </a:r>
            <a:r>
              <a:rPr lang="en-US" sz="1100" kern="1200" baseline="0" dirty="0" smtClean="0">
                <a:solidFill>
                  <a:schemeClr val="tx1"/>
                </a:solidFill>
                <a:effectLst/>
                <a:latin typeface="+mn-lt"/>
                <a:ea typeface="+mn-ea"/>
                <a:cs typeface="+mn-cs"/>
              </a:rPr>
              <a:t>– </a:t>
            </a:r>
            <a:r>
              <a:rPr lang="en-US" sz="1100" kern="1200" dirty="0" smtClean="0">
                <a:solidFill>
                  <a:schemeClr val="tx1"/>
                </a:solidFill>
                <a:effectLst/>
                <a:latin typeface="+mn-lt"/>
                <a:ea typeface="+mn-ea"/>
                <a:cs typeface="+mn-cs"/>
              </a:rPr>
              <a:t>Diversity training aims to improve cross-cultural sensitivity in order to foster more harmonious, productive working relationships. </a:t>
            </a:r>
          </a:p>
          <a:p>
            <a:pPr lvl="0"/>
            <a:endParaRPr lang="en-US" sz="1100" kern="1200" dirty="0" smtClean="0">
              <a:solidFill>
                <a:schemeClr val="tx1"/>
              </a:solidFill>
              <a:effectLst/>
              <a:latin typeface="+mn-lt"/>
              <a:ea typeface="+mn-ea"/>
              <a:cs typeface="+mn-cs"/>
            </a:endParaRPr>
          </a:p>
          <a:p>
            <a:pPr lvl="0"/>
            <a:r>
              <a:rPr lang="en-US" sz="1100" b="1" kern="1200" dirty="0" smtClean="0">
                <a:solidFill>
                  <a:schemeClr val="tx1"/>
                </a:solidFill>
                <a:effectLst/>
                <a:latin typeface="+mn-lt"/>
                <a:ea typeface="+mn-ea"/>
                <a:cs typeface="+mn-cs"/>
              </a:rPr>
              <a:t>Team Training </a:t>
            </a:r>
            <a:r>
              <a:rPr lang="en-US" sz="1100" kern="1200" dirty="0" smtClean="0">
                <a:solidFill>
                  <a:schemeClr val="tx1"/>
                </a:solidFill>
                <a:effectLst/>
                <a:latin typeface="+mn-lt"/>
                <a:ea typeface="+mn-ea"/>
                <a:cs typeface="+mn-cs"/>
              </a:rPr>
              <a:t>involves groups of individuals who will work together and need to improve such working relationships as interpersonal communication, responsible, productive confrontation techniques, and the like. </a:t>
            </a:r>
          </a:p>
          <a:p>
            <a:pPr lvl="0"/>
            <a:endParaRPr lang="en-US" sz="11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kern="1200" dirty="0" smtClean="0">
                <a:solidFill>
                  <a:schemeClr val="tx1"/>
                </a:solidFill>
                <a:effectLst/>
                <a:latin typeface="+mn-lt"/>
                <a:ea typeface="+mn-ea"/>
                <a:cs typeface="+mn-cs"/>
              </a:rPr>
              <a:t>Providing Employees with Lifelong Learning </a:t>
            </a:r>
            <a:r>
              <a:rPr lang="en-US" sz="1100" kern="1200" dirty="0" smtClean="0">
                <a:solidFill>
                  <a:schemeClr val="tx1"/>
                </a:solidFill>
                <a:effectLst/>
                <a:latin typeface="+mn-lt"/>
                <a:ea typeface="+mn-ea"/>
                <a:cs typeface="+mn-cs"/>
              </a:rPr>
              <a:t>involves providing employees with continuing learning experiences, ensuring they have chances to continually improve their skills, and inculcating a desire to continue learning while employed and even later. </a:t>
            </a:r>
          </a:p>
          <a:p>
            <a:pPr lvl="0"/>
            <a:endParaRPr lang="en-US" sz="1100" kern="1200" dirty="0" smtClean="0">
              <a:solidFill>
                <a:schemeClr val="tx1"/>
              </a:solidFill>
              <a:effectLst/>
              <a:latin typeface="+mn-lt"/>
              <a:ea typeface="+mn-ea"/>
              <a:cs typeface="+mn-cs"/>
            </a:endParaRPr>
          </a:p>
          <a:p>
            <a:pPr lvl="0"/>
            <a:endParaRPr lang="en-US" sz="1100" kern="1200" dirty="0" smtClean="0">
              <a:solidFill>
                <a:schemeClr val="tx1"/>
              </a:solidFill>
              <a:effectLst/>
              <a:latin typeface="+mn-lt"/>
              <a:ea typeface="+mn-ea"/>
              <a:cs typeface="+mn-cs"/>
            </a:endParaRPr>
          </a:p>
          <a:p>
            <a:endParaRPr lang="en-US" sz="1100"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12</a:t>
            </a:fld>
            <a:endParaRPr lang="en-US"/>
          </a:p>
        </p:txBody>
      </p:sp>
    </p:spTree>
    <p:extLst>
      <p:ext uri="{BB962C8B-B14F-4D97-AF65-F5344CB8AC3E}">
        <p14:creationId xmlns:p14="http://schemas.microsoft.com/office/powerpoint/2010/main" val="3160659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Management Development is any attempt to improve managerial performance by imparting knowledge, changing attitudes, or increasing skills. The general management development process consists of 1) assessing the company’s strategic needs, 2) appraising the managers’ current performance, and 3) developing the managers. Succession planning is part of this process and is the process through which a company plans for and fills senior-level openings. The program should make sense in terms of the firm’s strategy and goals. </a:t>
            </a:r>
          </a:p>
          <a:p>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13</a:t>
            </a:fld>
            <a:endParaRPr lang="en-US"/>
          </a:p>
        </p:txBody>
      </p:sp>
    </p:spTree>
    <p:extLst>
      <p:ext uri="{BB962C8B-B14F-4D97-AF65-F5344CB8AC3E}">
        <p14:creationId xmlns:p14="http://schemas.microsoft.com/office/powerpoint/2010/main" val="2084623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1" kern="1200" dirty="0" smtClean="0">
                <a:solidFill>
                  <a:schemeClr val="tx1"/>
                </a:solidFill>
                <a:effectLst/>
                <a:latin typeface="+mn-lt"/>
                <a:ea typeface="+mn-ea"/>
                <a:cs typeface="+mn-cs"/>
              </a:rPr>
              <a:t>Managerial On-the-Job Training — </a:t>
            </a:r>
            <a:r>
              <a:rPr lang="en-US" sz="1050" kern="1200" dirty="0" smtClean="0">
                <a:solidFill>
                  <a:schemeClr val="tx1"/>
                </a:solidFill>
                <a:effectLst/>
                <a:latin typeface="+mn-lt"/>
                <a:ea typeface="+mn-ea"/>
                <a:cs typeface="+mn-cs"/>
              </a:rPr>
              <a:t>Methods include: job rotation; coaching/understudy approach; and action learning.</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Job Rotation </a:t>
            </a:r>
            <a:r>
              <a:rPr lang="en-US" sz="1050" kern="1200" dirty="0" smtClean="0">
                <a:solidFill>
                  <a:schemeClr val="tx1"/>
                </a:solidFill>
                <a:effectLst/>
                <a:latin typeface="+mn-lt"/>
                <a:ea typeface="+mn-ea"/>
                <a:cs typeface="+mn-cs"/>
              </a:rPr>
              <a:t>involves moving management trainees from department to department to broaden their understanding of all parts of the business.</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Coaching/Understudy Approach</a:t>
            </a:r>
            <a:r>
              <a:rPr lang="en-US" sz="1050" kern="1200" dirty="0" smtClean="0">
                <a:solidFill>
                  <a:schemeClr val="tx1"/>
                </a:solidFill>
                <a:effectLst/>
                <a:latin typeface="+mn-lt"/>
                <a:ea typeface="+mn-ea"/>
                <a:cs typeface="+mn-cs"/>
              </a:rPr>
              <a:t> involves a trainee working directly with a senior manager or with the person he/she is to replace, and the latter is responsible for coaching the trainee.</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Action Learning Programs </a:t>
            </a:r>
            <a:r>
              <a:rPr lang="en-US" sz="1050" kern="1200" dirty="0" smtClean="0">
                <a:solidFill>
                  <a:schemeClr val="tx1"/>
                </a:solidFill>
                <a:effectLst/>
                <a:latin typeface="+mn-lt"/>
                <a:ea typeface="+mn-ea"/>
                <a:cs typeface="+mn-cs"/>
              </a:rPr>
              <a:t>give managers and others release time to work full-time on projects to analyze and solve problems in departments other than their own.</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The Case Study Method </a:t>
            </a:r>
            <a:r>
              <a:rPr lang="en-US" sz="1050" kern="1200" dirty="0" smtClean="0">
                <a:solidFill>
                  <a:schemeClr val="tx1"/>
                </a:solidFill>
                <a:effectLst/>
                <a:latin typeface="+mn-lt"/>
                <a:ea typeface="+mn-ea"/>
                <a:cs typeface="+mn-cs"/>
              </a:rPr>
              <a:t>presents a trainee with a written description of an organizational problem.</a:t>
            </a:r>
          </a:p>
          <a:p>
            <a:r>
              <a:rPr lang="en-US" sz="1050" b="1" kern="1200" dirty="0" smtClean="0">
                <a:solidFill>
                  <a:schemeClr val="tx1"/>
                </a:solidFill>
                <a:effectLst/>
                <a:latin typeface="+mn-lt"/>
                <a:ea typeface="+mn-ea"/>
                <a:cs typeface="+mn-cs"/>
              </a:rPr>
              <a:t>Management Games — </a:t>
            </a:r>
            <a:r>
              <a:rPr lang="en-US" sz="1050" kern="1200" dirty="0" smtClean="0">
                <a:solidFill>
                  <a:schemeClr val="tx1"/>
                </a:solidFill>
                <a:effectLst/>
                <a:latin typeface="+mn-lt"/>
                <a:ea typeface="+mn-ea"/>
                <a:cs typeface="+mn-cs"/>
              </a:rPr>
              <a:t>Computerized management games allow for trainees to learn by making realistic decisions in simulations. Improvisation is a recent variant of a management game. </a:t>
            </a:r>
          </a:p>
          <a:p>
            <a:r>
              <a:rPr lang="en-US" sz="1050" b="1" kern="1200" dirty="0" smtClean="0">
                <a:solidFill>
                  <a:schemeClr val="tx1"/>
                </a:solidFill>
                <a:effectLst/>
                <a:latin typeface="+mn-lt"/>
                <a:ea typeface="+mn-ea"/>
                <a:cs typeface="+mn-cs"/>
              </a:rPr>
              <a:t>Outside Programs, Seminars </a:t>
            </a:r>
            <a:r>
              <a:rPr lang="en-US" sz="1050" kern="1200" dirty="0" smtClean="0">
                <a:solidFill>
                  <a:schemeClr val="tx1"/>
                </a:solidFill>
                <a:effectLst/>
                <a:latin typeface="+mn-lt"/>
                <a:ea typeface="+mn-ea"/>
                <a:cs typeface="+mn-cs"/>
              </a:rPr>
              <a:t>are offered by many companies and universities and are usually related to specific needs of the firm paying for employee attendance.</a:t>
            </a:r>
          </a:p>
        </p:txBody>
      </p:sp>
      <p:sp>
        <p:nvSpPr>
          <p:cNvPr id="4" name="Slide Number Placeholder 3"/>
          <p:cNvSpPr>
            <a:spLocks noGrp="1"/>
          </p:cNvSpPr>
          <p:nvPr>
            <p:ph type="sldNum" sz="quarter" idx="10"/>
          </p:nvPr>
        </p:nvSpPr>
        <p:spPr/>
        <p:txBody>
          <a:bodyPr/>
          <a:lstStyle/>
          <a:p>
            <a:fld id="{9E27A6C4-FEB5-4C08-9C0D-F92C15557F4F}" type="slidenum">
              <a:rPr lang="en-US" smtClean="0"/>
              <a:pPr/>
              <a:t>14</a:t>
            </a:fld>
            <a:endParaRPr lang="en-US"/>
          </a:p>
        </p:txBody>
      </p:sp>
    </p:spTree>
    <p:extLst>
      <p:ext uri="{BB962C8B-B14F-4D97-AF65-F5344CB8AC3E}">
        <p14:creationId xmlns:p14="http://schemas.microsoft.com/office/powerpoint/2010/main" val="2325503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b="1" kern="1200" dirty="0" smtClean="0">
                <a:solidFill>
                  <a:schemeClr val="tx1"/>
                </a:solidFill>
                <a:effectLst/>
                <a:latin typeface="+mn-lt"/>
                <a:ea typeface="+mn-ea"/>
                <a:cs typeface="+mn-cs"/>
              </a:rPr>
              <a:t>University-Related Programs </a:t>
            </a:r>
            <a:r>
              <a:rPr lang="en-US" sz="1050" kern="1200" dirty="0" smtClean="0">
                <a:solidFill>
                  <a:schemeClr val="tx1"/>
                </a:solidFill>
                <a:effectLst/>
                <a:latin typeface="+mn-lt"/>
                <a:ea typeface="+mn-ea"/>
                <a:cs typeface="+mn-cs"/>
              </a:rPr>
              <a:t>provide executive education and continuing educational programs in leadership, supervision, and the like. Some companies offer joint degree or certificate programs in cooperation with colleges and universities.</a:t>
            </a:r>
          </a:p>
          <a:p>
            <a:r>
              <a:rPr lang="en-US" sz="1050" b="1" kern="1200" dirty="0" smtClean="0">
                <a:solidFill>
                  <a:schemeClr val="tx1"/>
                </a:solidFill>
                <a:effectLst/>
                <a:latin typeface="+mn-lt"/>
                <a:ea typeface="+mn-ea"/>
                <a:cs typeface="+mn-cs"/>
              </a:rPr>
              <a:t>In-house development centers </a:t>
            </a:r>
            <a:r>
              <a:rPr lang="en-US" sz="1050" kern="1200" dirty="0" smtClean="0">
                <a:solidFill>
                  <a:schemeClr val="tx1"/>
                </a:solidFill>
                <a:effectLst/>
                <a:latin typeface="+mn-lt"/>
                <a:ea typeface="+mn-ea"/>
                <a:cs typeface="+mn-cs"/>
              </a:rPr>
              <a:t>have been established by many companies to expose prospective managers to realistic exercises to develop improved management skills.</a:t>
            </a:r>
          </a:p>
          <a:p>
            <a:r>
              <a:rPr lang="en-US" sz="1050" b="1" kern="1200" dirty="0" smtClean="0">
                <a:solidFill>
                  <a:schemeClr val="tx1"/>
                </a:solidFill>
                <a:effectLst/>
                <a:latin typeface="+mn-lt"/>
                <a:ea typeface="+mn-ea"/>
                <a:cs typeface="+mn-cs"/>
              </a:rPr>
              <a:t>Learning Portals </a:t>
            </a:r>
            <a:r>
              <a:rPr lang="en-US" sz="1050" kern="1200" dirty="0" smtClean="0">
                <a:solidFill>
                  <a:schemeClr val="tx1"/>
                </a:solidFill>
                <a:effectLst/>
                <a:latin typeface="+mn-lt"/>
                <a:ea typeface="+mn-ea"/>
                <a:cs typeface="+mn-cs"/>
              </a:rPr>
              <a:t>are virtual corporate university services.</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Executive Coaches </a:t>
            </a:r>
            <a:r>
              <a:rPr lang="en-US" sz="1050" kern="1200" dirty="0" smtClean="0">
                <a:solidFill>
                  <a:schemeClr val="tx1"/>
                </a:solidFill>
                <a:effectLst/>
                <a:latin typeface="+mn-lt"/>
                <a:ea typeface="+mn-ea"/>
                <a:cs typeface="+mn-cs"/>
              </a:rPr>
              <a:t>are being used by firms to improve their top managers’ effectiveness. An executive coach is an outside consultant who questions the executive’s boss, peers, subordinates, and sometimes, family, in order to identify strengths and weaknesses, and to counsel the executive so he or she can capitalize on those strengths and overcome the weaknesses.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Talent Management and Mission-Critical Employees: Differential Development Assignments </a:t>
            </a:r>
            <a:r>
              <a:rPr lang="en-US" sz="1200" kern="1200" dirty="0" smtClean="0">
                <a:solidFill>
                  <a:schemeClr val="tx1"/>
                </a:solidFill>
                <a:effectLst/>
                <a:latin typeface="+mn-lt"/>
                <a:ea typeface="+mn-ea"/>
                <a:cs typeface="+mn-cs"/>
              </a:rPr>
              <a:t>are offered to those employees deemed critical to the future growth of the company. </a:t>
            </a:r>
          </a:p>
          <a:p>
            <a:endParaRPr lang="en-US" sz="1050"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15</a:t>
            </a:fld>
            <a:endParaRPr lang="en-US"/>
          </a:p>
        </p:txBody>
      </p:sp>
    </p:spTree>
    <p:extLst>
      <p:ext uri="{BB962C8B-B14F-4D97-AF65-F5344CB8AC3E}">
        <p14:creationId xmlns:p14="http://schemas.microsoft.com/office/powerpoint/2010/main" val="2325503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analyzing the training needs, and designing and developing the training program, the manager turns to implementing the program. We look at popular training techniques next.</a:t>
            </a:r>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16</a:t>
            </a:fld>
            <a:endParaRPr lang="en-US"/>
          </a:p>
        </p:txBody>
      </p:sp>
    </p:spTree>
    <p:extLst>
      <p:ext uri="{BB962C8B-B14F-4D97-AF65-F5344CB8AC3E}">
        <p14:creationId xmlns:p14="http://schemas.microsoft.com/office/powerpoint/2010/main" val="1143153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Typically based on competitive pressures, company leaders may change one or more of five aspects of their companies: strategy, culture, structure, technologies, or the attitudes and skills of the employees. </a:t>
            </a:r>
          </a:p>
          <a:p>
            <a:endParaRPr lang="en-US" sz="1200" kern="120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Lewin’s Process for Overcoming Resistance — The most difficult part of implementing an organizational change is overcoming employees’ resistance to it. Psychologist Kurt </a:t>
            </a:r>
            <a:r>
              <a:rPr lang="en-US" sz="1200" b="0" kern="1200" dirty="0" err="1" smtClean="0">
                <a:solidFill>
                  <a:schemeClr val="tx1"/>
                </a:solidFill>
                <a:effectLst/>
                <a:latin typeface="+mn-lt"/>
                <a:ea typeface="+mn-ea"/>
                <a:cs typeface="+mn-cs"/>
              </a:rPr>
              <a:t>Lewin</a:t>
            </a:r>
            <a:r>
              <a:rPr lang="en-US" sz="1200" b="0" kern="1200" dirty="0" smtClean="0">
                <a:solidFill>
                  <a:schemeClr val="tx1"/>
                </a:solidFill>
                <a:effectLst/>
                <a:latin typeface="+mn-lt"/>
                <a:ea typeface="+mn-ea"/>
                <a:cs typeface="+mn-cs"/>
              </a:rPr>
              <a:t> (pronounced: “</a:t>
            </a:r>
            <a:r>
              <a:rPr lang="en-US" sz="1200" b="0" kern="1200" dirty="0" err="1" smtClean="0">
                <a:solidFill>
                  <a:schemeClr val="tx1"/>
                </a:solidFill>
                <a:effectLst/>
                <a:latin typeface="+mn-lt"/>
                <a:ea typeface="+mn-ea"/>
                <a:cs typeface="+mn-cs"/>
              </a:rPr>
              <a:t>Leh-veen</a:t>
            </a:r>
            <a:r>
              <a:rPr lang="en-US" sz="1200" b="0" kern="1200" dirty="0" smtClean="0">
                <a:solidFill>
                  <a:schemeClr val="tx1"/>
                </a:solidFill>
                <a:effectLst/>
                <a:latin typeface="+mn-lt"/>
                <a:ea typeface="+mn-ea"/>
                <a:cs typeface="+mn-cs"/>
              </a:rPr>
              <a:t>”) formulated a classic explanation of how to implement change in the face of resistance. His change process consists of three steps: 1) unfreezing, 2) changing or moving, and 3) refreezing.</a:t>
            </a:r>
            <a:endParaRPr lang="en-US" sz="1800" b="1"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17</a:t>
            </a:fld>
            <a:endParaRPr lang="en-US"/>
          </a:p>
        </p:txBody>
      </p:sp>
    </p:spTree>
    <p:extLst>
      <p:ext uri="{BB962C8B-B14F-4D97-AF65-F5344CB8AC3E}">
        <p14:creationId xmlns:p14="http://schemas.microsoft.com/office/powerpoint/2010/main" val="3884028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Organizational Development </a:t>
            </a:r>
            <a:r>
              <a:rPr lang="en-US" sz="1050" b="0" kern="1200" dirty="0" smtClean="0">
                <a:solidFill>
                  <a:schemeClr val="tx1"/>
                </a:solidFill>
                <a:effectLst/>
                <a:latin typeface="+mn-lt"/>
                <a:ea typeface="+mn-ea"/>
                <a:cs typeface="+mn-cs"/>
              </a:rPr>
              <a:t>— OD is a change process through which employees diagnose and formulate the change that’s required and implement it, often with the assistance of trained consultants. The central tool is action research used to gather information for developing change processes, training programs, and evaluation methodology.</a:t>
            </a:r>
          </a:p>
          <a:p>
            <a:endParaRPr lang="en-US" sz="1050" b="0" dirty="0" smtClean="0"/>
          </a:p>
          <a:p>
            <a:r>
              <a:rPr lang="en-US" sz="1050" b="1" kern="1200" dirty="0" smtClean="0">
                <a:solidFill>
                  <a:schemeClr val="tx1"/>
                </a:solidFill>
                <a:effectLst/>
                <a:latin typeface="+mn-lt"/>
                <a:ea typeface="+mn-ea"/>
                <a:cs typeface="+mn-cs"/>
              </a:rPr>
              <a:t>Action research </a:t>
            </a:r>
            <a:r>
              <a:rPr lang="en-US" sz="1050" b="0" kern="1200" dirty="0" smtClean="0">
                <a:solidFill>
                  <a:schemeClr val="tx1"/>
                </a:solidFill>
                <a:effectLst/>
                <a:latin typeface="+mn-lt"/>
                <a:ea typeface="+mn-ea"/>
                <a:cs typeface="+mn-cs"/>
              </a:rPr>
              <a:t>is the foundation of most OD programs or interventions. It means gathering data about the organization and its operations and attitudes, with an eye</a:t>
            </a:r>
            <a:r>
              <a:rPr lang="en-US" sz="1050" b="0" kern="1200" baseline="0" dirty="0" smtClean="0">
                <a:solidFill>
                  <a:schemeClr val="tx1"/>
                </a:solidFill>
                <a:effectLst/>
                <a:latin typeface="+mn-lt"/>
                <a:ea typeface="+mn-ea"/>
                <a:cs typeface="+mn-cs"/>
              </a:rPr>
              <a:t> </a:t>
            </a:r>
            <a:r>
              <a:rPr lang="en-US" sz="1050" b="0" kern="1200" dirty="0" smtClean="0">
                <a:solidFill>
                  <a:schemeClr val="tx1"/>
                </a:solidFill>
                <a:effectLst/>
                <a:latin typeface="+mn-lt"/>
                <a:ea typeface="+mn-ea"/>
                <a:cs typeface="+mn-cs"/>
              </a:rPr>
              <a:t>toward solving a particular problem.</a:t>
            </a:r>
          </a:p>
          <a:p>
            <a:endParaRPr lang="en-US" sz="1050" b="0" kern="1200" dirty="0" smtClean="0">
              <a:solidFill>
                <a:schemeClr val="tx1"/>
              </a:solidFill>
              <a:effectLst/>
              <a:latin typeface="+mn-lt"/>
              <a:ea typeface="+mn-ea"/>
              <a:cs typeface="+mn-cs"/>
            </a:endParaRPr>
          </a:p>
          <a:p>
            <a:r>
              <a:rPr lang="en-US" sz="1050" b="1" kern="1200" dirty="0" smtClean="0">
                <a:solidFill>
                  <a:schemeClr val="tx1"/>
                </a:solidFill>
                <a:effectLst/>
                <a:latin typeface="+mn-lt"/>
                <a:ea typeface="+mn-ea"/>
                <a:cs typeface="+mn-cs"/>
              </a:rPr>
              <a:t>Survey feedback </a:t>
            </a:r>
            <a:r>
              <a:rPr lang="en-US" sz="1050" b="0" kern="1200" dirty="0" smtClean="0">
                <a:solidFill>
                  <a:schemeClr val="tx1"/>
                </a:solidFill>
                <a:effectLst/>
                <a:latin typeface="+mn-lt"/>
                <a:ea typeface="+mn-ea"/>
                <a:cs typeface="+mn-cs"/>
              </a:rPr>
              <a:t>uses questionnaires to gather information about attitudes and provide feedback.</a:t>
            </a:r>
          </a:p>
          <a:p>
            <a:endParaRPr lang="en-US" sz="105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Sensitivity training </a:t>
            </a:r>
            <a:r>
              <a:rPr lang="en-US" sz="1050" b="0" kern="1200" dirty="0" smtClean="0">
                <a:solidFill>
                  <a:schemeClr val="tx1"/>
                </a:solidFill>
                <a:effectLst/>
                <a:latin typeface="+mn-lt"/>
                <a:ea typeface="+mn-ea"/>
                <a:cs typeface="+mn-cs"/>
              </a:rPr>
              <a:t>provides insights into the behavior of individual employees and the behavior of others.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kern="1200" dirty="0" smtClean="0">
                <a:solidFill>
                  <a:schemeClr val="tx1"/>
                </a:solidFill>
                <a:effectLst/>
                <a:latin typeface="+mn-lt"/>
                <a:ea typeface="+mn-ea"/>
                <a:cs typeface="+mn-cs"/>
              </a:rPr>
              <a:t>Team building </a:t>
            </a:r>
            <a:r>
              <a:rPr lang="en-US" sz="1050" b="0" kern="1200" dirty="0" smtClean="0">
                <a:solidFill>
                  <a:schemeClr val="tx1"/>
                </a:solidFill>
                <a:effectLst/>
                <a:latin typeface="+mn-lt"/>
                <a:ea typeface="+mn-ea"/>
                <a:cs typeface="+mn-cs"/>
              </a:rPr>
              <a:t>is used to improve the effectiveness of teams at 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0" kern="1200" dirty="0" smtClean="0">
                <a:solidFill>
                  <a:schemeClr val="tx1"/>
                </a:solidFill>
                <a:effectLst/>
                <a:latin typeface="+mn-lt"/>
                <a:ea typeface="+mn-ea"/>
                <a:cs typeface="+mn-cs"/>
              </a:rPr>
              <a:t>A </a:t>
            </a:r>
            <a:r>
              <a:rPr lang="en-US" sz="1050" b="1" kern="1200" dirty="0" smtClean="0">
                <a:solidFill>
                  <a:schemeClr val="tx1"/>
                </a:solidFill>
                <a:effectLst/>
                <a:latin typeface="+mn-lt"/>
                <a:ea typeface="+mn-ea"/>
                <a:cs typeface="+mn-cs"/>
              </a:rPr>
              <a:t>learning organization </a:t>
            </a:r>
            <a:r>
              <a:rPr lang="en-US" sz="1050" b="0" kern="1200" dirty="0" smtClean="0">
                <a:solidFill>
                  <a:schemeClr val="tx1"/>
                </a:solidFill>
                <a:effectLst/>
                <a:latin typeface="+mn-lt"/>
                <a:ea typeface="+mn-ea"/>
                <a:cs typeface="+mn-cs"/>
              </a:rPr>
              <a:t>is an organization skilled at creating, acquiring, and transferring knowledge, and at modifying its behavior to reflect new knowledge and insights.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0" kern="1200" dirty="0" smtClean="0">
              <a:solidFill>
                <a:schemeClr val="tx1"/>
              </a:solidFill>
              <a:effectLst/>
              <a:latin typeface="+mn-lt"/>
              <a:ea typeface="+mn-ea"/>
              <a:cs typeface="+mn-cs"/>
            </a:endParaRPr>
          </a:p>
          <a:p>
            <a:endParaRPr lang="en-US" sz="1050" b="0" dirty="0" smtClean="0"/>
          </a:p>
          <a:p>
            <a:endParaRPr lang="en-US" sz="1050" b="0"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18</a:t>
            </a:fld>
            <a:endParaRPr lang="en-US"/>
          </a:p>
        </p:txBody>
      </p:sp>
    </p:spTree>
    <p:extLst>
      <p:ext uri="{BB962C8B-B14F-4D97-AF65-F5344CB8AC3E}">
        <p14:creationId xmlns:p14="http://schemas.microsoft.com/office/powerpoint/2010/main" val="11693884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evaluation process of choice is controlled experimentation, which uses both a training group and a control group (one that receives no training) to assess before-and-after performance in order to determine the extent to which performance in the training group resulted from the training itself rather than some organization-wide change. In practice, few firms use this method, preferring to simply measure trainees’ reactions, or to measure trainee job performance before and after the training.</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Training Effects to Measure </a:t>
            </a:r>
            <a:r>
              <a:rPr lang="en-US" sz="1200" kern="1200" dirty="0" smtClean="0">
                <a:solidFill>
                  <a:schemeClr val="tx1"/>
                </a:solidFill>
                <a:effectLst/>
                <a:latin typeface="+mn-lt"/>
                <a:ea typeface="+mn-ea"/>
                <a:cs typeface="+mn-cs"/>
              </a:rPr>
              <a:t>— The</a:t>
            </a:r>
            <a:r>
              <a:rPr lang="en-US" sz="1200" kern="1200" baseline="0" dirty="0" smtClean="0">
                <a:solidFill>
                  <a:schemeClr val="tx1"/>
                </a:solidFill>
                <a:effectLst/>
                <a:latin typeface="+mn-lt"/>
                <a:ea typeface="+mn-ea"/>
                <a:cs typeface="+mn-cs"/>
              </a:rPr>
              <a:t> following f</a:t>
            </a:r>
            <a:r>
              <a:rPr lang="en-US" sz="1200" kern="1200" dirty="0" smtClean="0">
                <a:solidFill>
                  <a:schemeClr val="tx1"/>
                </a:solidFill>
                <a:effectLst/>
                <a:latin typeface="+mn-lt"/>
                <a:ea typeface="+mn-ea"/>
                <a:cs typeface="+mn-cs"/>
              </a:rPr>
              <a:t>our basic categories of training outcomes can be measured: 1) reaction, 2) learning, 3) behavior, and 4) results.</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Evaluation in Practice </a:t>
            </a:r>
            <a:r>
              <a:rPr lang="en-US" sz="1200" kern="1200" dirty="0" smtClean="0">
                <a:solidFill>
                  <a:schemeClr val="tx1"/>
                </a:solidFill>
                <a:effectLst/>
                <a:latin typeface="+mn-lt"/>
                <a:ea typeface="+mn-ea"/>
                <a:cs typeface="+mn-cs"/>
              </a:rPr>
              <a:t>— In today’s global economic environment, employers increasingly desire to have measurable results available to justify expenses associated with training and development programs. </a:t>
            </a:r>
            <a:endParaRPr lang="en-US" dirty="0"/>
          </a:p>
        </p:txBody>
      </p:sp>
      <p:sp>
        <p:nvSpPr>
          <p:cNvPr id="4" name="Slide Number Placeholder 3"/>
          <p:cNvSpPr>
            <a:spLocks noGrp="1"/>
          </p:cNvSpPr>
          <p:nvPr>
            <p:ph type="sldNum" sz="quarter" idx="10"/>
          </p:nvPr>
        </p:nvSpPr>
        <p:spPr/>
        <p:txBody>
          <a:bodyPr/>
          <a:lstStyle/>
          <a:p>
            <a:fld id="{9E27A6C4-FEB5-4C08-9C0D-F92C15557F4F}" type="slidenum">
              <a:rPr lang="en-US" smtClean="0"/>
              <a:pPr/>
              <a:t>19</a:t>
            </a:fld>
            <a:endParaRPr lang="en-US"/>
          </a:p>
        </p:txBody>
      </p:sp>
    </p:spTree>
    <p:extLst>
      <p:ext uri="{BB962C8B-B14F-4D97-AF65-F5344CB8AC3E}">
        <p14:creationId xmlns:p14="http://schemas.microsoft.com/office/powerpoint/2010/main" val="69197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p>
            <a:r>
              <a:rPr lang="en-US" smtClean="0"/>
              <a:t>Copyright © 2013 Pearson Education, Inc. Publishing as Prentice Hall</a:t>
            </a:r>
            <a:endParaRPr lang="en-US"/>
          </a:p>
        </p:txBody>
      </p:sp>
      <p:sp>
        <p:nvSpPr>
          <p:cNvPr id="6" name="Slide Number Placeholder 5"/>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3856931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r>
              <a:rPr lang="en-US" smtClean="0"/>
              <a:t>Copyright © 2013 Pearson Education, Inc. Publishing as Prentice Hall</a:t>
            </a:r>
            <a:endParaRPr lang="en-US"/>
          </a:p>
        </p:txBody>
      </p:sp>
      <p:sp>
        <p:nvSpPr>
          <p:cNvPr id="6" name="Slide Number Placeholder 5"/>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630860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smtClean="0"/>
              <a:t>Copyright © 2013 Pearson Education, Inc. Publishing as Prentice Hall</a:t>
            </a:r>
            <a:endParaRPr lang="en-US"/>
          </a:p>
        </p:txBody>
      </p:sp>
      <p:sp>
        <p:nvSpPr>
          <p:cNvPr id="6" name="Slide Number Placeholder 5"/>
          <p:cNvSpPr>
            <a:spLocks noGrp="1"/>
          </p:cNvSpPr>
          <p:nvPr>
            <p:ph type="sldNum" sz="quarter" idx="12"/>
          </p:nvPr>
        </p:nvSpPr>
        <p:spPr/>
        <p:txBody>
          <a:bodyPr/>
          <a:lstStyle/>
          <a:p>
            <a:fld id="{167E37C4-96B8-4BE1-9217-852707393BDD}" type="slidenum">
              <a:rPr lang="en-US" smtClean="0"/>
              <a:pPr/>
              <a:t>‹#›</a:t>
            </a:fld>
            <a:r>
              <a:rPr lang="en-US" dirty="0" smtClean="0"/>
              <a:t>5-</a:t>
            </a:r>
            <a:endParaRPr lang="en-US" dirty="0"/>
          </a:p>
        </p:txBody>
      </p:sp>
    </p:spTree>
    <p:extLst>
      <p:ext uri="{BB962C8B-B14F-4D97-AF65-F5344CB8AC3E}">
        <p14:creationId xmlns:p14="http://schemas.microsoft.com/office/powerpoint/2010/main" val="1765115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3200"/>
            </a:lvl1pPr>
            <a:lvl2pPr>
              <a:defRPr sz="28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3200"/>
            </a:lvl1pPr>
            <a:lvl2pPr>
              <a:defRPr sz="28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11"/>
          </p:nvPr>
        </p:nvSpPr>
        <p:spPr/>
        <p:txBody>
          <a:bodyPr/>
          <a:lstStyle/>
          <a:p>
            <a:r>
              <a:rPr lang="en-US" smtClean="0"/>
              <a:t>Copyright © 2013 Pearson Education, Inc. Publishing as Prentice Hall</a:t>
            </a:r>
            <a:endParaRPr lang="en-US"/>
          </a:p>
        </p:txBody>
      </p:sp>
      <p:sp>
        <p:nvSpPr>
          <p:cNvPr id="7" name="Slide Number Placeholder 6"/>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1865213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p>
            <a:r>
              <a:rPr lang="en-US" smtClean="0"/>
              <a:t>Copyright © 2013 Pearson Education, Inc. Publishing as Prentice Hall</a:t>
            </a:r>
            <a:endParaRPr lang="en-US"/>
          </a:p>
        </p:txBody>
      </p:sp>
      <p:sp>
        <p:nvSpPr>
          <p:cNvPr id="9" name="Slide Number Placeholder 8"/>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2546707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p:txBody>
          <a:bodyPr/>
          <a:lstStyle/>
          <a:p>
            <a:r>
              <a:rPr lang="en-US" smtClean="0"/>
              <a:t>Copyright © 2013 Pearson Education, Inc. Publishing as Prentice Hall</a:t>
            </a:r>
            <a:endParaRPr lang="en-US"/>
          </a:p>
        </p:txBody>
      </p:sp>
      <p:sp>
        <p:nvSpPr>
          <p:cNvPr id="5" name="Slide Number Placeholder 4"/>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1175595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Copyright © 2013 Pearson Education, Inc. Publishing as Prentice Hall</a:t>
            </a:r>
            <a:endParaRPr lang="en-US"/>
          </a:p>
        </p:txBody>
      </p:sp>
      <p:sp>
        <p:nvSpPr>
          <p:cNvPr id="4" name="Slide Number Placeholder 3"/>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2186492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smtClean="0"/>
              <a:t>Copyright © 2013 Pearson Education, Inc. Publishing as Prentice Hall</a:t>
            </a:r>
            <a:endParaRPr lang="en-US"/>
          </a:p>
        </p:txBody>
      </p:sp>
      <p:sp>
        <p:nvSpPr>
          <p:cNvPr id="7" name="Slide Number Placeholder 6"/>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4125463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smtClean="0"/>
              <a:t>Copyright © 2013 Pearson Education, Inc. Publishing as Prentice Hall</a:t>
            </a:r>
            <a:endParaRPr lang="en-US"/>
          </a:p>
        </p:txBody>
      </p:sp>
      <p:sp>
        <p:nvSpPr>
          <p:cNvPr id="7" name="Slide Number Placeholder 6"/>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2179003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r>
              <a:rPr lang="en-US" smtClean="0"/>
              <a:t>Copyright © 2013 Pearson Education, Inc. Publishing as Prentice Hall</a:t>
            </a:r>
            <a:endParaRPr lang="en-US"/>
          </a:p>
        </p:txBody>
      </p:sp>
      <p:sp>
        <p:nvSpPr>
          <p:cNvPr id="6" name="Slide Number Placeholder 5"/>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291937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74638"/>
            <a:ext cx="2057400" cy="5851525"/>
          </a:xfrm>
        </p:spPr>
        <p:txBody>
          <a:bodyPr vert="eaVert"/>
          <a:lstStyle>
            <a:lvl1pPr>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r>
              <a:rPr lang="en-US" smtClean="0"/>
              <a:t>Copyright © 2013 Pearson Education, Inc. Publishing as Prentice Hall</a:t>
            </a:r>
            <a:endParaRPr lang="en-US"/>
          </a:p>
        </p:txBody>
      </p:sp>
      <p:sp>
        <p:nvSpPr>
          <p:cNvPr id="6" name="Slide Number Placeholder 5"/>
          <p:cNvSpPr>
            <a:spLocks noGrp="1"/>
          </p:cNvSpPr>
          <p:nvPr>
            <p:ph type="sldNum" sz="quarter" idx="12"/>
          </p:nvPr>
        </p:nvSpPr>
        <p:spPr/>
        <p:txBody>
          <a:body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4281266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Copyright © 2013 Pearson Education, Inc. Publishing as Prentice Hall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smtClean="0"/>
              <a:t>5-</a:t>
            </a:r>
            <a:fld id="{167E37C4-96B8-4BE1-9217-852707393BDD}" type="slidenum">
              <a:rPr lang="en-US" smtClean="0"/>
              <a:pPr/>
              <a:t>‹#›</a:t>
            </a:fld>
            <a:endParaRPr lang="en-US" dirty="0"/>
          </a:p>
        </p:txBody>
      </p:sp>
    </p:spTree>
    <p:extLst>
      <p:ext uri="{BB962C8B-B14F-4D97-AF65-F5344CB8AC3E}">
        <p14:creationId xmlns:p14="http://schemas.microsoft.com/office/powerpoint/2010/main" val="843705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800" b="1" kern="1200">
          <a:solidFill>
            <a:schemeClr val="accent1">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z="2400" b="1" i="1" dirty="0" err="1" smtClean="0">
                <a:solidFill>
                  <a:schemeClr val="accent1"/>
                </a:solidFill>
              </a:rPr>
              <a:t>Zeenat</a:t>
            </a:r>
            <a:r>
              <a:rPr lang="en-US" sz="2400" b="1" i="1" dirty="0" smtClean="0">
                <a:solidFill>
                  <a:schemeClr val="accent1"/>
                </a:solidFill>
              </a:rPr>
              <a:t> </a:t>
            </a:r>
            <a:r>
              <a:rPr lang="en-US" sz="2400" b="1" i="1" dirty="0" err="1" smtClean="0">
                <a:solidFill>
                  <a:schemeClr val="accent1"/>
                </a:solidFill>
              </a:rPr>
              <a:t>Jabbar</a:t>
            </a:r>
            <a:endParaRPr lang="en-US" sz="2400" b="1" i="1" dirty="0" smtClean="0">
              <a:solidFill>
                <a:schemeClr val="accent1"/>
              </a:solidFill>
            </a:endParaRPr>
          </a:p>
        </p:txBody>
      </p:sp>
      <p:sp>
        <p:nvSpPr>
          <p:cNvPr id="5" name="Slide Number Placeholder 4"/>
          <p:cNvSpPr>
            <a:spLocks noGrp="1"/>
          </p:cNvSpPr>
          <p:nvPr>
            <p:ph type="sldNum" sz="quarter" idx="12"/>
          </p:nvPr>
        </p:nvSpPr>
        <p:spPr/>
        <p:txBody>
          <a:bodyPr/>
          <a:lstStyle/>
          <a:p>
            <a:r>
              <a:rPr lang="en-US" dirty="0"/>
              <a:t>5</a:t>
            </a:r>
            <a:r>
              <a:rPr lang="en-US" dirty="0" smtClean="0"/>
              <a:t>-</a:t>
            </a:r>
            <a:fld id="{E0AFC760-B400-41C0-A0CB-D9A860652FB6}" type="slidenum">
              <a:rPr lang="en-US" smtClean="0"/>
              <a:pPr/>
              <a:t>1</a:t>
            </a:fld>
            <a:endParaRPr lang="en-US" dirty="0"/>
          </a:p>
        </p:txBody>
      </p:sp>
      <p:sp>
        <p:nvSpPr>
          <p:cNvPr id="8" name="Rectangle 7"/>
          <p:cNvSpPr/>
          <p:nvPr/>
        </p:nvSpPr>
        <p:spPr>
          <a:xfrm>
            <a:off x="2286000" y="563880"/>
            <a:ext cx="4191000" cy="646331"/>
          </a:xfrm>
          <a:prstGeom prst="rect">
            <a:avLst/>
          </a:prstGeom>
        </p:spPr>
        <p:txBody>
          <a:bodyPr wrap="square">
            <a:spAutoFit/>
          </a:bodyPr>
          <a:lstStyle/>
          <a:p>
            <a:pPr algn="ctr"/>
            <a:r>
              <a:rPr lang="en-US" sz="3600" b="1" dirty="0" smtClean="0">
                <a:solidFill>
                  <a:schemeClr val="accent1"/>
                </a:solidFill>
                <a:latin typeface="+mj-lt"/>
                <a:cs typeface="Arial" pitchFamily="34" charset="0"/>
              </a:rPr>
              <a:t>Workforce Planning</a:t>
            </a:r>
            <a:endParaRPr lang="en-US" sz="3600" dirty="0">
              <a:solidFill>
                <a:schemeClr val="accent1"/>
              </a:solidFill>
              <a:latin typeface="+mj-lt"/>
              <a:cs typeface="Arial" pitchFamily="34" charset="0"/>
            </a:endParaRPr>
          </a:p>
        </p:txBody>
      </p:sp>
    </p:spTree>
    <p:extLst>
      <p:ext uri="{BB962C8B-B14F-4D97-AF65-F5344CB8AC3E}">
        <p14:creationId xmlns:p14="http://schemas.microsoft.com/office/powerpoint/2010/main" val="283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Learning Objectives (1)</a:t>
            </a:r>
            <a:endParaRPr lang="en-US" dirty="0"/>
          </a:p>
        </p:txBody>
      </p:sp>
      <p:sp>
        <p:nvSpPr>
          <p:cNvPr id="5" name="Content Placeholder 4"/>
          <p:cNvSpPr>
            <a:spLocks noGrp="1"/>
          </p:cNvSpPr>
          <p:nvPr>
            <p:ph idx="1"/>
          </p:nvPr>
        </p:nvSpPr>
        <p:spPr/>
        <p:txBody>
          <a:bodyPr/>
          <a:lstStyle/>
          <a:p>
            <a:pPr>
              <a:buNone/>
            </a:pPr>
            <a:r>
              <a:rPr lang="en-US" dirty="0" smtClean="0"/>
              <a:t>When you finish studying this chapter, you should  be able to:</a:t>
            </a:r>
          </a:p>
          <a:p>
            <a:pPr marL="742950" indent="-742950">
              <a:buFont typeface="+mj-lt"/>
              <a:buAutoNum type="arabicPeriod"/>
            </a:pPr>
            <a:r>
              <a:rPr lang="en-US" dirty="0" smtClean="0"/>
              <a:t>Explain each of the steps in the ADDIE training process.</a:t>
            </a:r>
          </a:p>
          <a:p>
            <a:pPr marL="742950" indent="-742950">
              <a:buFont typeface="+mj-lt"/>
              <a:buAutoNum type="arabicPeriod"/>
            </a:pPr>
            <a:r>
              <a:rPr lang="en-US" dirty="0" smtClean="0"/>
              <a:t>Discuss at least two techniques used for assessing training needs.</a:t>
            </a:r>
            <a:endParaRPr lang="en-US" dirty="0"/>
          </a:p>
        </p:txBody>
      </p:sp>
      <p:sp>
        <p:nvSpPr>
          <p:cNvPr id="3" name="Slide Number Placeholder 2"/>
          <p:cNvSpPr>
            <a:spLocks noGrp="1"/>
          </p:cNvSpPr>
          <p:nvPr>
            <p:ph type="sldNum" sz="quarter" idx="12"/>
          </p:nvPr>
        </p:nvSpPr>
        <p:spPr/>
        <p:txBody>
          <a:bodyPr/>
          <a:lstStyle/>
          <a:p>
            <a:r>
              <a:rPr lang="en-US" smtClean="0"/>
              <a:t>5-</a:t>
            </a:r>
            <a:fld id="{167E37C4-96B8-4BE1-9217-852707393BDD}" type="slidenum">
              <a:rPr lang="en-US" smtClean="0"/>
              <a:pPr/>
              <a:t>2</a:t>
            </a:fld>
            <a:endParaRPr lang="en-US" dirty="0"/>
          </a:p>
        </p:txBody>
      </p:sp>
    </p:spTree>
    <p:extLst>
      <p:ext uri="{BB962C8B-B14F-4D97-AF65-F5344CB8AC3E}">
        <p14:creationId xmlns:p14="http://schemas.microsoft.com/office/powerpoint/2010/main" val="2323557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Learning Objectives (2)</a:t>
            </a:r>
            <a:endParaRPr lang="en-US" dirty="0"/>
          </a:p>
        </p:txBody>
      </p:sp>
      <p:sp>
        <p:nvSpPr>
          <p:cNvPr id="5" name="Content Placeholder 4"/>
          <p:cNvSpPr>
            <a:spLocks noGrp="1"/>
          </p:cNvSpPr>
          <p:nvPr>
            <p:ph idx="1"/>
          </p:nvPr>
        </p:nvSpPr>
        <p:spPr/>
        <p:txBody>
          <a:bodyPr/>
          <a:lstStyle/>
          <a:p>
            <a:pPr marL="742950" indent="-742950">
              <a:buFont typeface="+mj-lt"/>
              <a:buAutoNum type="arabicPeriod" startAt="3"/>
            </a:pPr>
            <a:r>
              <a:rPr lang="en-US" dirty="0" smtClean="0"/>
              <a:t>Explain the pros and cons of at least five training techniques.</a:t>
            </a:r>
          </a:p>
          <a:p>
            <a:pPr marL="742950" indent="-742950">
              <a:buFont typeface="+mj-lt"/>
              <a:buAutoNum type="arabicPeriod" startAt="3"/>
            </a:pPr>
            <a:r>
              <a:rPr lang="en-US" dirty="0" smtClean="0"/>
              <a:t>Explain what management development is and why it is important.</a:t>
            </a:r>
          </a:p>
          <a:p>
            <a:pPr marL="742950" indent="-742950">
              <a:buFont typeface="+mj-lt"/>
              <a:buAutoNum type="arabicPeriod" startAt="3"/>
            </a:pPr>
            <a:r>
              <a:rPr lang="en-US" dirty="0" smtClean="0"/>
              <a:t>Describe the main management development techniques.</a:t>
            </a:r>
            <a:endParaRPr lang="en-US" dirty="0"/>
          </a:p>
        </p:txBody>
      </p:sp>
      <p:sp>
        <p:nvSpPr>
          <p:cNvPr id="3" name="Slide Number Placeholder 2"/>
          <p:cNvSpPr>
            <a:spLocks noGrp="1"/>
          </p:cNvSpPr>
          <p:nvPr>
            <p:ph type="sldNum" sz="quarter" idx="12"/>
          </p:nvPr>
        </p:nvSpPr>
        <p:spPr/>
        <p:txBody>
          <a:bodyPr/>
          <a:lstStyle/>
          <a:p>
            <a:r>
              <a:rPr lang="en-US" smtClean="0"/>
              <a:t>5-</a:t>
            </a:r>
            <a:fld id="{167E37C4-96B8-4BE1-9217-852707393BDD}" type="slidenum">
              <a:rPr lang="en-US" smtClean="0"/>
              <a:pPr/>
              <a:t>3</a:t>
            </a:fld>
            <a:endParaRPr lang="en-US" dirty="0"/>
          </a:p>
        </p:txBody>
      </p:sp>
    </p:spTree>
    <p:extLst>
      <p:ext uri="{BB962C8B-B14F-4D97-AF65-F5344CB8AC3E}">
        <p14:creationId xmlns:p14="http://schemas.microsoft.com/office/powerpoint/2010/main" val="42863293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Orienting Employees  </a:t>
            </a:r>
            <a:endParaRPr lang="en-US" dirty="0"/>
          </a:p>
        </p:txBody>
      </p:sp>
      <p:sp>
        <p:nvSpPr>
          <p:cNvPr id="3" name="Content Placeholder 2"/>
          <p:cNvSpPr>
            <a:spLocks noGrp="1"/>
          </p:cNvSpPr>
          <p:nvPr>
            <p:ph idx="1"/>
          </p:nvPr>
        </p:nvSpPr>
        <p:spPr>
          <a:xfrm>
            <a:off x="457200" y="1600200"/>
            <a:ext cx="4191000" cy="4525963"/>
          </a:xfrm>
        </p:spPr>
        <p:txBody>
          <a:bodyPr>
            <a:normAutofit/>
          </a:bodyPr>
          <a:lstStyle/>
          <a:p>
            <a:r>
              <a:rPr lang="en-US" dirty="0" smtClean="0"/>
              <a:t>Basic information</a:t>
            </a:r>
          </a:p>
          <a:p>
            <a:pPr lvl="1"/>
            <a:r>
              <a:rPr lang="en-US" dirty="0" smtClean="0"/>
              <a:t>Socialization</a:t>
            </a:r>
          </a:p>
          <a:p>
            <a:pPr lvl="1"/>
            <a:r>
              <a:rPr lang="en-US" dirty="0" smtClean="0"/>
              <a:t>Culture</a:t>
            </a:r>
          </a:p>
          <a:p>
            <a:r>
              <a:rPr lang="en-US" dirty="0" smtClean="0"/>
              <a:t>Types of programs</a:t>
            </a:r>
          </a:p>
          <a:p>
            <a:r>
              <a:rPr lang="en-US" dirty="0" smtClean="0"/>
              <a:t>Purposes</a:t>
            </a:r>
          </a:p>
          <a:p>
            <a:r>
              <a:rPr lang="en-US" dirty="0" smtClean="0"/>
              <a:t>Technology</a:t>
            </a:r>
            <a:endParaRPr lang="en-US" dirty="0"/>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4</a:t>
            </a:fld>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2913507"/>
            <a:ext cx="3505200" cy="1945386"/>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52573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27238"/>
            <a:ext cx="8229600" cy="2697162"/>
          </a:xfrm>
        </p:spPr>
        <p:txBody>
          <a:bodyPr>
            <a:normAutofit/>
          </a:bodyPr>
          <a:lstStyle/>
          <a:p>
            <a:r>
              <a:rPr lang="en-US" sz="6000" dirty="0" smtClean="0">
                <a:solidFill>
                  <a:schemeClr val="tx1"/>
                </a:solidFill>
                <a:effectLst>
                  <a:outerShdw blurRad="38100" dist="38100" dir="2700000" algn="tl">
                    <a:srgbClr val="000000">
                      <a:alpha val="43137"/>
                    </a:srgbClr>
                  </a:outerShdw>
                </a:effectLst>
              </a:rPr>
              <a:t>The Training Process</a:t>
            </a:r>
            <a:endParaRPr lang="en-US" sz="6000" dirty="0">
              <a:solidFill>
                <a:schemeClr val="tx1"/>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5</a:t>
            </a:fld>
            <a:endParaRPr lang="en-US" dirty="0"/>
          </a:p>
        </p:txBody>
      </p:sp>
    </p:spTree>
    <p:extLst>
      <p:ext uri="{BB962C8B-B14F-4D97-AF65-F5344CB8AC3E}">
        <p14:creationId xmlns:p14="http://schemas.microsoft.com/office/powerpoint/2010/main" val="33208211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 Training Process</a:t>
            </a:r>
            <a:endParaRPr lang="en-US" dirty="0"/>
          </a:p>
        </p:txBody>
      </p:sp>
      <p:sp>
        <p:nvSpPr>
          <p:cNvPr id="6" name="Content Placeholder 5"/>
          <p:cNvSpPr>
            <a:spLocks noGrp="1"/>
          </p:cNvSpPr>
          <p:nvPr>
            <p:ph idx="1"/>
          </p:nvPr>
        </p:nvSpPr>
        <p:spPr>
          <a:xfrm>
            <a:off x="457200" y="1371600"/>
            <a:ext cx="7924800" cy="4754563"/>
          </a:xfrm>
        </p:spPr>
        <p:txBody>
          <a:bodyPr>
            <a:normAutofit lnSpcReduction="10000"/>
          </a:bodyPr>
          <a:lstStyle/>
          <a:p>
            <a:r>
              <a:rPr lang="en-US" dirty="0" smtClean="0"/>
              <a:t>Alignment</a:t>
            </a:r>
          </a:p>
          <a:p>
            <a:r>
              <a:rPr lang="en-US" dirty="0" smtClean="0"/>
              <a:t>Training and performance</a:t>
            </a:r>
          </a:p>
          <a:p>
            <a:r>
              <a:rPr lang="en-US" dirty="0" smtClean="0"/>
              <a:t>ADDIE five-step process</a:t>
            </a:r>
          </a:p>
          <a:p>
            <a:pPr lvl="1"/>
            <a:r>
              <a:rPr lang="en-US" i="1" dirty="0" smtClean="0"/>
              <a:t>Analyze</a:t>
            </a:r>
          </a:p>
          <a:p>
            <a:pPr lvl="1"/>
            <a:r>
              <a:rPr lang="en-US" i="1" dirty="0" smtClean="0"/>
              <a:t>Design</a:t>
            </a:r>
          </a:p>
          <a:p>
            <a:pPr lvl="1"/>
            <a:r>
              <a:rPr lang="en-US" i="1" dirty="0" smtClean="0"/>
              <a:t>Develop</a:t>
            </a:r>
          </a:p>
          <a:p>
            <a:pPr lvl="1"/>
            <a:r>
              <a:rPr lang="en-US" i="1" dirty="0" smtClean="0"/>
              <a:t>Implement</a:t>
            </a:r>
            <a:r>
              <a:rPr lang="en-US" dirty="0" smtClean="0"/>
              <a:t> </a:t>
            </a:r>
          </a:p>
          <a:p>
            <a:pPr lvl="1"/>
            <a:r>
              <a:rPr lang="en-US" i="1" dirty="0" smtClean="0"/>
              <a:t>Evaluate</a:t>
            </a:r>
          </a:p>
          <a:p>
            <a:pPr lvl="1"/>
            <a:endParaRPr lang="en-US" i="1" dirty="0" smtClean="0"/>
          </a:p>
          <a:p>
            <a:pPr lvl="1"/>
            <a:endParaRPr lang="en-US" dirty="0"/>
          </a:p>
        </p:txBody>
      </p:sp>
      <p:sp>
        <p:nvSpPr>
          <p:cNvPr id="4" name="Slide Number Placeholder 3"/>
          <p:cNvSpPr>
            <a:spLocks noGrp="1"/>
          </p:cNvSpPr>
          <p:nvPr>
            <p:ph type="sldNum" sz="quarter" idx="12"/>
          </p:nvPr>
        </p:nvSpPr>
        <p:spPr/>
        <p:txBody>
          <a:bodyPr/>
          <a:lstStyle/>
          <a:p>
            <a:r>
              <a:rPr lang="en-US" smtClean="0"/>
              <a:t>5-</a:t>
            </a:r>
            <a:fld id="{167E37C4-96B8-4BE1-9217-852707393BDD}" type="slidenum">
              <a:rPr lang="en-US" smtClean="0"/>
              <a:pPr/>
              <a:t>6</a:t>
            </a:fld>
            <a:endParaRPr lang="en-US" dirty="0"/>
          </a:p>
        </p:txBody>
      </p:sp>
    </p:spTree>
    <p:extLst>
      <p:ext uri="{BB962C8B-B14F-4D97-AF65-F5344CB8AC3E}">
        <p14:creationId xmlns:p14="http://schemas.microsoft.com/office/powerpoint/2010/main" val="11875100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a:t>
            </a:r>
            <a:r>
              <a:rPr lang="en-US" dirty="0" smtClean="0">
                <a:solidFill>
                  <a:srgbClr val="C00000"/>
                </a:solidFill>
              </a:rPr>
              <a:t>A</a:t>
            </a:r>
            <a:r>
              <a:rPr lang="en-US" dirty="0" smtClean="0"/>
              <a:t>nalyzing </a:t>
            </a:r>
            <a:endParaRPr lang="en-US" dirty="0"/>
          </a:p>
        </p:txBody>
      </p:sp>
      <p:sp>
        <p:nvSpPr>
          <p:cNvPr id="3" name="Content Placeholder 2"/>
          <p:cNvSpPr>
            <a:spLocks noGrp="1"/>
          </p:cNvSpPr>
          <p:nvPr>
            <p:ph idx="1"/>
          </p:nvPr>
        </p:nvSpPr>
        <p:spPr>
          <a:xfrm>
            <a:off x="457200" y="1981200"/>
            <a:ext cx="4419600" cy="3916363"/>
          </a:xfrm>
        </p:spPr>
        <p:txBody>
          <a:bodyPr/>
          <a:lstStyle/>
          <a:p>
            <a:r>
              <a:rPr lang="en-US" dirty="0" smtClean="0"/>
              <a:t>Identifying training needs</a:t>
            </a:r>
          </a:p>
          <a:p>
            <a:r>
              <a:rPr lang="en-US" dirty="0"/>
              <a:t>Talent </a:t>
            </a:r>
            <a:r>
              <a:rPr lang="en-US" dirty="0" smtClean="0"/>
              <a:t>management</a:t>
            </a:r>
            <a:r>
              <a:rPr lang="en-US" dirty="0"/>
              <a:t>: Using profiles and </a:t>
            </a:r>
            <a:r>
              <a:rPr lang="en-US" dirty="0" smtClean="0"/>
              <a:t>competency models</a:t>
            </a:r>
          </a:p>
          <a:p>
            <a:pPr lvl="1"/>
            <a:r>
              <a:rPr lang="en-US" dirty="0" smtClean="0"/>
              <a:t>Consolidation</a:t>
            </a:r>
            <a:endParaRPr lang="en-US" dirty="0"/>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7</a:t>
            </a:fld>
            <a:endParaRPr lang="en-US" dirty="0"/>
          </a:p>
        </p:txBody>
      </p:sp>
      <p:sp>
        <p:nvSpPr>
          <p:cNvPr id="6" name="Rectangle 5"/>
          <p:cNvSpPr/>
          <p:nvPr/>
        </p:nvSpPr>
        <p:spPr>
          <a:xfrm>
            <a:off x="5105399" y="3012996"/>
            <a:ext cx="3733802" cy="1446550"/>
          </a:xfrm>
          <a:prstGeom prst="rect">
            <a:avLst/>
          </a:prstGeom>
          <a:noFill/>
        </p:spPr>
        <p:txBody>
          <a:bodyPr wrap="square" lIns="91440" tIns="45720" rIns="91440" bIns="45720">
            <a:spAutoFit/>
            <a:scene3d>
              <a:camera prst="isometricOffAxis2Left"/>
              <a:lightRig rig="soft" dir="tl">
                <a:rot lat="0" lon="0" rev="0"/>
              </a:lightRig>
            </a:scene3d>
            <a:sp3d contourW="25400" prstMaterial="matte">
              <a:bevelT w="25400" h="55880" prst="artDeco"/>
              <a:contourClr>
                <a:schemeClr val="accent2">
                  <a:tint val="20000"/>
                </a:schemeClr>
              </a:contourClr>
            </a:sp3d>
          </a:bodyPr>
          <a:lstStyle/>
          <a:p>
            <a:pPr algn="ctr"/>
            <a:r>
              <a:rPr lang="en-US" sz="8800" b="1" cap="none" spc="50" dirty="0" smtClean="0">
                <a:ln w="11430"/>
                <a:gradFill>
                  <a:gsLst>
                    <a:gs pos="25000">
                      <a:schemeClr val="tx2"/>
                    </a:gs>
                    <a:gs pos="100000">
                      <a:srgbClr val="C0504D">
                        <a:shade val="45000"/>
                        <a:satMod val="165000"/>
                      </a:srgbClr>
                    </a:gs>
                  </a:gsLst>
                  <a:lin ang="5400000"/>
                </a:gradFill>
                <a:effectLst>
                  <a:outerShdw blurRad="76200" dist="50800" dir="5400000" algn="tl" rotWithShape="0">
                    <a:srgbClr val="000000">
                      <a:alpha val="65000"/>
                    </a:srgbClr>
                  </a:outerShdw>
                </a:effectLst>
              </a:rPr>
              <a:t>A</a:t>
            </a:r>
            <a:r>
              <a:rPr lang="en-US" sz="8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DDIE</a:t>
            </a:r>
            <a:endParaRPr lang="en-US" sz="8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850337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a:t>
            </a:r>
            <a:r>
              <a:rPr lang="en-US" dirty="0" smtClean="0">
                <a:solidFill>
                  <a:srgbClr val="C00000"/>
                </a:solidFill>
              </a:rPr>
              <a:t>D</a:t>
            </a:r>
            <a:r>
              <a:rPr lang="en-US" dirty="0" smtClean="0"/>
              <a:t>esigning</a:t>
            </a:r>
            <a:endParaRPr lang="en-US" dirty="0"/>
          </a:p>
        </p:txBody>
      </p:sp>
      <p:sp>
        <p:nvSpPr>
          <p:cNvPr id="3" name="Content Placeholder 2"/>
          <p:cNvSpPr>
            <a:spLocks noGrp="1"/>
          </p:cNvSpPr>
          <p:nvPr>
            <p:ph idx="1"/>
          </p:nvPr>
        </p:nvSpPr>
        <p:spPr>
          <a:xfrm>
            <a:off x="457200" y="2286000"/>
            <a:ext cx="5486400" cy="3840163"/>
          </a:xfrm>
        </p:spPr>
        <p:txBody>
          <a:bodyPr/>
          <a:lstStyle/>
          <a:p>
            <a:r>
              <a:rPr lang="en-US" dirty="0" smtClean="0"/>
              <a:t>Design the program</a:t>
            </a:r>
          </a:p>
          <a:p>
            <a:r>
              <a:rPr lang="en-US" dirty="0" smtClean="0"/>
              <a:t>Setting learning objectives</a:t>
            </a:r>
          </a:p>
          <a:p>
            <a:r>
              <a:rPr lang="en-US" dirty="0" smtClean="0"/>
              <a:t>Motivational learning environment</a:t>
            </a:r>
            <a:endParaRPr lang="en-US" dirty="0"/>
          </a:p>
        </p:txBody>
      </p:sp>
      <p:sp>
        <p:nvSpPr>
          <p:cNvPr id="5" name="Slide Number Placeholder 4"/>
          <p:cNvSpPr>
            <a:spLocks noGrp="1"/>
          </p:cNvSpPr>
          <p:nvPr>
            <p:ph type="sldNum" sz="quarter" idx="12"/>
          </p:nvPr>
        </p:nvSpPr>
        <p:spPr/>
        <p:txBody>
          <a:bodyPr/>
          <a:lstStyle/>
          <a:p>
            <a:r>
              <a:rPr lang="en-US" dirty="0" smtClean="0"/>
              <a:t>5-</a:t>
            </a:r>
            <a:fld id="{167E37C4-96B8-4BE1-9217-852707393BDD}" type="slidenum">
              <a:rPr lang="en-US" smtClean="0"/>
              <a:pPr/>
              <a:t>8</a:t>
            </a:fld>
            <a:endParaRPr lang="en-US" dirty="0"/>
          </a:p>
        </p:txBody>
      </p:sp>
      <p:sp>
        <p:nvSpPr>
          <p:cNvPr id="7" name="Rectangle 6"/>
          <p:cNvSpPr/>
          <p:nvPr/>
        </p:nvSpPr>
        <p:spPr>
          <a:xfrm>
            <a:off x="5486400" y="3467725"/>
            <a:ext cx="3243048" cy="1446550"/>
          </a:xfrm>
          <a:prstGeom prst="rect">
            <a:avLst/>
          </a:prstGeom>
          <a:scene3d>
            <a:camera prst="isometricOffAxis2Left"/>
            <a:lightRig rig="threePt" dir="t"/>
          </a:scene3d>
        </p:spPr>
        <p:txBody>
          <a:bodyPr wrap="square">
            <a:spAutoFit/>
            <a:scene3d>
              <a:camera prst="isometricOffAxis2Left"/>
              <a:lightRig rig="sunset" dir="t"/>
            </a:scene3d>
          </a:bodyPr>
          <a:lstStyle/>
          <a:p>
            <a:pPr lvl="0" algn="ctr"/>
            <a:r>
              <a:rPr lang="en-US" sz="8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A</a:t>
            </a:r>
            <a:r>
              <a:rPr lang="en-US" sz="8800" b="1" spc="50" dirty="0">
                <a:ln w="11430"/>
                <a:gradFill>
                  <a:gsLst>
                    <a:gs pos="25000">
                      <a:schemeClr val="tx2"/>
                    </a:gs>
                    <a:gs pos="100000">
                      <a:srgbClr val="C0504D">
                        <a:shade val="45000"/>
                        <a:satMod val="165000"/>
                      </a:srgbClr>
                    </a:gs>
                  </a:gsLst>
                  <a:lin ang="5400000"/>
                </a:gradFill>
                <a:effectLst>
                  <a:outerShdw blurRad="76200" dist="50800" dir="5400000" algn="tl" rotWithShape="0">
                    <a:srgbClr val="000000">
                      <a:alpha val="65000"/>
                    </a:srgbClr>
                  </a:outerShdw>
                </a:effectLst>
              </a:rPr>
              <a:t>D</a:t>
            </a:r>
            <a:r>
              <a:rPr lang="en-US" sz="8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DIE</a:t>
            </a:r>
          </a:p>
        </p:txBody>
      </p:sp>
    </p:spTree>
    <p:extLst>
      <p:ext uri="{BB962C8B-B14F-4D97-AF65-F5344CB8AC3E}">
        <p14:creationId xmlns:p14="http://schemas.microsoft.com/office/powerpoint/2010/main" val="23026061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smtClean="0"/>
              <a:t>Step 3: </a:t>
            </a:r>
            <a:r>
              <a:rPr lang="en-US" dirty="0" smtClean="0">
                <a:solidFill>
                  <a:srgbClr val="C00000"/>
                </a:solidFill>
              </a:rPr>
              <a:t>D</a:t>
            </a:r>
            <a:r>
              <a:rPr lang="en-US" dirty="0" smtClean="0"/>
              <a:t>eveloping the Program </a:t>
            </a:r>
            <a:br>
              <a:rPr lang="en-US" dirty="0" smtClean="0"/>
            </a:br>
            <a:r>
              <a:rPr lang="en-US" dirty="0" smtClean="0"/>
              <a:t>or Course</a:t>
            </a:r>
            <a:endParaRPr lang="en-US" dirty="0"/>
          </a:p>
        </p:txBody>
      </p:sp>
      <p:sp>
        <p:nvSpPr>
          <p:cNvPr id="3" name="Content Placeholder 2"/>
          <p:cNvSpPr>
            <a:spLocks noGrp="1"/>
          </p:cNvSpPr>
          <p:nvPr>
            <p:ph idx="1"/>
          </p:nvPr>
        </p:nvSpPr>
        <p:spPr>
          <a:xfrm>
            <a:off x="457200" y="1905000"/>
            <a:ext cx="8229600" cy="4221163"/>
          </a:xfrm>
        </p:spPr>
        <p:txBody>
          <a:bodyPr/>
          <a:lstStyle/>
          <a:p>
            <a:r>
              <a:rPr lang="en-US" dirty="0" smtClean="0"/>
              <a:t>Program development</a:t>
            </a:r>
          </a:p>
          <a:p>
            <a:r>
              <a:rPr lang="en-US" dirty="0" smtClean="0"/>
              <a:t>Assembling or creating</a:t>
            </a:r>
          </a:p>
          <a:p>
            <a:r>
              <a:rPr lang="en-US" dirty="0" smtClean="0"/>
              <a:t>Choosing</a:t>
            </a:r>
          </a:p>
          <a:p>
            <a:pPr lvl="1"/>
            <a:r>
              <a:rPr lang="en-US" dirty="0" smtClean="0"/>
              <a:t>Content</a:t>
            </a:r>
          </a:p>
          <a:p>
            <a:pPr lvl="1"/>
            <a:r>
              <a:rPr lang="en-US" dirty="0" smtClean="0"/>
              <a:t>Instructional methods</a:t>
            </a:r>
            <a:endParaRPr lang="en-US" dirty="0"/>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9</a:t>
            </a:fld>
            <a:endParaRPr lang="en-US" dirty="0"/>
          </a:p>
        </p:txBody>
      </p:sp>
      <p:sp>
        <p:nvSpPr>
          <p:cNvPr id="6" name="Rectangle 5"/>
          <p:cNvSpPr/>
          <p:nvPr/>
        </p:nvSpPr>
        <p:spPr>
          <a:xfrm>
            <a:off x="5358531" y="3276600"/>
            <a:ext cx="3175869" cy="1446550"/>
          </a:xfrm>
          <a:prstGeom prst="rect">
            <a:avLst/>
          </a:prstGeom>
        </p:spPr>
        <p:txBody>
          <a:bodyPr wrap="none">
            <a:spAutoFit/>
            <a:scene3d>
              <a:camera prst="isometricOffAxis2Left"/>
              <a:lightRig rig="threePt" dir="t"/>
            </a:scene3d>
          </a:bodyPr>
          <a:lstStyle/>
          <a:p>
            <a:pPr lvl="0" algn="ctr"/>
            <a:r>
              <a:rPr lang="en-US" sz="8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AD</a:t>
            </a:r>
            <a:r>
              <a:rPr lang="en-US" sz="8800" b="1" spc="50" dirty="0">
                <a:ln w="11430"/>
                <a:gradFill>
                  <a:gsLst>
                    <a:gs pos="25000">
                      <a:schemeClr val="tx2"/>
                    </a:gs>
                    <a:gs pos="100000">
                      <a:srgbClr val="C0504D">
                        <a:shade val="45000"/>
                        <a:satMod val="165000"/>
                      </a:srgbClr>
                    </a:gs>
                  </a:gsLst>
                  <a:lin ang="5400000"/>
                </a:gradFill>
                <a:effectLst>
                  <a:outerShdw blurRad="76200" dist="50800" dir="5400000" algn="tl" rotWithShape="0">
                    <a:srgbClr val="000000">
                      <a:alpha val="65000"/>
                    </a:srgbClr>
                  </a:outerShdw>
                </a:effectLst>
              </a:rPr>
              <a:t>D</a:t>
            </a:r>
            <a:r>
              <a:rPr lang="en-US" sz="8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IE</a:t>
            </a:r>
          </a:p>
        </p:txBody>
      </p:sp>
    </p:spTree>
    <p:extLst>
      <p:ext uri="{BB962C8B-B14F-4D97-AF65-F5344CB8AC3E}">
        <p14:creationId xmlns:p14="http://schemas.microsoft.com/office/powerpoint/2010/main" val="31318424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4: </a:t>
            </a:r>
            <a:r>
              <a:rPr lang="en-US" dirty="0" smtClean="0">
                <a:solidFill>
                  <a:srgbClr val="C00000"/>
                </a:solidFill>
              </a:rPr>
              <a:t>I</a:t>
            </a:r>
            <a:r>
              <a:rPr lang="en-US" dirty="0" smtClean="0"/>
              <a:t>mplementation: Training Techniques</a:t>
            </a:r>
            <a:endParaRPr lang="en-US" dirty="0"/>
          </a:p>
        </p:txBody>
      </p:sp>
      <p:sp>
        <p:nvSpPr>
          <p:cNvPr id="3" name="Content Placeholder 2"/>
          <p:cNvSpPr>
            <a:spLocks noGrp="1"/>
          </p:cNvSpPr>
          <p:nvPr>
            <p:ph idx="1"/>
          </p:nvPr>
        </p:nvSpPr>
        <p:spPr>
          <a:xfrm>
            <a:off x="457200" y="1905000"/>
            <a:ext cx="8229600" cy="4221163"/>
          </a:xfrm>
        </p:spPr>
        <p:txBody>
          <a:bodyPr/>
          <a:lstStyle/>
          <a:p>
            <a:r>
              <a:rPr lang="en-US" dirty="0" smtClean="0"/>
              <a:t>On-the-job (</a:t>
            </a:r>
            <a:r>
              <a:rPr lang="en-US" dirty="0" err="1" smtClean="0"/>
              <a:t>OJT</a:t>
            </a:r>
            <a:r>
              <a:rPr lang="en-US" dirty="0" smtClean="0"/>
              <a:t>) training</a:t>
            </a:r>
          </a:p>
          <a:p>
            <a:r>
              <a:rPr lang="en-US" dirty="0" smtClean="0"/>
              <a:t>Learning</a:t>
            </a:r>
          </a:p>
          <a:p>
            <a:r>
              <a:rPr lang="en-US" dirty="0" smtClean="0"/>
              <a:t>Informal Learning</a:t>
            </a:r>
          </a:p>
          <a:p>
            <a:r>
              <a:rPr lang="en-US" dirty="0" smtClean="0"/>
              <a:t>Apprenticeship training</a:t>
            </a:r>
          </a:p>
          <a:p>
            <a:r>
              <a:rPr lang="en-US" dirty="0" smtClean="0"/>
              <a:t>Behavior modeling</a:t>
            </a:r>
          </a:p>
          <a:p>
            <a:r>
              <a:rPr lang="en-US" dirty="0" smtClean="0"/>
              <a:t>Vestibule training</a:t>
            </a:r>
            <a:endParaRPr lang="en-US" dirty="0"/>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10</a:t>
            </a:fld>
            <a:endParaRPr lang="en-US" dirty="0"/>
          </a:p>
        </p:txBody>
      </p:sp>
      <p:sp>
        <p:nvSpPr>
          <p:cNvPr id="6" name="Rectangle 5"/>
          <p:cNvSpPr/>
          <p:nvPr/>
        </p:nvSpPr>
        <p:spPr>
          <a:xfrm>
            <a:off x="5486400" y="3352800"/>
            <a:ext cx="3175869" cy="1446550"/>
          </a:xfrm>
          <a:prstGeom prst="rect">
            <a:avLst/>
          </a:prstGeom>
        </p:spPr>
        <p:txBody>
          <a:bodyPr wrap="none">
            <a:spAutoFit/>
            <a:scene3d>
              <a:camera prst="isometricOffAxis2Left"/>
              <a:lightRig rig="threePt" dir="t"/>
            </a:scene3d>
          </a:bodyPr>
          <a:lstStyle/>
          <a:p>
            <a:pPr lvl="0" algn="ctr"/>
            <a:r>
              <a:rPr lang="en-US" sz="88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ADD</a:t>
            </a:r>
            <a:r>
              <a:rPr lang="en-US" sz="8800" b="1" spc="50" dirty="0" smtClean="0">
                <a:ln w="11430"/>
                <a:gradFill>
                  <a:gsLst>
                    <a:gs pos="25000">
                      <a:schemeClr val="tx2"/>
                    </a:gs>
                    <a:gs pos="100000">
                      <a:srgbClr val="C0504D">
                        <a:shade val="45000"/>
                        <a:satMod val="165000"/>
                      </a:srgbClr>
                    </a:gs>
                  </a:gsLst>
                  <a:lin ang="5400000"/>
                </a:gradFill>
                <a:effectLst>
                  <a:outerShdw blurRad="76200" dist="50800" dir="5400000" algn="tl" rotWithShape="0">
                    <a:srgbClr val="000000">
                      <a:alpha val="65000"/>
                    </a:srgbClr>
                  </a:outerShdw>
                </a:effectLst>
              </a:rPr>
              <a:t>I</a:t>
            </a:r>
            <a:r>
              <a:rPr lang="en-US" sz="8800" b="1" spc="50" dirty="0" smtClean="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E</a:t>
            </a:r>
            <a:endParaRPr lang="en-US" sz="8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2000727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4: </a:t>
            </a:r>
            <a:r>
              <a:rPr lang="en-US" dirty="0" smtClean="0">
                <a:solidFill>
                  <a:srgbClr val="C00000"/>
                </a:solidFill>
              </a:rPr>
              <a:t>I</a:t>
            </a:r>
            <a:r>
              <a:rPr lang="en-US" dirty="0" smtClean="0"/>
              <a:t>mplementation: Training Techniques (cont.)</a:t>
            </a:r>
            <a:endParaRPr lang="en-US" dirty="0"/>
          </a:p>
        </p:txBody>
      </p:sp>
      <p:sp>
        <p:nvSpPr>
          <p:cNvPr id="3" name="Content Placeholder 2"/>
          <p:cNvSpPr>
            <a:spLocks noGrp="1"/>
          </p:cNvSpPr>
          <p:nvPr>
            <p:ph idx="1"/>
          </p:nvPr>
        </p:nvSpPr>
        <p:spPr>
          <a:xfrm>
            <a:off x="457200" y="1905000"/>
            <a:ext cx="8229600" cy="4221163"/>
          </a:xfrm>
        </p:spPr>
        <p:txBody>
          <a:bodyPr>
            <a:normAutofit fontScale="92500" lnSpcReduction="10000"/>
          </a:bodyPr>
          <a:lstStyle/>
          <a:p>
            <a:r>
              <a:rPr lang="en-US" dirty="0" smtClean="0"/>
              <a:t>A/V, distance learning</a:t>
            </a:r>
          </a:p>
          <a:p>
            <a:pPr lvl="1"/>
            <a:r>
              <a:rPr lang="en-US" dirty="0" smtClean="0"/>
              <a:t>Video conference</a:t>
            </a:r>
          </a:p>
          <a:p>
            <a:pPr lvl="1"/>
            <a:r>
              <a:rPr lang="en-US" dirty="0" smtClean="0"/>
              <a:t>Interactive</a:t>
            </a:r>
          </a:p>
          <a:p>
            <a:r>
              <a:rPr lang="en-US" dirty="0" smtClean="0"/>
              <a:t>Computer-based</a:t>
            </a:r>
          </a:p>
          <a:p>
            <a:pPr lvl="1"/>
            <a:r>
              <a:rPr lang="en-US" dirty="0" smtClean="0"/>
              <a:t>Simulated</a:t>
            </a:r>
          </a:p>
          <a:p>
            <a:r>
              <a:rPr lang="en-US" dirty="0" smtClean="0"/>
              <a:t>Internet-based</a:t>
            </a:r>
          </a:p>
          <a:p>
            <a:pPr lvl="1"/>
            <a:r>
              <a:rPr lang="en-US" dirty="0" smtClean="0"/>
              <a:t>Learning portals</a:t>
            </a:r>
          </a:p>
          <a:p>
            <a:pPr lvl="1"/>
            <a:r>
              <a:rPr lang="en-US" dirty="0" smtClean="0"/>
              <a:t>Learning management systems</a:t>
            </a:r>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11</a:t>
            </a:fld>
            <a:endParaRPr lang="en-US" dirty="0"/>
          </a:p>
        </p:txBody>
      </p:sp>
      <p:sp>
        <p:nvSpPr>
          <p:cNvPr id="6" name="Rectangle 5"/>
          <p:cNvSpPr/>
          <p:nvPr/>
        </p:nvSpPr>
        <p:spPr>
          <a:xfrm>
            <a:off x="5334000" y="3657600"/>
            <a:ext cx="3175869" cy="1446550"/>
          </a:xfrm>
          <a:prstGeom prst="rect">
            <a:avLst/>
          </a:prstGeom>
        </p:spPr>
        <p:txBody>
          <a:bodyPr wrap="none">
            <a:spAutoFit/>
            <a:scene3d>
              <a:camera prst="isometricOffAxis2Left"/>
              <a:lightRig rig="threePt" dir="t"/>
            </a:scene3d>
          </a:bodyPr>
          <a:lstStyle/>
          <a:p>
            <a:pPr lvl="0" algn="ctr"/>
            <a:r>
              <a:rPr lang="en-US" sz="8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ADD</a:t>
            </a:r>
            <a:r>
              <a:rPr lang="en-US" sz="8800" b="1" spc="50" dirty="0">
                <a:ln w="11430"/>
                <a:gradFill>
                  <a:gsLst>
                    <a:gs pos="25000">
                      <a:srgbClr val="1F497D"/>
                    </a:gs>
                    <a:gs pos="100000">
                      <a:srgbClr val="C0504D">
                        <a:shade val="45000"/>
                        <a:satMod val="165000"/>
                      </a:srgbClr>
                    </a:gs>
                  </a:gsLst>
                  <a:lin ang="5400000"/>
                </a:gradFill>
                <a:effectLst>
                  <a:outerShdw blurRad="76200" dist="50800" dir="5400000" algn="tl" rotWithShape="0">
                    <a:srgbClr val="000000">
                      <a:alpha val="65000"/>
                    </a:srgbClr>
                  </a:outerShdw>
                </a:effectLst>
              </a:rPr>
              <a:t>I</a:t>
            </a:r>
            <a:r>
              <a:rPr lang="en-US" sz="8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E</a:t>
            </a:r>
          </a:p>
        </p:txBody>
      </p:sp>
    </p:spTree>
    <p:extLst>
      <p:ext uri="{BB962C8B-B14F-4D97-AF65-F5344CB8AC3E}">
        <p14:creationId xmlns:p14="http://schemas.microsoft.com/office/powerpoint/2010/main" val="36163040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4: </a:t>
            </a:r>
            <a:r>
              <a:rPr lang="en-US" dirty="0" smtClean="0">
                <a:solidFill>
                  <a:srgbClr val="C00000"/>
                </a:solidFill>
              </a:rPr>
              <a:t>I</a:t>
            </a:r>
            <a:r>
              <a:rPr lang="en-US" dirty="0" smtClean="0"/>
              <a:t>mplementation: Training Techniques (cont.)</a:t>
            </a:r>
            <a:endParaRPr lang="en-US" dirty="0"/>
          </a:p>
        </p:txBody>
      </p:sp>
      <p:sp>
        <p:nvSpPr>
          <p:cNvPr id="3" name="Content Placeholder 2"/>
          <p:cNvSpPr>
            <a:spLocks noGrp="1"/>
          </p:cNvSpPr>
          <p:nvPr>
            <p:ph idx="1"/>
          </p:nvPr>
        </p:nvSpPr>
        <p:spPr>
          <a:xfrm>
            <a:off x="457200" y="1905000"/>
            <a:ext cx="8229600" cy="4221163"/>
          </a:xfrm>
        </p:spPr>
        <p:txBody>
          <a:bodyPr>
            <a:normAutofit lnSpcReduction="10000"/>
          </a:bodyPr>
          <a:lstStyle/>
          <a:p>
            <a:r>
              <a:rPr lang="en-US" dirty="0" smtClean="0"/>
              <a:t>Mobile</a:t>
            </a:r>
          </a:p>
          <a:p>
            <a:pPr lvl="1"/>
            <a:r>
              <a:rPr lang="en-US" dirty="0" smtClean="0"/>
              <a:t>Virtual classroom</a:t>
            </a:r>
          </a:p>
          <a:p>
            <a:r>
              <a:rPr lang="en-US" dirty="0" smtClean="0"/>
              <a:t>Special purposes</a:t>
            </a:r>
          </a:p>
          <a:p>
            <a:pPr lvl="1"/>
            <a:r>
              <a:rPr lang="en-US" dirty="0" smtClean="0"/>
              <a:t>Literacy</a:t>
            </a:r>
          </a:p>
          <a:p>
            <a:pPr lvl="1"/>
            <a:r>
              <a:rPr lang="en-US" dirty="0" smtClean="0"/>
              <a:t>Diversity</a:t>
            </a:r>
          </a:p>
          <a:p>
            <a:pPr lvl="1"/>
            <a:r>
              <a:rPr lang="en-US" dirty="0" smtClean="0"/>
              <a:t>Teams</a:t>
            </a:r>
          </a:p>
          <a:p>
            <a:pPr lvl="1"/>
            <a:r>
              <a:rPr lang="en-US" dirty="0" smtClean="0"/>
              <a:t>Lifelong learning</a:t>
            </a:r>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12</a:t>
            </a:fld>
            <a:endParaRPr lang="en-US" dirty="0"/>
          </a:p>
        </p:txBody>
      </p:sp>
      <p:sp>
        <p:nvSpPr>
          <p:cNvPr id="7" name="Rectangle 6"/>
          <p:cNvSpPr/>
          <p:nvPr/>
        </p:nvSpPr>
        <p:spPr>
          <a:xfrm>
            <a:off x="5105400" y="3962400"/>
            <a:ext cx="3175869" cy="1446550"/>
          </a:xfrm>
          <a:prstGeom prst="rect">
            <a:avLst/>
          </a:prstGeom>
        </p:spPr>
        <p:txBody>
          <a:bodyPr wrap="none">
            <a:spAutoFit/>
            <a:scene3d>
              <a:camera prst="isometricOffAxis2Left"/>
              <a:lightRig rig="threePt" dir="t"/>
            </a:scene3d>
          </a:bodyPr>
          <a:lstStyle/>
          <a:p>
            <a:pPr lvl="0" algn="ctr"/>
            <a:r>
              <a:rPr lang="en-US" sz="8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ADD</a:t>
            </a:r>
            <a:r>
              <a:rPr lang="en-US" sz="8800" b="1" spc="50" dirty="0">
                <a:ln w="11430"/>
                <a:gradFill>
                  <a:gsLst>
                    <a:gs pos="25000">
                      <a:srgbClr val="1F497D"/>
                    </a:gs>
                    <a:gs pos="100000">
                      <a:srgbClr val="C0504D">
                        <a:shade val="45000"/>
                        <a:satMod val="165000"/>
                      </a:srgbClr>
                    </a:gs>
                  </a:gsLst>
                  <a:lin ang="5400000"/>
                </a:gradFill>
                <a:effectLst>
                  <a:outerShdw blurRad="76200" dist="50800" dir="5400000" algn="tl" rotWithShape="0">
                    <a:srgbClr val="000000">
                      <a:alpha val="65000"/>
                    </a:srgbClr>
                  </a:outerShdw>
                </a:effectLst>
              </a:rPr>
              <a:t>I</a:t>
            </a:r>
            <a:r>
              <a:rPr lang="en-US" sz="8800" b="1" spc="50" dirty="0">
                <a:ln w="11430"/>
                <a:gradFill>
                  <a:gsLst>
                    <a:gs pos="25000">
                      <a:srgbClr val="C0504D">
                        <a:satMod val="155000"/>
                      </a:srgbClr>
                    </a:gs>
                    <a:gs pos="100000">
                      <a:srgbClr val="C0504D">
                        <a:shade val="45000"/>
                        <a:satMod val="165000"/>
                      </a:srgbClr>
                    </a:gs>
                  </a:gsLst>
                  <a:lin ang="5400000"/>
                </a:gradFill>
                <a:effectLst>
                  <a:outerShdw blurRad="76200" dist="50800" dir="5400000" algn="tl" rotWithShape="0">
                    <a:srgbClr val="000000">
                      <a:alpha val="65000"/>
                    </a:srgbClr>
                  </a:outerShdw>
                </a:effectLst>
              </a:rPr>
              <a:t>E</a:t>
            </a:r>
          </a:p>
        </p:txBody>
      </p:sp>
    </p:spTree>
    <p:extLst>
      <p:ext uri="{BB962C8B-B14F-4D97-AF65-F5344CB8AC3E}">
        <p14:creationId xmlns:p14="http://schemas.microsoft.com/office/powerpoint/2010/main" val="13827813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057400"/>
            <a:ext cx="8229600" cy="2925762"/>
          </a:xfrm>
        </p:spPr>
        <p:txBody>
          <a:bodyPr>
            <a:normAutofit/>
          </a:bodyPr>
          <a:lstStyle/>
          <a:p>
            <a:r>
              <a:rPr lang="en-US" sz="6000" dirty="0" smtClean="0">
                <a:solidFill>
                  <a:schemeClr val="tx1"/>
                </a:solidFill>
                <a:effectLst>
                  <a:outerShdw blurRad="38100" dist="38100" dir="2700000" algn="tl">
                    <a:srgbClr val="000000">
                      <a:alpha val="43137"/>
                    </a:srgbClr>
                  </a:outerShdw>
                </a:effectLst>
              </a:rPr>
              <a:t>Managerial Development</a:t>
            </a:r>
            <a:br>
              <a:rPr lang="en-US" sz="6000" dirty="0" smtClean="0">
                <a:solidFill>
                  <a:schemeClr val="tx1"/>
                </a:solidFill>
                <a:effectLst>
                  <a:outerShdw blurRad="38100" dist="38100" dir="2700000" algn="tl">
                    <a:srgbClr val="000000">
                      <a:alpha val="43137"/>
                    </a:srgbClr>
                  </a:outerShdw>
                </a:effectLst>
              </a:rPr>
            </a:br>
            <a:r>
              <a:rPr lang="en-US" sz="6000" dirty="0" smtClean="0">
                <a:solidFill>
                  <a:schemeClr val="tx1"/>
                </a:solidFill>
                <a:effectLst>
                  <a:outerShdw blurRad="38100" dist="38100" dir="2700000" algn="tl">
                    <a:srgbClr val="000000">
                      <a:alpha val="43137"/>
                    </a:srgbClr>
                  </a:outerShdw>
                </a:effectLst>
              </a:rPr>
              <a:t> and Training</a:t>
            </a:r>
            <a:endParaRPr lang="en-US" sz="6000" dirty="0">
              <a:solidFill>
                <a:schemeClr val="tx1"/>
              </a:solidFill>
              <a:effectLst>
                <a:outerShdw blurRad="38100" dist="38100" dir="2700000" algn="tl">
                  <a:srgbClr val="000000">
                    <a:alpha val="43137"/>
                  </a:srgbClr>
                </a:outerShdw>
              </a:effectLst>
            </a:endParaRPr>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13</a:t>
            </a:fld>
            <a:endParaRPr lang="en-US" dirty="0"/>
          </a:p>
        </p:txBody>
      </p:sp>
    </p:spTree>
    <p:extLst>
      <p:ext uri="{BB962C8B-B14F-4D97-AF65-F5344CB8AC3E}">
        <p14:creationId xmlns:p14="http://schemas.microsoft.com/office/powerpoint/2010/main" val="1203475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Managerial Development</a:t>
            </a:r>
            <a:br>
              <a:rPr lang="en-US" dirty="0" smtClean="0"/>
            </a:br>
            <a:r>
              <a:rPr lang="en-US" dirty="0" smtClean="0"/>
              <a:t> and Training</a:t>
            </a:r>
            <a:endParaRPr lang="en-US" dirty="0"/>
          </a:p>
        </p:txBody>
      </p:sp>
      <p:sp>
        <p:nvSpPr>
          <p:cNvPr id="6" name="Content Placeholder 5"/>
          <p:cNvSpPr>
            <a:spLocks noGrp="1"/>
          </p:cNvSpPr>
          <p:nvPr>
            <p:ph sz="half" idx="1"/>
          </p:nvPr>
        </p:nvSpPr>
        <p:spPr>
          <a:xfrm>
            <a:off x="457200" y="1828800"/>
            <a:ext cx="7391400" cy="4297363"/>
          </a:xfrm>
        </p:spPr>
        <p:txBody>
          <a:bodyPr>
            <a:noAutofit/>
          </a:bodyPr>
          <a:lstStyle/>
          <a:p>
            <a:r>
              <a:rPr lang="en-US" sz="3600" dirty="0" smtClean="0"/>
              <a:t>Managerial </a:t>
            </a:r>
            <a:r>
              <a:rPr lang="en-US" sz="3600" dirty="0" err="1" smtClean="0"/>
              <a:t>OJT</a:t>
            </a:r>
            <a:endParaRPr lang="en-US" sz="3600" dirty="0" smtClean="0"/>
          </a:p>
          <a:p>
            <a:pPr lvl="1"/>
            <a:r>
              <a:rPr lang="en-US" dirty="0" smtClean="0"/>
              <a:t>Job rotation</a:t>
            </a:r>
          </a:p>
          <a:p>
            <a:pPr lvl="1"/>
            <a:r>
              <a:rPr lang="en-US" dirty="0" smtClean="0"/>
              <a:t>Coaching/Understudy</a:t>
            </a:r>
          </a:p>
          <a:p>
            <a:r>
              <a:rPr lang="en-US" sz="3600" dirty="0" smtClean="0"/>
              <a:t>Action learning</a:t>
            </a:r>
          </a:p>
          <a:p>
            <a:r>
              <a:rPr lang="en-US" sz="3600" dirty="0" smtClean="0"/>
              <a:t>Case studies</a:t>
            </a:r>
          </a:p>
          <a:p>
            <a:r>
              <a:rPr lang="en-US" sz="3600" dirty="0" smtClean="0"/>
              <a:t>Management games</a:t>
            </a:r>
          </a:p>
          <a:p>
            <a:r>
              <a:rPr lang="en-US" sz="3600" dirty="0" smtClean="0"/>
              <a:t>Outside programs, seminars</a:t>
            </a:r>
          </a:p>
        </p:txBody>
      </p:sp>
      <p:sp>
        <p:nvSpPr>
          <p:cNvPr id="4" name="Slide Number Placeholder 3"/>
          <p:cNvSpPr>
            <a:spLocks noGrp="1"/>
          </p:cNvSpPr>
          <p:nvPr>
            <p:ph type="sldNum" sz="quarter" idx="12"/>
          </p:nvPr>
        </p:nvSpPr>
        <p:spPr/>
        <p:txBody>
          <a:bodyPr/>
          <a:lstStyle/>
          <a:p>
            <a:r>
              <a:rPr lang="en-US" smtClean="0"/>
              <a:t>5-</a:t>
            </a:r>
            <a:fld id="{167E37C4-96B8-4BE1-9217-852707393BDD}" type="slidenum">
              <a:rPr lang="en-US" smtClean="0"/>
              <a:pPr/>
              <a:t>14</a:t>
            </a:fld>
            <a:endParaRPr lang="en-US" dirty="0"/>
          </a:p>
        </p:txBody>
      </p:sp>
    </p:spTree>
    <p:extLst>
      <p:ext uri="{BB962C8B-B14F-4D97-AF65-F5344CB8AC3E}">
        <p14:creationId xmlns:p14="http://schemas.microsoft.com/office/powerpoint/2010/main" val="29663778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Managerial Development</a:t>
            </a:r>
            <a:br>
              <a:rPr lang="en-US" dirty="0" smtClean="0"/>
            </a:br>
            <a:r>
              <a:rPr lang="en-US" dirty="0" smtClean="0"/>
              <a:t> and Training</a:t>
            </a:r>
            <a:endParaRPr lang="en-US" dirty="0"/>
          </a:p>
        </p:txBody>
      </p:sp>
      <p:sp>
        <p:nvSpPr>
          <p:cNvPr id="7" name="Content Placeholder 6"/>
          <p:cNvSpPr>
            <a:spLocks noGrp="1"/>
          </p:cNvSpPr>
          <p:nvPr>
            <p:ph sz="half" idx="2"/>
          </p:nvPr>
        </p:nvSpPr>
        <p:spPr>
          <a:xfrm>
            <a:off x="685800" y="1600200"/>
            <a:ext cx="8001000" cy="4525963"/>
          </a:xfrm>
        </p:spPr>
        <p:txBody>
          <a:bodyPr>
            <a:normAutofit/>
          </a:bodyPr>
          <a:lstStyle/>
          <a:p>
            <a:r>
              <a:rPr lang="en-US" sz="3600" dirty="0" smtClean="0"/>
              <a:t>University-related programs</a:t>
            </a:r>
          </a:p>
          <a:p>
            <a:r>
              <a:rPr lang="en-US" sz="3600" dirty="0" smtClean="0"/>
              <a:t>In-house centers</a:t>
            </a:r>
          </a:p>
          <a:p>
            <a:pPr lvl="1"/>
            <a:r>
              <a:rPr lang="en-US" dirty="0" smtClean="0"/>
              <a:t>Learning portals</a:t>
            </a:r>
          </a:p>
          <a:p>
            <a:pPr lvl="1"/>
            <a:r>
              <a:rPr lang="en-US" dirty="0" smtClean="0"/>
              <a:t>Executive coaches</a:t>
            </a:r>
          </a:p>
          <a:p>
            <a:r>
              <a:rPr lang="en-US" sz="3600" dirty="0" smtClean="0"/>
              <a:t>Mission critical employees: differential development assignments</a:t>
            </a:r>
          </a:p>
          <a:p>
            <a:endParaRPr lang="en-US" sz="3600" dirty="0"/>
          </a:p>
        </p:txBody>
      </p:sp>
      <p:sp>
        <p:nvSpPr>
          <p:cNvPr id="4" name="Slide Number Placeholder 3"/>
          <p:cNvSpPr>
            <a:spLocks noGrp="1"/>
          </p:cNvSpPr>
          <p:nvPr>
            <p:ph type="sldNum" sz="quarter" idx="12"/>
          </p:nvPr>
        </p:nvSpPr>
        <p:spPr/>
        <p:txBody>
          <a:bodyPr/>
          <a:lstStyle/>
          <a:p>
            <a:r>
              <a:rPr lang="en-US" smtClean="0"/>
              <a:t>5-</a:t>
            </a:r>
            <a:fld id="{167E37C4-96B8-4BE1-9217-852707393BDD}" type="slidenum">
              <a:rPr lang="en-US" smtClean="0"/>
              <a:pPr/>
              <a:t>15</a:t>
            </a:fld>
            <a:endParaRPr lang="en-US" dirty="0"/>
          </a:p>
        </p:txBody>
      </p:sp>
    </p:spTree>
    <p:extLst>
      <p:ext uri="{BB962C8B-B14F-4D97-AF65-F5344CB8AC3E}">
        <p14:creationId xmlns:p14="http://schemas.microsoft.com/office/powerpoint/2010/main" val="11208442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1874838"/>
            <a:ext cx="8229600" cy="2925762"/>
          </a:xfrm>
        </p:spPr>
        <p:txBody>
          <a:bodyPr>
            <a:normAutofit/>
          </a:bodyPr>
          <a:lstStyle/>
          <a:p>
            <a:r>
              <a:rPr lang="en-US" sz="6000" dirty="0" smtClean="0">
                <a:solidFill>
                  <a:schemeClr val="tx1"/>
                </a:solidFill>
                <a:effectLst>
                  <a:outerShdw blurRad="38100" dist="38100" dir="2700000" algn="tl">
                    <a:srgbClr val="000000">
                      <a:alpha val="43137"/>
                    </a:srgbClr>
                  </a:outerShdw>
                </a:effectLst>
              </a:rPr>
              <a:t>Managing Organizational Change and Development</a:t>
            </a:r>
            <a:endParaRPr lang="en-US" sz="6000" dirty="0">
              <a:solidFill>
                <a:schemeClr val="tx1"/>
              </a:solidFill>
              <a:effectLst>
                <a:outerShdw blurRad="38100" dist="38100" dir="2700000" algn="tl">
                  <a:srgbClr val="000000">
                    <a:alpha val="43137"/>
                  </a:srgbClr>
                </a:outerShdw>
              </a:effectLst>
            </a:endParaRPr>
          </a:p>
        </p:txBody>
      </p:sp>
      <p:sp>
        <p:nvSpPr>
          <p:cNvPr id="6" name="Slide Number Placeholder 5"/>
          <p:cNvSpPr>
            <a:spLocks noGrp="1"/>
          </p:cNvSpPr>
          <p:nvPr>
            <p:ph type="sldNum" sz="quarter" idx="12"/>
          </p:nvPr>
        </p:nvSpPr>
        <p:spPr/>
        <p:txBody>
          <a:bodyPr/>
          <a:lstStyle/>
          <a:p>
            <a:r>
              <a:rPr lang="en-US" smtClean="0"/>
              <a:t>5-</a:t>
            </a:r>
            <a:fld id="{167E37C4-96B8-4BE1-9217-852707393BDD}" type="slidenum">
              <a:rPr lang="en-US" smtClean="0"/>
              <a:pPr/>
              <a:t>16</a:t>
            </a:fld>
            <a:endParaRPr lang="en-US" dirty="0"/>
          </a:p>
        </p:txBody>
      </p:sp>
    </p:spTree>
    <p:extLst>
      <p:ext uri="{BB962C8B-B14F-4D97-AF65-F5344CB8AC3E}">
        <p14:creationId xmlns:p14="http://schemas.microsoft.com/office/powerpoint/2010/main" val="15528602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Change</a:t>
            </a:r>
            <a:endParaRPr lang="en-US" dirty="0"/>
          </a:p>
        </p:txBody>
      </p:sp>
      <p:sp>
        <p:nvSpPr>
          <p:cNvPr id="6" name="Content Placeholder 5"/>
          <p:cNvSpPr>
            <a:spLocks noGrp="1"/>
          </p:cNvSpPr>
          <p:nvPr>
            <p:ph idx="1"/>
          </p:nvPr>
        </p:nvSpPr>
        <p:spPr>
          <a:xfrm>
            <a:off x="457200" y="1600200"/>
            <a:ext cx="4724400" cy="4525963"/>
          </a:xfrm>
        </p:spPr>
        <p:txBody>
          <a:bodyPr/>
          <a:lstStyle/>
          <a:p>
            <a:r>
              <a:rPr lang="en-US" dirty="0" smtClean="0"/>
              <a:t>What to change</a:t>
            </a:r>
          </a:p>
          <a:p>
            <a:r>
              <a:rPr lang="en-US" dirty="0" smtClean="0"/>
              <a:t>Lewin’s process for overcoming resistance</a:t>
            </a:r>
          </a:p>
          <a:p>
            <a:pPr lvl="1"/>
            <a:r>
              <a:rPr lang="en-US" dirty="0" smtClean="0"/>
              <a:t>Unfreezing</a:t>
            </a:r>
          </a:p>
          <a:p>
            <a:pPr lvl="1"/>
            <a:r>
              <a:rPr lang="en-US" dirty="0" smtClean="0"/>
              <a:t>Moving</a:t>
            </a:r>
          </a:p>
          <a:p>
            <a:pPr lvl="1"/>
            <a:r>
              <a:rPr lang="en-US" dirty="0" smtClean="0"/>
              <a:t>Refreezing</a:t>
            </a:r>
          </a:p>
        </p:txBody>
      </p:sp>
      <p:sp>
        <p:nvSpPr>
          <p:cNvPr id="4" name="Slide Number Placeholder 3"/>
          <p:cNvSpPr>
            <a:spLocks noGrp="1"/>
          </p:cNvSpPr>
          <p:nvPr>
            <p:ph type="sldNum" sz="quarter" idx="12"/>
          </p:nvPr>
        </p:nvSpPr>
        <p:spPr/>
        <p:txBody>
          <a:bodyPr/>
          <a:lstStyle/>
          <a:p>
            <a:r>
              <a:rPr lang="en-US" smtClean="0"/>
              <a:t>5-</a:t>
            </a:r>
            <a:fld id="{167E37C4-96B8-4BE1-9217-852707393BDD}" type="slidenum">
              <a:rPr lang="en-US" smtClean="0"/>
              <a:pPr/>
              <a:t>17</a:t>
            </a:fld>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3848" y="3276600"/>
            <a:ext cx="2286000" cy="2258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27712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Development</a:t>
            </a:r>
            <a:endParaRPr lang="en-US" dirty="0"/>
          </a:p>
        </p:txBody>
      </p:sp>
      <p:sp>
        <p:nvSpPr>
          <p:cNvPr id="3" name="Content Placeholder 2"/>
          <p:cNvSpPr>
            <a:spLocks noGrp="1"/>
          </p:cNvSpPr>
          <p:nvPr>
            <p:ph idx="1"/>
          </p:nvPr>
        </p:nvSpPr>
        <p:spPr/>
        <p:txBody>
          <a:bodyPr>
            <a:normAutofit/>
          </a:bodyPr>
          <a:lstStyle/>
          <a:p>
            <a:r>
              <a:rPr lang="en-US" sz="3800" dirty="0" smtClean="0"/>
              <a:t>Definition</a:t>
            </a:r>
          </a:p>
          <a:p>
            <a:r>
              <a:rPr lang="en-US" sz="3800" dirty="0" smtClean="0"/>
              <a:t>Action research</a:t>
            </a:r>
          </a:p>
          <a:p>
            <a:r>
              <a:rPr lang="en-US" sz="3800" dirty="0" smtClean="0"/>
              <a:t>Survey feedback</a:t>
            </a:r>
          </a:p>
          <a:p>
            <a:r>
              <a:rPr lang="en-US" sz="3800" dirty="0" smtClean="0"/>
              <a:t>Sensitivity training</a:t>
            </a:r>
          </a:p>
          <a:p>
            <a:r>
              <a:rPr lang="en-US" sz="3800" dirty="0" smtClean="0"/>
              <a:t>Team building</a:t>
            </a:r>
          </a:p>
          <a:p>
            <a:r>
              <a:rPr lang="en-US" sz="3800" dirty="0" smtClean="0"/>
              <a:t>Learning organizations</a:t>
            </a:r>
            <a:endParaRPr lang="en-US" sz="3800" dirty="0"/>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18</a:t>
            </a:fld>
            <a:endParaRPr lang="en-US" dirty="0"/>
          </a:p>
        </p:txBody>
      </p:sp>
    </p:spTree>
    <p:extLst>
      <p:ext uri="{BB962C8B-B14F-4D97-AF65-F5344CB8AC3E}">
        <p14:creationId xmlns:p14="http://schemas.microsoft.com/office/powerpoint/2010/main" val="30389901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Step 5: </a:t>
            </a:r>
            <a:r>
              <a:rPr lang="en-US" dirty="0" smtClean="0">
                <a:solidFill>
                  <a:srgbClr val="C00000"/>
                </a:solidFill>
              </a:rPr>
              <a:t>E</a:t>
            </a:r>
            <a:r>
              <a:rPr lang="en-US" dirty="0" smtClean="0"/>
              <a:t>valuating the Training Effort</a:t>
            </a:r>
            <a:endParaRPr lang="en-US" dirty="0"/>
          </a:p>
        </p:txBody>
      </p:sp>
      <p:sp>
        <p:nvSpPr>
          <p:cNvPr id="7" name="Content Placeholder 6"/>
          <p:cNvSpPr>
            <a:spLocks noGrp="1"/>
          </p:cNvSpPr>
          <p:nvPr>
            <p:ph idx="1"/>
          </p:nvPr>
        </p:nvSpPr>
        <p:spPr>
          <a:xfrm>
            <a:off x="457200" y="1600200"/>
            <a:ext cx="4114800" cy="4525963"/>
          </a:xfrm>
        </p:spPr>
        <p:txBody>
          <a:bodyPr/>
          <a:lstStyle/>
          <a:p>
            <a:r>
              <a:rPr lang="en-US" dirty="0" smtClean="0"/>
              <a:t>Controlled experimentation</a:t>
            </a:r>
          </a:p>
          <a:p>
            <a:r>
              <a:rPr lang="en-US" dirty="0" smtClean="0"/>
              <a:t>Training effects to measure</a:t>
            </a:r>
          </a:p>
          <a:p>
            <a:r>
              <a:rPr lang="en-US" dirty="0" smtClean="0"/>
              <a:t>Evaluation in practice</a:t>
            </a:r>
            <a:endParaRPr lang="en-US" dirty="0"/>
          </a:p>
        </p:txBody>
      </p:sp>
      <p:sp>
        <p:nvSpPr>
          <p:cNvPr id="5" name="Slide Number Placeholder 4"/>
          <p:cNvSpPr>
            <a:spLocks noGrp="1"/>
          </p:cNvSpPr>
          <p:nvPr>
            <p:ph type="sldNum" sz="quarter" idx="12"/>
          </p:nvPr>
        </p:nvSpPr>
        <p:spPr/>
        <p:txBody>
          <a:bodyPr/>
          <a:lstStyle/>
          <a:p>
            <a:r>
              <a:rPr lang="en-US" smtClean="0"/>
              <a:t>5-</a:t>
            </a:r>
            <a:fld id="{167E37C4-96B8-4BE1-9217-852707393BDD}" type="slidenum">
              <a:rPr lang="en-US" smtClean="0"/>
              <a:pPr/>
              <a:t>19</a:t>
            </a:fld>
            <a:endParaRPr lang="en-US" dirty="0"/>
          </a:p>
        </p:txBody>
      </p:sp>
      <p:sp>
        <p:nvSpPr>
          <p:cNvPr id="8" name="Rectangle 7"/>
          <p:cNvSpPr/>
          <p:nvPr/>
        </p:nvSpPr>
        <p:spPr>
          <a:xfrm>
            <a:off x="5029200" y="3581400"/>
            <a:ext cx="3687130" cy="1446550"/>
          </a:xfrm>
          <a:prstGeom prst="rect">
            <a:avLst/>
          </a:prstGeom>
        </p:spPr>
        <p:txBody>
          <a:bodyPr wrap="square">
            <a:spAutoFit/>
            <a:scene3d>
              <a:camera prst="isometricOffAxis2Left"/>
              <a:lightRig rig="threePt" dir="t"/>
            </a:scene3d>
          </a:bodyPr>
          <a:lstStyle/>
          <a:p>
            <a:pPr algn="ctr"/>
            <a:r>
              <a:rPr lang="en-US" sz="8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ADDI</a:t>
            </a:r>
            <a:r>
              <a:rPr lang="en-US" sz="8800" b="1" cap="none" spc="50" dirty="0" smtClean="0">
                <a:ln w="11430"/>
                <a:gradFill>
                  <a:gsLst>
                    <a:gs pos="25000">
                      <a:schemeClr val="tx2"/>
                    </a:gs>
                    <a:gs pos="100000">
                      <a:srgbClr val="C0504D">
                        <a:shade val="45000"/>
                        <a:satMod val="165000"/>
                      </a:srgbClr>
                    </a:gs>
                  </a:gsLst>
                  <a:lin ang="5400000"/>
                </a:gradFill>
                <a:effectLst>
                  <a:outerShdw blurRad="76200" dist="50800" dir="5400000" algn="tl" rotWithShape="0">
                    <a:srgbClr val="000000">
                      <a:alpha val="65000"/>
                    </a:srgbClr>
                  </a:outerShdw>
                </a:effectLst>
              </a:rPr>
              <a:t>E</a:t>
            </a:r>
            <a:endParaRPr lang="en-US" sz="8800" b="1" cap="none" spc="50" dirty="0">
              <a:ln w="11430"/>
              <a:gradFill>
                <a:gsLst>
                  <a:gs pos="25000">
                    <a:schemeClr val="tx2"/>
                  </a:gs>
                  <a:gs pos="100000">
                    <a:srgbClr val="C0504D">
                      <a:shade val="45000"/>
                      <a:satMod val="165000"/>
                    </a:srgb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4013183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258</TotalTime>
  <Words>2384</Words>
  <Application>Microsoft Office PowerPoint</Application>
  <PresentationFormat>On-screen Show (4:3)</PresentationFormat>
  <Paragraphs>236</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Learning Objectives (1)</vt:lpstr>
      <vt:lpstr>Learning Objectives (2)</vt:lpstr>
      <vt:lpstr>Orienting Employees  </vt:lpstr>
      <vt:lpstr>The Training Process</vt:lpstr>
      <vt:lpstr>The Training Process</vt:lpstr>
      <vt:lpstr>Step 1: Analyzing </vt:lpstr>
      <vt:lpstr>Step 2: Designing</vt:lpstr>
      <vt:lpstr>Step 3: Developing the Program  or Course</vt:lpstr>
      <vt:lpstr>Step 4: Implementation: Training Techniques</vt:lpstr>
      <vt:lpstr>Step 4: Implementation: Training Techniques (cont.)</vt:lpstr>
      <vt:lpstr>Step 4: Implementation: Training Techniques (cont.)</vt:lpstr>
      <vt:lpstr>Managerial Development  and Training</vt:lpstr>
      <vt:lpstr>Managerial Development  and Training</vt:lpstr>
      <vt:lpstr>Managerial Development  and Training</vt:lpstr>
      <vt:lpstr>Managing Organizational Change and Development</vt:lpstr>
      <vt:lpstr>Change</vt:lpstr>
      <vt:lpstr>Organizational Development</vt:lpstr>
      <vt:lpstr>Step 5: Evaluating the Training Effort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Licensed User</dc:creator>
  <cp:lastModifiedBy>ZEENAT JABBAR</cp:lastModifiedBy>
  <cp:revision>25</cp:revision>
  <dcterms:created xsi:type="dcterms:W3CDTF">2012-07-26T16:13:10Z</dcterms:created>
  <dcterms:modified xsi:type="dcterms:W3CDTF">2013-07-05T18:55:01Z</dcterms:modified>
</cp:coreProperties>
</file>