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2.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58" r:id="rId3"/>
    <p:sldId id="259" r:id="rId4"/>
    <p:sldId id="271" r:id="rId5"/>
    <p:sldId id="260" r:id="rId6"/>
    <p:sldId id="279" r:id="rId7"/>
    <p:sldId id="270" r:id="rId8"/>
    <p:sldId id="261" r:id="rId9"/>
    <p:sldId id="264" r:id="rId10"/>
    <p:sldId id="265" r:id="rId11"/>
    <p:sldId id="262" r:id="rId12"/>
    <p:sldId id="263" r:id="rId13"/>
    <p:sldId id="266" r:id="rId14"/>
    <p:sldId id="280" r:id="rId15"/>
    <p:sldId id="269" r:id="rId16"/>
    <p:sldId id="267" r:id="rId17"/>
    <p:sldId id="268" r:id="rId18"/>
    <p:sldId id="272" r:id="rId19"/>
    <p:sldId id="273" r:id="rId20"/>
    <p:sldId id="274" r:id="rId21"/>
    <p:sldId id="275" r:id="rId22"/>
    <p:sldId id="276" r:id="rId23"/>
    <p:sldId id="27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ather Hetzler" initials="HH"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20" autoAdjust="0"/>
    <p:restoredTop sz="84211" autoAdjust="0"/>
  </p:normalViewPr>
  <p:slideViewPr>
    <p:cSldViewPr>
      <p:cViewPr varScale="1">
        <p:scale>
          <a:sx n="57" d="100"/>
          <a:sy n="57" d="100"/>
        </p:scale>
        <p:origin x="-1374" y="-7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07-24T19:51:05.973" idx="1">
    <p:pos x="10" y="10"/>
    <p:text>Objectives 4-6 are exactly the same as 1-3.
</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2-07-24T20:03:16.768" idx="2">
    <p:pos x="0" y="10"/>
    <p:text>The notes on this slide are also seen on slide 8.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037653-FBBD-4FE2-AC0D-D6AFFE8CF2CA}" type="datetimeFigureOut">
              <a:rPr lang="en-US" smtClean="0"/>
              <a:pPr/>
              <a:t>7/6/2013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A8D51C-72C6-4FE0-ABAB-26F726219AA2}" type="slidenum">
              <a:rPr lang="en-US" smtClean="0"/>
              <a:pPr/>
              <a:t>‹#›</a:t>
            </a:fld>
            <a:endParaRPr lang="en-US"/>
          </a:p>
        </p:txBody>
      </p:sp>
    </p:spTree>
    <p:extLst>
      <p:ext uri="{BB962C8B-B14F-4D97-AF65-F5344CB8AC3E}">
        <p14:creationId xmlns:p14="http://schemas.microsoft.com/office/powerpoint/2010/main" xmlns="" val="1274051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topics we cover include Basic Concepts in Performance Appraisal and Management, Basic Appraisal Methods, Some Practical Suggestions for More Effective Appraisals, Coaching and Career Management, Performance Management, and Talent Management Practices for Strategic Employee Appraisals.</a:t>
            </a:r>
            <a:endParaRPr lang="en-US" dirty="0"/>
          </a:p>
        </p:txBody>
      </p:sp>
      <p:sp>
        <p:nvSpPr>
          <p:cNvPr id="4" name="Slide Number Placeholder 3"/>
          <p:cNvSpPr>
            <a:spLocks noGrp="1"/>
          </p:cNvSpPr>
          <p:nvPr>
            <p:ph type="sldNum" sz="quarter" idx="10"/>
          </p:nvPr>
        </p:nvSpPr>
        <p:spPr/>
        <p:txBody>
          <a:bodyPr/>
          <a:lstStyle/>
          <a:p>
            <a:fld id="{CA19004C-AE5F-4A90-9016-16037C1273D3}" type="slidenum">
              <a:rPr lang="en-US" smtClean="0"/>
              <a:pPr/>
              <a:t>1</a:t>
            </a:fld>
            <a:endParaRPr lang="en-US"/>
          </a:p>
        </p:txBody>
      </p:sp>
    </p:spTree>
    <p:extLst>
      <p:ext uri="{BB962C8B-B14F-4D97-AF65-F5344CB8AC3E}">
        <p14:creationId xmlns:p14="http://schemas.microsoft.com/office/powerpoint/2010/main" xmlns="" val="2420337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When you finish studying this chapter, you should be able to:</a:t>
            </a:r>
          </a:p>
          <a:p>
            <a:pPr marL="228600" indent="-228600">
              <a:buFont typeface="+mj-lt"/>
              <a:buAutoNum type="arabicPeriod"/>
            </a:pPr>
            <a:r>
              <a:rPr lang="en-US" dirty="0" smtClean="0"/>
              <a:t>Explain the purpose of performance appraisal.</a:t>
            </a:r>
          </a:p>
          <a:p>
            <a:pPr marL="228600" indent="-228600">
              <a:buFont typeface="+mj-lt"/>
              <a:buAutoNum type="arabicPeriod"/>
            </a:pPr>
            <a:r>
              <a:rPr lang="en-US" dirty="0" smtClean="0"/>
              <a:t>Answer the question, “Who should do the appraising?”</a:t>
            </a:r>
          </a:p>
          <a:p>
            <a:pPr marL="228600" indent="-228600">
              <a:buFont typeface="+mj-lt"/>
              <a:buAutoNum type="arabicPeriod"/>
            </a:pPr>
            <a:r>
              <a:rPr lang="en-US" dirty="0" smtClean="0"/>
              <a:t>Discuss the pros and cons of at least eight performance appraisal methods.</a:t>
            </a:r>
          </a:p>
          <a:p>
            <a:endParaRPr lang="en-US"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2</a:t>
            </a:fld>
            <a:endParaRPr lang="en-US"/>
          </a:p>
        </p:txBody>
      </p:sp>
    </p:spTree>
    <p:extLst>
      <p:ext uri="{BB962C8B-B14F-4D97-AF65-F5344CB8AC3E}">
        <p14:creationId xmlns:p14="http://schemas.microsoft.com/office/powerpoint/2010/main" xmlns="" val="964997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You also should be able to:</a:t>
            </a:r>
            <a:endParaRPr lang="en-US" dirty="0" smtClean="0">
              <a:effectLst/>
            </a:endParaRPr>
          </a:p>
          <a:p>
            <a:pPr marL="228600" indent="-228600">
              <a:buFont typeface="+mj-lt"/>
              <a:buAutoNum type="arabicPeriod" startAt="4"/>
            </a:pPr>
            <a:r>
              <a:rPr lang="en-US" dirty="0" smtClean="0"/>
              <a:t>Explain the purpose of performance appraisal.</a:t>
            </a:r>
          </a:p>
          <a:p>
            <a:pPr marL="228600" indent="-228600">
              <a:buFont typeface="+mj-lt"/>
              <a:buAutoNum type="arabicPeriod" startAt="4"/>
            </a:pPr>
            <a:r>
              <a:rPr lang="en-US" dirty="0" smtClean="0"/>
              <a:t>Answer the question, Who should do the appraising?</a:t>
            </a:r>
          </a:p>
          <a:p>
            <a:pPr marL="228600" indent="-228600">
              <a:buFont typeface="+mj-lt"/>
              <a:buAutoNum type="arabicPeriod" startAt="4"/>
            </a:pPr>
            <a:r>
              <a:rPr lang="en-US" dirty="0" smtClean="0"/>
              <a:t>Discuss the pros and cons of at least eight performance appraisal methods.</a:t>
            </a:r>
          </a:p>
          <a:p>
            <a:endParaRPr lang="en-US"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3</a:t>
            </a:fld>
            <a:endParaRPr lang="en-US"/>
          </a:p>
        </p:txBody>
      </p:sp>
    </p:spTree>
    <p:extLst>
      <p:ext uri="{BB962C8B-B14F-4D97-AF65-F5344CB8AC3E}">
        <p14:creationId xmlns:p14="http://schemas.microsoft.com/office/powerpoint/2010/main" xmlns="" val="1558090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mn-ea"/>
                <a:cs typeface="+mn-cs"/>
              </a:rPr>
              <a:t>Comparing Performance Appraisal and Performance Management — Performance appraisal is part of a total integrated process of performance management, which consolidates goal setting, performance appraisal, and development into a single, common system, the aim of which is to ensure that the employee’s performance is supporting the company’s strategic aims.</a:t>
            </a:r>
            <a:endParaRPr lang="en-US" b="0"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4</a:t>
            </a:fld>
            <a:endParaRPr lang="en-US"/>
          </a:p>
        </p:txBody>
      </p:sp>
    </p:spTree>
    <p:extLst>
      <p:ext uri="{BB962C8B-B14F-4D97-AF65-F5344CB8AC3E}">
        <p14:creationId xmlns:p14="http://schemas.microsoft.com/office/powerpoint/2010/main" xmlns="" val="1470139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Why Appraise Performance? — </a:t>
            </a:r>
            <a:r>
              <a:rPr lang="en-US" sz="1200" b="0" kern="1200" dirty="0" smtClean="0">
                <a:solidFill>
                  <a:schemeClr val="tx1"/>
                </a:solidFill>
                <a:effectLst/>
                <a:latin typeface="+mn-lt"/>
                <a:ea typeface="+mn-ea"/>
                <a:cs typeface="+mn-cs"/>
              </a:rPr>
              <a:t>For several reasons: 1) they play an integral role in the employer’s performance management process; 2) the appraisal lets the boss and subordinate develop a plan for correcting any deficiencies, and reinforce those things he does correctly; 3) they serve a useful career planning purpose; and 4) it plays a part in salary decisions.</a:t>
            </a:r>
          </a:p>
          <a:p>
            <a:endParaRPr lang="en-US"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The Importance of Continuous Feedback — </a:t>
            </a:r>
            <a:r>
              <a:rPr lang="en-US" sz="1200" b="0" kern="1200" dirty="0" smtClean="0">
                <a:solidFill>
                  <a:schemeClr val="tx1"/>
                </a:solidFill>
                <a:effectLst/>
                <a:latin typeface="+mn-lt"/>
                <a:ea typeface="+mn-ea"/>
                <a:cs typeface="+mn-cs"/>
              </a:rPr>
              <a:t>To accomplish several (or all) of these aims, traditional annual or semi-annual appraisal reviews make sense.</a:t>
            </a:r>
          </a:p>
          <a:p>
            <a:endParaRPr lang="en-US" b="0" dirty="0" smtClean="0"/>
          </a:p>
          <a:p>
            <a:r>
              <a:rPr lang="en-US" sz="1200" b="1" kern="1200" dirty="0" smtClean="0">
                <a:solidFill>
                  <a:schemeClr val="tx1"/>
                </a:solidFill>
                <a:effectLst/>
                <a:latin typeface="+mn-lt"/>
                <a:ea typeface="+mn-ea"/>
                <a:cs typeface="+mn-cs"/>
              </a:rPr>
              <a:t>Performance Management — </a:t>
            </a:r>
            <a:r>
              <a:rPr lang="en-US" sz="1200" b="0" kern="1200" dirty="0" smtClean="0">
                <a:solidFill>
                  <a:schemeClr val="tx1"/>
                </a:solidFill>
                <a:effectLst/>
                <a:latin typeface="+mn-lt"/>
                <a:ea typeface="+mn-ea"/>
                <a:cs typeface="+mn-cs"/>
              </a:rPr>
              <a:t>Many employers take a continuous process approach including having self-directed (and trained) work teams give themselves ongoing appraisal information.</a:t>
            </a:r>
          </a:p>
          <a:p>
            <a:endParaRPr lang="en-US" sz="1200" b="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Performance Management Defined — </a:t>
            </a:r>
            <a:r>
              <a:rPr lang="en-US" sz="1200" b="0" kern="1200" dirty="0" smtClean="0">
                <a:solidFill>
                  <a:schemeClr val="tx1"/>
                </a:solidFill>
                <a:effectLst/>
                <a:latin typeface="+mn-lt"/>
                <a:ea typeface="+mn-ea"/>
                <a:cs typeface="+mn-cs"/>
              </a:rPr>
              <a:t>Performance management is a goal-oriented and continuous way to appraise and manage employees’ performance.</a:t>
            </a:r>
            <a:endParaRPr lang="en-US" sz="1200" b="1" kern="1200" dirty="0" smtClean="0">
              <a:solidFill>
                <a:schemeClr val="tx1"/>
              </a:solidFill>
              <a:effectLst/>
              <a:latin typeface="+mn-lt"/>
              <a:ea typeface="+mn-ea"/>
              <a:cs typeface="+mn-cs"/>
            </a:endParaRPr>
          </a:p>
          <a:p>
            <a:endParaRPr lang="en-US" b="0" dirty="0" smtClean="0"/>
          </a:p>
        </p:txBody>
      </p:sp>
      <p:sp>
        <p:nvSpPr>
          <p:cNvPr id="4" name="Slide Number Placeholder 3"/>
          <p:cNvSpPr>
            <a:spLocks noGrp="1"/>
          </p:cNvSpPr>
          <p:nvPr>
            <p:ph type="sldNum" sz="quarter" idx="10"/>
          </p:nvPr>
        </p:nvSpPr>
        <p:spPr/>
        <p:txBody>
          <a:bodyPr/>
          <a:lstStyle/>
          <a:p>
            <a:fld id="{B0A8D51C-72C6-4FE0-ABAB-26F726219AA2}" type="slidenum">
              <a:rPr lang="en-US" smtClean="0"/>
              <a:pPr/>
              <a:t>5</a:t>
            </a:fld>
            <a:endParaRPr lang="en-US"/>
          </a:p>
        </p:txBody>
      </p:sp>
    </p:spTree>
    <p:extLst>
      <p:ext uri="{BB962C8B-B14F-4D97-AF65-F5344CB8AC3E}">
        <p14:creationId xmlns:p14="http://schemas.microsoft.com/office/powerpoint/2010/main" xmlns="" val="3617822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The Appraisal Cycle — </a:t>
            </a:r>
            <a:r>
              <a:rPr lang="en-US" sz="1050" b="0" kern="1200" dirty="0" smtClean="0">
                <a:solidFill>
                  <a:schemeClr val="tx1"/>
                </a:solidFill>
                <a:effectLst/>
                <a:latin typeface="+mn-lt"/>
                <a:ea typeface="+mn-ea"/>
                <a:cs typeface="+mn-cs"/>
              </a:rPr>
              <a:t>The three-step process is as follows: (1) setting work standards; 2) assessing performance relative to such standards; and 3) providing feedback aimed at improving performance during the next cycle.</a:t>
            </a:r>
            <a:endParaRPr lang="en-US" sz="105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Setting Effective Goals and Work Standards — </a:t>
            </a:r>
            <a:r>
              <a:rPr lang="en-US" sz="1050" b="0" kern="1200" dirty="0" smtClean="0">
                <a:solidFill>
                  <a:schemeClr val="tx1"/>
                </a:solidFill>
                <a:effectLst/>
                <a:latin typeface="+mn-lt"/>
                <a:ea typeface="+mn-ea"/>
                <a:cs typeface="+mn-cs"/>
              </a:rPr>
              <a:t>Some guidelines for effective goal setting are as follows: 1) assign specific goals; 2) assign measurable goals; 3) assign challenging but doable goals; and 4) encourage participation.</a:t>
            </a:r>
            <a:endParaRPr lang="en-US" sz="1050" b="1" kern="1200" dirty="0" smtClean="0">
              <a:solidFill>
                <a:schemeClr val="tx1"/>
              </a:solidFill>
              <a:effectLst/>
              <a:latin typeface="+mn-lt"/>
              <a:ea typeface="+mn-ea"/>
              <a:cs typeface="+mn-cs"/>
            </a:endParaRPr>
          </a:p>
          <a:p>
            <a:r>
              <a:rPr lang="en-US" sz="1050" b="1" kern="1200" dirty="0" smtClean="0">
                <a:solidFill>
                  <a:schemeClr val="tx1"/>
                </a:solidFill>
                <a:effectLst/>
                <a:latin typeface="+mn-lt"/>
                <a:ea typeface="+mn-ea"/>
                <a:cs typeface="+mn-cs"/>
              </a:rPr>
              <a:t>Who Should Do the Appraising?</a:t>
            </a:r>
          </a:p>
          <a:p>
            <a:r>
              <a:rPr lang="en-US" sz="1050" b="1" kern="1200" dirty="0" smtClean="0">
                <a:solidFill>
                  <a:schemeClr val="tx1"/>
                </a:solidFill>
                <a:effectLst/>
                <a:latin typeface="+mn-lt"/>
                <a:ea typeface="+mn-ea"/>
                <a:cs typeface="+mn-cs"/>
              </a:rPr>
              <a:t>The Immediate Supervisor </a:t>
            </a:r>
            <a:r>
              <a:rPr lang="en-US" sz="1050" kern="1200" dirty="0" smtClean="0">
                <a:solidFill>
                  <a:schemeClr val="tx1"/>
                </a:solidFill>
                <a:effectLst/>
                <a:latin typeface="+mn-lt"/>
                <a:ea typeface="+mn-ea"/>
                <a:cs typeface="+mn-cs"/>
              </a:rPr>
              <a:t>is usually in the best position to observe and evaluate the subordinate’s performance, and is responsible for that person’s performance.</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Peer Appraisals </a:t>
            </a:r>
            <a:r>
              <a:rPr lang="en-US" sz="1050" b="0" kern="1200" dirty="0" smtClean="0">
                <a:solidFill>
                  <a:schemeClr val="tx1"/>
                </a:solidFill>
                <a:effectLst/>
                <a:latin typeface="+mn-lt"/>
                <a:ea typeface="+mn-ea"/>
                <a:cs typeface="+mn-cs"/>
              </a:rPr>
              <a:t>are </a:t>
            </a:r>
            <a:r>
              <a:rPr lang="en-US" sz="1050" kern="1200" dirty="0" smtClean="0">
                <a:solidFill>
                  <a:schemeClr val="tx1"/>
                </a:solidFill>
                <a:effectLst/>
                <a:latin typeface="+mn-lt"/>
                <a:ea typeface="+mn-ea"/>
                <a:cs typeface="+mn-cs"/>
              </a:rPr>
              <a:t>becoming more popular with firms using self-managing teams.</a:t>
            </a:r>
          </a:p>
          <a:p>
            <a:r>
              <a:rPr lang="en-US" sz="1050" b="1" kern="1200" dirty="0" smtClean="0">
                <a:solidFill>
                  <a:schemeClr val="tx1"/>
                </a:solidFill>
                <a:effectLst/>
                <a:latin typeface="+mn-lt"/>
                <a:ea typeface="+mn-ea"/>
                <a:cs typeface="+mn-cs"/>
              </a:rPr>
              <a:t>Rating Committees </a:t>
            </a:r>
            <a:r>
              <a:rPr lang="en-US" sz="1050" kern="1200" dirty="0" smtClean="0">
                <a:solidFill>
                  <a:schemeClr val="tx1"/>
                </a:solidFill>
                <a:effectLst/>
                <a:latin typeface="+mn-lt"/>
                <a:ea typeface="+mn-ea"/>
                <a:cs typeface="+mn-cs"/>
              </a:rPr>
              <a:t>consist of multiple raters, typically the employee’s immediate supervisor and three or four other supervisors.</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Self-Ratings</a:t>
            </a:r>
            <a:r>
              <a:rPr lang="en-US" sz="1050" kern="1200" dirty="0" smtClean="0">
                <a:solidFill>
                  <a:schemeClr val="tx1"/>
                </a:solidFill>
                <a:effectLst/>
                <a:latin typeface="+mn-lt"/>
                <a:ea typeface="+mn-ea"/>
                <a:cs typeface="+mn-cs"/>
              </a:rPr>
              <a:t> tend to be higher than supervisor or peer ratings.</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Appraisal by Subordinates </a:t>
            </a:r>
            <a:r>
              <a:rPr lang="en-US" sz="1050" kern="1200" dirty="0" smtClean="0">
                <a:solidFill>
                  <a:schemeClr val="tx1"/>
                </a:solidFill>
                <a:effectLst/>
                <a:latin typeface="+mn-lt"/>
                <a:ea typeface="+mn-ea"/>
                <a:cs typeface="+mn-cs"/>
              </a:rPr>
              <a:t>or </a:t>
            </a:r>
            <a:r>
              <a:rPr lang="en-US" sz="1050" b="1" kern="1200" dirty="0" smtClean="0">
                <a:solidFill>
                  <a:schemeClr val="tx1"/>
                </a:solidFill>
                <a:effectLst/>
                <a:latin typeface="+mn-lt"/>
                <a:ea typeface="+mn-ea"/>
                <a:cs typeface="+mn-cs"/>
              </a:rPr>
              <a:t>upward feedback</a:t>
            </a:r>
            <a:r>
              <a:rPr lang="en-US" sz="1050" kern="1200" dirty="0" smtClean="0">
                <a:solidFill>
                  <a:schemeClr val="tx1"/>
                </a:solidFill>
                <a:effectLst/>
                <a:latin typeface="+mn-lt"/>
                <a:ea typeface="+mn-ea"/>
                <a:cs typeface="+mn-cs"/>
              </a:rPr>
              <a:t>, is when subordinates anonymously rate their supervisor’s performance.</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360-Degree Feedback </a:t>
            </a:r>
            <a:r>
              <a:rPr lang="en-US" sz="1050" b="0" kern="1200" dirty="0" smtClean="0">
                <a:solidFill>
                  <a:schemeClr val="tx1"/>
                </a:solidFill>
                <a:effectLst/>
                <a:latin typeface="+mn-lt"/>
                <a:ea typeface="+mn-ea"/>
                <a:cs typeface="+mn-cs"/>
              </a:rPr>
              <a:t>is</a:t>
            </a:r>
            <a:r>
              <a:rPr lang="en-US" sz="1050" b="0" kern="1200" baseline="0" dirty="0" smtClean="0">
                <a:solidFill>
                  <a:schemeClr val="tx1"/>
                </a:solidFill>
                <a:effectLst/>
                <a:latin typeface="+mn-lt"/>
                <a:ea typeface="+mn-ea"/>
                <a:cs typeface="+mn-cs"/>
              </a:rPr>
              <a:t> when</a:t>
            </a:r>
            <a:r>
              <a:rPr lang="en-US" sz="1050" b="0" kern="1200" dirty="0" smtClean="0">
                <a:solidFill>
                  <a:schemeClr val="tx1"/>
                </a:solidFill>
                <a:effectLst/>
                <a:latin typeface="+mn-lt"/>
                <a:ea typeface="+mn-ea"/>
                <a:cs typeface="+mn-cs"/>
              </a:rPr>
              <a:t> </a:t>
            </a:r>
            <a:r>
              <a:rPr lang="en-US" sz="1050" kern="1200" dirty="0" smtClean="0">
                <a:solidFill>
                  <a:schemeClr val="tx1"/>
                </a:solidFill>
                <a:effectLst/>
                <a:latin typeface="+mn-lt"/>
                <a:ea typeface="+mn-ea"/>
                <a:cs typeface="+mn-cs"/>
              </a:rPr>
              <a:t>ratings are collected from the employee, the employee’s supervisors, subordinates, peers, and internal or external customers. This method is the subject of considerable debate. One study found significant correlation between 360-degree ratings and conventional ratings. Firms should carefully assess potential costs, carefully train those giving feedback, and not rely solely on 360-degree feedback.</a:t>
            </a:r>
          </a:p>
          <a:p>
            <a:endParaRPr lang="en-US" sz="1050" b="0"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6</a:t>
            </a:fld>
            <a:endParaRPr lang="en-US"/>
          </a:p>
        </p:txBody>
      </p:sp>
    </p:spTree>
    <p:extLst>
      <p:ext uri="{BB962C8B-B14F-4D97-AF65-F5344CB8AC3E}">
        <p14:creationId xmlns:p14="http://schemas.microsoft.com/office/powerpoint/2010/main" xmlns="" val="361782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manager	 usually</a:t>
            </a:r>
            <a:r>
              <a:rPr lang="en-US" baseline="0" dirty="0" smtClean="0"/>
              <a:t> </a:t>
            </a:r>
            <a:r>
              <a:rPr lang="en-US" dirty="0" smtClean="0"/>
              <a:t>conducts</a:t>
            </a:r>
            <a:r>
              <a:rPr lang="en-US" baseline="0" dirty="0" smtClean="0"/>
              <a:t> </a:t>
            </a:r>
            <a:r>
              <a:rPr lang="en-US" dirty="0" smtClean="0"/>
              <a:t>the</a:t>
            </a:r>
            <a:r>
              <a:rPr lang="en-US" baseline="0" dirty="0" smtClean="0"/>
              <a:t> </a:t>
            </a:r>
            <a:r>
              <a:rPr lang="en-US" dirty="0" smtClean="0"/>
              <a:t>appraisal</a:t>
            </a:r>
            <a:r>
              <a:rPr lang="en-US" baseline="0" dirty="0" smtClean="0"/>
              <a:t> </a:t>
            </a:r>
            <a:r>
              <a:rPr lang="en-US" dirty="0" smtClean="0"/>
              <a:t>using</a:t>
            </a:r>
            <a:r>
              <a:rPr lang="en-US" baseline="0" dirty="0" smtClean="0"/>
              <a:t> </a:t>
            </a:r>
            <a:r>
              <a:rPr lang="en-US" dirty="0" smtClean="0"/>
              <a:t>one</a:t>
            </a:r>
            <a:r>
              <a:rPr lang="en-US" baseline="0" dirty="0" smtClean="0"/>
              <a:t> </a:t>
            </a:r>
            <a:r>
              <a:rPr lang="en-US" dirty="0" smtClean="0"/>
              <a:t>or</a:t>
            </a:r>
            <a:r>
              <a:rPr lang="en-US" baseline="0" dirty="0" smtClean="0"/>
              <a:t> </a:t>
            </a:r>
            <a:r>
              <a:rPr lang="en-US" dirty="0" smtClean="0"/>
              <a:t>more</a:t>
            </a:r>
            <a:r>
              <a:rPr lang="en-US" baseline="0" dirty="0" smtClean="0"/>
              <a:t> </a:t>
            </a:r>
            <a:r>
              <a:rPr lang="en-US" dirty="0" smtClean="0"/>
              <a:t>of</a:t>
            </a:r>
            <a:r>
              <a:rPr lang="en-US" baseline="0" dirty="0" smtClean="0"/>
              <a:t> </a:t>
            </a:r>
            <a:r>
              <a:rPr lang="en-US" dirty="0" smtClean="0"/>
              <a:t>the</a:t>
            </a:r>
            <a:r>
              <a:rPr lang="en-US" baseline="0" dirty="0" smtClean="0"/>
              <a:t> </a:t>
            </a:r>
            <a:r>
              <a:rPr lang="en-US" dirty="0" smtClean="0"/>
              <a:t>methods</a:t>
            </a:r>
            <a:r>
              <a:rPr lang="en-US" baseline="0" dirty="0" smtClean="0"/>
              <a:t> </a:t>
            </a:r>
            <a:r>
              <a:rPr lang="en-US" dirty="0" smtClean="0"/>
              <a:t>described in this section.</a:t>
            </a:r>
            <a:endParaRPr lang="en-US"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7</a:t>
            </a:fld>
            <a:endParaRPr lang="en-US"/>
          </a:p>
        </p:txBody>
      </p:sp>
    </p:spTree>
    <p:extLst>
      <p:ext uri="{BB962C8B-B14F-4D97-AF65-F5344CB8AC3E}">
        <p14:creationId xmlns:p14="http://schemas.microsoft.com/office/powerpoint/2010/main" xmlns="" val="750401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Graphic Rating Scale Method </a:t>
            </a:r>
            <a:r>
              <a:rPr lang="en-US" sz="1200" kern="1200" dirty="0" smtClean="0">
                <a:solidFill>
                  <a:schemeClr val="tx1"/>
                </a:solidFill>
                <a:effectLst/>
                <a:latin typeface="+mn-lt"/>
                <a:ea typeface="+mn-ea"/>
                <a:cs typeface="+mn-cs"/>
              </a:rPr>
              <a:t>is</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simplest and most popular performance appraisal technique. A scale is used to list a number of traits and a range of performance for each, then the employee is rated by identifying the score that best describes his/her performance level for each trait. Managers must decide which job performance aspects to measure. Some options include generic dimensions, actual job duties, or behaviorally recognizable competencies.</a:t>
            </a:r>
          </a:p>
          <a:p>
            <a:endParaRPr lang="en-US" dirty="0" smtClean="0"/>
          </a:p>
          <a:p>
            <a:r>
              <a:rPr lang="en-US" sz="1200" b="1" kern="1200" dirty="0" smtClean="0">
                <a:solidFill>
                  <a:schemeClr val="tx1"/>
                </a:solidFill>
                <a:effectLst/>
                <a:latin typeface="+mn-lt"/>
                <a:ea typeface="+mn-ea"/>
                <a:cs typeface="+mn-cs"/>
              </a:rPr>
              <a:t>Alternation Ranking Method </a:t>
            </a:r>
            <a:r>
              <a:rPr lang="en-US" sz="1200" kern="1200" dirty="0" smtClean="0">
                <a:solidFill>
                  <a:schemeClr val="tx1"/>
                </a:solidFill>
                <a:effectLst/>
                <a:latin typeface="+mn-lt"/>
                <a:ea typeface="+mn-ea"/>
                <a:cs typeface="+mn-cs"/>
              </a:rPr>
              <a:t>involves employees being ranked from best to worst on a particular trait. One way to do this is to list the highest, then the lowest, and then second highest</a:t>
            </a:r>
            <a:r>
              <a:rPr lang="en-US" sz="1200" kern="1200" baseline="0" dirty="0" smtClean="0">
                <a:solidFill>
                  <a:schemeClr val="tx1"/>
                </a:solidFill>
                <a:effectLst/>
                <a:latin typeface="+mn-lt"/>
                <a:ea typeface="+mn-ea"/>
                <a:cs typeface="+mn-cs"/>
              </a:rPr>
              <a:t> and</a:t>
            </a:r>
            <a:r>
              <a:rPr lang="en-US" sz="1200" kern="1200" dirty="0" smtClean="0">
                <a:solidFill>
                  <a:schemeClr val="tx1"/>
                </a:solidFill>
                <a:effectLst/>
                <a:latin typeface="+mn-lt"/>
                <a:ea typeface="+mn-ea"/>
                <a:cs typeface="+mn-cs"/>
              </a:rPr>
              <a:t> second lowest, and so forth until all are ranked.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Paired Comparison Method </a:t>
            </a:r>
            <a:r>
              <a:rPr lang="en-US" sz="1200" kern="1200" dirty="0" smtClean="0">
                <a:solidFill>
                  <a:schemeClr val="tx1"/>
                </a:solidFill>
                <a:effectLst/>
                <a:latin typeface="+mn-lt"/>
                <a:ea typeface="+mn-ea"/>
                <a:cs typeface="+mn-cs"/>
              </a:rPr>
              <a:t>involves ranking employees by making a chart of all possible pairs of employees for each trait and indicating which is the better employee of the pair.</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Forced Distribution Method — </a:t>
            </a:r>
            <a:r>
              <a:rPr lang="en-US" sz="1200" kern="1200" dirty="0" smtClean="0">
                <a:solidFill>
                  <a:schemeClr val="tx1"/>
                </a:solidFill>
                <a:effectLst/>
                <a:latin typeface="+mn-lt"/>
                <a:ea typeface="+mn-ea"/>
                <a:cs typeface="+mn-cs"/>
              </a:rPr>
              <a:t>Predetermined percentages of rates are placed in various performance categories; similar to grading on a curve.</a:t>
            </a:r>
            <a:endParaRPr lang="en-US"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8</a:t>
            </a:fld>
            <a:endParaRPr lang="en-US"/>
          </a:p>
        </p:txBody>
      </p:sp>
    </p:spTree>
    <p:extLst>
      <p:ext uri="{BB962C8B-B14F-4D97-AF65-F5344CB8AC3E}">
        <p14:creationId xmlns:p14="http://schemas.microsoft.com/office/powerpoint/2010/main" xmlns="" val="473760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portion of a graphic rating scale with behavioral examples. Some of the key elements of this approach ar</a:t>
            </a:r>
            <a:r>
              <a:rPr lang="en-US" baseline="0" dirty="0" smtClean="0"/>
              <a:t>e the operational definitions for the categories listed. Such a set of definitions are helpful to any manager conducting an appraisal interview in that they can rate the employee yet have issues to discuss with them for possible improvement. </a:t>
            </a:r>
            <a:endParaRPr lang="en-US"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9</a:t>
            </a:fld>
            <a:endParaRPr lang="en-US"/>
          </a:p>
        </p:txBody>
      </p:sp>
    </p:spTree>
    <p:extLst>
      <p:ext uri="{BB962C8B-B14F-4D97-AF65-F5344CB8AC3E}">
        <p14:creationId xmlns:p14="http://schemas.microsoft.com/office/powerpoint/2010/main" xmlns="" val="2053923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Alternation Ranking Method </a:t>
            </a:r>
            <a:r>
              <a:rPr lang="en-US" sz="1200" kern="1200" dirty="0" smtClean="0">
                <a:solidFill>
                  <a:schemeClr val="tx1"/>
                </a:solidFill>
                <a:effectLst/>
                <a:latin typeface="+mn-lt"/>
                <a:ea typeface="+mn-ea"/>
                <a:cs typeface="+mn-cs"/>
              </a:rPr>
              <a:t>involves employees being ranked from best to worst on a particular trait. One way to do this is to list the highest, then the lowest, then second highest, second lowest, and so forth until all are ranked. </a:t>
            </a:r>
          </a:p>
          <a:p>
            <a:endParaRPr lang="en-US"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10</a:t>
            </a:fld>
            <a:endParaRPr lang="en-US"/>
          </a:p>
        </p:txBody>
      </p:sp>
    </p:spTree>
    <p:extLst>
      <p:ext uri="{BB962C8B-B14F-4D97-AF65-F5344CB8AC3E}">
        <p14:creationId xmlns:p14="http://schemas.microsoft.com/office/powerpoint/2010/main" xmlns="" val="2189772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Critical Incident Method — </a:t>
            </a:r>
            <a:r>
              <a:rPr lang="en-US" sz="1200" b="0" kern="1200" dirty="0" smtClean="0">
                <a:solidFill>
                  <a:schemeClr val="tx1"/>
                </a:solidFill>
                <a:effectLst/>
                <a:latin typeface="+mn-lt"/>
                <a:ea typeface="+mn-ea"/>
                <a:cs typeface="+mn-cs"/>
              </a:rPr>
              <a:t>A</a:t>
            </a:r>
            <a:r>
              <a:rPr lang="en-US" sz="1200" kern="1200" dirty="0" smtClean="0">
                <a:solidFill>
                  <a:schemeClr val="tx1"/>
                </a:solidFill>
                <a:effectLst/>
                <a:latin typeface="+mn-lt"/>
                <a:ea typeface="+mn-ea"/>
                <a:cs typeface="+mn-cs"/>
              </a:rPr>
              <a:t> supervisor keeps a detailed record of uncommonly good or undesirable examples of an employee’s work-related behavior, and reviews it with the employee at predetermined times.</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Behaviorally Anchored Rating Scales (BARS) </a:t>
            </a:r>
            <a:r>
              <a:rPr lang="en-US" sz="1200" kern="1200" dirty="0" smtClean="0">
                <a:solidFill>
                  <a:schemeClr val="tx1"/>
                </a:solidFill>
                <a:effectLst/>
                <a:latin typeface="+mn-lt"/>
                <a:ea typeface="+mn-ea"/>
                <a:cs typeface="+mn-cs"/>
              </a:rPr>
              <a:t>combine the benefits of narratives, critical incidents, and quantified scales, by anchoring a scale with specific behavioral examples of good or poor performance. The five steps in developing a BARS are as</a:t>
            </a:r>
            <a:r>
              <a:rPr lang="en-US" sz="1200" kern="1200" baseline="0" dirty="0" smtClean="0">
                <a:solidFill>
                  <a:schemeClr val="tx1"/>
                </a:solidFill>
                <a:effectLst/>
                <a:latin typeface="+mn-lt"/>
                <a:ea typeface="+mn-ea"/>
                <a:cs typeface="+mn-cs"/>
              </a:rPr>
              <a:t> follows</a:t>
            </a:r>
            <a:r>
              <a:rPr lang="en-US" sz="1200" kern="1200" dirty="0" smtClean="0">
                <a:solidFill>
                  <a:schemeClr val="tx1"/>
                </a:solidFill>
                <a:effectLst/>
                <a:latin typeface="+mn-lt"/>
                <a:ea typeface="+mn-ea"/>
                <a:cs typeface="+mn-cs"/>
              </a:rPr>
              <a:t>: 1) generate critical incidents; 2) develop performance dimensions; 3) reallocate incidents; 4) scale the incidents; and 5) develop final instrument. The advantages of BARS include a more accurate gauge, clearer standards, feedback, independent dimensions, and consistency.</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Appraisal Forms in Practice </a:t>
            </a:r>
            <a:r>
              <a:rPr lang="en-US" sz="1200" kern="1200" dirty="0" smtClean="0">
                <a:solidFill>
                  <a:schemeClr val="tx1"/>
                </a:solidFill>
                <a:effectLst/>
                <a:latin typeface="+mn-lt"/>
                <a:ea typeface="+mn-ea"/>
                <a:cs typeface="+mn-cs"/>
              </a:rPr>
              <a:t>involve rating the employee’s performance for each performance factor, writing down examples and an improvement plan, aiding the employee in understanding where his/her performance was good or bad, and summarizing by focusing on problem solving.</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11</a:t>
            </a:fld>
            <a:endParaRPr lang="en-US"/>
          </a:p>
        </p:txBody>
      </p:sp>
    </p:spTree>
    <p:extLst>
      <p:ext uri="{BB962C8B-B14F-4D97-AF65-F5344CB8AC3E}">
        <p14:creationId xmlns:p14="http://schemas.microsoft.com/office/powerpoint/2010/main" xmlns="" val="4213384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Management by Objectives (MBO) </a:t>
            </a:r>
            <a:r>
              <a:rPr lang="en-US" sz="1200" kern="1200" dirty="0" smtClean="0">
                <a:solidFill>
                  <a:schemeClr val="tx1"/>
                </a:solidFill>
                <a:effectLst/>
                <a:latin typeface="+mn-lt"/>
                <a:ea typeface="+mn-ea"/>
                <a:cs typeface="+mn-cs"/>
              </a:rPr>
              <a:t>requires the manager to set specific measurable goals with each employee and then periodically discuss his/her progress toward these goals. The process consists of six steps: 1) set the organization’s goals; 2) set departmental goals; 3) discuss departmental goals; 4) mutually define expected results; 5) conduct performance reviews; and 6) provide feedback.</a:t>
            </a:r>
          </a:p>
          <a:p>
            <a:endParaRPr lang="en-US" dirty="0" smtClean="0"/>
          </a:p>
          <a:p>
            <a:r>
              <a:rPr lang="en-US" sz="1200" b="1" kern="1200" dirty="0" smtClean="0">
                <a:solidFill>
                  <a:schemeClr val="tx1"/>
                </a:solidFill>
                <a:effectLst/>
                <a:latin typeface="+mn-lt"/>
                <a:ea typeface="+mn-ea"/>
                <a:cs typeface="+mn-cs"/>
              </a:rPr>
              <a:t>Computerized and Web-Based Performance Appraisal </a:t>
            </a:r>
            <a:r>
              <a:rPr lang="en-US" sz="1200" kern="1200" dirty="0" smtClean="0">
                <a:solidFill>
                  <a:schemeClr val="tx1"/>
                </a:solidFill>
                <a:effectLst/>
                <a:latin typeface="+mn-lt"/>
                <a:ea typeface="+mn-ea"/>
                <a:cs typeface="+mn-cs"/>
              </a:rPr>
              <a:t>generally enables managers to keep notes on subordinates during the year, rate employees on a series of performance traits, and then generate written text to support each part of the appraisal. About one-third of employers use online performance management tools for at least some employees.</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Electronic Performance Monitoring </a:t>
            </a:r>
            <a:r>
              <a:rPr lang="en-US" sz="1200" b="0" kern="1200" dirty="0" smtClean="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systems used to allow managers access to their employees’ computers and telephones.</a:t>
            </a:r>
            <a:endParaRPr lang="en-US"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12</a:t>
            </a:fld>
            <a:endParaRPr lang="en-US"/>
          </a:p>
        </p:txBody>
      </p:sp>
    </p:spTree>
    <p:extLst>
      <p:ext uri="{BB962C8B-B14F-4D97-AF65-F5344CB8AC3E}">
        <p14:creationId xmlns:p14="http://schemas.microsoft.com/office/powerpoint/2010/main" xmlns="" val="3125284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b="1" kern="1200" dirty="0" smtClean="0">
                <a:solidFill>
                  <a:schemeClr val="tx1"/>
                </a:solidFill>
                <a:effectLst/>
                <a:latin typeface="+mn-lt"/>
                <a:ea typeface="+mn-ea"/>
                <a:cs typeface="+mn-cs"/>
              </a:rPr>
              <a:t>Ensure Fairness — </a:t>
            </a:r>
            <a:r>
              <a:rPr lang="en-US" sz="1050" kern="1200" dirty="0" smtClean="0">
                <a:solidFill>
                  <a:schemeClr val="tx1"/>
                </a:solidFill>
                <a:effectLst/>
                <a:latin typeface="+mn-lt"/>
                <a:ea typeface="+mn-ea"/>
                <a:cs typeface="+mn-cs"/>
              </a:rPr>
              <a:t>The first challenge is to make sure the subordinate views the appraisal as fair. Many managers don’t focus on the developmental aspect of the appraisal, but instead use it for political purposes.</a:t>
            </a:r>
          </a:p>
          <a:p>
            <a:endParaRPr lang="en-US" sz="1050" kern="1200" dirty="0" smtClean="0">
              <a:solidFill>
                <a:schemeClr val="tx1"/>
              </a:solidFill>
              <a:effectLst/>
              <a:latin typeface="+mn-lt"/>
              <a:ea typeface="+mn-ea"/>
              <a:cs typeface="+mn-cs"/>
            </a:endParaRPr>
          </a:p>
          <a:p>
            <a:r>
              <a:rPr lang="en-US" sz="1050" b="1" kern="1200" dirty="0" smtClean="0">
                <a:solidFill>
                  <a:schemeClr val="tx1"/>
                </a:solidFill>
                <a:effectLst/>
                <a:latin typeface="+mn-lt"/>
                <a:ea typeface="+mn-ea"/>
                <a:cs typeface="+mn-cs"/>
              </a:rPr>
              <a:t>Deal with Common Appraisal Problems —</a:t>
            </a:r>
            <a:r>
              <a:rPr lang="en-US" sz="1050" kern="1200" dirty="0" smtClean="0">
                <a:solidFill>
                  <a:schemeClr val="tx1"/>
                </a:solidFill>
                <a:effectLst/>
                <a:latin typeface="+mn-lt"/>
                <a:ea typeface="+mn-ea"/>
                <a:cs typeface="+mn-cs"/>
              </a:rPr>
              <a:t> It can be difficult to rate performance for several reasons. Much depends on a good rating, including career progress, or being able to obtain a raise. There are also technical problems that can affect the fairness of the process.</a:t>
            </a:r>
          </a:p>
          <a:p>
            <a:endParaRPr lang="en-US" sz="105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Unclear Standards — </a:t>
            </a:r>
            <a:r>
              <a:rPr lang="en-US" sz="1050" kern="1200" dirty="0" smtClean="0">
                <a:solidFill>
                  <a:schemeClr val="tx1"/>
                </a:solidFill>
                <a:effectLst/>
                <a:latin typeface="+mn-lt"/>
                <a:ea typeface="+mn-ea"/>
                <a:cs typeface="+mn-cs"/>
              </a:rPr>
              <a:t>Ambiguous traits and degrees of merit can result in an unfair appraisal.</a:t>
            </a:r>
          </a:p>
          <a:p>
            <a:pPr marL="171450" indent="-171450">
              <a:buFont typeface="Arial" pitchFamily="34" charset="0"/>
              <a:buChar char="•"/>
            </a:pPr>
            <a:r>
              <a:rPr lang="en-US" sz="1050" kern="1200" dirty="0" smtClean="0">
                <a:solidFill>
                  <a:schemeClr val="tx1"/>
                </a:solidFill>
                <a:effectLst/>
                <a:latin typeface="+mn-lt"/>
                <a:ea typeface="+mn-ea"/>
                <a:cs typeface="+mn-cs"/>
              </a:rPr>
              <a:t>Halo Effect — The influence of a rater’s general impression on ratings of specific qualities can be a problem.</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050" kern="1200" dirty="0" smtClean="0">
                <a:solidFill>
                  <a:schemeClr val="tx1"/>
                </a:solidFill>
                <a:effectLst/>
                <a:latin typeface="+mn-lt"/>
                <a:ea typeface="+mn-ea"/>
                <a:cs typeface="+mn-cs"/>
              </a:rPr>
              <a:t>Central Tendency — Involves supervisors sticking to the middle of the rating scales, thus, rating everyone approximately average.</a:t>
            </a:r>
          </a:p>
          <a:p>
            <a:pPr marL="171450" indent="-171450">
              <a:buFont typeface="Arial" pitchFamily="34" charset="0"/>
              <a:buChar char="•"/>
            </a:pPr>
            <a:r>
              <a:rPr lang="en-US" sz="1050" kern="1200" dirty="0" smtClean="0">
                <a:solidFill>
                  <a:schemeClr val="tx1"/>
                </a:solidFill>
                <a:effectLst/>
                <a:latin typeface="+mn-lt"/>
                <a:ea typeface="+mn-ea"/>
                <a:cs typeface="+mn-cs"/>
              </a:rPr>
              <a:t>Leniency or Strictness — Supervisors have the tendency to rate everyone either high or low.</a:t>
            </a:r>
          </a:p>
          <a:p>
            <a:pPr marL="171450" indent="-171450">
              <a:buFont typeface="Arial" pitchFamily="34" charset="0"/>
              <a:buChar char="•"/>
            </a:pPr>
            <a:r>
              <a:rPr lang="en-US" sz="1050" kern="1200" dirty="0" smtClean="0">
                <a:solidFill>
                  <a:schemeClr val="tx1"/>
                </a:solidFill>
                <a:effectLst/>
                <a:latin typeface="+mn-lt"/>
                <a:ea typeface="+mn-ea"/>
                <a:cs typeface="+mn-cs"/>
              </a:rPr>
              <a:t>Bias — The tendency to allow individual differences such as age, race, and sex to affect the appraisal ratings employees receive is a problem.</a:t>
            </a:r>
          </a:p>
          <a:p>
            <a:pPr marL="0" indent="0">
              <a:buFont typeface="Arial" pitchFamily="34" charset="0"/>
              <a:buNone/>
            </a:pPr>
            <a:endParaRPr lang="en-US" sz="105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050" b="1" kern="1200" dirty="0" smtClean="0">
                <a:solidFill>
                  <a:schemeClr val="tx1"/>
                </a:solidFill>
                <a:effectLst/>
                <a:latin typeface="+mn-lt"/>
                <a:ea typeface="+mn-ea"/>
                <a:cs typeface="+mn-cs"/>
              </a:rPr>
              <a:t>Understand the Legal Aspect of Performance Appraisal —</a:t>
            </a:r>
            <a:r>
              <a:rPr lang="en-US" sz="1050" kern="1200" dirty="0" smtClean="0">
                <a:solidFill>
                  <a:schemeClr val="tx1"/>
                </a:solidFill>
                <a:effectLst/>
                <a:latin typeface="+mn-lt"/>
                <a:ea typeface="+mn-ea"/>
                <a:cs typeface="+mn-cs"/>
              </a:rPr>
              <a:t> Performance appraisals have legal implications because they often affect raises, promotions, training, and other HR actions.</a:t>
            </a:r>
          </a:p>
          <a:p>
            <a:pPr marL="0" indent="0">
              <a:buFont typeface="Arial" pitchFamily="34" charset="0"/>
              <a:buNone/>
            </a:pPr>
            <a:endParaRPr lang="en-US" sz="1050" dirty="0" smtClean="0"/>
          </a:p>
          <a:p>
            <a:pPr marL="0" indent="0">
              <a:buFont typeface="Arial" pitchFamily="34" charset="0"/>
              <a:buNone/>
            </a:pPr>
            <a:r>
              <a:rPr lang="en-US" sz="1050" b="1" kern="1200" dirty="0" smtClean="0">
                <a:solidFill>
                  <a:schemeClr val="tx1"/>
                </a:solidFill>
                <a:effectLst/>
                <a:latin typeface="+mn-lt"/>
                <a:ea typeface="+mn-ea"/>
                <a:cs typeface="+mn-cs"/>
              </a:rPr>
              <a:t>Conduct First-Rate Appraisal Feedback Interviews — </a:t>
            </a:r>
            <a:r>
              <a:rPr lang="en-US" sz="1050" b="0" kern="1200" dirty="0" smtClean="0">
                <a:solidFill>
                  <a:schemeClr val="tx1"/>
                </a:solidFill>
                <a:effectLst/>
                <a:latin typeface="+mn-lt"/>
                <a:ea typeface="+mn-ea"/>
                <a:cs typeface="+mn-cs"/>
              </a:rPr>
              <a:t>A</a:t>
            </a:r>
            <a:r>
              <a:rPr lang="en-US" sz="1050" kern="1200" dirty="0" smtClean="0">
                <a:solidFill>
                  <a:schemeClr val="tx1"/>
                </a:solidFill>
                <a:effectLst/>
                <a:latin typeface="+mn-lt"/>
                <a:ea typeface="+mn-ea"/>
                <a:cs typeface="+mn-cs"/>
              </a:rPr>
              <a:t>n interview in which the supervisor and subordinate review the appraisal and make plans to remedy deficiencies and reinforce strengths.</a:t>
            </a:r>
            <a:endParaRPr lang="en-US" sz="1050"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13</a:t>
            </a:fld>
            <a:endParaRPr lang="en-US"/>
          </a:p>
        </p:txBody>
      </p:sp>
    </p:spTree>
    <p:extLst>
      <p:ext uri="{BB962C8B-B14F-4D97-AF65-F5344CB8AC3E}">
        <p14:creationId xmlns:p14="http://schemas.microsoft.com/office/powerpoint/2010/main" xmlns="" val="397177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Conduct First-Rate Appraisal Feedback Interviews — </a:t>
            </a:r>
            <a:r>
              <a:rPr lang="en-US" sz="1200" b="0" kern="1200" dirty="0" smtClean="0">
                <a:solidFill>
                  <a:schemeClr val="tx1"/>
                </a:solidFill>
                <a:effectLst/>
                <a:latin typeface="+mn-lt"/>
                <a:ea typeface="+mn-ea"/>
                <a:cs typeface="+mn-cs"/>
              </a:rPr>
              <a:t>A</a:t>
            </a:r>
            <a:r>
              <a:rPr lang="en-US" sz="1200" kern="1200" dirty="0" smtClean="0">
                <a:solidFill>
                  <a:schemeClr val="tx1"/>
                </a:solidFill>
                <a:effectLst/>
                <a:latin typeface="+mn-lt"/>
                <a:ea typeface="+mn-ea"/>
                <a:cs typeface="+mn-cs"/>
              </a:rPr>
              <a:t>n interview in which the supervisor and subordinate review the appraisal and make plans to remedy deficiencies and reinforce strengths.</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Preparing for the Appraisal Interview</a:t>
            </a:r>
          </a:p>
          <a:p>
            <a:r>
              <a:rPr lang="en-US" sz="1200" kern="1200" dirty="0" smtClean="0">
                <a:solidFill>
                  <a:schemeClr val="tx1"/>
                </a:solidFill>
                <a:effectLst/>
                <a:latin typeface="+mn-lt"/>
                <a:ea typeface="+mn-ea"/>
                <a:cs typeface="+mn-cs"/>
              </a:rPr>
              <a:t>Step 1 — Give the subordinate enough notice to review his/her work. </a:t>
            </a:r>
          </a:p>
          <a:p>
            <a:r>
              <a:rPr lang="en-US" sz="1200" kern="1200" dirty="0" smtClean="0">
                <a:solidFill>
                  <a:schemeClr val="tx1"/>
                </a:solidFill>
                <a:effectLst/>
                <a:latin typeface="+mn-lt"/>
                <a:ea typeface="+mn-ea"/>
                <a:cs typeface="+mn-cs"/>
              </a:rPr>
              <a:t>Step 2 — Study his/her job description. </a:t>
            </a:r>
          </a:p>
          <a:p>
            <a:r>
              <a:rPr lang="en-US" sz="1200" kern="1200" dirty="0" smtClean="0">
                <a:solidFill>
                  <a:schemeClr val="tx1"/>
                </a:solidFill>
                <a:effectLst/>
                <a:latin typeface="+mn-lt"/>
                <a:ea typeface="+mn-ea"/>
                <a:cs typeface="+mn-cs"/>
              </a:rPr>
              <a:t>Step 3 — Choose the right place for the interview and schedule enough time for it.</a:t>
            </a:r>
          </a:p>
          <a:p>
            <a:endParaRPr lang="en-US" dirty="0" smtClean="0"/>
          </a:p>
          <a:p>
            <a:r>
              <a:rPr lang="en-US" sz="1200" b="1" kern="1200" dirty="0" smtClean="0">
                <a:solidFill>
                  <a:schemeClr val="tx1"/>
                </a:solidFill>
                <a:effectLst/>
                <a:latin typeface="+mn-lt"/>
                <a:ea typeface="+mn-ea"/>
                <a:cs typeface="+mn-cs"/>
              </a:rPr>
              <a:t>Conducting the Interview — </a:t>
            </a:r>
            <a:r>
              <a:rPr lang="en-US" sz="1200" kern="1200" dirty="0" smtClean="0">
                <a:solidFill>
                  <a:schemeClr val="tx1"/>
                </a:solidFill>
                <a:effectLst/>
                <a:latin typeface="+mn-lt"/>
                <a:ea typeface="+mn-ea"/>
                <a:cs typeface="+mn-cs"/>
              </a:rPr>
              <a:t>Prepare for the interview by conducting the interview in a private area without interruptions. Talk in terms of objective, observable work data using examples. Get agreement with the employee of how you will know improvement has occurred. Ensure the process is fair and learn how to deal with defensiveness.</a:t>
            </a:r>
            <a:endParaRPr lang="en-US"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14</a:t>
            </a:fld>
            <a:endParaRPr lang="en-US"/>
          </a:p>
        </p:txBody>
      </p:sp>
    </p:spTree>
    <p:extLst>
      <p:ext uri="{BB962C8B-B14F-4D97-AF65-F5344CB8AC3E}">
        <p14:creationId xmlns:p14="http://schemas.microsoft.com/office/powerpoint/2010/main" xmlns="" val="6532699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a:t>
            </a:r>
            <a:r>
              <a:rPr lang="en-US" baseline="0" dirty="0" smtClean="0"/>
              <a:t> </a:t>
            </a:r>
            <a:r>
              <a:rPr lang="en-US" dirty="0" smtClean="0"/>
              <a:t>appraising</a:t>
            </a:r>
            <a:r>
              <a:rPr lang="en-US" baseline="0" dirty="0" smtClean="0"/>
              <a:t> </a:t>
            </a:r>
            <a:r>
              <a:rPr lang="en-US" dirty="0" smtClean="0"/>
              <a:t>performance,</a:t>
            </a:r>
            <a:r>
              <a:rPr lang="en-US" baseline="0" dirty="0" smtClean="0"/>
              <a:t> </a:t>
            </a:r>
            <a:r>
              <a:rPr lang="en-US" dirty="0" smtClean="0"/>
              <a:t>the</a:t>
            </a:r>
            <a:r>
              <a:rPr lang="en-US" baseline="0" dirty="0" smtClean="0"/>
              <a:t> </a:t>
            </a:r>
            <a:r>
              <a:rPr lang="en-US" dirty="0" smtClean="0"/>
              <a:t>manager</a:t>
            </a:r>
            <a:r>
              <a:rPr lang="en-US" baseline="0" dirty="0" smtClean="0"/>
              <a:t> </a:t>
            </a:r>
            <a:r>
              <a:rPr lang="en-US" dirty="0" smtClean="0"/>
              <a:t>typically</a:t>
            </a:r>
            <a:r>
              <a:rPr lang="en-US" baseline="0" dirty="0" smtClean="0"/>
              <a:t> </a:t>
            </a:r>
            <a:r>
              <a:rPr lang="en-US" dirty="0" smtClean="0"/>
              <a:t>faces</a:t>
            </a:r>
            <a:r>
              <a:rPr lang="en-US" baseline="0" dirty="0" smtClean="0"/>
              <a:t> </a:t>
            </a:r>
            <a:r>
              <a:rPr lang="en-US" dirty="0" smtClean="0"/>
              <a:t>several</a:t>
            </a:r>
            <a:r>
              <a:rPr lang="en-US" baseline="0" dirty="0" smtClean="0"/>
              <a:t> </a:t>
            </a:r>
            <a:r>
              <a:rPr lang="en-US" dirty="0" smtClean="0"/>
              <a:t>tasks.</a:t>
            </a:r>
            <a:r>
              <a:rPr lang="en-US" baseline="0" dirty="0" smtClean="0"/>
              <a:t> </a:t>
            </a:r>
            <a:r>
              <a:rPr lang="en-US" dirty="0" smtClean="0"/>
              <a:t>The</a:t>
            </a:r>
            <a:r>
              <a:rPr lang="en-US" baseline="0" dirty="0" smtClean="0"/>
              <a:t> </a:t>
            </a:r>
            <a:r>
              <a:rPr lang="en-US" dirty="0" smtClean="0"/>
              <a:t>employee may</a:t>
            </a:r>
            <a:r>
              <a:rPr lang="en-US" baseline="0" dirty="0" smtClean="0"/>
              <a:t> </a:t>
            </a:r>
            <a:r>
              <a:rPr lang="en-US" dirty="0" smtClean="0"/>
              <a:t>require coaching, career advice, and mentoring. The</a:t>
            </a:r>
            <a:r>
              <a:rPr lang="en-US" baseline="0" dirty="0" smtClean="0"/>
              <a:t> </a:t>
            </a:r>
            <a:r>
              <a:rPr lang="en-US" dirty="0" smtClean="0"/>
              <a:t>purpose of this section is to</a:t>
            </a:r>
            <a:r>
              <a:rPr lang="en-US" baseline="0" dirty="0" smtClean="0"/>
              <a:t> </a:t>
            </a:r>
            <a:r>
              <a:rPr lang="en-US" dirty="0" smtClean="0"/>
              <a:t>help you be</a:t>
            </a:r>
            <a:r>
              <a:rPr lang="en-US" baseline="0" dirty="0" smtClean="0"/>
              <a:t> </a:t>
            </a:r>
            <a:r>
              <a:rPr lang="en-US" dirty="0" smtClean="0"/>
              <a:t>more effective at coaching</a:t>
            </a:r>
            <a:r>
              <a:rPr lang="en-US" baseline="0" dirty="0" smtClean="0"/>
              <a:t> </a:t>
            </a:r>
            <a:r>
              <a:rPr lang="en-US" dirty="0" smtClean="0"/>
              <a:t>and</a:t>
            </a:r>
            <a:r>
              <a:rPr lang="en-US" baseline="0" dirty="0" smtClean="0"/>
              <a:t> </a:t>
            </a:r>
            <a:r>
              <a:rPr lang="en-US" dirty="0" smtClean="0"/>
              <a:t>mentoring employees, and at supporting career planning and</a:t>
            </a:r>
            <a:r>
              <a:rPr lang="en-US" baseline="0" dirty="0" smtClean="0"/>
              <a:t> </a:t>
            </a:r>
            <a:r>
              <a:rPr lang="en-US" dirty="0" smtClean="0"/>
              <a:t>talent</a:t>
            </a:r>
            <a:r>
              <a:rPr lang="en-US" baseline="0" dirty="0" smtClean="0"/>
              <a:t> </a:t>
            </a:r>
            <a:r>
              <a:rPr lang="en-US" dirty="0" smtClean="0"/>
              <a:t>management needs.</a:t>
            </a:r>
            <a:endParaRPr lang="en-US"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15</a:t>
            </a:fld>
            <a:endParaRPr lang="en-US"/>
          </a:p>
        </p:txBody>
      </p:sp>
    </p:spTree>
    <p:extLst>
      <p:ext uri="{BB962C8B-B14F-4D97-AF65-F5344CB8AC3E}">
        <p14:creationId xmlns:p14="http://schemas.microsoft.com/office/powerpoint/2010/main" xmlns="" val="3064866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Improving Your Coaching Skills — </a:t>
            </a:r>
            <a:r>
              <a:rPr lang="en-US" sz="1200" kern="1200" dirty="0" smtClean="0">
                <a:solidFill>
                  <a:schemeClr val="tx1"/>
                </a:solidFill>
                <a:effectLst/>
                <a:latin typeface="+mn-lt"/>
                <a:ea typeface="+mn-ea"/>
                <a:cs typeface="+mn-cs"/>
              </a:rPr>
              <a:t>Coaching means educating, instructing, and training subordinates. Mentoring means advising, counseling, and guiding. Coaching focuses on teaching shorter-term job related skills, mentoring on helping employees navigate longer term career hazards. </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The Basic Coaching Process — </a:t>
            </a:r>
            <a:r>
              <a:rPr lang="en-US" sz="1200" kern="1200" dirty="0" smtClean="0">
                <a:solidFill>
                  <a:schemeClr val="tx1"/>
                </a:solidFill>
                <a:effectLst/>
                <a:latin typeface="+mn-lt"/>
                <a:ea typeface="+mn-ea"/>
                <a:cs typeface="+mn-cs"/>
              </a:rPr>
              <a:t>Preparing to coach involves understanding the problem, the employee, and his or her skills. Planning requires reaching consensus on the problem and what to change. Finally, once agreement is reached, educating, instructing, training, and ongoing encouragement are the important steps in the change process.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16</a:t>
            </a:fld>
            <a:endParaRPr lang="en-US"/>
          </a:p>
        </p:txBody>
      </p:sp>
    </p:spTree>
    <p:extLst>
      <p:ext uri="{BB962C8B-B14F-4D97-AF65-F5344CB8AC3E}">
        <p14:creationId xmlns:p14="http://schemas.microsoft.com/office/powerpoint/2010/main" xmlns="" val="3085132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Career management is</a:t>
            </a:r>
            <a:r>
              <a:rPr lang="en-US" baseline="0" dirty="0" smtClean="0"/>
              <a:t> </a:t>
            </a:r>
            <a:r>
              <a:rPr lang="en-US" dirty="0" smtClean="0"/>
              <a:t>the	process of enabling employees to better	understand</a:t>
            </a:r>
            <a:r>
              <a:rPr lang="en-US" baseline="0" dirty="0" smtClean="0"/>
              <a:t> </a:t>
            </a:r>
            <a:r>
              <a:rPr lang="en-US" dirty="0" smtClean="0"/>
              <a:t>and</a:t>
            </a:r>
            <a:r>
              <a:rPr lang="en-US" baseline="0" dirty="0" smtClean="0"/>
              <a:t> </a:t>
            </a:r>
            <a:r>
              <a:rPr lang="en-US" dirty="0" smtClean="0"/>
              <a:t>develop</a:t>
            </a:r>
            <a:r>
              <a:rPr lang="en-US" baseline="0" dirty="0" smtClean="0"/>
              <a:t> </a:t>
            </a:r>
            <a:r>
              <a:rPr lang="en-US" dirty="0" smtClean="0"/>
              <a:t>their</a:t>
            </a:r>
            <a:r>
              <a:rPr lang="en-US" baseline="0" dirty="0" smtClean="0"/>
              <a:t> </a:t>
            </a:r>
            <a:r>
              <a:rPr lang="en-US" dirty="0" smtClean="0"/>
              <a:t>career</a:t>
            </a:r>
            <a:r>
              <a:rPr lang="en-US" baseline="0" dirty="0" smtClean="0"/>
              <a:t> </a:t>
            </a:r>
            <a:r>
              <a:rPr lang="en-US" dirty="0" smtClean="0"/>
              <a:t>skill</a:t>
            </a:r>
            <a:r>
              <a:rPr lang="en-US" baseline="0" dirty="0" smtClean="0"/>
              <a:t> </a:t>
            </a:r>
            <a:r>
              <a:rPr lang="en-US" dirty="0" smtClean="0"/>
              <a:t>and</a:t>
            </a:r>
            <a:r>
              <a:rPr lang="en-US" baseline="0" dirty="0" smtClean="0"/>
              <a:t> </a:t>
            </a:r>
            <a:r>
              <a:rPr lang="en-US" dirty="0" smtClean="0"/>
              <a:t>interests</a:t>
            </a:r>
            <a:r>
              <a:rPr lang="en-US" baseline="0" dirty="0" smtClean="0"/>
              <a:t> </a:t>
            </a:r>
            <a:r>
              <a:rPr lang="en-US" dirty="0" smtClean="0"/>
              <a:t>and</a:t>
            </a:r>
            <a:r>
              <a:rPr lang="en-US" baseline="0" dirty="0" smtClean="0"/>
              <a:t> </a:t>
            </a:r>
            <a:r>
              <a:rPr lang="en-US" dirty="0" smtClean="0"/>
              <a:t>to</a:t>
            </a:r>
            <a:r>
              <a:rPr lang="en-US" baseline="0" dirty="0" smtClean="0"/>
              <a:t> </a:t>
            </a:r>
            <a:r>
              <a:rPr lang="en-US" dirty="0" smtClean="0"/>
              <a:t>use</a:t>
            </a:r>
            <a:r>
              <a:rPr lang="en-US" baseline="0" dirty="0" smtClean="0"/>
              <a:t> </a:t>
            </a:r>
            <a:r>
              <a:rPr lang="en-US" dirty="0" smtClean="0"/>
              <a:t>these</a:t>
            </a:r>
            <a:r>
              <a:rPr lang="en-US" baseline="0" dirty="0" smtClean="0"/>
              <a:t> </a:t>
            </a:r>
            <a:r>
              <a:rPr lang="en-US" dirty="0" smtClean="0"/>
              <a:t>skills</a:t>
            </a:r>
            <a:r>
              <a:rPr lang="en-US" baseline="0" dirty="0" smtClean="0"/>
              <a:t> </a:t>
            </a:r>
            <a:r>
              <a:rPr lang="en-US" dirty="0" smtClean="0"/>
              <a:t>and</a:t>
            </a:r>
            <a:r>
              <a:rPr lang="en-US" baseline="0" dirty="0" smtClean="0"/>
              <a:t> </a:t>
            </a:r>
            <a:r>
              <a:rPr lang="en-US" dirty="0" smtClean="0"/>
              <a:t>interests</a:t>
            </a:r>
            <a:r>
              <a:rPr lang="en-US" baseline="0" dirty="0" smtClean="0"/>
              <a:t> </a:t>
            </a:r>
            <a:r>
              <a:rPr lang="en-US" dirty="0" smtClean="0"/>
              <a:t>both</a:t>
            </a:r>
            <a:r>
              <a:rPr lang="en-US" baseline="0" dirty="0" smtClean="0"/>
              <a:t> </a:t>
            </a:r>
            <a:r>
              <a:rPr lang="en-US" dirty="0" smtClean="0"/>
              <a:t>within</a:t>
            </a:r>
            <a:r>
              <a:rPr lang="en-US" baseline="0" dirty="0" smtClean="0"/>
              <a:t> </a:t>
            </a:r>
            <a:r>
              <a:rPr lang="en-US" dirty="0" smtClean="0"/>
              <a:t>the</a:t>
            </a:r>
            <a:r>
              <a:rPr lang="en-US" baseline="0" dirty="0" smtClean="0"/>
              <a:t> </a:t>
            </a:r>
            <a:r>
              <a:rPr lang="en-US" dirty="0" smtClean="0"/>
              <a:t>company</a:t>
            </a:r>
            <a:r>
              <a:rPr lang="en-US" baseline="0" dirty="0" smtClean="0"/>
              <a:t> </a:t>
            </a:r>
            <a:r>
              <a:rPr lang="en-US" dirty="0" smtClean="0"/>
              <a:t>and</a:t>
            </a:r>
            <a:r>
              <a:rPr lang="en-US" baseline="0" dirty="0" smtClean="0"/>
              <a:t> </a:t>
            </a:r>
            <a:r>
              <a:rPr lang="en-US" dirty="0" smtClean="0"/>
              <a:t>even</a:t>
            </a:r>
            <a:r>
              <a:rPr lang="en-US" baseline="0" dirty="0" smtClean="0"/>
              <a:t> </a:t>
            </a:r>
            <a:r>
              <a:rPr lang="en-US" dirty="0" smtClean="0"/>
              <a:t>after</a:t>
            </a:r>
            <a:r>
              <a:rPr lang="en-US" baseline="0" dirty="0" smtClean="0"/>
              <a:t> </a:t>
            </a:r>
            <a:r>
              <a:rPr lang="en-US" dirty="0" smtClean="0"/>
              <a:t>they</a:t>
            </a:r>
            <a:r>
              <a:rPr lang="en-US" baseline="0" dirty="0" smtClean="0"/>
              <a:t> </a:t>
            </a:r>
            <a:r>
              <a:rPr lang="en-US" dirty="0" smtClean="0"/>
              <a:t>leave</a:t>
            </a:r>
            <a:r>
              <a:rPr lang="en-US" baseline="0" dirty="0" smtClean="0"/>
              <a:t> </a:t>
            </a:r>
            <a:r>
              <a:rPr lang="en-US" dirty="0" smtClean="0"/>
              <a:t>the</a:t>
            </a:r>
            <a:r>
              <a:rPr lang="en-US" baseline="0" dirty="0" smtClean="0"/>
              <a:t> </a:t>
            </a:r>
            <a:r>
              <a:rPr lang="en-US" dirty="0" smtClean="0"/>
              <a:t>firm.</a:t>
            </a:r>
          </a:p>
          <a:p>
            <a:endParaRPr lang="en-US" dirty="0" smtClean="0"/>
          </a:p>
          <a:p>
            <a:r>
              <a:rPr lang="en-US" sz="1200" b="1" kern="1200" dirty="0" smtClean="0">
                <a:solidFill>
                  <a:schemeClr val="tx1"/>
                </a:solidFill>
                <a:effectLst/>
                <a:latin typeface="+mn-lt"/>
                <a:ea typeface="+mn-ea"/>
                <a:cs typeface="+mn-cs"/>
              </a:rPr>
              <a:t>Mentoring —</a:t>
            </a:r>
            <a:r>
              <a:rPr lang="en-US" sz="1200" kern="1200" dirty="0" smtClean="0">
                <a:solidFill>
                  <a:schemeClr val="tx1"/>
                </a:solidFill>
                <a:effectLst/>
                <a:latin typeface="+mn-lt"/>
                <a:ea typeface="+mn-ea"/>
                <a:cs typeface="+mn-cs"/>
              </a:rPr>
              <a:t> Having a mentor — a</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senior person in the firm who can be a sounding board for your career questions and concerns — can enhance career satisfaction and success.</a:t>
            </a:r>
          </a:p>
          <a:p>
            <a:endParaRPr lang="en-US" dirty="0" smtClean="0"/>
          </a:p>
          <a:p>
            <a:r>
              <a:rPr lang="en-US" sz="1200" b="1" kern="1200" dirty="0" smtClean="0">
                <a:solidFill>
                  <a:schemeClr val="tx1"/>
                </a:solidFill>
                <a:effectLst/>
                <a:latin typeface="+mn-lt"/>
                <a:ea typeface="+mn-ea"/>
                <a:cs typeface="+mn-cs"/>
              </a:rPr>
              <a:t>The Employee’s Role — </a:t>
            </a:r>
            <a:r>
              <a:rPr lang="en-US" sz="1200" kern="1200" dirty="0" smtClean="0">
                <a:solidFill>
                  <a:schemeClr val="tx1"/>
                </a:solidFill>
                <a:effectLst/>
                <a:latin typeface="+mn-lt"/>
                <a:ea typeface="+mn-ea"/>
                <a:cs typeface="+mn-cs"/>
              </a:rPr>
              <a:t>An individual must accept responsibility for his/her own career; assess his/her own interests, skills, and values; and take the steps required to ensure a happy and fulfilling career. Finding a mentor who can be a sounding board is often helpful. Mentoring programs can be informal or formal.</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The Employer’s Role — </a:t>
            </a:r>
            <a:r>
              <a:rPr lang="en-US" sz="1200" kern="1200" dirty="0" smtClean="0">
                <a:solidFill>
                  <a:schemeClr val="tx1"/>
                </a:solidFill>
                <a:effectLst/>
                <a:latin typeface="+mn-lt"/>
                <a:ea typeface="+mn-ea"/>
                <a:cs typeface="+mn-cs"/>
              </a:rPr>
              <a:t>Employers can support career development efforts in many ways. There are several organizational career planning practices. The means for helping to further an employee’s career depends on the length of time the employee has been with the firm.</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17</a:t>
            </a:fld>
            <a:endParaRPr lang="en-US"/>
          </a:p>
        </p:txBody>
      </p:sp>
    </p:spTree>
    <p:extLst>
      <p:ext uri="{BB962C8B-B14F-4D97-AF65-F5344CB8AC3E}">
        <p14:creationId xmlns:p14="http://schemas.microsoft.com/office/powerpoint/2010/main" xmlns="" val="1049470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Gender Issues in Career Development — </a:t>
            </a:r>
            <a:r>
              <a:rPr lang="en-US" sz="1050" b="0" kern="1200" dirty="0" smtClean="0">
                <a:solidFill>
                  <a:schemeClr val="tx1"/>
                </a:solidFill>
                <a:effectLst/>
                <a:latin typeface="+mn-lt"/>
                <a:ea typeface="+mn-ea"/>
                <a:cs typeface="+mn-cs"/>
              </a:rPr>
              <a:t>Women and men face different challenges as they advance through their careers. Women face the glass ceiling. Minority women may be particularly at risk.</a:t>
            </a:r>
          </a:p>
          <a:p>
            <a:endParaRPr lang="en-US" sz="1050" b="0" dirty="0" smtClean="0"/>
          </a:p>
          <a:p>
            <a:r>
              <a:rPr lang="en-US" sz="1050" b="1" kern="1200" dirty="0" smtClean="0">
                <a:solidFill>
                  <a:schemeClr val="tx1"/>
                </a:solidFill>
                <a:effectLst/>
                <a:latin typeface="+mn-lt"/>
                <a:ea typeface="+mn-ea"/>
                <a:cs typeface="+mn-cs"/>
              </a:rPr>
              <a:t>Managing Employees’ Promotions and Transfers</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Making Promotion Decisions —</a:t>
            </a:r>
            <a:r>
              <a:rPr lang="en-US" sz="1050" b="0" kern="1200" dirty="0" smtClean="0">
                <a:solidFill>
                  <a:schemeClr val="tx1"/>
                </a:solidFill>
                <a:effectLst/>
                <a:latin typeface="+mn-lt"/>
                <a:ea typeface="+mn-ea"/>
                <a:cs typeface="+mn-cs"/>
              </a:rPr>
              <a:t> Promotions usually provide opportunities to reward the exceptional performance of tested and loyal employees. However, unfairness, arbitrariness, or secrecy can diminish the effectiveness of the promotion process for all concerned.</a:t>
            </a:r>
          </a:p>
          <a:p>
            <a:endParaRPr lang="en-US" sz="105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Handling Transfers — </a:t>
            </a:r>
            <a:r>
              <a:rPr lang="en-US" sz="1050" b="0" kern="1200" dirty="0" smtClean="0">
                <a:solidFill>
                  <a:schemeClr val="tx1"/>
                </a:solidFill>
                <a:effectLst/>
                <a:latin typeface="+mn-lt"/>
                <a:ea typeface="+mn-ea"/>
                <a:cs typeface="+mn-cs"/>
              </a:rPr>
              <a:t>Transfers are moves from one job to another, usually with no change in salary or grade. The frequent relocating of transfer employees has been assumed to have a damaging effect on transferees’ family life. Transfers are also costly.</a:t>
            </a:r>
          </a:p>
          <a:p>
            <a:endParaRPr lang="en-US" sz="1050" b="0" dirty="0" smtClean="0"/>
          </a:p>
          <a:p>
            <a:r>
              <a:rPr lang="en-US" sz="1050" b="1" kern="1200" dirty="0" smtClean="0">
                <a:solidFill>
                  <a:schemeClr val="tx1"/>
                </a:solidFill>
                <a:effectLst/>
                <a:latin typeface="+mn-lt"/>
                <a:ea typeface="+mn-ea"/>
                <a:cs typeface="+mn-cs"/>
              </a:rPr>
              <a:t>Retirement —</a:t>
            </a:r>
            <a:r>
              <a:rPr lang="en-US" sz="1050" b="0" kern="1200" dirty="0" smtClean="0">
                <a:solidFill>
                  <a:schemeClr val="tx1"/>
                </a:solidFill>
                <a:effectLst/>
                <a:latin typeface="+mn-lt"/>
                <a:ea typeface="+mn-ea"/>
                <a:cs typeface="+mn-cs"/>
              </a:rPr>
              <a:t> Some employers are instituting formal preretirement counseling aimed at easing the passage of their employees into retirement. A large majority of employees have said they expect to continue to work beyond the normal retirement age. Part-time employment is an alternative to outright retirement. Employers can benefit from retirement planning by becoming able to anticipate labor shortages.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50" kern="1200" dirty="0" smtClean="0">
                <a:solidFill>
                  <a:schemeClr val="tx1"/>
                </a:solidFill>
                <a:effectLst/>
                <a:latin typeface="+mn-lt"/>
                <a:ea typeface="+mn-ea"/>
                <a:cs typeface="+mn-cs"/>
              </a:rPr>
              <a:t>Create a Culture that Honors Experience — Changing cultures that are explicitly or implicitly biased against older workers can help make a company more attractive to retirees.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50" kern="1200" dirty="0" smtClean="0">
                <a:solidFill>
                  <a:schemeClr val="tx1"/>
                </a:solidFill>
                <a:effectLst/>
                <a:latin typeface="+mn-lt"/>
                <a:ea typeface="+mn-ea"/>
                <a:cs typeface="+mn-cs"/>
              </a:rPr>
              <a:t>Modify Selection Procedures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50" kern="1200" dirty="0" smtClean="0">
                <a:solidFill>
                  <a:schemeClr val="tx1"/>
                </a:solidFill>
                <a:effectLst/>
                <a:latin typeface="+mn-lt"/>
                <a:ea typeface="+mn-ea"/>
                <a:cs typeface="+mn-cs"/>
              </a:rPr>
              <a:t>Offer Flexible Work — Redesigning jobs to include telecommuting and other options will attract and retain workers.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050" kern="1200" dirty="0" smtClean="0">
                <a:solidFill>
                  <a:schemeClr val="tx1"/>
                </a:solidFill>
                <a:effectLst/>
                <a:latin typeface="+mn-lt"/>
                <a:ea typeface="+mn-ea"/>
                <a:cs typeface="+mn-cs"/>
              </a:rPr>
              <a:t>Phased retirement — Phased retirement programs combine reduced work hours, job change,</a:t>
            </a:r>
            <a:r>
              <a:rPr lang="en-US" sz="1050" kern="1200" baseline="0" dirty="0" smtClean="0">
                <a:solidFill>
                  <a:schemeClr val="tx1"/>
                </a:solidFill>
                <a:effectLst/>
                <a:latin typeface="+mn-lt"/>
                <a:ea typeface="+mn-ea"/>
                <a:cs typeface="+mn-cs"/>
              </a:rPr>
              <a:t> and reduced responsibilities.</a:t>
            </a:r>
            <a:endParaRPr lang="en-US" sz="1050" b="0"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18</a:t>
            </a:fld>
            <a:endParaRPr lang="en-US"/>
          </a:p>
        </p:txBody>
      </p:sp>
    </p:spTree>
    <p:extLst>
      <p:ext uri="{BB962C8B-B14F-4D97-AF65-F5344CB8AC3E}">
        <p14:creationId xmlns:p14="http://schemas.microsoft.com/office/powerpoint/2010/main" xmlns="" val="1177493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Earlier in this chapter, we said that performance management is the continuous process of identifying, measuring, and</a:t>
            </a:r>
            <a:r>
              <a:rPr lang="en-US" baseline="0" dirty="0" smtClean="0"/>
              <a:t> </a:t>
            </a:r>
            <a:r>
              <a:rPr lang="en-US" dirty="0" smtClean="0"/>
              <a:t>developing the performance of individuals and teams and aligning their performance with the organization’s goals. In this section,</a:t>
            </a:r>
            <a:r>
              <a:rPr lang="en-US" baseline="0" dirty="0" smtClean="0"/>
              <a:t> we will look at performance management more closely. </a:t>
            </a:r>
            <a:endParaRPr lang="en-US" dirty="0" smtClean="0"/>
          </a:p>
        </p:txBody>
      </p:sp>
      <p:sp>
        <p:nvSpPr>
          <p:cNvPr id="4" name="Slide Number Placeholder 3"/>
          <p:cNvSpPr>
            <a:spLocks noGrp="1"/>
          </p:cNvSpPr>
          <p:nvPr>
            <p:ph type="sldNum" sz="quarter" idx="10"/>
          </p:nvPr>
        </p:nvSpPr>
        <p:spPr/>
        <p:txBody>
          <a:bodyPr/>
          <a:lstStyle/>
          <a:p>
            <a:fld id="{B0A8D51C-72C6-4FE0-ABAB-26F726219AA2}" type="slidenum">
              <a:rPr lang="en-US" smtClean="0"/>
              <a:pPr/>
              <a:t>19</a:t>
            </a:fld>
            <a:endParaRPr lang="en-US"/>
          </a:p>
        </p:txBody>
      </p:sp>
    </p:spTree>
    <p:extLst>
      <p:ext uri="{BB962C8B-B14F-4D97-AF65-F5344CB8AC3E}">
        <p14:creationId xmlns:p14="http://schemas.microsoft.com/office/powerpoint/2010/main" xmlns="" val="11656525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Performance management vs. Performance Appraisal</a:t>
            </a:r>
            <a:r>
              <a:rPr lang="en-US" sz="1200" kern="1200" dirty="0" smtClean="0">
                <a:solidFill>
                  <a:schemeClr val="tx1"/>
                </a:solidFill>
                <a:effectLst/>
                <a:latin typeface="+mn-lt"/>
                <a:ea typeface="+mn-ea"/>
                <a:cs typeface="+mn-cs"/>
              </a:rPr>
              <a:t> refers to an ongoing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process of deciding upon goals, evaluating results, and providing feedback. It is always goal-directed. We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can summarize performance management’s six basic elements as follows:</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Direction sharing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Goal alignment	</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Ongoing performance monitoring</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Ongoing feedback</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Coaching and developmental support</a:t>
            </a: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effectLst/>
                <a:latin typeface="+mn-lt"/>
                <a:ea typeface="+mn-ea"/>
                <a:cs typeface="+mn-cs"/>
              </a:rPr>
              <a:t>Recognition and rewards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Using Information Technology to Support Performance Management  </a:t>
            </a:r>
            <a:r>
              <a:rPr lang="en-US" sz="1200" kern="1200" dirty="0" smtClean="0">
                <a:solidFill>
                  <a:schemeClr val="tx1"/>
                </a:solidFill>
                <a:effectLst/>
                <a:latin typeface="+mn-lt"/>
                <a:ea typeface="+mn-ea"/>
                <a:cs typeface="+mn-cs"/>
              </a:rPr>
              <a:t>allows the supervisor to assign financial and nonfinancial goals to each team’s activities and to keep all employees informed of their goals. Special performance management software then shows a real-time overview of each team’s performance.</a:t>
            </a:r>
          </a:p>
          <a:p>
            <a:endParaRPr lang="en-US" dirty="0" smtClean="0"/>
          </a:p>
          <a:p>
            <a:r>
              <a:rPr lang="en-US" sz="1200" b="1" kern="1200" dirty="0" smtClean="0">
                <a:solidFill>
                  <a:schemeClr val="tx1"/>
                </a:solidFill>
                <a:effectLst/>
                <a:latin typeface="+mn-lt"/>
                <a:ea typeface="+mn-ea"/>
                <a:cs typeface="+mn-cs"/>
              </a:rPr>
              <a:t>Talent Management Practices and Strategic Employee Appraisals </a:t>
            </a:r>
          </a:p>
          <a:p>
            <a:r>
              <a:rPr lang="en-US" sz="1200" b="1" kern="1200" dirty="0" smtClean="0">
                <a:solidFill>
                  <a:schemeClr val="tx1"/>
                </a:solidFill>
                <a:effectLst/>
                <a:latin typeface="+mn-lt"/>
                <a:ea typeface="+mn-ea"/>
                <a:cs typeface="+mn-cs"/>
              </a:rPr>
              <a:t>Appraising and Actively Managing Employees — </a:t>
            </a:r>
            <a:r>
              <a:rPr lang="en-US" sz="1200" kern="1200" dirty="0" smtClean="0">
                <a:solidFill>
                  <a:schemeClr val="tx1"/>
                </a:solidFill>
                <a:effectLst/>
                <a:latin typeface="+mn-lt"/>
                <a:ea typeface="+mn-ea"/>
                <a:cs typeface="+mn-cs"/>
              </a:rPr>
              <a:t>Several examples of strategically managing employees </a:t>
            </a:r>
            <a:r>
              <a:rPr lang="en-US" sz="1200" i="1" kern="1200" dirty="0" smtClean="0">
                <a:solidFill>
                  <a:schemeClr val="tx1"/>
                </a:solidFill>
                <a:effectLst/>
                <a:latin typeface="+mn-lt"/>
                <a:ea typeface="+mn-ea"/>
                <a:cs typeface="+mn-cs"/>
              </a:rPr>
              <a:t>performance</a:t>
            </a:r>
            <a:r>
              <a:rPr lang="en-US" sz="1200" kern="1200" dirty="0" smtClean="0">
                <a:solidFill>
                  <a:schemeClr val="tx1"/>
                </a:solidFill>
                <a:effectLst/>
                <a:latin typeface="+mn-lt"/>
                <a:ea typeface="+mn-ea"/>
                <a:cs typeface="+mn-cs"/>
              </a:rPr>
              <a:t> and </a:t>
            </a:r>
            <a:r>
              <a:rPr lang="en-US" sz="1200" i="1" kern="1200" dirty="0" smtClean="0">
                <a:solidFill>
                  <a:schemeClr val="tx1"/>
                </a:solidFill>
                <a:effectLst/>
                <a:latin typeface="+mn-lt"/>
                <a:ea typeface="+mn-ea"/>
                <a:cs typeface="+mn-cs"/>
              </a:rPr>
              <a:t>value</a:t>
            </a:r>
            <a:r>
              <a:rPr lang="en-US" sz="1200" i="0" kern="1200" dirty="0" smtClean="0">
                <a:solidFill>
                  <a:schemeClr val="tx1"/>
                </a:solidFill>
                <a:effectLst/>
                <a:latin typeface="+mn-lt"/>
                <a:ea typeface="+mn-ea"/>
                <a:cs typeface="+mn-cs"/>
              </a:rPr>
              <a:t> to the organization </a:t>
            </a:r>
            <a:r>
              <a:rPr lang="en-US" sz="1200" kern="1200" dirty="0" smtClean="0">
                <a:solidFill>
                  <a:schemeClr val="tx1"/>
                </a:solidFill>
                <a:effectLst/>
                <a:latin typeface="+mn-lt"/>
                <a:ea typeface="+mn-ea"/>
                <a:cs typeface="+mn-cs"/>
              </a:rPr>
              <a:t>are provided.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Segmenting and Actively Managing Employees in Practice — </a:t>
            </a:r>
            <a:r>
              <a:rPr lang="en-US" sz="1200" kern="1200" dirty="0" smtClean="0">
                <a:solidFill>
                  <a:schemeClr val="tx1"/>
                </a:solidFill>
                <a:effectLst/>
                <a:latin typeface="+mn-lt"/>
                <a:ea typeface="+mn-ea"/>
                <a:cs typeface="+mn-cs"/>
              </a:rPr>
              <a:t>Compass Group, Tesco PLC, McKinsey Consulting, and others are highlighted as examples.</a:t>
            </a:r>
          </a:p>
          <a:p>
            <a:endParaRPr lang="en-US"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20</a:t>
            </a:fld>
            <a:endParaRPr lang="en-US"/>
          </a:p>
        </p:txBody>
      </p:sp>
    </p:spTree>
    <p:extLst>
      <p:ext uri="{BB962C8B-B14F-4D97-AF65-F5344CB8AC3E}">
        <p14:creationId xmlns:p14="http://schemas.microsoft.com/office/powerpoint/2010/main" xmlns="" val="3063441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A8D51C-72C6-4FE0-ABAB-26F726219AA2}" type="slidenum">
              <a:rPr lang="en-US" smtClean="0"/>
              <a:pPr/>
              <a:t>21</a:t>
            </a:fld>
            <a:endParaRPr lang="en-US"/>
          </a:p>
        </p:txBody>
      </p:sp>
    </p:spTree>
    <p:extLst>
      <p:ext uri="{BB962C8B-B14F-4D97-AF65-F5344CB8AC3E}">
        <p14:creationId xmlns:p14="http://schemas.microsoft.com/office/powerpoint/2010/main" xmlns="" val="3652748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Appraising and Actively Managing Employees — </a:t>
            </a:r>
            <a:r>
              <a:rPr lang="en-US" sz="1200" b="0" kern="1200" dirty="0" smtClean="0">
                <a:solidFill>
                  <a:schemeClr val="tx1"/>
                </a:solidFill>
                <a:effectLst/>
                <a:latin typeface="+mn-lt"/>
                <a:ea typeface="+mn-ea"/>
                <a:cs typeface="+mn-cs"/>
              </a:rPr>
              <a:t>T</a:t>
            </a:r>
            <a:r>
              <a:rPr lang="en-US" sz="1200" kern="1200" dirty="0" smtClean="0">
                <a:solidFill>
                  <a:schemeClr val="tx1"/>
                </a:solidFill>
                <a:effectLst/>
                <a:latin typeface="+mn-lt"/>
                <a:ea typeface="+mn-ea"/>
                <a:cs typeface="+mn-cs"/>
              </a:rPr>
              <a:t>alent management requires actively managing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decisions related to allocating</a:t>
            </a:r>
            <a:r>
              <a:rPr lang="en-US" sz="1200" kern="1200" baseline="0" dirty="0" smtClean="0">
                <a:solidFill>
                  <a:schemeClr val="tx1"/>
                </a:solidFill>
                <a:effectLst/>
                <a:latin typeface="+mn-lt"/>
                <a:ea typeface="+mn-ea"/>
                <a:cs typeface="+mn-cs"/>
              </a:rPr>
              <a:t> pay and development opportunities (among other HR functions) across the board or based on performance or both. </a:t>
            </a:r>
          </a:p>
          <a:p>
            <a:endParaRPr lang="en-US" sz="1200" kern="1200" baseline="0" dirty="0" smtClean="0">
              <a:solidFill>
                <a:schemeClr val="tx1"/>
              </a:solidFill>
              <a:effectLst/>
              <a:latin typeface="+mn-lt"/>
              <a:ea typeface="+mn-ea"/>
              <a:cs typeface="+mn-cs"/>
            </a:endParaRPr>
          </a:p>
          <a:p>
            <a:r>
              <a:rPr lang="en-US" sz="1200" b="1" kern="1200" baseline="0" dirty="0" smtClean="0">
                <a:solidFill>
                  <a:schemeClr val="tx1"/>
                </a:solidFill>
                <a:effectLst/>
                <a:latin typeface="+mn-lt"/>
                <a:ea typeface="+mn-ea"/>
                <a:cs typeface="+mn-cs"/>
              </a:rPr>
              <a:t>Segmenting and actively managing employees in practice </a:t>
            </a:r>
            <a:r>
              <a:rPr lang="en-US" sz="1200" b="1" kern="120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Examples include:</a:t>
            </a:r>
          </a:p>
          <a:p>
            <a:pPr marL="171450" indent="-171450">
              <a:buFont typeface="Arial" pitchFamily="34" charset="0"/>
              <a:buChar char="•"/>
            </a:pPr>
            <a:r>
              <a:rPr lang="en-US" sz="1200" kern="1200" dirty="0" smtClean="0">
                <a:solidFill>
                  <a:schemeClr val="tx1"/>
                </a:solidFill>
                <a:effectLst/>
                <a:latin typeface="+mn-lt"/>
                <a:ea typeface="+mn-ea"/>
                <a:cs typeface="+mn-cs"/>
              </a:rPr>
              <a:t>Compass Group PLC identifies top performers,</a:t>
            </a:r>
            <a:r>
              <a:rPr lang="en-US" sz="1200" kern="1200" baseline="0" dirty="0" smtClean="0">
                <a:solidFill>
                  <a:schemeClr val="tx1"/>
                </a:solidFill>
                <a:effectLst/>
                <a:latin typeface="+mn-lt"/>
                <a:ea typeface="+mn-ea"/>
                <a:cs typeface="+mn-cs"/>
              </a:rPr>
              <a:t> and then </a:t>
            </a:r>
            <a:r>
              <a:rPr lang="en-US" sz="1200" kern="1200" dirty="0" smtClean="0">
                <a:solidFill>
                  <a:schemeClr val="tx1"/>
                </a:solidFill>
                <a:effectLst/>
                <a:latin typeface="+mn-lt"/>
                <a:ea typeface="+mn-ea"/>
                <a:cs typeface="+mn-cs"/>
              </a:rPr>
              <a:t>assesses them for promotability,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promotability timeframe, and leadership potential.</a:t>
            </a:r>
          </a:p>
          <a:p>
            <a:pPr marL="171450" indent="-171450">
              <a:buFont typeface="Arial" pitchFamily="34" charset="0"/>
              <a:buChar char="•"/>
            </a:pPr>
            <a:r>
              <a:rPr lang="en-US" sz="1200" kern="1200" dirty="0" smtClean="0">
                <a:solidFill>
                  <a:schemeClr val="tx1"/>
                </a:solidFill>
                <a:effectLst/>
                <a:latin typeface="+mn-lt"/>
                <a:ea typeface="+mn-ea"/>
                <a:cs typeface="+mn-cs"/>
              </a:rPr>
              <a:t>GE prioritizes jobs and focuses on what it calls its employee “game changers.”</a:t>
            </a:r>
          </a:p>
          <a:p>
            <a:pPr marL="171450" indent="-171450">
              <a:buFont typeface="Arial" pitchFamily="34" charset="0"/>
              <a:buChar char="•"/>
            </a:pPr>
            <a:r>
              <a:rPr lang="en-US" sz="1200" kern="1200" dirty="0" smtClean="0">
                <a:solidFill>
                  <a:schemeClr val="tx1"/>
                </a:solidFill>
                <a:effectLst/>
                <a:latin typeface="+mn-lt"/>
                <a:ea typeface="+mn-ea"/>
                <a:cs typeface="+mn-cs"/>
              </a:rPr>
              <a:t>Tesco PLC segments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employees according to personal and professional goals.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A8D51C-72C6-4FE0-ABAB-26F726219AA2}" type="slidenum">
              <a:rPr lang="en-US" smtClean="0"/>
              <a:pPr/>
              <a:t>22</a:t>
            </a:fld>
            <a:endParaRPr lang="en-US"/>
          </a:p>
        </p:txBody>
      </p:sp>
    </p:spTree>
    <p:extLst>
      <p:ext uri="{BB962C8B-B14F-4D97-AF65-F5344CB8AC3E}">
        <p14:creationId xmlns:p14="http://schemas.microsoft.com/office/powerpoint/2010/main" xmlns="" val="37221956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chart showing one consulting company’s method of segmenting and actively appraising its employees in a systematic manner. </a:t>
            </a:r>
            <a:endParaRPr lang="en-US" dirty="0"/>
          </a:p>
        </p:txBody>
      </p:sp>
      <p:sp>
        <p:nvSpPr>
          <p:cNvPr id="4" name="Slide Number Placeholder 3"/>
          <p:cNvSpPr>
            <a:spLocks noGrp="1"/>
          </p:cNvSpPr>
          <p:nvPr>
            <p:ph type="sldNum" sz="quarter" idx="10"/>
          </p:nvPr>
        </p:nvSpPr>
        <p:spPr/>
        <p:txBody>
          <a:bodyPr/>
          <a:lstStyle/>
          <a:p>
            <a:fld id="{B0A8D51C-72C6-4FE0-ABAB-26F726219AA2}" type="slidenum">
              <a:rPr lang="en-US" smtClean="0"/>
              <a:pPr/>
              <a:t>23</a:t>
            </a:fld>
            <a:endParaRPr lang="en-US"/>
          </a:p>
        </p:txBody>
      </p:sp>
    </p:spTree>
    <p:extLst>
      <p:ext uri="{BB962C8B-B14F-4D97-AF65-F5344CB8AC3E}">
        <p14:creationId xmlns:p14="http://schemas.microsoft.com/office/powerpoint/2010/main" xmlns="" val="1668854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a:solidFill>
                  <a:schemeClr val="tx2"/>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Footer Placeholder 4"/>
          <p:cNvSpPr>
            <a:spLocks noGrp="1"/>
          </p:cNvSpPr>
          <p:nvPr>
            <p:ph type="ftr" sz="quarter" idx="11"/>
          </p:nvPr>
        </p:nvSpPr>
        <p:spPr/>
        <p:txBody>
          <a:bodyPr/>
          <a:lstStyle/>
          <a:p>
            <a:r>
              <a:rPr lang="en-US" dirty="0" smtClean="0"/>
              <a:t>Copyright © 2013 Pearson Education, Inc. Publishing as Prentice Hall</a:t>
            </a:r>
          </a:p>
        </p:txBody>
      </p:sp>
      <p:sp>
        <p:nvSpPr>
          <p:cNvPr id="6" name="Slide Number Placeholder 5"/>
          <p:cNvSpPr>
            <a:spLocks noGrp="1"/>
          </p:cNvSpPr>
          <p:nvPr>
            <p:ph type="sldNum" sz="quarter" idx="12"/>
          </p:nvPr>
        </p:nvSpPr>
        <p:spPr/>
        <p:txBody>
          <a:bodyPr/>
          <a:lstStyle/>
          <a:p>
            <a:r>
              <a:rPr lang="en-US" dirty="0" smtClean="0"/>
              <a:t>6-</a:t>
            </a:r>
            <a:fld id="{34C9C502-A7F2-4BBF-A2C4-45E6122E86EE}" type="slidenum">
              <a:rPr lang="en-US" smtClean="0"/>
              <a:pPr/>
              <a:t>‹#›</a:t>
            </a:fld>
            <a:endParaRPr lang="en-US" dirty="0"/>
          </a:p>
        </p:txBody>
      </p:sp>
    </p:spTree>
    <p:extLst>
      <p:ext uri="{BB962C8B-B14F-4D97-AF65-F5344CB8AC3E}">
        <p14:creationId xmlns:p14="http://schemas.microsoft.com/office/powerpoint/2010/main" xmlns="" val="252448665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smtClean="0"/>
              <a:t>Copyright © 2013 Pearson Education, Inc. Publishing as Prentice Hall</a:t>
            </a:r>
          </a:p>
        </p:txBody>
      </p:sp>
      <p:sp>
        <p:nvSpPr>
          <p:cNvPr id="6" name="Slide Number Placeholder 5"/>
          <p:cNvSpPr>
            <a:spLocks noGrp="1"/>
          </p:cNvSpPr>
          <p:nvPr>
            <p:ph type="sldNum" sz="quarter" idx="12"/>
          </p:nvPr>
        </p:nvSpPr>
        <p:spPr/>
        <p:txBody>
          <a:bodyPr/>
          <a:lstStyle/>
          <a:p>
            <a:r>
              <a:rPr lang="en-US" dirty="0" smtClean="0"/>
              <a:t>6-</a:t>
            </a:r>
            <a:fld id="{34C9C502-A7F2-4BBF-A2C4-45E6122E86EE}" type="slidenum">
              <a:rPr lang="en-US" smtClean="0"/>
              <a:pPr/>
              <a:t>‹#›</a:t>
            </a:fld>
            <a:endParaRPr lang="en-US" dirty="0"/>
          </a:p>
        </p:txBody>
      </p:sp>
    </p:spTree>
    <p:extLst>
      <p:ext uri="{BB962C8B-B14F-4D97-AF65-F5344CB8AC3E}">
        <p14:creationId xmlns:p14="http://schemas.microsoft.com/office/powerpoint/2010/main" xmlns="" val="417286201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US" dirty="0" smtClean="0"/>
              <a:t>Copyright © 2013 Pearson Education, Inc. Publishing as Prentice Hall</a:t>
            </a:r>
          </a:p>
        </p:txBody>
      </p:sp>
      <p:sp>
        <p:nvSpPr>
          <p:cNvPr id="6" name="Slide Number Placeholder 5"/>
          <p:cNvSpPr>
            <a:spLocks noGrp="1"/>
          </p:cNvSpPr>
          <p:nvPr>
            <p:ph type="sldNum" sz="quarter" idx="12"/>
          </p:nvPr>
        </p:nvSpPr>
        <p:spPr/>
        <p:txBody>
          <a:bodyPr/>
          <a:lstStyle/>
          <a:p>
            <a:r>
              <a:rPr lang="en-US" dirty="0" smtClean="0"/>
              <a:t>6-</a:t>
            </a:r>
            <a:fld id="{34C9C502-A7F2-4BBF-A2C4-45E6122E86EE}" type="slidenum">
              <a:rPr lang="en-US" smtClean="0"/>
              <a:pPr/>
              <a:t>‹#›</a:t>
            </a:fld>
            <a:endParaRPr lang="en-US" dirty="0"/>
          </a:p>
        </p:txBody>
      </p:sp>
    </p:spTree>
    <p:extLst>
      <p:ext uri="{BB962C8B-B14F-4D97-AF65-F5344CB8AC3E}">
        <p14:creationId xmlns:p14="http://schemas.microsoft.com/office/powerpoint/2010/main" xmlns="" val="1655240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2"/>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r>
              <a:rPr lang="en-US" dirty="0" smtClean="0"/>
              <a:t>Copyright © 2013 Pearson Education, Inc. Publishing as Prentice Hall</a:t>
            </a:r>
          </a:p>
        </p:txBody>
      </p:sp>
      <p:sp>
        <p:nvSpPr>
          <p:cNvPr id="7" name="Slide Number Placeholder 6"/>
          <p:cNvSpPr>
            <a:spLocks noGrp="1"/>
          </p:cNvSpPr>
          <p:nvPr>
            <p:ph type="sldNum" sz="quarter" idx="12"/>
          </p:nvPr>
        </p:nvSpPr>
        <p:spPr/>
        <p:txBody>
          <a:bodyPr/>
          <a:lstStyle/>
          <a:p>
            <a:r>
              <a:rPr lang="en-US" dirty="0" smtClean="0"/>
              <a:t>6-</a:t>
            </a:r>
            <a:fld id="{34C9C502-A7F2-4BBF-A2C4-45E6122E86EE}" type="slidenum">
              <a:rPr lang="en-US" smtClean="0"/>
              <a:pPr/>
              <a:t>‹#›</a:t>
            </a:fld>
            <a:endParaRPr lang="en-US" dirty="0"/>
          </a:p>
        </p:txBody>
      </p:sp>
    </p:spTree>
    <p:extLst>
      <p:ext uri="{BB962C8B-B14F-4D97-AF65-F5344CB8AC3E}">
        <p14:creationId xmlns:p14="http://schemas.microsoft.com/office/powerpoint/2010/main" xmlns="" val="38979082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2"/>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r>
              <a:rPr lang="en-US" dirty="0" smtClean="0"/>
              <a:t>Copyright © 2013 Pearson Education, Inc. Publishing as Prentice Hall</a:t>
            </a:r>
          </a:p>
        </p:txBody>
      </p:sp>
      <p:sp>
        <p:nvSpPr>
          <p:cNvPr id="9" name="Slide Number Placeholder 8"/>
          <p:cNvSpPr>
            <a:spLocks noGrp="1"/>
          </p:cNvSpPr>
          <p:nvPr>
            <p:ph type="sldNum" sz="quarter" idx="12"/>
          </p:nvPr>
        </p:nvSpPr>
        <p:spPr/>
        <p:txBody>
          <a:bodyPr/>
          <a:lstStyle/>
          <a:p>
            <a:r>
              <a:rPr lang="en-US" dirty="0" smtClean="0"/>
              <a:t>6-</a:t>
            </a:r>
            <a:fld id="{34C9C502-A7F2-4BBF-A2C4-45E6122E86EE}" type="slidenum">
              <a:rPr lang="en-US" smtClean="0"/>
              <a:pPr/>
              <a:t>‹#›</a:t>
            </a:fld>
            <a:endParaRPr lang="en-US" dirty="0"/>
          </a:p>
        </p:txBody>
      </p:sp>
    </p:spTree>
    <p:extLst>
      <p:ext uri="{BB962C8B-B14F-4D97-AF65-F5344CB8AC3E}">
        <p14:creationId xmlns:p14="http://schemas.microsoft.com/office/powerpoint/2010/main" xmlns="" val="170847197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874838"/>
            <a:ext cx="8229600" cy="2392362"/>
          </a:xfrm>
        </p:spPr>
        <p:txBody>
          <a:bodyPr>
            <a:noAutofit/>
          </a:bodyPr>
          <a:lstStyle>
            <a:lvl1pPr>
              <a:defRPr sz="6000">
                <a:solidFill>
                  <a:schemeClr val="tx1"/>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4" name="Footer Placeholder 3"/>
          <p:cNvSpPr>
            <a:spLocks noGrp="1"/>
          </p:cNvSpPr>
          <p:nvPr>
            <p:ph type="ftr" sz="quarter" idx="11"/>
          </p:nvPr>
        </p:nvSpPr>
        <p:spPr/>
        <p:txBody>
          <a:bodyPr/>
          <a:lstStyle/>
          <a:p>
            <a:r>
              <a:rPr lang="en-US" dirty="0" smtClean="0"/>
              <a:t>Copyright © 2013 Pearson Education, Inc. Publishing as Prentice Hall</a:t>
            </a:r>
          </a:p>
        </p:txBody>
      </p:sp>
      <p:sp>
        <p:nvSpPr>
          <p:cNvPr id="5" name="Slide Number Placeholder 4"/>
          <p:cNvSpPr>
            <a:spLocks noGrp="1"/>
          </p:cNvSpPr>
          <p:nvPr>
            <p:ph type="sldNum" sz="quarter" idx="12"/>
          </p:nvPr>
        </p:nvSpPr>
        <p:spPr/>
        <p:txBody>
          <a:bodyPr/>
          <a:lstStyle/>
          <a:p>
            <a:r>
              <a:rPr lang="en-US" dirty="0" smtClean="0"/>
              <a:t>6-</a:t>
            </a:r>
            <a:fld id="{34C9C502-A7F2-4BBF-A2C4-45E6122E86EE}" type="slidenum">
              <a:rPr lang="en-US" smtClean="0"/>
              <a:pPr/>
              <a:t>‹#›</a:t>
            </a:fld>
            <a:endParaRPr lang="en-US" dirty="0"/>
          </a:p>
        </p:txBody>
      </p:sp>
    </p:spTree>
    <p:extLst>
      <p:ext uri="{BB962C8B-B14F-4D97-AF65-F5344CB8AC3E}">
        <p14:creationId xmlns:p14="http://schemas.microsoft.com/office/powerpoint/2010/main" xmlns="" val="330694767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smtClean="0"/>
              <a:t>Copyright © 2013 Pearson Education, Inc. Publishing as Prentice Hall</a:t>
            </a:r>
          </a:p>
        </p:txBody>
      </p:sp>
      <p:sp>
        <p:nvSpPr>
          <p:cNvPr id="4" name="Slide Number Placeholder 3"/>
          <p:cNvSpPr>
            <a:spLocks noGrp="1"/>
          </p:cNvSpPr>
          <p:nvPr>
            <p:ph type="sldNum" sz="quarter" idx="12"/>
          </p:nvPr>
        </p:nvSpPr>
        <p:spPr/>
        <p:txBody>
          <a:bodyPr/>
          <a:lstStyle/>
          <a:p>
            <a:fld id="{34C9C502-A7F2-4BBF-A2C4-45E6122E86EE}" type="slidenum">
              <a:rPr lang="en-US" smtClean="0"/>
              <a:pPr/>
              <a:t>‹#›</a:t>
            </a:fld>
            <a:endParaRPr lang="en-US"/>
          </a:p>
        </p:txBody>
      </p:sp>
    </p:spTree>
    <p:extLst>
      <p:ext uri="{BB962C8B-B14F-4D97-AF65-F5344CB8AC3E}">
        <p14:creationId xmlns:p14="http://schemas.microsoft.com/office/powerpoint/2010/main" xmlns="" val="3141376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dirty="0" smtClean="0"/>
              <a:t>Copyright © 2013 Pearson Education, Inc. Publishing as Prentice Hall</a:t>
            </a:r>
          </a:p>
        </p:txBody>
      </p:sp>
      <p:sp>
        <p:nvSpPr>
          <p:cNvPr id="7" name="Slide Number Placeholder 6"/>
          <p:cNvSpPr>
            <a:spLocks noGrp="1"/>
          </p:cNvSpPr>
          <p:nvPr>
            <p:ph type="sldNum" sz="quarter" idx="12"/>
          </p:nvPr>
        </p:nvSpPr>
        <p:spPr/>
        <p:txBody>
          <a:bodyPr/>
          <a:lstStyle/>
          <a:p>
            <a:fld id="{34C9C502-A7F2-4BBF-A2C4-45E6122E86EE}" type="slidenum">
              <a:rPr lang="en-US" smtClean="0"/>
              <a:pPr/>
              <a:t>‹#›</a:t>
            </a:fld>
            <a:endParaRPr lang="en-US"/>
          </a:p>
        </p:txBody>
      </p:sp>
    </p:spTree>
    <p:extLst>
      <p:ext uri="{BB962C8B-B14F-4D97-AF65-F5344CB8AC3E}">
        <p14:creationId xmlns:p14="http://schemas.microsoft.com/office/powerpoint/2010/main" xmlns="" val="401951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dirty="0" smtClean="0"/>
              <a:t>Copyright © 2013 Pearson Education, Inc. Publishing as Prentice Hall</a:t>
            </a:r>
          </a:p>
        </p:txBody>
      </p:sp>
      <p:sp>
        <p:nvSpPr>
          <p:cNvPr id="7" name="Slide Number Placeholder 6"/>
          <p:cNvSpPr>
            <a:spLocks noGrp="1"/>
          </p:cNvSpPr>
          <p:nvPr>
            <p:ph type="sldNum" sz="quarter" idx="12"/>
          </p:nvPr>
        </p:nvSpPr>
        <p:spPr/>
        <p:txBody>
          <a:bodyPr/>
          <a:lstStyle/>
          <a:p>
            <a:fld id="{34C9C502-A7F2-4BBF-A2C4-45E6122E86EE}" type="slidenum">
              <a:rPr lang="en-US" smtClean="0"/>
              <a:pPr/>
              <a:t>‹#›</a:t>
            </a:fld>
            <a:endParaRPr lang="en-US"/>
          </a:p>
        </p:txBody>
      </p:sp>
    </p:spTree>
    <p:extLst>
      <p:ext uri="{BB962C8B-B14F-4D97-AF65-F5344CB8AC3E}">
        <p14:creationId xmlns:p14="http://schemas.microsoft.com/office/powerpoint/2010/main" xmlns="" val="3863035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smtClean="0"/>
              <a:t>Copyright © 2013 Pearson Education, Inc. Publishing as Prentice Hall</a:t>
            </a:r>
          </a:p>
        </p:txBody>
      </p:sp>
      <p:sp>
        <p:nvSpPr>
          <p:cNvPr id="6" name="Slide Number Placeholder 5"/>
          <p:cNvSpPr>
            <a:spLocks noGrp="1"/>
          </p:cNvSpPr>
          <p:nvPr>
            <p:ph type="sldNum" sz="quarter" idx="12"/>
          </p:nvPr>
        </p:nvSpPr>
        <p:spPr/>
        <p:txBody>
          <a:bodyPr/>
          <a:lstStyle/>
          <a:p>
            <a:fld id="{34C9C502-A7F2-4BBF-A2C4-45E6122E86EE}" type="slidenum">
              <a:rPr lang="en-US" smtClean="0"/>
              <a:pPr/>
              <a:t>‹#›</a:t>
            </a:fld>
            <a:endParaRPr lang="en-US"/>
          </a:p>
        </p:txBody>
      </p:sp>
    </p:spTree>
    <p:extLst>
      <p:ext uri="{BB962C8B-B14F-4D97-AF65-F5344CB8AC3E}">
        <p14:creationId xmlns:p14="http://schemas.microsoft.com/office/powerpoint/2010/main" xmlns="" val="1026666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629400" y="274638"/>
            <a:ext cx="2057400" cy="5851525"/>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dirty="0" smtClean="0"/>
              <a:t>Copyright © 2013 Pearson Education, Inc. Publishing as Prentice Hall</a:t>
            </a:r>
          </a:p>
        </p:txBody>
      </p:sp>
      <p:sp>
        <p:nvSpPr>
          <p:cNvPr id="6" name="Slide Number Placeholder 5"/>
          <p:cNvSpPr>
            <a:spLocks noGrp="1"/>
          </p:cNvSpPr>
          <p:nvPr>
            <p:ph type="sldNum" sz="quarter" idx="12"/>
          </p:nvPr>
        </p:nvSpPr>
        <p:spPr/>
        <p:txBody>
          <a:bodyPr/>
          <a:lstStyle/>
          <a:p>
            <a:fld id="{34C9C502-A7F2-4BBF-A2C4-45E6122E86EE}" type="slidenum">
              <a:rPr lang="en-US" smtClean="0"/>
              <a:pPr/>
              <a:t>‹#›</a:t>
            </a:fld>
            <a:endParaRPr lang="en-US"/>
          </a:p>
        </p:txBody>
      </p:sp>
    </p:spTree>
    <p:extLst>
      <p:ext uri="{BB962C8B-B14F-4D97-AF65-F5344CB8AC3E}">
        <p14:creationId xmlns:p14="http://schemas.microsoft.com/office/powerpoint/2010/main" xmlns="" val="3338819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Copyright © 2013 Pearson Education, Inc. Publishing as Prentice Hall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smtClean="0"/>
              <a:t>6-</a:t>
            </a:r>
            <a:fld id="{34C9C502-A7F2-4BBF-A2C4-45E6122E86EE}" type="slidenum">
              <a:rPr lang="en-US" smtClean="0"/>
              <a:pPr/>
              <a:t>‹#›</a:t>
            </a:fld>
            <a:endParaRPr lang="en-US" dirty="0"/>
          </a:p>
        </p:txBody>
      </p:sp>
    </p:spTree>
    <p:extLst>
      <p:ext uri="{BB962C8B-B14F-4D97-AF65-F5344CB8AC3E}">
        <p14:creationId xmlns:p14="http://schemas.microsoft.com/office/powerpoint/2010/main" xmlns="" val="289978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4800" b="1"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comments" Target="../comments/commen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z="2400" b="1" i="1" dirty="0" err="1" smtClean="0">
                <a:solidFill>
                  <a:schemeClr val="accent1"/>
                </a:solidFill>
              </a:rPr>
              <a:t>Zeenat</a:t>
            </a:r>
            <a:r>
              <a:rPr lang="en-US" sz="2400" b="1" i="1" dirty="0" smtClean="0">
                <a:solidFill>
                  <a:schemeClr val="accent1"/>
                </a:solidFill>
              </a:rPr>
              <a:t> </a:t>
            </a:r>
            <a:r>
              <a:rPr lang="en-US" sz="2400" b="1" i="1" dirty="0" err="1" smtClean="0">
                <a:solidFill>
                  <a:schemeClr val="accent1"/>
                </a:solidFill>
              </a:rPr>
              <a:t>Jabbar</a:t>
            </a:r>
            <a:endParaRPr lang="en-US" sz="2400" b="1" i="1" dirty="0" smtClean="0">
              <a:solidFill>
                <a:schemeClr val="accent1"/>
              </a:solidFill>
            </a:endParaRPr>
          </a:p>
        </p:txBody>
      </p:sp>
      <p:sp>
        <p:nvSpPr>
          <p:cNvPr id="5" name="Slide Number Placeholder 4"/>
          <p:cNvSpPr>
            <a:spLocks noGrp="1"/>
          </p:cNvSpPr>
          <p:nvPr>
            <p:ph type="sldNum" sz="quarter" idx="12"/>
          </p:nvPr>
        </p:nvSpPr>
        <p:spPr/>
        <p:txBody>
          <a:bodyPr/>
          <a:lstStyle/>
          <a:p>
            <a:r>
              <a:rPr lang="en-US" dirty="0"/>
              <a:t>6</a:t>
            </a:r>
            <a:r>
              <a:rPr lang="en-US" dirty="0" smtClean="0"/>
              <a:t>-</a:t>
            </a:r>
            <a:fld id="{E0AFC760-B400-41C0-A0CB-D9A860652FB6}" type="slidenum">
              <a:rPr lang="en-US" smtClean="0"/>
              <a:pPr/>
              <a:t>1</a:t>
            </a:fld>
            <a:endParaRPr lang="en-US" dirty="0"/>
          </a:p>
        </p:txBody>
      </p:sp>
      <p:sp>
        <p:nvSpPr>
          <p:cNvPr id="8" name="Rectangle 7"/>
          <p:cNvSpPr/>
          <p:nvPr/>
        </p:nvSpPr>
        <p:spPr>
          <a:xfrm>
            <a:off x="2522220" y="457200"/>
            <a:ext cx="4191000" cy="2308324"/>
          </a:xfrm>
          <a:prstGeom prst="rect">
            <a:avLst/>
          </a:prstGeom>
        </p:spPr>
        <p:txBody>
          <a:bodyPr wrap="square">
            <a:spAutoFit/>
          </a:bodyPr>
          <a:lstStyle/>
          <a:p>
            <a:pPr algn="ctr"/>
            <a:r>
              <a:rPr lang="en-US" sz="3600" b="1" dirty="0" smtClean="0">
                <a:solidFill>
                  <a:schemeClr val="accent1"/>
                </a:solidFill>
                <a:latin typeface="+mj-lt"/>
                <a:cs typeface="Arial" pitchFamily="34" charset="0"/>
              </a:rPr>
              <a:t>Performance Management, Appraisals, and Careers</a:t>
            </a:r>
            <a:endParaRPr lang="en-US" sz="3600" dirty="0">
              <a:solidFill>
                <a:schemeClr val="accent1"/>
              </a:solidFill>
              <a:latin typeface="+mj-lt"/>
              <a:cs typeface="Arial" pitchFamily="34" charset="0"/>
            </a:endParaRPr>
          </a:p>
        </p:txBody>
      </p:sp>
    </p:spTree>
    <p:extLst>
      <p:ext uri="{BB962C8B-B14F-4D97-AF65-F5344CB8AC3E}">
        <p14:creationId xmlns:p14="http://schemas.microsoft.com/office/powerpoint/2010/main" xmlns="" val="25361597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Learning Objectives (1)</a:t>
            </a:r>
            <a:endParaRPr lang="en-US" dirty="0"/>
          </a:p>
        </p:txBody>
      </p:sp>
      <p:sp>
        <p:nvSpPr>
          <p:cNvPr id="5" name="Content Placeholder 4"/>
          <p:cNvSpPr>
            <a:spLocks noGrp="1"/>
          </p:cNvSpPr>
          <p:nvPr>
            <p:ph idx="1"/>
          </p:nvPr>
        </p:nvSpPr>
        <p:spPr/>
        <p:txBody>
          <a:bodyPr>
            <a:normAutofit lnSpcReduction="10000"/>
          </a:bodyPr>
          <a:lstStyle/>
          <a:p>
            <a:pPr marL="0" indent="0">
              <a:buNone/>
            </a:pPr>
            <a:r>
              <a:rPr lang="en-US" dirty="0" smtClean="0"/>
              <a:t>When you finish studying this chapter, you should be able to:</a:t>
            </a:r>
          </a:p>
          <a:p>
            <a:pPr marL="742950" indent="-742950">
              <a:buFont typeface="+mj-lt"/>
              <a:buAutoNum type="arabicPeriod"/>
            </a:pPr>
            <a:r>
              <a:rPr lang="en-US" dirty="0" smtClean="0"/>
              <a:t>Explain the purpose of performance appraisal.</a:t>
            </a:r>
          </a:p>
          <a:p>
            <a:pPr marL="742950" indent="-742950">
              <a:buFont typeface="+mj-lt"/>
              <a:buAutoNum type="arabicPeriod"/>
            </a:pPr>
            <a:r>
              <a:rPr lang="en-US" dirty="0" smtClean="0"/>
              <a:t>Answer the question, “Who should do the appraising?”</a:t>
            </a:r>
          </a:p>
          <a:p>
            <a:pPr marL="742950" indent="-742950">
              <a:buFont typeface="+mj-lt"/>
              <a:buAutoNum type="arabicPeriod"/>
            </a:pPr>
            <a:r>
              <a:rPr lang="en-US" dirty="0" smtClean="0"/>
              <a:t>Discuss the pros and cons of at least eight performance appraisal methods.</a:t>
            </a:r>
            <a:endParaRPr lang="en-US" dirty="0"/>
          </a:p>
        </p:txBody>
      </p:sp>
      <p:sp>
        <p:nvSpPr>
          <p:cNvPr id="3" name="Slide Number Placeholder 2"/>
          <p:cNvSpPr>
            <a:spLocks noGrp="1"/>
          </p:cNvSpPr>
          <p:nvPr>
            <p:ph type="sldNum" sz="quarter" idx="12"/>
          </p:nvPr>
        </p:nvSpPr>
        <p:spPr/>
        <p:txBody>
          <a:bodyPr/>
          <a:lstStyle/>
          <a:p>
            <a:r>
              <a:rPr lang="en-US" dirty="0" smtClean="0"/>
              <a:t>6-</a:t>
            </a:r>
            <a:fld id="{34C9C502-A7F2-4BBF-A2C4-45E6122E86EE}" type="slidenum">
              <a:rPr lang="en-US" smtClean="0"/>
              <a:pPr/>
              <a:t>2</a:t>
            </a:fld>
            <a:endParaRPr lang="en-US" dirty="0"/>
          </a:p>
        </p:txBody>
      </p:sp>
    </p:spTree>
    <p:extLst>
      <p:ext uri="{BB962C8B-B14F-4D97-AF65-F5344CB8AC3E}">
        <p14:creationId xmlns:p14="http://schemas.microsoft.com/office/powerpoint/2010/main" xmlns="" val="5698480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Learning Objectives (2)</a:t>
            </a:r>
            <a:endParaRPr lang="en-US" dirty="0"/>
          </a:p>
        </p:txBody>
      </p:sp>
      <p:sp>
        <p:nvSpPr>
          <p:cNvPr id="5" name="Content Placeholder 4"/>
          <p:cNvSpPr>
            <a:spLocks noGrp="1"/>
          </p:cNvSpPr>
          <p:nvPr>
            <p:ph idx="1"/>
          </p:nvPr>
        </p:nvSpPr>
        <p:spPr/>
        <p:txBody>
          <a:bodyPr>
            <a:normAutofit/>
          </a:bodyPr>
          <a:lstStyle/>
          <a:p>
            <a:pPr marL="742950" indent="-742950">
              <a:buFont typeface="+mj-lt"/>
              <a:buAutoNum type="arabicPeriod" startAt="4"/>
            </a:pPr>
            <a:r>
              <a:rPr lang="en-US" dirty="0" smtClean="0"/>
              <a:t>Explain the purpose of performance appraisal.</a:t>
            </a:r>
          </a:p>
          <a:p>
            <a:pPr marL="742950" indent="-742950">
              <a:buFont typeface="+mj-lt"/>
              <a:buAutoNum type="arabicPeriod" startAt="4"/>
            </a:pPr>
            <a:r>
              <a:rPr lang="en-US" dirty="0" smtClean="0"/>
              <a:t>Answer the question, Who should do the appraising?</a:t>
            </a:r>
          </a:p>
          <a:p>
            <a:pPr marL="742950" indent="-742950">
              <a:buFont typeface="+mj-lt"/>
              <a:buAutoNum type="arabicPeriod" startAt="4"/>
            </a:pPr>
            <a:r>
              <a:rPr lang="en-US" dirty="0" smtClean="0"/>
              <a:t>Discuss the pros and cons of at least eight performance appraisal methods.</a:t>
            </a:r>
            <a:endParaRPr lang="en-US" dirty="0"/>
          </a:p>
        </p:txBody>
      </p:sp>
      <p:sp>
        <p:nvSpPr>
          <p:cNvPr id="3" name="Slide Number Placeholder 2"/>
          <p:cNvSpPr>
            <a:spLocks noGrp="1"/>
          </p:cNvSpPr>
          <p:nvPr>
            <p:ph type="sldNum" sz="quarter" idx="12"/>
          </p:nvPr>
        </p:nvSpPr>
        <p:spPr/>
        <p:txBody>
          <a:bodyPr/>
          <a:lstStyle/>
          <a:p>
            <a:r>
              <a:rPr lang="en-US" dirty="0" smtClean="0"/>
              <a:t>6-</a:t>
            </a:r>
            <a:fld id="{34C9C502-A7F2-4BBF-A2C4-45E6122E86EE}" type="slidenum">
              <a:rPr lang="en-US" smtClean="0"/>
              <a:pPr/>
              <a:t>3</a:t>
            </a:fld>
            <a:endParaRPr lang="en-US" dirty="0"/>
          </a:p>
        </p:txBody>
      </p:sp>
    </p:spTree>
    <p:extLst>
      <p:ext uri="{BB962C8B-B14F-4D97-AF65-F5344CB8AC3E}">
        <p14:creationId xmlns:p14="http://schemas.microsoft.com/office/powerpoint/2010/main" xmlns="" val="1794309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874838"/>
            <a:ext cx="8229600" cy="2773362"/>
          </a:xfrm>
        </p:spPr>
        <p:txBody>
          <a:bodyPr/>
          <a:lstStyle/>
          <a:p>
            <a:r>
              <a:rPr lang="en-US" dirty="0" smtClean="0"/>
              <a:t>Basic Concepts in Performance Appraisal and Management</a:t>
            </a:r>
            <a:endParaRPr lang="en-US" dirty="0"/>
          </a:p>
        </p:txBody>
      </p:sp>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4</a:t>
            </a:fld>
            <a:endParaRPr lang="en-US" dirty="0"/>
          </a:p>
        </p:txBody>
      </p:sp>
    </p:spTree>
    <p:extLst>
      <p:ext uri="{BB962C8B-B14F-4D97-AF65-F5344CB8AC3E}">
        <p14:creationId xmlns:p14="http://schemas.microsoft.com/office/powerpoint/2010/main" xmlns="" val="7701200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Basic Concepts in Performance Appraisal and Management</a:t>
            </a:r>
            <a:endParaRPr lang="en-US" dirty="0"/>
          </a:p>
        </p:txBody>
      </p:sp>
      <p:sp>
        <p:nvSpPr>
          <p:cNvPr id="3" name="Content Placeholder 2"/>
          <p:cNvSpPr>
            <a:spLocks noGrp="1"/>
          </p:cNvSpPr>
          <p:nvPr>
            <p:ph idx="1"/>
          </p:nvPr>
        </p:nvSpPr>
        <p:spPr>
          <a:xfrm>
            <a:off x="457200" y="1600200"/>
            <a:ext cx="4419600" cy="4525963"/>
          </a:xfrm>
        </p:spPr>
        <p:txBody>
          <a:bodyPr>
            <a:normAutofit/>
          </a:bodyPr>
          <a:lstStyle/>
          <a:p>
            <a:r>
              <a:rPr lang="en-US" dirty="0" smtClean="0"/>
              <a:t>Why appraise performance?</a:t>
            </a:r>
          </a:p>
          <a:p>
            <a:r>
              <a:rPr lang="en-US" dirty="0" smtClean="0"/>
              <a:t>Continuous feedback</a:t>
            </a:r>
          </a:p>
          <a:p>
            <a:r>
              <a:rPr lang="en-US" dirty="0" smtClean="0"/>
              <a:t>Performance management</a:t>
            </a:r>
          </a:p>
          <a:p>
            <a:pPr lvl="1"/>
            <a:r>
              <a:rPr lang="en-US" dirty="0" smtClean="0"/>
              <a:t>Definition</a:t>
            </a:r>
          </a:p>
        </p:txBody>
      </p:sp>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5</a:t>
            </a:fld>
            <a:endParaRPr lang="en-US"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56760" y="2209800"/>
            <a:ext cx="3931696" cy="3200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3302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down)">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Basic Concepts in Performance Appraisal and Management</a:t>
            </a:r>
            <a:endParaRPr lang="en-US" dirty="0"/>
          </a:p>
        </p:txBody>
      </p:sp>
      <p:sp>
        <p:nvSpPr>
          <p:cNvPr id="3" name="Content Placeholder 2"/>
          <p:cNvSpPr>
            <a:spLocks noGrp="1"/>
          </p:cNvSpPr>
          <p:nvPr>
            <p:ph idx="1"/>
          </p:nvPr>
        </p:nvSpPr>
        <p:spPr>
          <a:xfrm>
            <a:off x="457200" y="1600200"/>
            <a:ext cx="4572000" cy="4525963"/>
          </a:xfrm>
        </p:spPr>
        <p:txBody>
          <a:bodyPr>
            <a:normAutofit/>
          </a:bodyPr>
          <a:lstStyle/>
          <a:p>
            <a:r>
              <a:rPr lang="en-US" dirty="0" smtClean="0"/>
              <a:t>The appraisal cycle</a:t>
            </a:r>
          </a:p>
          <a:p>
            <a:r>
              <a:rPr lang="en-US" dirty="0" smtClean="0"/>
              <a:t>Setting effective goals and work standards</a:t>
            </a:r>
          </a:p>
          <a:p>
            <a:r>
              <a:rPr lang="en-US" dirty="0" smtClean="0"/>
              <a:t>Who should do the appraising?</a:t>
            </a:r>
            <a:endParaRPr lang="en-US" dirty="0"/>
          </a:p>
        </p:txBody>
      </p:sp>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6</a:t>
            </a:fld>
            <a:endParaRPr lang="en-US"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57800" y="2514600"/>
            <a:ext cx="2956034" cy="2743200"/>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483688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Basic Appraisal Methods</a:t>
            </a:r>
            <a:endParaRPr lang="en-US" dirty="0"/>
          </a:p>
        </p:txBody>
      </p:sp>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7</a:t>
            </a:fld>
            <a:endParaRPr lang="en-US" dirty="0"/>
          </a:p>
        </p:txBody>
      </p:sp>
    </p:spTree>
    <p:extLst>
      <p:ext uri="{BB962C8B-B14F-4D97-AF65-F5344CB8AC3E}">
        <p14:creationId xmlns:p14="http://schemas.microsoft.com/office/powerpoint/2010/main" xmlns="" val="38237883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Appraisal Methods</a:t>
            </a:r>
            <a:endParaRPr lang="en-US" dirty="0"/>
          </a:p>
        </p:txBody>
      </p:sp>
      <p:sp>
        <p:nvSpPr>
          <p:cNvPr id="3" name="Content Placeholder 2"/>
          <p:cNvSpPr>
            <a:spLocks noGrp="1"/>
          </p:cNvSpPr>
          <p:nvPr>
            <p:ph idx="1"/>
          </p:nvPr>
        </p:nvSpPr>
        <p:spPr>
          <a:xfrm>
            <a:off x="457200" y="2286000"/>
            <a:ext cx="4953000" cy="3840163"/>
          </a:xfrm>
        </p:spPr>
        <p:txBody>
          <a:bodyPr/>
          <a:lstStyle/>
          <a:p>
            <a:r>
              <a:rPr lang="en-US" dirty="0" smtClean="0"/>
              <a:t>Graphic rating scale</a:t>
            </a:r>
          </a:p>
          <a:p>
            <a:r>
              <a:rPr lang="en-US" dirty="0" smtClean="0"/>
              <a:t>Alternation ranking</a:t>
            </a:r>
          </a:p>
          <a:p>
            <a:r>
              <a:rPr lang="en-US" dirty="0" smtClean="0"/>
              <a:t>Paired comparison</a:t>
            </a:r>
          </a:p>
          <a:p>
            <a:r>
              <a:rPr lang="en-US" dirty="0" smtClean="0"/>
              <a:t>Forced distribution</a:t>
            </a:r>
            <a:endParaRPr lang="en-US" dirty="0"/>
          </a:p>
        </p:txBody>
      </p:sp>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8</a:t>
            </a:fld>
            <a:endParaRPr lang="en-US" dirty="0"/>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830631">
            <a:off x="4876800" y="2209800"/>
            <a:ext cx="4112744" cy="2743200"/>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780911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down)">
                                      <p:cBhvr>
                                        <p:cTn id="7" dur="580">
                                          <p:stCondLst>
                                            <p:cond delay="0"/>
                                          </p:stCondLst>
                                        </p:cTn>
                                        <p:tgtEl>
                                          <p:spTgt spid="6146"/>
                                        </p:tgtEl>
                                      </p:cBhvr>
                                    </p:animEffect>
                                    <p:anim calcmode="lin" valueType="num">
                                      <p:cBhvr>
                                        <p:cTn id="8" dur="1822" tmFilter="0,0; 0.14,0.36; 0.43,0.73; 0.71,0.91; 1.0,1.0">
                                          <p:stCondLst>
                                            <p:cond delay="0"/>
                                          </p:stCondLst>
                                        </p:cTn>
                                        <p:tgtEl>
                                          <p:spTgt spid="614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14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14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14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146"/>
                                        </p:tgtEl>
                                        <p:attrNameLst>
                                          <p:attrName>ppt_y</p:attrName>
                                        </p:attrNameLst>
                                      </p:cBhvr>
                                      <p:tavLst>
                                        <p:tav tm="0" fmla="#ppt_y-sin(pi*$)/81">
                                          <p:val>
                                            <p:fltVal val="0"/>
                                          </p:val>
                                        </p:tav>
                                        <p:tav tm="100000">
                                          <p:val>
                                            <p:fltVal val="1"/>
                                          </p:val>
                                        </p:tav>
                                      </p:tavLst>
                                    </p:anim>
                                    <p:animScale>
                                      <p:cBhvr>
                                        <p:cTn id="13" dur="26">
                                          <p:stCondLst>
                                            <p:cond delay="650"/>
                                          </p:stCondLst>
                                        </p:cTn>
                                        <p:tgtEl>
                                          <p:spTgt spid="6146"/>
                                        </p:tgtEl>
                                      </p:cBhvr>
                                      <p:to x="100000" y="60000"/>
                                    </p:animScale>
                                    <p:animScale>
                                      <p:cBhvr>
                                        <p:cTn id="14" dur="166" decel="50000">
                                          <p:stCondLst>
                                            <p:cond delay="676"/>
                                          </p:stCondLst>
                                        </p:cTn>
                                        <p:tgtEl>
                                          <p:spTgt spid="6146"/>
                                        </p:tgtEl>
                                      </p:cBhvr>
                                      <p:to x="100000" y="100000"/>
                                    </p:animScale>
                                    <p:animScale>
                                      <p:cBhvr>
                                        <p:cTn id="15" dur="26">
                                          <p:stCondLst>
                                            <p:cond delay="1312"/>
                                          </p:stCondLst>
                                        </p:cTn>
                                        <p:tgtEl>
                                          <p:spTgt spid="6146"/>
                                        </p:tgtEl>
                                      </p:cBhvr>
                                      <p:to x="100000" y="80000"/>
                                    </p:animScale>
                                    <p:animScale>
                                      <p:cBhvr>
                                        <p:cTn id="16" dur="166" decel="50000">
                                          <p:stCondLst>
                                            <p:cond delay="1338"/>
                                          </p:stCondLst>
                                        </p:cTn>
                                        <p:tgtEl>
                                          <p:spTgt spid="6146"/>
                                        </p:tgtEl>
                                      </p:cBhvr>
                                      <p:to x="100000" y="100000"/>
                                    </p:animScale>
                                    <p:animScale>
                                      <p:cBhvr>
                                        <p:cTn id="17" dur="26">
                                          <p:stCondLst>
                                            <p:cond delay="1642"/>
                                          </p:stCondLst>
                                        </p:cTn>
                                        <p:tgtEl>
                                          <p:spTgt spid="6146"/>
                                        </p:tgtEl>
                                      </p:cBhvr>
                                      <p:to x="100000" y="90000"/>
                                    </p:animScale>
                                    <p:animScale>
                                      <p:cBhvr>
                                        <p:cTn id="18" dur="166" decel="50000">
                                          <p:stCondLst>
                                            <p:cond delay="1668"/>
                                          </p:stCondLst>
                                        </p:cTn>
                                        <p:tgtEl>
                                          <p:spTgt spid="6146"/>
                                        </p:tgtEl>
                                      </p:cBhvr>
                                      <p:to x="100000" y="100000"/>
                                    </p:animScale>
                                    <p:animScale>
                                      <p:cBhvr>
                                        <p:cTn id="19" dur="26">
                                          <p:stCondLst>
                                            <p:cond delay="1808"/>
                                          </p:stCondLst>
                                        </p:cTn>
                                        <p:tgtEl>
                                          <p:spTgt spid="6146"/>
                                        </p:tgtEl>
                                      </p:cBhvr>
                                      <p:to x="100000" y="95000"/>
                                    </p:animScale>
                                    <p:animScale>
                                      <p:cBhvr>
                                        <p:cTn id="20" dur="166" decel="50000">
                                          <p:stCondLst>
                                            <p:cond delay="1834"/>
                                          </p:stCondLst>
                                        </p:cTn>
                                        <p:tgtEl>
                                          <p:spTgt spid="614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9</a:t>
            </a:fld>
            <a:endParaRPr lang="en-US"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79721" y="533400"/>
            <a:ext cx="7384558" cy="563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110121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10</a:t>
            </a:fld>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21526" y="457200"/>
            <a:ext cx="7300950" cy="563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779859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25538" y="1905000"/>
            <a:ext cx="4560598" cy="3657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Basic Appraisal Methods</a:t>
            </a:r>
            <a:endParaRPr lang="en-US" dirty="0"/>
          </a:p>
        </p:txBody>
      </p:sp>
      <p:sp>
        <p:nvSpPr>
          <p:cNvPr id="3" name="Content Placeholder 2"/>
          <p:cNvSpPr>
            <a:spLocks noGrp="1"/>
          </p:cNvSpPr>
          <p:nvPr>
            <p:ph idx="1"/>
          </p:nvPr>
        </p:nvSpPr>
        <p:spPr>
          <a:xfrm>
            <a:off x="457200" y="1828800"/>
            <a:ext cx="4495800" cy="4297363"/>
          </a:xfrm>
        </p:spPr>
        <p:txBody>
          <a:bodyPr/>
          <a:lstStyle/>
          <a:p>
            <a:r>
              <a:rPr lang="en-US" dirty="0" smtClean="0"/>
              <a:t>Critical incident</a:t>
            </a:r>
          </a:p>
          <a:p>
            <a:r>
              <a:rPr lang="en-US" dirty="0" smtClean="0"/>
              <a:t>Behaviorally Anchored Rating Scales (BARS)</a:t>
            </a:r>
          </a:p>
          <a:p>
            <a:r>
              <a:rPr lang="en-US" dirty="0" smtClean="0"/>
              <a:t>Appraisal forms in practice</a:t>
            </a:r>
          </a:p>
          <a:p>
            <a:endParaRPr lang="en-US" dirty="0"/>
          </a:p>
        </p:txBody>
      </p:sp>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11</a:t>
            </a:fld>
            <a:endParaRPr lang="en-US" dirty="0"/>
          </a:p>
        </p:txBody>
      </p:sp>
    </p:spTree>
    <p:extLst>
      <p:ext uri="{BB962C8B-B14F-4D97-AF65-F5344CB8AC3E}">
        <p14:creationId xmlns:p14="http://schemas.microsoft.com/office/powerpoint/2010/main" xmlns="" val="16158299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Appraisal Methods</a:t>
            </a:r>
            <a:endParaRPr lang="en-US" dirty="0"/>
          </a:p>
        </p:txBody>
      </p:sp>
      <p:sp>
        <p:nvSpPr>
          <p:cNvPr id="3" name="Content Placeholder 2"/>
          <p:cNvSpPr>
            <a:spLocks noGrp="1"/>
          </p:cNvSpPr>
          <p:nvPr>
            <p:ph idx="1"/>
          </p:nvPr>
        </p:nvSpPr>
        <p:spPr>
          <a:xfrm>
            <a:off x="457200" y="1600200"/>
            <a:ext cx="4800600" cy="4525963"/>
          </a:xfrm>
        </p:spPr>
        <p:txBody>
          <a:bodyPr>
            <a:normAutofit fontScale="92500"/>
          </a:bodyPr>
          <a:lstStyle/>
          <a:p>
            <a:r>
              <a:rPr lang="en-US" dirty="0" smtClean="0"/>
              <a:t>Management By Objectives (</a:t>
            </a:r>
            <a:r>
              <a:rPr lang="en-US" dirty="0" err="1" smtClean="0"/>
              <a:t>MBO</a:t>
            </a:r>
            <a:r>
              <a:rPr lang="en-US" dirty="0" smtClean="0"/>
              <a:t>)</a:t>
            </a:r>
          </a:p>
          <a:p>
            <a:r>
              <a:rPr lang="en-US" dirty="0" smtClean="0"/>
              <a:t>Computerized and web-based performance appraisals</a:t>
            </a:r>
          </a:p>
          <a:p>
            <a:r>
              <a:rPr lang="en-US" dirty="0" smtClean="0"/>
              <a:t>Electronic performance monitoring</a:t>
            </a:r>
            <a:endParaRPr lang="en-US" dirty="0"/>
          </a:p>
        </p:txBody>
      </p:sp>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12</a:t>
            </a:fld>
            <a:endParaRPr lang="en-US" dirty="0"/>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57800" y="2057400"/>
            <a:ext cx="3200400" cy="32757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615429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r>
              <a:rPr lang="en-US" dirty="0" smtClean="0"/>
              <a:t>Practical Suggestions for More Effective Appraisals</a:t>
            </a:r>
            <a:endParaRPr lang="en-US" dirty="0"/>
          </a:p>
        </p:txBody>
      </p:sp>
      <p:sp>
        <p:nvSpPr>
          <p:cNvPr id="3" name="Content Placeholder 2"/>
          <p:cNvSpPr>
            <a:spLocks noGrp="1"/>
          </p:cNvSpPr>
          <p:nvPr>
            <p:ph idx="1"/>
          </p:nvPr>
        </p:nvSpPr>
        <p:spPr>
          <a:xfrm>
            <a:off x="457200" y="2133600"/>
            <a:ext cx="8229600" cy="3992563"/>
          </a:xfrm>
        </p:spPr>
        <p:txBody>
          <a:bodyPr/>
          <a:lstStyle/>
          <a:p>
            <a:r>
              <a:rPr lang="en-US" dirty="0" smtClean="0"/>
              <a:t>Ensure fairness</a:t>
            </a:r>
          </a:p>
          <a:p>
            <a:r>
              <a:rPr lang="en-US" dirty="0" smtClean="0"/>
              <a:t>Deal with common appraisal problems</a:t>
            </a:r>
          </a:p>
          <a:p>
            <a:r>
              <a:rPr lang="en-US" dirty="0" smtClean="0"/>
              <a:t>Understand the legal aspects of performance appraisal</a:t>
            </a:r>
          </a:p>
        </p:txBody>
      </p:sp>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13</a:t>
            </a:fld>
            <a:endParaRPr lang="en-US" dirty="0"/>
          </a:p>
        </p:txBody>
      </p:sp>
    </p:spTree>
    <p:extLst>
      <p:ext uri="{BB962C8B-B14F-4D97-AF65-F5344CB8AC3E}">
        <p14:creationId xmlns:p14="http://schemas.microsoft.com/office/powerpoint/2010/main" xmlns="" val="38143801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Conduct the Appraisal Feedback Interview Effectively</a:t>
            </a:r>
            <a:endParaRPr lang="en-US" dirty="0"/>
          </a:p>
        </p:txBody>
      </p:sp>
      <p:sp>
        <p:nvSpPr>
          <p:cNvPr id="3" name="Content Placeholder 2"/>
          <p:cNvSpPr>
            <a:spLocks noGrp="1"/>
          </p:cNvSpPr>
          <p:nvPr>
            <p:ph idx="1"/>
          </p:nvPr>
        </p:nvSpPr>
        <p:spPr>
          <a:xfrm>
            <a:off x="457200" y="1981200"/>
            <a:ext cx="4267200" cy="4144963"/>
          </a:xfrm>
        </p:spPr>
        <p:txBody>
          <a:bodyPr/>
          <a:lstStyle/>
          <a:p>
            <a:r>
              <a:rPr lang="en-US" dirty="0" smtClean="0"/>
              <a:t>Conduct the interview effectively</a:t>
            </a:r>
          </a:p>
          <a:p>
            <a:r>
              <a:rPr lang="en-US" dirty="0" smtClean="0"/>
              <a:t>Preparing</a:t>
            </a:r>
          </a:p>
          <a:p>
            <a:r>
              <a:rPr lang="en-US" dirty="0" smtClean="0"/>
              <a:t>Conducting</a:t>
            </a:r>
            <a:endParaRPr lang="en-US" dirty="0"/>
          </a:p>
        </p:txBody>
      </p:sp>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14</a:t>
            </a:fld>
            <a:endParaRPr lang="en-US" dirty="0"/>
          </a:p>
        </p:txBody>
      </p:sp>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62400" y="2133600"/>
            <a:ext cx="4341230" cy="2895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352539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Coaching and Career Management</a:t>
            </a:r>
            <a:endParaRPr lang="en-US" dirty="0"/>
          </a:p>
        </p:txBody>
      </p:sp>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15</a:t>
            </a:fld>
            <a:endParaRPr lang="en-US" dirty="0"/>
          </a:p>
        </p:txBody>
      </p:sp>
    </p:spTree>
    <p:extLst>
      <p:ext uri="{BB962C8B-B14F-4D97-AF65-F5344CB8AC3E}">
        <p14:creationId xmlns:p14="http://schemas.microsoft.com/office/powerpoint/2010/main" xmlns="" val="42748176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Coaching and Career Management</a:t>
            </a:r>
            <a:endParaRPr lang="en-US" dirty="0"/>
          </a:p>
        </p:txBody>
      </p:sp>
      <p:sp>
        <p:nvSpPr>
          <p:cNvPr id="3" name="Content Placeholder 2"/>
          <p:cNvSpPr>
            <a:spLocks noGrp="1"/>
          </p:cNvSpPr>
          <p:nvPr>
            <p:ph idx="1"/>
          </p:nvPr>
        </p:nvSpPr>
        <p:spPr/>
        <p:txBody>
          <a:bodyPr/>
          <a:lstStyle/>
          <a:p>
            <a:r>
              <a:rPr lang="en-US" dirty="0" smtClean="0"/>
              <a:t>Improving your coaching skills</a:t>
            </a:r>
          </a:p>
          <a:p>
            <a:r>
              <a:rPr lang="en-US" dirty="0" smtClean="0"/>
              <a:t>The basic coaching process</a:t>
            </a:r>
          </a:p>
          <a:p>
            <a:pPr lvl="1"/>
            <a:r>
              <a:rPr lang="en-US" dirty="0" smtClean="0"/>
              <a:t>Preparing to coach </a:t>
            </a:r>
          </a:p>
          <a:p>
            <a:pPr lvl="1"/>
            <a:r>
              <a:rPr lang="en-US" dirty="0" smtClean="0"/>
              <a:t>Planning</a:t>
            </a:r>
          </a:p>
          <a:p>
            <a:pPr lvl="1"/>
            <a:r>
              <a:rPr lang="en-US" dirty="0" smtClean="0"/>
              <a:t>Active coaching	</a:t>
            </a:r>
          </a:p>
          <a:p>
            <a:pPr lvl="1"/>
            <a:r>
              <a:rPr lang="en-US" dirty="0" smtClean="0"/>
              <a:t>Follow-up	</a:t>
            </a:r>
            <a:endParaRPr lang="en-US" dirty="0"/>
          </a:p>
        </p:txBody>
      </p:sp>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16</a:t>
            </a:fld>
            <a:endParaRPr lang="en-US" dirty="0"/>
          </a:p>
        </p:txBody>
      </p:sp>
    </p:spTree>
    <p:extLst>
      <p:ext uri="{BB962C8B-B14F-4D97-AF65-F5344CB8AC3E}">
        <p14:creationId xmlns:p14="http://schemas.microsoft.com/office/powerpoint/2010/main" xmlns="" val="32424235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Coaching and Career Management</a:t>
            </a:r>
            <a:endParaRPr lang="en-US" dirty="0"/>
          </a:p>
        </p:txBody>
      </p:sp>
      <p:sp>
        <p:nvSpPr>
          <p:cNvPr id="3" name="Content Placeholder 2"/>
          <p:cNvSpPr>
            <a:spLocks noGrp="1"/>
          </p:cNvSpPr>
          <p:nvPr>
            <p:ph idx="1"/>
          </p:nvPr>
        </p:nvSpPr>
        <p:spPr>
          <a:xfrm>
            <a:off x="457200" y="2286000"/>
            <a:ext cx="8001000" cy="3840163"/>
          </a:xfrm>
        </p:spPr>
        <p:txBody>
          <a:bodyPr>
            <a:normAutofit/>
          </a:bodyPr>
          <a:lstStyle/>
          <a:p>
            <a:r>
              <a:rPr lang="en-US" dirty="0" smtClean="0"/>
              <a:t>Career management methods</a:t>
            </a:r>
          </a:p>
          <a:p>
            <a:r>
              <a:rPr lang="en-US" dirty="0" smtClean="0"/>
              <a:t>The employee’s role </a:t>
            </a:r>
          </a:p>
          <a:p>
            <a:r>
              <a:rPr lang="en-US" dirty="0" smtClean="0"/>
              <a:t>Mentoring</a:t>
            </a:r>
          </a:p>
          <a:p>
            <a:r>
              <a:rPr lang="en-US" dirty="0" smtClean="0"/>
              <a:t>The employer’s and manager’s roles</a:t>
            </a:r>
          </a:p>
        </p:txBody>
      </p:sp>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17</a:t>
            </a:fld>
            <a:endParaRPr lang="en-US" dirty="0"/>
          </a:p>
        </p:txBody>
      </p:sp>
    </p:spTree>
    <p:extLst>
      <p:ext uri="{BB962C8B-B14F-4D97-AF65-F5344CB8AC3E}">
        <p14:creationId xmlns:p14="http://schemas.microsoft.com/office/powerpoint/2010/main" xmlns="" val="28377523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Coaching and Career Management</a:t>
            </a:r>
            <a:endParaRPr lang="en-US" dirty="0"/>
          </a:p>
        </p:txBody>
      </p:sp>
      <p:sp>
        <p:nvSpPr>
          <p:cNvPr id="3" name="Content Placeholder 2"/>
          <p:cNvSpPr>
            <a:spLocks noGrp="1"/>
          </p:cNvSpPr>
          <p:nvPr>
            <p:ph idx="1"/>
          </p:nvPr>
        </p:nvSpPr>
        <p:spPr>
          <a:xfrm>
            <a:off x="457200" y="1752600"/>
            <a:ext cx="7848600" cy="4373563"/>
          </a:xfrm>
        </p:spPr>
        <p:txBody>
          <a:bodyPr>
            <a:normAutofit/>
          </a:bodyPr>
          <a:lstStyle/>
          <a:p>
            <a:r>
              <a:rPr lang="en-US" dirty="0" smtClean="0"/>
              <a:t>Gender issues</a:t>
            </a:r>
          </a:p>
          <a:p>
            <a:r>
              <a:rPr lang="en-US" dirty="0" smtClean="0"/>
              <a:t>Managing promotions and transfers</a:t>
            </a:r>
          </a:p>
          <a:p>
            <a:r>
              <a:rPr lang="en-US" dirty="0" smtClean="0"/>
              <a:t>Retirement</a:t>
            </a:r>
          </a:p>
          <a:p>
            <a:pPr lvl="1"/>
            <a:r>
              <a:rPr lang="en-US" dirty="0" smtClean="0"/>
              <a:t>Honor experience</a:t>
            </a:r>
          </a:p>
          <a:p>
            <a:pPr lvl="1"/>
            <a:r>
              <a:rPr lang="en-US" dirty="0" smtClean="0"/>
              <a:t>Modify selection</a:t>
            </a:r>
          </a:p>
          <a:p>
            <a:pPr lvl="1"/>
            <a:r>
              <a:rPr lang="en-US" dirty="0" smtClean="0"/>
              <a:t>Flexible work</a:t>
            </a:r>
          </a:p>
          <a:p>
            <a:pPr lvl="1"/>
            <a:r>
              <a:rPr lang="en-US" dirty="0" smtClean="0"/>
              <a:t>Part-time work</a:t>
            </a:r>
            <a:endParaRPr lang="en-US" dirty="0"/>
          </a:p>
        </p:txBody>
      </p:sp>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18</a:t>
            </a:fld>
            <a:endParaRPr lang="en-US" dirty="0"/>
          </a:p>
        </p:txBody>
      </p:sp>
    </p:spTree>
    <p:extLst>
      <p:ext uri="{BB962C8B-B14F-4D97-AF65-F5344CB8AC3E}">
        <p14:creationId xmlns:p14="http://schemas.microsoft.com/office/powerpoint/2010/main" xmlns="" val="30665829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Performance Management</a:t>
            </a:r>
            <a:endParaRPr lang="en-US" dirty="0"/>
          </a:p>
        </p:txBody>
      </p:sp>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19</a:t>
            </a:fld>
            <a:endParaRPr lang="en-US" dirty="0"/>
          </a:p>
        </p:txBody>
      </p:sp>
    </p:spTree>
    <p:extLst>
      <p:ext uri="{BB962C8B-B14F-4D97-AF65-F5344CB8AC3E}">
        <p14:creationId xmlns:p14="http://schemas.microsoft.com/office/powerpoint/2010/main" xmlns="" val="38093789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Performance Management</a:t>
            </a:r>
            <a:endParaRPr lang="en-US" dirty="0"/>
          </a:p>
        </p:txBody>
      </p:sp>
      <p:sp>
        <p:nvSpPr>
          <p:cNvPr id="6" name="Content Placeholder 5"/>
          <p:cNvSpPr>
            <a:spLocks noGrp="1"/>
          </p:cNvSpPr>
          <p:nvPr>
            <p:ph idx="1"/>
          </p:nvPr>
        </p:nvSpPr>
        <p:spPr>
          <a:xfrm>
            <a:off x="457200" y="1981200"/>
            <a:ext cx="8229600" cy="4144963"/>
          </a:xfrm>
        </p:spPr>
        <p:txBody>
          <a:bodyPr/>
          <a:lstStyle/>
          <a:p>
            <a:r>
              <a:rPr lang="en-US" dirty="0" smtClean="0"/>
              <a:t>Performance </a:t>
            </a:r>
            <a:r>
              <a:rPr lang="en-US" i="1" dirty="0" smtClean="0"/>
              <a:t>management</a:t>
            </a:r>
            <a:r>
              <a:rPr lang="en-US" dirty="0" smtClean="0"/>
              <a:t> vs. performance </a:t>
            </a:r>
            <a:r>
              <a:rPr lang="en-US" i="1" dirty="0" smtClean="0"/>
              <a:t>appraisal</a:t>
            </a:r>
          </a:p>
          <a:p>
            <a:r>
              <a:rPr lang="en-US" dirty="0" smtClean="0"/>
              <a:t>Using IT to support performance management</a:t>
            </a:r>
          </a:p>
          <a:p>
            <a:r>
              <a:rPr lang="en-US" dirty="0" smtClean="0"/>
              <a:t>Improving productivity through </a:t>
            </a:r>
            <a:r>
              <a:rPr lang="en-US" dirty="0" err="1" smtClean="0"/>
              <a:t>HRIS</a:t>
            </a:r>
            <a:endParaRPr lang="en-US" dirty="0"/>
          </a:p>
        </p:txBody>
      </p:sp>
      <p:sp>
        <p:nvSpPr>
          <p:cNvPr id="4" name="Slide Number Placeholder 3"/>
          <p:cNvSpPr>
            <a:spLocks noGrp="1"/>
          </p:cNvSpPr>
          <p:nvPr>
            <p:ph type="sldNum" sz="quarter" idx="12"/>
          </p:nvPr>
        </p:nvSpPr>
        <p:spPr/>
        <p:txBody>
          <a:bodyPr/>
          <a:lstStyle/>
          <a:p>
            <a:r>
              <a:rPr lang="en-US" smtClean="0"/>
              <a:t>6-</a:t>
            </a:r>
            <a:fld id="{34C9C502-A7F2-4BBF-A2C4-45E6122E86EE}" type="slidenum">
              <a:rPr lang="en-US" smtClean="0"/>
              <a:pPr/>
              <a:t>20</a:t>
            </a:fld>
            <a:endParaRPr lang="en-US" dirty="0"/>
          </a:p>
        </p:txBody>
      </p:sp>
    </p:spTree>
    <p:extLst>
      <p:ext uri="{BB962C8B-B14F-4D97-AF65-F5344CB8AC3E}">
        <p14:creationId xmlns:p14="http://schemas.microsoft.com/office/powerpoint/2010/main" xmlns="" val="4488783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341438"/>
            <a:ext cx="8229600" cy="3459162"/>
          </a:xfrm>
        </p:spPr>
        <p:txBody>
          <a:bodyPr/>
          <a:lstStyle/>
          <a:p>
            <a:r>
              <a:rPr lang="en-US" dirty="0" smtClean="0"/>
              <a:t>Talent Management Practices for Strategic Employee Appraisals</a:t>
            </a:r>
            <a:endParaRPr lang="en-US" dirty="0"/>
          </a:p>
        </p:txBody>
      </p:sp>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21</a:t>
            </a:fld>
            <a:endParaRPr lang="en-US" dirty="0"/>
          </a:p>
        </p:txBody>
      </p:sp>
    </p:spTree>
    <p:extLst>
      <p:ext uri="{BB962C8B-B14F-4D97-AF65-F5344CB8AC3E}">
        <p14:creationId xmlns:p14="http://schemas.microsoft.com/office/powerpoint/2010/main" xmlns="" val="23427001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1477962"/>
          </a:xfrm>
        </p:spPr>
        <p:txBody>
          <a:bodyPr>
            <a:normAutofit fontScale="90000"/>
          </a:bodyPr>
          <a:lstStyle/>
          <a:p>
            <a:r>
              <a:rPr lang="en-US" dirty="0" smtClean="0"/>
              <a:t>Talent Management Practices for Strategic Employee Appraisals</a:t>
            </a:r>
            <a:endParaRPr lang="en-US" dirty="0"/>
          </a:p>
        </p:txBody>
      </p:sp>
      <p:sp>
        <p:nvSpPr>
          <p:cNvPr id="6" name="Content Placeholder 5"/>
          <p:cNvSpPr>
            <a:spLocks noGrp="1"/>
          </p:cNvSpPr>
          <p:nvPr>
            <p:ph idx="1"/>
          </p:nvPr>
        </p:nvSpPr>
        <p:spPr>
          <a:xfrm>
            <a:off x="457200" y="1981200"/>
            <a:ext cx="4343400" cy="4144963"/>
          </a:xfrm>
        </p:spPr>
        <p:txBody>
          <a:bodyPr/>
          <a:lstStyle/>
          <a:p>
            <a:r>
              <a:rPr lang="en-US" dirty="0" smtClean="0"/>
              <a:t>Appraising and actively managing employees</a:t>
            </a:r>
          </a:p>
          <a:p>
            <a:r>
              <a:rPr lang="en-US" dirty="0" smtClean="0"/>
              <a:t>Segmenting and actively managing employees</a:t>
            </a:r>
            <a:endParaRPr lang="en-US" dirty="0"/>
          </a:p>
        </p:txBody>
      </p:sp>
      <p:sp>
        <p:nvSpPr>
          <p:cNvPr id="4" name="Slide Number Placeholder 3"/>
          <p:cNvSpPr>
            <a:spLocks noGrp="1"/>
          </p:cNvSpPr>
          <p:nvPr>
            <p:ph type="sldNum" sz="quarter" idx="12"/>
          </p:nvPr>
        </p:nvSpPr>
        <p:spPr/>
        <p:txBody>
          <a:bodyPr/>
          <a:lstStyle/>
          <a:p>
            <a:r>
              <a:rPr lang="en-US" smtClean="0"/>
              <a:t>6-</a:t>
            </a:r>
            <a:fld id="{34C9C502-A7F2-4BBF-A2C4-45E6122E86EE}" type="slidenum">
              <a:rPr lang="en-US" smtClean="0"/>
              <a:pPr/>
              <a:t>22</a:t>
            </a:fld>
            <a:endParaRPr lang="en-US" dirty="0"/>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29200" y="2514600"/>
            <a:ext cx="3657600" cy="2428646"/>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1428667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1325562"/>
          </a:xfrm>
        </p:spPr>
        <p:txBody>
          <a:bodyPr>
            <a:normAutofit fontScale="90000"/>
          </a:bodyPr>
          <a:lstStyle/>
          <a:p>
            <a:r>
              <a:rPr lang="en-US" dirty="0" smtClean="0"/>
              <a:t>Accenture’s Strategic Role Assessment Matrix</a:t>
            </a:r>
            <a:endParaRPr lang="en-US" dirty="0"/>
          </a:p>
        </p:txBody>
      </p:sp>
      <p:sp>
        <p:nvSpPr>
          <p:cNvPr id="5" name="Slide Number Placeholder 4"/>
          <p:cNvSpPr>
            <a:spLocks noGrp="1"/>
          </p:cNvSpPr>
          <p:nvPr>
            <p:ph type="sldNum" sz="quarter" idx="12"/>
          </p:nvPr>
        </p:nvSpPr>
        <p:spPr/>
        <p:txBody>
          <a:bodyPr/>
          <a:lstStyle/>
          <a:p>
            <a:r>
              <a:rPr lang="en-US" smtClean="0"/>
              <a:t>6-</a:t>
            </a:r>
            <a:fld id="{34C9C502-A7F2-4BBF-A2C4-45E6122E86EE}" type="slidenum">
              <a:rPr lang="en-US" smtClean="0"/>
              <a:pPr/>
              <a:t>23</a:t>
            </a:fld>
            <a:endParaRPr lang="en-US"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3673" y="1600200"/>
            <a:ext cx="8796654" cy="403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292483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371</TotalTime>
  <Words>2515</Words>
  <Application>Microsoft Office PowerPoint</Application>
  <PresentationFormat>On-screen Show (4:3)</PresentationFormat>
  <Paragraphs>232</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Slide 1</vt:lpstr>
      <vt:lpstr>Learning Objectives (1)</vt:lpstr>
      <vt:lpstr>Learning Objectives (2)</vt:lpstr>
      <vt:lpstr>Basic Concepts in Performance Appraisal and Management</vt:lpstr>
      <vt:lpstr>Basic Concepts in Performance Appraisal and Management</vt:lpstr>
      <vt:lpstr>Basic Concepts in Performance Appraisal and Management</vt:lpstr>
      <vt:lpstr>Basic Appraisal Methods</vt:lpstr>
      <vt:lpstr>Basic Appraisal Methods</vt:lpstr>
      <vt:lpstr>Slide 9</vt:lpstr>
      <vt:lpstr>Slide 10</vt:lpstr>
      <vt:lpstr>Basic Appraisal Methods</vt:lpstr>
      <vt:lpstr>Basic Appraisal Methods</vt:lpstr>
      <vt:lpstr>Practical Suggestions for More Effective Appraisals</vt:lpstr>
      <vt:lpstr>Conduct the Appraisal Feedback Interview Effectively</vt:lpstr>
      <vt:lpstr>Coaching and Career Management</vt:lpstr>
      <vt:lpstr>Coaching and Career Management</vt:lpstr>
      <vt:lpstr>Coaching and Career Management</vt:lpstr>
      <vt:lpstr>Coaching and Career Management</vt:lpstr>
      <vt:lpstr>Performance Management</vt:lpstr>
      <vt:lpstr>Performance Management</vt:lpstr>
      <vt:lpstr>Talent Management Practices for Strategic Employee Appraisals</vt:lpstr>
      <vt:lpstr>Talent Management Practices for Strategic Employee Appraisals</vt:lpstr>
      <vt:lpstr>Accenture’s Strategic Role Assessment Matrix</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Licensed User</dc:creator>
  <cp:lastModifiedBy>Administrator</cp:lastModifiedBy>
  <cp:revision>22</cp:revision>
  <dcterms:created xsi:type="dcterms:W3CDTF">2012-07-26T16:14:13Z</dcterms:created>
  <dcterms:modified xsi:type="dcterms:W3CDTF">2013-07-06T08:47:33Z</dcterms:modified>
</cp:coreProperties>
</file>