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5"/>
  </p:notesMasterIdLst>
  <p:sldIdLst>
    <p:sldId id="274" r:id="rId2"/>
    <p:sldId id="275" r:id="rId3"/>
    <p:sldId id="260" r:id="rId4"/>
    <p:sldId id="383" r:id="rId5"/>
    <p:sldId id="384" r:id="rId6"/>
    <p:sldId id="385" r:id="rId7"/>
    <p:sldId id="387" r:id="rId8"/>
    <p:sldId id="403" r:id="rId9"/>
    <p:sldId id="388" r:id="rId10"/>
    <p:sldId id="389" r:id="rId11"/>
    <p:sldId id="390" r:id="rId12"/>
    <p:sldId id="404" r:id="rId13"/>
    <p:sldId id="405" r:id="rId14"/>
    <p:sldId id="406" r:id="rId15"/>
    <p:sldId id="391" r:id="rId16"/>
    <p:sldId id="392" r:id="rId17"/>
    <p:sldId id="393" r:id="rId18"/>
    <p:sldId id="394" r:id="rId19"/>
    <p:sldId id="395" r:id="rId20"/>
    <p:sldId id="283" r:id="rId21"/>
    <p:sldId id="278" r:id="rId22"/>
    <p:sldId id="316" r:id="rId23"/>
    <p:sldId id="315" r:id="rId24"/>
    <p:sldId id="317" r:id="rId25"/>
    <p:sldId id="407" r:id="rId26"/>
    <p:sldId id="318" r:id="rId27"/>
    <p:sldId id="319" r:id="rId28"/>
    <p:sldId id="284" r:id="rId29"/>
    <p:sldId id="285" r:id="rId30"/>
    <p:sldId id="286" r:id="rId31"/>
    <p:sldId id="320" r:id="rId32"/>
    <p:sldId id="276" r:id="rId33"/>
    <p:sldId id="287" r:id="rId34"/>
    <p:sldId id="288" r:id="rId35"/>
    <p:sldId id="290" r:id="rId36"/>
    <p:sldId id="321" r:id="rId37"/>
    <p:sldId id="293" r:id="rId38"/>
    <p:sldId id="294" r:id="rId39"/>
    <p:sldId id="410" r:id="rId40"/>
    <p:sldId id="411" r:id="rId41"/>
    <p:sldId id="302" r:id="rId42"/>
    <p:sldId id="303" r:id="rId43"/>
    <p:sldId id="408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CC3399"/>
    <a:srgbClr val="FF3399"/>
    <a:srgbClr val="339966"/>
    <a:srgbClr val="9900FF"/>
    <a:srgbClr val="0066CC"/>
    <a:srgbClr val="006699"/>
    <a:srgbClr val="0080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41" autoAdjust="0"/>
    <p:restoredTop sz="99582" autoAdjust="0"/>
  </p:normalViewPr>
  <p:slideViewPr>
    <p:cSldViewPr>
      <p:cViewPr>
        <p:scale>
          <a:sx n="60" d="100"/>
          <a:sy n="60" d="100"/>
        </p:scale>
        <p:origin x="-1512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5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D93D1E6-6B0D-489C-8D8A-91F0F63F6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0653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E6D0C0-6438-4D60-9109-C7ED4F8ED158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 eaLnBrk="0" hangingPunct="0"/>
            <a:r>
              <a:rPr lang="en-US" sz="1200">
                <a:latin typeface="Arial" charset="0"/>
              </a:rPr>
              <a:t>2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/>
        </p:spPr>
      </p:sp>
      <p:sp>
        <p:nvSpPr>
          <p:cNvPr id="266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</p:grp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F47EC-1EA8-468D-BBFC-1CCB296E04CD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172200"/>
            <a:ext cx="411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4-</a:t>
            </a:r>
            <a:fld id="{8A22CD3E-2381-4F0E-9F56-4184E9EB9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6BE1A-5A10-460C-94CB-0E62C76A1820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5C6485C3-A30D-4DF2-9FAD-8DD39D840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DE626-B42F-4357-8A35-7DF09A498445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6260101F-B730-4A90-AEB2-1B037779B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6C916-B967-48EA-80BA-7574E1F03D92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718E81CF-4FE0-4439-8B7A-C02083F1A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537D5-7361-4BCB-A5BA-4C64FEFE7D57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DB5EB427-6A0F-477A-AD25-B98272CCD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75D1B-B88A-48A7-BBFA-1F06ED9EFF05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BA6D332A-34FA-4A13-9AC2-7F8DFEF0A0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D6210-6F2E-482E-A3F0-EABD1C2FFBE9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A8703978-625B-4D6A-BB5D-4E9943829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D7A5D-2BB9-4AA6-8F9B-07143DABDDCB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DA79C281-8A4A-4BE5-A94B-7BC9AA689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D5FFA-318F-46D8-A7DA-351D66B836CE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07E5A34F-07E7-4DF4-BF05-E97E3DC68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B70D7-BBEF-4F3B-9A97-6F35E86D04B1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049614F2-B6FA-419B-9C2E-C30F62C6F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3BC05-100C-4C32-80F5-F7097C2BFD13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5C08FA23-00A5-4D35-A228-3ECF34FC8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B1041-8F57-469F-9E41-9148D709BAF1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2F4666C4-23E1-4DE0-9662-F99B5A0CD7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5FCAB-AFEA-43E7-ACCF-C31CDF94B865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F1B5F4C7-550E-4AF3-9CA3-AB2381EB7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896A3-9BED-4229-B983-AC2155DB059D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A41E6985-CD92-48C4-B46C-7D5AC75B9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8229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56063"/>
            <a:ext cx="8229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A1F43-5A43-4A2D-BE48-1A2B17079C5A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A92827B7-DB8F-4C07-8FDB-0976A46E4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576BA-7BCE-49C8-9639-366D8B57A35D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8D741579-FF37-45D6-AD57-12D8B2E82C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7B185-8EB7-44EF-BF9B-47BF41478465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6E519EB6-A0C4-49C9-9E50-F2C4CC8D4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79D62-C8BB-4AA6-8E77-D964650249E7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4-</a:t>
            </a:r>
            <a:fld id="{A9C194B7-208B-4955-84DC-C96E9391C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fld id="{16589D73-EC04-450C-AEB6-F20EF643579C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1722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4-</a:t>
            </a:r>
            <a:fld id="{89A1A20C-D9B1-4E8D-BC45-9856DF5C9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94" r:id="rId12"/>
    <p:sldLayoutId id="2147483695" r:id="rId13"/>
    <p:sldLayoutId id="2147483688" r:id="rId14"/>
    <p:sldLayoutId id="2147483689" r:id="rId15"/>
    <p:sldLayoutId id="2147483690" r:id="rId16"/>
    <p:sldLayoutId id="2147483691" r:id="rId17"/>
    <p:sldLayoutId id="2147483696" r:id="rId18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6699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6699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6699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6699"/>
          </a:solidFill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008080"/>
        </a:buClr>
        <a:buFont typeface="Wingdings" pitchFamily="2" charset="2"/>
        <a:buChar char="r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008080"/>
        </a:buClr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  <a:cs typeface="+mn-cs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1993A2B4-A930-4934-9D22-BC9FDA9A3354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35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447800"/>
            <a:ext cx="7696200" cy="2057400"/>
          </a:xfrm>
        </p:spPr>
        <p:txBody>
          <a:bodyPr/>
          <a:lstStyle/>
          <a:p>
            <a:pPr algn="ctr" eaLnBrk="1" hangingPunct="1"/>
            <a:r>
              <a:rPr lang="en-US" sz="36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Motivation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762000" y="39624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80"/>
              </a:buClr>
              <a:buFont typeface="Wingdings" pitchFamily="2" charset="2"/>
              <a:buNone/>
              <a:defRPr sz="28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8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 eaLnBrk="1" hangingPunct="1"/>
            <a:r>
              <a:rPr lang="en-US" sz="2400" b="1" i="1" dirty="0" err="1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Zeenat</a:t>
            </a:r>
            <a:r>
              <a:rPr lang="en-US" sz="2400" b="1" i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i="1" dirty="0" err="1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Jabbar</a:t>
            </a:r>
            <a:endParaRPr lang="en-US" sz="2400" b="1" i="1" dirty="0" smtClean="0">
              <a:solidFill>
                <a:srgbClr val="3333FF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8B49896C-615D-4494-8EF1-BF55FB571E57}" type="slidenum">
              <a:rPr lang="en-US" sz="900" smtClean="0"/>
              <a:pPr/>
              <a:t>2</a:t>
            </a:fld>
            <a:endParaRPr lang="en-US" sz="900" smtClean="0"/>
          </a:p>
        </p:txBody>
      </p:sp>
      <p:sp>
        <p:nvSpPr>
          <p:cNvPr id="2457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5C6BA5EB-9EC5-4122-A8B9-FC84E4E5D169}" type="slidenum">
              <a:rPr lang="en-US" sz="900">
                <a:latin typeface="Arial" charset="0"/>
              </a:rPr>
              <a:pPr algn="r"/>
              <a:t>2</a:t>
            </a:fld>
            <a:endParaRPr lang="en-US" sz="900">
              <a:latin typeface="Arial" charset="0"/>
            </a:endParaRPr>
          </a:p>
        </p:txBody>
      </p:sp>
      <p:sp>
        <p:nvSpPr>
          <p:cNvPr id="2458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Learning Objectives</a:t>
            </a:r>
          </a:p>
        </p:txBody>
      </p:sp>
      <p:sp>
        <p:nvSpPr>
          <p:cNvPr id="245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46275"/>
            <a:ext cx="8229600" cy="4302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DISTINGUISH </a:t>
            </a:r>
            <a:r>
              <a:rPr lang="en-US" sz="2000" b="1" smtClean="0"/>
              <a:t>between emotions and moods</a:t>
            </a:r>
          </a:p>
          <a:p>
            <a:pPr eaLnBrk="1" hangingPunct="1">
              <a:lnSpc>
                <a:spcPct val="80000"/>
              </a:lnSpc>
            </a:pPr>
            <a:endParaRPr lang="en-US" sz="2000" b="1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EXPLAIN</a:t>
            </a:r>
            <a:r>
              <a:rPr lang="en-US" sz="2000" b="1" smtClean="0"/>
              <a:t> how emotions and moods influence behavior in organizations</a:t>
            </a:r>
          </a:p>
          <a:p>
            <a:pPr eaLnBrk="1" hangingPunct="1">
              <a:lnSpc>
                <a:spcPct val="80000"/>
              </a:lnSpc>
            </a:pPr>
            <a:endParaRPr lang="en-US" sz="2000" b="1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DESCRIBE</a:t>
            </a:r>
            <a:r>
              <a:rPr lang="en-US" sz="2000" b="1" smtClean="0"/>
              <a:t> ways in which people manage their emotions in organizations</a:t>
            </a:r>
          </a:p>
          <a:p>
            <a:pPr eaLnBrk="1" hangingPunct="1">
              <a:lnSpc>
                <a:spcPct val="80000"/>
              </a:lnSpc>
            </a:pPr>
            <a:endParaRPr lang="en-US" sz="2000" b="1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IDENTIFY</a:t>
            </a:r>
            <a:r>
              <a:rPr lang="en-US" sz="2000" b="1" smtClean="0"/>
              <a:t> the major causes of organizational stress</a:t>
            </a:r>
          </a:p>
          <a:p>
            <a:pPr eaLnBrk="1" hangingPunct="1">
              <a:lnSpc>
                <a:spcPct val="80000"/>
              </a:lnSpc>
            </a:pPr>
            <a:endParaRPr lang="en-US" sz="2000" b="1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DESCRIBE</a:t>
            </a:r>
            <a:r>
              <a:rPr lang="en-US" sz="2000" b="1" smtClean="0"/>
              <a:t> the adverse effects of organizational stress</a:t>
            </a:r>
          </a:p>
          <a:p>
            <a:pPr eaLnBrk="1" hangingPunct="1">
              <a:lnSpc>
                <a:spcPct val="80000"/>
              </a:lnSpc>
            </a:pPr>
            <a:endParaRPr lang="en-US" sz="2000" b="1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IDENTIFY</a:t>
            </a:r>
            <a:r>
              <a:rPr lang="en-US" sz="2000" b="1" smtClean="0"/>
              <a:t> various ways of reducing stress in the workplace</a:t>
            </a:r>
            <a:endParaRPr lang="en-US" sz="2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91ECEE7F-EDF6-4DF4-93E8-7773CB978ECA}" type="slidenum">
              <a:rPr lang="en-US" sz="900" smtClean="0"/>
              <a:pPr/>
              <a:t>3</a:t>
            </a:fld>
            <a:endParaRPr lang="en-US" sz="900" smtClean="0"/>
          </a:p>
        </p:txBody>
      </p:sp>
      <p:sp>
        <p:nvSpPr>
          <p:cNvPr id="2560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4494BC5D-8FFF-415E-A24F-DAA51E8EC53F}" type="slidenum">
              <a:rPr lang="en-US" sz="900">
                <a:latin typeface="Arial" charset="0"/>
              </a:rPr>
              <a:pPr algn="r"/>
              <a:t>3</a:t>
            </a:fld>
            <a:endParaRPr lang="en-US" sz="900">
              <a:latin typeface="Arial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 eaLnBrk="1" hangingPunct="1">
              <a:defRPr/>
            </a:pPr>
            <a:r>
              <a:rPr lang="en-US" sz="3600" smtClean="0"/>
              <a:t>Three Good Reasons Why You Should Care About . . .</a:t>
            </a:r>
            <a:r>
              <a:rPr lang="en-US" sz="3600" smtClean="0">
                <a:solidFill>
                  <a:srgbClr val="000066"/>
                </a:solidFill>
              </a:rPr>
              <a:t> </a:t>
            </a:r>
            <a:r>
              <a:rPr lang="en-US" sz="3600" b="1" i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Emotions and Stress</a:t>
            </a:r>
          </a:p>
        </p:txBody>
      </p:sp>
      <p:sp>
        <p:nvSpPr>
          <p:cNvPr id="2560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772400" cy="4495800"/>
          </a:xfrm>
        </p:spPr>
        <p:txBody>
          <a:bodyPr lIns="90488" tIns="44450" rIns="90488" bIns="44450"/>
          <a:lstStyle/>
          <a:p>
            <a:pPr marL="514350" indent="-514350" eaLnBrk="1" hangingPunct="1">
              <a:lnSpc>
                <a:spcPct val="90000"/>
              </a:lnSpc>
              <a:buFont typeface="Times New Roman" pitchFamily="18" charset="0"/>
              <a:buAutoNum type="arabicPeriod"/>
            </a:pPr>
            <a:r>
              <a:rPr lang="en-US" dirty="0" smtClean="0"/>
              <a:t>People’s everyday emotions can have dramatic effects on the way they feel and how they perform their jobs.</a:t>
            </a:r>
          </a:p>
          <a:p>
            <a:pPr marL="514350" indent="-514350" eaLnBrk="1" hangingPunct="1">
              <a:lnSpc>
                <a:spcPct val="90000"/>
              </a:lnSpc>
              <a:buFont typeface="Times New Roman" pitchFamily="18" charset="0"/>
              <a:buAutoNum type="arabicPeriod"/>
            </a:pPr>
            <a:r>
              <a:rPr lang="en-US" dirty="0" smtClean="0"/>
              <a:t>Knowing how to choose a career can help you make the optimal career choice. </a:t>
            </a:r>
          </a:p>
          <a:p>
            <a:pPr marL="514350" indent="-514350" eaLnBrk="1" hangingPunct="1">
              <a:lnSpc>
                <a:spcPct val="90000"/>
              </a:lnSpc>
              <a:buFont typeface="Times New Roman" pitchFamily="18" charset="0"/>
              <a:buAutoNum type="arabicPeriod"/>
            </a:pPr>
            <a:r>
              <a:rPr lang="en-US" dirty="0" smtClean="0"/>
              <a:t>Managers are capable of doing many things to reduce the levels of stress experienced by their subordinates if they know how.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42D704A7-76CD-4836-A2E5-C58BE9AC4AB0}" type="slidenum">
              <a:rPr lang="en-US" sz="900" smtClean="0"/>
              <a:pPr/>
              <a:t>4</a:t>
            </a:fld>
            <a:endParaRPr lang="en-US" sz="900" smtClean="0"/>
          </a:p>
        </p:txBody>
      </p:sp>
      <p:sp>
        <p:nvSpPr>
          <p:cNvPr id="2765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3580FABC-D9A1-4FF2-90AC-2803BF80E93B}" type="slidenum">
              <a:rPr lang="en-US" sz="900">
                <a:latin typeface="Arial" charset="0"/>
              </a:rPr>
              <a:pPr algn="r"/>
              <a:t>4</a:t>
            </a:fld>
            <a:endParaRPr lang="en-US" sz="900">
              <a:latin typeface="Arial" charset="0"/>
            </a:endParaRPr>
          </a:p>
        </p:txBody>
      </p:sp>
      <p:sp>
        <p:nvSpPr>
          <p:cNvPr id="2765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7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Understanding Emotions &amp; Moods</a:t>
            </a:r>
          </a:p>
        </p:txBody>
      </p:sp>
      <p:sp>
        <p:nvSpPr>
          <p:cNvPr id="276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Emotions</a:t>
            </a:r>
          </a:p>
          <a:p>
            <a:pPr lvl="1" eaLnBrk="1" hangingPunct="1">
              <a:buClr>
                <a:schemeClr val="accent2"/>
              </a:buClr>
              <a:buSzPct val="75000"/>
            </a:pPr>
            <a:r>
              <a:rPr lang="en-US" dirty="0" smtClean="0"/>
              <a:t>Properties of emotions</a:t>
            </a:r>
          </a:p>
          <a:p>
            <a:pPr lvl="1" eaLnBrk="1" hangingPunct="1">
              <a:buClr>
                <a:schemeClr val="accent2"/>
              </a:buClr>
              <a:buSzPct val="75000"/>
            </a:pPr>
            <a:r>
              <a:rPr lang="en-US" dirty="0" smtClean="0"/>
              <a:t>Types of emotions</a:t>
            </a:r>
          </a:p>
          <a:p>
            <a:pPr lvl="1" eaLnBrk="1" hangingPunct="1">
              <a:buClr>
                <a:schemeClr val="accent2"/>
              </a:buClr>
              <a:buSzPct val="75000"/>
            </a:pPr>
            <a:r>
              <a:rPr lang="en-US" dirty="0" smtClean="0"/>
              <a:t>The basic nature of mood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35715568-409E-411C-A4E0-525F52117B49}" type="slidenum">
              <a:rPr lang="en-US" sz="900" smtClean="0"/>
              <a:pPr/>
              <a:t>5</a:t>
            </a:fld>
            <a:endParaRPr lang="en-US" sz="900" smtClean="0"/>
          </a:p>
        </p:txBody>
      </p:sp>
      <p:sp>
        <p:nvSpPr>
          <p:cNvPr id="2867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E71CA8CA-7EE5-4B6D-990C-184A6B316B3B}" type="slidenum">
              <a:rPr lang="en-US" sz="900">
                <a:latin typeface="Arial" charset="0"/>
              </a:rPr>
              <a:pPr algn="r"/>
              <a:t>5</a:t>
            </a:fld>
            <a:endParaRPr lang="en-US" sz="900">
              <a:latin typeface="Arial" charset="0"/>
            </a:endParaRPr>
          </a:p>
        </p:txBody>
      </p:sp>
      <p:sp>
        <p:nvSpPr>
          <p:cNvPr id="2867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86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Emotions</a:t>
            </a:r>
          </a:p>
        </p:txBody>
      </p:sp>
      <p:sp>
        <p:nvSpPr>
          <p:cNvPr id="286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i="1" dirty="0" smtClean="0">
                <a:solidFill>
                  <a:srgbClr val="9900FF"/>
                </a:solidFill>
              </a:rPr>
              <a:t>Emotions</a:t>
            </a:r>
            <a:r>
              <a:rPr lang="en-US" dirty="0" smtClean="0"/>
              <a:t> are overreactions that express feelings about events.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9C3818B6-774B-48A0-93BD-64DE1B9A537F}" type="slidenum">
              <a:rPr lang="en-US" sz="900" smtClean="0"/>
              <a:pPr/>
              <a:t>6</a:t>
            </a:fld>
            <a:endParaRPr lang="en-US" sz="900" smtClean="0"/>
          </a:p>
        </p:txBody>
      </p:sp>
      <p:sp>
        <p:nvSpPr>
          <p:cNvPr id="2969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90A1212B-AB9C-4008-B1AF-B31BDA705A6A}" type="slidenum">
              <a:rPr lang="en-US" sz="900">
                <a:latin typeface="Arial" charset="0"/>
              </a:rPr>
              <a:pPr algn="r"/>
              <a:t>6</a:t>
            </a:fld>
            <a:endParaRPr lang="en-US" sz="900">
              <a:latin typeface="Arial" charset="0"/>
            </a:endParaRPr>
          </a:p>
        </p:txBody>
      </p:sp>
      <p:sp>
        <p:nvSpPr>
          <p:cNvPr id="2970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97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Properties of Emotions</a:t>
            </a:r>
          </a:p>
        </p:txBody>
      </p:sp>
      <p:sp>
        <p:nvSpPr>
          <p:cNvPr id="297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Emotions always have an object - something or someone that or who triggers emotions.</a:t>
            </a:r>
          </a:p>
          <a:p>
            <a:pPr eaLnBrk="1" hangingPunct="1"/>
            <a:r>
              <a:rPr lang="en-US" dirty="0" smtClean="0"/>
              <a:t>The spread of emotions is contagious.</a:t>
            </a:r>
          </a:p>
          <a:p>
            <a:pPr marL="742950" lvl="1" indent="-285750" eaLnBrk="1" hangingPunct="1"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9900FF"/>
                </a:solidFill>
              </a:rPr>
              <a:t>Emotional contagion</a:t>
            </a:r>
          </a:p>
          <a:p>
            <a:pPr eaLnBrk="1" hangingPunct="1"/>
            <a:r>
              <a:rPr lang="en-US" dirty="0" smtClean="0"/>
              <a:t>Expression of emotions is universal.</a:t>
            </a:r>
          </a:p>
          <a:p>
            <a:pPr eaLnBrk="1" hangingPunct="1"/>
            <a:r>
              <a:rPr lang="en-US" dirty="0" smtClean="0"/>
              <a:t>Culture determines how and when people express emotions.</a:t>
            </a:r>
          </a:p>
          <a:p>
            <a:pPr marL="742950" lvl="1" indent="-285750" eaLnBrk="1" hangingPunct="1"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9900FF"/>
                </a:solidFill>
              </a:rPr>
              <a:t>Display rules</a:t>
            </a:r>
          </a:p>
        </p:txBody>
      </p:sp>
      <p:sp>
        <p:nvSpPr>
          <p:cNvPr id="29703" name="Slide Number Placeholder 4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7A4C3CC6-9F4A-4B7C-9F64-5C8F81635E29}" type="slidenum">
              <a:rPr lang="en-US" sz="900" smtClean="0"/>
              <a:pPr/>
              <a:t>7</a:t>
            </a:fld>
            <a:endParaRPr lang="en-US" sz="900" smtClean="0"/>
          </a:p>
        </p:txBody>
      </p:sp>
      <p:sp>
        <p:nvSpPr>
          <p:cNvPr id="3072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93D71BD2-E749-42CB-BB54-D7BC252FCDC0}" type="slidenum">
              <a:rPr lang="en-US" sz="900">
                <a:latin typeface="Arial" charset="0"/>
              </a:rPr>
              <a:pPr algn="r"/>
              <a:t>7</a:t>
            </a:fld>
            <a:endParaRPr lang="en-US" sz="900">
              <a:latin typeface="Arial" charset="0"/>
            </a:endParaRPr>
          </a:p>
        </p:txBody>
      </p:sp>
      <p:sp>
        <p:nvSpPr>
          <p:cNvPr id="3072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07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Emotions</a:t>
            </a:r>
          </a:p>
        </p:txBody>
      </p:sp>
      <p:sp>
        <p:nvSpPr>
          <p:cNvPr id="307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i="1" dirty="0" smtClean="0">
                <a:solidFill>
                  <a:srgbClr val="9900FF"/>
                </a:solidFill>
              </a:rPr>
              <a:t>Self-conscious -</a:t>
            </a:r>
            <a:r>
              <a:rPr lang="en-US" b="1" dirty="0" smtClean="0">
                <a:solidFill>
                  <a:srgbClr val="CC3399"/>
                </a:solidFill>
              </a:rPr>
              <a:t> </a:t>
            </a:r>
            <a:r>
              <a:rPr lang="en-US" dirty="0" smtClean="0"/>
              <a:t>refers to feelings that stem from within</a:t>
            </a:r>
          </a:p>
          <a:p>
            <a:pPr marL="742950" lvl="1" indent="-285750" eaLnBrk="1" hangingPunct="1">
              <a:buFont typeface="Wingdings" pitchFamily="2" charset="2"/>
              <a:buChar char="Ø"/>
            </a:pPr>
            <a:r>
              <a:rPr lang="en-US" dirty="0" smtClean="0"/>
              <a:t>shame, guilt, embarrassment, and pride</a:t>
            </a:r>
          </a:p>
          <a:p>
            <a:pPr eaLnBrk="1" hangingPunct="1"/>
            <a:r>
              <a:rPr lang="en-US" b="1" i="1" dirty="0" smtClean="0">
                <a:solidFill>
                  <a:srgbClr val="9900FF"/>
                </a:solidFill>
              </a:rPr>
              <a:t>Social emotions -</a:t>
            </a:r>
            <a:r>
              <a:rPr lang="en-US" b="1" dirty="0" smtClean="0">
                <a:solidFill>
                  <a:srgbClr val="CC3399"/>
                </a:solidFill>
              </a:rPr>
              <a:t> </a:t>
            </a:r>
            <a:r>
              <a:rPr lang="en-US" dirty="0" smtClean="0"/>
              <a:t>refer to people’s feelings based on information external to themselves</a:t>
            </a:r>
          </a:p>
          <a:p>
            <a:pPr marL="742950" lvl="1" indent="-285750" eaLnBrk="1" hangingPunct="1">
              <a:buFont typeface="Wingdings" pitchFamily="2" charset="2"/>
              <a:buChar char="Ø"/>
            </a:pPr>
            <a:r>
              <a:rPr lang="en-US" dirty="0" smtClean="0"/>
              <a:t>pity, envy, jealousy, and scorn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2A374D29-BA1C-49F3-93E6-A1EAA663DF85}" type="slidenum">
              <a:rPr lang="en-US" sz="900" smtClean="0"/>
              <a:pPr/>
              <a:t>8</a:t>
            </a:fld>
            <a:endParaRPr lang="en-US" sz="900" smtClean="0"/>
          </a:p>
        </p:txBody>
      </p:sp>
      <p:sp>
        <p:nvSpPr>
          <p:cNvPr id="3174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780B08D0-2D1B-4A1C-BCF6-9E5F65A987B7}" type="slidenum">
              <a:rPr lang="en-US" sz="900">
                <a:latin typeface="Arial" charset="0"/>
              </a:rPr>
              <a:pPr algn="r"/>
              <a:t>8</a:t>
            </a:fld>
            <a:endParaRPr lang="en-US" sz="900">
              <a:latin typeface="Arial" charset="0"/>
            </a:endParaRPr>
          </a:p>
        </p:txBody>
      </p:sp>
      <p:sp>
        <p:nvSpPr>
          <p:cNvPr id="3174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Self-Conscious vs. Social Emotions</a:t>
            </a:r>
          </a:p>
        </p:txBody>
      </p:sp>
      <p:pic>
        <p:nvPicPr>
          <p:cNvPr id="31749" name="Picture 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58963" y="1927225"/>
            <a:ext cx="5424487" cy="4103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91B7E9D1-0916-4AD1-B13B-431EE3818FA9}" type="slidenum">
              <a:rPr lang="en-US" sz="900" smtClean="0"/>
              <a:pPr/>
              <a:t>9</a:t>
            </a:fld>
            <a:endParaRPr lang="en-US" sz="900" smtClean="0"/>
          </a:p>
        </p:txBody>
      </p:sp>
      <p:sp>
        <p:nvSpPr>
          <p:cNvPr id="3277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7E7E97C0-C667-42A0-9197-F636C59FA292}" type="slidenum">
              <a:rPr lang="en-US" sz="900">
                <a:latin typeface="Arial" charset="0"/>
              </a:rPr>
              <a:pPr algn="r"/>
              <a:t>9</a:t>
            </a:fld>
            <a:endParaRPr lang="en-US" sz="900">
              <a:latin typeface="Arial" charset="0"/>
            </a:endParaRPr>
          </a:p>
        </p:txBody>
      </p:sp>
      <p:sp>
        <p:nvSpPr>
          <p:cNvPr id="3277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27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Circumplex Model of Affect</a:t>
            </a:r>
          </a:p>
        </p:txBody>
      </p:sp>
      <p:pic>
        <p:nvPicPr>
          <p:cNvPr id="327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905000"/>
            <a:ext cx="7924800" cy="4267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63FB303F-D47E-4BE4-BDB4-08B68A145183}" type="slidenum">
              <a:rPr lang="en-US" sz="900" smtClean="0"/>
              <a:pPr/>
              <a:t>10</a:t>
            </a:fld>
            <a:endParaRPr lang="en-US" sz="900" smtClean="0"/>
          </a:p>
        </p:txBody>
      </p:sp>
      <p:sp>
        <p:nvSpPr>
          <p:cNvPr id="3379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07A7C2F5-3608-4ECA-8DC8-EED7DCA19C88}" type="slidenum">
              <a:rPr lang="en-US" sz="900">
                <a:latin typeface="Arial" charset="0"/>
              </a:rPr>
              <a:pPr algn="r"/>
              <a:t>10</a:t>
            </a:fld>
            <a:endParaRPr lang="en-US" sz="900">
              <a:latin typeface="Arial" charset="0"/>
            </a:endParaRPr>
          </a:p>
        </p:txBody>
      </p:sp>
      <p:sp>
        <p:nvSpPr>
          <p:cNvPr id="3379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37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Basic Nature of Mood</a:t>
            </a:r>
          </a:p>
        </p:txBody>
      </p:sp>
      <p:sp>
        <p:nvSpPr>
          <p:cNvPr id="337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i="1" dirty="0" smtClean="0">
                <a:solidFill>
                  <a:srgbClr val="9900FF"/>
                </a:solidFill>
              </a:rPr>
              <a:t>Mood</a:t>
            </a:r>
            <a:r>
              <a:rPr lang="en-US" dirty="0" smtClean="0"/>
              <a:t> is an unfocused, relatively mild feeling that exists as background to our daily experiences.</a:t>
            </a:r>
          </a:p>
        </p:txBody>
      </p:sp>
      <p:sp>
        <p:nvSpPr>
          <p:cNvPr id="33799" name="Slide Number Placeholder 4"/>
          <p:cNvSpPr txBox="1">
            <a:spLocks noGrp="1"/>
          </p:cNvSpPr>
          <p:nvPr/>
        </p:nvSpPr>
        <p:spPr bwMode="auto">
          <a:xfrm>
            <a:off x="6781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1244267B-788F-4DD8-9667-F644D5E8C761}" type="slidenum">
              <a:rPr lang="en-US" sz="900" smtClean="0"/>
              <a:pPr/>
              <a:t>11</a:t>
            </a:fld>
            <a:endParaRPr lang="en-US" sz="900" smtClean="0"/>
          </a:p>
        </p:txBody>
      </p:sp>
      <p:sp>
        <p:nvSpPr>
          <p:cNvPr id="3481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03348DEB-C2DA-4687-AD19-830E45E76FDA}" type="slidenum">
              <a:rPr lang="en-US" sz="900">
                <a:latin typeface="Arial" charset="0"/>
              </a:rPr>
              <a:pPr algn="r"/>
              <a:t>11</a:t>
            </a:fld>
            <a:endParaRPr lang="en-US" sz="900">
              <a:latin typeface="Arial" charset="0"/>
            </a:endParaRPr>
          </a:p>
        </p:txBody>
      </p:sp>
      <p:sp>
        <p:nvSpPr>
          <p:cNvPr id="3482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48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Role of Emotions and Mood</a:t>
            </a:r>
          </a:p>
        </p:txBody>
      </p:sp>
      <p:sp>
        <p:nvSpPr>
          <p:cNvPr id="348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Are happier people more successful in their jobs?</a:t>
            </a:r>
          </a:p>
          <a:p>
            <a:pPr lvl="1" eaLnBrk="1" hangingPunct="1">
              <a:buClr>
                <a:schemeClr val="accent2"/>
              </a:buClr>
              <a:buSzPct val="75000"/>
            </a:pPr>
            <a:r>
              <a:rPr lang="en-US" dirty="0" smtClean="0"/>
              <a:t>Yes</a:t>
            </a:r>
          </a:p>
          <a:p>
            <a:pPr lvl="2" eaLnBrk="1" hangingPunct="1">
              <a:buClr>
                <a:srgbClr val="008080"/>
              </a:buClr>
              <a:buSzTx/>
              <a:buFont typeface="Wingdings" pitchFamily="2" charset="2"/>
              <a:buChar char="Ø"/>
            </a:pPr>
            <a:r>
              <a:rPr lang="en-US" dirty="0" smtClean="0"/>
              <a:t>Higher job performance and better jobs – more meaning, autonomy and variety in their jobs</a:t>
            </a:r>
          </a:p>
          <a:p>
            <a:pPr lvl="2" eaLnBrk="1" hangingPunct="1">
              <a:buClr>
                <a:srgbClr val="008080"/>
              </a:buClr>
              <a:buSzTx/>
              <a:buFont typeface="Wingdings" pitchFamily="2" charset="2"/>
              <a:buChar char="Ø"/>
            </a:pPr>
            <a:r>
              <a:rPr lang="en-US" dirty="0" smtClean="0"/>
              <a:t>Higher income – not just in the U.S., but in countries throughout the world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5ADCF88A-E9F2-46C8-B00D-4BF12C994F6E}" type="slidenum">
              <a:rPr lang="en-US" sz="900" smtClean="0"/>
              <a:pPr/>
              <a:t>12</a:t>
            </a:fld>
            <a:endParaRPr lang="en-US" sz="900" smtClean="0"/>
          </a:p>
        </p:txBody>
      </p:sp>
      <p:sp>
        <p:nvSpPr>
          <p:cNvPr id="3584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8193ABDE-7FD5-48C6-91C0-10FDFBCF40EE}" type="slidenum">
              <a:rPr lang="en-US" sz="900">
                <a:latin typeface="Arial" charset="0"/>
              </a:rPr>
              <a:pPr algn="r"/>
              <a:t>12</a:t>
            </a:fld>
            <a:endParaRPr lang="en-US" sz="900">
              <a:latin typeface="Arial" charset="0"/>
            </a:endParaRPr>
          </a:p>
        </p:txBody>
      </p:sp>
      <p:sp>
        <p:nvSpPr>
          <p:cNvPr id="3584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584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Role of Emotions and Mood</a:t>
            </a:r>
          </a:p>
        </p:txBody>
      </p:sp>
      <p:sp>
        <p:nvSpPr>
          <p:cNvPr id="35846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609600" indent="-609600" eaLnBrk="1" hangingPunct="1"/>
            <a:r>
              <a:rPr lang="en-US" smtClean="0"/>
              <a:t>Why are happier workers more successful?</a:t>
            </a:r>
          </a:p>
          <a:p>
            <a:pPr marL="1004888" lvl="1" indent="-533400" eaLnBrk="1" hangingPunct="1">
              <a:buFont typeface="Wingdings" pitchFamily="2" charset="2"/>
              <a:buAutoNum type="arabicPeriod"/>
            </a:pPr>
            <a:r>
              <a:rPr lang="en-US" smtClean="0"/>
              <a:t>Decision quality – more accurate decisions</a:t>
            </a:r>
          </a:p>
          <a:p>
            <a:pPr marL="1004888" lvl="1" indent="-533400" eaLnBrk="1" hangingPunct="1">
              <a:buFont typeface="Wingdings" pitchFamily="2" charset="2"/>
              <a:buAutoNum type="arabicPeriod"/>
            </a:pPr>
            <a:r>
              <a:rPr lang="en-US" smtClean="0"/>
              <a:t>Evaluation – perceive the positive side of others’ work</a:t>
            </a:r>
          </a:p>
          <a:p>
            <a:pPr marL="1004888" lvl="1" indent="-533400" eaLnBrk="1" hangingPunct="1">
              <a:buFont typeface="Wingdings" pitchFamily="2" charset="2"/>
              <a:buAutoNum type="arabicPeriod"/>
            </a:pPr>
            <a:r>
              <a:rPr lang="en-US" smtClean="0"/>
              <a:t>Cooperation – more generous and inclined to help coworkers</a:t>
            </a:r>
          </a:p>
          <a:p>
            <a:pPr marL="1004888" lvl="1" indent="-533400" eaLnBrk="1" hangingPunct="1">
              <a:buFont typeface="Wingdings" pitchFamily="2" charset="2"/>
              <a:buChar char="r"/>
            </a:pPr>
            <a:endParaRPr lang="en-US" smtClean="0"/>
          </a:p>
          <a:p>
            <a:pPr marL="1004888" lvl="1" indent="-533400" eaLnBrk="1" hangingPunct="1">
              <a:buFont typeface="Wingdings" pitchFamily="2" charset="2"/>
              <a:buChar char="r"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9753E3C2-7F4A-4B02-B0D2-518D984C0052}" type="slidenum">
              <a:rPr lang="en-US" sz="900" smtClean="0"/>
              <a:pPr/>
              <a:t>13</a:t>
            </a:fld>
            <a:endParaRPr lang="en-US" sz="900" smtClean="0"/>
          </a:p>
        </p:txBody>
      </p:sp>
      <p:sp>
        <p:nvSpPr>
          <p:cNvPr id="3686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037A9D19-9667-4B56-88CB-D6F7263D0D91}" type="slidenum">
              <a:rPr lang="en-US" sz="900">
                <a:latin typeface="Arial" charset="0"/>
              </a:rPr>
              <a:pPr algn="r"/>
              <a:t>13</a:t>
            </a:fld>
            <a:endParaRPr lang="en-US" sz="900">
              <a:latin typeface="Arial" charset="0"/>
            </a:endParaRPr>
          </a:p>
        </p:txBody>
      </p:sp>
      <p:sp>
        <p:nvSpPr>
          <p:cNvPr id="3686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Affective Events Theory</a:t>
            </a:r>
          </a:p>
        </p:txBody>
      </p:sp>
      <p:sp>
        <p:nvSpPr>
          <p:cNvPr id="3686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609600" indent="-609600" eaLnBrk="1" hangingPunct="1"/>
            <a:r>
              <a:rPr lang="en-US" b="1" i="1" dirty="0" smtClean="0">
                <a:solidFill>
                  <a:srgbClr val="9900FF"/>
                </a:solidFill>
              </a:rPr>
              <a:t>Affective events theory -</a:t>
            </a:r>
            <a:r>
              <a:rPr lang="en-US" dirty="0" smtClean="0"/>
              <a:t> identifies factors that lead to people’s emotional reactions on the job and how these reactions affect those individuals.  </a:t>
            </a:r>
          </a:p>
          <a:p>
            <a:pPr marL="1004888" lvl="1" indent="-533400" eaLnBrk="1" hangingPunct="1">
              <a:buFont typeface="Wingdings" pitchFamily="2" charset="2"/>
              <a:buChar char="r"/>
            </a:pPr>
            <a:endParaRPr lang="en-US" dirty="0" smtClean="0"/>
          </a:p>
          <a:p>
            <a:pPr marL="1004888" lvl="1" indent="-533400" eaLnBrk="1" hangingPunct="1">
              <a:buFont typeface="Wingdings" pitchFamily="2" charset="2"/>
              <a:buChar char="r"/>
            </a:pPr>
            <a:endParaRPr lang="en-US" dirty="0" smtClean="0"/>
          </a:p>
        </p:txBody>
      </p:sp>
      <p:sp>
        <p:nvSpPr>
          <p:cNvPr id="36870" name="Slide Number Placeholder 4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0D89F07A-3D82-4E86-BFF2-EDC18609516C}" type="slidenum">
              <a:rPr lang="en-US" sz="900" smtClean="0"/>
              <a:pPr/>
              <a:t>14</a:t>
            </a:fld>
            <a:endParaRPr lang="en-US" sz="900" smtClean="0"/>
          </a:p>
        </p:txBody>
      </p:sp>
      <p:sp>
        <p:nvSpPr>
          <p:cNvPr id="3789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5B8C06A5-3BB7-4C80-A2EE-472820D369BD}" type="slidenum">
              <a:rPr lang="en-US" sz="900">
                <a:latin typeface="Arial" charset="0"/>
              </a:rPr>
              <a:pPr algn="r"/>
              <a:t>14</a:t>
            </a:fld>
            <a:endParaRPr lang="en-US" sz="900">
              <a:latin typeface="Arial" charset="0"/>
            </a:endParaRPr>
          </a:p>
        </p:txBody>
      </p:sp>
      <p:sp>
        <p:nvSpPr>
          <p:cNvPr id="3789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789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Affective Events Theory</a:t>
            </a:r>
          </a:p>
        </p:txBody>
      </p:sp>
      <p:sp>
        <p:nvSpPr>
          <p:cNvPr id="37894" name="Content Placeholder 2"/>
          <p:cNvSpPr>
            <a:spLocks noGrp="1"/>
          </p:cNvSpPr>
          <p:nvPr>
            <p:ph idx="4294967295"/>
          </p:nvPr>
        </p:nvSpPr>
        <p:spPr>
          <a:xfrm>
            <a:off x="457200" y="1828800"/>
            <a:ext cx="8229600" cy="4419600"/>
          </a:xfrm>
        </p:spPr>
        <p:txBody>
          <a:bodyPr/>
          <a:lstStyle/>
          <a:p>
            <a:pPr marL="609600" indent="-609600" eaLnBrk="1" hangingPunct="1"/>
            <a:r>
              <a:rPr lang="en-US" b="1" i="1" dirty="0" smtClean="0">
                <a:solidFill>
                  <a:srgbClr val="9900FF"/>
                </a:solidFill>
              </a:rPr>
              <a:t>Emotional labor -</a:t>
            </a:r>
            <a:r>
              <a:rPr lang="en-US" dirty="0" smtClean="0"/>
              <a:t> degree to which people have to work hard to display what they believe are appropriate emotions on their jobs</a:t>
            </a:r>
          </a:p>
          <a:p>
            <a:pPr marL="609600" indent="-609600" eaLnBrk="1" hangingPunct="1"/>
            <a:r>
              <a:rPr lang="en-US" b="1" i="1" dirty="0" smtClean="0">
                <a:solidFill>
                  <a:srgbClr val="9900FF"/>
                </a:solidFill>
              </a:rPr>
              <a:t>Daily hassles - </a:t>
            </a:r>
            <a:r>
              <a:rPr lang="en-US" dirty="0" smtClean="0"/>
              <a:t>unpleasant or undesirable events that put people in bad moods</a:t>
            </a:r>
          </a:p>
          <a:p>
            <a:pPr marL="609600" indent="-609600" eaLnBrk="1" hangingPunct="1"/>
            <a:r>
              <a:rPr lang="en-US" b="1" i="1" dirty="0" smtClean="0">
                <a:solidFill>
                  <a:srgbClr val="9900FF"/>
                </a:solidFill>
              </a:rPr>
              <a:t>Daily uplifts -</a:t>
            </a:r>
            <a:r>
              <a:rPr lang="en-US" dirty="0" smtClean="0"/>
              <a:t> pleasant or desirable events that put people in good moods  </a:t>
            </a:r>
          </a:p>
          <a:p>
            <a:pPr marL="1004888" lvl="1" indent="-533400" eaLnBrk="1" hangingPunct="1">
              <a:buFont typeface="Wingdings" pitchFamily="2" charset="2"/>
              <a:buChar char="r"/>
            </a:pPr>
            <a:endParaRPr lang="en-US" dirty="0" smtClean="0"/>
          </a:p>
          <a:p>
            <a:pPr marL="1004888" lvl="1" indent="-533400" eaLnBrk="1" hangingPunct="1">
              <a:buFont typeface="Wingdings" pitchFamily="2" charset="2"/>
              <a:buChar char="r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D7D240B1-33BC-4B69-B5DC-892893DB6D57}" type="slidenum">
              <a:rPr lang="en-US" sz="900" smtClean="0"/>
              <a:pPr/>
              <a:t>15</a:t>
            </a:fld>
            <a:endParaRPr lang="en-US" sz="900" smtClean="0"/>
          </a:p>
        </p:txBody>
      </p:sp>
      <p:sp>
        <p:nvSpPr>
          <p:cNvPr id="3891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D66A825F-5D1D-4471-969E-46D070DF9BC5}" type="slidenum">
              <a:rPr lang="en-US" sz="900">
                <a:latin typeface="Arial" charset="0"/>
              </a:rPr>
              <a:pPr algn="r"/>
              <a:t>15</a:t>
            </a:fld>
            <a:endParaRPr lang="en-US" sz="900">
              <a:latin typeface="Arial" charset="0"/>
            </a:endParaRPr>
          </a:p>
        </p:txBody>
      </p:sp>
      <p:sp>
        <p:nvSpPr>
          <p:cNvPr id="3891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89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Affective Events Theory</a:t>
            </a:r>
          </a:p>
        </p:txBody>
      </p:sp>
      <p:pic>
        <p:nvPicPr>
          <p:cNvPr id="3891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81200"/>
            <a:ext cx="725328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1BE9E850-271B-42A9-99B0-BD3291C9F202}" type="slidenum">
              <a:rPr lang="en-US" sz="900" smtClean="0"/>
              <a:pPr/>
              <a:t>16</a:t>
            </a:fld>
            <a:endParaRPr lang="en-US" sz="900" smtClean="0"/>
          </a:p>
        </p:txBody>
      </p:sp>
      <p:sp>
        <p:nvSpPr>
          <p:cNvPr id="3993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665CEC26-D54E-479B-9570-C5CA84B0C8C2}" type="slidenum">
              <a:rPr lang="en-US" sz="900">
                <a:latin typeface="Arial" charset="0"/>
              </a:rPr>
              <a:pPr algn="r"/>
              <a:t>16</a:t>
            </a:fld>
            <a:endParaRPr lang="en-US" sz="900">
              <a:latin typeface="Arial" charset="0"/>
            </a:endParaRPr>
          </a:p>
        </p:txBody>
      </p:sp>
      <p:sp>
        <p:nvSpPr>
          <p:cNvPr id="3994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99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Managing Emotions</a:t>
            </a:r>
          </a:p>
        </p:txBody>
      </p:sp>
      <p:sp>
        <p:nvSpPr>
          <p:cNvPr id="399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Ways to effectively manage emotions in organizations:</a:t>
            </a:r>
          </a:p>
          <a:p>
            <a:pPr marL="742950" lvl="1" indent="-285750" eaLnBrk="1" hangingPunct="1"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US" smtClean="0"/>
              <a:t>Develop </a:t>
            </a:r>
            <a:r>
              <a:rPr lang="en-US" b="1" i="1" smtClean="0">
                <a:solidFill>
                  <a:srgbClr val="9900FF"/>
                </a:solidFill>
              </a:rPr>
              <a:t>emotional intelligence</a:t>
            </a:r>
          </a:p>
          <a:p>
            <a:pPr marL="1143000" lvl="2" indent="-228600" eaLnBrk="1" hangingPunct="1">
              <a:buClr>
                <a:srgbClr val="008080"/>
              </a:buClr>
              <a:buSzTx/>
              <a:buFont typeface="Wingdings" pitchFamily="2" charset="2"/>
              <a:buChar char="n"/>
            </a:pPr>
            <a:r>
              <a:rPr lang="en-US" smtClean="0"/>
              <a:t>Self awareness</a:t>
            </a:r>
          </a:p>
          <a:p>
            <a:pPr marL="1143000" lvl="2" indent="-228600" eaLnBrk="1" hangingPunct="1">
              <a:buClr>
                <a:srgbClr val="008080"/>
              </a:buClr>
              <a:buSzTx/>
              <a:buFont typeface="Wingdings" pitchFamily="2" charset="2"/>
              <a:buChar char="n"/>
            </a:pPr>
            <a:r>
              <a:rPr lang="en-US" smtClean="0"/>
              <a:t>Social awareness</a:t>
            </a:r>
          </a:p>
          <a:p>
            <a:pPr marL="1143000" lvl="2" indent="-228600" eaLnBrk="1" hangingPunct="1">
              <a:buClr>
                <a:srgbClr val="008080"/>
              </a:buClr>
              <a:buSzTx/>
              <a:buFont typeface="Wingdings" pitchFamily="2" charset="2"/>
              <a:buChar char="n"/>
            </a:pPr>
            <a:r>
              <a:rPr lang="en-US" smtClean="0"/>
              <a:t>Self-management</a:t>
            </a:r>
          </a:p>
          <a:p>
            <a:pPr marL="1143000" lvl="2" indent="-228600" eaLnBrk="1" hangingPunct="1">
              <a:buClr>
                <a:srgbClr val="008080"/>
              </a:buClr>
              <a:buSzTx/>
              <a:buFont typeface="Wingdings" pitchFamily="2" charset="2"/>
              <a:buChar char="n"/>
            </a:pPr>
            <a:r>
              <a:rPr lang="en-US" smtClean="0"/>
              <a:t>Relationship management</a:t>
            </a:r>
          </a:p>
          <a:p>
            <a:pPr marL="742950" lvl="1" indent="-285750" eaLnBrk="1" hangingPunct="1"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US" smtClean="0"/>
              <a:t>Cope with emotional dissonance</a:t>
            </a:r>
          </a:p>
          <a:p>
            <a:pPr marL="742950" lvl="1" indent="-285750" eaLnBrk="1" hangingPunct="1"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US" smtClean="0"/>
              <a:t>Control anger before it controls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1D4D15BE-FCCA-400E-8342-892D7F332B78}" type="slidenum">
              <a:rPr lang="en-US" sz="900" smtClean="0"/>
              <a:pPr/>
              <a:t>17</a:t>
            </a:fld>
            <a:endParaRPr lang="en-US" sz="900" smtClean="0"/>
          </a:p>
        </p:txBody>
      </p:sp>
      <p:sp>
        <p:nvSpPr>
          <p:cNvPr id="4096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23F8C0CC-387F-4CBA-8CE1-FB7535F47A87}" type="slidenum">
              <a:rPr lang="en-US" sz="900">
                <a:latin typeface="Arial" charset="0"/>
              </a:rPr>
              <a:pPr algn="r"/>
              <a:t>17</a:t>
            </a:fld>
            <a:endParaRPr lang="en-US" sz="900">
              <a:latin typeface="Arial" charset="0"/>
            </a:endParaRPr>
          </a:p>
        </p:txBody>
      </p:sp>
      <p:sp>
        <p:nvSpPr>
          <p:cNvPr id="40964" name="Slide Number Placeholder 5"/>
          <p:cNvSpPr txBox="1">
            <a:spLocks noGrp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40965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295400"/>
          </a:xfrm>
        </p:spPr>
        <p:txBody>
          <a:bodyPr/>
          <a:lstStyle/>
          <a:p>
            <a:pPr eaLnBrk="1" hangingPunct="1"/>
            <a:r>
              <a:rPr lang="en-US" smtClean="0"/>
              <a:t>Emotional Intelligence</a:t>
            </a:r>
          </a:p>
        </p:txBody>
      </p:sp>
      <p:pic>
        <p:nvPicPr>
          <p:cNvPr id="4096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05000"/>
            <a:ext cx="7608888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8DD01ADC-13FA-4475-8D84-29E2B6C7EEF2}" type="slidenum">
              <a:rPr lang="en-US" sz="900" smtClean="0"/>
              <a:pPr/>
              <a:t>18</a:t>
            </a:fld>
            <a:endParaRPr lang="en-US" sz="900" smtClean="0"/>
          </a:p>
        </p:txBody>
      </p:sp>
      <p:sp>
        <p:nvSpPr>
          <p:cNvPr id="4198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1DDA1C81-BCB3-4CDD-B5CA-75AEDF44135E}" type="slidenum">
              <a:rPr lang="en-US" sz="900">
                <a:latin typeface="Arial" charset="0"/>
              </a:rPr>
              <a:pPr algn="r"/>
              <a:t>18</a:t>
            </a:fld>
            <a:endParaRPr lang="en-US" sz="900">
              <a:latin typeface="Arial" charset="0"/>
            </a:endParaRPr>
          </a:p>
        </p:txBody>
      </p:sp>
      <p:sp>
        <p:nvSpPr>
          <p:cNvPr id="4198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419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Emotional Dissonance</a:t>
            </a:r>
          </a:p>
        </p:txBody>
      </p:sp>
      <p:sp>
        <p:nvSpPr>
          <p:cNvPr id="419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900" b="1" i="1" dirty="0" smtClean="0">
                <a:solidFill>
                  <a:srgbClr val="9900FF"/>
                </a:solidFill>
              </a:rPr>
              <a:t>Emotional dissonance -</a:t>
            </a:r>
            <a:r>
              <a:rPr lang="en-US" sz="2900" b="1" dirty="0" smtClean="0">
                <a:solidFill>
                  <a:srgbClr val="CC3399"/>
                </a:solidFill>
              </a:rPr>
              <a:t> </a:t>
            </a:r>
            <a:r>
              <a:rPr lang="en-US" sz="2900" dirty="0" smtClean="0"/>
              <a:t>is likely to occur in situations in which there are strong expectations regarding the emotions one is expected to display by virtue of one’s job requirements.</a:t>
            </a:r>
          </a:p>
          <a:p>
            <a:pPr marL="742950" lvl="1" indent="-285750" eaLnBrk="1" hangingPunct="1">
              <a:buFont typeface="Wingdings" pitchFamily="2" charset="2"/>
              <a:buChar char="Ø"/>
            </a:pPr>
            <a:r>
              <a:rPr lang="en-US" sz="2500" b="1" i="1" dirty="0" smtClean="0">
                <a:solidFill>
                  <a:srgbClr val="9900FF"/>
                </a:solidFill>
              </a:rPr>
              <a:t>Felt emotions -</a:t>
            </a:r>
            <a:r>
              <a:rPr lang="en-US" sz="2500" dirty="0" smtClean="0"/>
              <a:t> emotions people actually experience</a:t>
            </a:r>
          </a:p>
          <a:p>
            <a:pPr marL="742950" lvl="1" indent="-285750" eaLnBrk="1" hangingPunct="1">
              <a:buFont typeface="Wingdings" pitchFamily="2" charset="2"/>
              <a:buChar char="Ø"/>
            </a:pPr>
            <a:r>
              <a:rPr lang="en-US" sz="2500" b="1" i="1" dirty="0" smtClean="0">
                <a:solidFill>
                  <a:srgbClr val="9900FF"/>
                </a:solidFill>
              </a:rPr>
              <a:t>Displayed emotions -</a:t>
            </a:r>
            <a:r>
              <a:rPr lang="en-US" sz="2500" b="1" dirty="0" smtClean="0">
                <a:solidFill>
                  <a:srgbClr val="CC3399"/>
                </a:solidFill>
              </a:rPr>
              <a:t> </a:t>
            </a:r>
            <a:r>
              <a:rPr lang="en-US" sz="2500" dirty="0" smtClean="0"/>
              <a:t>emotions people show others</a:t>
            </a:r>
          </a:p>
        </p:txBody>
      </p:sp>
      <p:sp>
        <p:nvSpPr>
          <p:cNvPr id="41991" name="Slide Number Placeholder 4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FFC9C42D-4CE7-4674-B840-F71A169D3C34}" type="slidenum">
              <a:rPr lang="en-US" sz="900" smtClean="0"/>
              <a:pPr/>
              <a:t>19</a:t>
            </a:fld>
            <a:endParaRPr lang="en-US" sz="900" smtClean="0"/>
          </a:p>
        </p:txBody>
      </p:sp>
      <p:sp>
        <p:nvSpPr>
          <p:cNvPr id="4301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1A7C2A50-F87A-4A3B-96A1-B1112B17B70D}" type="slidenum">
              <a:rPr lang="en-US" sz="900">
                <a:latin typeface="Arial" charset="0"/>
              </a:rPr>
              <a:pPr algn="r"/>
              <a:t>19</a:t>
            </a:fld>
            <a:endParaRPr lang="en-US" sz="900">
              <a:latin typeface="Arial" charset="0"/>
            </a:endParaRPr>
          </a:p>
        </p:txBody>
      </p:sp>
      <p:sp>
        <p:nvSpPr>
          <p:cNvPr id="4301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430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Managing Anger</a:t>
            </a:r>
            <a:r>
              <a:rPr lang="en-US" smtClean="0">
                <a:solidFill>
                  <a:srgbClr val="000066"/>
                </a:solidFill>
              </a:rPr>
              <a:t> </a:t>
            </a:r>
          </a:p>
        </p:txBody>
      </p:sp>
      <p:pic>
        <p:nvPicPr>
          <p:cNvPr id="4301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2057400"/>
            <a:ext cx="791368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29667829-8EB3-4322-A676-EEAFFC0BC106}" type="slidenum">
              <a:rPr lang="en-US" sz="900" smtClean="0"/>
              <a:pPr/>
              <a:t>20</a:t>
            </a:fld>
            <a:endParaRPr lang="en-US" sz="900" smtClean="0"/>
          </a:p>
        </p:txBody>
      </p:sp>
      <p:sp>
        <p:nvSpPr>
          <p:cNvPr id="4403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34330CE6-27FA-4601-B9CE-8B876B941EB6}" type="slidenum">
              <a:rPr lang="en-US" sz="900">
                <a:latin typeface="Arial" charset="0"/>
              </a:rPr>
              <a:pPr algn="r"/>
              <a:t>20</a:t>
            </a:fld>
            <a:endParaRPr lang="en-US" sz="900">
              <a:latin typeface="Arial" charset="0"/>
            </a:endParaRPr>
          </a:p>
        </p:txBody>
      </p:sp>
      <p:sp>
        <p:nvSpPr>
          <p:cNvPr id="4403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Basic Nature of Stress</a:t>
            </a:r>
          </a:p>
        </p:txBody>
      </p:sp>
      <p:sp>
        <p:nvSpPr>
          <p:cNvPr id="440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924800" cy="4495800"/>
          </a:xfrm>
        </p:spPr>
        <p:txBody>
          <a:bodyPr/>
          <a:lstStyle/>
          <a:p>
            <a:pPr marL="342900" indent="-342900" eaLnBrk="1" hangingPunct="1">
              <a:lnSpc>
                <a:spcPct val="95000"/>
              </a:lnSpc>
            </a:pPr>
            <a:r>
              <a:rPr lang="en-US" sz="2800" b="1" i="1" dirty="0" smtClean="0">
                <a:solidFill>
                  <a:srgbClr val="9900FF"/>
                </a:solidFill>
              </a:rPr>
              <a:t>Stressor -</a:t>
            </a:r>
            <a:r>
              <a:rPr lang="en-US" sz="2800" dirty="0" smtClean="0"/>
              <a:t> any demand, either physical or psychological in nature, encountered during the course of living.</a:t>
            </a:r>
          </a:p>
          <a:p>
            <a:pPr marL="742950" lvl="1" indent="-285750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9900FF"/>
                </a:solidFill>
              </a:rPr>
              <a:t>Acute stressors</a:t>
            </a:r>
            <a:r>
              <a:rPr lang="en-US" sz="2400" dirty="0" smtClean="0"/>
              <a:t> bring some form of sudden change that threatens us either physically or psychologically, requiring people to make unwanted adjustments.</a:t>
            </a:r>
          </a:p>
          <a:p>
            <a:pPr marL="742950" lvl="1" indent="-285750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9900FF"/>
                </a:solidFill>
              </a:rPr>
              <a:t>Episodic stressors</a:t>
            </a:r>
            <a:r>
              <a:rPr lang="en-US" sz="2400" dirty="0" smtClean="0"/>
              <a:t> are the result of experiencing lots of acute stressors in a short period of time.</a:t>
            </a:r>
          </a:p>
          <a:p>
            <a:pPr marL="742950" lvl="1" indent="-285750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9900FF"/>
                </a:solidFill>
              </a:rPr>
              <a:t>Chronic stressors</a:t>
            </a:r>
            <a:r>
              <a:rPr lang="en-US" sz="2400" dirty="0" smtClean="0"/>
              <a:t> are the most extreme type of stressor, because they are constant and unrelenting, having  a long-term effect on the body, mind, and spirit.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AC24909D-C2F5-41EB-B052-E38C623B4990}" type="slidenum">
              <a:rPr lang="en-US" sz="900" smtClean="0"/>
              <a:pPr/>
              <a:t>21</a:t>
            </a:fld>
            <a:endParaRPr lang="en-US" sz="900" smtClean="0"/>
          </a:p>
        </p:txBody>
      </p:sp>
      <p:sp>
        <p:nvSpPr>
          <p:cNvPr id="4505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A18A3EF6-D0B1-42C8-89E3-5663FE44C19F}" type="slidenum">
              <a:rPr lang="en-US" sz="900">
                <a:latin typeface="Arial" charset="0"/>
              </a:rPr>
              <a:pPr algn="r"/>
              <a:t>21</a:t>
            </a:fld>
            <a:endParaRPr lang="en-US" sz="900">
              <a:latin typeface="Arial" charset="0"/>
            </a:endParaRPr>
          </a:p>
        </p:txBody>
      </p:sp>
      <p:sp>
        <p:nvSpPr>
          <p:cNvPr id="4506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4506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Different Types of Stressors</a:t>
            </a:r>
          </a:p>
        </p:txBody>
      </p:sp>
      <p:pic>
        <p:nvPicPr>
          <p:cNvPr id="45062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2057400"/>
            <a:ext cx="8001000" cy="4191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05B8EA37-1E6D-4B34-8E92-E2EDD1F820F8}" type="slidenum">
              <a:rPr lang="en-US" sz="900" smtClean="0"/>
              <a:pPr/>
              <a:t>22</a:t>
            </a:fld>
            <a:endParaRPr lang="en-US" sz="900" smtClean="0"/>
          </a:p>
        </p:txBody>
      </p:sp>
      <p:sp>
        <p:nvSpPr>
          <p:cNvPr id="4608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E2EE1283-EAF7-4E77-BEF8-40D01F322832}" type="slidenum">
              <a:rPr lang="en-US" sz="900">
                <a:latin typeface="Arial" charset="0"/>
              </a:rPr>
              <a:pPr algn="r"/>
              <a:t>22</a:t>
            </a:fld>
            <a:endParaRPr lang="en-US" sz="900">
              <a:latin typeface="Arial" charset="0"/>
            </a:endParaRPr>
          </a:p>
        </p:txBody>
      </p:sp>
      <p:sp>
        <p:nvSpPr>
          <p:cNvPr id="4608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4608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Episodic Stressors</a:t>
            </a:r>
          </a:p>
        </p:txBody>
      </p:sp>
      <p:pic>
        <p:nvPicPr>
          <p:cNvPr id="4608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362200"/>
            <a:ext cx="765968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720A15A8-963E-43D4-9C50-B977170DEE1A}" type="slidenum">
              <a:rPr lang="en-US" sz="900" smtClean="0"/>
              <a:pPr/>
              <a:t>23</a:t>
            </a:fld>
            <a:endParaRPr lang="en-US" sz="900" smtClean="0"/>
          </a:p>
        </p:txBody>
      </p:sp>
      <p:sp>
        <p:nvSpPr>
          <p:cNvPr id="4710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EEE599C2-8829-440A-B4B7-7767445C7373}" type="slidenum">
              <a:rPr lang="en-US" sz="900">
                <a:latin typeface="Arial" charset="0"/>
              </a:rPr>
              <a:pPr algn="r"/>
              <a:t>23</a:t>
            </a:fld>
            <a:endParaRPr lang="en-US" sz="900">
              <a:latin typeface="Arial" charset="0"/>
            </a:endParaRPr>
          </a:p>
        </p:txBody>
      </p:sp>
      <p:sp>
        <p:nvSpPr>
          <p:cNvPr id="4710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Cognitive Appraisal Process</a:t>
            </a:r>
          </a:p>
        </p:txBody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772400" cy="4419600"/>
          </a:xfrm>
        </p:spPr>
        <p:txBody>
          <a:bodyPr/>
          <a:lstStyle/>
          <a:p>
            <a:pPr marL="342900" indent="-342900" eaLnBrk="1" hangingPunct="1">
              <a:lnSpc>
                <a:spcPct val="95000"/>
              </a:lnSpc>
            </a:pPr>
            <a:r>
              <a:rPr lang="en-US" sz="3500" b="1" i="1" dirty="0" smtClean="0">
                <a:solidFill>
                  <a:srgbClr val="9900FF"/>
                </a:solidFill>
              </a:rPr>
              <a:t>Cognitive appraisal -</a:t>
            </a:r>
            <a:r>
              <a:rPr lang="en-US" sz="3500" dirty="0" smtClean="0"/>
              <a:t> the process of judging the extent to which an environmental event is a potential source of stress.</a:t>
            </a:r>
          </a:p>
          <a:p>
            <a:pPr marL="742950" lvl="1" indent="-285750" eaLnBrk="1" hangingPunct="1">
              <a:lnSpc>
                <a:spcPct val="95000"/>
              </a:lnSpc>
              <a:buFont typeface="Wingdings" pitchFamily="2" charset="2"/>
              <a:buChar char="Ø"/>
            </a:pPr>
            <a:r>
              <a:rPr lang="en-US" sz="3100" b="1" i="1" dirty="0" smtClean="0">
                <a:solidFill>
                  <a:srgbClr val="9900FF"/>
                </a:solidFill>
              </a:rPr>
              <a:t>Flight response</a:t>
            </a:r>
            <a:r>
              <a:rPr lang="en-US" sz="3100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92244C39-CA00-4C32-BC1F-6E1D506CE502}" type="slidenum">
              <a:rPr lang="en-US" sz="900" smtClean="0"/>
              <a:pPr/>
              <a:t>24</a:t>
            </a:fld>
            <a:endParaRPr lang="en-US" sz="900" smtClean="0"/>
          </a:p>
        </p:txBody>
      </p:sp>
      <p:sp>
        <p:nvSpPr>
          <p:cNvPr id="4813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A9B499F6-2284-45BC-A480-4A91CD908C2A}" type="slidenum">
              <a:rPr lang="en-US" sz="900">
                <a:latin typeface="Arial" charset="0"/>
              </a:rPr>
              <a:pPr algn="r"/>
              <a:t>24</a:t>
            </a:fld>
            <a:endParaRPr lang="en-US" sz="900">
              <a:latin typeface="Arial" charset="0"/>
            </a:endParaRP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Tips for Assessing Stressors</a:t>
            </a:r>
          </a:p>
        </p:txBody>
      </p:sp>
      <p:pic>
        <p:nvPicPr>
          <p:cNvPr id="4813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763" y="1828800"/>
            <a:ext cx="786288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2CB67269-9912-485A-99CA-DBE3DBE9B55D}" type="slidenum">
              <a:rPr lang="en-US" sz="900" smtClean="0"/>
              <a:pPr/>
              <a:t>25</a:t>
            </a:fld>
            <a:endParaRPr lang="en-US" sz="900" smtClean="0"/>
          </a:p>
        </p:txBody>
      </p:sp>
      <p:sp>
        <p:nvSpPr>
          <p:cNvPr id="4915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DEE8D5CB-001E-4570-B9EC-859E09CCC1EC}" type="slidenum">
              <a:rPr lang="en-US" sz="900">
                <a:latin typeface="Arial" charset="0"/>
              </a:rPr>
              <a:pPr algn="r"/>
              <a:t>25</a:t>
            </a:fld>
            <a:endParaRPr lang="en-US" sz="900">
              <a:latin typeface="Arial" charset="0"/>
            </a:endParaRPr>
          </a:p>
        </p:txBody>
      </p:sp>
      <p:sp>
        <p:nvSpPr>
          <p:cNvPr id="49156" name="Slide Number Placeholder 5"/>
          <p:cNvSpPr txBox="1">
            <a:spLocks noGrp="1"/>
          </p:cNvSpPr>
          <p:nvPr/>
        </p:nvSpPr>
        <p:spPr bwMode="auto">
          <a:xfrm>
            <a:off x="6629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Bodily Responses to Stressors</a:t>
            </a:r>
          </a:p>
        </p:txBody>
      </p:sp>
      <p:sp>
        <p:nvSpPr>
          <p:cNvPr id="491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7772400" cy="4419600"/>
          </a:xfrm>
        </p:spPr>
        <p:txBody>
          <a:bodyPr/>
          <a:lstStyle/>
          <a:p>
            <a:pPr marL="342900" indent="-342900" eaLnBrk="1" hangingPunct="1">
              <a:lnSpc>
                <a:spcPct val="95000"/>
              </a:lnSpc>
            </a:pPr>
            <a:r>
              <a:rPr lang="en-US" sz="3100" smtClean="0"/>
              <a:t>Reactions to stressors:</a:t>
            </a:r>
          </a:p>
          <a:p>
            <a:pPr marL="742950" lvl="1" indent="-285750" eaLnBrk="1" hangingPunct="1">
              <a:lnSpc>
                <a:spcPct val="95000"/>
              </a:lnSpc>
            </a:pPr>
            <a:r>
              <a:rPr lang="en-US" sz="2700" b="1" i="1" smtClean="0">
                <a:solidFill>
                  <a:srgbClr val="9900FF"/>
                </a:solidFill>
              </a:rPr>
              <a:t>Strain - </a:t>
            </a:r>
            <a:r>
              <a:rPr lang="en-US" sz="2700" smtClean="0"/>
              <a:t>deviations from normal states of human functioning resulting from prolonged exposure to stressful events</a:t>
            </a:r>
          </a:p>
          <a:p>
            <a:pPr marL="742950" lvl="1" indent="-285750" eaLnBrk="1" hangingPunct="1">
              <a:lnSpc>
                <a:spcPct val="95000"/>
              </a:lnSpc>
            </a:pPr>
            <a:r>
              <a:rPr lang="en-US" sz="2700" b="1" i="1" smtClean="0">
                <a:solidFill>
                  <a:srgbClr val="9900FF"/>
                </a:solidFill>
              </a:rPr>
              <a:t>Burnout - </a:t>
            </a:r>
            <a:r>
              <a:rPr lang="en-US" sz="2700" smtClean="0"/>
              <a:t>a syndrome of emotional, physical, and mental exhaustion coupled with feelings of low self-esteem or low-self efficacy, resulting from prolonged exposure to intense stress and the strain reactions following from them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38875CD2-20FF-4C23-86F5-6F90AF119174}" type="slidenum">
              <a:rPr lang="en-US" sz="900" smtClean="0"/>
              <a:pPr/>
              <a:t>26</a:t>
            </a:fld>
            <a:endParaRPr lang="en-US" sz="900" smtClean="0"/>
          </a:p>
        </p:txBody>
      </p:sp>
      <p:sp>
        <p:nvSpPr>
          <p:cNvPr id="5017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A0C98DCE-A025-46FE-B310-FF6F991A91FE}" type="slidenum">
              <a:rPr lang="en-US" sz="900">
                <a:latin typeface="Arial" charset="0"/>
              </a:rPr>
              <a:pPr algn="r"/>
              <a:t>26</a:t>
            </a:fld>
            <a:endParaRPr lang="en-US" sz="900">
              <a:latin typeface="Arial" charset="0"/>
            </a:endParaRPr>
          </a:p>
        </p:txBody>
      </p:sp>
      <p:sp>
        <p:nvSpPr>
          <p:cNvPr id="5018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5018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The Body’s Reaction to Stress</a:t>
            </a:r>
          </a:p>
        </p:txBody>
      </p:sp>
      <p:pic>
        <p:nvPicPr>
          <p:cNvPr id="5018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828800"/>
            <a:ext cx="67960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AAC6CDF4-009D-44A2-9AA8-1CCCB0D6E531}" type="slidenum">
              <a:rPr lang="en-US" sz="900" smtClean="0"/>
              <a:pPr/>
              <a:t>27</a:t>
            </a:fld>
            <a:endParaRPr lang="en-US" sz="900" smtClean="0"/>
          </a:p>
        </p:txBody>
      </p:sp>
      <p:sp>
        <p:nvSpPr>
          <p:cNvPr id="5120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2E9A8AC3-6C5C-4D3D-80D7-899B89580C02}" type="slidenum">
              <a:rPr lang="en-US" sz="900">
                <a:latin typeface="Arial" charset="0"/>
              </a:rPr>
              <a:pPr algn="r"/>
              <a:t>27</a:t>
            </a:fld>
            <a:endParaRPr lang="en-US" sz="900">
              <a:latin typeface="Arial" charset="0"/>
            </a:endParaRP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Symptoms of Burnout</a:t>
            </a:r>
          </a:p>
        </p:txBody>
      </p:sp>
      <p:pic>
        <p:nvPicPr>
          <p:cNvPr id="5120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163" y="1905000"/>
            <a:ext cx="781208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B2286A06-9037-41F2-82D5-A503F82CED56}" type="slidenum">
              <a:rPr lang="en-US" sz="900" smtClean="0"/>
              <a:pPr/>
              <a:t>28</a:t>
            </a:fld>
            <a:endParaRPr lang="en-US" sz="900" smtClean="0"/>
          </a:p>
        </p:txBody>
      </p:sp>
      <p:sp>
        <p:nvSpPr>
          <p:cNvPr id="5222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F0C95006-C260-4819-9665-43779F3207FF}" type="slidenum">
              <a:rPr lang="en-US" sz="900">
                <a:latin typeface="Arial" charset="0"/>
              </a:rPr>
              <a:pPr algn="r"/>
              <a:t>28</a:t>
            </a:fld>
            <a:endParaRPr lang="en-US" sz="900">
              <a:latin typeface="Arial" charset="0"/>
            </a:endParaRPr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Burnout Process</a:t>
            </a:r>
          </a:p>
        </p:txBody>
      </p:sp>
      <p:pic>
        <p:nvPicPr>
          <p:cNvPr id="5222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963" y="2216150"/>
            <a:ext cx="7964487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z="800" smtClean="0"/>
          </a:p>
          <a:p>
            <a:r>
              <a:rPr lang="en-US" smtClean="0"/>
              <a:t>4-</a:t>
            </a:r>
            <a:fld id="{F95F83E0-1CD9-4833-8A67-9B9D2E2471FD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3251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53253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532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Causes of Stress in the Workplace</a:t>
            </a:r>
          </a:p>
        </p:txBody>
      </p:sp>
      <p:sp>
        <p:nvSpPr>
          <p:cNvPr id="532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905000"/>
            <a:ext cx="4191000" cy="4495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800" smtClean="0"/>
              <a:t>Occupational demands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800" smtClean="0"/>
              <a:t>Conflict between work and nonwork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800" smtClean="0"/>
              <a:t>Stress from uncertainty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800" smtClean="0"/>
              <a:t>Overload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800" smtClean="0"/>
              <a:t>Responsibility for others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800" smtClean="0"/>
              <a:t>Lack of social support</a:t>
            </a:r>
          </a:p>
        </p:txBody>
      </p:sp>
      <p:pic>
        <p:nvPicPr>
          <p:cNvPr id="53256" name="Picture 4" descr="BD20150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10200" y="2209800"/>
            <a:ext cx="3276600" cy="3352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z="800" smtClean="0"/>
          </a:p>
          <a:p>
            <a:r>
              <a:rPr lang="en-US" smtClean="0"/>
              <a:t>4-</a:t>
            </a:r>
            <a:fld id="{9B72FDDE-1138-431B-84B7-DCB930FE880D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4275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54277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542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Occupational Demands</a:t>
            </a:r>
          </a:p>
        </p:txBody>
      </p:sp>
      <p:sp>
        <p:nvSpPr>
          <p:cNvPr id="5427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2133600"/>
            <a:ext cx="3962400" cy="4114800"/>
          </a:xfrm>
        </p:spPr>
        <p:txBody>
          <a:bodyPr/>
          <a:lstStyle/>
          <a:p>
            <a:pPr marL="342900" indent="-342900" eaLnBrk="1" hangingPunct="1"/>
            <a:r>
              <a:rPr lang="en-US" sz="2400" smtClean="0"/>
              <a:t>Making decisions</a:t>
            </a:r>
          </a:p>
          <a:p>
            <a:pPr marL="342900" indent="-342900" eaLnBrk="1" hangingPunct="1"/>
            <a:r>
              <a:rPr lang="en-US" sz="2400" smtClean="0"/>
              <a:t>Constantly monitoring devices or materials</a:t>
            </a:r>
          </a:p>
          <a:p>
            <a:pPr marL="342900" indent="-342900" eaLnBrk="1" hangingPunct="1"/>
            <a:r>
              <a:rPr lang="en-US" sz="2400" smtClean="0"/>
              <a:t>Repeatedly exchanging information with others</a:t>
            </a:r>
          </a:p>
          <a:p>
            <a:pPr marL="342900" indent="-342900" eaLnBrk="1" hangingPunct="1"/>
            <a:r>
              <a:rPr lang="en-US" sz="2400" smtClean="0"/>
              <a:t>Working in unpleasant physical conditions</a:t>
            </a:r>
          </a:p>
          <a:p>
            <a:pPr marL="342900" indent="-342900" eaLnBrk="1" hangingPunct="1"/>
            <a:r>
              <a:rPr lang="en-US" sz="2400" smtClean="0"/>
              <a:t>Performing unstructured rather than structured tasks</a:t>
            </a:r>
          </a:p>
        </p:txBody>
      </p:sp>
      <p:pic>
        <p:nvPicPr>
          <p:cNvPr id="54280" name="Picture 4" descr="PE02568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193925"/>
            <a:ext cx="3468688" cy="3937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1C521B41-730F-4763-B0D7-44FB005BBE6C}" type="slidenum">
              <a:rPr lang="en-US" sz="900" smtClean="0"/>
              <a:pPr/>
              <a:t>31</a:t>
            </a:fld>
            <a:endParaRPr lang="en-US" sz="900" smtClean="0"/>
          </a:p>
        </p:txBody>
      </p:sp>
      <p:sp>
        <p:nvSpPr>
          <p:cNvPr id="5529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A7A6A888-8CC3-427A-8C6A-5E535D94DA85}" type="slidenum">
              <a:rPr lang="en-US" sz="900">
                <a:latin typeface="Arial" charset="0"/>
              </a:rPr>
              <a:pPr algn="r"/>
              <a:t>31</a:t>
            </a:fld>
            <a:endParaRPr lang="en-US" sz="900">
              <a:latin typeface="Arial" charset="0"/>
            </a:endParaRPr>
          </a:p>
        </p:txBody>
      </p:sp>
      <p:sp>
        <p:nvSpPr>
          <p:cNvPr id="5530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5530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smtClean="0"/>
              <a:t>Most and Least Stressful Jobs in the U.S.</a:t>
            </a:r>
          </a:p>
        </p:txBody>
      </p:sp>
      <p:pic>
        <p:nvPicPr>
          <p:cNvPr id="5530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963" y="1981200"/>
            <a:ext cx="771048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A747CE0F-E032-475E-8A55-3886363974A3}" type="slidenum">
              <a:rPr lang="en-US" sz="900" smtClean="0"/>
              <a:pPr/>
              <a:t>32</a:t>
            </a:fld>
            <a:endParaRPr lang="en-US" sz="900" smtClean="0"/>
          </a:p>
        </p:txBody>
      </p:sp>
      <p:sp>
        <p:nvSpPr>
          <p:cNvPr id="5632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314F0F17-6145-4F0B-96C7-08543584AAA6}" type="slidenum">
              <a:rPr lang="en-US" sz="900">
                <a:latin typeface="Arial" charset="0"/>
              </a:rPr>
              <a:pPr algn="r"/>
              <a:t>32</a:t>
            </a:fld>
            <a:endParaRPr lang="en-US" sz="900">
              <a:latin typeface="Arial" charset="0"/>
            </a:endParaRPr>
          </a:p>
        </p:txBody>
      </p:sp>
      <p:sp>
        <p:nvSpPr>
          <p:cNvPr id="5632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Sources of Stress in Everyday Jobs</a:t>
            </a:r>
          </a:p>
        </p:txBody>
      </p:sp>
      <p:pic>
        <p:nvPicPr>
          <p:cNvPr id="5632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828800"/>
            <a:ext cx="781208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z="800" smtClean="0"/>
          </a:p>
          <a:p>
            <a:r>
              <a:rPr lang="en-US" smtClean="0"/>
              <a:t>4-</a:t>
            </a:r>
            <a:fld id="{8CA99831-832D-42A2-975B-A4BCDB627609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7347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1000">
                <a:latin typeface="Arial" charset="0"/>
              </a:rPr>
              <a:t>4-</a:t>
            </a:r>
            <a:fld id="{BE778FEF-C067-4E2F-B4E9-FD680CF06F46}" type="slidenum">
              <a:rPr lang="en-US" sz="1000">
                <a:latin typeface="Arial" charset="0"/>
              </a:rPr>
              <a:pPr algn="r"/>
              <a:t>33</a:t>
            </a:fld>
            <a:endParaRPr lang="en-US" sz="1000">
              <a:latin typeface="Arial" charset="0"/>
            </a:endParaRPr>
          </a:p>
        </p:txBody>
      </p:sp>
      <p:sp>
        <p:nvSpPr>
          <p:cNvPr id="57349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573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Work Versus </a:t>
            </a:r>
            <a:r>
              <a:rPr lang="en-US" dirty="0" err="1" smtClean="0"/>
              <a:t>Nonwork</a:t>
            </a:r>
            <a:endParaRPr lang="en-US" dirty="0" smtClean="0"/>
          </a:p>
        </p:txBody>
      </p:sp>
      <p:sp>
        <p:nvSpPr>
          <p:cNvPr id="573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133600"/>
            <a:ext cx="4495800" cy="41910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sz="2800" b="1" i="1" smtClean="0">
                <a:solidFill>
                  <a:srgbClr val="9900FF"/>
                </a:solidFill>
              </a:rPr>
              <a:t>Role conflict -</a:t>
            </a:r>
            <a:r>
              <a:rPr lang="en-US" sz="2800" smtClean="0"/>
              <a:t>incompatibilities between the various sets of obligations people face</a:t>
            </a:r>
          </a:p>
          <a:p>
            <a:pPr marL="342900" indent="-342900" eaLnBrk="1" hangingPunct="1">
              <a:lnSpc>
                <a:spcPct val="90000"/>
              </a:lnSpc>
            </a:pPr>
            <a:r>
              <a:rPr lang="en-US" sz="2800" b="1" i="1" smtClean="0">
                <a:solidFill>
                  <a:srgbClr val="9900FF"/>
                </a:solidFill>
              </a:rPr>
              <a:t>Rule juggling - </a:t>
            </a:r>
            <a:r>
              <a:rPr lang="en-US" sz="2800" smtClean="0"/>
              <a:t>the need to switch back and forth between the demands of work and family</a:t>
            </a:r>
          </a:p>
        </p:txBody>
      </p:sp>
      <p:pic>
        <p:nvPicPr>
          <p:cNvPr id="57352" name="Picture 4" descr="BD07027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62600" y="2057400"/>
            <a:ext cx="3048000" cy="35814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z="800" smtClean="0"/>
          </a:p>
          <a:p>
            <a:r>
              <a:rPr lang="en-US" smtClean="0"/>
              <a:t>4-</a:t>
            </a:r>
            <a:fld id="{3C00A867-9959-4A62-AE53-00800C994DAE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58371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1000">
                <a:latin typeface="Arial" charset="0"/>
              </a:rPr>
              <a:t>4-</a:t>
            </a:r>
            <a:fld id="{CF35071D-9D0D-4C17-A30B-05CD5E1BBB43}" type="slidenum">
              <a:rPr lang="en-US" sz="1000">
                <a:latin typeface="Arial" charset="0"/>
              </a:rPr>
              <a:pPr algn="r"/>
              <a:t>34</a:t>
            </a:fld>
            <a:endParaRPr lang="en-US" sz="1000">
              <a:latin typeface="Arial" charset="0"/>
            </a:endParaRPr>
          </a:p>
        </p:txBody>
      </p:sp>
      <p:sp>
        <p:nvSpPr>
          <p:cNvPr id="58373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583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Stress from Uncertainty</a:t>
            </a:r>
          </a:p>
        </p:txBody>
      </p:sp>
      <p:sp>
        <p:nvSpPr>
          <p:cNvPr id="583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17775"/>
            <a:ext cx="4195763" cy="3425825"/>
          </a:xfrm>
        </p:spPr>
        <p:txBody>
          <a:bodyPr/>
          <a:lstStyle/>
          <a:p>
            <a:pPr marL="342900" indent="-342900" eaLnBrk="1" hangingPunct="1"/>
            <a:r>
              <a:rPr lang="en-US" b="1" i="1" smtClean="0">
                <a:solidFill>
                  <a:srgbClr val="9900FF"/>
                </a:solidFill>
              </a:rPr>
              <a:t>Role ambiguity -</a:t>
            </a:r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en-US" smtClean="0"/>
              <a:t>	Uncertainty about what one is expected to do on a job</a:t>
            </a:r>
          </a:p>
        </p:txBody>
      </p:sp>
      <p:pic>
        <p:nvPicPr>
          <p:cNvPr id="58376" name="Picture 4" descr="j007871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32488" y="2068513"/>
            <a:ext cx="2108200" cy="36639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57A5C540-3AA2-4FF8-BAB0-680B5163368F}" type="slidenum">
              <a:rPr lang="en-US" sz="900" smtClean="0"/>
              <a:pPr/>
              <a:t>35</a:t>
            </a:fld>
            <a:endParaRPr lang="en-US" sz="900" smtClean="0"/>
          </a:p>
        </p:txBody>
      </p:sp>
      <p:sp>
        <p:nvSpPr>
          <p:cNvPr id="5939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2F7E6555-137D-43A7-9F3F-19BD73C20087}" type="slidenum">
              <a:rPr lang="en-US" sz="900">
                <a:latin typeface="Arial" charset="0"/>
              </a:rPr>
              <a:pPr algn="r"/>
              <a:t>35</a:t>
            </a:fld>
            <a:endParaRPr lang="en-US" sz="900">
              <a:latin typeface="Arial" charset="0"/>
            </a:endParaRPr>
          </a:p>
        </p:txBody>
      </p:sp>
      <p:sp>
        <p:nvSpPr>
          <p:cNvPr id="59396" name="Slide Number Placeholder 5"/>
          <p:cNvSpPr txBox="1">
            <a:spLocks noGrp="1"/>
          </p:cNvSpPr>
          <p:nvPr/>
        </p:nvSpPr>
        <p:spPr bwMode="auto">
          <a:xfrm>
            <a:off x="6781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593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Overload: So Much Work</a:t>
            </a:r>
          </a:p>
        </p:txBody>
      </p:sp>
      <p:sp>
        <p:nvSpPr>
          <p:cNvPr id="593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800" b="1" i="1" smtClean="0">
                <a:solidFill>
                  <a:srgbClr val="9900FF"/>
                </a:solidFill>
              </a:rPr>
              <a:t>Overload - </a:t>
            </a:r>
            <a:r>
              <a:rPr lang="en-US" sz="2800" smtClean="0"/>
              <a:t>the belief that one is required to do more work than possibly can be completed in a specific period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b="1" i="1" smtClean="0">
                <a:solidFill>
                  <a:srgbClr val="9900FF"/>
                </a:solidFill>
              </a:rPr>
              <a:t>Quantitative overload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400" b="1" i="1" smtClean="0">
                <a:solidFill>
                  <a:srgbClr val="9900FF"/>
                </a:solidFill>
              </a:rPr>
              <a:t>Qualitative overload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800" b="1" i="1" smtClean="0">
                <a:solidFill>
                  <a:srgbClr val="9900FF"/>
                </a:solidFill>
              </a:rPr>
              <a:t>Information anxiety -</a:t>
            </a:r>
            <a:r>
              <a:rPr lang="en-US" sz="2800" smtClean="0"/>
              <a:t> pressure to store and process information in our heads as we strive to keep up with it all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5DAE4083-5F3B-431F-8B9F-9A0B94788008}" type="slidenum">
              <a:rPr lang="en-US" sz="900" smtClean="0"/>
              <a:pPr/>
              <a:t>36</a:t>
            </a:fld>
            <a:endParaRPr lang="en-US" sz="900" smtClean="0"/>
          </a:p>
        </p:txBody>
      </p:sp>
      <p:sp>
        <p:nvSpPr>
          <p:cNvPr id="6041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DA9F95E7-2259-4188-A4B6-9DB90755593E}" type="slidenum">
              <a:rPr lang="en-US" sz="900">
                <a:latin typeface="Arial" charset="0"/>
              </a:rPr>
              <a:pPr algn="r"/>
              <a:t>36</a:t>
            </a:fld>
            <a:endParaRPr lang="en-US" sz="900">
              <a:latin typeface="Arial" charset="0"/>
            </a:endParaRPr>
          </a:p>
        </p:txBody>
      </p:sp>
      <p:sp>
        <p:nvSpPr>
          <p:cNvPr id="6042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604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Information Anxiety</a:t>
            </a:r>
          </a:p>
        </p:txBody>
      </p:sp>
      <p:pic>
        <p:nvPicPr>
          <p:cNvPr id="6042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981200"/>
            <a:ext cx="8077200" cy="4191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8B30C71C-42F7-4ABA-B4E8-032B85097B24}" type="slidenum">
              <a:rPr lang="en-US" sz="900" smtClean="0"/>
              <a:pPr/>
              <a:t>37</a:t>
            </a:fld>
            <a:endParaRPr lang="en-US" sz="900" smtClean="0"/>
          </a:p>
        </p:txBody>
      </p:sp>
      <p:sp>
        <p:nvSpPr>
          <p:cNvPr id="6144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3501EF31-AE3D-4EC6-ADB5-41A17376CA2A}" type="slidenum">
              <a:rPr lang="en-US" sz="900">
                <a:latin typeface="Arial" charset="0"/>
              </a:rPr>
              <a:pPr algn="r"/>
              <a:t>37</a:t>
            </a:fld>
            <a:endParaRPr lang="en-US" sz="900">
              <a:latin typeface="Arial" charset="0"/>
            </a:endParaRPr>
          </a:p>
        </p:txBody>
      </p:sp>
      <p:sp>
        <p:nvSpPr>
          <p:cNvPr id="6144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614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Responsibility for Others</a:t>
            </a:r>
          </a:p>
        </p:txBody>
      </p:sp>
      <p:pic>
        <p:nvPicPr>
          <p:cNvPr id="6144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2133600"/>
            <a:ext cx="7772400" cy="4114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2CCDD026-67EB-4FEE-BB06-1DE157D7877E}" type="slidenum">
              <a:rPr lang="en-US" sz="900" smtClean="0"/>
              <a:pPr/>
              <a:t>38</a:t>
            </a:fld>
            <a:endParaRPr lang="en-US" sz="900" smtClean="0"/>
          </a:p>
        </p:txBody>
      </p:sp>
      <p:sp>
        <p:nvSpPr>
          <p:cNvPr id="6246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EF3CFA61-9C74-4DEB-91E4-55AF16F76F61}" type="slidenum">
              <a:rPr lang="en-US" sz="900">
                <a:latin typeface="Arial" charset="0"/>
              </a:rPr>
              <a:pPr algn="r"/>
              <a:t>38</a:t>
            </a:fld>
            <a:endParaRPr lang="en-US" sz="900">
              <a:latin typeface="Arial" charset="0"/>
            </a:endParaRPr>
          </a:p>
        </p:txBody>
      </p:sp>
      <p:sp>
        <p:nvSpPr>
          <p:cNvPr id="6246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624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Cost of Isolation</a:t>
            </a:r>
          </a:p>
        </p:txBody>
      </p:sp>
      <p:sp>
        <p:nvSpPr>
          <p:cNvPr id="624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495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sz="3000" b="1" i="1" smtClean="0">
                <a:solidFill>
                  <a:srgbClr val="9900FF"/>
                </a:solidFill>
              </a:rPr>
              <a:t>Social support</a:t>
            </a:r>
            <a:r>
              <a:rPr lang="en-US" sz="3000" smtClean="0"/>
              <a:t> refers to the friendship and support of coworkers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3000" smtClean="0"/>
              <a:t>Social support can help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000" smtClean="0"/>
              <a:t>	reduce stress by: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600" smtClean="0"/>
              <a:t>Boosting self-esteem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600" smtClean="0"/>
              <a:t>Sharing information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600" smtClean="0"/>
              <a:t>Providing diversions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600" smtClean="0"/>
              <a:t>Giving needed resources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000" smtClean="0"/>
              <a:t>  </a:t>
            </a:r>
          </a:p>
        </p:txBody>
      </p:sp>
      <p:pic>
        <p:nvPicPr>
          <p:cNvPr id="62471" name="Picture 4" descr="j00790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276600"/>
            <a:ext cx="33528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0288E2A7-3654-4B7C-A963-FA1CEDA91844}" type="slidenum">
              <a:rPr lang="en-US" sz="900" smtClean="0"/>
              <a:pPr/>
              <a:t>39</a:t>
            </a:fld>
            <a:endParaRPr lang="en-US" sz="900" smtClean="0"/>
          </a:p>
        </p:txBody>
      </p:sp>
      <p:sp>
        <p:nvSpPr>
          <p:cNvPr id="6349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E2765744-4DEC-4311-A60A-98355BFBC21B}" type="slidenum">
              <a:rPr lang="en-US" sz="900">
                <a:latin typeface="Arial" charset="0"/>
              </a:rPr>
              <a:pPr algn="r"/>
              <a:t>39</a:t>
            </a:fld>
            <a:endParaRPr lang="en-US" sz="900">
              <a:latin typeface="Arial" charset="0"/>
            </a:endParaRPr>
          </a:p>
        </p:txBody>
      </p:sp>
      <p:sp>
        <p:nvSpPr>
          <p:cNvPr id="6349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634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Adverse Effects of Stress</a:t>
            </a:r>
          </a:p>
        </p:txBody>
      </p:sp>
      <p:sp>
        <p:nvSpPr>
          <p:cNvPr id="634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905000"/>
            <a:ext cx="8001000" cy="4267200"/>
          </a:xfrm>
        </p:spPr>
        <p:txBody>
          <a:bodyPr/>
          <a:lstStyle/>
          <a:p>
            <a:pPr marL="342900" indent="-342900"/>
            <a:r>
              <a:rPr lang="en-US" smtClean="0"/>
              <a:t>Lowered task performance – but only sometimes</a:t>
            </a:r>
          </a:p>
          <a:p>
            <a:pPr marL="342900" indent="-342900"/>
            <a:r>
              <a:rPr lang="en-US" b="1" i="1" smtClean="0">
                <a:solidFill>
                  <a:srgbClr val="9900FF"/>
                </a:solidFill>
              </a:rPr>
              <a:t>Desk rage -</a:t>
            </a:r>
            <a:r>
              <a:rPr lang="en-US" smtClean="0"/>
              <a:t> lashing out at others in response to stressful encounters on the job</a:t>
            </a:r>
          </a:p>
          <a:p>
            <a:pPr marL="342900" indent="-342900"/>
            <a:r>
              <a:rPr lang="en-US" smtClean="0"/>
              <a:t>Stress and health – stress is involved in 50-70% of all forms of physical illness</a:t>
            </a:r>
            <a:endParaRPr lang="en-US" sz="3500" smtClean="0"/>
          </a:p>
          <a:p>
            <a:pPr marL="342900" indent="-342900" eaLnBrk="1" hangingPunct="1">
              <a:buClr>
                <a:srgbClr val="6600CC"/>
              </a:buClr>
              <a:buFont typeface="Wingdings" pitchFamily="2" charset="2"/>
              <a:buChar char="Ø"/>
            </a:pPr>
            <a:endParaRPr lang="en-US" sz="35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8112211F-5C50-4163-8404-2454B8ED0A1A}" type="slidenum">
              <a:rPr lang="en-US" sz="900" smtClean="0"/>
              <a:pPr/>
              <a:t>40</a:t>
            </a:fld>
            <a:endParaRPr lang="en-US" sz="900" smtClean="0"/>
          </a:p>
        </p:txBody>
      </p:sp>
      <p:sp>
        <p:nvSpPr>
          <p:cNvPr id="6451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693F1929-56BB-4B91-8CFC-5A67F16FB6D6}" type="slidenum">
              <a:rPr lang="en-US" sz="900">
                <a:latin typeface="Arial" charset="0"/>
              </a:rPr>
              <a:pPr algn="r"/>
              <a:t>40</a:t>
            </a:fld>
            <a:endParaRPr lang="en-US" sz="900">
              <a:latin typeface="Arial" charset="0"/>
            </a:endParaRPr>
          </a:p>
        </p:txBody>
      </p:sp>
      <p:sp>
        <p:nvSpPr>
          <p:cNvPr id="6451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645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pPr eaLnBrk="1" hangingPunct="1"/>
            <a:r>
              <a:rPr lang="en-US" smtClean="0"/>
              <a:t>Desk Rage: Tips for Managers</a:t>
            </a:r>
          </a:p>
        </p:txBody>
      </p:sp>
      <p:pic>
        <p:nvPicPr>
          <p:cNvPr id="6451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828800"/>
            <a:ext cx="781208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z="900" smtClean="0"/>
              <a:t>4-</a:t>
            </a:r>
            <a:fld id="{98604CB4-0205-472F-B77D-CB21D1C00529}" type="slidenum">
              <a:rPr lang="en-US" sz="900" smtClean="0"/>
              <a:pPr/>
              <a:t>41</a:t>
            </a:fld>
            <a:endParaRPr lang="en-US" sz="900" smtClean="0"/>
          </a:p>
        </p:txBody>
      </p:sp>
      <p:sp>
        <p:nvSpPr>
          <p:cNvPr id="6553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900">
                <a:latin typeface="Arial" charset="0"/>
              </a:rPr>
              <a:t>4-</a:t>
            </a:r>
            <a:fld id="{10FFEB30-ACD1-42D3-96A2-6F25BE5AD79A}" type="slidenum">
              <a:rPr lang="en-US" sz="900">
                <a:latin typeface="Arial" charset="0"/>
              </a:rPr>
              <a:pPr algn="r"/>
              <a:t>41</a:t>
            </a:fld>
            <a:endParaRPr lang="en-US" sz="900">
              <a:latin typeface="Arial" charset="0"/>
            </a:endParaRPr>
          </a:p>
        </p:txBody>
      </p:sp>
      <p:sp>
        <p:nvSpPr>
          <p:cNvPr id="6554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655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Reducing Stress</a:t>
            </a:r>
          </a:p>
        </p:txBody>
      </p:sp>
      <p:sp>
        <p:nvSpPr>
          <p:cNvPr id="655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001000" cy="4267200"/>
          </a:xfrm>
        </p:spPr>
        <p:txBody>
          <a:bodyPr/>
          <a:lstStyle/>
          <a:p>
            <a:pPr marL="342900" indent="-342900" eaLnBrk="1" hangingPunct="1"/>
            <a:r>
              <a:rPr lang="en-US" sz="2600" b="1" i="1" smtClean="0">
                <a:solidFill>
                  <a:srgbClr val="9900FF"/>
                </a:solidFill>
              </a:rPr>
              <a:t>Employee Assistance Programs (EAPs) -</a:t>
            </a:r>
            <a:r>
              <a:rPr lang="en-US" sz="2600" smtClean="0"/>
              <a:t> plans that provide employees with assistance for various personal problems (e.g., substance abuse, career planning, and financial and legal problems)</a:t>
            </a:r>
          </a:p>
          <a:p>
            <a:pPr marL="342900" indent="-342900" eaLnBrk="1" hangingPunct="1"/>
            <a:r>
              <a:rPr lang="en-US" sz="2600" b="1" i="1" smtClean="0">
                <a:solidFill>
                  <a:srgbClr val="9900FF"/>
                </a:solidFill>
              </a:rPr>
              <a:t>Stress management programs - </a:t>
            </a:r>
            <a:r>
              <a:rPr lang="en-US" sz="2600" smtClean="0"/>
              <a:t>systematic efforts to train employees in a variety of techniques that they can use to become less adversely affected by stress</a:t>
            </a:r>
          </a:p>
          <a:p>
            <a:pPr marL="342900" indent="-342900" eaLnBrk="1" hangingPunct="1"/>
            <a:r>
              <a:rPr lang="en-US" sz="2600" b="1" i="1" smtClean="0">
                <a:solidFill>
                  <a:srgbClr val="9900FF"/>
                </a:solidFill>
              </a:rPr>
              <a:t>Wellness programs - </a:t>
            </a:r>
            <a:r>
              <a:rPr lang="en-US" sz="2600" smtClean="0"/>
              <a:t>company-wide programs in which employees receive training regarding things they can do to promote healthy lifestyles</a:t>
            </a:r>
          </a:p>
          <a:p>
            <a:pPr marL="342900" indent="-342900" eaLnBrk="1" hangingPunct="1">
              <a:buClr>
                <a:srgbClr val="6600CC"/>
              </a:buClr>
              <a:buFont typeface="Wingdings" pitchFamily="2" charset="2"/>
              <a:buChar char="Ø"/>
            </a:pPr>
            <a:endParaRPr lang="en-US" sz="26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z="800" smtClean="0"/>
          </a:p>
          <a:p>
            <a:r>
              <a:rPr lang="en-US" smtClean="0"/>
              <a:t>4-</a:t>
            </a:r>
            <a:fld id="{634EFE29-1C91-4871-A0BB-5FD90BAFB9A2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66563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r>
              <a:rPr lang="en-US" sz="1000">
                <a:latin typeface="Arial" charset="0"/>
              </a:rPr>
              <a:t>4-</a:t>
            </a:r>
            <a:fld id="{3F493EA7-7A3A-407E-A5DF-A23D56D7B5C4}" type="slidenum">
              <a:rPr lang="en-US" sz="1000">
                <a:latin typeface="Arial" charset="0"/>
              </a:rPr>
              <a:pPr algn="r"/>
              <a:t>42</a:t>
            </a:fld>
            <a:endParaRPr lang="en-US" sz="1000">
              <a:latin typeface="Arial" charset="0"/>
            </a:endParaRPr>
          </a:p>
        </p:txBody>
      </p:sp>
      <p:sp>
        <p:nvSpPr>
          <p:cNvPr id="66565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665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Managing Stress</a:t>
            </a:r>
          </a:p>
        </p:txBody>
      </p:sp>
      <p:sp>
        <p:nvSpPr>
          <p:cNvPr id="665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4419600" cy="40386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000" smtClean="0"/>
              <a:t>Manage your time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000" smtClean="0"/>
              <a:t>Eat a healthy diet and be physically fit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000" smtClean="0"/>
              <a:t>Relax and meditate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000" smtClean="0"/>
              <a:t>Get a good night’s sleep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000" smtClean="0"/>
              <a:t>Avoid inappropriate self-talk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000" smtClean="0"/>
              <a:t>Take a time-out</a:t>
            </a:r>
          </a:p>
        </p:txBody>
      </p:sp>
      <p:pic>
        <p:nvPicPr>
          <p:cNvPr id="66568" name="Picture 4" descr="TR00180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0" y="2667000"/>
            <a:ext cx="3048000" cy="32766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47B2105C-6E92-437D-A2ED-917A1CD46159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67587" name="Rectangle 6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675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Meditate </a:t>
            </a:r>
          </a:p>
        </p:txBody>
      </p:sp>
      <p:pic>
        <p:nvPicPr>
          <p:cNvPr id="6759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763" y="1905000"/>
            <a:ext cx="7862887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adrant">
  <a:themeElements>
    <a:clrScheme name="Quadrant 11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008080"/>
      </a:accent1>
      <a:accent2>
        <a:srgbClr val="008080"/>
      </a:accent2>
      <a:accent3>
        <a:srgbClr val="FFFFFF"/>
      </a:accent3>
      <a:accent4>
        <a:srgbClr val="000000"/>
      </a:accent4>
      <a:accent5>
        <a:srgbClr val="AAC0C0"/>
      </a:accent5>
      <a:accent6>
        <a:srgbClr val="007373"/>
      </a:accent6>
      <a:hlink>
        <a:srgbClr val="3333FF"/>
      </a:hlink>
      <a:folHlink>
        <a:srgbClr val="333399"/>
      </a:folHlink>
    </a:clrScheme>
    <a:fontScheme name="Quadrant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10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10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1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008080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AAC0C0"/>
        </a:accent5>
        <a:accent6>
          <a:srgbClr val="007373"/>
        </a:accent6>
        <a:hlink>
          <a:srgbClr val="3333FF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1922</TotalTime>
  <Words>1126</Words>
  <Application>Microsoft Office PowerPoint</Application>
  <PresentationFormat>On-screen Show (4:3)</PresentationFormat>
  <Paragraphs>322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Quadrant</vt:lpstr>
      <vt:lpstr>Slide 1</vt:lpstr>
      <vt:lpstr>Learning Objectives</vt:lpstr>
      <vt:lpstr>Three Good Reasons Why You Should Care About . . . Emotions and Stress</vt:lpstr>
      <vt:lpstr>Understanding Emotions &amp; Moods</vt:lpstr>
      <vt:lpstr>Emotions</vt:lpstr>
      <vt:lpstr>Properties of Emotions</vt:lpstr>
      <vt:lpstr>Types of Emotions</vt:lpstr>
      <vt:lpstr>Self-Conscious vs. Social Emotions</vt:lpstr>
      <vt:lpstr>Circumplex Model of Affect</vt:lpstr>
      <vt:lpstr>The Basic Nature of Mood</vt:lpstr>
      <vt:lpstr>Role of Emotions and Mood</vt:lpstr>
      <vt:lpstr>Role of Emotions and Mood</vt:lpstr>
      <vt:lpstr>Affective Events Theory</vt:lpstr>
      <vt:lpstr>Affective Events Theory</vt:lpstr>
      <vt:lpstr>Affective Events Theory</vt:lpstr>
      <vt:lpstr>Managing Emotions</vt:lpstr>
      <vt:lpstr>Emotional Intelligence</vt:lpstr>
      <vt:lpstr>Emotional Dissonance</vt:lpstr>
      <vt:lpstr>Managing Anger </vt:lpstr>
      <vt:lpstr>The Basic Nature of Stress</vt:lpstr>
      <vt:lpstr>Different Types of Stressors</vt:lpstr>
      <vt:lpstr>Common Episodic Stressors</vt:lpstr>
      <vt:lpstr>The Cognitive Appraisal Process</vt:lpstr>
      <vt:lpstr>Tips for Assessing Stressors</vt:lpstr>
      <vt:lpstr>Bodily Responses to Stressors</vt:lpstr>
      <vt:lpstr>The Body’s Reaction to Stress</vt:lpstr>
      <vt:lpstr>Symptoms of Burnout</vt:lpstr>
      <vt:lpstr>Burnout Process</vt:lpstr>
      <vt:lpstr>Causes of Stress in the Workplace</vt:lpstr>
      <vt:lpstr>Occupational Demands</vt:lpstr>
      <vt:lpstr>Most and Least Stressful Jobs in the U.S.</vt:lpstr>
      <vt:lpstr>Sources of Stress in Everyday Jobs</vt:lpstr>
      <vt:lpstr>Work Versus Nonwork</vt:lpstr>
      <vt:lpstr>Stress from Uncertainty</vt:lpstr>
      <vt:lpstr>Overload: So Much Work</vt:lpstr>
      <vt:lpstr>Information Anxiety</vt:lpstr>
      <vt:lpstr>Responsibility for Others</vt:lpstr>
      <vt:lpstr>The Cost of Isolation</vt:lpstr>
      <vt:lpstr>Adverse Effects of Stress</vt:lpstr>
      <vt:lpstr>Desk Rage: Tips for Managers</vt:lpstr>
      <vt:lpstr>Reducing Stress</vt:lpstr>
      <vt:lpstr>Managing Stress</vt:lpstr>
      <vt:lpstr>How to Meditate </vt:lpstr>
    </vt:vector>
  </TitlesOfParts>
  <Company>Prentice Hall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One</dc:title>
  <dc:creator>Courtney Hunt</dc:creator>
  <cp:lastModifiedBy>Administrator</cp:lastModifiedBy>
  <cp:revision>47</cp:revision>
  <dcterms:created xsi:type="dcterms:W3CDTF">2003-12-23T15:30:59Z</dcterms:created>
  <dcterms:modified xsi:type="dcterms:W3CDTF">2013-07-06T07:35:33Z</dcterms:modified>
</cp:coreProperties>
</file>