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7" r:id="rId1"/>
    <p:sldMasterId id="2147483720" r:id="rId2"/>
  </p:sldMasterIdLst>
  <p:notesMasterIdLst>
    <p:notesMasterId r:id="rId28"/>
  </p:notesMasterIdLst>
  <p:handoutMasterIdLst>
    <p:handoutMasterId r:id="rId29"/>
  </p:handoutMasterIdLst>
  <p:sldIdLst>
    <p:sldId id="938" r:id="rId3"/>
    <p:sldId id="939" r:id="rId4"/>
    <p:sldId id="940" r:id="rId5"/>
    <p:sldId id="712" r:id="rId6"/>
    <p:sldId id="745" r:id="rId7"/>
    <p:sldId id="746" r:id="rId8"/>
    <p:sldId id="747" r:id="rId9"/>
    <p:sldId id="838" r:id="rId10"/>
    <p:sldId id="839" r:id="rId11"/>
    <p:sldId id="932" r:id="rId12"/>
    <p:sldId id="796" r:id="rId13"/>
    <p:sldId id="797" r:id="rId14"/>
    <p:sldId id="798" r:id="rId15"/>
    <p:sldId id="799" r:id="rId16"/>
    <p:sldId id="859" r:id="rId17"/>
    <p:sldId id="843" r:id="rId18"/>
    <p:sldId id="621" r:id="rId19"/>
    <p:sldId id="622" r:id="rId20"/>
    <p:sldId id="623" r:id="rId21"/>
    <p:sldId id="851" r:id="rId22"/>
    <p:sldId id="852" r:id="rId23"/>
    <p:sldId id="824" r:id="rId24"/>
    <p:sldId id="918" r:id="rId25"/>
    <p:sldId id="941" r:id="rId26"/>
    <p:sldId id="93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996633"/>
    <a:srgbClr val="DDDDDD"/>
    <a:srgbClr val="996600"/>
    <a:srgbClr val="A09C00"/>
    <a:srgbClr val="B77A3D"/>
    <a:srgbClr val="898600"/>
    <a:srgbClr val="E5CAAF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47" autoAdjust="0"/>
    <p:restoredTop sz="90926" autoAdjust="0"/>
  </p:normalViewPr>
  <p:slideViewPr>
    <p:cSldViewPr>
      <p:cViewPr varScale="1">
        <p:scale>
          <a:sx n="45" d="100"/>
          <a:sy n="45" d="100"/>
        </p:scale>
        <p:origin x="-1589" y="-67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8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2653BB-3445-46D2-9AFE-F44AB6C91C0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D12039FC-0DD6-4243-9C7F-31B969ED7A93}" type="slidenum">
              <a:rPr lang="en-US"/>
              <a:pPr eaLnBrk="0" hangingPunct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B1E96963-A51B-47F1-9452-2F6F7F3D72F5}" type="slidenum">
              <a:rPr lang="en-US"/>
              <a:pPr eaLnBrk="0" hangingPunct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E9AF10-2128-4A0E-962F-B425B1B8A02F}" type="slidenum">
              <a:rPr lang="de-DE" smtClean="0">
                <a:latin typeface="Arial" pitchFamily="34" charset="0"/>
              </a:rPr>
              <a:pPr/>
              <a:t>10</a:t>
            </a:fld>
            <a:endParaRPr lang="de-DE" smtClean="0">
              <a:latin typeface="Arial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71438" y="3116263"/>
            <a:ext cx="6715125" cy="1474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Summary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 u="sng">
                <a:solidFill>
                  <a:srgbClr val="000000"/>
                </a:solidFill>
              </a:rPr>
              <a:t>Heading</a:t>
            </a:r>
            <a:r>
              <a:rPr lang="en-US" sz="1400">
                <a:solidFill>
                  <a:srgbClr val="000000"/>
                </a:solidFill>
              </a:rPr>
              <a:t>.  Text. 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 u="sng">
                <a:solidFill>
                  <a:srgbClr val="000000"/>
                </a:solidFill>
              </a:rPr>
              <a:t>Heading</a:t>
            </a:r>
            <a:r>
              <a:rPr lang="en-US" sz="1400">
                <a:solidFill>
                  <a:srgbClr val="000000"/>
                </a:solidFill>
              </a:rPr>
              <a:t>.  Text.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 u="sng">
                <a:solidFill>
                  <a:srgbClr val="000000"/>
                </a:solidFill>
              </a:rPr>
              <a:t>Heading</a:t>
            </a:r>
            <a:r>
              <a:rPr lang="en-US" sz="1400">
                <a:solidFill>
                  <a:srgbClr val="000000"/>
                </a:solidFill>
              </a:rPr>
              <a:t>.  Text.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 u="sng">
                <a:solidFill>
                  <a:srgbClr val="000000"/>
                </a:solidFill>
              </a:rPr>
              <a:t>Heading</a:t>
            </a:r>
            <a:r>
              <a:rPr lang="en-US" sz="1400">
                <a:solidFill>
                  <a:srgbClr val="000000"/>
                </a:solidFill>
              </a:rPr>
              <a:t>.  Text.</a:t>
            </a: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3873500" y="342900"/>
            <a:ext cx="2841625" cy="1049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Use this space for overall reminders or special tips linked to the slide or occassion.  Simply select this text and replace it with your own reminders.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AD5A202C-39BF-4E78-9BF8-837C000775A5}" type="slidenum">
              <a:rPr lang="en-US"/>
              <a:pPr eaLnBrk="0" hangingPunct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2B6AECF8-AA94-4B16-A512-8974683D6D51}" type="slidenum">
              <a:rPr lang="en-US"/>
              <a:pPr eaLnBrk="0" hangingPunct="0"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65CAEC4-27BC-4392-940B-EA40E6AE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85223-FE36-44BA-BEBD-60328B19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rgbClr val="00A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345EC0-FD6B-4D35-9BE5-14150895FA59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E67B3E6-3E26-4D91-AA13-D6C6F26BA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42722-9A51-4890-9236-8B90982011D1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66CFE-6CC0-45CA-ADD1-E2BD1C4C89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0" hangingPunct="0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894882-0886-42D9-9876-AF9553F186FC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3AE880-03BA-4BC8-BDCC-3B7F567F98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3C1D1F-7832-4359-86B6-A2E66C95B7AB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60F36A-19A8-4D71-B207-DDE605785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312648-948D-4865-A624-A250EA938A1B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C118AE-756A-4890-BF98-B4A460E20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82FF3-2228-4DCB-B7E4-FA782AF94E0E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274D9-90E4-47EA-894E-94FDB5DE8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0926B-E942-4B3C-BA5C-0BE37C79DA48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665DB-4BA8-412E-AFCC-ABE3185C4C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51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50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51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50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51973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50998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3A1D5D1-02BB-4ED8-996B-36E4C27C811D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29246A-CB8A-4F96-94D4-C7558811C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0780D-8946-45BE-83F5-433754044E44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C1A25-77B9-44B2-BC82-E7A2AF664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C010C-97DA-4CD7-AC11-9B087BC1B155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D790B-E480-41B3-9220-E647BBC75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752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7526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05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1B589-A72F-439D-8C49-40BD71E01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5" descr="main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9F0F1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1752600" y="9906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0" r:id="rId1"/>
    <p:sldLayoutId id="2147485091" r:id="rId2"/>
    <p:sldLayoutId id="2147485092" r:id="rId3"/>
    <p:sldLayoutId id="2147485093" r:id="rId4"/>
    <p:sldLayoutId id="2147485094" r:id="rId5"/>
    <p:sldLayoutId id="2147485095" r:id="rId6"/>
    <p:sldLayoutId id="2147485096" r:id="rId7"/>
    <p:sldLayoutId id="2147485097" r:id="rId8"/>
    <p:sldLayoutId id="2147485098" r:id="rId9"/>
    <p:sldLayoutId id="2147485099" r:id="rId10"/>
    <p:sldLayoutId id="2147485100" r:id="rId11"/>
    <p:sldLayoutId id="2147485101" r:id="rId12"/>
    <p:sldLayoutId id="2147485102" r:id="rId13"/>
    <p:sldLayoutId id="2147485115" r:id="rId14"/>
  </p:sldLayoutIdLst>
  <p:transition>
    <p:fade thruBlk="1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24FA8AD-1898-40E6-B572-B88CBF0A8F91}" type="datetimeFigureOut">
              <a:rPr lang="en-US"/>
              <a:pPr>
                <a:defRPr/>
              </a:pPr>
              <a:t>6/13/2013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A0D8DCA6-A98C-45A2-909D-B94191F18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103" r:id="rId1"/>
    <p:sldLayoutId id="2147485104" r:id="rId2"/>
    <p:sldLayoutId id="2147485105" r:id="rId3"/>
    <p:sldLayoutId id="2147485106" r:id="rId4"/>
    <p:sldLayoutId id="2147485107" r:id="rId5"/>
    <p:sldLayoutId id="2147485108" r:id="rId6"/>
    <p:sldLayoutId id="2147485109" r:id="rId7"/>
    <p:sldLayoutId id="2147485110" r:id="rId8"/>
    <p:sldLayoutId id="2147485111" r:id="rId9"/>
    <p:sldLayoutId id="2147485112" r:id="rId10"/>
    <p:sldLayoutId id="2147485113" r:id="rId11"/>
    <p:sldLayoutId id="2147485114" r:id="rId12"/>
  </p:sldLayoutIdLst>
  <p:transition>
    <p:fade thruBlk="1"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sm_bl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20EEA6-C1E0-414F-99B1-A917AF9611B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447800"/>
          </a:xfrm>
          <a:prstGeom prst="rect">
            <a:avLst/>
          </a:prstGeom>
          <a:solidFill>
            <a:srgbClr val="6C00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Fundamentals of </a:t>
            </a:r>
          </a:p>
          <a:p>
            <a:pPr algn="ctr">
              <a:defRPr/>
            </a:pPr>
            <a:r>
              <a:rPr lang="en-US" sz="4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Public Administration</a:t>
            </a:r>
          </a:p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MPA - 406</a:t>
            </a:r>
            <a:endParaRPr lang="en-US" sz="2400" b="1" kern="0" dirty="0">
              <a:solidFill>
                <a:schemeClr val="bg1"/>
              </a:solidFill>
              <a:latin typeface="Aharoni" pitchFamily="2" charset="-79"/>
              <a:ea typeface="+mj-ea"/>
              <a:cs typeface="Aharoni" pitchFamily="2" charset="-79"/>
            </a:endParaRPr>
          </a:p>
        </p:txBody>
      </p:sp>
      <p:pic>
        <p:nvPicPr>
          <p:cNvPr id="4100" name="Picture 11" descr="http://netanimations.net/24-hour-geostationary-satellite-animation-loop-Earth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124200"/>
            <a:ext cx="182880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6172200"/>
            <a:ext cx="91440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236" tIns="51618" rIns="103236" bIns="51618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FACILITATOR</a:t>
            </a:r>
          </a:p>
          <a:p>
            <a:pPr marL="0" lvl="3" algn="ctr"/>
            <a:r>
              <a:rPr lang="en-US" sz="140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Prof. Dr. Mohammad Majid Mahmood 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3581400" y="22860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 Black" pitchFamily="34" charset="0"/>
              </a:rPr>
              <a:t>Lecture </a:t>
            </a:r>
            <a: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  <a:t>– </a:t>
            </a:r>
            <a: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  <a:t>17</a:t>
            </a:r>
            <a:endParaRPr lang="en-US" sz="20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3078163"/>
          </a:xfrm>
        </p:spPr>
        <p:txBody>
          <a:bodyPr/>
          <a:lstStyle/>
          <a:p>
            <a:pPr algn="just">
              <a:buFont typeface="Arial" charset="0"/>
              <a:buBlip>
                <a:blip r:embed="rId2"/>
              </a:buBlip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81000" y="1524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Reflections </a:t>
            </a:r>
            <a:endParaRPr lang="en-US" sz="48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285750" y="500063"/>
            <a:ext cx="8643938" cy="571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3200" smtClean="0">
                <a:solidFill>
                  <a:srgbClr val="FFFF00"/>
                </a:solidFill>
                <a:latin typeface="Arial Black" pitchFamily="34" charset="0"/>
              </a:rPr>
              <a:t>ALL THINKING </a:t>
            </a:r>
            <a:br>
              <a:rPr lang="en-US" sz="320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en-US" sz="3200" smtClean="0">
                <a:solidFill>
                  <a:srgbClr val="FFFF00"/>
                </a:solidFill>
                <a:latin typeface="Arial Black" pitchFamily="34" charset="0"/>
              </a:rPr>
              <a:t>IS NOT OF THE SAME QUALITY</a:t>
            </a:r>
            <a:endParaRPr lang="en-US" sz="3200" b="1" smtClean="0">
              <a:solidFill>
                <a:srgbClr val="FFFF00"/>
              </a:solidFill>
            </a:endParaRPr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357188" y="1785938"/>
            <a:ext cx="8572500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1371600" eaLnBrk="0" hangingPunct="0"/>
            <a:endParaRPr lang="en-US" sz="1800">
              <a:solidFill>
                <a:srgbClr val="FFFF00"/>
              </a:solidFill>
              <a:latin typeface="Arial Black" pitchFamily="34" charset="0"/>
            </a:endParaRPr>
          </a:p>
          <a:p>
            <a:pPr algn="just" defTabSz="1371600" eaLnBrk="0" hangingPunct="0"/>
            <a:r>
              <a:rPr lang="en-US" sz="2000" b="1">
                <a:solidFill>
                  <a:srgbClr val="FFFF00"/>
                </a:solidFill>
              </a:rPr>
              <a:t>Aimless Thinking: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We are naturally proficient at daydreaming and fantasizing. 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Lacks a purpose. 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Few people need training in aimless thinking. 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Thinking that is random, that roams aimlessly is not critical.</a:t>
            </a:r>
          </a:p>
          <a:p>
            <a:pPr algn="just" defTabSz="1371600" eaLnBrk="0" hangingPunct="0"/>
            <a:endParaRPr lang="en-US" sz="2000">
              <a:solidFill>
                <a:schemeClr val="bg1"/>
              </a:solidFill>
            </a:endParaRPr>
          </a:p>
          <a:p>
            <a:pPr algn="just" defTabSz="1371600" eaLnBrk="0" hangingPunct="0"/>
            <a:endParaRPr lang="en-US" sz="2000">
              <a:solidFill>
                <a:schemeClr val="bg1"/>
              </a:solidFill>
            </a:endParaRPr>
          </a:p>
          <a:p>
            <a:pPr algn="just" defTabSz="1371600" eaLnBrk="0" hangingPunct="0"/>
            <a:r>
              <a:rPr lang="en-US" sz="2000" b="1">
                <a:solidFill>
                  <a:srgbClr val="FFFF00"/>
                </a:solidFill>
              </a:rPr>
              <a:t>High Quality Thinking: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Has a purpose. 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We originate and produce with a sense of why we are doing so.</a:t>
            </a:r>
          </a:p>
          <a:p>
            <a:pPr defTabSz="1371600" eaLnBrk="0" hangingPunct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2000">
                <a:solidFill>
                  <a:schemeClr val="bg1"/>
                </a:solidFill>
              </a:rPr>
              <a:t>When thinking takes on a challenging task, the mind comes alive, ready for intellectual labor for the achievement of its goal.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5072063" y="6072188"/>
            <a:ext cx="4071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b="1" i="1">
                <a:solidFill>
                  <a:srgbClr val="FFFF00"/>
                </a:solidFill>
              </a:rPr>
              <a:t>Dr. Richard Paul and Dr. Linda Elder, </a:t>
            </a:r>
          </a:p>
          <a:p>
            <a:pPr eaLnBrk="0" hangingPunct="0"/>
            <a:r>
              <a:rPr lang="en-US" sz="1400" b="1" i="1">
                <a:solidFill>
                  <a:srgbClr val="FFFF00"/>
                </a:solidFill>
              </a:rPr>
              <a:t>The Foundation for Critical Thinking Press, 2010</a:t>
            </a:r>
            <a:endParaRPr lang="en-US" sz="1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7188" y="2428875"/>
            <a:ext cx="8372475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Should You Believe </a:t>
            </a:r>
            <a:br>
              <a:rPr lang="en-US" b="1" smtClean="0">
                <a:solidFill>
                  <a:srgbClr val="FFFF00"/>
                </a:solidFill>
              </a:rPr>
            </a:br>
            <a:r>
              <a:rPr lang="en-US" b="1" smtClean="0">
                <a:solidFill>
                  <a:srgbClr val="FFFF00"/>
                </a:solidFill>
              </a:rPr>
              <a:t>Everything You See?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5400" b="1" smtClean="0">
                <a:solidFill>
                  <a:srgbClr val="FFFF00"/>
                </a:solidFill>
              </a:rPr>
              <a:t>Perception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2286000"/>
            <a:ext cx="8258175" cy="40703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bg1"/>
                </a:solidFill>
              </a:rPr>
              <a:t>We often see and hear what we want to see and hear, based upon our past experiences, interests, motives, expectations; to stay within our comfort zone.</a:t>
            </a:r>
          </a:p>
        </p:txBody>
      </p:sp>
      <p:pic>
        <p:nvPicPr>
          <p:cNvPr id="38916" name="Picture 5" descr="MPj0406793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44958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ph/>
          </p:nvPr>
        </p:nvGraphicFramePr>
        <p:xfrm>
          <a:off x="2428875" y="428625"/>
          <a:ext cx="4286250" cy="6172200"/>
        </p:xfrm>
        <a:graphic>
          <a:graphicData uri="http://schemas.openxmlformats.org/presentationml/2006/ole">
            <p:oleObj spid="_x0000_s1026" name="Photo Editor Photo" r:id="rId3" imgW="2362530" imgH="3333333" progId="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512763"/>
            <a:ext cx="81153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What does the absence of Critical Thinking look like?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857500"/>
            <a:ext cx="8229600" cy="36242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r>
              <a:rPr lang="en-US" smtClean="0">
                <a:solidFill>
                  <a:schemeClr val="bg1"/>
                </a:solidFill>
              </a:rPr>
              <a:t>We blindly accept all statements.</a:t>
            </a:r>
          </a:p>
          <a:p>
            <a:pPr>
              <a:lnSpc>
                <a:spcPct val="120000"/>
              </a:lnSpc>
            </a:pPr>
            <a:r>
              <a:rPr lang="en-US" smtClean="0">
                <a:solidFill>
                  <a:schemeClr val="bg1"/>
                </a:solidFill>
              </a:rPr>
              <a:t>We blindly believe TV commercials.</a:t>
            </a:r>
          </a:p>
          <a:p>
            <a:pPr>
              <a:lnSpc>
                <a:spcPct val="120000"/>
              </a:lnSpc>
            </a:pPr>
            <a:r>
              <a:rPr lang="en-US" smtClean="0">
                <a:solidFill>
                  <a:schemeClr val="bg1"/>
                </a:solidFill>
              </a:rPr>
              <a:t> We blindly follow others.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8" grpId="0" animBg="1"/>
      <p:bldP spid="808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214313" y="320675"/>
            <a:ext cx="8643937" cy="1050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smtClean="0">
                <a:solidFill>
                  <a:srgbClr val="FFFF00"/>
                </a:solidFill>
              </a:rPr>
              <a:t>People Don’t Always Use </a:t>
            </a:r>
            <a:br>
              <a:rPr lang="en-US" sz="4000" b="1" smtClean="0">
                <a:solidFill>
                  <a:srgbClr val="FFFF00"/>
                </a:solidFill>
              </a:rPr>
            </a:br>
            <a:r>
              <a:rPr lang="en-US" sz="4000" b="1" smtClean="0">
                <a:solidFill>
                  <a:srgbClr val="FFFF00"/>
                </a:solidFill>
              </a:rPr>
              <a:t>Critical Thinking Skills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2143125"/>
            <a:ext cx="8715375" cy="4489450"/>
          </a:xfrm>
        </p:spPr>
        <p:txBody>
          <a:bodyPr>
            <a:no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>
                <a:solidFill>
                  <a:schemeClr val="bg1"/>
                </a:solidFill>
              </a:rPr>
              <a:t>It is not uncommon for people to say</a:t>
            </a:r>
            <a:r>
              <a:rPr lang="en-US" sz="2800" dirty="0" smtClean="0">
                <a:solidFill>
                  <a:schemeClr val="bg1"/>
                </a:solidFill>
              </a:rPr>
              <a:t>…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>
              <a:solidFill>
                <a:schemeClr val="bg1"/>
              </a:solidFill>
            </a:endParaRP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20000"/>
                  <a:lumOff val="80000"/>
                </a:schemeClr>
              </a:buClr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bg1"/>
                </a:solidFill>
              </a:rPr>
              <a:t>“I thought it was no big deal.”</a:t>
            </a: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20000"/>
                  <a:lumOff val="80000"/>
                </a:schemeClr>
              </a:buClr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bg1"/>
                </a:solidFill>
              </a:rPr>
              <a:t>“I just wasn’t thinking”</a:t>
            </a: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20000"/>
                  <a:lumOff val="80000"/>
                </a:schemeClr>
              </a:buClr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bg1"/>
                </a:solidFill>
              </a:rPr>
              <a:t>“How was I supposed to know?”</a:t>
            </a: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20000"/>
                  <a:lumOff val="80000"/>
                </a:schemeClr>
              </a:buClr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bg1"/>
                </a:solidFill>
              </a:rPr>
              <a:t>“I can’t think of everything!”</a:t>
            </a: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bg2">
                  <a:lumMod val="20000"/>
                  <a:lumOff val="80000"/>
                </a:schemeClr>
              </a:buClr>
              <a:buFont typeface="Wingdings" pitchFamily="2" charset="2"/>
              <a:buChar char="v"/>
              <a:defRPr/>
            </a:pPr>
            <a:r>
              <a:rPr lang="en-US" dirty="0">
                <a:solidFill>
                  <a:schemeClr val="bg1"/>
                </a:solidFill>
              </a:rPr>
              <a:t>“My </a:t>
            </a:r>
            <a:r>
              <a:rPr lang="en-US" dirty="0" smtClean="0">
                <a:solidFill>
                  <a:schemeClr val="bg1"/>
                </a:solidFill>
              </a:rPr>
              <a:t>bad luck……”</a:t>
            </a:r>
            <a:endParaRPr lang="en-US" dirty="0">
              <a:solidFill>
                <a:schemeClr val="bg1"/>
              </a:solidFill>
            </a:endParaRPr>
          </a:p>
          <a:p>
            <a:pPr marL="521208" lvl="1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" pitchFamily="2" charset="2"/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521208" lvl="1" algn="ctr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FFFF00"/>
                </a:solidFill>
              </a:rPr>
              <a:t>People who have poor critical thinking skills are </a:t>
            </a:r>
          </a:p>
          <a:p>
            <a:pPr marL="521208" lvl="1" algn="ctr" fontAlgn="auto">
              <a:lnSpc>
                <a:spcPct val="80000"/>
              </a:lnSpc>
              <a:spcAft>
                <a:spcPts val="0"/>
              </a:spcAft>
              <a:buClr>
                <a:schemeClr val="accent4"/>
              </a:buClr>
              <a:buFont typeface="Wingdings" pitchFamily="2" charset="2"/>
              <a:buNone/>
              <a:defRPr/>
            </a:pPr>
            <a:r>
              <a:rPr lang="en-US" b="1" dirty="0" smtClean="0">
                <a:solidFill>
                  <a:srgbClr val="FFFF00"/>
                </a:solidFill>
              </a:rPr>
              <a:t>“their own worst enemies.”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5" name="Rectangle 9"/>
          <p:cNvSpPr>
            <a:spLocks noChangeArrowheads="1"/>
          </p:cNvSpPr>
          <p:nvPr/>
        </p:nvSpPr>
        <p:spPr bwMode="auto">
          <a:xfrm>
            <a:off x="1071538" y="2143116"/>
            <a:ext cx="7072362" cy="1714512"/>
          </a:xfrm>
          <a:prstGeom prst="rect">
            <a:avLst/>
          </a:prstGeom>
          <a:solidFill>
            <a:srgbClr val="000066"/>
          </a:solidFill>
          <a:ln w="34925">
            <a:solidFill>
              <a:srgbClr val="FFFFFF"/>
            </a:solidFill>
            <a:miter lim="800000"/>
            <a:headEnd/>
            <a:tailEnd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none" lIns="90488" tIns="44450" rIns="90488" bIns="44450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5400" b="1" dirty="0" smtClean="0">
                <a:solidFill>
                  <a:srgbClr val="FFFFFF"/>
                </a:solidFill>
                <a:latin typeface="Book Antiqua" pitchFamily="18" charset="0"/>
              </a:rPr>
              <a:t>Questioning Mind</a:t>
            </a:r>
            <a:endParaRPr lang="en-US" sz="5400" b="1" dirty="0">
              <a:solidFill>
                <a:srgbClr val="FFFFFF"/>
              </a:solidFill>
              <a:latin typeface="Book Antiqua" pitchFamily="18" charset="0"/>
            </a:endParaRPr>
          </a:p>
        </p:txBody>
      </p:sp>
      <p:sp>
        <p:nvSpPr>
          <p:cNvPr id="31747" name="Rectangle 11"/>
          <p:cNvSpPr>
            <a:spLocks noChangeArrowheads="1"/>
          </p:cNvSpPr>
          <p:nvPr/>
        </p:nvSpPr>
        <p:spPr bwMode="auto">
          <a:xfrm>
            <a:off x="8229600" y="6480175"/>
            <a:ext cx="8890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 bwMode="auto">
          <a:xfrm>
            <a:off x="0" y="0"/>
            <a:ext cx="9144000" cy="17399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Necessary Condition </a:t>
            </a:r>
            <a:b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 the Development of </a:t>
            </a:r>
            <a:b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Critical Thinking is:</a:t>
            </a:r>
            <a:r>
              <a:rPr kumimoji="0" lang="en-US" b="0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5400" b="1" smtClean="0">
                <a:solidFill>
                  <a:srgbClr val="FFFF00"/>
                </a:solidFill>
              </a:rPr>
              <a:t>Language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8875"/>
            <a:ext cx="8001000" cy="23717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mtClean="0">
                <a:solidFill>
                  <a:schemeClr val="bg1"/>
                </a:solidFill>
              </a:rPr>
              <a:t>The landscape of the mind.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mtClean="0">
                <a:solidFill>
                  <a:schemeClr val="bg1"/>
                </a:solidFill>
              </a:rPr>
              <a:t>The software of the brain.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  <p:pic>
        <p:nvPicPr>
          <p:cNvPr id="44036" name="Picture 4" descr="MPj0387796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038600"/>
            <a:ext cx="17399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nimBg="1"/>
      <p:bldP spid="563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6000" b="1" smtClean="0">
                <a:solidFill>
                  <a:srgbClr val="FFFF00"/>
                </a:solidFill>
              </a:rPr>
              <a:t>Language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2428875"/>
            <a:ext cx="8258175" cy="3927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mtClean="0">
                <a:solidFill>
                  <a:schemeClr val="bg1"/>
                </a:solidFill>
              </a:rPr>
              <a:t>Words can have two kinds of meaning: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sz="3200" smtClean="0">
                <a:solidFill>
                  <a:srgbClr val="FFFF00"/>
                </a:solidFill>
              </a:rPr>
              <a:t>Denotative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sz="3200" smtClean="0">
                <a:solidFill>
                  <a:srgbClr val="FFFF00"/>
                </a:solidFill>
              </a:rPr>
              <a:t>Connotative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 typeface="Wingdings" pitchFamily="2" charset="2"/>
              <a:buNone/>
            </a:pPr>
            <a:endParaRPr lang="en-US" sz="3200" smtClean="0">
              <a:solidFill>
                <a:schemeClr val="bg1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mtClean="0">
                <a:solidFill>
                  <a:schemeClr val="bg1"/>
                </a:solidFill>
              </a:rPr>
              <a:t>What does each mean?</a:t>
            </a:r>
          </a:p>
          <a:p>
            <a:endParaRPr lang="en-US" sz="36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500313"/>
            <a:ext cx="7772400" cy="38560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3600" b="1" smtClean="0">
                <a:solidFill>
                  <a:srgbClr val="FFFF00"/>
                </a:solidFill>
              </a:rPr>
              <a:t>Denotative</a:t>
            </a:r>
            <a:r>
              <a:rPr lang="en-US" smtClean="0">
                <a:solidFill>
                  <a:srgbClr val="FFFF00"/>
                </a:solidFill>
              </a:rPr>
              <a:t>: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sz="3200" smtClean="0">
                <a:solidFill>
                  <a:srgbClr val="00B050"/>
                </a:solidFill>
              </a:rPr>
              <a:t>Dictionary meaning: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 typeface="Wingdings" pitchFamily="2" charset="2"/>
              <a:buNone/>
            </a:pPr>
            <a:r>
              <a:rPr lang="en-US" sz="3200" smtClean="0">
                <a:solidFill>
                  <a:schemeClr val="bg1"/>
                </a:solidFill>
              </a:rPr>
              <a:t>	What is an apple?</a:t>
            </a:r>
          </a:p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en-US" sz="3200" smtClean="0">
                <a:solidFill>
                  <a:schemeClr val="bg1"/>
                </a:solidFill>
              </a:rPr>
              <a:t>edible, usually rounded fruit. </a:t>
            </a:r>
          </a:p>
          <a:p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6000" b="1" smtClean="0">
                <a:solidFill>
                  <a:srgbClr val="FFFF00"/>
                </a:solidFill>
              </a:rPr>
              <a:t>Language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28875"/>
            <a:ext cx="7772400" cy="39274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3600" b="1" smtClean="0">
                <a:solidFill>
                  <a:srgbClr val="FFFF00"/>
                </a:solidFill>
              </a:rPr>
              <a:t>Connotative</a:t>
            </a:r>
            <a:r>
              <a:rPr lang="en-US" smtClean="0">
                <a:solidFill>
                  <a:srgbClr val="FFFF00"/>
                </a:solidFill>
              </a:rPr>
              <a:t>:</a:t>
            </a: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en-US" sz="3200" smtClean="0">
                <a:solidFill>
                  <a:schemeClr val="bg1"/>
                </a:solidFill>
              </a:rPr>
              <a:t>Suggestions beyond the dictionary meanings.</a:t>
            </a:r>
          </a:p>
          <a:p>
            <a:pPr lvl="1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</a:pPr>
            <a:r>
              <a:rPr lang="en-US" sz="3200" smtClean="0">
                <a:solidFill>
                  <a:srgbClr val="FFFF00"/>
                </a:solidFill>
              </a:rPr>
              <a:t>What do you think of when you hear the word apple?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6000" b="1" smtClean="0">
                <a:solidFill>
                  <a:srgbClr val="FFFF00"/>
                </a:solidFill>
              </a:rPr>
              <a:t>Language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/>
          </p:cNvSpPr>
          <p:nvPr>
            <p:ph type="title" idx="4294967295"/>
          </p:nvPr>
        </p:nvSpPr>
        <p:spPr bwMode="auto">
          <a:xfrm>
            <a:off x="214313" y="571500"/>
            <a:ext cx="8643937" cy="571500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4800" b="1" dirty="0" smtClean="0">
                <a:solidFill>
                  <a:srgbClr val="FFFF00"/>
                </a:solidFill>
              </a:rPr>
              <a:t>Brain Fitness</a:t>
            </a:r>
          </a:p>
        </p:txBody>
      </p:sp>
      <p:sp>
        <p:nvSpPr>
          <p:cNvPr id="48131" name="Rectangle 4"/>
          <p:cNvSpPr>
            <a:spLocks noChangeArrowheads="1"/>
          </p:cNvSpPr>
          <p:nvPr/>
        </p:nvSpPr>
        <p:spPr bwMode="auto">
          <a:xfrm>
            <a:off x="428625" y="2500313"/>
            <a:ext cx="8429625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547688" eaLnBrk="0" hangingPunct="0">
              <a:buFont typeface="Wingdings" pitchFamily="2" charset="2"/>
              <a:buChar char="q"/>
            </a:pPr>
            <a:r>
              <a:rPr lang="en-US"/>
              <a:t> 	Like the body, the brain has its own form of fitness or 	excellence. </a:t>
            </a:r>
          </a:p>
          <a:p>
            <a:pPr defTabSz="547688" eaLnBrk="0" hangingPunct="0">
              <a:buFont typeface="Wingdings" pitchFamily="2" charset="2"/>
              <a:buChar char="q"/>
            </a:pPr>
            <a:endParaRPr lang="en-US"/>
          </a:p>
          <a:p>
            <a:pPr defTabSz="547688" eaLnBrk="0" hangingPunct="0">
              <a:buFont typeface="Wingdings" pitchFamily="2" charset="2"/>
              <a:buChar char="q"/>
            </a:pPr>
            <a:r>
              <a:rPr lang="en-US"/>
              <a:t> 	To achieve brain fitness, the brain must learn to:</a:t>
            </a:r>
          </a:p>
          <a:p>
            <a:pPr lvl="2" defTabSz="547688" eaLnBrk="0" hangingPunct="0">
              <a:buFont typeface="Wingdings" pitchFamily="2" charset="2"/>
              <a:buChar char="ü"/>
            </a:pPr>
            <a:r>
              <a:rPr lang="en-US"/>
              <a:t>take charge of itself, </a:t>
            </a:r>
          </a:p>
          <a:p>
            <a:pPr lvl="2" defTabSz="547688" eaLnBrk="0" hangingPunct="0">
              <a:buFont typeface="Wingdings" pitchFamily="2" charset="2"/>
              <a:buChar char="ü"/>
            </a:pPr>
            <a:r>
              <a:rPr lang="en-US"/>
              <a:t>energize itself, </a:t>
            </a:r>
          </a:p>
          <a:p>
            <a:pPr lvl="2" defTabSz="547688" eaLnBrk="0" hangingPunct="0">
              <a:buFont typeface="Wingdings" pitchFamily="2" charset="2"/>
              <a:buChar char="ü"/>
            </a:pPr>
            <a:r>
              <a:rPr lang="en-US"/>
              <a:t>press forward when difficulties emerge, </a:t>
            </a:r>
          </a:p>
          <a:p>
            <a:pPr lvl="2" defTabSz="547688" eaLnBrk="0" hangingPunct="0">
              <a:buFont typeface="Wingdings" pitchFamily="2" charset="2"/>
              <a:buChar char="ü"/>
            </a:pPr>
            <a:r>
              <a:rPr lang="en-US"/>
              <a:t>become attentive, and reflective</a:t>
            </a:r>
          </a:p>
          <a:p>
            <a:pPr defTabSz="547688" eaLnBrk="0" hangingPunct="0"/>
            <a:endParaRPr lang="en-US" sz="1200"/>
          </a:p>
        </p:txBody>
      </p:sp>
      <p:sp>
        <p:nvSpPr>
          <p:cNvPr id="48132" name="Rectangle 5"/>
          <p:cNvSpPr>
            <a:spLocks noChangeArrowheads="1"/>
          </p:cNvSpPr>
          <p:nvPr/>
        </p:nvSpPr>
        <p:spPr bwMode="auto">
          <a:xfrm>
            <a:off x="4857750" y="6000750"/>
            <a:ext cx="40719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b="1" i="1">
                <a:solidFill>
                  <a:srgbClr val="FFFF00"/>
                </a:solidFill>
              </a:rPr>
              <a:t>Dr. Richard Paul and Dr. Linda Elder, </a:t>
            </a:r>
          </a:p>
          <a:p>
            <a:pPr eaLnBrk="0" hangingPunct="0"/>
            <a:r>
              <a:rPr lang="en-US" sz="1400" b="1" i="1">
                <a:solidFill>
                  <a:srgbClr val="FFFF00"/>
                </a:solidFill>
              </a:rPr>
              <a:t>The Foundation for Critical Thinking Press, 2010</a:t>
            </a:r>
            <a:endParaRPr lang="en-US" sz="1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00063"/>
            <a:ext cx="8229600" cy="91757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4400" b="1" dirty="0" smtClean="0">
                <a:solidFill>
                  <a:srgbClr val="FFFF00"/>
                </a:solidFill>
              </a:rPr>
              <a:t>Critical Thinking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2286000"/>
            <a:ext cx="8329612" cy="4070350"/>
          </a:xfrm>
        </p:spPr>
        <p:txBody>
          <a:bodyPr/>
          <a:lstStyle/>
          <a:p>
            <a:r>
              <a:rPr lang="en-US" smtClean="0"/>
              <a:t>Thinking is the hardest work, which is probably why so few engage in it.</a:t>
            </a:r>
          </a:p>
          <a:p>
            <a:pPr lvl="4" algn="r">
              <a:buFontTx/>
              <a:buNone/>
            </a:pPr>
            <a:r>
              <a:rPr lang="en-US" sz="2400" b="1" smtClean="0">
                <a:solidFill>
                  <a:srgbClr val="FFFF00"/>
                </a:solidFill>
              </a:rPr>
              <a:t>Henry Ford</a:t>
            </a:r>
          </a:p>
          <a:p>
            <a:pPr lvl="4">
              <a:buFont typeface="Wingdings" pitchFamily="2" charset="2"/>
              <a:buNone/>
            </a:pPr>
            <a:endParaRPr lang="en-US" sz="2400" smtClean="0"/>
          </a:p>
          <a:p>
            <a:r>
              <a:rPr lang="en-US" smtClean="0"/>
              <a:t>Some people’s minds close up &amp; they live on their intellectual fat.</a:t>
            </a:r>
          </a:p>
          <a:p>
            <a:pPr lvl="4" algn="r">
              <a:buFontTx/>
              <a:buNone/>
            </a:pPr>
            <a:r>
              <a:rPr lang="en-US" sz="2400" b="1" smtClean="0">
                <a:solidFill>
                  <a:srgbClr val="FFFF00"/>
                </a:solidFill>
              </a:rPr>
              <a:t>William Lyon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000250"/>
            <a:ext cx="8358188" cy="40703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Denial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Refuse to accept reality.</a:t>
            </a:r>
          </a:p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Projection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We see in others what is really happening to us.</a:t>
            </a:r>
          </a:p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Rationalization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Lying to ourselves about the real reasons for our behaviors and feelings.</a:t>
            </a:r>
          </a:p>
          <a:p>
            <a:pPr>
              <a:lnSpc>
                <a:spcPct val="90000"/>
              </a:lnSpc>
            </a:pPr>
            <a:endParaRPr lang="en-US" sz="280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28625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sz="5400" b="1" dirty="0">
                <a:solidFill>
                  <a:srgbClr val="FFFF00"/>
                </a:solidFill>
              </a:rPr>
              <a:t>Thinking Errors</a:t>
            </a:r>
            <a:br>
              <a:rPr lang="en-US" sz="5400" b="1" dirty="0">
                <a:solidFill>
                  <a:srgbClr val="FFFF00"/>
                </a:solidFill>
              </a:rPr>
            </a:br>
            <a:endParaRPr lang="en-US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28625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sz="5400" b="1" dirty="0">
                <a:solidFill>
                  <a:srgbClr val="FFFF00"/>
                </a:solidFill>
              </a:rPr>
              <a:t>Thinking Errors</a:t>
            </a:r>
            <a:br>
              <a:rPr lang="en-US" sz="5400" b="1" dirty="0">
                <a:solidFill>
                  <a:srgbClr val="FFFF00"/>
                </a:solidFill>
              </a:rPr>
            </a:b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2071688"/>
            <a:ext cx="82296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Personalization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Thinking in which the world revolves around an individual</a:t>
            </a:r>
          </a:p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Polarized Thinking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There is only black or white – no gray</a:t>
            </a:r>
          </a:p>
          <a:p>
            <a:pPr>
              <a:lnSpc>
                <a:spcPct val="90000"/>
              </a:lnSpc>
            </a:pPr>
            <a:r>
              <a:rPr lang="en-US" sz="3600" b="1" smtClean="0">
                <a:solidFill>
                  <a:srgbClr val="FFFF00"/>
                </a:solidFill>
              </a:rPr>
              <a:t>Catastrophizing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Always consider the worst possible outcome (all the time)</a:t>
            </a:r>
          </a:p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  <p:bldP spid="6861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2071688"/>
            <a:ext cx="8258175" cy="4572000"/>
          </a:xfrm>
        </p:spPr>
        <p:txBody>
          <a:bodyPr/>
          <a:lstStyle/>
          <a:p>
            <a:r>
              <a:rPr lang="en-US" sz="3600" b="1" smtClean="0">
                <a:solidFill>
                  <a:srgbClr val="FFFF00"/>
                </a:solidFill>
              </a:rPr>
              <a:t>Selective abstraction</a:t>
            </a:r>
          </a:p>
          <a:p>
            <a:pPr lvl="1"/>
            <a:r>
              <a:rPr lang="en-US" sz="3200" smtClean="0"/>
              <a:t>Focusing on one detail of a situation and ignoring the larger picture</a:t>
            </a:r>
          </a:p>
          <a:p>
            <a:r>
              <a:rPr lang="en-US" sz="3600" b="1" smtClean="0">
                <a:solidFill>
                  <a:srgbClr val="FFFF00"/>
                </a:solidFill>
              </a:rPr>
              <a:t>Overgeneralization</a:t>
            </a:r>
          </a:p>
          <a:p>
            <a:pPr lvl="1"/>
            <a:r>
              <a:rPr lang="en-US" sz="3200" smtClean="0"/>
              <a:t>Drawing broad conclusions on the basis of a single incident.</a:t>
            </a:r>
          </a:p>
          <a:p>
            <a:endParaRPr lang="en-US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428625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en-US" sz="5400" b="1" dirty="0">
                <a:solidFill>
                  <a:srgbClr val="FFFF00"/>
                </a:solidFill>
              </a:rPr>
              <a:t>Thinking Errors</a:t>
            </a:r>
            <a:br>
              <a:rPr lang="en-US" sz="5400" b="1" dirty="0">
                <a:solidFill>
                  <a:srgbClr val="FFFF00"/>
                </a:solidFill>
              </a:rPr>
            </a:br>
            <a:endParaRPr lang="en-US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2643188"/>
            <a:ext cx="8229600" cy="399573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bg1"/>
                </a:solidFill>
              </a:rPr>
              <a:t>Strive for understanding</a:t>
            </a:r>
          </a:p>
          <a:p>
            <a:r>
              <a:rPr lang="en-US" smtClean="0">
                <a:solidFill>
                  <a:schemeClr val="bg1"/>
                </a:solidFill>
              </a:rPr>
              <a:t>Are honest with themselves</a:t>
            </a:r>
          </a:p>
          <a:p>
            <a:r>
              <a:rPr lang="en-US" smtClean="0">
                <a:solidFill>
                  <a:schemeClr val="bg1"/>
                </a:solidFill>
              </a:rPr>
              <a:t>Base judgment on evidence</a:t>
            </a:r>
          </a:p>
          <a:p>
            <a:r>
              <a:rPr lang="en-US" smtClean="0">
                <a:solidFill>
                  <a:schemeClr val="bg1"/>
                </a:solidFill>
              </a:rPr>
              <a:t>Are interested in other people’s ideas</a:t>
            </a:r>
          </a:p>
          <a:p>
            <a:r>
              <a:rPr lang="en-US" smtClean="0">
                <a:solidFill>
                  <a:schemeClr val="bg1"/>
                </a:solidFill>
              </a:rPr>
              <a:t>Control their feelings/emotions</a:t>
            </a:r>
          </a:p>
          <a:p>
            <a:endParaRPr lang="en-US" smtClean="0">
              <a:solidFill>
                <a:schemeClr val="bg1"/>
              </a:solidFill>
            </a:endParaRPr>
          </a:p>
          <a:p>
            <a:endParaRPr lang="en-US" smtClean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357188"/>
            <a:ext cx="8715375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Characteristics of </a:t>
            </a:r>
            <a:br>
              <a:rPr lang="en-US" b="1" smtClean="0">
                <a:solidFill>
                  <a:srgbClr val="FFFF00"/>
                </a:solidFill>
              </a:rPr>
            </a:br>
            <a:r>
              <a:rPr lang="en-US" b="1" smtClean="0">
                <a:solidFill>
                  <a:srgbClr val="FFFF00"/>
                </a:solidFill>
              </a:rPr>
              <a:t>Critical Thinkers: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2643188"/>
            <a:ext cx="8229600" cy="392906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15000"/>
              </a:lnSpc>
            </a:pPr>
            <a:r>
              <a:rPr lang="en-US" smtClean="0">
                <a:solidFill>
                  <a:schemeClr val="bg1"/>
                </a:solidFill>
              </a:rPr>
              <a:t>They keep an open mind</a:t>
            </a:r>
          </a:p>
          <a:p>
            <a:pPr>
              <a:lnSpc>
                <a:spcPct val="115000"/>
              </a:lnSpc>
            </a:pPr>
            <a:r>
              <a:rPr lang="en-US" smtClean="0">
                <a:solidFill>
                  <a:schemeClr val="bg1"/>
                </a:solidFill>
              </a:rPr>
              <a:t>They are highly observant</a:t>
            </a:r>
          </a:p>
          <a:p>
            <a:pPr>
              <a:lnSpc>
                <a:spcPct val="115000"/>
              </a:lnSpc>
            </a:pPr>
            <a:r>
              <a:rPr lang="en-US" smtClean="0">
                <a:solidFill>
                  <a:schemeClr val="bg1"/>
                </a:solidFill>
              </a:rPr>
              <a:t>Identify key issues and raise questions</a:t>
            </a:r>
          </a:p>
          <a:p>
            <a:pPr>
              <a:lnSpc>
                <a:spcPct val="115000"/>
              </a:lnSpc>
            </a:pPr>
            <a:r>
              <a:rPr lang="en-US" smtClean="0">
                <a:solidFill>
                  <a:schemeClr val="bg1"/>
                </a:solidFill>
              </a:rPr>
              <a:t>Obtain relevant facts</a:t>
            </a:r>
          </a:p>
          <a:p>
            <a:pPr>
              <a:lnSpc>
                <a:spcPct val="115000"/>
              </a:lnSpc>
            </a:pPr>
            <a:r>
              <a:rPr lang="en-US" smtClean="0">
                <a:solidFill>
                  <a:schemeClr val="bg1"/>
                </a:solidFill>
              </a:rPr>
              <a:t>Evaluate findings and form judgments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313" y="357188"/>
            <a:ext cx="8715375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Characteristics of </a:t>
            </a:r>
            <a:br>
              <a:rPr lang="en-US" b="1" smtClean="0">
                <a:solidFill>
                  <a:srgbClr val="FFFF00"/>
                </a:solidFill>
              </a:rPr>
            </a:br>
            <a:r>
              <a:rPr lang="en-US" b="1" smtClean="0">
                <a:solidFill>
                  <a:srgbClr val="FFFF00"/>
                </a:solidFill>
              </a:rPr>
              <a:t>Critical Thinkers: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2938" y="2428875"/>
            <a:ext cx="785812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buClr>
                <a:srgbClr val="FFFF00"/>
              </a:buClr>
              <a:defRPr/>
            </a:pPr>
            <a:r>
              <a:rPr lang="en-US" sz="4000" b="1" dirty="0">
                <a:solidFill>
                  <a:srgbClr val="FFFF00"/>
                </a:solidFill>
              </a:rPr>
              <a:t>In thinking critically, </a:t>
            </a:r>
          </a:p>
          <a:p>
            <a:pPr algn="ctr" eaLnBrk="0" hangingPunct="0">
              <a:buClr>
                <a:srgbClr val="FFFF00"/>
              </a:buClr>
              <a:defRPr/>
            </a:pPr>
            <a:r>
              <a:rPr lang="en-US" sz="4000" b="1" dirty="0">
                <a:solidFill>
                  <a:srgbClr val="FFFF00"/>
                </a:solidFill>
              </a:rPr>
              <a:t>we take command of the meanings we create.</a:t>
            </a:r>
            <a:endParaRPr lang="en-US" sz="4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 algn="just" eaLnBrk="0" hangingPunct="0">
              <a:buClr>
                <a:srgbClr val="FFFF00"/>
              </a:buClr>
              <a:buFont typeface="Wingdings" pitchFamily="2" charset="2"/>
              <a:buChar char="ü"/>
              <a:defRPr/>
            </a:pPr>
            <a:endParaRPr lang="en-US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7" descr="little thin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975" y="-171450"/>
            <a:ext cx="10801350" cy="71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Text Box 5"/>
          <p:cNvSpPr txBox="1">
            <a:spLocks noChangeArrowheads="1"/>
          </p:cNvSpPr>
          <p:nvPr/>
        </p:nvSpPr>
        <p:spPr bwMode="auto">
          <a:xfrm>
            <a:off x="0" y="390525"/>
            <a:ext cx="51419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nl-NL" b="1" dirty="0">
                <a:solidFill>
                  <a:schemeClr val="bg1"/>
                </a:solidFill>
                <a:latin typeface="+mn-lt"/>
              </a:rPr>
              <a:t>“Sometimes when I consider what tremendous consequences come from little things … I am tempted to think … there are no little things”</a:t>
            </a:r>
          </a:p>
          <a:p>
            <a:pPr algn="ctr">
              <a:spcBef>
                <a:spcPct val="50000"/>
              </a:spcBef>
              <a:defRPr/>
            </a:pPr>
            <a:r>
              <a:rPr lang="nl-NL" b="1" dirty="0">
                <a:solidFill>
                  <a:srgbClr val="FFFF00"/>
                </a:solidFill>
                <a:latin typeface="Century" pitchFamily="18" charset="0"/>
              </a:rPr>
              <a:t>Bruce Barton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</a:rPr>
              <a:t>Conclusions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571500" y="1285875"/>
            <a:ext cx="8053388" cy="1446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lIns="91435" tIns="45718" rIns="91435" bIns="45718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Rockwell Extra Bold" pitchFamily="18" charset="0"/>
              </a:rPr>
              <a:t>Thank you </a:t>
            </a:r>
          </a:p>
          <a:p>
            <a:pPr algn="ctr">
              <a:defRPr/>
            </a:pPr>
            <a:r>
              <a:rPr lang="en-US" sz="4400" dirty="0">
                <a:solidFill>
                  <a:srgbClr val="00B050"/>
                </a:solidFill>
                <a:latin typeface="Rockwell Extra Bold" pitchFamily="18" charset="0"/>
              </a:rPr>
              <a:t>for your kind attention!</a:t>
            </a:r>
            <a:endParaRPr lang="en-GB" sz="4400" dirty="0">
              <a:solidFill>
                <a:srgbClr val="00B050"/>
              </a:solidFill>
              <a:latin typeface="Rockwell Extra Bold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949280"/>
            <a:ext cx="9144000" cy="53513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03236" tIns="51618" rIns="103236" bIns="51618">
            <a:spAutoFit/>
          </a:bodyPr>
          <a:lstStyle/>
          <a:p>
            <a:pPr algn="ctr"/>
            <a:r>
              <a:rPr lang="en-US" sz="1400" b="0" dirty="0" smtClean="0">
                <a:solidFill>
                  <a:schemeClr val="bg1"/>
                </a:solidFill>
                <a:latin typeface="Arial Black" pitchFamily="34" charset="0"/>
              </a:rPr>
              <a:t>FACILITATOR</a:t>
            </a:r>
            <a:endParaRPr lang="en-US" sz="1400" b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lvl="3" algn="ctr"/>
            <a:r>
              <a:rPr lang="en-US" sz="1400" b="0" dirty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Prof. Dr. Mohammad Majid </a:t>
            </a:r>
            <a:r>
              <a:rPr lang="en-US" sz="1400" b="0" dirty="0" smtClean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Mahmood Bagram</a:t>
            </a:r>
            <a:endParaRPr lang="en-US" sz="1400" b="0" dirty="0">
              <a:solidFill>
                <a:srgbClr val="FFFF00"/>
              </a:solidFill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4" name="Picture 11" descr="http://netanimations.net/24-hour-geostationary-satellite-animation-loop-Earth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286124"/>
            <a:ext cx="1628346" cy="163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xcellent ppt background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2645</TotalTime>
  <Words>617</Words>
  <Application>Microsoft Office PowerPoint</Application>
  <PresentationFormat>On-screen Show (4:3)</PresentationFormat>
  <Paragraphs>129</Paragraphs>
  <Slides>25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excellent ppt background</vt:lpstr>
      <vt:lpstr>Metro</vt:lpstr>
      <vt:lpstr>Photo Editor Photo</vt:lpstr>
      <vt:lpstr>Slide 1</vt:lpstr>
      <vt:lpstr>Slide 2</vt:lpstr>
      <vt:lpstr>Slide 3</vt:lpstr>
      <vt:lpstr>ALL THINKING  IS NOT OF THE SAME QUALITY</vt:lpstr>
      <vt:lpstr>Should You Believe  Everything You See?</vt:lpstr>
      <vt:lpstr>Perception</vt:lpstr>
      <vt:lpstr>Slide 7</vt:lpstr>
      <vt:lpstr>What does the absence of Critical Thinking look like?</vt:lpstr>
      <vt:lpstr>People Don’t Always Use  Critical Thinking Skills</vt:lpstr>
      <vt:lpstr>Slide 10</vt:lpstr>
      <vt:lpstr>Language</vt:lpstr>
      <vt:lpstr>Language</vt:lpstr>
      <vt:lpstr>Language</vt:lpstr>
      <vt:lpstr>Language</vt:lpstr>
      <vt:lpstr>Brain Fitness</vt:lpstr>
      <vt:lpstr>Critical Thinking</vt:lpstr>
      <vt:lpstr>Thinking Errors </vt:lpstr>
      <vt:lpstr>Thinking Errors </vt:lpstr>
      <vt:lpstr>Thinking Errors </vt:lpstr>
      <vt:lpstr>Characteristics of  Critical Thinkers: </vt:lpstr>
      <vt:lpstr>Characteristics of  Critical Thinkers: </vt:lpstr>
      <vt:lpstr>Slide 22</vt:lpstr>
      <vt:lpstr>Slide 23</vt:lpstr>
      <vt:lpstr>Conclusions</vt:lpstr>
      <vt:lpstr>Slide 25</vt:lpstr>
    </vt:vector>
  </TitlesOfParts>
  <Company>McGraw-Hill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Gillian Bugden</dc:creator>
  <cp:lastModifiedBy>NTS</cp:lastModifiedBy>
  <cp:revision>553</cp:revision>
  <cp:lastPrinted>2002-08-21T01:10:05Z</cp:lastPrinted>
  <dcterms:created xsi:type="dcterms:W3CDTF">2002-05-27T04:37:10Z</dcterms:created>
  <dcterms:modified xsi:type="dcterms:W3CDTF">2013-06-13T16:00:00Z</dcterms:modified>
</cp:coreProperties>
</file>