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07" r:id="rId1"/>
  </p:sldMasterIdLst>
  <p:notesMasterIdLst>
    <p:notesMasterId r:id="rId34"/>
  </p:notesMasterIdLst>
  <p:handoutMasterIdLst>
    <p:handoutMasterId r:id="rId35"/>
  </p:handoutMasterIdLst>
  <p:sldIdLst>
    <p:sldId id="938" r:id="rId2"/>
    <p:sldId id="939" r:id="rId3"/>
    <p:sldId id="940" r:id="rId4"/>
    <p:sldId id="942" r:id="rId5"/>
    <p:sldId id="943" r:id="rId6"/>
    <p:sldId id="944" r:id="rId7"/>
    <p:sldId id="945" r:id="rId8"/>
    <p:sldId id="946" r:id="rId9"/>
    <p:sldId id="863" r:id="rId10"/>
    <p:sldId id="924" r:id="rId11"/>
    <p:sldId id="869" r:id="rId12"/>
    <p:sldId id="937" r:id="rId13"/>
    <p:sldId id="861" r:id="rId14"/>
    <p:sldId id="919" r:id="rId15"/>
    <p:sldId id="868" r:id="rId16"/>
    <p:sldId id="920" r:id="rId17"/>
    <p:sldId id="862" r:id="rId18"/>
    <p:sldId id="909" r:id="rId19"/>
    <p:sldId id="830" r:id="rId20"/>
    <p:sldId id="831" r:id="rId21"/>
    <p:sldId id="930" r:id="rId22"/>
    <p:sldId id="922" r:id="rId23"/>
    <p:sldId id="923" r:id="rId24"/>
    <p:sldId id="933" r:id="rId25"/>
    <p:sldId id="934" r:id="rId26"/>
    <p:sldId id="935" r:id="rId27"/>
    <p:sldId id="936" r:id="rId28"/>
    <p:sldId id="754" r:id="rId29"/>
    <p:sldId id="860" r:id="rId30"/>
    <p:sldId id="739" r:id="rId31"/>
    <p:sldId id="947" r:id="rId32"/>
    <p:sldId id="948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</p:showPr>
  <p:clrMru>
    <a:srgbClr val="996633"/>
    <a:srgbClr val="DDDDDD"/>
    <a:srgbClr val="996600"/>
    <a:srgbClr val="A09C00"/>
    <a:srgbClr val="B77A3D"/>
    <a:srgbClr val="898600"/>
    <a:srgbClr val="E5CAAF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147" autoAdjust="0"/>
    <p:restoredTop sz="90926" autoAdjust="0"/>
  </p:normalViewPr>
  <p:slideViewPr>
    <p:cSldViewPr>
      <p:cViewPr varScale="1">
        <p:scale>
          <a:sx n="45" d="100"/>
          <a:sy n="45" d="100"/>
        </p:scale>
        <p:origin x="-1589" y="-67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294"/>
    </p:cViewPr>
  </p:sorterViewPr>
  <p:notesViewPr>
    <p:cSldViewPr>
      <p:cViewPr varScale="1">
        <p:scale>
          <a:sx n="61" d="100"/>
          <a:sy n="61" d="100"/>
        </p:scale>
        <p:origin x="-1680" y="-77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2653BB-3445-46D2-9AFE-F44AB6C91C00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1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fld id="{F07F3C79-38F8-4367-A11B-CA250AE7AF1B}" type="datetime1">
              <a:rPr lang="en-US" smtClean="0">
                <a:latin typeface="Arial" pitchFamily="34" charset="0"/>
              </a:rPr>
              <a:pPr/>
              <a:t>6/13/2013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0179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20954F-E449-4D3A-958A-8E55BDA7F4CD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01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The way an individual perceives, understands and interprets the surrounding world.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If we want to significant changes, first we must change our paradigms.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Thomas Kuhn the author of a landmark book, "The Structure of Scientific Revolutions" made a point that almost every significant breakthrough in science is first a break with tradition, old ways of thinking, or old paradigms.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7ADCAA70-DF15-4B24-9273-93E89B11E408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563A762-EBB4-4A12-831F-2124F337FB08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6F869B4-ECCA-4E46-AA2B-D549847C7079}" type="slidenum">
              <a:rPr lang="en-US">
                <a:latin typeface="Arial" pitchFamily="34" charset="0"/>
              </a:rPr>
              <a:pPr/>
              <a:t>24</a:t>
            </a:fld>
            <a:endParaRPr lang="en-US">
              <a:latin typeface="Arial" pitchFamily="34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4431FCE-D1CF-4D3D-B440-48BF70A4EFA5}" type="slidenum">
              <a:rPr lang="en-US">
                <a:latin typeface="Arial" pitchFamily="34" charset="0"/>
              </a:rPr>
              <a:pPr/>
              <a:t>26</a:t>
            </a:fld>
            <a:endParaRPr lang="en-US">
              <a:latin typeface="Arial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85223-FE36-44BA-BEBD-60328B19B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solidFill>
          <a:srgbClr val="00A4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5" descr="main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9F0F1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Arial" charset="0"/>
            </a:endParaRPr>
          </a:p>
        </p:txBody>
      </p:sp>
      <p:sp>
        <p:nvSpPr>
          <p:cNvPr id="1063" name="Text Box 39"/>
          <p:cNvSpPr txBox="1">
            <a:spLocks noChangeArrowheads="1"/>
          </p:cNvSpPr>
          <p:nvPr/>
        </p:nvSpPr>
        <p:spPr bwMode="auto">
          <a:xfrm>
            <a:off x="1752600" y="9906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endParaRPr 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0" r:id="rId1"/>
    <p:sldLayoutId id="2147485091" r:id="rId2"/>
    <p:sldLayoutId id="2147485092" r:id="rId3"/>
    <p:sldLayoutId id="2147485093" r:id="rId4"/>
    <p:sldLayoutId id="2147485094" r:id="rId5"/>
    <p:sldLayoutId id="2147485095" r:id="rId6"/>
    <p:sldLayoutId id="2147485096" r:id="rId7"/>
    <p:sldLayoutId id="2147485097" r:id="rId8"/>
    <p:sldLayoutId id="2147485098" r:id="rId9"/>
    <p:sldLayoutId id="2147485099" r:id="rId10"/>
    <p:sldLayoutId id="2147485100" r:id="rId11"/>
    <p:sldLayoutId id="2147485102" r:id="rId12"/>
    <p:sldLayoutId id="2147485115" r:id="rId13"/>
  </p:sldLayoutIdLst>
  <p:transition>
    <p:fade thruBlk="1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sm_bl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95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120EEA6-C1E0-414F-99B1-A917AF9611B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457200"/>
            <a:ext cx="9144000" cy="1447800"/>
          </a:xfrm>
          <a:prstGeom prst="rect">
            <a:avLst/>
          </a:prstGeom>
          <a:solidFill>
            <a:srgbClr val="6C00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457200"/>
            <a:ext cx="9144000" cy="9144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4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Fundamentals of </a:t>
            </a:r>
          </a:p>
          <a:p>
            <a:pPr algn="ctr">
              <a:defRPr/>
            </a:pPr>
            <a:r>
              <a:rPr lang="en-US" sz="4800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Public Administration</a:t>
            </a:r>
          </a:p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</a:rPr>
              <a:t>MPA - 406</a:t>
            </a:r>
            <a:endParaRPr lang="en-US" sz="2400" b="1" kern="0" dirty="0">
              <a:solidFill>
                <a:schemeClr val="bg1"/>
              </a:solidFill>
              <a:latin typeface="Aharoni" pitchFamily="2" charset="-79"/>
              <a:ea typeface="+mj-ea"/>
              <a:cs typeface="Aharoni" pitchFamily="2" charset="-79"/>
            </a:endParaRPr>
          </a:p>
        </p:txBody>
      </p:sp>
      <p:pic>
        <p:nvPicPr>
          <p:cNvPr id="4100" name="Picture 11" descr="http://netanimations.net/24-hour-geostationary-satellite-animation-loop-Earth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3124200"/>
            <a:ext cx="1828800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6172200"/>
            <a:ext cx="9144000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236" tIns="51618" rIns="103236" bIns="51618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latin typeface="Arial Black" pitchFamily="34" charset="0"/>
              </a:rPr>
              <a:t>FACILITATOR</a:t>
            </a:r>
          </a:p>
          <a:p>
            <a:pPr marL="0" lvl="3" algn="ctr"/>
            <a:r>
              <a:rPr lang="en-US" sz="140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Prof. Dr. Mohammad Majid Mahmood </a:t>
            </a: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3581400" y="2286000"/>
            <a:ext cx="205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 Black" pitchFamily="34" charset="0"/>
              </a:rPr>
              <a:t>Lecture </a:t>
            </a:r>
            <a:r>
              <a:rPr lang="en-US" sz="2000" dirty="0" smtClean="0">
                <a:solidFill>
                  <a:schemeClr val="bg1"/>
                </a:solidFill>
                <a:latin typeface="Arial Black" pitchFamily="34" charset="0"/>
              </a:rPr>
              <a:t>– 16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05800" cy="3078163"/>
          </a:xfrm>
        </p:spPr>
        <p:txBody>
          <a:bodyPr/>
          <a:lstStyle/>
          <a:p>
            <a:pPr algn="just">
              <a:buFont typeface="Arial" charset="0"/>
              <a:buBlip>
                <a:blip r:embed="rId2"/>
              </a:buBlip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81000" y="1524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48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Reflections </a:t>
            </a:r>
            <a:endParaRPr lang="en-US" sz="48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rgbClr val="FF0000"/>
                </a:solidFill>
              </a:rPr>
              <a:t>Centralization</a:t>
            </a:r>
            <a:endParaRPr lang="en-US" sz="400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D4847D9-6E00-4D4E-9F9F-61C820F79BD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381000" y="1676400"/>
            <a:ext cx="83820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 Kinds of Centralization</a:t>
            </a: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1. Centralization of performance</a:t>
            </a: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2. Departmental centralization</a:t>
            </a: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3. Centralization as an aspect of Management</a:t>
            </a:r>
          </a:p>
          <a:p>
            <a:pPr algn="just"/>
            <a:endParaRPr lang="en-US" sz="2400" b="1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Centralization of performance</a:t>
            </a: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It pertains to geographic concentration; it characterizes an organization operating in a single location</a:t>
            </a:r>
          </a:p>
          <a:p>
            <a:pPr algn="just"/>
            <a:endParaRPr lang="en-US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Departmental centralization</a:t>
            </a: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It refers to centralization of specialized activities, generally in one department. For example,maintenance for a whole plant may be carried out by a single department.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rgbClr val="FF0000"/>
                </a:solidFill>
              </a:rPr>
              <a:t>Centralization</a:t>
            </a:r>
            <a:endParaRPr lang="en-US" sz="400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D5A22CF-7B3C-422D-B2BA-B4AEE22EBC6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228600" y="1981200"/>
            <a:ext cx="8534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Centralization as an aspect of management:</a:t>
            </a:r>
          </a:p>
          <a:p>
            <a:pPr algn="just"/>
            <a:endParaRPr lang="en-US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It is the tendency to restrict delegation of decision making. </a:t>
            </a:r>
          </a:p>
          <a:p>
            <a:pPr algn="just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A high degree of authority is held at or near the top by managers in the hierarchy.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solidFill>
                  <a:srgbClr val="FF0000"/>
                </a:solidFill>
              </a:rPr>
              <a:t>How is Authority Delegated?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EDC547-D7EC-40EF-A486-56B3929A38C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457200" y="1752600"/>
            <a:ext cx="8458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process of delegation involves following steps:</a:t>
            </a:r>
          </a:p>
          <a:p>
            <a:pPr algn="just"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Tx/>
              <a:buAutoNum type="arabicPeriod"/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Determining the results expected from a position:</a:t>
            </a:r>
          </a:p>
          <a:p>
            <a:pPr marL="457200" indent="-457200" algn="just">
              <a:buFontTx/>
              <a:buAutoNum type="arabicPeriod"/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 Assigning tasks to the position:</a:t>
            </a:r>
          </a:p>
          <a:p>
            <a:pPr algn="just"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3. Delegating authority to accomplish the tasks: </a:t>
            </a:r>
          </a:p>
          <a:p>
            <a:pPr algn="just">
              <a:defRPr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4. Holding the person responsible for task completion: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Guides to Overcoming Weak Delegation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694BC2C-B81B-4FDC-A72F-FDE0C623D6F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457200" y="2133600"/>
            <a:ext cx="82296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There are certain ways by which weak delegation can be overcome. These are as follows:</a:t>
            </a:r>
          </a:p>
          <a:p>
            <a:pPr algn="just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1. Define assignments and delegate authority in light of results expected or give sufficient authority to make possible the achievement of assigned goals.</a:t>
            </a:r>
          </a:p>
          <a:p>
            <a:pPr algn="just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2. Select the person suitable to do the job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Guides to Overcoming Weak Delegation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DBE6C50-5DBE-45C9-96DB-FABE59BFC34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457200" y="1981200"/>
            <a:ext cx="82296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3. Maintain open lines of communication with subordinate so that you are able to tell them as well as listen to them.</a:t>
            </a:r>
          </a:p>
          <a:p>
            <a:pPr algn="just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4. Establish proper control by establishing standards of work</a:t>
            </a:r>
          </a:p>
          <a:p>
            <a:pPr algn="just"/>
            <a:endParaRPr lang="en-US" sz="240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>
                <a:latin typeface="Times New Roman" pitchFamily="18" charset="0"/>
                <a:cs typeface="Times New Roman" pitchFamily="18" charset="0"/>
              </a:rPr>
              <a:t>5. Reward effective delegation and successful assumption of authority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80928"/>
            <a:ext cx="91440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 bwMode="auto">
          <a:xfrm>
            <a:off x="0" y="260648"/>
            <a:ext cx="9144000" cy="9286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800" b="1" dirty="0" smtClean="0">
                <a:solidFill>
                  <a:srgbClr val="C00000"/>
                </a:solidFill>
                <a:latin typeface="Berlin Sans FB Demi" pitchFamily="34" charset="0"/>
              </a:rPr>
              <a:t>Role of Critical Thinking </a:t>
            </a:r>
            <a:br>
              <a:rPr lang="en-US" sz="4800" b="1" dirty="0" smtClean="0">
                <a:solidFill>
                  <a:srgbClr val="C00000"/>
                </a:solidFill>
                <a:latin typeface="Berlin Sans FB Demi" pitchFamily="34" charset="0"/>
              </a:rPr>
            </a:br>
            <a:r>
              <a:rPr lang="en-US" sz="4800" b="1" dirty="0" smtClean="0">
                <a:solidFill>
                  <a:srgbClr val="C00000"/>
                </a:solidFill>
                <a:latin typeface="Berlin Sans FB Demi" pitchFamily="34" charset="0"/>
              </a:rPr>
              <a:t>in Organizations</a:t>
            </a:r>
            <a:endParaRPr lang="en-US" sz="4000" b="1" dirty="0" smtClean="0">
              <a:solidFill>
                <a:srgbClr val="C00000"/>
              </a:solidFill>
              <a:latin typeface="Berlin Sans FB Demi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Building character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1"/>
          <p:cNvSpPr>
            <a:spLocks noGrp="1"/>
          </p:cNvSpPr>
          <p:nvPr>
            <p:ph type="ctrTitle"/>
          </p:nvPr>
        </p:nvSpPr>
        <p:spPr bwMode="auto">
          <a:xfrm>
            <a:off x="0" y="285750"/>
            <a:ext cx="9144000" cy="1219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600" b="1" smtClean="0"/>
              <a:t>"Step Up the Stairs or Stare at the Steps.“</a:t>
            </a:r>
            <a:r>
              <a:rPr lang="en-US" sz="4000" b="1" smtClean="0"/>
              <a:t/>
            </a:r>
            <a:br>
              <a:rPr lang="en-US" sz="4000" b="1" smtClean="0"/>
            </a:br>
            <a:r>
              <a:rPr lang="en-US" sz="2400" b="1" smtClean="0">
                <a:solidFill>
                  <a:srgbClr val="FF0000"/>
                </a:solidFill>
              </a:rPr>
              <a:t>Ralph Nichols </a:t>
            </a:r>
            <a:r>
              <a:rPr lang="en-US" sz="4800" smtClean="0"/>
              <a:t/>
            </a:r>
            <a:br>
              <a:rPr lang="en-US" sz="4800" smtClean="0"/>
            </a:br>
            <a:endParaRPr lang="en-US" sz="4800" b="1" smtClean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0" y="2000240"/>
            <a:ext cx="9144000" cy="2143139"/>
          </a:xfrm>
          <a:solidFill>
            <a:schemeClr val="tx1"/>
          </a:solidFill>
        </p:spPr>
        <p:txBody>
          <a:bodyPr/>
          <a:lstStyle/>
          <a:p>
            <a:pPr marL="0" indent="0" algn="ctr">
              <a:spcBef>
                <a:spcPts val="0"/>
              </a:spcBef>
              <a:buFont typeface="Monotype Sort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Problem is not a Problem, </a:t>
            </a:r>
          </a:p>
          <a:p>
            <a:pPr marL="0" indent="0" algn="ctr">
              <a:spcBef>
                <a:spcPts val="0"/>
              </a:spcBef>
              <a:buFont typeface="Monotype Sorts" pitchFamily="2" charset="2"/>
              <a:buNone/>
            </a:pPr>
            <a:r>
              <a:rPr lang="en-US" sz="4400" b="1" dirty="0" smtClean="0">
                <a:solidFill>
                  <a:srgbClr val="FFFF00"/>
                </a:solidFill>
              </a:rPr>
              <a:t>the way we see the Problem is the </a:t>
            </a:r>
            <a:r>
              <a:rPr lang="en-US" sz="4400" b="1" dirty="0" smtClean="0">
                <a:solidFill>
                  <a:srgbClr val="00B0F0"/>
                </a:solidFill>
              </a:rPr>
              <a:t>REAL PROBLEM</a:t>
            </a:r>
            <a:endParaRPr lang="en-US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362200" y="457200"/>
            <a:ext cx="4267200" cy="1219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Tahoma" pitchFamily="34" charset="0"/>
              </a:rPr>
              <a:t>Your Thinking </a:t>
            </a:r>
          </a:p>
          <a:p>
            <a:pPr algn="ctr"/>
            <a:r>
              <a:rPr lang="en-US" sz="2800">
                <a:solidFill>
                  <a:schemeClr val="bg1"/>
                </a:solidFill>
                <a:latin typeface="Tahoma" pitchFamily="34" charset="0"/>
              </a:rPr>
              <a:t>can either</a:t>
            </a:r>
          </a:p>
        </p:txBody>
      </p:sp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1219200" y="2057400"/>
            <a:ext cx="1981200" cy="1600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0000"/>
                </a:solidFill>
              </a:rPr>
              <a:t>Trap </a:t>
            </a:r>
          </a:p>
          <a:p>
            <a:pPr algn="ctr"/>
            <a:r>
              <a:rPr lang="en-US" sz="3200" b="1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6096000" y="2057400"/>
            <a:ext cx="1676400" cy="1447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/>
              <a:t>Free </a:t>
            </a:r>
          </a:p>
          <a:p>
            <a:pPr algn="ctr"/>
            <a:r>
              <a:rPr lang="en-US" sz="3200" b="1"/>
              <a:t>You</a:t>
            </a:r>
          </a:p>
        </p:txBody>
      </p:sp>
      <p:cxnSp>
        <p:nvCxnSpPr>
          <p:cNvPr id="43015" name="AutoShape 10"/>
          <p:cNvCxnSpPr>
            <a:cxnSpLocks noChangeShapeType="1"/>
          </p:cNvCxnSpPr>
          <p:nvPr/>
        </p:nvCxnSpPr>
        <p:spPr bwMode="auto">
          <a:xfrm rot="5400000">
            <a:off x="3219450" y="1885950"/>
            <a:ext cx="952500" cy="838200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016" name="AutoShape 11"/>
          <p:cNvCxnSpPr>
            <a:cxnSpLocks noChangeShapeType="1"/>
          </p:cNvCxnSpPr>
          <p:nvPr/>
        </p:nvCxnSpPr>
        <p:spPr bwMode="auto">
          <a:xfrm rot="16200000" flipH="1">
            <a:off x="5124450" y="1885950"/>
            <a:ext cx="952500" cy="838200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017" name="Line 12"/>
          <p:cNvSpPr>
            <a:spLocks noChangeShapeType="1"/>
          </p:cNvSpPr>
          <p:nvPr/>
        </p:nvSpPr>
        <p:spPr bwMode="auto">
          <a:xfrm>
            <a:off x="2209800" y="3810000"/>
            <a:ext cx="0" cy="4572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43018" name="Line 13"/>
          <p:cNvSpPr>
            <a:spLocks noChangeShapeType="1"/>
          </p:cNvSpPr>
          <p:nvPr/>
        </p:nvSpPr>
        <p:spPr bwMode="auto">
          <a:xfrm>
            <a:off x="6934200" y="3657600"/>
            <a:ext cx="0" cy="533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20489" name="TextBox 10"/>
          <p:cNvSpPr txBox="1">
            <a:spLocks noChangeArrowheads="1"/>
          </p:cNvSpPr>
          <p:nvPr/>
        </p:nvSpPr>
        <p:spPr bwMode="auto">
          <a:xfrm>
            <a:off x="2857500" y="3786188"/>
            <a:ext cx="350043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9600">
                <a:solidFill>
                  <a:srgbClr val="FF0000"/>
                </a:solidFill>
                <a:latin typeface="Freestyle Script" pitchFamily="66" charset="0"/>
              </a:rPr>
              <a:t>How?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 autoUpdateAnimBg="0"/>
      <p:bldP spid="41989" grpId="0" animBg="1" autoUpdateAnimBg="0"/>
      <p:bldP spid="41990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2362200" y="457200"/>
            <a:ext cx="4267200" cy="12192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Tahoma" pitchFamily="34" charset="0"/>
              </a:rPr>
              <a:t>Your Thinking </a:t>
            </a:r>
          </a:p>
          <a:p>
            <a:pPr algn="ctr"/>
            <a:r>
              <a:rPr lang="en-US" sz="2800">
                <a:solidFill>
                  <a:schemeClr val="bg1"/>
                </a:solidFill>
                <a:latin typeface="Tahoma" pitchFamily="34" charset="0"/>
              </a:rPr>
              <a:t>can either</a:t>
            </a:r>
          </a:p>
        </p:txBody>
      </p:sp>
      <p:sp>
        <p:nvSpPr>
          <p:cNvPr id="41989" name="Oval 5"/>
          <p:cNvSpPr>
            <a:spLocks noChangeArrowheads="1"/>
          </p:cNvSpPr>
          <p:nvPr/>
        </p:nvSpPr>
        <p:spPr bwMode="auto">
          <a:xfrm>
            <a:off x="1219200" y="2057400"/>
            <a:ext cx="1981200" cy="16002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>
                <a:solidFill>
                  <a:srgbClr val="FF0000"/>
                </a:solidFill>
              </a:rPr>
              <a:t>Trap </a:t>
            </a:r>
          </a:p>
          <a:p>
            <a:pPr algn="ctr"/>
            <a:r>
              <a:rPr lang="en-US" sz="3200" b="1">
                <a:solidFill>
                  <a:srgbClr val="FF0000"/>
                </a:solidFill>
              </a:rPr>
              <a:t>You</a:t>
            </a:r>
          </a:p>
        </p:txBody>
      </p:sp>
      <p:sp>
        <p:nvSpPr>
          <p:cNvPr id="41990" name="Oval 6"/>
          <p:cNvSpPr>
            <a:spLocks noChangeArrowheads="1"/>
          </p:cNvSpPr>
          <p:nvPr/>
        </p:nvSpPr>
        <p:spPr bwMode="auto">
          <a:xfrm>
            <a:off x="6096000" y="2057400"/>
            <a:ext cx="1676400" cy="14478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/>
              <a:t>Free </a:t>
            </a:r>
          </a:p>
          <a:p>
            <a:pPr algn="ctr"/>
            <a:r>
              <a:rPr lang="en-US" sz="3200" b="1"/>
              <a:t>You</a:t>
            </a:r>
          </a:p>
        </p:txBody>
      </p:sp>
      <p:sp>
        <p:nvSpPr>
          <p:cNvPr id="41992" name="Oval 8"/>
          <p:cNvSpPr>
            <a:spLocks noChangeArrowheads="1"/>
          </p:cNvSpPr>
          <p:nvPr/>
        </p:nvSpPr>
        <p:spPr bwMode="auto">
          <a:xfrm>
            <a:off x="838200" y="4419600"/>
            <a:ext cx="2743200" cy="2286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800"/>
          </a:p>
          <a:p>
            <a:pPr algn="ctr"/>
            <a:r>
              <a:rPr lang="en-US" b="1">
                <a:solidFill>
                  <a:srgbClr val="CC0000"/>
                </a:solidFill>
              </a:rPr>
              <a:t>hold you</a:t>
            </a:r>
          </a:p>
          <a:p>
            <a:pPr algn="ctr"/>
            <a:r>
              <a:rPr lang="en-US" b="1">
                <a:solidFill>
                  <a:srgbClr val="CC0000"/>
                </a:solidFill>
              </a:rPr>
              <a:t>hostage within </a:t>
            </a:r>
          </a:p>
          <a:p>
            <a:pPr algn="ctr"/>
            <a:r>
              <a:rPr lang="en-US" b="1">
                <a:solidFill>
                  <a:srgbClr val="CC0000"/>
                </a:solidFill>
              </a:rPr>
              <a:t>uncritically </a:t>
            </a:r>
          </a:p>
          <a:p>
            <a:pPr algn="ctr"/>
            <a:r>
              <a:rPr lang="en-US" b="1">
                <a:solidFill>
                  <a:srgbClr val="CC0000"/>
                </a:solidFill>
              </a:rPr>
              <a:t>held </a:t>
            </a:r>
          </a:p>
          <a:p>
            <a:pPr algn="ctr"/>
            <a:r>
              <a:rPr lang="en-US" b="1">
                <a:solidFill>
                  <a:srgbClr val="CC0000"/>
                </a:solidFill>
              </a:rPr>
              <a:t>beliefs</a:t>
            </a:r>
          </a:p>
          <a:p>
            <a:pPr algn="ctr"/>
            <a:r>
              <a:rPr lang="en-US" sz="2800"/>
              <a:t> </a:t>
            </a:r>
          </a:p>
        </p:txBody>
      </p:sp>
      <p:sp>
        <p:nvSpPr>
          <p:cNvPr id="41993" name="Oval 9"/>
          <p:cNvSpPr>
            <a:spLocks noChangeArrowheads="1"/>
          </p:cNvSpPr>
          <p:nvPr/>
        </p:nvSpPr>
        <p:spPr bwMode="auto">
          <a:xfrm>
            <a:off x="5715000" y="4343400"/>
            <a:ext cx="2438400" cy="2286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/>
              <a:t>Open your </a:t>
            </a:r>
          </a:p>
          <a:p>
            <a:pPr algn="ctr"/>
            <a:r>
              <a:rPr lang="en-US" b="1"/>
              <a:t>mind</a:t>
            </a:r>
          </a:p>
          <a:p>
            <a:pPr algn="ctr"/>
            <a:r>
              <a:rPr lang="en-US" b="1"/>
              <a:t>to new ways </a:t>
            </a:r>
          </a:p>
          <a:p>
            <a:pPr algn="ctr"/>
            <a:r>
              <a:rPr lang="en-US" b="1"/>
              <a:t>of thinking</a:t>
            </a:r>
          </a:p>
        </p:txBody>
      </p:sp>
      <p:cxnSp>
        <p:nvCxnSpPr>
          <p:cNvPr id="43015" name="AutoShape 10"/>
          <p:cNvCxnSpPr>
            <a:cxnSpLocks noChangeShapeType="1"/>
          </p:cNvCxnSpPr>
          <p:nvPr/>
        </p:nvCxnSpPr>
        <p:spPr bwMode="auto">
          <a:xfrm rot="5400000">
            <a:off x="3219450" y="1885950"/>
            <a:ext cx="952500" cy="838200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016" name="AutoShape 11"/>
          <p:cNvCxnSpPr>
            <a:cxnSpLocks noChangeShapeType="1"/>
          </p:cNvCxnSpPr>
          <p:nvPr/>
        </p:nvCxnSpPr>
        <p:spPr bwMode="auto">
          <a:xfrm rot="16200000" flipH="1">
            <a:off x="5124450" y="1885950"/>
            <a:ext cx="952500" cy="838200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017" name="Line 12"/>
          <p:cNvSpPr>
            <a:spLocks noChangeShapeType="1"/>
          </p:cNvSpPr>
          <p:nvPr/>
        </p:nvSpPr>
        <p:spPr bwMode="auto">
          <a:xfrm>
            <a:off x="2209800" y="3810000"/>
            <a:ext cx="0" cy="4572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en-US"/>
          </a:p>
        </p:txBody>
      </p:sp>
      <p:sp>
        <p:nvSpPr>
          <p:cNvPr id="43018" name="Line 13"/>
          <p:cNvSpPr>
            <a:spLocks noChangeShapeType="1"/>
          </p:cNvSpPr>
          <p:nvPr/>
        </p:nvSpPr>
        <p:spPr bwMode="auto">
          <a:xfrm>
            <a:off x="6934200" y="3657600"/>
            <a:ext cx="0" cy="5334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 autoUpdateAnimBg="0"/>
      <p:bldP spid="41989" grpId="0" animBg="1" autoUpdateAnimBg="0"/>
      <p:bldP spid="41990" grpId="0" animBg="1" autoUpdateAnimBg="0"/>
      <p:bldP spid="41992" grpId="0" animBg="1" autoUpdateAnimBg="0"/>
      <p:bldP spid="41993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smtClean="0">
                <a:solidFill>
                  <a:srgbClr val="FFFF00"/>
                </a:solidFill>
              </a:rPr>
              <a:t>Thinking Outside the Box:</a:t>
            </a:r>
            <a:r>
              <a:rPr lang="en-US" sz="4000" smtClean="0"/>
              <a:t> </a:t>
            </a:r>
            <a:r>
              <a:rPr lang="en-US" sz="4000" smtClean="0">
                <a:solidFill>
                  <a:srgbClr val="DB95FB"/>
                </a:solidFill>
              </a:rPr>
              <a:t>Einstein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			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762000"/>
            <a:ext cx="4343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ugecandle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457200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571500" y="2357438"/>
            <a:ext cx="7915275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We don’t achieve excellence in thinking with no end in view. 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0" y="2468563"/>
            <a:ext cx="8229600" cy="438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                                                      </a:t>
            </a:r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428625" y="2571750"/>
            <a:ext cx="82867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>
                <a:solidFill>
                  <a:srgbClr val="FFFF00"/>
                </a:solidFill>
                <a:latin typeface="Monotype Corsiva" pitchFamily="66" charset="0"/>
              </a:rPr>
              <a:t>Who  </a:t>
            </a:r>
            <a:r>
              <a:rPr lang="en-US" sz="6000">
                <a:solidFill>
                  <a:srgbClr val="FFFF00"/>
                </a:solidFill>
                <a:latin typeface="Monotype Corsiva" pitchFamily="66" charset="0"/>
              </a:rPr>
              <a:t>SHOULD </a:t>
            </a:r>
            <a:r>
              <a:rPr lang="en-US" sz="4400">
                <a:solidFill>
                  <a:srgbClr val="FFFF00"/>
                </a:solidFill>
                <a:latin typeface="Monotype Corsiva" pitchFamily="66" charset="0"/>
              </a:rPr>
              <a:t> think  critically?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4294967295"/>
          </p:nvPr>
        </p:nvSpPr>
        <p:spPr bwMode="auto">
          <a:xfrm>
            <a:off x="0" y="2468563"/>
            <a:ext cx="8229600" cy="43894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                                                                  </a:t>
            </a:r>
          </a:p>
        </p:txBody>
      </p:sp>
      <p:sp>
        <p:nvSpPr>
          <p:cNvPr id="47108" name="WordArt 4"/>
          <p:cNvSpPr>
            <a:spLocks noChangeArrowheads="1" noChangeShapeType="1" noTextEdit="1"/>
          </p:cNvSpPr>
          <p:nvPr/>
        </p:nvSpPr>
        <p:spPr bwMode="auto">
          <a:xfrm>
            <a:off x="609600" y="3048000"/>
            <a:ext cx="7924800" cy="15525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7200" b="1" kern="10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/>
                <a:cs typeface="Arial"/>
              </a:rPr>
              <a:t>EVERYBODY !</a:t>
            </a: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685800" y="1143000"/>
            <a:ext cx="7143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FFFF00"/>
                </a:solidFill>
                <a:latin typeface="Monotype Corsiva" pitchFamily="66" charset="0"/>
              </a:rPr>
              <a:t>Who  </a:t>
            </a:r>
            <a:r>
              <a:rPr lang="en-US" sz="5400">
                <a:solidFill>
                  <a:srgbClr val="FFFF00"/>
                </a:solidFill>
                <a:latin typeface="Monotype Corsiva" pitchFamily="66" charset="0"/>
              </a:rPr>
              <a:t>SHOULD </a:t>
            </a:r>
            <a:r>
              <a:rPr lang="en-US" sz="4000">
                <a:solidFill>
                  <a:srgbClr val="FFFF00"/>
                </a:solidFill>
                <a:latin typeface="Monotype Corsiva" pitchFamily="66" charset="0"/>
              </a:rPr>
              <a:t> think  critically?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28625" y="1928813"/>
            <a:ext cx="8358188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800">
                <a:solidFill>
                  <a:schemeClr val="bg1"/>
                </a:solidFill>
              </a:rPr>
              <a:t>If I think that I don’t need a college degree to get a good job, I will feel satisfied with a high school education. Therefore I will not pursue higher education.</a:t>
            </a:r>
          </a:p>
          <a:p>
            <a:pPr algn="just"/>
            <a:endParaRPr lang="en-US" sz="2800">
              <a:solidFill>
                <a:schemeClr val="bg1"/>
              </a:solidFill>
            </a:endParaRPr>
          </a:p>
          <a:p>
            <a:pPr algn="just"/>
            <a:endParaRPr lang="en-US" sz="2800">
              <a:solidFill>
                <a:schemeClr val="bg1"/>
              </a:solidFill>
            </a:endParaRPr>
          </a:p>
          <a:p>
            <a:pPr algn="just"/>
            <a:r>
              <a:rPr lang="en-US" sz="2800">
                <a:solidFill>
                  <a:schemeClr val="bg1"/>
                </a:solidFill>
              </a:rPr>
              <a:t>If I feel humiliated in the classroom because I think I have been treated unfairly by the teacher, I will avoid actively participating in group discussions</a:t>
            </a:r>
          </a:p>
          <a:p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30723" name="Title 4"/>
          <p:cNvSpPr>
            <a:spLocks noGrp="1"/>
          </p:cNvSpPr>
          <p:nvPr>
            <p:ph type="title"/>
          </p:nvPr>
        </p:nvSpPr>
        <p:spPr bwMode="auto">
          <a:xfrm>
            <a:off x="428625" y="428625"/>
            <a:ext cx="8229600" cy="8461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 smtClean="0">
                <a:solidFill>
                  <a:srgbClr val="FFFF00"/>
                </a:solidFill>
              </a:rPr>
              <a:t>Thinking </a:t>
            </a:r>
            <a:r>
              <a:rPr lang="en-US" sz="4800" b="1" smtClean="0">
                <a:solidFill>
                  <a:schemeClr val="bg1"/>
                </a:solidFill>
              </a:rPr>
              <a:t>- examples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285750" y="2000250"/>
            <a:ext cx="8643938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800">
                <a:solidFill>
                  <a:schemeClr val="bg1"/>
                </a:solidFill>
              </a:rPr>
              <a:t>If I think that learning should be easy, I will feel frustrated when it is difficult. Therefore I will avoid difficult learning situations</a:t>
            </a:r>
          </a:p>
          <a:p>
            <a:pPr algn="just"/>
            <a:endParaRPr lang="en-US" sz="2800">
              <a:solidFill>
                <a:schemeClr val="bg1"/>
              </a:solidFill>
            </a:endParaRPr>
          </a:p>
          <a:p>
            <a:pPr algn="just"/>
            <a:endParaRPr lang="en-US" sz="2800">
              <a:solidFill>
                <a:schemeClr val="bg1"/>
              </a:solidFill>
            </a:endParaRPr>
          </a:p>
          <a:p>
            <a:pPr algn="just"/>
            <a:r>
              <a:rPr lang="en-US" sz="2800">
                <a:solidFill>
                  <a:schemeClr val="bg1"/>
                </a:solidFill>
              </a:rPr>
              <a:t>If I value what I am learning, I think that it is relevant to my life. Therefore I will feel excited about learning</a:t>
            </a:r>
          </a:p>
          <a:p>
            <a:endParaRPr lang="en-US" sz="2800" b="1">
              <a:solidFill>
                <a:schemeClr val="bg1"/>
              </a:solidFill>
            </a:endParaRPr>
          </a:p>
        </p:txBody>
      </p:sp>
      <p:sp>
        <p:nvSpPr>
          <p:cNvPr id="31747" name="Title 4"/>
          <p:cNvSpPr>
            <a:spLocks noGrp="1"/>
          </p:cNvSpPr>
          <p:nvPr>
            <p:ph type="title"/>
          </p:nvPr>
        </p:nvSpPr>
        <p:spPr bwMode="auto">
          <a:xfrm>
            <a:off x="457200" y="571500"/>
            <a:ext cx="8229600" cy="84613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 smtClean="0">
                <a:solidFill>
                  <a:srgbClr val="FFFF00"/>
                </a:solidFill>
              </a:rPr>
              <a:t>Thinking</a:t>
            </a:r>
            <a:r>
              <a:rPr lang="en-US" sz="4800" b="1" smtClean="0">
                <a:solidFill>
                  <a:schemeClr val="bg1"/>
                </a:solidFill>
              </a:rPr>
              <a:t> - examples</a:t>
            </a:r>
            <a:r>
              <a:rPr lang="en-US" sz="4800" b="1" smtClean="0">
                <a:solidFill>
                  <a:srgbClr val="FFFF00"/>
                </a:solidFill>
              </a:rPr>
              <a:t>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57166"/>
            <a:ext cx="8229600" cy="106047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800" b="1" dirty="0" smtClean="0">
                <a:solidFill>
                  <a:srgbClr val="FF0000"/>
                </a:solidFill>
              </a:rPr>
              <a:t>Listening</a:t>
            </a:r>
            <a:endParaRPr lang="en-US" sz="4800" b="1" dirty="0" smtClean="0">
              <a:solidFill>
                <a:srgbClr val="FF0000"/>
              </a:solidFill>
              <a:latin typeface="Century Gothic" pitchFamily="34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4283" y="2571744"/>
            <a:ext cx="8715406" cy="2938469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en-US" dirty="0" smtClean="0"/>
              <a:t>Any problem, big or small, always seems to start with bad communication. Someone isn't listening.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4429124" y="0"/>
            <a:ext cx="4714876" cy="584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rgbClr val="FFFF00"/>
                </a:solidFill>
              </a:rPr>
              <a:t>Seven Levels of Listening</a:t>
            </a:r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2844" y="1785926"/>
            <a:ext cx="88583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 Not listening: </a:t>
            </a:r>
            <a:r>
              <a:rPr lang="en-US" b="1" dirty="0"/>
              <a:t>Not paying attention to or ignoring </a:t>
            </a:r>
            <a:r>
              <a:rPr lang="en-US" b="1" dirty="0" smtClean="0"/>
              <a:t>the </a:t>
            </a:r>
            <a:r>
              <a:rPr lang="en-US" dirty="0" smtClean="0"/>
              <a:t>other </a:t>
            </a:r>
            <a:r>
              <a:rPr lang="en-US" dirty="0"/>
              <a:t>person’s communications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2 Pretend listening: </a:t>
            </a:r>
            <a:r>
              <a:rPr lang="en-US" b="1" dirty="0"/>
              <a:t>Acting like or giving the impression </a:t>
            </a:r>
            <a:r>
              <a:rPr lang="en-US" b="1" dirty="0" smtClean="0"/>
              <a:t>that </a:t>
            </a:r>
            <a:r>
              <a:rPr lang="en-US" dirty="0" smtClean="0"/>
              <a:t>you </a:t>
            </a:r>
            <a:r>
              <a:rPr lang="en-US" dirty="0"/>
              <a:t>are paying attention to </a:t>
            </a:r>
            <a:r>
              <a:rPr lang="en-US" dirty="0" smtClean="0"/>
              <a:t>another person’s </a:t>
            </a:r>
            <a:r>
              <a:rPr lang="en-US" dirty="0"/>
              <a:t>communications, but in </a:t>
            </a:r>
            <a:r>
              <a:rPr lang="en-US" dirty="0" smtClean="0"/>
              <a:t>actuality not </a:t>
            </a:r>
            <a:r>
              <a:rPr lang="en-US" dirty="0"/>
              <a:t>really paying attention to </a:t>
            </a:r>
            <a:r>
              <a:rPr lang="en-US" dirty="0" smtClean="0"/>
              <a:t>that individual.</a:t>
            </a:r>
          </a:p>
          <a:p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3 Partially listening: </a:t>
            </a:r>
            <a:r>
              <a:rPr lang="en-US" b="1" dirty="0"/>
              <a:t>Only focusing on part of the other </a:t>
            </a:r>
            <a:r>
              <a:rPr lang="en-US" b="1" dirty="0" smtClean="0"/>
              <a:t>person’s </a:t>
            </a:r>
            <a:r>
              <a:rPr lang="en-US" dirty="0" smtClean="0"/>
              <a:t>communication </a:t>
            </a:r>
            <a:r>
              <a:rPr lang="en-US" dirty="0"/>
              <a:t>or only giving it </a:t>
            </a:r>
            <a:r>
              <a:rPr lang="en-US" dirty="0" smtClean="0"/>
              <a:t>your divided </a:t>
            </a:r>
            <a:r>
              <a:rPr lang="en-US" dirty="0"/>
              <a:t>attention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4 Focused listening: </a:t>
            </a:r>
            <a:r>
              <a:rPr lang="en-US" b="1" dirty="0"/>
              <a:t>Giving the other person your </a:t>
            </a:r>
            <a:r>
              <a:rPr lang="en-US" b="1" dirty="0" smtClean="0"/>
              <a:t>undivided </a:t>
            </a:r>
            <a:r>
              <a:rPr lang="en-US" dirty="0" smtClean="0"/>
              <a:t>attention </a:t>
            </a:r>
            <a:r>
              <a:rPr lang="en-US" dirty="0"/>
              <a:t>to his or her communication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4429124" y="0"/>
            <a:ext cx="4714876" cy="5847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rgbClr val="FFFF00"/>
                </a:solidFill>
              </a:rPr>
              <a:t>Seven Levels of Listening</a:t>
            </a:r>
            <a:endParaRPr lang="en-GB" sz="3200" b="1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2844" y="1928802"/>
            <a:ext cx="88583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5 </a:t>
            </a:r>
            <a:r>
              <a:rPr lang="en-US" b="1" dirty="0">
                <a:solidFill>
                  <a:srgbClr val="FF0000"/>
                </a:solidFill>
              </a:rPr>
              <a:t>Interpretive listening: </a:t>
            </a:r>
            <a:r>
              <a:rPr lang="en-US" b="1" dirty="0"/>
              <a:t>Going beyond just paying attention </a:t>
            </a:r>
            <a:r>
              <a:rPr lang="en-US" b="1" dirty="0" smtClean="0"/>
              <a:t>but </a:t>
            </a:r>
            <a:r>
              <a:rPr lang="en-US" dirty="0" smtClean="0"/>
              <a:t>really </a:t>
            </a:r>
            <a:r>
              <a:rPr lang="en-US" dirty="0"/>
              <a:t>trying to understand what the </a:t>
            </a:r>
            <a:r>
              <a:rPr lang="en-US" dirty="0" smtClean="0"/>
              <a:t>other person </a:t>
            </a:r>
            <a:r>
              <a:rPr lang="en-US" dirty="0"/>
              <a:t>is communicating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6 Interactive listening: </a:t>
            </a:r>
            <a:r>
              <a:rPr lang="en-US" b="1" dirty="0"/>
              <a:t>Being involved in the communications </a:t>
            </a:r>
            <a:r>
              <a:rPr lang="en-US" b="1" dirty="0" smtClean="0"/>
              <a:t>by </a:t>
            </a:r>
            <a:r>
              <a:rPr lang="en-US" dirty="0" smtClean="0"/>
              <a:t>asking </a:t>
            </a:r>
            <a:r>
              <a:rPr lang="en-US" dirty="0"/>
              <a:t>clarifying questions </a:t>
            </a:r>
            <a:r>
              <a:rPr lang="en-US" dirty="0" smtClean="0"/>
              <a:t>or acknowledging </a:t>
            </a:r>
            <a:r>
              <a:rPr lang="en-US" dirty="0"/>
              <a:t>understanding of </a:t>
            </a:r>
            <a:r>
              <a:rPr lang="en-US" dirty="0" smtClean="0"/>
              <a:t>the communication.</a:t>
            </a:r>
          </a:p>
          <a:p>
            <a:endParaRPr lang="en-US" dirty="0" smtClean="0"/>
          </a:p>
          <a:p>
            <a:r>
              <a:rPr lang="en-US" b="1" dirty="0">
                <a:solidFill>
                  <a:srgbClr val="FF0000"/>
                </a:solidFill>
              </a:rPr>
              <a:t>7 Engaged listening: </a:t>
            </a:r>
            <a:r>
              <a:rPr lang="en-US" b="1" dirty="0"/>
              <a:t>Being fully engaged in </a:t>
            </a:r>
            <a:r>
              <a:rPr lang="en-US" b="1" dirty="0" smtClean="0"/>
              <a:t>communications </a:t>
            </a:r>
            <a:r>
              <a:rPr lang="en-US" dirty="0" smtClean="0"/>
              <a:t>involves </a:t>
            </a:r>
            <a:r>
              <a:rPr lang="en-US" dirty="0"/>
              <a:t>listening to the other </a:t>
            </a:r>
            <a:r>
              <a:rPr lang="en-US" dirty="0" smtClean="0"/>
              <a:t>person’s views</a:t>
            </a:r>
            <a:r>
              <a:rPr lang="en-US" dirty="0"/>
              <a:t>, feelings, interpretations, values</a:t>
            </a:r>
            <a:r>
              <a:rPr lang="en-US" dirty="0" smtClean="0"/>
              <a:t>, etc</a:t>
            </a:r>
            <a:r>
              <a:rPr lang="en-US" dirty="0"/>
              <a:t>., </a:t>
            </a:r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>
                <a:solidFill>
                  <a:srgbClr val="FF0000"/>
                </a:solidFill>
              </a:rPr>
              <a:t>engaged listening, </a:t>
            </a:r>
            <a:r>
              <a:rPr lang="en-US" dirty="0" smtClean="0">
                <a:solidFill>
                  <a:srgbClr val="FF0000"/>
                </a:solidFill>
              </a:rPr>
              <a:t>both parties </a:t>
            </a:r>
            <a:r>
              <a:rPr lang="en-US" dirty="0">
                <a:solidFill>
                  <a:srgbClr val="FF0000"/>
                </a:solidFill>
              </a:rPr>
              <a:t>are given the opportunity to </a:t>
            </a:r>
            <a:r>
              <a:rPr lang="en-US" dirty="0" smtClean="0">
                <a:solidFill>
                  <a:srgbClr val="FF0000"/>
                </a:solidFill>
              </a:rPr>
              <a:t>fully express </a:t>
            </a:r>
            <a:r>
              <a:rPr lang="en-US" dirty="0">
                <a:solidFill>
                  <a:srgbClr val="FF0000"/>
                </a:solidFill>
              </a:rPr>
              <a:t>their views, feelings, and ideas.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performance management Business/Commerce - Cartoon image for proofing use only, unauthorised reproduction prohibited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brainstuck.com/wp-content/uploads/2009/05/same-grap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GB" smtClean="0"/>
          </a:p>
        </p:txBody>
      </p:sp>
      <p:pic>
        <p:nvPicPr>
          <p:cNvPr id="26628" name="Picture 4" descr="forn331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cartoonstock.com/lowres/dcr0043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6868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0" y="2133600"/>
            <a:ext cx="5295900" cy="472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lvl="1" eaLnBrk="1" hangingPunct="1">
              <a:buFontTx/>
              <a:buNone/>
            </a:pPr>
            <a:r>
              <a:rPr lang="en-US" b="1" smtClean="0">
                <a:solidFill>
                  <a:schemeClr val="bg1"/>
                </a:solidFill>
              </a:rPr>
              <a:t>In “everyday” language:</a:t>
            </a:r>
          </a:p>
          <a:p>
            <a:pPr lvl="1" eaLnBrk="1" hangingPunct="1">
              <a:buClr>
                <a:schemeClr val="accent1"/>
              </a:buClr>
              <a:buFont typeface="Wingdings" pitchFamily="2" charset="2"/>
              <a:buChar char="§"/>
            </a:pPr>
            <a:endParaRPr lang="en-US" b="1" smtClean="0">
              <a:solidFill>
                <a:schemeClr val="accent1"/>
              </a:solidFill>
            </a:endParaRPr>
          </a:p>
          <a:p>
            <a:pPr lvl="1" eaLnBrk="1" hangingPunct="1">
              <a:buClr>
                <a:schemeClr val="accent1"/>
              </a:buClr>
              <a:buFont typeface="Arial" pitchFamily="34" charset="0"/>
              <a:buChar char="•"/>
            </a:pPr>
            <a:r>
              <a:rPr lang="en-US" b="1" smtClean="0">
                <a:solidFill>
                  <a:schemeClr val="accent1"/>
                </a:solidFill>
              </a:rPr>
              <a:t>Thinking “outside” the box</a:t>
            </a:r>
          </a:p>
          <a:p>
            <a:pPr lvl="1" eaLnBrk="1" hangingPunct="1">
              <a:buClr>
                <a:schemeClr val="accent1"/>
              </a:buClr>
              <a:buFont typeface="Arial" pitchFamily="34" charset="0"/>
              <a:buChar char="•"/>
            </a:pPr>
            <a:endParaRPr lang="en-US" sz="1200" b="1" smtClean="0">
              <a:solidFill>
                <a:schemeClr val="accent1"/>
              </a:solidFill>
            </a:endParaRPr>
          </a:p>
          <a:p>
            <a:pPr lvl="1" eaLnBrk="1" hangingPunct="1">
              <a:buClr>
                <a:schemeClr val="accent1"/>
              </a:buClr>
              <a:buFont typeface="Arial" pitchFamily="34" charset="0"/>
              <a:buChar char="•"/>
            </a:pPr>
            <a:r>
              <a:rPr lang="en-US" b="1" smtClean="0">
                <a:solidFill>
                  <a:schemeClr val="accent1"/>
                </a:solidFill>
              </a:rPr>
              <a:t>Thinking about thinking</a:t>
            </a:r>
          </a:p>
          <a:p>
            <a:pPr lvl="1" eaLnBrk="1" hangingPunct="1">
              <a:buClr>
                <a:schemeClr val="accent1"/>
              </a:buClr>
              <a:buFont typeface="Arial" pitchFamily="34" charset="0"/>
              <a:buChar char="•"/>
            </a:pPr>
            <a:endParaRPr lang="en-US" sz="1200" b="1" smtClean="0">
              <a:solidFill>
                <a:schemeClr val="accent1"/>
              </a:solidFill>
            </a:endParaRPr>
          </a:p>
          <a:p>
            <a:pPr lvl="1" eaLnBrk="1" hangingPunct="1">
              <a:buClr>
                <a:schemeClr val="accent1"/>
              </a:buClr>
              <a:buFont typeface="Arial" pitchFamily="34" charset="0"/>
              <a:buChar char="•"/>
            </a:pPr>
            <a:r>
              <a:rPr lang="en-US" b="1" smtClean="0">
                <a:solidFill>
                  <a:schemeClr val="accent1"/>
                </a:solidFill>
              </a:rPr>
              <a:t>“Unlimited” thinking</a:t>
            </a:r>
          </a:p>
          <a:p>
            <a:pPr lvl="1" eaLnBrk="1" hangingPunct="1">
              <a:buClr>
                <a:schemeClr val="accent1"/>
              </a:buClr>
              <a:buFont typeface="Arial" pitchFamily="34" charset="0"/>
              <a:buChar char="•"/>
            </a:pPr>
            <a:endParaRPr lang="en-US" sz="1200" b="1" smtClean="0">
              <a:solidFill>
                <a:schemeClr val="accent1"/>
              </a:solidFill>
            </a:endParaRPr>
          </a:p>
          <a:p>
            <a:pPr lvl="1" eaLnBrk="1" hangingPunct="1">
              <a:buClr>
                <a:schemeClr val="accent1"/>
              </a:buClr>
              <a:buFont typeface="Arial" pitchFamily="34" charset="0"/>
              <a:buChar char="•"/>
            </a:pPr>
            <a:r>
              <a:rPr lang="en-US" b="1" smtClean="0">
                <a:solidFill>
                  <a:schemeClr val="accent1"/>
                </a:solidFill>
              </a:rPr>
              <a:t>Different thinking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5791200" y="3657600"/>
            <a:ext cx="2514600" cy="22098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52" name="Line 4"/>
          <p:cNvSpPr>
            <a:spLocks noChangeShapeType="1"/>
          </p:cNvSpPr>
          <p:nvPr/>
        </p:nvSpPr>
        <p:spPr bwMode="auto">
          <a:xfrm flipV="1">
            <a:off x="8077200" y="3657600"/>
            <a:ext cx="152400" cy="152400"/>
          </a:xfrm>
          <a:prstGeom prst="line">
            <a:avLst/>
          </a:prstGeom>
          <a:noFill/>
          <a:ln w="76200">
            <a:solidFill>
              <a:srgbClr val="FFCC66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8610600" y="236220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 rot="-2011931">
            <a:off x="6022975" y="2565400"/>
            <a:ext cx="26209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accent1"/>
                </a:solidFill>
                <a:latin typeface="Arial" pitchFamily="34" charset="0"/>
              </a:rPr>
              <a:t>T H I N K I N G</a:t>
            </a:r>
          </a:p>
        </p:txBody>
      </p:sp>
      <p:sp>
        <p:nvSpPr>
          <p:cNvPr id="104456" name="Line 8"/>
          <p:cNvSpPr>
            <a:spLocks noChangeShapeType="1"/>
          </p:cNvSpPr>
          <p:nvPr/>
        </p:nvSpPr>
        <p:spPr bwMode="auto">
          <a:xfrm flipH="1">
            <a:off x="6781800" y="4267200"/>
            <a:ext cx="99060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4457" name="Line 9"/>
          <p:cNvSpPr>
            <a:spLocks noChangeShapeType="1"/>
          </p:cNvSpPr>
          <p:nvPr/>
        </p:nvSpPr>
        <p:spPr bwMode="auto">
          <a:xfrm flipH="1">
            <a:off x="6629400" y="4572000"/>
            <a:ext cx="914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4458" name="Rectangle 10"/>
          <p:cNvSpPr>
            <a:spLocks noChangeArrowheads="1"/>
          </p:cNvSpPr>
          <p:nvPr/>
        </p:nvSpPr>
        <p:spPr bwMode="auto">
          <a:xfrm rot="1476510">
            <a:off x="8523288" y="2149475"/>
            <a:ext cx="141287" cy="1600200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59" name="Rectangle 11"/>
          <p:cNvSpPr>
            <a:spLocks noChangeArrowheads="1"/>
          </p:cNvSpPr>
          <p:nvPr/>
        </p:nvSpPr>
        <p:spPr bwMode="auto">
          <a:xfrm rot="1689965">
            <a:off x="5334000" y="3581400"/>
            <a:ext cx="111125" cy="1585913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71" name="plant"/>
          <p:cNvSpPr>
            <a:spLocks noEditPoints="1" noChangeArrowheads="1"/>
          </p:cNvSpPr>
          <p:nvPr/>
        </p:nvSpPr>
        <p:spPr bwMode="auto">
          <a:xfrm rot="5246368">
            <a:off x="7435056" y="4452145"/>
            <a:ext cx="384175" cy="2601912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4472" name="Line 24"/>
          <p:cNvSpPr>
            <a:spLocks noChangeShapeType="1"/>
          </p:cNvSpPr>
          <p:nvPr/>
        </p:nvSpPr>
        <p:spPr bwMode="auto">
          <a:xfrm flipH="1">
            <a:off x="6858000" y="4724400"/>
            <a:ext cx="838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Text Box 2"/>
          <p:cNvSpPr txBox="1">
            <a:spLocks noChangeArrowheads="1"/>
          </p:cNvSpPr>
          <p:nvPr/>
        </p:nvSpPr>
        <p:spPr bwMode="auto">
          <a:xfrm>
            <a:off x="500063" y="428625"/>
            <a:ext cx="8215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>
                <a:solidFill>
                  <a:srgbClr val="FFFF00"/>
                </a:solidFill>
              </a:rPr>
              <a:t>Definitions of Critical Thinking</a:t>
            </a:r>
            <a:endParaRPr lang="en-US" sz="32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4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4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44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4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4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4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animBg="1"/>
      <p:bldP spid="104452" grpId="0" animBg="1"/>
      <p:bldP spid="104456" grpId="0" animBg="1"/>
      <p:bldP spid="104457" grpId="0" animBg="1"/>
      <p:bldP spid="104458" grpId="0" animBg="1"/>
      <p:bldP spid="104459" grpId="0" animBg="1"/>
      <p:bldP spid="104471" grpId="0" animBg="1"/>
      <p:bldP spid="10447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0063" y="714375"/>
            <a:ext cx="8229600" cy="857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smtClean="0">
                <a:solidFill>
                  <a:srgbClr val="FFFF00"/>
                </a:solidFill>
              </a:rPr>
              <a:t>Thinking Critically means…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571750"/>
            <a:ext cx="7772400" cy="3784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smtClean="0">
                <a:solidFill>
                  <a:schemeClr val="bg1"/>
                </a:solidFill>
              </a:rPr>
              <a:t>Examining different viewpoints 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chemeClr val="bg1"/>
                </a:solidFill>
              </a:rPr>
              <a:t>Learn to think from different perspectives.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chemeClr val="bg1"/>
                </a:solidFill>
              </a:rPr>
              <a:t>View those opinions which differ from yours.</a:t>
            </a: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chemeClr val="bg1"/>
                </a:solidFill>
              </a:rPr>
              <a:t>Avoid automatic responses.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00063"/>
            <a:ext cx="8229600" cy="91757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800" b="1" smtClean="0">
                <a:solidFill>
                  <a:srgbClr val="FFFF00"/>
                </a:solidFill>
              </a:rPr>
              <a:t>Critical Thinking helps </a:t>
            </a:r>
            <a:endParaRPr lang="th-TH" sz="4800" b="1" smtClean="0">
              <a:solidFill>
                <a:srgbClr val="FFFF00"/>
              </a:solidFill>
            </a:endParaRP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2143125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To recognize propaganda</a:t>
            </a:r>
          </a:p>
          <a:p>
            <a:pPr>
              <a:defRPr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To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analyze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hidden assumptions in arguments</a:t>
            </a:r>
          </a:p>
          <a:p>
            <a:pPr>
              <a:defRPr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To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recognize </a:t>
            </a: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deliberate deception</a:t>
            </a:r>
          </a:p>
          <a:p>
            <a:pPr>
              <a:defRPr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To assess credibility of information</a:t>
            </a:r>
          </a:p>
          <a:p>
            <a:pPr>
              <a:defRPr/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cs typeface="Times New Roman" pitchFamily="18" charset="0"/>
              </a:rPr>
              <a:t>To work through problems/decisions in the best way</a:t>
            </a:r>
            <a:endParaRPr lang="th-TH" sz="2800" b="1" dirty="0">
              <a:solidFill>
                <a:schemeClr val="bg1">
                  <a:lumMod val="95000"/>
                </a:schemeClr>
              </a:solidFill>
              <a:cs typeface="Angsana New" pitchFamily="18" charset="-34"/>
            </a:endParaRPr>
          </a:p>
          <a:p>
            <a:pPr algn="r">
              <a:buFontTx/>
              <a:buNone/>
              <a:defRPr/>
            </a:pPr>
            <a:r>
              <a:rPr lang="th-TH" sz="2400" dirty="0">
                <a:solidFill>
                  <a:schemeClr val="bg1">
                    <a:lumMod val="95000"/>
                  </a:schemeClr>
                </a:solidFill>
                <a:cs typeface="Angsana New" pitchFamily="18" charset="-34"/>
              </a:rPr>
              <a:t>		</a:t>
            </a:r>
            <a:r>
              <a:rPr lang="th-TH" sz="2400" dirty="0">
                <a:cs typeface="Angsana New" pitchFamily="18" charset="-34"/>
              </a:rPr>
              <a:t>				</a:t>
            </a:r>
            <a:r>
              <a:rPr lang="en-US" sz="2400" b="1" dirty="0" err="1">
                <a:solidFill>
                  <a:srgbClr val="FFFF00"/>
                </a:solidFill>
                <a:cs typeface="Angsana New" pitchFamily="18" charset="-34"/>
              </a:rPr>
              <a:t>Harpern</a:t>
            </a:r>
            <a:r>
              <a:rPr lang="en-US" sz="2400" b="1" dirty="0">
                <a:solidFill>
                  <a:srgbClr val="FFFF00"/>
                </a:solidFill>
                <a:cs typeface="Angsana New" pitchFamily="18" charset="-34"/>
              </a:rPr>
              <a:t>, 1996</a:t>
            </a:r>
            <a:endParaRPr lang="th-TH" sz="2400" b="1" dirty="0">
              <a:solidFill>
                <a:srgbClr val="FFFF00"/>
              </a:solidFill>
              <a:cs typeface="Angsana New" pitchFamily="18" charset="-34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sz="4000" b="1" smtClean="0">
                <a:solidFill>
                  <a:srgbClr val="FF0000"/>
                </a:solidFill>
              </a:rPr>
              <a:t>Conclusions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4"/>
          <p:cNvSpPr>
            <a:spLocks noChangeArrowheads="1"/>
          </p:cNvSpPr>
          <p:nvPr/>
        </p:nvSpPr>
        <p:spPr bwMode="auto">
          <a:xfrm>
            <a:off x="571500" y="1285875"/>
            <a:ext cx="8053388" cy="14462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 lIns="91435" tIns="45718" rIns="91435" bIns="45718"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  <a:latin typeface="Rockwell Extra Bold" pitchFamily="18" charset="0"/>
              </a:rPr>
              <a:t>Thank you </a:t>
            </a:r>
          </a:p>
          <a:p>
            <a:pPr algn="ctr">
              <a:defRPr/>
            </a:pPr>
            <a:r>
              <a:rPr lang="en-US" sz="4400" dirty="0">
                <a:solidFill>
                  <a:srgbClr val="00B050"/>
                </a:solidFill>
                <a:latin typeface="Rockwell Extra Bold" pitchFamily="18" charset="0"/>
              </a:rPr>
              <a:t>for your kind attention!</a:t>
            </a:r>
            <a:endParaRPr lang="en-GB" sz="4400" dirty="0">
              <a:solidFill>
                <a:srgbClr val="00B050"/>
              </a:solidFill>
              <a:latin typeface="Rockwell Extra Bold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5949280"/>
            <a:ext cx="9144000" cy="535131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103236" tIns="51618" rIns="103236" bIns="51618">
            <a:spAutoFit/>
          </a:bodyPr>
          <a:lstStyle/>
          <a:p>
            <a:pPr algn="ctr"/>
            <a:r>
              <a:rPr lang="en-US" sz="1400" b="0" dirty="0" smtClean="0">
                <a:solidFill>
                  <a:schemeClr val="bg1"/>
                </a:solidFill>
                <a:latin typeface="Arial Black" pitchFamily="34" charset="0"/>
              </a:rPr>
              <a:t>FACILITATOR</a:t>
            </a:r>
            <a:endParaRPr lang="en-US" sz="1400" b="0" dirty="0">
              <a:solidFill>
                <a:schemeClr val="bg1"/>
              </a:solidFill>
              <a:latin typeface="Arial Black" pitchFamily="34" charset="0"/>
            </a:endParaRPr>
          </a:p>
          <a:p>
            <a:pPr marL="0" lvl="3" algn="ctr"/>
            <a:r>
              <a:rPr lang="en-US" sz="1400" b="0" dirty="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Prof. Dr. Mohammad Majid </a:t>
            </a:r>
            <a:r>
              <a:rPr lang="en-US" sz="1400" b="0" dirty="0" smtClean="0">
                <a:solidFill>
                  <a:srgbClr val="FFFF00"/>
                </a:solidFill>
                <a:latin typeface="Trebuchet MS" pitchFamily="34" charset="0"/>
                <a:cs typeface="Times New Roman" pitchFamily="18" charset="0"/>
              </a:rPr>
              <a:t>Mahmood Bagram</a:t>
            </a:r>
            <a:endParaRPr lang="en-US" sz="1400" b="0" dirty="0">
              <a:solidFill>
                <a:srgbClr val="FFFF00"/>
              </a:solidFill>
              <a:latin typeface="Trebuchet MS" pitchFamily="34" charset="0"/>
              <a:cs typeface="Times New Roman" pitchFamily="18" charset="0"/>
            </a:endParaRPr>
          </a:p>
        </p:txBody>
      </p:sp>
      <p:pic>
        <p:nvPicPr>
          <p:cNvPr id="4" name="Picture 11" descr="http://netanimations.net/24-hour-geostationary-satellite-animation-loop-Earth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286124"/>
            <a:ext cx="1628346" cy="1638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cellent ppt background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</TotalTime>
  <Words>886</Words>
  <Application>Microsoft Office PowerPoint</Application>
  <PresentationFormat>On-screen Show (4:3)</PresentationFormat>
  <Paragraphs>156</Paragraphs>
  <Slides>32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excellent ppt background</vt:lpstr>
      <vt:lpstr>Slide 1</vt:lpstr>
      <vt:lpstr>Slide 2</vt:lpstr>
      <vt:lpstr>Slide 3</vt:lpstr>
      <vt:lpstr>Centralization</vt:lpstr>
      <vt:lpstr>Centralization</vt:lpstr>
      <vt:lpstr>How is Authority Delegated?</vt:lpstr>
      <vt:lpstr>Guides to Overcoming Weak Delegation</vt:lpstr>
      <vt:lpstr>Guides to Overcoming Weak Delegation</vt:lpstr>
      <vt:lpstr>Role of Critical Thinking  in Organizations</vt:lpstr>
      <vt:lpstr>Slide 10</vt:lpstr>
      <vt:lpstr>"Step Up the Stairs or Stare at the Steps.“ Ralph Nichols  </vt:lpstr>
      <vt:lpstr>Slide 12</vt:lpstr>
      <vt:lpstr>Slide 13</vt:lpstr>
      <vt:lpstr>Slide 14</vt:lpstr>
      <vt:lpstr>Thinking Outside the Box: Einstein </vt:lpstr>
      <vt:lpstr>We don’t achieve excellence in thinking with no end in view.  </vt:lpstr>
      <vt:lpstr>Slide 17</vt:lpstr>
      <vt:lpstr>Slide 18</vt:lpstr>
      <vt:lpstr>Thinking - examples </vt:lpstr>
      <vt:lpstr>Thinking - examples </vt:lpstr>
      <vt:lpstr>Listening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Thinking Critically means…</vt:lpstr>
      <vt:lpstr>Critical Thinking helps </vt:lpstr>
      <vt:lpstr>Conclusions</vt:lpstr>
      <vt:lpstr>Slide 32</vt:lpstr>
    </vt:vector>
  </TitlesOfParts>
  <Company>McGraw-Hill Australia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Gillian Bugden</dc:creator>
  <cp:lastModifiedBy>NTS</cp:lastModifiedBy>
  <cp:revision>550</cp:revision>
  <cp:lastPrinted>2002-08-21T01:10:05Z</cp:lastPrinted>
  <dcterms:created xsi:type="dcterms:W3CDTF">2002-05-27T04:37:10Z</dcterms:created>
  <dcterms:modified xsi:type="dcterms:W3CDTF">2013-06-13T14:44:16Z</dcterms:modified>
</cp:coreProperties>
</file>