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7" r:id="rId4"/>
    <p:sldId id="328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307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308" r:id="rId24"/>
    <p:sldId id="294" r:id="rId25"/>
    <p:sldId id="309" r:id="rId26"/>
    <p:sldId id="295" r:id="rId27"/>
    <p:sldId id="296" r:id="rId28"/>
    <p:sldId id="310" r:id="rId29"/>
    <p:sldId id="311" r:id="rId30"/>
    <p:sldId id="31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7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35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2C35-CEA2-450A-A888-194A5D9D3272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BF4EC-D9F5-415D-9E88-F7C90B3BA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Lecture </a:t>
            </a:r>
            <a:r>
              <a:rPr lang="en-US" dirty="0" smtClean="0"/>
              <a:t>9: </a:t>
            </a:r>
            <a:r>
              <a:rPr lang="en-US" dirty="0">
                <a:cs typeface="Times New Roman" pitchFamily="18" charset="0"/>
              </a:rPr>
              <a:t>Public Choice and the Political </a:t>
            </a:r>
            <a:r>
              <a:rPr lang="en-US" dirty="0" smtClean="0">
                <a:cs typeface="Times New Roman" pitchFamily="18" charset="0"/>
              </a:rPr>
              <a:t>Process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Public Choice</a:t>
            </a:r>
            <a:endParaRPr lang="en-US" dirty="0" smtClean="0">
              <a:cs typeface="Times New Roman" pitchFamily="18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572000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Public Choice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 is when decisions are  made through political interaction of many persons according to pre-established rules.</a:t>
            </a:r>
            <a:r>
              <a:rPr lang="en-US" sz="32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latin typeface="Arial" charset="0"/>
                <a:cs typeface="Arial" charset="0"/>
              </a:rPr>
              <a:t>Public choice vs. private choice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Taxes Vs Voluntary Cost-Sharing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5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Political Equilibrium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Times New Roman" pitchFamily="18" charset="0"/>
              </a:rPr>
              <a:t>A </a:t>
            </a:r>
            <a:r>
              <a:rPr lang="en-US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political equilibrium</a:t>
            </a:r>
            <a:r>
              <a:rPr lang="en-US" smtClean="0">
                <a:latin typeface="Arial" charset="0"/>
                <a:cs typeface="Times New Roman" pitchFamily="18" charset="0"/>
              </a:rPr>
              <a:t> is an agreement on the level of production of 	one or more public goods given the specified rule for making the collective choice and the distribution of tax shares among individuals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III - </a:t>
            </a:r>
            <a:r>
              <a:rPr lang="en-US" dirty="0" smtClean="0"/>
              <a:t>Unique and cyclical </a:t>
            </a:r>
            <a:r>
              <a:rPr lang="en-US" dirty="0" err="1" smtClean="0"/>
              <a:t>equilibria</a:t>
            </a:r>
            <a:r>
              <a:rPr lang="en-US" dirty="0" smtClean="0"/>
              <a:t> </a:t>
            </a:r>
            <a:endParaRPr lang="fr-FR" dirty="0" smtClean="0"/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dirty="0" smtClean="0">
                <a:cs typeface="Arial" charset="0"/>
              </a:rPr>
              <a:t>Uniqueness and Cycling</a:t>
            </a:r>
            <a:endParaRPr lang="fr-FR" b="0" dirty="0" smtClean="0">
              <a:cs typeface="Arial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fr-FR" sz="2800" dirty="0" smtClean="0">
                <a:latin typeface="Arial" charset="0"/>
                <a:cs typeface="Arial" charset="0"/>
              </a:rPr>
              <a:t>A unique </a:t>
            </a:r>
            <a:r>
              <a:rPr lang="fr-FR" sz="2800" dirty="0" err="1" smtClean="0">
                <a:latin typeface="Arial" charset="0"/>
                <a:cs typeface="Arial" charset="0"/>
              </a:rPr>
              <a:t>political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equilibrium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may</a:t>
            </a:r>
            <a:r>
              <a:rPr lang="fr-FR" sz="2800" dirty="0" smtClean="0">
                <a:latin typeface="Arial" charset="0"/>
                <a:cs typeface="Arial" charset="0"/>
              </a:rPr>
              <a:t> not </a:t>
            </a:r>
            <a:r>
              <a:rPr lang="fr-FR" sz="2800" dirty="0" err="1" smtClean="0">
                <a:latin typeface="Arial" charset="0"/>
                <a:cs typeface="Arial" charset="0"/>
              </a:rPr>
              <a:t>emerge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under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majority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rule</a:t>
            </a:r>
            <a:endParaRPr lang="fr-FR" sz="2800" dirty="0" smtClean="0">
              <a:latin typeface="Arial" charset="0"/>
              <a:cs typeface="Arial" charset="0"/>
            </a:endParaRPr>
          </a:p>
          <a:p>
            <a:pPr lvl="1"/>
            <a:r>
              <a:rPr lang="fr-FR" sz="2400" dirty="0" err="1" smtClean="0">
                <a:latin typeface="Arial" charset="0"/>
                <a:cs typeface="Arial" charset="0"/>
              </a:rPr>
              <a:t>Two</a:t>
            </a:r>
            <a:r>
              <a:rPr lang="fr-FR" sz="2400" dirty="0" smtClean="0">
                <a:latin typeface="Arial" charset="0"/>
                <a:cs typeface="Arial" charset="0"/>
              </a:rPr>
              <a:t> or </a:t>
            </a:r>
            <a:r>
              <a:rPr lang="fr-FR" sz="2400" dirty="0">
                <a:latin typeface="Arial" charset="0"/>
                <a:cs typeface="Arial" charset="0"/>
              </a:rPr>
              <a:t>m</a:t>
            </a:r>
            <a:r>
              <a:rPr lang="fr-FR" sz="2400" dirty="0" smtClean="0">
                <a:latin typeface="Arial" charset="0"/>
                <a:cs typeface="Arial" charset="0"/>
              </a:rPr>
              <a:t>ore public good outputs </a:t>
            </a:r>
            <a:r>
              <a:rPr lang="fr-FR" sz="2400" dirty="0" err="1" smtClean="0">
                <a:latin typeface="Arial" charset="0"/>
                <a:cs typeface="Arial" charset="0"/>
              </a:rPr>
              <a:t>may</a:t>
            </a:r>
            <a:r>
              <a:rPr lang="fr-FR" sz="2400" dirty="0" smtClean="0">
                <a:latin typeface="Arial" charset="0"/>
                <a:cs typeface="Arial" charset="0"/>
              </a:rPr>
              <a:t> </a:t>
            </a:r>
            <a:r>
              <a:rPr lang="fr-FR" sz="2400" dirty="0" err="1" smtClean="0">
                <a:latin typeface="Arial" charset="0"/>
                <a:cs typeface="Arial" charset="0"/>
              </a:rPr>
              <a:t>recieve</a:t>
            </a:r>
            <a:r>
              <a:rPr lang="fr-FR" sz="2400" dirty="0" smtClean="0">
                <a:latin typeface="Arial" charset="0"/>
                <a:cs typeface="Arial" charset="0"/>
              </a:rPr>
              <a:t> </a:t>
            </a:r>
            <a:r>
              <a:rPr lang="fr-FR" sz="2400" dirty="0" err="1" smtClean="0">
                <a:latin typeface="Arial" charset="0"/>
                <a:cs typeface="Arial" charset="0"/>
              </a:rPr>
              <a:t>majority</a:t>
            </a:r>
            <a:r>
              <a:rPr lang="fr-FR" sz="2400" dirty="0" smtClean="0">
                <a:latin typeface="Arial" charset="0"/>
                <a:cs typeface="Arial" charset="0"/>
              </a:rPr>
              <a:t> vote</a:t>
            </a:r>
          </a:p>
          <a:p>
            <a:pPr eaLnBrk="1" hangingPunct="1"/>
            <a:endParaRPr lang="fr-FR" sz="28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fr-FR" sz="2800" dirty="0" smtClean="0">
                <a:latin typeface="Arial" charset="0"/>
                <a:cs typeface="Arial" charset="0"/>
              </a:rPr>
              <a:t>The </a:t>
            </a:r>
            <a:r>
              <a:rPr lang="fr-FR" sz="2800" dirty="0" err="1" smtClean="0">
                <a:latin typeface="Arial" charset="0"/>
                <a:cs typeface="Arial" charset="0"/>
              </a:rPr>
              <a:t>outcome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can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depend</a:t>
            </a:r>
            <a:r>
              <a:rPr lang="fr-FR" sz="2800" dirty="0" smtClean="0">
                <a:latin typeface="Arial" charset="0"/>
                <a:cs typeface="Arial" charset="0"/>
              </a:rPr>
              <a:t> on </a:t>
            </a:r>
            <a:r>
              <a:rPr lang="fr-FR" sz="2800" dirty="0" err="1" smtClean="0">
                <a:latin typeface="Arial" charset="0"/>
                <a:cs typeface="Arial" charset="0"/>
              </a:rPr>
              <a:t>factors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other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than</a:t>
            </a:r>
            <a:r>
              <a:rPr lang="fr-FR" sz="2800" dirty="0" smtClean="0">
                <a:latin typeface="Arial" charset="0"/>
                <a:cs typeface="Arial" charset="0"/>
              </a:rPr>
              <a:t> </a:t>
            </a:r>
            <a:r>
              <a:rPr lang="fr-FR" sz="2800" dirty="0" err="1" smtClean="0">
                <a:latin typeface="Arial" charset="0"/>
                <a:cs typeface="Arial" charset="0"/>
              </a:rPr>
              <a:t>cost</a:t>
            </a:r>
            <a:r>
              <a:rPr lang="fr-FR" sz="2800" dirty="0" smtClean="0">
                <a:latin typeface="Arial" charset="0"/>
                <a:cs typeface="Arial" charset="0"/>
              </a:rPr>
              <a:t> vs </a:t>
            </a:r>
            <a:r>
              <a:rPr lang="fr-FR" sz="2800" dirty="0" err="1" smtClean="0">
                <a:latin typeface="Arial" charset="0"/>
                <a:cs typeface="Arial" charset="0"/>
              </a:rPr>
              <a:t>benefits</a:t>
            </a:r>
            <a:endParaRPr lang="fr-FR" sz="2800" dirty="0" smtClean="0">
              <a:latin typeface="Arial" charset="0"/>
              <a:cs typeface="Arial" charset="0"/>
            </a:endParaRPr>
          </a:p>
          <a:p>
            <a:pPr lvl="1"/>
            <a:r>
              <a:rPr lang="fr-FR" sz="2400" dirty="0" err="1" smtClean="0">
                <a:latin typeface="Arial" charset="0"/>
                <a:cs typeface="Arial" charset="0"/>
              </a:rPr>
              <a:t>order</a:t>
            </a:r>
            <a:r>
              <a:rPr lang="fr-FR" sz="2400" dirty="0" smtClean="0">
                <a:latin typeface="Arial" charset="0"/>
                <a:cs typeface="Arial" charset="0"/>
              </a:rPr>
              <a:t> in </a:t>
            </a:r>
            <a:r>
              <a:rPr lang="fr-FR" sz="2400" dirty="0" err="1" smtClean="0">
                <a:latin typeface="Arial" charset="0"/>
                <a:cs typeface="Arial" charset="0"/>
              </a:rPr>
              <a:t>which</a:t>
            </a:r>
            <a:r>
              <a:rPr lang="fr-FR" sz="2400" dirty="0" smtClean="0">
                <a:latin typeface="Arial" charset="0"/>
                <a:cs typeface="Arial" charset="0"/>
              </a:rPr>
              <a:t> alternatives are </a:t>
            </a:r>
            <a:r>
              <a:rPr lang="fr-FR" sz="2400" dirty="0" err="1" smtClean="0">
                <a:latin typeface="Arial" charset="0"/>
                <a:cs typeface="Arial" charset="0"/>
              </a:rPr>
              <a:t>presented</a:t>
            </a:r>
            <a:endParaRPr lang="fr-FR" sz="2400" dirty="0" smtClean="0">
              <a:latin typeface="Arial" charset="0"/>
              <a:cs typeface="Arial" charset="0"/>
            </a:endParaRPr>
          </a:p>
          <a:p>
            <a:pPr lvl="1"/>
            <a:r>
              <a:rPr lang="fr-FR" sz="2400" dirty="0" smtClean="0">
                <a:latin typeface="Arial" charset="0"/>
                <a:cs typeface="Arial" charset="0"/>
              </a:rPr>
              <a:t>Inclusion or exclusion of alternatives</a:t>
            </a:r>
          </a:p>
          <a:p>
            <a:pPr lvl="1"/>
            <a:r>
              <a:rPr lang="fr-FR" sz="2400" dirty="0" err="1" smtClean="0">
                <a:latin typeface="Arial" charset="0"/>
                <a:cs typeface="Arial" charset="0"/>
              </a:rPr>
              <a:t>Disturbing</a:t>
            </a:r>
            <a:r>
              <a:rPr lang="fr-FR" sz="2400" dirty="0" smtClean="0">
                <a:latin typeface="Arial" charset="0"/>
                <a:cs typeface="Arial" charset="0"/>
              </a:rPr>
              <a:t> </a:t>
            </a:r>
            <a:r>
              <a:rPr lang="fr-FR" sz="2400" dirty="0" err="1" smtClean="0">
                <a:latin typeface="Arial" charset="0"/>
                <a:cs typeface="Arial" charset="0"/>
              </a:rPr>
              <a:t>possibility</a:t>
            </a:r>
            <a:endParaRPr lang="fr-FR" sz="2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9812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Uniqueness and Cycling of Outcomes Under Majority Rule</a:t>
            </a:r>
            <a:endParaRPr lang="en-US" smtClean="0"/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571500" y="3511550"/>
            <a:ext cx="8001000" cy="2568575"/>
            <a:chOff x="-3" y="-3"/>
            <a:chExt cx="3057" cy="1618"/>
          </a:xfrm>
        </p:grpSpPr>
        <p:grpSp>
          <p:nvGrpSpPr>
            <p:cNvPr id="3" name="Group 103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72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23605" name="Rectangle 5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606" name="Rectangle 7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74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23603" name="Rectangle 56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604" name="Rectangle 73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76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23601" name="Rectangle 57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23602" name="Rectangle 75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78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23599" name="Rectangle 58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20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23600" name="Rectangle 77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80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23597" name="Rectangle 59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98" name="Rectangle 7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2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23595" name="Rectangle 60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96" name="Rectangle 81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84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23593" name="Rectangle 61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94" name="Rectangle 83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8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23591" name="Rectangle 62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92" name="Rectangle 85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88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23589" name="Rectangle 63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90" name="Rectangle 87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90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23587" name="Rectangle 64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23588" name="Rectangle 89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92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23585" name="Rectangle 65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86" name="Rectangle 91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94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23583" name="Rectangle 66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84" name="Rectangle 93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96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23581" name="Rectangle 67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82" name="Rectangle 95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98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23579" name="Rectangle 68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80" name="Rectangle 97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00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23577" name="Rectangle 69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78" name="Rectangle 9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102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23575" name="Rectangle 70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3576" name="Rectangle 101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3558" name="Rectangle 104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683" name="Rectangle 107"/>
          <p:cNvSpPr>
            <a:spLocks noChangeArrowheads="1"/>
          </p:cNvSpPr>
          <p:nvPr/>
        </p:nvSpPr>
        <p:spPr bwMode="auto">
          <a:xfrm>
            <a:off x="1225550" y="3028950"/>
            <a:ext cx="671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660066"/>
                </a:solidFill>
                <a:cs typeface="Arial" charset="0"/>
              </a:rPr>
              <a:t>Voter Rankings For Fireworks Displays per Year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3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Preferences</a:t>
            </a:r>
            <a:r>
              <a:rPr lang="en-US" smtClean="0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Single-peaked preferences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latin typeface="Arial" charset="0"/>
                <a:cs typeface="Arial" charset="0"/>
              </a:rPr>
              <a:t>a unique optimal outcome exists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Arial" charset="0"/>
              </a:rPr>
              <a:t> </a:t>
            </a:r>
            <a:endParaRPr lang="en-US" dirty="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  <a:cs typeface="Arial" charset="0"/>
              </a:rPr>
              <a:t>Multi-peaked preferences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latin typeface="Arial" charset="0"/>
                <a:cs typeface="Arial" charset="0"/>
              </a:rPr>
              <a:t>as a person moves away from their most preferred outcome they become worse off until a certain point when moving further away from their most-preferred outcome makes them better off.</a:t>
            </a:r>
            <a:r>
              <a:rPr lang="en-US" sz="3200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5.3 Voter Rankings of Alternatives</a:t>
            </a:r>
          </a:p>
        </p:txBody>
      </p:sp>
      <p:sp>
        <p:nvSpPr>
          <p:cNvPr id="4153" name="Line 57"/>
          <p:cNvSpPr>
            <a:spLocks noChangeShapeType="1"/>
          </p:cNvSpPr>
          <p:nvPr/>
        </p:nvSpPr>
        <p:spPr bwMode="auto">
          <a:xfrm flipH="1">
            <a:off x="1970088" y="1438275"/>
            <a:ext cx="954087" cy="1009650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4" name="Rectangle 58"/>
          <p:cNvSpPr>
            <a:spLocks noChangeArrowheads="1"/>
          </p:cNvSpPr>
          <p:nvPr/>
        </p:nvSpPr>
        <p:spPr bwMode="auto">
          <a:xfrm rot="-5400000">
            <a:off x="259556" y="1650207"/>
            <a:ext cx="2071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A</a:t>
            </a:r>
            <a:r>
              <a:rPr lang="en-US" sz="2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25605" name="Rectangle 59"/>
          <p:cNvSpPr>
            <a:spLocks noChangeArrowheads="1"/>
          </p:cNvSpPr>
          <p:nvPr/>
        </p:nvSpPr>
        <p:spPr bwMode="auto">
          <a:xfrm rot="-5400000">
            <a:off x="2998788" y="2409825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i="1">
                <a:solidFill>
                  <a:srgbClr val="660066"/>
                </a:solidFill>
              </a:rPr>
              <a:t> </a:t>
            </a:r>
            <a:endParaRPr lang="en-US"/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>
            <a:off x="3144838" y="1271588"/>
            <a:ext cx="1382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Single Peak </a:t>
            </a:r>
            <a:endParaRPr lang="en-US"/>
          </a:p>
        </p:txBody>
      </p:sp>
      <p:sp>
        <p:nvSpPr>
          <p:cNvPr id="25607" name="Rectangle 62"/>
          <p:cNvSpPr>
            <a:spLocks noChangeArrowheads="1"/>
          </p:cNvSpPr>
          <p:nvPr/>
        </p:nvSpPr>
        <p:spPr bwMode="auto">
          <a:xfrm>
            <a:off x="14446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25608" name="Freeform 63"/>
          <p:cNvSpPr>
            <a:spLocks/>
          </p:cNvSpPr>
          <p:nvPr/>
        </p:nvSpPr>
        <p:spPr bwMode="auto">
          <a:xfrm>
            <a:off x="1541463" y="636588"/>
            <a:ext cx="2654300" cy="2252662"/>
          </a:xfrm>
          <a:custGeom>
            <a:avLst/>
            <a:gdLst>
              <a:gd name="T0" fmla="*/ 0 w 1672"/>
              <a:gd name="T1" fmla="*/ 0 h 1419"/>
              <a:gd name="T2" fmla="*/ 0 w 1672"/>
              <a:gd name="T3" fmla="*/ 1419 h 1419"/>
              <a:gd name="T4" fmla="*/ 1672 w 1672"/>
              <a:gd name="T5" fmla="*/ 1419 h 1419"/>
              <a:gd name="T6" fmla="*/ 0 60000 65536"/>
              <a:gd name="T7" fmla="*/ 0 60000 65536"/>
              <a:gd name="T8" fmla="*/ 0 60000 65536"/>
              <a:gd name="T9" fmla="*/ 0 w 1672"/>
              <a:gd name="T10" fmla="*/ 0 h 1419"/>
              <a:gd name="T11" fmla="*/ 1672 w 1672"/>
              <a:gd name="T12" fmla="*/ 1419 h 14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2" h="1419">
                <a:moveTo>
                  <a:pt x="0" y="0"/>
                </a:moveTo>
                <a:lnTo>
                  <a:pt x="0" y="1419"/>
                </a:lnTo>
                <a:lnTo>
                  <a:pt x="1672" y="1419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Rectangle 64"/>
          <p:cNvSpPr>
            <a:spLocks noChangeArrowheads="1"/>
          </p:cNvSpPr>
          <p:nvPr/>
        </p:nvSpPr>
        <p:spPr bwMode="auto">
          <a:xfrm>
            <a:off x="2946400" y="3290888"/>
            <a:ext cx="3468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Fireworks Displays per Year </a:t>
            </a:r>
            <a:endParaRPr lang="en-US"/>
          </a:p>
        </p:txBody>
      </p:sp>
      <p:sp>
        <p:nvSpPr>
          <p:cNvPr id="4161" name="Freeform 65"/>
          <p:cNvSpPr>
            <a:spLocks/>
          </p:cNvSpPr>
          <p:nvPr/>
        </p:nvSpPr>
        <p:spPr bwMode="auto">
          <a:xfrm>
            <a:off x="5467350" y="1466850"/>
            <a:ext cx="966788" cy="952500"/>
          </a:xfrm>
          <a:custGeom>
            <a:avLst/>
            <a:gdLst>
              <a:gd name="T0" fmla="*/ 609 w 609"/>
              <a:gd name="T1" fmla="*/ 304 h 600"/>
              <a:gd name="T2" fmla="*/ 305 w 609"/>
              <a:gd name="T3" fmla="*/ 600 h 600"/>
              <a:gd name="T4" fmla="*/ 0 w 609"/>
              <a:gd name="T5" fmla="*/ 0 h 600"/>
              <a:gd name="T6" fmla="*/ 0 60000 65536"/>
              <a:gd name="T7" fmla="*/ 0 60000 65536"/>
              <a:gd name="T8" fmla="*/ 0 60000 65536"/>
              <a:gd name="T9" fmla="*/ 0 w 609"/>
              <a:gd name="T10" fmla="*/ 0 h 600"/>
              <a:gd name="T11" fmla="*/ 609 w 609"/>
              <a:gd name="T12" fmla="*/ 600 h 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09" h="600">
                <a:moveTo>
                  <a:pt x="609" y="304"/>
                </a:moveTo>
                <a:lnTo>
                  <a:pt x="305" y="600"/>
                </a:lnTo>
                <a:lnTo>
                  <a:pt x="0" y="0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Rectangle 66"/>
          <p:cNvSpPr>
            <a:spLocks noChangeArrowheads="1"/>
          </p:cNvSpPr>
          <p:nvPr/>
        </p:nvSpPr>
        <p:spPr bwMode="auto">
          <a:xfrm rot="-5400000">
            <a:off x="3785394" y="1642269"/>
            <a:ext cx="2071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B</a:t>
            </a:r>
            <a:r>
              <a:rPr lang="en-US" sz="2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4165" name="Rectangle 69"/>
          <p:cNvSpPr>
            <a:spLocks noChangeArrowheads="1"/>
          </p:cNvSpPr>
          <p:nvPr/>
        </p:nvSpPr>
        <p:spPr bwMode="auto">
          <a:xfrm>
            <a:off x="5937250" y="1023938"/>
            <a:ext cx="1617663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Multiple Peaks </a:t>
            </a:r>
            <a:endParaRPr lang="en-US"/>
          </a:p>
        </p:txBody>
      </p:sp>
      <p:sp>
        <p:nvSpPr>
          <p:cNvPr id="25613" name="Rectangle 70"/>
          <p:cNvSpPr>
            <a:spLocks noChangeArrowheads="1"/>
          </p:cNvSpPr>
          <p:nvPr/>
        </p:nvSpPr>
        <p:spPr bwMode="auto">
          <a:xfrm>
            <a:off x="4983163" y="3028950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25614" name="Freeform 71"/>
          <p:cNvSpPr>
            <a:spLocks/>
          </p:cNvSpPr>
          <p:nvPr/>
        </p:nvSpPr>
        <p:spPr bwMode="auto">
          <a:xfrm>
            <a:off x="5065713" y="636588"/>
            <a:ext cx="2668587" cy="2252662"/>
          </a:xfrm>
          <a:custGeom>
            <a:avLst/>
            <a:gdLst>
              <a:gd name="T0" fmla="*/ 0 w 1681"/>
              <a:gd name="T1" fmla="*/ 0 h 1419"/>
              <a:gd name="T2" fmla="*/ 0 w 1681"/>
              <a:gd name="T3" fmla="*/ 1419 h 1419"/>
              <a:gd name="T4" fmla="*/ 1681 w 1681"/>
              <a:gd name="T5" fmla="*/ 1419 h 1419"/>
              <a:gd name="T6" fmla="*/ 0 60000 65536"/>
              <a:gd name="T7" fmla="*/ 0 60000 65536"/>
              <a:gd name="T8" fmla="*/ 0 60000 65536"/>
              <a:gd name="T9" fmla="*/ 0 w 1681"/>
              <a:gd name="T10" fmla="*/ 0 h 1419"/>
              <a:gd name="T11" fmla="*/ 1681 w 1681"/>
              <a:gd name="T12" fmla="*/ 1419 h 14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1" h="1419">
                <a:moveTo>
                  <a:pt x="0" y="0"/>
                </a:moveTo>
                <a:lnTo>
                  <a:pt x="0" y="1419"/>
                </a:lnTo>
                <a:lnTo>
                  <a:pt x="1681" y="1419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8" name="Line 72"/>
          <p:cNvSpPr>
            <a:spLocks noChangeShapeType="1"/>
          </p:cNvSpPr>
          <p:nvPr/>
        </p:nvSpPr>
        <p:spPr bwMode="auto">
          <a:xfrm flipV="1">
            <a:off x="5594350" y="1270000"/>
            <a:ext cx="304800" cy="139700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 type="stealth" w="med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9" name="Line 73"/>
          <p:cNvSpPr>
            <a:spLocks noChangeShapeType="1"/>
          </p:cNvSpPr>
          <p:nvPr/>
        </p:nvSpPr>
        <p:spPr bwMode="auto">
          <a:xfrm flipV="1">
            <a:off x="6503988" y="1370013"/>
            <a:ext cx="152400" cy="428625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 type="stealth" w="med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Rectangle 75"/>
          <p:cNvSpPr>
            <a:spLocks noChangeArrowheads="1"/>
          </p:cNvSpPr>
          <p:nvPr/>
        </p:nvSpPr>
        <p:spPr bwMode="auto">
          <a:xfrm rot="-5400000">
            <a:off x="1277938" y="5378450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</a:rPr>
              <a:t> </a:t>
            </a:r>
            <a:endParaRPr lang="en-US"/>
          </a:p>
        </p:txBody>
      </p:sp>
      <p:sp>
        <p:nvSpPr>
          <p:cNvPr id="4178" name="Freeform 82"/>
          <p:cNvSpPr>
            <a:spLocks/>
          </p:cNvSpPr>
          <p:nvPr/>
        </p:nvSpPr>
        <p:spPr bwMode="auto">
          <a:xfrm>
            <a:off x="5467350" y="4603750"/>
            <a:ext cx="981075" cy="1119188"/>
          </a:xfrm>
          <a:custGeom>
            <a:avLst/>
            <a:gdLst>
              <a:gd name="T0" fmla="*/ 618 w 618"/>
              <a:gd name="T1" fmla="*/ 705 h 705"/>
              <a:gd name="T2" fmla="*/ 287 w 618"/>
              <a:gd name="T3" fmla="*/ 0 h 705"/>
              <a:gd name="T4" fmla="*/ 0 w 618"/>
              <a:gd name="T5" fmla="*/ 549 h 705"/>
              <a:gd name="T6" fmla="*/ 0 60000 65536"/>
              <a:gd name="T7" fmla="*/ 0 60000 65536"/>
              <a:gd name="T8" fmla="*/ 0 60000 65536"/>
              <a:gd name="T9" fmla="*/ 0 w 618"/>
              <a:gd name="T10" fmla="*/ 0 h 705"/>
              <a:gd name="T11" fmla="*/ 618 w 618"/>
              <a:gd name="T12" fmla="*/ 705 h 70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8" h="705">
                <a:moveTo>
                  <a:pt x="618" y="705"/>
                </a:moveTo>
                <a:lnTo>
                  <a:pt x="287" y="0"/>
                </a:lnTo>
                <a:lnTo>
                  <a:pt x="0" y="549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Rectangle 83"/>
          <p:cNvSpPr>
            <a:spLocks noChangeArrowheads="1"/>
          </p:cNvSpPr>
          <p:nvPr/>
        </p:nvSpPr>
        <p:spPr bwMode="auto">
          <a:xfrm rot="-5400000">
            <a:off x="3756819" y="4607719"/>
            <a:ext cx="2071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C</a:t>
            </a:r>
            <a:r>
              <a:rPr lang="en-US" sz="2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4182" name="Rectangle 86"/>
          <p:cNvSpPr>
            <a:spLocks noChangeArrowheads="1"/>
          </p:cNvSpPr>
          <p:nvPr/>
        </p:nvSpPr>
        <p:spPr bwMode="auto">
          <a:xfrm>
            <a:off x="5951538" y="4257675"/>
            <a:ext cx="1382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Single Peak </a:t>
            </a:r>
            <a:endParaRPr lang="en-US"/>
          </a:p>
        </p:txBody>
      </p:sp>
      <p:sp>
        <p:nvSpPr>
          <p:cNvPr id="25621" name="Rectangle 87"/>
          <p:cNvSpPr>
            <a:spLocks noChangeArrowheads="1"/>
          </p:cNvSpPr>
          <p:nvPr/>
        </p:nvSpPr>
        <p:spPr bwMode="auto">
          <a:xfrm>
            <a:off x="4968875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25622" name="Freeform 88"/>
          <p:cNvSpPr>
            <a:spLocks/>
          </p:cNvSpPr>
          <p:nvPr/>
        </p:nvSpPr>
        <p:spPr bwMode="auto">
          <a:xfrm>
            <a:off x="5053013" y="3663950"/>
            <a:ext cx="2652712" cy="2238375"/>
          </a:xfrm>
          <a:custGeom>
            <a:avLst/>
            <a:gdLst>
              <a:gd name="T0" fmla="*/ 0 w 1671"/>
              <a:gd name="T1" fmla="*/ 0 h 1410"/>
              <a:gd name="T2" fmla="*/ 0 w 1671"/>
              <a:gd name="T3" fmla="*/ 1410 h 1410"/>
              <a:gd name="T4" fmla="*/ 1671 w 1671"/>
              <a:gd name="T5" fmla="*/ 1410 h 1410"/>
              <a:gd name="T6" fmla="*/ 0 60000 65536"/>
              <a:gd name="T7" fmla="*/ 0 60000 65536"/>
              <a:gd name="T8" fmla="*/ 0 60000 65536"/>
              <a:gd name="T9" fmla="*/ 0 w 1671"/>
              <a:gd name="T10" fmla="*/ 0 h 1410"/>
              <a:gd name="T11" fmla="*/ 1671 w 1671"/>
              <a:gd name="T12" fmla="*/ 1410 h 141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1" h="1410">
                <a:moveTo>
                  <a:pt x="0" y="0"/>
                </a:moveTo>
                <a:lnTo>
                  <a:pt x="0" y="1410"/>
                </a:lnTo>
                <a:lnTo>
                  <a:pt x="1671" y="1410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6"/>
          <p:cNvGrpSpPr>
            <a:grpSpLocks/>
          </p:cNvGrpSpPr>
          <p:nvPr/>
        </p:nvGrpSpPr>
        <p:grpSpPr bwMode="auto">
          <a:xfrm>
            <a:off x="1917700" y="1354138"/>
            <a:ext cx="1081088" cy="1136650"/>
            <a:chOff x="1208" y="853"/>
            <a:chExt cx="681" cy="716"/>
          </a:xfrm>
        </p:grpSpPr>
        <p:sp>
          <p:nvSpPr>
            <p:cNvPr id="25642" name="Oval 89"/>
            <p:cNvSpPr>
              <a:spLocks noChangeArrowheads="1"/>
            </p:cNvSpPr>
            <p:nvPr/>
          </p:nvSpPr>
          <p:spPr bwMode="auto">
            <a:xfrm>
              <a:off x="1208" y="1489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3" name="Oval 90"/>
            <p:cNvSpPr>
              <a:spLocks noChangeArrowheads="1"/>
            </p:cNvSpPr>
            <p:nvPr/>
          </p:nvSpPr>
          <p:spPr bwMode="auto">
            <a:xfrm>
              <a:off x="1487" y="1202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4" name="Oval 91"/>
            <p:cNvSpPr>
              <a:spLocks noChangeArrowheads="1"/>
            </p:cNvSpPr>
            <p:nvPr/>
          </p:nvSpPr>
          <p:spPr bwMode="auto">
            <a:xfrm>
              <a:off x="1801" y="853"/>
              <a:ext cx="88" cy="8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5408613" y="1397000"/>
            <a:ext cx="1082675" cy="1079500"/>
            <a:chOff x="3407" y="880"/>
            <a:chExt cx="682" cy="680"/>
          </a:xfrm>
        </p:grpSpPr>
        <p:sp>
          <p:nvSpPr>
            <p:cNvPr id="25639" name="Oval 92"/>
            <p:cNvSpPr>
              <a:spLocks noChangeArrowheads="1"/>
            </p:cNvSpPr>
            <p:nvPr/>
          </p:nvSpPr>
          <p:spPr bwMode="auto">
            <a:xfrm>
              <a:off x="3407" y="880"/>
              <a:ext cx="80" cy="88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0" name="Oval 93"/>
            <p:cNvSpPr>
              <a:spLocks noChangeArrowheads="1"/>
            </p:cNvSpPr>
            <p:nvPr/>
          </p:nvSpPr>
          <p:spPr bwMode="auto">
            <a:xfrm>
              <a:off x="3704" y="1472"/>
              <a:ext cx="80" cy="88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1" name="Oval 94"/>
            <p:cNvSpPr>
              <a:spLocks noChangeArrowheads="1"/>
            </p:cNvSpPr>
            <p:nvPr/>
          </p:nvSpPr>
          <p:spPr bwMode="auto">
            <a:xfrm>
              <a:off x="4009" y="1193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19"/>
          <p:cNvGrpSpPr>
            <a:grpSpLocks/>
          </p:cNvGrpSpPr>
          <p:nvPr/>
        </p:nvGrpSpPr>
        <p:grpSpPr bwMode="auto">
          <a:xfrm>
            <a:off x="5383213" y="4525963"/>
            <a:ext cx="1122362" cy="1254125"/>
            <a:chOff x="3391" y="2851"/>
            <a:chExt cx="707" cy="790"/>
          </a:xfrm>
        </p:grpSpPr>
        <p:sp>
          <p:nvSpPr>
            <p:cNvPr id="25636" name="Oval 95"/>
            <p:cNvSpPr>
              <a:spLocks noChangeArrowheads="1"/>
            </p:cNvSpPr>
            <p:nvPr/>
          </p:nvSpPr>
          <p:spPr bwMode="auto">
            <a:xfrm>
              <a:off x="3691" y="2851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7" name="Oval 96"/>
            <p:cNvSpPr>
              <a:spLocks noChangeArrowheads="1"/>
            </p:cNvSpPr>
            <p:nvPr/>
          </p:nvSpPr>
          <p:spPr bwMode="auto">
            <a:xfrm>
              <a:off x="3391" y="3396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8" name="Oval 97"/>
            <p:cNvSpPr>
              <a:spLocks noChangeArrowheads="1"/>
            </p:cNvSpPr>
            <p:nvPr/>
          </p:nvSpPr>
          <p:spPr bwMode="auto">
            <a:xfrm>
              <a:off x="4009" y="3561"/>
              <a:ext cx="89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26" name="Rectangle 103"/>
          <p:cNvSpPr>
            <a:spLocks noChangeArrowheads="1"/>
          </p:cNvSpPr>
          <p:nvPr/>
        </p:nvSpPr>
        <p:spPr bwMode="auto">
          <a:xfrm>
            <a:off x="2971800" y="6289675"/>
            <a:ext cx="3468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Fireworks Displays per Year </a:t>
            </a:r>
            <a:endParaRPr lang="en-US"/>
          </a:p>
        </p:txBody>
      </p:sp>
      <p:sp>
        <p:nvSpPr>
          <p:cNvPr id="25627" name="Rectangle 104"/>
          <p:cNvSpPr>
            <a:spLocks noChangeArrowheads="1"/>
          </p:cNvSpPr>
          <p:nvPr/>
        </p:nvSpPr>
        <p:spPr bwMode="auto">
          <a:xfrm>
            <a:off x="19145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25628" name="Rectangle 105"/>
          <p:cNvSpPr>
            <a:spLocks noChangeArrowheads="1"/>
          </p:cNvSpPr>
          <p:nvPr/>
        </p:nvSpPr>
        <p:spPr bwMode="auto">
          <a:xfrm>
            <a:off x="23717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25629" name="Rectangle 106"/>
          <p:cNvSpPr>
            <a:spLocks noChangeArrowheads="1"/>
          </p:cNvSpPr>
          <p:nvPr/>
        </p:nvSpPr>
        <p:spPr bwMode="auto">
          <a:xfrm>
            <a:off x="2813050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  <p:sp>
        <p:nvSpPr>
          <p:cNvPr id="25630" name="Rectangle 107"/>
          <p:cNvSpPr>
            <a:spLocks noChangeArrowheads="1"/>
          </p:cNvSpPr>
          <p:nvPr/>
        </p:nvSpPr>
        <p:spPr bwMode="auto">
          <a:xfrm>
            <a:off x="5910263" y="3028950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25631" name="Rectangle 108"/>
          <p:cNvSpPr>
            <a:spLocks noChangeArrowheads="1"/>
          </p:cNvSpPr>
          <p:nvPr/>
        </p:nvSpPr>
        <p:spPr bwMode="auto">
          <a:xfrm>
            <a:off x="636587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  <p:sp>
        <p:nvSpPr>
          <p:cNvPr id="25632" name="Rectangle 112"/>
          <p:cNvSpPr>
            <a:spLocks noChangeArrowheads="1"/>
          </p:cNvSpPr>
          <p:nvPr/>
        </p:nvSpPr>
        <p:spPr bwMode="auto">
          <a:xfrm>
            <a:off x="5411788" y="6054725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25633" name="Rectangle 113"/>
          <p:cNvSpPr>
            <a:spLocks noChangeArrowheads="1"/>
          </p:cNvSpPr>
          <p:nvPr/>
        </p:nvSpPr>
        <p:spPr bwMode="auto">
          <a:xfrm>
            <a:off x="5867400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25634" name="Rectangle 114"/>
          <p:cNvSpPr>
            <a:spLocks noChangeArrowheads="1"/>
          </p:cNvSpPr>
          <p:nvPr/>
        </p:nvSpPr>
        <p:spPr bwMode="auto">
          <a:xfrm>
            <a:off x="6310313" y="6054725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  <p:sp>
        <p:nvSpPr>
          <p:cNvPr id="25635" name="Rectangle 115"/>
          <p:cNvSpPr>
            <a:spLocks noChangeArrowheads="1"/>
          </p:cNvSpPr>
          <p:nvPr/>
        </p:nvSpPr>
        <p:spPr bwMode="auto">
          <a:xfrm>
            <a:off x="5411788" y="3028950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3" grpId="0" animBg="1"/>
      <p:bldP spid="4157" grpId="0" autoUpdateAnimBg="0"/>
      <p:bldP spid="4161" grpId="0" animBg="1"/>
      <p:bldP spid="4165" grpId="0" autoUpdateAnimBg="0"/>
      <p:bldP spid="4168" grpId="0" animBg="1"/>
      <p:bldP spid="4169" grpId="0" animBg="1"/>
      <p:bldP spid="4178" grpId="0" animBg="1"/>
      <p:bldP spid="4182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660066"/>
                </a:solidFill>
                <a:latin typeface="Arial" charset="0"/>
                <a:cs typeface="Arial" charset="0"/>
              </a:rPr>
              <a:t>Pairwise cycling</a:t>
            </a:r>
            <a:r>
              <a:rPr lang="en-US" smtClean="0">
                <a:latin typeface="Arial" charset="0"/>
                <a:cs typeface="Arial" charset="0"/>
              </a:rPr>
              <a:t> is the phenomenon in which each outcome can win a majority depending on how it is paired for voting.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27728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29" name="Rectangle 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27726" name="Rectangle 10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27" name="Rectangle 11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27724" name="Rectangle 13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7725" name="Rectangle 14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27722" name="Rectangle 16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7723" name="Rectangle 17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27720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21" name="Rectangle 20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1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27718" name="Rectangle 22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19" name="Rectangle 23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4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27716" name="Rectangle 25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17" name="Rectangle 26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7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27714" name="Rectangle 28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15" name="Rectangle 29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30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27712" name="Rectangle 31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13" name="Rectangle 32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3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27710" name="Rectangle 34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27711" name="Rectangle 35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6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27708" name="Rectangle 37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9" name="Rectangle 38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9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27706" name="Rectangle 40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7" name="Rectangle 41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2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27704" name="Rectangle 43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5" name="Rectangle 44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5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27702" name="Rectangle 46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3" name="Rectangle 47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8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27700" name="Rectangle 49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701" name="Rectangle 50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1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27698" name="Rectangle 52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7699" name="Rectangle 53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7681" name="Rectangle 54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1554" name="Group 114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display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 2 displays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28752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53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28750" name="Rectangle 9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51" name="Rectangle 10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28748" name="Rectangle 12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8749" name="Rectangle 13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28746" name="Rectangle 15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8747" name="Rectangle 16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28744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45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28742" name="Rectangle 21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43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28740" name="Rectangle 24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41" name="Rectangle 25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28738" name="Rectangle 27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39" name="Rectangle 28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28736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37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28734" name="Rectangle 33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28735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28732" name="Rectangle 36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33" name="Rectangle 37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28730" name="Rectangle 39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31" name="Rectangle 40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28728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29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28726" name="Rectangle 45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27" name="Rectangle 46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7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28724" name="Rectangle 48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25" name="Rectangle 4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28722" name="Rectangle 51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8723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8705" name="Rectangle 53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3582" name="Group 94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displays per </a:t>
                      </a: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year</a:t>
                      </a: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display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:1 display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29776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77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29774" name="Rectangle 9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75" name="Rectangle 10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29772" name="Rectangle 12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9773" name="Rectangle 13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29770" name="Rectangle 15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29771" name="Rectangle 16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29768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69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29766" name="Rectangle 21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67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29764" name="Rectangle 24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65" name="Rectangle 25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29762" name="Rectangle 27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63" name="Rectangle 28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29760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61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29758" name="Rectangle 33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29759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29756" name="Rectangle 36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57" name="Rectangle 37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29754" name="Rectangle 39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55" name="Rectangle 40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29752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53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29750" name="Rectangle 45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51" name="Rectangle 46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7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29748" name="Rectangle 48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49" name="Rectangle 4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29746" name="Rectangle 51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9747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9729" name="Rectangle 53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4604" name="Group 92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 3 displays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dirty="0" smtClean="0">
                <a:cs typeface="Arial" charset="0"/>
              </a:rPr>
              <a:t>Implications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Arbitrary results</a:t>
            </a:r>
          </a:p>
          <a:p>
            <a:pPr eaLnBrk="1" hangingPunct="1"/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Results are order dependent – any can emerge winner – phenomena of Cycling</a:t>
            </a:r>
          </a:p>
          <a:p>
            <a:pPr eaLnBrk="1" hangingPunct="1"/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Disturbing:</a:t>
            </a:r>
          </a:p>
          <a:p>
            <a:pPr lvl="1"/>
            <a:r>
              <a:rPr lang="en-US" sz="24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No rhyme or reason explains the emerging choices</a:t>
            </a:r>
          </a:p>
          <a:p>
            <a:r>
              <a:rPr lang="en-US" sz="2800" dirty="0" smtClean="0">
                <a:latin typeface="Arial" charset="0"/>
                <a:cs typeface="Arial" charset="0"/>
              </a:rPr>
              <a:t>Public Choices can be influenced by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Order in which issues are placed on the agenda</a:t>
            </a:r>
          </a:p>
          <a:p>
            <a:pPr lvl="1"/>
            <a:r>
              <a:rPr lang="en-US" sz="2400" dirty="0" smtClean="0">
                <a:latin typeface="Arial" charset="0"/>
                <a:cs typeface="Arial" charset="0"/>
              </a:rPr>
              <a:t>Elimination of one alternative can change the way others are ranked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Arial" charset="0"/>
              </a:rPr>
              <a:t>Arrow's Impossibility Theorem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It is impossible to devise a voting rule that meets a set of conditions that can guarantee a unique political equilibrium for a public choice.</a:t>
            </a: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sz="3100" dirty="0">
                <a:latin typeface="Arial" charset="0"/>
                <a:cs typeface="Arial" charset="0"/>
              </a:rPr>
              <a:t>when voters have three or more distinct alternatives (options), no rank order voting system can convert the ranked preferences of individuals into a community-wide (complete and transitive) ranking while also meeting a specific set of criteria</a:t>
            </a:r>
          </a:p>
          <a:p>
            <a:pPr eaLnBrk="1" hangingPunct="1"/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cs typeface="Arial" charset="0"/>
              </a:rPr>
              <a:t>criteria </a:t>
            </a:r>
            <a:r>
              <a:rPr lang="en-US" dirty="0">
                <a:latin typeface="Arial" charset="0"/>
                <a:cs typeface="Arial" charset="0"/>
              </a:rPr>
              <a:t>are called unrestricted domain, non-dictatorship, Pareto efficiency, and independence of irrelevant alternatives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393700"/>
            <a:ext cx="8610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dirty="0" smtClean="0">
                <a:cs typeface="Arial" charset="0"/>
              </a:rPr>
              <a:t>Conditions of Arrows Impossibility Theorem</a:t>
            </a:r>
            <a:r>
              <a:rPr lang="en-US" sz="3200" dirty="0" smtClean="0"/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8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All voters have free choice; no dictator.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Unique political equilibrium is obtained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We cannot rule out multi-peaked preferences.</a:t>
            </a: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If all voters change their rankings of a particular alternative, the public choice that emerges must not move in the opposite direction.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Public choices must not be influenced by the order in which they are presented. 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Public choices must not be affected by the elimination  or addition of an alternative to the ballot.</a:t>
            </a:r>
            <a:endParaRPr lang="en-US" sz="28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Public choice should be transitive.</a:t>
            </a: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Cause of Cycling: Multi-peaked preferences</a:t>
            </a:r>
            <a:r>
              <a:rPr lang="en-US" b="0" smtClean="0">
                <a:cs typeface="Times New Roman" pitchFamily="18" charset="0"/>
              </a:rPr>
              <a:t/>
            </a:r>
            <a:br>
              <a:rPr lang="en-US" b="0" smtClean="0">
                <a:cs typeface="Times New Roman" pitchFamily="18" charset="0"/>
              </a:rPr>
            </a:br>
            <a:endParaRPr lang="en-US" smtClean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17526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660067"/>
                </a:solidFill>
                <a:cs typeface="Arial" charset="0"/>
              </a:rPr>
              <a:t>Voter Rankings For Fireworks Displays per Year: All Voters with Single Peaked Preferences</a:t>
            </a:r>
          </a:p>
        </p:txBody>
      </p:sp>
      <p:grpSp>
        <p:nvGrpSpPr>
          <p:cNvPr id="2" name="Group 157"/>
          <p:cNvGrpSpPr>
            <a:grpSpLocks/>
          </p:cNvGrpSpPr>
          <p:nvPr/>
        </p:nvGrpSpPr>
        <p:grpSpPr bwMode="auto">
          <a:xfrm>
            <a:off x="1689100" y="2959100"/>
            <a:ext cx="5767388" cy="3362325"/>
            <a:chOff x="-3" y="-3"/>
            <a:chExt cx="3633" cy="2118"/>
          </a:xfrm>
        </p:grpSpPr>
        <p:grpSp>
          <p:nvGrpSpPr>
            <p:cNvPr id="3" name="Group 155"/>
            <p:cNvGrpSpPr>
              <a:grpSpLocks/>
            </p:cNvGrpSpPr>
            <p:nvPr/>
          </p:nvGrpSpPr>
          <p:grpSpPr bwMode="auto">
            <a:xfrm>
              <a:off x="0" y="0"/>
              <a:ext cx="3627" cy="2112"/>
              <a:chOff x="0" y="0"/>
              <a:chExt cx="3627" cy="2112"/>
            </a:xfrm>
          </p:grpSpPr>
          <p:grpSp>
            <p:nvGrpSpPr>
              <p:cNvPr id="4" name="Group 124"/>
              <p:cNvGrpSpPr>
                <a:grpSpLocks/>
              </p:cNvGrpSpPr>
              <p:nvPr/>
            </p:nvGrpSpPr>
            <p:grpSpPr bwMode="auto">
              <a:xfrm>
                <a:off x="0" y="0"/>
                <a:ext cx="741" cy="672"/>
                <a:chOff x="0" y="0"/>
                <a:chExt cx="741" cy="672"/>
              </a:xfrm>
            </p:grpSpPr>
            <p:sp>
              <p:nvSpPr>
                <p:cNvPr id="32821" name="Rectangle 107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655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7"/>
                      </a:solidFill>
                      <a:cs typeface="Arial" charset="0"/>
                    </a:rPr>
                    <a:t>Voter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22" name="Rectangle 1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4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26"/>
              <p:cNvGrpSpPr>
                <a:grpSpLocks/>
              </p:cNvGrpSpPr>
              <p:nvPr/>
            </p:nvGrpSpPr>
            <p:grpSpPr bwMode="auto">
              <a:xfrm>
                <a:off x="741" y="0"/>
                <a:ext cx="842" cy="672"/>
                <a:chOff x="741" y="0"/>
                <a:chExt cx="842" cy="672"/>
              </a:xfrm>
            </p:grpSpPr>
            <p:sp>
              <p:nvSpPr>
                <p:cNvPr id="32819" name="Rectangle 108"/>
                <p:cNvSpPr>
                  <a:spLocks noChangeArrowheads="1"/>
                </p:cNvSpPr>
                <p:nvPr/>
              </p:nvSpPr>
              <p:spPr bwMode="auto">
                <a:xfrm>
                  <a:off x="784" y="0"/>
                  <a:ext cx="756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7"/>
                      </a:solidFill>
                      <a:cs typeface="Arial" charset="0"/>
                    </a:rPr>
                    <a:t>First Choice</a:t>
                  </a:r>
                  <a:endParaRPr lang="en-US" sz="1000">
                    <a:solidFill>
                      <a:srgbClr val="660067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20" name="Rectangle 125"/>
                <p:cNvSpPr>
                  <a:spLocks noChangeArrowheads="1"/>
                </p:cNvSpPr>
                <p:nvPr/>
              </p:nvSpPr>
              <p:spPr bwMode="auto">
                <a:xfrm>
                  <a:off x="741" y="0"/>
                  <a:ext cx="842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28"/>
              <p:cNvGrpSpPr>
                <a:grpSpLocks/>
              </p:cNvGrpSpPr>
              <p:nvPr/>
            </p:nvGrpSpPr>
            <p:grpSpPr bwMode="auto">
              <a:xfrm>
                <a:off x="1583" y="0"/>
                <a:ext cx="950" cy="672"/>
                <a:chOff x="1583" y="0"/>
                <a:chExt cx="950" cy="672"/>
              </a:xfrm>
            </p:grpSpPr>
            <p:sp>
              <p:nvSpPr>
                <p:cNvPr id="32817" name="Rectangle 109"/>
                <p:cNvSpPr>
                  <a:spLocks noChangeArrowheads="1"/>
                </p:cNvSpPr>
                <p:nvPr/>
              </p:nvSpPr>
              <p:spPr bwMode="auto">
                <a:xfrm>
                  <a:off x="1626" y="0"/>
                  <a:ext cx="864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7"/>
                      </a:solidFill>
                      <a:cs typeface="Arial" charset="0"/>
                    </a:rPr>
                    <a:t>Second Choice</a:t>
                  </a:r>
                  <a:endParaRPr lang="en-US" sz="1000">
                    <a:solidFill>
                      <a:srgbClr val="660067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18" name="Rectangle 127"/>
                <p:cNvSpPr>
                  <a:spLocks noChangeArrowheads="1"/>
                </p:cNvSpPr>
                <p:nvPr/>
              </p:nvSpPr>
              <p:spPr bwMode="auto">
                <a:xfrm>
                  <a:off x="1583" y="0"/>
                  <a:ext cx="950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30"/>
              <p:cNvGrpSpPr>
                <a:grpSpLocks/>
              </p:cNvGrpSpPr>
              <p:nvPr/>
            </p:nvGrpSpPr>
            <p:grpSpPr bwMode="auto">
              <a:xfrm>
                <a:off x="2533" y="0"/>
                <a:ext cx="1094" cy="672"/>
                <a:chOff x="2533" y="0"/>
                <a:chExt cx="1094" cy="672"/>
              </a:xfrm>
            </p:grpSpPr>
            <p:sp>
              <p:nvSpPr>
                <p:cNvPr id="32815" name="Rectangle 110"/>
                <p:cNvSpPr>
                  <a:spLocks noChangeArrowheads="1"/>
                </p:cNvSpPr>
                <p:nvPr/>
              </p:nvSpPr>
              <p:spPr bwMode="auto">
                <a:xfrm>
                  <a:off x="2576" y="0"/>
                  <a:ext cx="1008" cy="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/>
                  <a:r>
                    <a:rPr lang="en-US" sz="2000">
                      <a:solidFill>
                        <a:srgbClr val="660067"/>
                      </a:solidFill>
                      <a:cs typeface="Arial" charset="0"/>
                    </a:rPr>
                    <a:t>Third </a:t>
                  </a:r>
                </a:p>
                <a:p>
                  <a:pPr algn="ctr"/>
                  <a:r>
                    <a:rPr lang="en-US" sz="2000">
                      <a:solidFill>
                        <a:srgbClr val="660067"/>
                      </a:solidFill>
                      <a:cs typeface="Arial" charset="0"/>
                    </a:rPr>
                    <a:t>Choice</a:t>
                  </a:r>
                  <a:endParaRPr lang="en-US" sz="2000">
                    <a:cs typeface="Arial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16" name="Rectangle 129"/>
                <p:cNvSpPr>
                  <a:spLocks noChangeArrowheads="1"/>
                </p:cNvSpPr>
                <p:nvPr/>
              </p:nvSpPr>
              <p:spPr bwMode="auto">
                <a:xfrm>
                  <a:off x="2533" y="0"/>
                  <a:ext cx="1094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32"/>
              <p:cNvGrpSpPr>
                <a:grpSpLocks/>
              </p:cNvGrpSpPr>
              <p:nvPr/>
            </p:nvGrpSpPr>
            <p:grpSpPr bwMode="auto">
              <a:xfrm>
                <a:off x="0" y="672"/>
                <a:ext cx="741" cy="480"/>
                <a:chOff x="0" y="672"/>
                <a:chExt cx="741" cy="480"/>
              </a:xfrm>
            </p:grpSpPr>
            <p:sp>
              <p:nvSpPr>
                <p:cNvPr id="32813" name="Rectangle 111"/>
                <p:cNvSpPr>
                  <a:spLocks noChangeArrowheads="1"/>
                </p:cNvSpPr>
                <p:nvPr/>
              </p:nvSpPr>
              <p:spPr bwMode="auto">
                <a:xfrm>
                  <a:off x="43" y="672"/>
                  <a:ext cx="655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14" name="Rectangle 131"/>
                <p:cNvSpPr>
                  <a:spLocks noChangeArrowheads="1"/>
                </p:cNvSpPr>
                <p:nvPr/>
              </p:nvSpPr>
              <p:spPr bwMode="auto">
                <a:xfrm>
                  <a:off x="0" y="672"/>
                  <a:ext cx="74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34"/>
              <p:cNvGrpSpPr>
                <a:grpSpLocks/>
              </p:cNvGrpSpPr>
              <p:nvPr/>
            </p:nvGrpSpPr>
            <p:grpSpPr bwMode="auto">
              <a:xfrm>
                <a:off x="741" y="672"/>
                <a:ext cx="842" cy="480"/>
                <a:chOff x="741" y="672"/>
                <a:chExt cx="842" cy="480"/>
              </a:xfrm>
            </p:grpSpPr>
            <p:sp>
              <p:nvSpPr>
                <p:cNvPr id="32811" name="Rectangle 112"/>
                <p:cNvSpPr>
                  <a:spLocks noChangeArrowheads="1"/>
                </p:cNvSpPr>
                <p:nvPr/>
              </p:nvSpPr>
              <p:spPr bwMode="auto">
                <a:xfrm>
                  <a:off x="784" y="672"/>
                  <a:ext cx="756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3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12" name="Rectangle 133"/>
                <p:cNvSpPr>
                  <a:spLocks noChangeArrowheads="1"/>
                </p:cNvSpPr>
                <p:nvPr/>
              </p:nvSpPr>
              <p:spPr bwMode="auto">
                <a:xfrm>
                  <a:off x="741" y="672"/>
                  <a:ext cx="84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36"/>
              <p:cNvGrpSpPr>
                <a:grpSpLocks/>
              </p:cNvGrpSpPr>
              <p:nvPr/>
            </p:nvGrpSpPr>
            <p:grpSpPr bwMode="auto">
              <a:xfrm>
                <a:off x="1583" y="672"/>
                <a:ext cx="950" cy="480"/>
                <a:chOff x="1583" y="672"/>
                <a:chExt cx="950" cy="480"/>
              </a:xfrm>
            </p:grpSpPr>
            <p:sp>
              <p:nvSpPr>
                <p:cNvPr id="32809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26" y="672"/>
                  <a:ext cx="864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2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10" name="Rectangle 135"/>
                <p:cNvSpPr>
                  <a:spLocks noChangeArrowheads="1"/>
                </p:cNvSpPr>
                <p:nvPr/>
              </p:nvSpPr>
              <p:spPr bwMode="auto">
                <a:xfrm>
                  <a:off x="1583" y="672"/>
                  <a:ext cx="950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38"/>
              <p:cNvGrpSpPr>
                <a:grpSpLocks/>
              </p:cNvGrpSpPr>
              <p:nvPr/>
            </p:nvGrpSpPr>
            <p:grpSpPr bwMode="auto">
              <a:xfrm>
                <a:off x="2533" y="672"/>
                <a:ext cx="1094" cy="480"/>
                <a:chOff x="2533" y="672"/>
                <a:chExt cx="1094" cy="480"/>
              </a:xfrm>
            </p:grpSpPr>
            <p:sp>
              <p:nvSpPr>
                <p:cNvPr id="32807" name="Rectangle 114"/>
                <p:cNvSpPr>
                  <a:spLocks noChangeArrowheads="1"/>
                </p:cNvSpPr>
                <p:nvPr/>
              </p:nvSpPr>
              <p:spPr bwMode="auto">
                <a:xfrm>
                  <a:off x="2576" y="672"/>
                  <a:ext cx="1008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1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08" name="Rectangle 137"/>
                <p:cNvSpPr>
                  <a:spLocks noChangeArrowheads="1"/>
                </p:cNvSpPr>
                <p:nvPr/>
              </p:nvSpPr>
              <p:spPr bwMode="auto">
                <a:xfrm>
                  <a:off x="2533" y="672"/>
                  <a:ext cx="1094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40"/>
              <p:cNvGrpSpPr>
                <a:grpSpLocks/>
              </p:cNvGrpSpPr>
              <p:nvPr/>
            </p:nvGrpSpPr>
            <p:grpSpPr bwMode="auto">
              <a:xfrm>
                <a:off x="0" y="1152"/>
                <a:ext cx="741" cy="480"/>
                <a:chOff x="0" y="1152"/>
                <a:chExt cx="741" cy="480"/>
              </a:xfrm>
            </p:grpSpPr>
            <p:sp>
              <p:nvSpPr>
                <p:cNvPr id="32805" name="Rectangle 115"/>
                <p:cNvSpPr>
                  <a:spLocks noChangeArrowheads="1"/>
                </p:cNvSpPr>
                <p:nvPr/>
              </p:nvSpPr>
              <p:spPr bwMode="auto">
                <a:xfrm>
                  <a:off x="43" y="1152"/>
                  <a:ext cx="655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B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06" name="Rectangle 139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74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42"/>
              <p:cNvGrpSpPr>
                <a:grpSpLocks/>
              </p:cNvGrpSpPr>
              <p:nvPr/>
            </p:nvGrpSpPr>
            <p:grpSpPr bwMode="auto">
              <a:xfrm>
                <a:off x="741" y="1152"/>
                <a:ext cx="842" cy="480"/>
                <a:chOff x="741" y="1152"/>
                <a:chExt cx="842" cy="480"/>
              </a:xfrm>
            </p:grpSpPr>
            <p:sp>
              <p:nvSpPr>
                <p:cNvPr id="32803" name="Rectangle 116"/>
                <p:cNvSpPr>
                  <a:spLocks noChangeArrowheads="1"/>
                </p:cNvSpPr>
                <p:nvPr/>
              </p:nvSpPr>
              <p:spPr bwMode="auto">
                <a:xfrm>
                  <a:off x="784" y="1152"/>
                  <a:ext cx="756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1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04" name="Rectangle 141"/>
                <p:cNvSpPr>
                  <a:spLocks noChangeArrowheads="1"/>
                </p:cNvSpPr>
                <p:nvPr/>
              </p:nvSpPr>
              <p:spPr bwMode="auto">
                <a:xfrm>
                  <a:off x="741" y="1152"/>
                  <a:ext cx="84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44"/>
              <p:cNvGrpSpPr>
                <a:grpSpLocks/>
              </p:cNvGrpSpPr>
              <p:nvPr/>
            </p:nvGrpSpPr>
            <p:grpSpPr bwMode="auto">
              <a:xfrm>
                <a:off x="1583" y="1152"/>
                <a:ext cx="950" cy="480"/>
                <a:chOff x="1583" y="1152"/>
                <a:chExt cx="950" cy="480"/>
              </a:xfrm>
            </p:grpSpPr>
            <p:sp>
              <p:nvSpPr>
                <p:cNvPr id="32801" name="Rectangle 117"/>
                <p:cNvSpPr>
                  <a:spLocks noChangeArrowheads="1"/>
                </p:cNvSpPr>
                <p:nvPr/>
              </p:nvSpPr>
              <p:spPr bwMode="auto">
                <a:xfrm>
                  <a:off x="1626" y="1152"/>
                  <a:ext cx="864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2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02" name="Rectangle 143"/>
                <p:cNvSpPr>
                  <a:spLocks noChangeArrowheads="1"/>
                </p:cNvSpPr>
                <p:nvPr/>
              </p:nvSpPr>
              <p:spPr bwMode="auto">
                <a:xfrm>
                  <a:off x="1583" y="1152"/>
                  <a:ext cx="950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6"/>
              <p:cNvGrpSpPr>
                <a:grpSpLocks/>
              </p:cNvGrpSpPr>
              <p:nvPr/>
            </p:nvGrpSpPr>
            <p:grpSpPr bwMode="auto">
              <a:xfrm>
                <a:off x="2533" y="1152"/>
                <a:ext cx="1094" cy="480"/>
                <a:chOff x="2533" y="1152"/>
                <a:chExt cx="1094" cy="480"/>
              </a:xfrm>
            </p:grpSpPr>
            <p:sp>
              <p:nvSpPr>
                <p:cNvPr id="32799" name="Rectangle 118"/>
                <p:cNvSpPr>
                  <a:spLocks noChangeArrowheads="1"/>
                </p:cNvSpPr>
                <p:nvPr/>
              </p:nvSpPr>
              <p:spPr bwMode="auto">
                <a:xfrm>
                  <a:off x="2576" y="1152"/>
                  <a:ext cx="1008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3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800" name="Rectangle 145"/>
                <p:cNvSpPr>
                  <a:spLocks noChangeArrowheads="1"/>
                </p:cNvSpPr>
                <p:nvPr/>
              </p:nvSpPr>
              <p:spPr bwMode="auto">
                <a:xfrm>
                  <a:off x="2533" y="1152"/>
                  <a:ext cx="1094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48"/>
              <p:cNvGrpSpPr>
                <a:grpSpLocks/>
              </p:cNvGrpSpPr>
              <p:nvPr/>
            </p:nvGrpSpPr>
            <p:grpSpPr bwMode="auto">
              <a:xfrm>
                <a:off x="0" y="1632"/>
                <a:ext cx="741" cy="480"/>
                <a:chOff x="0" y="1632"/>
                <a:chExt cx="741" cy="480"/>
              </a:xfrm>
            </p:grpSpPr>
            <p:sp>
              <p:nvSpPr>
                <p:cNvPr id="32797" name="Rectangle 119"/>
                <p:cNvSpPr>
                  <a:spLocks noChangeArrowheads="1"/>
                </p:cNvSpPr>
                <p:nvPr/>
              </p:nvSpPr>
              <p:spPr bwMode="auto">
                <a:xfrm>
                  <a:off x="43" y="1632"/>
                  <a:ext cx="655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798" name="Rectangle 147"/>
                <p:cNvSpPr>
                  <a:spLocks noChangeArrowheads="1"/>
                </p:cNvSpPr>
                <p:nvPr/>
              </p:nvSpPr>
              <p:spPr bwMode="auto">
                <a:xfrm>
                  <a:off x="0" y="1632"/>
                  <a:ext cx="74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50"/>
              <p:cNvGrpSpPr>
                <a:grpSpLocks/>
              </p:cNvGrpSpPr>
              <p:nvPr/>
            </p:nvGrpSpPr>
            <p:grpSpPr bwMode="auto">
              <a:xfrm>
                <a:off x="741" y="1632"/>
                <a:ext cx="842" cy="480"/>
                <a:chOff x="741" y="1632"/>
                <a:chExt cx="842" cy="480"/>
              </a:xfrm>
            </p:grpSpPr>
            <p:sp>
              <p:nvSpPr>
                <p:cNvPr id="32795" name="Rectangle 120"/>
                <p:cNvSpPr>
                  <a:spLocks noChangeArrowheads="1"/>
                </p:cNvSpPr>
                <p:nvPr/>
              </p:nvSpPr>
              <p:spPr bwMode="auto">
                <a:xfrm>
                  <a:off x="784" y="1632"/>
                  <a:ext cx="756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2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796" name="Rectangle 149"/>
                <p:cNvSpPr>
                  <a:spLocks noChangeArrowheads="1"/>
                </p:cNvSpPr>
                <p:nvPr/>
              </p:nvSpPr>
              <p:spPr bwMode="auto">
                <a:xfrm>
                  <a:off x="741" y="1632"/>
                  <a:ext cx="84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52"/>
              <p:cNvGrpSpPr>
                <a:grpSpLocks/>
              </p:cNvGrpSpPr>
              <p:nvPr/>
            </p:nvGrpSpPr>
            <p:grpSpPr bwMode="auto">
              <a:xfrm>
                <a:off x="1583" y="1632"/>
                <a:ext cx="950" cy="480"/>
                <a:chOff x="1583" y="1632"/>
                <a:chExt cx="950" cy="480"/>
              </a:xfrm>
            </p:grpSpPr>
            <p:sp>
              <p:nvSpPr>
                <p:cNvPr id="32793" name="Rectangle 121"/>
                <p:cNvSpPr>
                  <a:spLocks noChangeArrowheads="1"/>
                </p:cNvSpPr>
                <p:nvPr/>
              </p:nvSpPr>
              <p:spPr bwMode="auto">
                <a:xfrm>
                  <a:off x="1626" y="1632"/>
                  <a:ext cx="864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1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794" name="Rectangle 151"/>
                <p:cNvSpPr>
                  <a:spLocks noChangeArrowheads="1"/>
                </p:cNvSpPr>
                <p:nvPr/>
              </p:nvSpPr>
              <p:spPr bwMode="auto">
                <a:xfrm>
                  <a:off x="1583" y="1632"/>
                  <a:ext cx="950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154"/>
              <p:cNvGrpSpPr>
                <a:grpSpLocks/>
              </p:cNvGrpSpPr>
              <p:nvPr/>
            </p:nvGrpSpPr>
            <p:grpSpPr bwMode="auto">
              <a:xfrm>
                <a:off x="2533" y="1632"/>
                <a:ext cx="1094" cy="480"/>
                <a:chOff x="2533" y="1632"/>
                <a:chExt cx="1094" cy="480"/>
              </a:xfrm>
            </p:grpSpPr>
            <p:sp>
              <p:nvSpPr>
                <p:cNvPr id="32791" name="Rectangle 122"/>
                <p:cNvSpPr>
                  <a:spLocks noChangeArrowheads="1"/>
                </p:cNvSpPr>
                <p:nvPr/>
              </p:nvSpPr>
              <p:spPr bwMode="auto">
                <a:xfrm>
                  <a:off x="2576" y="1632"/>
                  <a:ext cx="1008" cy="4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 b="0">
                      <a:cs typeface="Arial" charset="0"/>
                    </a:rPr>
                    <a:t>3</a:t>
                  </a:r>
                  <a:endParaRPr lang="en-US" sz="1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2792" name="Rectangle 153"/>
                <p:cNvSpPr>
                  <a:spLocks noChangeArrowheads="1"/>
                </p:cNvSpPr>
                <p:nvPr/>
              </p:nvSpPr>
              <p:spPr bwMode="auto">
                <a:xfrm>
                  <a:off x="2533" y="1632"/>
                  <a:ext cx="1094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2774" name="Rectangle 156"/>
            <p:cNvSpPr>
              <a:spLocks noChangeArrowheads="1"/>
            </p:cNvSpPr>
            <p:nvPr/>
          </p:nvSpPr>
          <p:spPr bwMode="auto">
            <a:xfrm>
              <a:off x="-3" y="-3"/>
              <a:ext cx="3633" cy="21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5.3 Voter Rankings of Alternatives</a:t>
            </a:r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 flipH="1">
            <a:off x="1970088" y="1438275"/>
            <a:ext cx="954087" cy="1009650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 rot="-5400000">
            <a:off x="259556" y="1650207"/>
            <a:ext cx="2071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A</a:t>
            </a:r>
            <a:r>
              <a:rPr lang="en-US" sz="2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 rot="-5400000">
            <a:off x="2998788" y="2409825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i="1">
                <a:solidFill>
                  <a:srgbClr val="660066"/>
                </a:solidFill>
              </a:rPr>
              <a:t> </a:t>
            </a:r>
            <a:endParaRPr lang="en-US"/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3144838" y="1271588"/>
            <a:ext cx="1382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Single Peak </a:t>
            </a:r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4446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33800" name="Freeform 8"/>
          <p:cNvSpPr>
            <a:spLocks/>
          </p:cNvSpPr>
          <p:nvPr/>
        </p:nvSpPr>
        <p:spPr bwMode="auto">
          <a:xfrm>
            <a:off x="1541463" y="636588"/>
            <a:ext cx="2654300" cy="2252662"/>
          </a:xfrm>
          <a:custGeom>
            <a:avLst/>
            <a:gdLst>
              <a:gd name="T0" fmla="*/ 0 w 1672"/>
              <a:gd name="T1" fmla="*/ 0 h 1419"/>
              <a:gd name="T2" fmla="*/ 0 w 1672"/>
              <a:gd name="T3" fmla="*/ 1419 h 1419"/>
              <a:gd name="T4" fmla="*/ 1672 w 1672"/>
              <a:gd name="T5" fmla="*/ 1419 h 1419"/>
              <a:gd name="T6" fmla="*/ 0 60000 65536"/>
              <a:gd name="T7" fmla="*/ 0 60000 65536"/>
              <a:gd name="T8" fmla="*/ 0 60000 65536"/>
              <a:gd name="T9" fmla="*/ 0 w 1672"/>
              <a:gd name="T10" fmla="*/ 0 h 1419"/>
              <a:gd name="T11" fmla="*/ 1672 w 1672"/>
              <a:gd name="T12" fmla="*/ 1419 h 14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2" h="1419">
                <a:moveTo>
                  <a:pt x="0" y="0"/>
                </a:moveTo>
                <a:lnTo>
                  <a:pt x="0" y="1419"/>
                </a:lnTo>
                <a:lnTo>
                  <a:pt x="1672" y="1419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946400" y="3290888"/>
            <a:ext cx="3468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Fireworks Displays per Year </a:t>
            </a:r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>
            <a:off x="1970088" y="4037013"/>
            <a:ext cx="939800" cy="1368425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Rectangle 18"/>
          <p:cNvSpPr>
            <a:spLocks noChangeArrowheads="1"/>
          </p:cNvSpPr>
          <p:nvPr/>
        </p:nvSpPr>
        <p:spPr bwMode="auto">
          <a:xfrm rot="-5400000">
            <a:off x="1277938" y="5378450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</a:rPr>
              <a:t> </a:t>
            </a:r>
            <a:endParaRPr lang="en-US"/>
          </a:p>
        </p:txBody>
      </p:sp>
      <p:sp>
        <p:nvSpPr>
          <p:cNvPr id="33804" name="Rectangle 19"/>
          <p:cNvSpPr>
            <a:spLocks noChangeArrowheads="1"/>
          </p:cNvSpPr>
          <p:nvPr/>
        </p:nvSpPr>
        <p:spPr bwMode="auto">
          <a:xfrm rot="-5400000">
            <a:off x="267494" y="4618832"/>
            <a:ext cx="2071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B’</a:t>
            </a:r>
          </a:p>
        </p:txBody>
      </p:sp>
      <p:sp>
        <p:nvSpPr>
          <p:cNvPr id="66580" name="Rectangle 20"/>
          <p:cNvSpPr>
            <a:spLocks noChangeArrowheads="1"/>
          </p:cNvSpPr>
          <p:nvPr/>
        </p:nvSpPr>
        <p:spPr bwMode="auto">
          <a:xfrm>
            <a:off x="2122488" y="3884613"/>
            <a:ext cx="1382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Single Peak </a:t>
            </a:r>
            <a:endParaRPr lang="en-US"/>
          </a:p>
        </p:txBody>
      </p:sp>
      <p:sp>
        <p:nvSpPr>
          <p:cNvPr id="33806" name="Rectangle 21"/>
          <p:cNvSpPr>
            <a:spLocks noChangeArrowheads="1"/>
          </p:cNvSpPr>
          <p:nvPr/>
        </p:nvSpPr>
        <p:spPr bwMode="auto">
          <a:xfrm>
            <a:off x="1527175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33807" name="Freeform 22"/>
          <p:cNvSpPr>
            <a:spLocks/>
          </p:cNvSpPr>
          <p:nvPr/>
        </p:nvSpPr>
        <p:spPr bwMode="auto">
          <a:xfrm>
            <a:off x="1541463" y="3663950"/>
            <a:ext cx="2668587" cy="2238375"/>
          </a:xfrm>
          <a:custGeom>
            <a:avLst/>
            <a:gdLst>
              <a:gd name="T0" fmla="*/ 0 w 1681"/>
              <a:gd name="T1" fmla="*/ 0 h 1410"/>
              <a:gd name="T2" fmla="*/ 0 w 1681"/>
              <a:gd name="T3" fmla="*/ 1410 h 1410"/>
              <a:gd name="T4" fmla="*/ 1681 w 1681"/>
              <a:gd name="T5" fmla="*/ 1410 h 1410"/>
              <a:gd name="T6" fmla="*/ 0 60000 65536"/>
              <a:gd name="T7" fmla="*/ 0 60000 65536"/>
              <a:gd name="T8" fmla="*/ 0 60000 65536"/>
              <a:gd name="T9" fmla="*/ 0 w 1681"/>
              <a:gd name="T10" fmla="*/ 0 h 1410"/>
              <a:gd name="T11" fmla="*/ 1681 w 1681"/>
              <a:gd name="T12" fmla="*/ 1410 h 141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1" h="1410">
                <a:moveTo>
                  <a:pt x="0" y="0"/>
                </a:moveTo>
                <a:lnTo>
                  <a:pt x="0" y="1410"/>
                </a:lnTo>
                <a:lnTo>
                  <a:pt x="1681" y="1410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83" name="Freeform 23"/>
          <p:cNvSpPr>
            <a:spLocks/>
          </p:cNvSpPr>
          <p:nvPr/>
        </p:nvSpPr>
        <p:spPr bwMode="auto">
          <a:xfrm>
            <a:off x="5467350" y="4603750"/>
            <a:ext cx="981075" cy="1119188"/>
          </a:xfrm>
          <a:custGeom>
            <a:avLst/>
            <a:gdLst>
              <a:gd name="T0" fmla="*/ 618 w 618"/>
              <a:gd name="T1" fmla="*/ 705 h 705"/>
              <a:gd name="T2" fmla="*/ 287 w 618"/>
              <a:gd name="T3" fmla="*/ 0 h 705"/>
              <a:gd name="T4" fmla="*/ 0 w 618"/>
              <a:gd name="T5" fmla="*/ 549 h 705"/>
              <a:gd name="T6" fmla="*/ 0 60000 65536"/>
              <a:gd name="T7" fmla="*/ 0 60000 65536"/>
              <a:gd name="T8" fmla="*/ 0 60000 65536"/>
              <a:gd name="T9" fmla="*/ 0 w 618"/>
              <a:gd name="T10" fmla="*/ 0 h 705"/>
              <a:gd name="T11" fmla="*/ 618 w 618"/>
              <a:gd name="T12" fmla="*/ 705 h 70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8" h="705">
                <a:moveTo>
                  <a:pt x="618" y="705"/>
                </a:moveTo>
                <a:lnTo>
                  <a:pt x="287" y="0"/>
                </a:lnTo>
                <a:lnTo>
                  <a:pt x="0" y="549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9" name="Rectangle 24"/>
          <p:cNvSpPr>
            <a:spLocks noChangeArrowheads="1"/>
          </p:cNvSpPr>
          <p:nvPr/>
        </p:nvSpPr>
        <p:spPr bwMode="auto">
          <a:xfrm rot="-5400000">
            <a:off x="3756819" y="4607719"/>
            <a:ext cx="2071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Net Benefit for </a:t>
            </a:r>
            <a:r>
              <a:rPr lang="en-US" sz="2000" i="1">
                <a:solidFill>
                  <a:srgbClr val="660066"/>
                </a:solidFill>
              </a:rPr>
              <a:t>C</a:t>
            </a:r>
            <a:r>
              <a:rPr lang="en-US" sz="2000">
                <a:solidFill>
                  <a:srgbClr val="660066"/>
                </a:solidFill>
              </a:rPr>
              <a:t> </a:t>
            </a: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5951538" y="4257675"/>
            <a:ext cx="1382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0">
                <a:solidFill>
                  <a:srgbClr val="000000"/>
                </a:solidFill>
              </a:rPr>
              <a:t>Single Peak </a:t>
            </a:r>
            <a:endParaRPr lang="en-US"/>
          </a:p>
        </p:txBody>
      </p:sp>
      <p:sp>
        <p:nvSpPr>
          <p:cNvPr id="33811" name="Rectangle 26"/>
          <p:cNvSpPr>
            <a:spLocks noChangeArrowheads="1"/>
          </p:cNvSpPr>
          <p:nvPr/>
        </p:nvSpPr>
        <p:spPr bwMode="auto">
          <a:xfrm>
            <a:off x="4968875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33812" name="Freeform 27"/>
          <p:cNvSpPr>
            <a:spLocks/>
          </p:cNvSpPr>
          <p:nvPr/>
        </p:nvSpPr>
        <p:spPr bwMode="auto">
          <a:xfrm>
            <a:off x="5053013" y="3663950"/>
            <a:ext cx="2652712" cy="2238375"/>
          </a:xfrm>
          <a:custGeom>
            <a:avLst/>
            <a:gdLst>
              <a:gd name="T0" fmla="*/ 0 w 1671"/>
              <a:gd name="T1" fmla="*/ 0 h 1410"/>
              <a:gd name="T2" fmla="*/ 0 w 1671"/>
              <a:gd name="T3" fmla="*/ 1410 h 1410"/>
              <a:gd name="T4" fmla="*/ 1671 w 1671"/>
              <a:gd name="T5" fmla="*/ 1410 h 1410"/>
              <a:gd name="T6" fmla="*/ 0 60000 65536"/>
              <a:gd name="T7" fmla="*/ 0 60000 65536"/>
              <a:gd name="T8" fmla="*/ 0 60000 65536"/>
              <a:gd name="T9" fmla="*/ 0 w 1671"/>
              <a:gd name="T10" fmla="*/ 0 h 1410"/>
              <a:gd name="T11" fmla="*/ 1671 w 1671"/>
              <a:gd name="T12" fmla="*/ 1410 h 141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1" h="1410">
                <a:moveTo>
                  <a:pt x="0" y="0"/>
                </a:moveTo>
                <a:lnTo>
                  <a:pt x="0" y="1410"/>
                </a:lnTo>
                <a:lnTo>
                  <a:pt x="1671" y="1410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917700" y="1354138"/>
            <a:ext cx="1081088" cy="1136650"/>
            <a:chOff x="1208" y="853"/>
            <a:chExt cx="681" cy="716"/>
          </a:xfrm>
        </p:grpSpPr>
        <p:sp>
          <p:nvSpPr>
            <p:cNvPr id="33832" name="Oval 29"/>
            <p:cNvSpPr>
              <a:spLocks noChangeArrowheads="1"/>
            </p:cNvSpPr>
            <p:nvPr/>
          </p:nvSpPr>
          <p:spPr bwMode="auto">
            <a:xfrm>
              <a:off x="1208" y="1489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Oval 30"/>
            <p:cNvSpPr>
              <a:spLocks noChangeArrowheads="1"/>
            </p:cNvSpPr>
            <p:nvPr/>
          </p:nvSpPr>
          <p:spPr bwMode="auto">
            <a:xfrm>
              <a:off x="1487" y="1202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Oval 31"/>
            <p:cNvSpPr>
              <a:spLocks noChangeArrowheads="1"/>
            </p:cNvSpPr>
            <p:nvPr/>
          </p:nvSpPr>
          <p:spPr bwMode="auto">
            <a:xfrm>
              <a:off x="1801" y="853"/>
              <a:ext cx="88" cy="8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5383213" y="4525963"/>
            <a:ext cx="1122362" cy="1254125"/>
            <a:chOff x="3391" y="2851"/>
            <a:chExt cx="707" cy="790"/>
          </a:xfrm>
        </p:grpSpPr>
        <p:sp>
          <p:nvSpPr>
            <p:cNvPr id="33829" name="Oval 37"/>
            <p:cNvSpPr>
              <a:spLocks noChangeArrowheads="1"/>
            </p:cNvSpPr>
            <p:nvPr/>
          </p:nvSpPr>
          <p:spPr bwMode="auto">
            <a:xfrm>
              <a:off x="3691" y="2851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Oval 38"/>
            <p:cNvSpPr>
              <a:spLocks noChangeArrowheads="1"/>
            </p:cNvSpPr>
            <p:nvPr/>
          </p:nvSpPr>
          <p:spPr bwMode="auto">
            <a:xfrm>
              <a:off x="3391" y="3396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Oval 39"/>
            <p:cNvSpPr>
              <a:spLocks noChangeArrowheads="1"/>
            </p:cNvSpPr>
            <p:nvPr/>
          </p:nvSpPr>
          <p:spPr bwMode="auto">
            <a:xfrm>
              <a:off x="4009" y="3561"/>
              <a:ext cx="89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1885950" y="3967163"/>
            <a:ext cx="1085850" cy="1495425"/>
            <a:chOff x="1188" y="2499"/>
            <a:chExt cx="684" cy="942"/>
          </a:xfrm>
        </p:grpSpPr>
        <p:sp>
          <p:nvSpPr>
            <p:cNvPr id="33826" name="Oval 41"/>
            <p:cNvSpPr>
              <a:spLocks noChangeArrowheads="1"/>
            </p:cNvSpPr>
            <p:nvPr/>
          </p:nvSpPr>
          <p:spPr bwMode="auto">
            <a:xfrm>
              <a:off x="1792" y="3361"/>
              <a:ext cx="80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7" name="Oval 42"/>
            <p:cNvSpPr>
              <a:spLocks noChangeArrowheads="1"/>
            </p:cNvSpPr>
            <p:nvPr/>
          </p:nvSpPr>
          <p:spPr bwMode="auto">
            <a:xfrm>
              <a:off x="1479" y="2908"/>
              <a:ext cx="88" cy="8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Oval 43"/>
            <p:cNvSpPr>
              <a:spLocks noChangeArrowheads="1"/>
            </p:cNvSpPr>
            <p:nvPr/>
          </p:nvSpPr>
          <p:spPr bwMode="auto">
            <a:xfrm>
              <a:off x="1188" y="2499"/>
              <a:ext cx="89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6" name="Rectangle 44"/>
          <p:cNvSpPr>
            <a:spLocks noChangeArrowheads="1"/>
          </p:cNvSpPr>
          <p:nvPr/>
        </p:nvSpPr>
        <p:spPr bwMode="auto">
          <a:xfrm>
            <a:off x="2971800" y="6289675"/>
            <a:ext cx="3468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Fireworks Displays per Year </a:t>
            </a:r>
            <a:endParaRPr lang="en-US"/>
          </a:p>
        </p:txBody>
      </p:sp>
      <p:sp>
        <p:nvSpPr>
          <p:cNvPr id="33817" name="Rectangle 45"/>
          <p:cNvSpPr>
            <a:spLocks noChangeArrowheads="1"/>
          </p:cNvSpPr>
          <p:nvPr/>
        </p:nvSpPr>
        <p:spPr bwMode="auto">
          <a:xfrm>
            <a:off x="19145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33818" name="Rectangle 46"/>
          <p:cNvSpPr>
            <a:spLocks noChangeArrowheads="1"/>
          </p:cNvSpPr>
          <p:nvPr/>
        </p:nvSpPr>
        <p:spPr bwMode="auto">
          <a:xfrm>
            <a:off x="2371725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33819" name="Rectangle 47"/>
          <p:cNvSpPr>
            <a:spLocks noChangeArrowheads="1"/>
          </p:cNvSpPr>
          <p:nvPr/>
        </p:nvSpPr>
        <p:spPr bwMode="auto">
          <a:xfrm>
            <a:off x="2813050" y="3028950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  <p:sp>
        <p:nvSpPr>
          <p:cNvPr id="33820" name="Rectangle 50"/>
          <p:cNvSpPr>
            <a:spLocks noChangeArrowheads="1"/>
          </p:cNvSpPr>
          <p:nvPr/>
        </p:nvSpPr>
        <p:spPr bwMode="auto">
          <a:xfrm>
            <a:off x="1914525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33821" name="Rectangle 51"/>
          <p:cNvSpPr>
            <a:spLocks noChangeArrowheads="1"/>
          </p:cNvSpPr>
          <p:nvPr/>
        </p:nvSpPr>
        <p:spPr bwMode="auto">
          <a:xfrm>
            <a:off x="2371725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33822" name="Rectangle 52"/>
          <p:cNvSpPr>
            <a:spLocks noChangeArrowheads="1"/>
          </p:cNvSpPr>
          <p:nvPr/>
        </p:nvSpPr>
        <p:spPr bwMode="auto">
          <a:xfrm>
            <a:off x="2813050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  <p:sp>
        <p:nvSpPr>
          <p:cNvPr id="33823" name="Rectangle 53"/>
          <p:cNvSpPr>
            <a:spLocks noChangeArrowheads="1"/>
          </p:cNvSpPr>
          <p:nvPr/>
        </p:nvSpPr>
        <p:spPr bwMode="auto">
          <a:xfrm>
            <a:off x="5411788" y="6054725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33824" name="Rectangle 54"/>
          <p:cNvSpPr>
            <a:spLocks noChangeArrowheads="1"/>
          </p:cNvSpPr>
          <p:nvPr/>
        </p:nvSpPr>
        <p:spPr bwMode="auto">
          <a:xfrm>
            <a:off x="5867400" y="6054725"/>
            <a:ext cx="261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2 </a:t>
            </a:r>
            <a:endParaRPr lang="en-US"/>
          </a:p>
        </p:txBody>
      </p:sp>
      <p:sp>
        <p:nvSpPr>
          <p:cNvPr id="33825" name="Rectangle 55"/>
          <p:cNvSpPr>
            <a:spLocks noChangeArrowheads="1"/>
          </p:cNvSpPr>
          <p:nvPr/>
        </p:nvSpPr>
        <p:spPr bwMode="auto">
          <a:xfrm>
            <a:off x="6310313" y="6054725"/>
            <a:ext cx="261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0">
                <a:solidFill>
                  <a:srgbClr val="660066"/>
                </a:solidFill>
              </a:rPr>
              <a:t>3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  <p:bldP spid="66566" grpId="0" autoUpdateAnimBg="0"/>
      <p:bldP spid="66577" grpId="0" animBg="1"/>
      <p:bldP spid="66580" grpId="0" autoUpdateAnimBg="0"/>
      <p:bldP spid="66583" grpId="0" animBg="1"/>
      <p:bldP spid="66585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34896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97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34894" name="Rectangle 9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95" name="Rectangle 10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34892" name="Rectangle 12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4893" name="Rectangle 13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34890" name="Rectangle 15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4891" name="Rectangle 16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34888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89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34886" name="Rectangle 21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87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34884" name="Rectangle 24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85" name="Rectangle 25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34882" name="Rectangle 27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83" name="Rectangle 28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34880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B’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81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34878" name="Rectangle 33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34879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34876" name="Rectangle 36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77" name="Rectangle 37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34874" name="Rectangle 39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75" name="Rectangle 40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34872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73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34870" name="Rectangle 45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71" name="Rectangle 46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7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34868" name="Rectangle 48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69" name="Rectangle 4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34866" name="Rectangle 51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4867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4849" name="Rectangle 53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7638" name="Group 54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display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 2 displays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35920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21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35918" name="Rectangle 9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19" name="Rectangle 10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35916" name="Rectangle 12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5917" name="Rectangle 13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35914" name="Rectangle 15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5915" name="Rectangle 16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35912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13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35910" name="Rectangle 21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11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35908" name="Rectangle 24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09" name="Rectangle 25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35906" name="Rectangle 27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07" name="Rectangle 28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35904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B’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05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35902" name="Rectangle 33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35903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35900" name="Rectangle 36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901" name="Rectangle 37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35898" name="Rectangle 39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899" name="Rectangle 40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35896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897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35894" name="Rectangle 45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895" name="Rectangle 46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7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35892" name="Rectangle 48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893" name="Rectangle 4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35890" name="Rectangle 51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5891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5873" name="Rectangle 53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8662" name="Group 54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display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:1 display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eaLnBrk="1" hangingPunct="1"/>
            <a:r>
              <a:rPr lang="en-US" b="0" smtClean="0">
                <a:cs typeface="Arial" charset="0"/>
              </a:rPr>
              <a:t>Pairwise Cycling</a:t>
            </a:r>
            <a:endParaRPr lang="fr-FR" b="0" smtClean="0"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14400" y="990600"/>
            <a:ext cx="7162800" cy="2057400"/>
            <a:chOff x="-3" y="-3"/>
            <a:chExt cx="3057" cy="161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51" cy="1612"/>
              <a:chOff x="0" y="0"/>
              <a:chExt cx="3051" cy="1612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489" cy="403"/>
                <a:chOff x="0" y="0"/>
                <a:chExt cx="489" cy="403"/>
              </a:xfrm>
            </p:grpSpPr>
            <p:sp>
              <p:nvSpPr>
                <p:cNvPr id="36944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000">
                      <a:solidFill>
                        <a:srgbClr val="660066"/>
                      </a:solidFill>
                      <a:cs typeface="Arial" charset="0"/>
                    </a:rPr>
                    <a:t>Voter</a:t>
                  </a:r>
                  <a:endParaRPr lang="en-US" sz="20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45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489" y="0"/>
                <a:ext cx="770" cy="403"/>
                <a:chOff x="489" y="0"/>
                <a:chExt cx="770" cy="403"/>
              </a:xfrm>
            </p:grpSpPr>
            <p:sp>
              <p:nvSpPr>
                <p:cNvPr id="36942" name="Rectangle 9"/>
                <p:cNvSpPr>
                  <a:spLocks noChangeArrowheads="1"/>
                </p:cNvSpPr>
                <p:nvPr/>
              </p:nvSpPr>
              <p:spPr bwMode="auto">
                <a:xfrm>
                  <a:off x="532" y="0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First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43" name="Rectangle 10"/>
                <p:cNvSpPr>
                  <a:spLocks noChangeArrowheads="1"/>
                </p:cNvSpPr>
                <p:nvPr/>
              </p:nvSpPr>
              <p:spPr bwMode="auto">
                <a:xfrm>
                  <a:off x="489" y="0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1259" y="0"/>
                <a:ext cx="914" cy="403"/>
                <a:chOff x="1259" y="0"/>
                <a:chExt cx="914" cy="403"/>
              </a:xfrm>
            </p:grpSpPr>
            <p:sp>
              <p:nvSpPr>
                <p:cNvPr id="36940" name="Rectangle 12"/>
                <p:cNvSpPr>
                  <a:spLocks noChangeArrowheads="1"/>
                </p:cNvSpPr>
                <p:nvPr/>
              </p:nvSpPr>
              <p:spPr bwMode="auto">
                <a:xfrm>
                  <a:off x="1302" y="0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Second Choice</a:t>
                  </a:r>
                  <a:endParaRPr lang="en-US" sz="18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6941" name="Rectangle 13"/>
                <p:cNvSpPr>
                  <a:spLocks noChangeArrowheads="1"/>
                </p:cNvSpPr>
                <p:nvPr/>
              </p:nvSpPr>
              <p:spPr bwMode="auto">
                <a:xfrm>
                  <a:off x="1259" y="0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2173" y="0"/>
                <a:ext cx="878" cy="403"/>
                <a:chOff x="2173" y="0"/>
                <a:chExt cx="878" cy="403"/>
              </a:xfrm>
            </p:grpSpPr>
            <p:sp>
              <p:nvSpPr>
                <p:cNvPr id="36938" name="Rectangle 15"/>
                <p:cNvSpPr>
                  <a:spLocks noChangeArrowheads="1"/>
                </p:cNvSpPr>
                <p:nvPr/>
              </p:nvSpPr>
              <p:spPr bwMode="auto">
                <a:xfrm>
                  <a:off x="2216" y="0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1800">
                      <a:solidFill>
                        <a:srgbClr val="660066"/>
                      </a:solidFill>
                      <a:cs typeface="Arial" charset="0"/>
                    </a:rPr>
                    <a:t>Third Choice</a:t>
                  </a:r>
                  <a:endParaRPr lang="en-US" sz="1800">
                    <a:solidFill>
                      <a:srgbClr val="660066"/>
                    </a:solidFill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6939" name="Rectangle 16"/>
                <p:cNvSpPr>
                  <a:spLocks noChangeArrowheads="1"/>
                </p:cNvSpPr>
                <p:nvPr/>
              </p:nvSpPr>
              <p:spPr bwMode="auto">
                <a:xfrm>
                  <a:off x="2173" y="0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403"/>
                <a:ext cx="489" cy="403"/>
                <a:chOff x="0" y="403"/>
                <a:chExt cx="489" cy="403"/>
              </a:xfrm>
            </p:grpSpPr>
            <p:sp>
              <p:nvSpPr>
                <p:cNvPr id="36936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A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37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489" y="403"/>
                <a:ext cx="770" cy="403"/>
                <a:chOff x="489" y="403"/>
                <a:chExt cx="770" cy="403"/>
              </a:xfrm>
            </p:grpSpPr>
            <p:sp>
              <p:nvSpPr>
                <p:cNvPr id="36934" name="Rectangle 21"/>
                <p:cNvSpPr>
                  <a:spLocks noChangeArrowheads="1"/>
                </p:cNvSpPr>
                <p:nvPr/>
              </p:nvSpPr>
              <p:spPr bwMode="auto">
                <a:xfrm>
                  <a:off x="532" y="403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35" name="Rectangle 22"/>
                <p:cNvSpPr>
                  <a:spLocks noChangeArrowheads="1"/>
                </p:cNvSpPr>
                <p:nvPr/>
              </p:nvSpPr>
              <p:spPr bwMode="auto">
                <a:xfrm>
                  <a:off x="489" y="403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1259" y="403"/>
                <a:ext cx="914" cy="403"/>
                <a:chOff x="1259" y="403"/>
                <a:chExt cx="914" cy="403"/>
              </a:xfrm>
            </p:grpSpPr>
            <p:sp>
              <p:nvSpPr>
                <p:cNvPr id="36932" name="Rectangle 24"/>
                <p:cNvSpPr>
                  <a:spLocks noChangeArrowheads="1"/>
                </p:cNvSpPr>
                <p:nvPr/>
              </p:nvSpPr>
              <p:spPr bwMode="auto">
                <a:xfrm>
                  <a:off x="1302" y="40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33" name="Rectangle 25"/>
                <p:cNvSpPr>
                  <a:spLocks noChangeArrowheads="1"/>
                </p:cNvSpPr>
                <p:nvPr/>
              </p:nvSpPr>
              <p:spPr bwMode="auto">
                <a:xfrm>
                  <a:off x="1259" y="40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2173" y="403"/>
                <a:ext cx="878" cy="403"/>
                <a:chOff x="2173" y="403"/>
                <a:chExt cx="878" cy="403"/>
              </a:xfrm>
            </p:grpSpPr>
            <p:sp>
              <p:nvSpPr>
                <p:cNvPr id="36930" name="Rectangle 27"/>
                <p:cNvSpPr>
                  <a:spLocks noChangeArrowheads="1"/>
                </p:cNvSpPr>
                <p:nvPr/>
              </p:nvSpPr>
              <p:spPr bwMode="auto">
                <a:xfrm>
                  <a:off x="2216" y="403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31" name="Rectangle 28"/>
                <p:cNvSpPr>
                  <a:spLocks noChangeArrowheads="1"/>
                </p:cNvSpPr>
                <p:nvPr/>
              </p:nvSpPr>
              <p:spPr bwMode="auto">
                <a:xfrm>
                  <a:off x="2173" y="403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806"/>
                <a:ext cx="489" cy="403"/>
                <a:chOff x="0" y="806"/>
                <a:chExt cx="489" cy="403"/>
              </a:xfrm>
            </p:grpSpPr>
            <p:sp>
              <p:nvSpPr>
                <p:cNvPr id="36928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B’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29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489" y="806"/>
                <a:ext cx="770" cy="403"/>
                <a:chOff x="489" y="806"/>
                <a:chExt cx="770" cy="403"/>
              </a:xfrm>
            </p:grpSpPr>
            <p:sp>
              <p:nvSpPr>
                <p:cNvPr id="36926" name="Rectangle 33"/>
                <p:cNvSpPr>
                  <a:spLocks noChangeArrowheads="1"/>
                </p:cNvSpPr>
                <p:nvPr/>
              </p:nvSpPr>
              <p:spPr bwMode="auto">
                <a:xfrm>
                  <a:off x="532" y="806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Arial" charset="0"/>
                  </a:endParaRPr>
                </a:p>
              </p:txBody>
            </p:sp>
            <p:sp>
              <p:nvSpPr>
                <p:cNvPr id="36927" name="Rectangle 34"/>
                <p:cNvSpPr>
                  <a:spLocks noChangeArrowheads="1"/>
                </p:cNvSpPr>
                <p:nvPr/>
              </p:nvSpPr>
              <p:spPr bwMode="auto">
                <a:xfrm>
                  <a:off x="489" y="806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35"/>
              <p:cNvGrpSpPr>
                <a:grpSpLocks/>
              </p:cNvGrpSpPr>
              <p:nvPr/>
            </p:nvGrpSpPr>
            <p:grpSpPr bwMode="auto">
              <a:xfrm>
                <a:off x="1259" y="806"/>
                <a:ext cx="914" cy="403"/>
                <a:chOff x="1259" y="806"/>
                <a:chExt cx="914" cy="403"/>
              </a:xfrm>
            </p:grpSpPr>
            <p:sp>
              <p:nvSpPr>
                <p:cNvPr id="36924" name="Rectangle 36"/>
                <p:cNvSpPr>
                  <a:spLocks noChangeArrowheads="1"/>
                </p:cNvSpPr>
                <p:nvPr/>
              </p:nvSpPr>
              <p:spPr bwMode="auto">
                <a:xfrm>
                  <a:off x="1302" y="80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25" name="Rectangle 37"/>
                <p:cNvSpPr>
                  <a:spLocks noChangeArrowheads="1"/>
                </p:cNvSpPr>
                <p:nvPr/>
              </p:nvSpPr>
              <p:spPr bwMode="auto">
                <a:xfrm>
                  <a:off x="1259" y="80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38"/>
              <p:cNvGrpSpPr>
                <a:grpSpLocks/>
              </p:cNvGrpSpPr>
              <p:nvPr/>
            </p:nvGrpSpPr>
            <p:grpSpPr bwMode="auto">
              <a:xfrm>
                <a:off x="2173" y="806"/>
                <a:ext cx="878" cy="403"/>
                <a:chOff x="2173" y="806"/>
                <a:chExt cx="878" cy="403"/>
              </a:xfrm>
            </p:grpSpPr>
            <p:sp>
              <p:nvSpPr>
                <p:cNvPr id="36922" name="Rectangle 39"/>
                <p:cNvSpPr>
                  <a:spLocks noChangeArrowheads="1"/>
                </p:cNvSpPr>
                <p:nvPr/>
              </p:nvSpPr>
              <p:spPr bwMode="auto">
                <a:xfrm>
                  <a:off x="2216" y="806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23" name="Rectangle 40"/>
                <p:cNvSpPr>
                  <a:spLocks noChangeArrowheads="1"/>
                </p:cNvSpPr>
                <p:nvPr/>
              </p:nvSpPr>
              <p:spPr bwMode="auto">
                <a:xfrm>
                  <a:off x="2173" y="806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41"/>
              <p:cNvGrpSpPr>
                <a:grpSpLocks/>
              </p:cNvGrpSpPr>
              <p:nvPr/>
            </p:nvGrpSpPr>
            <p:grpSpPr bwMode="auto">
              <a:xfrm>
                <a:off x="0" y="1209"/>
                <a:ext cx="489" cy="403"/>
                <a:chOff x="0" y="1209"/>
                <a:chExt cx="489" cy="403"/>
              </a:xfrm>
            </p:grpSpPr>
            <p:sp>
              <p:nvSpPr>
                <p:cNvPr id="36920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40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21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48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44"/>
              <p:cNvGrpSpPr>
                <a:grpSpLocks/>
              </p:cNvGrpSpPr>
              <p:nvPr/>
            </p:nvGrpSpPr>
            <p:grpSpPr bwMode="auto">
              <a:xfrm>
                <a:off x="489" y="1209"/>
                <a:ext cx="770" cy="403"/>
                <a:chOff x="489" y="1209"/>
                <a:chExt cx="770" cy="403"/>
              </a:xfrm>
            </p:grpSpPr>
            <p:sp>
              <p:nvSpPr>
                <p:cNvPr id="36918" name="Rectangle 45"/>
                <p:cNvSpPr>
                  <a:spLocks noChangeArrowheads="1"/>
                </p:cNvSpPr>
                <p:nvPr/>
              </p:nvSpPr>
              <p:spPr bwMode="auto">
                <a:xfrm>
                  <a:off x="532" y="1209"/>
                  <a:ext cx="68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19" name="Rectangle 46"/>
                <p:cNvSpPr>
                  <a:spLocks noChangeArrowheads="1"/>
                </p:cNvSpPr>
                <p:nvPr/>
              </p:nvSpPr>
              <p:spPr bwMode="auto">
                <a:xfrm>
                  <a:off x="489" y="1209"/>
                  <a:ext cx="77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47"/>
              <p:cNvGrpSpPr>
                <a:grpSpLocks/>
              </p:cNvGrpSpPr>
              <p:nvPr/>
            </p:nvGrpSpPr>
            <p:grpSpPr bwMode="auto">
              <a:xfrm>
                <a:off x="1259" y="1209"/>
                <a:ext cx="914" cy="403"/>
                <a:chOff x="1259" y="1209"/>
                <a:chExt cx="914" cy="403"/>
              </a:xfrm>
            </p:grpSpPr>
            <p:sp>
              <p:nvSpPr>
                <p:cNvPr id="3691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02" y="120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17" name="Rectangle 49"/>
                <p:cNvSpPr>
                  <a:spLocks noChangeArrowheads="1"/>
                </p:cNvSpPr>
                <p:nvPr/>
              </p:nvSpPr>
              <p:spPr bwMode="auto">
                <a:xfrm>
                  <a:off x="1259" y="120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50"/>
              <p:cNvGrpSpPr>
                <a:grpSpLocks/>
              </p:cNvGrpSpPr>
              <p:nvPr/>
            </p:nvGrpSpPr>
            <p:grpSpPr bwMode="auto">
              <a:xfrm>
                <a:off x="2173" y="1209"/>
                <a:ext cx="878" cy="403"/>
                <a:chOff x="2173" y="1209"/>
                <a:chExt cx="878" cy="403"/>
              </a:xfrm>
            </p:grpSpPr>
            <p:sp>
              <p:nvSpPr>
                <p:cNvPr id="36914" name="Rectangle 51"/>
                <p:cNvSpPr>
                  <a:spLocks noChangeArrowheads="1"/>
                </p:cNvSpPr>
                <p:nvPr/>
              </p:nvSpPr>
              <p:spPr bwMode="auto">
                <a:xfrm>
                  <a:off x="2216" y="1209"/>
                  <a:ext cx="7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/>
                  <a:r>
                    <a:rPr lang="en-US" sz="2400" b="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36915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3" y="1209"/>
                  <a:ext cx="87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6897" name="Rectangle 53"/>
            <p:cNvSpPr>
              <a:spLocks noChangeArrowheads="1"/>
            </p:cNvSpPr>
            <p:nvPr/>
          </p:nvSpPr>
          <p:spPr bwMode="auto">
            <a:xfrm>
              <a:off x="-3" y="-3"/>
              <a:ext cx="3057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9686" name="Group 54"/>
          <p:cNvGraphicFramePr>
            <a:graphicFrameLocks noGrp="1"/>
          </p:cNvGraphicFramePr>
          <p:nvPr>
            <p:ph idx="1"/>
          </p:nvPr>
        </p:nvGraphicFramePr>
        <p:xfrm>
          <a:off x="685800" y="3084513"/>
          <a:ext cx="7772400" cy="35433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Election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displays per year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vote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votes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600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 : 2 displays per year wins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Median Peak as the Political Equilibrium under Majority Rule</a:t>
            </a:r>
          </a:p>
        </p:txBody>
      </p:sp>
      <p:grpSp>
        <p:nvGrpSpPr>
          <p:cNvPr id="2" name="Group 73"/>
          <p:cNvGrpSpPr>
            <a:grpSpLocks/>
          </p:cNvGrpSpPr>
          <p:nvPr/>
        </p:nvGrpSpPr>
        <p:grpSpPr bwMode="auto">
          <a:xfrm>
            <a:off x="3062288" y="2165350"/>
            <a:ext cx="2487612" cy="3068638"/>
            <a:chOff x="1929" y="1364"/>
            <a:chExt cx="1567" cy="1933"/>
          </a:xfrm>
        </p:grpSpPr>
        <p:sp>
          <p:nvSpPr>
            <p:cNvPr id="37926" name="Line 26"/>
            <p:cNvSpPr>
              <a:spLocks noChangeShapeType="1"/>
            </p:cNvSpPr>
            <p:nvPr/>
          </p:nvSpPr>
          <p:spPr bwMode="auto">
            <a:xfrm flipH="1">
              <a:off x="1929" y="1364"/>
              <a:ext cx="783" cy="1541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27" name="Line 27"/>
            <p:cNvSpPr>
              <a:spLocks noChangeShapeType="1"/>
            </p:cNvSpPr>
            <p:nvPr/>
          </p:nvSpPr>
          <p:spPr bwMode="auto">
            <a:xfrm>
              <a:off x="2712" y="1364"/>
              <a:ext cx="784" cy="1933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2" name="Rectangle 29"/>
          <p:cNvSpPr>
            <a:spLocks noChangeArrowheads="1"/>
          </p:cNvSpPr>
          <p:nvPr/>
        </p:nvSpPr>
        <p:spPr bwMode="auto">
          <a:xfrm rot="-5400000">
            <a:off x="405606" y="2772569"/>
            <a:ext cx="20732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Net Benefit </a:t>
            </a:r>
            <a:endParaRPr lang="en-US"/>
          </a:p>
        </p:txBody>
      </p:sp>
      <p:grpSp>
        <p:nvGrpSpPr>
          <p:cNvPr id="3" name="Group 68"/>
          <p:cNvGrpSpPr>
            <a:grpSpLocks/>
          </p:cNvGrpSpPr>
          <p:nvPr/>
        </p:nvGrpSpPr>
        <p:grpSpPr bwMode="auto">
          <a:xfrm>
            <a:off x="3421063" y="1350963"/>
            <a:ext cx="1863725" cy="681037"/>
            <a:chOff x="2155" y="851"/>
            <a:chExt cx="1174" cy="429"/>
          </a:xfrm>
        </p:grpSpPr>
        <p:sp>
          <p:nvSpPr>
            <p:cNvPr id="37922" name="Rectangle 30"/>
            <p:cNvSpPr>
              <a:spLocks noChangeArrowheads="1"/>
            </p:cNvSpPr>
            <p:nvPr/>
          </p:nvSpPr>
          <p:spPr bwMode="auto">
            <a:xfrm>
              <a:off x="2155" y="851"/>
              <a:ext cx="1174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Medium Peak </a:t>
              </a:r>
              <a:endParaRPr lang="en-US"/>
            </a:p>
          </p:txBody>
        </p:sp>
        <p:sp>
          <p:nvSpPr>
            <p:cNvPr id="37923" name="Rectangle 31"/>
            <p:cNvSpPr>
              <a:spLocks noChangeArrowheads="1"/>
            </p:cNvSpPr>
            <p:nvPr/>
          </p:nvSpPr>
          <p:spPr bwMode="auto">
            <a:xfrm>
              <a:off x="2346" y="1059"/>
              <a:ext cx="551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(Voter </a:t>
              </a:r>
              <a:endParaRPr lang="en-US"/>
            </a:p>
          </p:txBody>
        </p:sp>
        <p:sp>
          <p:nvSpPr>
            <p:cNvPr id="37924" name="Rectangle 32"/>
            <p:cNvSpPr>
              <a:spLocks noChangeArrowheads="1"/>
            </p:cNvSpPr>
            <p:nvPr/>
          </p:nvSpPr>
          <p:spPr bwMode="auto">
            <a:xfrm>
              <a:off x="2886" y="1059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 i="1">
                  <a:solidFill>
                    <a:srgbClr val="000000"/>
                  </a:solidFill>
                </a:rPr>
                <a:t>C</a:t>
              </a:r>
              <a:endParaRPr lang="en-US"/>
            </a:p>
          </p:txBody>
        </p:sp>
        <p:sp>
          <p:nvSpPr>
            <p:cNvPr id="37925" name="Rectangle 33"/>
            <p:cNvSpPr>
              <a:spLocks noChangeArrowheads="1"/>
            </p:cNvSpPr>
            <p:nvPr/>
          </p:nvSpPr>
          <p:spPr bwMode="auto">
            <a:xfrm>
              <a:off x="3017" y="1059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) </a:t>
              </a:r>
              <a:endParaRPr lang="en-US"/>
            </a:p>
          </p:txBody>
        </p:sp>
      </p:grpSp>
      <p:sp>
        <p:nvSpPr>
          <p:cNvPr id="37894" name="Rectangle 35"/>
          <p:cNvSpPr>
            <a:spLocks noChangeArrowheads="1"/>
          </p:cNvSpPr>
          <p:nvPr/>
        </p:nvSpPr>
        <p:spPr bwMode="auto">
          <a:xfrm>
            <a:off x="2633663" y="6353175"/>
            <a:ext cx="48926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Fireworks Displays per Year </a:t>
            </a:r>
            <a:endParaRPr lang="en-US"/>
          </a:p>
        </p:txBody>
      </p:sp>
      <p:sp>
        <p:nvSpPr>
          <p:cNvPr id="37895" name="Rectangle 36"/>
          <p:cNvSpPr>
            <a:spLocks noChangeArrowheads="1"/>
          </p:cNvSpPr>
          <p:nvPr/>
        </p:nvSpPr>
        <p:spPr bwMode="auto">
          <a:xfrm>
            <a:off x="1624013" y="5978525"/>
            <a:ext cx="4429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grpSp>
        <p:nvGrpSpPr>
          <p:cNvPr id="4" name="Group 69"/>
          <p:cNvGrpSpPr>
            <a:grpSpLocks/>
          </p:cNvGrpSpPr>
          <p:nvPr/>
        </p:nvGrpSpPr>
        <p:grpSpPr bwMode="auto">
          <a:xfrm>
            <a:off x="5784850" y="2470150"/>
            <a:ext cx="2195513" cy="350838"/>
            <a:chOff x="3644" y="1556"/>
            <a:chExt cx="1383" cy="221"/>
          </a:xfrm>
        </p:grpSpPr>
        <p:sp>
          <p:nvSpPr>
            <p:cNvPr id="37920" name="Rectangle 37"/>
            <p:cNvSpPr>
              <a:spLocks noChangeArrowheads="1"/>
            </p:cNvSpPr>
            <p:nvPr/>
          </p:nvSpPr>
          <p:spPr bwMode="auto">
            <a:xfrm>
              <a:off x="3644" y="1556"/>
              <a:ext cx="1174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Peak for Voter</a:t>
              </a:r>
              <a:endParaRPr lang="en-US"/>
            </a:p>
          </p:txBody>
        </p:sp>
        <p:sp>
          <p:nvSpPr>
            <p:cNvPr id="37921" name="Rectangle 38"/>
            <p:cNvSpPr>
              <a:spLocks noChangeArrowheads="1"/>
            </p:cNvSpPr>
            <p:nvPr/>
          </p:nvSpPr>
          <p:spPr bwMode="auto">
            <a:xfrm>
              <a:off x="4802" y="1556"/>
              <a:ext cx="225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 i="1">
                  <a:solidFill>
                    <a:srgbClr val="000000"/>
                  </a:solidFill>
                </a:rPr>
                <a:t> A </a:t>
              </a:r>
              <a:endParaRPr lang="en-US"/>
            </a:p>
          </p:txBody>
        </p:sp>
      </p:grpSp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2246313" y="1792288"/>
            <a:ext cx="1166812" cy="738187"/>
            <a:chOff x="1415" y="1129"/>
            <a:chExt cx="735" cy="465"/>
          </a:xfrm>
        </p:grpSpPr>
        <p:sp>
          <p:nvSpPr>
            <p:cNvPr id="37917" name="Rectangle 40"/>
            <p:cNvSpPr>
              <a:spLocks noChangeArrowheads="1"/>
            </p:cNvSpPr>
            <p:nvPr/>
          </p:nvSpPr>
          <p:spPr bwMode="auto">
            <a:xfrm>
              <a:off x="1415" y="1129"/>
              <a:ext cx="735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Peak for </a:t>
              </a:r>
              <a:endParaRPr lang="en-US"/>
            </a:p>
          </p:txBody>
        </p:sp>
        <p:sp>
          <p:nvSpPr>
            <p:cNvPr id="37918" name="Rectangle 41"/>
            <p:cNvSpPr>
              <a:spLocks noChangeArrowheads="1"/>
            </p:cNvSpPr>
            <p:nvPr/>
          </p:nvSpPr>
          <p:spPr bwMode="auto">
            <a:xfrm>
              <a:off x="1432" y="1373"/>
              <a:ext cx="43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>
                  <a:solidFill>
                    <a:srgbClr val="000000"/>
                  </a:solidFill>
                </a:rPr>
                <a:t>Voter</a:t>
              </a:r>
              <a:endParaRPr lang="en-US"/>
            </a:p>
          </p:txBody>
        </p:sp>
        <p:sp>
          <p:nvSpPr>
            <p:cNvPr id="37919" name="Rectangle 42"/>
            <p:cNvSpPr>
              <a:spLocks noChangeArrowheads="1"/>
            </p:cNvSpPr>
            <p:nvPr/>
          </p:nvSpPr>
          <p:spPr bwMode="auto">
            <a:xfrm>
              <a:off x="1868" y="1373"/>
              <a:ext cx="260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0" i="1">
                  <a:solidFill>
                    <a:srgbClr val="000000"/>
                  </a:solidFill>
                </a:rPr>
                <a:t> B' </a:t>
              </a:r>
              <a:endParaRPr lang="en-US"/>
            </a:p>
          </p:txBody>
        </p:sp>
      </p:grpSp>
      <p:sp>
        <p:nvSpPr>
          <p:cNvPr id="5164" name="Line 44"/>
          <p:cNvSpPr>
            <a:spLocks noChangeShapeType="1"/>
          </p:cNvSpPr>
          <p:nvPr/>
        </p:nvSpPr>
        <p:spPr bwMode="auto">
          <a:xfrm>
            <a:off x="4305300" y="2151063"/>
            <a:ext cx="1588" cy="3662362"/>
          </a:xfrm>
          <a:prstGeom prst="line">
            <a:avLst/>
          </a:pr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5" name="Line 45"/>
          <p:cNvSpPr>
            <a:spLocks noChangeShapeType="1"/>
          </p:cNvSpPr>
          <p:nvPr/>
        </p:nvSpPr>
        <p:spPr bwMode="auto">
          <a:xfrm flipH="1">
            <a:off x="3033713" y="2662238"/>
            <a:ext cx="2528887" cy="2501900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>
            <a:off x="3019425" y="2662238"/>
            <a:ext cx="2474913" cy="2957512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Rectangle 48"/>
          <p:cNvSpPr>
            <a:spLocks noChangeArrowheads="1"/>
          </p:cNvSpPr>
          <p:nvPr/>
        </p:nvSpPr>
        <p:spPr bwMode="auto">
          <a:xfrm>
            <a:off x="2922588" y="5992813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sp>
        <p:nvSpPr>
          <p:cNvPr id="37902" name="Rectangle 49"/>
          <p:cNvSpPr>
            <a:spLocks noChangeArrowheads="1"/>
          </p:cNvSpPr>
          <p:nvPr/>
        </p:nvSpPr>
        <p:spPr bwMode="auto">
          <a:xfrm>
            <a:off x="4219575" y="59928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2</a:t>
            </a:r>
            <a:endParaRPr lang="en-US"/>
          </a:p>
        </p:txBody>
      </p:sp>
      <p:sp>
        <p:nvSpPr>
          <p:cNvPr id="37903" name="Rectangle 50"/>
          <p:cNvSpPr>
            <a:spLocks noChangeArrowheads="1"/>
          </p:cNvSpPr>
          <p:nvPr/>
        </p:nvSpPr>
        <p:spPr bwMode="auto">
          <a:xfrm>
            <a:off x="5449888" y="59928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3</a:t>
            </a:r>
            <a:endParaRPr lang="en-US"/>
          </a:p>
        </p:txBody>
      </p: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2935288" y="2578100"/>
            <a:ext cx="2695575" cy="2655888"/>
            <a:chOff x="1849" y="1624"/>
            <a:chExt cx="1698" cy="1673"/>
          </a:xfrm>
        </p:grpSpPr>
        <p:sp>
          <p:nvSpPr>
            <p:cNvPr id="37914" name="Oval 52"/>
            <p:cNvSpPr>
              <a:spLocks noChangeArrowheads="1"/>
            </p:cNvSpPr>
            <p:nvPr/>
          </p:nvSpPr>
          <p:spPr bwMode="auto">
            <a:xfrm>
              <a:off x="2662" y="2399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Oval 55"/>
            <p:cNvSpPr>
              <a:spLocks noChangeArrowheads="1"/>
            </p:cNvSpPr>
            <p:nvPr/>
          </p:nvSpPr>
          <p:spPr bwMode="auto">
            <a:xfrm>
              <a:off x="1849" y="3191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6" name="Oval 56"/>
            <p:cNvSpPr>
              <a:spLocks noChangeArrowheads="1"/>
            </p:cNvSpPr>
            <p:nvPr/>
          </p:nvSpPr>
          <p:spPr bwMode="auto">
            <a:xfrm>
              <a:off x="3441" y="1624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2928938" y="2066925"/>
            <a:ext cx="2690812" cy="3236913"/>
            <a:chOff x="1845" y="1302"/>
            <a:chExt cx="1695" cy="2039"/>
          </a:xfrm>
        </p:grpSpPr>
        <p:sp>
          <p:nvSpPr>
            <p:cNvPr id="37911" name="Oval 51"/>
            <p:cNvSpPr>
              <a:spLocks noChangeArrowheads="1"/>
            </p:cNvSpPr>
            <p:nvPr/>
          </p:nvSpPr>
          <p:spPr bwMode="auto">
            <a:xfrm>
              <a:off x="2650" y="1302"/>
              <a:ext cx="114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2" name="Oval 57"/>
            <p:cNvSpPr>
              <a:spLocks noChangeArrowheads="1"/>
            </p:cNvSpPr>
            <p:nvPr/>
          </p:nvSpPr>
          <p:spPr bwMode="auto">
            <a:xfrm>
              <a:off x="3434" y="3226"/>
              <a:ext cx="106" cy="11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3" name="Oval 58"/>
            <p:cNvSpPr>
              <a:spLocks noChangeArrowheads="1"/>
            </p:cNvSpPr>
            <p:nvPr/>
          </p:nvSpPr>
          <p:spPr bwMode="auto">
            <a:xfrm>
              <a:off x="1845" y="2895"/>
              <a:ext cx="114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1"/>
          <p:cNvGrpSpPr>
            <a:grpSpLocks/>
          </p:cNvGrpSpPr>
          <p:nvPr/>
        </p:nvGrpSpPr>
        <p:grpSpPr bwMode="auto">
          <a:xfrm>
            <a:off x="2922588" y="2565400"/>
            <a:ext cx="2697162" cy="3167063"/>
            <a:chOff x="1841" y="1616"/>
            <a:chExt cx="1699" cy="1995"/>
          </a:xfrm>
        </p:grpSpPr>
        <p:sp>
          <p:nvSpPr>
            <p:cNvPr id="37908" name="Oval 53"/>
            <p:cNvSpPr>
              <a:spLocks noChangeArrowheads="1"/>
            </p:cNvSpPr>
            <p:nvPr/>
          </p:nvSpPr>
          <p:spPr bwMode="auto">
            <a:xfrm>
              <a:off x="2662" y="2573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09" name="Oval 54"/>
            <p:cNvSpPr>
              <a:spLocks noChangeArrowheads="1"/>
            </p:cNvSpPr>
            <p:nvPr/>
          </p:nvSpPr>
          <p:spPr bwMode="auto">
            <a:xfrm>
              <a:off x="3434" y="3505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10" name="Oval 59"/>
            <p:cNvSpPr>
              <a:spLocks noChangeArrowheads="1"/>
            </p:cNvSpPr>
            <p:nvPr/>
          </p:nvSpPr>
          <p:spPr bwMode="auto">
            <a:xfrm>
              <a:off x="1841" y="1616"/>
              <a:ext cx="106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7" name="Freeform 60"/>
          <p:cNvSpPr>
            <a:spLocks/>
          </p:cNvSpPr>
          <p:nvPr/>
        </p:nvSpPr>
        <p:spPr bwMode="auto">
          <a:xfrm>
            <a:off x="1803400" y="962025"/>
            <a:ext cx="5888038" cy="4851400"/>
          </a:xfrm>
          <a:custGeom>
            <a:avLst/>
            <a:gdLst>
              <a:gd name="T0" fmla="*/ 0 w 3709"/>
              <a:gd name="T1" fmla="*/ 0 h 3056"/>
              <a:gd name="T2" fmla="*/ 0 w 3709"/>
              <a:gd name="T3" fmla="*/ 3056 h 3056"/>
              <a:gd name="T4" fmla="*/ 3709 w 3709"/>
              <a:gd name="T5" fmla="*/ 3056 h 3056"/>
              <a:gd name="T6" fmla="*/ 0 60000 65536"/>
              <a:gd name="T7" fmla="*/ 0 60000 65536"/>
              <a:gd name="T8" fmla="*/ 0 60000 65536"/>
              <a:gd name="T9" fmla="*/ 0 w 3709"/>
              <a:gd name="T10" fmla="*/ 0 h 3056"/>
              <a:gd name="T11" fmla="*/ 3709 w 3709"/>
              <a:gd name="T12" fmla="*/ 3056 h 3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09" h="3056">
                <a:moveTo>
                  <a:pt x="0" y="0"/>
                </a:moveTo>
                <a:lnTo>
                  <a:pt x="0" y="3056"/>
                </a:lnTo>
                <a:lnTo>
                  <a:pt x="3709" y="3056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4" grpId="0" animBg="1"/>
      <p:bldP spid="5165" grpId="0" animBg="1"/>
      <p:bldP spid="516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393700"/>
            <a:ext cx="8610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dirty="0" smtClean="0">
                <a:cs typeface="Arial" charset="0"/>
              </a:rPr>
              <a:t>Existence of Multiple-Peaked preferences</a:t>
            </a:r>
            <a:endParaRPr lang="en-US" sz="32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Multiple Peaked Preferences are inconsistent with declining Marginal Benefit </a:t>
            </a: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-76200"/>
            <a:ext cx="86106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Declining Marginal Benefit of a Pure Public Good Meaning That Preferences are Single Peaked</a:t>
            </a:r>
          </a:p>
        </p:txBody>
      </p:sp>
      <p:sp>
        <p:nvSpPr>
          <p:cNvPr id="6169" name="Freeform 25"/>
          <p:cNvSpPr>
            <a:spLocks/>
          </p:cNvSpPr>
          <p:nvPr/>
        </p:nvSpPr>
        <p:spPr bwMode="auto">
          <a:xfrm>
            <a:off x="2268538" y="1474788"/>
            <a:ext cx="4513262" cy="2030412"/>
          </a:xfrm>
          <a:custGeom>
            <a:avLst/>
            <a:gdLst>
              <a:gd name="T0" fmla="*/ 9 w 4136"/>
              <a:gd name="T1" fmla="*/ 1253 h 1279"/>
              <a:gd name="T2" fmla="*/ 35 w 4136"/>
              <a:gd name="T3" fmla="*/ 1184 h 1279"/>
              <a:gd name="T4" fmla="*/ 61 w 4136"/>
              <a:gd name="T5" fmla="*/ 1105 h 1279"/>
              <a:gd name="T6" fmla="*/ 96 w 4136"/>
              <a:gd name="T7" fmla="*/ 1036 h 1279"/>
              <a:gd name="T8" fmla="*/ 122 w 4136"/>
              <a:gd name="T9" fmla="*/ 983 h 1279"/>
              <a:gd name="T10" fmla="*/ 148 w 4136"/>
              <a:gd name="T11" fmla="*/ 931 h 1279"/>
              <a:gd name="T12" fmla="*/ 174 w 4136"/>
              <a:gd name="T13" fmla="*/ 879 h 1279"/>
              <a:gd name="T14" fmla="*/ 209 w 4136"/>
              <a:gd name="T15" fmla="*/ 827 h 1279"/>
              <a:gd name="T16" fmla="*/ 252 w 4136"/>
              <a:gd name="T17" fmla="*/ 774 h 1279"/>
              <a:gd name="T18" fmla="*/ 287 w 4136"/>
              <a:gd name="T19" fmla="*/ 722 h 1279"/>
              <a:gd name="T20" fmla="*/ 339 w 4136"/>
              <a:gd name="T21" fmla="*/ 670 h 1279"/>
              <a:gd name="T22" fmla="*/ 392 w 4136"/>
              <a:gd name="T23" fmla="*/ 609 h 1279"/>
              <a:gd name="T24" fmla="*/ 444 w 4136"/>
              <a:gd name="T25" fmla="*/ 557 h 1279"/>
              <a:gd name="T26" fmla="*/ 496 w 4136"/>
              <a:gd name="T27" fmla="*/ 505 h 1279"/>
              <a:gd name="T28" fmla="*/ 566 w 4136"/>
              <a:gd name="T29" fmla="*/ 452 h 1279"/>
              <a:gd name="T30" fmla="*/ 627 w 4136"/>
              <a:gd name="T31" fmla="*/ 400 h 1279"/>
              <a:gd name="T32" fmla="*/ 705 w 4136"/>
              <a:gd name="T33" fmla="*/ 348 h 1279"/>
              <a:gd name="T34" fmla="*/ 784 w 4136"/>
              <a:gd name="T35" fmla="*/ 304 h 1279"/>
              <a:gd name="T36" fmla="*/ 862 w 4136"/>
              <a:gd name="T37" fmla="*/ 252 h 1279"/>
              <a:gd name="T38" fmla="*/ 949 w 4136"/>
              <a:gd name="T39" fmla="*/ 217 h 1279"/>
              <a:gd name="T40" fmla="*/ 1045 w 4136"/>
              <a:gd name="T41" fmla="*/ 174 h 1279"/>
              <a:gd name="T42" fmla="*/ 1140 w 4136"/>
              <a:gd name="T43" fmla="*/ 139 h 1279"/>
              <a:gd name="T44" fmla="*/ 1245 w 4136"/>
              <a:gd name="T45" fmla="*/ 104 h 1279"/>
              <a:gd name="T46" fmla="*/ 1358 w 4136"/>
              <a:gd name="T47" fmla="*/ 78 h 1279"/>
              <a:gd name="T48" fmla="*/ 1471 w 4136"/>
              <a:gd name="T49" fmla="*/ 52 h 1279"/>
              <a:gd name="T50" fmla="*/ 1593 w 4136"/>
              <a:gd name="T51" fmla="*/ 26 h 1279"/>
              <a:gd name="T52" fmla="*/ 1724 w 4136"/>
              <a:gd name="T53" fmla="*/ 8 h 1279"/>
              <a:gd name="T54" fmla="*/ 1854 w 4136"/>
              <a:gd name="T55" fmla="*/ 0 h 1279"/>
              <a:gd name="T56" fmla="*/ 2002 w 4136"/>
              <a:gd name="T57" fmla="*/ 0 h 1279"/>
              <a:gd name="T58" fmla="*/ 2142 w 4136"/>
              <a:gd name="T59" fmla="*/ 0 h 1279"/>
              <a:gd name="T60" fmla="*/ 2281 w 4136"/>
              <a:gd name="T61" fmla="*/ 0 h 1279"/>
              <a:gd name="T62" fmla="*/ 2420 w 4136"/>
              <a:gd name="T63" fmla="*/ 8 h 1279"/>
              <a:gd name="T64" fmla="*/ 2551 w 4136"/>
              <a:gd name="T65" fmla="*/ 26 h 1279"/>
              <a:gd name="T66" fmla="*/ 2673 w 4136"/>
              <a:gd name="T67" fmla="*/ 52 h 1279"/>
              <a:gd name="T68" fmla="*/ 2786 w 4136"/>
              <a:gd name="T69" fmla="*/ 78 h 1279"/>
              <a:gd name="T70" fmla="*/ 2899 w 4136"/>
              <a:gd name="T71" fmla="*/ 104 h 1279"/>
              <a:gd name="T72" fmla="*/ 3004 w 4136"/>
              <a:gd name="T73" fmla="*/ 139 h 1279"/>
              <a:gd name="T74" fmla="*/ 3100 w 4136"/>
              <a:gd name="T75" fmla="*/ 174 h 1279"/>
              <a:gd name="T76" fmla="*/ 3195 w 4136"/>
              <a:gd name="T77" fmla="*/ 217 h 1279"/>
              <a:gd name="T78" fmla="*/ 3282 w 4136"/>
              <a:gd name="T79" fmla="*/ 252 h 1279"/>
              <a:gd name="T80" fmla="*/ 3361 w 4136"/>
              <a:gd name="T81" fmla="*/ 304 h 1279"/>
              <a:gd name="T82" fmla="*/ 3439 w 4136"/>
              <a:gd name="T83" fmla="*/ 348 h 1279"/>
              <a:gd name="T84" fmla="*/ 3544 w 4136"/>
              <a:gd name="T85" fmla="*/ 426 h 1279"/>
              <a:gd name="T86" fmla="*/ 3613 w 4136"/>
              <a:gd name="T87" fmla="*/ 478 h 1279"/>
              <a:gd name="T88" fmla="*/ 3674 w 4136"/>
              <a:gd name="T89" fmla="*/ 531 h 1279"/>
              <a:gd name="T90" fmla="*/ 3726 w 4136"/>
              <a:gd name="T91" fmla="*/ 583 h 1279"/>
              <a:gd name="T92" fmla="*/ 3805 w 4136"/>
              <a:gd name="T93" fmla="*/ 670 h 1279"/>
              <a:gd name="T94" fmla="*/ 3874 w 4136"/>
              <a:gd name="T95" fmla="*/ 748 h 1279"/>
              <a:gd name="T96" fmla="*/ 3909 w 4136"/>
              <a:gd name="T97" fmla="*/ 801 h 1279"/>
              <a:gd name="T98" fmla="*/ 3979 w 4136"/>
              <a:gd name="T99" fmla="*/ 905 h 1279"/>
              <a:gd name="T100" fmla="*/ 4040 w 4136"/>
              <a:gd name="T101" fmla="*/ 1009 h 1279"/>
              <a:gd name="T102" fmla="*/ 4083 w 4136"/>
              <a:gd name="T103" fmla="*/ 1105 h 1279"/>
              <a:gd name="T104" fmla="*/ 4110 w 4136"/>
              <a:gd name="T105" fmla="*/ 1184 h 1279"/>
              <a:gd name="T106" fmla="*/ 4136 w 4136"/>
              <a:gd name="T107" fmla="*/ 1253 h 12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136"/>
              <a:gd name="T163" fmla="*/ 0 h 1279"/>
              <a:gd name="T164" fmla="*/ 4136 w 4136"/>
              <a:gd name="T165" fmla="*/ 1279 h 1279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136" h="1279">
                <a:moveTo>
                  <a:pt x="0" y="1279"/>
                </a:moveTo>
                <a:lnTo>
                  <a:pt x="9" y="1253"/>
                </a:lnTo>
                <a:lnTo>
                  <a:pt x="17" y="1218"/>
                </a:lnTo>
                <a:lnTo>
                  <a:pt x="35" y="1184"/>
                </a:lnTo>
                <a:lnTo>
                  <a:pt x="43" y="1149"/>
                </a:lnTo>
                <a:lnTo>
                  <a:pt x="61" y="1105"/>
                </a:lnTo>
                <a:lnTo>
                  <a:pt x="78" y="1053"/>
                </a:lnTo>
                <a:lnTo>
                  <a:pt x="96" y="1036"/>
                </a:lnTo>
                <a:lnTo>
                  <a:pt x="104" y="1009"/>
                </a:lnTo>
                <a:lnTo>
                  <a:pt x="122" y="983"/>
                </a:lnTo>
                <a:lnTo>
                  <a:pt x="130" y="957"/>
                </a:lnTo>
                <a:lnTo>
                  <a:pt x="148" y="931"/>
                </a:lnTo>
                <a:lnTo>
                  <a:pt x="157" y="905"/>
                </a:lnTo>
                <a:lnTo>
                  <a:pt x="174" y="879"/>
                </a:lnTo>
                <a:lnTo>
                  <a:pt x="191" y="853"/>
                </a:lnTo>
                <a:lnTo>
                  <a:pt x="209" y="827"/>
                </a:lnTo>
                <a:lnTo>
                  <a:pt x="226" y="801"/>
                </a:lnTo>
                <a:lnTo>
                  <a:pt x="252" y="774"/>
                </a:lnTo>
                <a:lnTo>
                  <a:pt x="270" y="748"/>
                </a:lnTo>
                <a:lnTo>
                  <a:pt x="287" y="722"/>
                </a:lnTo>
                <a:lnTo>
                  <a:pt x="313" y="696"/>
                </a:lnTo>
                <a:lnTo>
                  <a:pt x="339" y="670"/>
                </a:lnTo>
                <a:lnTo>
                  <a:pt x="366" y="635"/>
                </a:lnTo>
                <a:lnTo>
                  <a:pt x="392" y="609"/>
                </a:lnTo>
                <a:lnTo>
                  <a:pt x="418" y="583"/>
                </a:lnTo>
                <a:lnTo>
                  <a:pt x="444" y="557"/>
                </a:lnTo>
                <a:lnTo>
                  <a:pt x="470" y="531"/>
                </a:lnTo>
                <a:lnTo>
                  <a:pt x="496" y="505"/>
                </a:lnTo>
                <a:lnTo>
                  <a:pt x="531" y="478"/>
                </a:lnTo>
                <a:lnTo>
                  <a:pt x="566" y="452"/>
                </a:lnTo>
                <a:lnTo>
                  <a:pt x="601" y="426"/>
                </a:lnTo>
                <a:lnTo>
                  <a:pt x="627" y="400"/>
                </a:lnTo>
                <a:lnTo>
                  <a:pt x="670" y="374"/>
                </a:lnTo>
                <a:lnTo>
                  <a:pt x="705" y="348"/>
                </a:lnTo>
                <a:lnTo>
                  <a:pt x="740" y="322"/>
                </a:lnTo>
                <a:lnTo>
                  <a:pt x="784" y="304"/>
                </a:lnTo>
                <a:lnTo>
                  <a:pt x="818" y="278"/>
                </a:lnTo>
                <a:lnTo>
                  <a:pt x="862" y="252"/>
                </a:lnTo>
                <a:lnTo>
                  <a:pt x="905" y="235"/>
                </a:lnTo>
                <a:lnTo>
                  <a:pt x="949" y="217"/>
                </a:lnTo>
                <a:lnTo>
                  <a:pt x="1001" y="191"/>
                </a:lnTo>
                <a:lnTo>
                  <a:pt x="1045" y="174"/>
                </a:lnTo>
                <a:lnTo>
                  <a:pt x="1097" y="156"/>
                </a:lnTo>
                <a:lnTo>
                  <a:pt x="1140" y="139"/>
                </a:lnTo>
                <a:lnTo>
                  <a:pt x="1193" y="121"/>
                </a:lnTo>
                <a:lnTo>
                  <a:pt x="1245" y="104"/>
                </a:lnTo>
                <a:lnTo>
                  <a:pt x="1297" y="87"/>
                </a:lnTo>
                <a:lnTo>
                  <a:pt x="1358" y="78"/>
                </a:lnTo>
                <a:lnTo>
                  <a:pt x="1410" y="61"/>
                </a:lnTo>
                <a:lnTo>
                  <a:pt x="1471" y="52"/>
                </a:lnTo>
                <a:lnTo>
                  <a:pt x="1532" y="34"/>
                </a:lnTo>
                <a:lnTo>
                  <a:pt x="1593" y="26"/>
                </a:lnTo>
                <a:lnTo>
                  <a:pt x="1654" y="17"/>
                </a:lnTo>
                <a:lnTo>
                  <a:pt x="1724" y="8"/>
                </a:lnTo>
                <a:lnTo>
                  <a:pt x="1794" y="8"/>
                </a:lnTo>
                <a:lnTo>
                  <a:pt x="1854" y="0"/>
                </a:lnTo>
                <a:lnTo>
                  <a:pt x="1924" y="0"/>
                </a:lnTo>
                <a:lnTo>
                  <a:pt x="2002" y="0"/>
                </a:lnTo>
                <a:lnTo>
                  <a:pt x="2072" y="0"/>
                </a:lnTo>
                <a:lnTo>
                  <a:pt x="2142" y="0"/>
                </a:lnTo>
                <a:lnTo>
                  <a:pt x="2211" y="0"/>
                </a:lnTo>
                <a:lnTo>
                  <a:pt x="2281" y="0"/>
                </a:lnTo>
                <a:lnTo>
                  <a:pt x="2351" y="8"/>
                </a:lnTo>
                <a:lnTo>
                  <a:pt x="2420" y="8"/>
                </a:lnTo>
                <a:lnTo>
                  <a:pt x="2481" y="17"/>
                </a:lnTo>
                <a:lnTo>
                  <a:pt x="2551" y="26"/>
                </a:lnTo>
                <a:lnTo>
                  <a:pt x="2612" y="34"/>
                </a:lnTo>
                <a:lnTo>
                  <a:pt x="2673" y="52"/>
                </a:lnTo>
                <a:lnTo>
                  <a:pt x="2725" y="61"/>
                </a:lnTo>
                <a:lnTo>
                  <a:pt x="2786" y="78"/>
                </a:lnTo>
                <a:lnTo>
                  <a:pt x="2838" y="87"/>
                </a:lnTo>
                <a:lnTo>
                  <a:pt x="2899" y="104"/>
                </a:lnTo>
                <a:lnTo>
                  <a:pt x="2952" y="121"/>
                </a:lnTo>
                <a:lnTo>
                  <a:pt x="3004" y="139"/>
                </a:lnTo>
                <a:lnTo>
                  <a:pt x="3047" y="156"/>
                </a:lnTo>
                <a:lnTo>
                  <a:pt x="3100" y="174"/>
                </a:lnTo>
                <a:lnTo>
                  <a:pt x="3143" y="191"/>
                </a:lnTo>
                <a:lnTo>
                  <a:pt x="3195" y="217"/>
                </a:lnTo>
                <a:lnTo>
                  <a:pt x="3239" y="235"/>
                </a:lnTo>
                <a:lnTo>
                  <a:pt x="3282" y="252"/>
                </a:lnTo>
                <a:lnTo>
                  <a:pt x="3317" y="278"/>
                </a:lnTo>
                <a:lnTo>
                  <a:pt x="3361" y="304"/>
                </a:lnTo>
                <a:lnTo>
                  <a:pt x="3404" y="322"/>
                </a:lnTo>
                <a:lnTo>
                  <a:pt x="3439" y="348"/>
                </a:lnTo>
                <a:lnTo>
                  <a:pt x="3474" y="374"/>
                </a:lnTo>
                <a:lnTo>
                  <a:pt x="3544" y="426"/>
                </a:lnTo>
                <a:lnTo>
                  <a:pt x="3578" y="452"/>
                </a:lnTo>
                <a:lnTo>
                  <a:pt x="3613" y="478"/>
                </a:lnTo>
                <a:lnTo>
                  <a:pt x="3639" y="505"/>
                </a:lnTo>
                <a:lnTo>
                  <a:pt x="3674" y="531"/>
                </a:lnTo>
                <a:lnTo>
                  <a:pt x="3700" y="557"/>
                </a:lnTo>
                <a:lnTo>
                  <a:pt x="3726" y="583"/>
                </a:lnTo>
                <a:lnTo>
                  <a:pt x="3779" y="635"/>
                </a:lnTo>
                <a:lnTo>
                  <a:pt x="3805" y="670"/>
                </a:lnTo>
                <a:lnTo>
                  <a:pt x="3831" y="696"/>
                </a:lnTo>
                <a:lnTo>
                  <a:pt x="3874" y="748"/>
                </a:lnTo>
                <a:lnTo>
                  <a:pt x="3892" y="774"/>
                </a:lnTo>
                <a:lnTo>
                  <a:pt x="3909" y="801"/>
                </a:lnTo>
                <a:lnTo>
                  <a:pt x="3953" y="853"/>
                </a:lnTo>
                <a:lnTo>
                  <a:pt x="3979" y="905"/>
                </a:lnTo>
                <a:lnTo>
                  <a:pt x="4014" y="957"/>
                </a:lnTo>
                <a:lnTo>
                  <a:pt x="4040" y="1009"/>
                </a:lnTo>
                <a:lnTo>
                  <a:pt x="4057" y="1053"/>
                </a:lnTo>
                <a:lnTo>
                  <a:pt x="4083" y="1105"/>
                </a:lnTo>
                <a:lnTo>
                  <a:pt x="4101" y="1149"/>
                </a:lnTo>
                <a:lnTo>
                  <a:pt x="4110" y="1184"/>
                </a:lnTo>
                <a:lnTo>
                  <a:pt x="4118" y="1218"/>
                </a:lnTo>
                <a:lnTo>
                  <a:pt x="4136" y="1253"/>
                </a:lnTo>
                <a:lnTo>
                  <a:pt x="4136" y="1279"/>
                </a:lnTo>
              </a:path>
            </a:pathLst>
          </a:custGeom>
          <a:noFill/>
          <a:ln w="82550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6" name="Rectangle 26"/>
          <p:cNvSpPr>
            <a:spLocks noChangeArrowheads="1"/>
          </p:cNvSpPr>
          <p:nvPr/>
        </p:nvSpPr>
        <p:spPr bwMode="auto">
          <a:xfrm>
            <a:off x="2157413" y="6042025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38917" name="Freeform 27"/>
          <p:cNvSpPr>
            <a:spLocks/>
          </p:cNvSpPr>
          <p:nvPr/>
        </p:nvSpPr>
        <p:spPr bwMode="auto">
          <a:xfrm>
            <a:off x="2268538" y="1058863"/>
            <a:ext cx="4970462" cy="2446337"/>
          </a:xfrm>
          <a:custGeom>
            <a:avLst/>
            <a:gdLst>
              <a:gd name="T0" fmla="*/ 0 w 4649"/>
              <a:gd name="T1" fmla="*/ 0 h 1541"/>
              <a:gd name="T2" fmla="*/ 0 w 4649"/>
              <a:gd name="T3" fmla="*/ 1541 h 1541"/>
              <a:gd name="T4" fmla="*/ 4649 w 4649"/>
              <a:gd name="T5" fmla="*/ 1541 h 1541"/>
              <a:gd name="T6" fmla="*/ 0 60000 65536"/>
              <a:gd name="T7" fmla="*/ 0 60000 65536"/>
              <a:gd name="T8" fmla="*/ 0 60000 65536"/>
              <a:gd name="T9" fmla="*/ 0 w 4649"/>
              <a:gd name="T10" fmla="*/ 0 h 1541"/>
              <a:gd name="T11" fmla="*/ 4649 w 4649"/>
              <a:gd name="T12" fmla="*/ 1541 h 15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49" h="1541">
                <a:moveTo>
                  <a:pt x="0" y="0"/>
                </a:moveTo>
                <a:lnTo>
                  <a:pt x="0" y="1541"/>
                </a:lnTo>
                <a:lnTo>
                  <a:pt x="4649" y="1541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8" name="Freeform 34"/>
          <p:cNvSpPr>
            <a:spLocks/>
          </p:cNvSpPr>
          <p:nvPr/>
        </p:nvSpPr>
        <p:spPr bwMode="auto">
          <a:xfrm>
            <a:off x="2295525" y="3844925"/>
            <a:ext cx="4943475" cy="2114550"/>
          </a:xfrm>
          <a:custGeom>
            <a:avLst/>
            <a:gdLst>
              <a:gd name="T0" fmla="*/ 0 w 4650"/>
              <a:gd name="T1" fmla="*/ 0 h 1332"/>
              <a:gd name="T2" fmla="*/ 0 w 4650"/>
              <a:gd name="T3" fmla="*/ 1332 h 1332"/>
              <a:gd name="T4" fmla="*/ 4650 w 4650"/>
              <a:gd name="T5" fmla="*/ 1332 h 1332"/>
              <a:gd name="T6" fmla="*/ 0 60000 65536"/>
              <a:gd name="T7" fmla="*/ 0 60000 65536"/>
              <a:gd name="T8" fmla="*/ 0 60000 65536"/>
              <a:gd name="T9" fmla="*/ 0 w 4650"/>
              <a:gd name="T10" fmla="*/ 0 h 1332"/>
              <a:gd name="T11" fmla="*/ 4650 w 4650"/>
              <a:gd name="T12" fmla="*/ 1332 h 13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50" h="1332">
                <a:moveTo>
                  <a:pt x="0" y="0"/>
                </a:moveTo>
                <a:lnTo>
                  <a:pt x="0" y="1332"/>
                </a:lnTo>
                <a:lnTo>
                  <a:pt x="4650" y="1332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2295525" y="4314825"/>
            <a:ext cx="4921250" cy="1489075"/>
            <a:chOff x="1446" y="2718"/>
            <a:chExt cx="3100" cy="938"/>
          </a:xfrm>
        </p:grpSpPr>
        <p:sp>
          <p:nvSpPr>
            <p:cNvPr id="38931" name="Rectangle 32"/>
            <p:cNvSpPr>
              <a:spLocks noChangeArrowheads="1"/>
            </p:cNvSpPr>
            <p:nvPr/>
          </p:nvSpPr>
          <p:spPr bwMode="auto">
            <a:xfrm>
              <a:off x="4176" y="3406"/>
              <a:ext cx="3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660066"/>
                  </a:solidFill>
                </a:rPr>
                <a:t>MB </a:t>
              </a:r>
              <a:endParaRPr lang="en-US"/>
            </a:p>
          </p:txBody>
        </p:sp>
        <p:sp>
          <p:nvSpPr>
            <p:cNvPr id="38932" name="Line 30"/>
            <p:cNvSpPr>
              <a:spLocks noChangeShapeType="1"/>
            </p:cNvSpPr>
            <p:nvPr/>
          </p:nvSpPr>
          <p:spPr bwMode="auto">
            <a:xfrm>
              <a:off x="1446" y="2718"/>
              <a:ext cx="2696" cy="792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2295525" y="4784725"/>
            <a:ext cx="5203825" cy="396875"/>
            <a:chOff x="1446" y="3014"/>
            <a:chExt cx="3278" cy="250"/>
          </a:xfrm>
        </p:grpSpPr>
        <p:sp>
          <p:nvSpPr>
            <p:cNvPr id="38929" name="Line 29"/>
            <p:cNvSpPr>
              <a:spLocks noChangeShapeType="1"/>
            </p:cNvSpPr>
            <p:nvPr/>
          </p:nvSpPr>
          <p:spPr bwMode="auto">
            <a:xfrm>
              <a:off x="1446" y="3136"/>
              <a:ext cx="3114" cy="1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30" name="Rectangle 35"/>
            <p:cNvSpPr>
              <a:spLocks noChangeArrowheads="1"/>
            </p:cNvSpPr>
            <p:nvPr/>
          </p:nvSpPr>
          <p:spPr bwMode="auto">
            <a:xfrm>
              <a:off x="4608" y="3014"/>
              <a:ext cx="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660066"/>
                  </a:solidFill>
                </a:rPr>
                <a:t>t </a:t>
              </a:r>
              <a:endParaRPr lang="en-US"/>
            </a:p>
          </p:txBody>
        </p:sp>
      </p:grpSp>
      <p:sp>
        <p:nvSpPr>
          <p:cNvPr id="38921" name="Rectangle 36"/>
          <p:cNvSpPr>
            <a:spLocks noChangeArrowheads="1"/>
          </p:cNvSpPr>
          <p:nvPr/>
        </p:nvSpPr>
        <p:spPr bwMode="auto">
          <a:xfrm rot="-5400000">
            <a:off x="-197644" y="4444207"/>
            <a:ext cx="286543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600">
                <a:solidFill>
                  <a:srgbClr val="660066"/>
                </a:solidFill>
              </a:rPr>
              <a:t>Marginal Benefit</a:t>
            </a:r>
          </a:p>
          <a:p>
            <a:pPr algn="ctr"/>
            <a:r>
              <a:rPr lang="en-US" sz="2600">
                <a:solidFill>
                  <a:srgbClr val="660066"/>
                </a:solidFill>
              </a:rPr>
              <a:t> and Tax per Unit  </a:t>
            </a:r>
          </a:p>
        </p:txBody>
      </p:sp>
      <p:sp>
        <p:nvSpPr>
          <p:cNvPr id="38922" name="Rectangle 40"/>
          <p:cNvSpPr>
            <a:spLocks noChangeArrowheads="1"/>
          </p:cNvSpPr>
          <p:nvPr/>
        </p:nvSpPr>
        <p:spPr bwMode="auto">
          <a:xfrm rot="-5400000">
            <a:off x="195263" y="1928812"/>
            <a:ext cx="183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Net Benefit </a:t>
            </a:r>
            <a:endParaRPr lang="en-US"/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4392613" y="1600200"/>
            <a:ext cx="484187" cy="4851400"/>
            <a:chOff x="2767" y="912"/>
            <a:chExt cx="305" cy="3152"/>
          </a:xfrm>
        </p:grpSpPr>
        <p:sp>
          <p:nvSpPr>
            <p:cNvPr id="38925" name="Line 33"/>
            <p:cNvSpPr>
              <a:spLocks noChangeShapeType="1"/>
            </p:cNvSpPr>
            <p:nvPr/>
          </p:nvSpPr>
          <p:spPr bwMode="auto">
            <a:xfrm>
              <a:off x="2880" y="912"/>
              <a:ext cx="7" cy="2842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767" y="3797"/>
              <a:ext cx="305" cy="267"/>
              <a:chOff x="2551" y="3797"/>
              <a:chExt cx="305" cy="267"/>
            </a:xfrm>
          </p:grpSpPr>
          <p:sp>
            <p:nvSpPr>
              <p:cNvPr id="38927" name="Rectangle 41"/>
              <p:cNvSpPr>
                <a:spLocks noChangeArrowheads="1"/>
              </p:cNvSpPr>
              <p:nvPr/>
            </p:nvSpPr>
            <p:spPr bwMode="auto">
              <a:xfrm>
                <a:off x="2551" y="3797"/>
                <a:ext cx="162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0" i="1">
                    <a:solidFill>
                      <a:srgbClr val="660066"/>
                    </a:solidFill>
                  </a:rPr>
                  <a:t>Q</a:t>
                </a:r>
                <a:endParaRPr lang="en-US"/>
              </a:p>
            </p:txBody>
          </p:sp>
          <p:sp>
            <p:nvSpPr>
              <p:cNvPr id="38928" name="Rectangle 42"/>
              <p:cNvSpPr>
                <a:spLocks noChangeArrowheads="1"/>
              </p:cNvSpPr>
              <p:nvPr/>
            </p:nvSpPr>
            <p:spPr bwMode="auto">
              <a:xfrm>
                <a:off x="2717" y="3806"/>
                <a:ext cx="139" cy="2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0">
                    <a:solidFill>
                      <a:srgbClr val="660066"/>
                    </a:solidFill>
                  </a:rPr>
                  <a:t>* </a:t>
                </a:r>
                <a:endParaRPr lang="en-US"/>
              </a:p>
            </p:txBody>
          </p:sp>
        </p:grpSp>
      </p:grpSp>
      <p:sp>
        <p:nvSpPr>
          <p:cNvPr id="38924" name="Text Box 48"/>
          <p:cNvSpPr txBox="1">
            <a:spLocks noChangeArrowheads="1"/>
          </p:cNvSpPr>
          <p:nvPr/>
        </p:nvSpPr>
        <p:spPr bwMode="auto">
          <a:xfrm>
            <a:off x="2667000" y="6299200"/>
            <a:ext cx="444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0067"/>
                </a:solidFill>
              </a:rPr>
              <a:t>Output of a Pure Public Good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3050" y="393700"/>
            <a:ext cx="8610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dirty="0" smtClean="0">
                <a:cs typeface="Arial" charset="0"/>
              </a:rPr>
              <a:t>Existence of Multiple-Peaked preferences</a:t>
            </a:r>
            <a:endParaRPr lang="en-US" sz="32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820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Multiple Peaked Preferences are inconsistent with declining Marginal Benefit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Can exist in real life: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Example: 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Arial" charset="0"/>
                <a:cs typeface="Arial" charset="0"/>
              </a:rPr>
              <a:t>Public </a:t>
            </a:r>
            <a:r>
              <a:rPr lang="en-US" sz="2000" dirty="0" err="1" smtClean="0">
                <a:latin typeface="Arial" charset="0"/>
                <a:cs typeface="Arial" charset="0"/>
              </a:rPr>
              <a:t>vs</a:t>
            </a:r>
            <a:r>
              <a:rPr lang="en-US" sz="2000" dirty="0" smtClean="0">
                <a:latin typeface="Arial" charset="0"/>
                <a:cs typeface="Arial" charset="0"/>
              </a:rPr>
              <a:t> Private schooling Budgets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 charset="0"/>
                <a:cs typeface="Arial" charset="0"/>
              </a:rPr>
              <a:t>Vietnam War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IV – </a:t>
            </a:r>
            <a:r>
              <a:rPr lang="en-US" dirty="0" smtClean="0"/>
              <a:t>Political Process</a:t>
            </a: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Political Processes</a:t>
            </a:r>
            <a:r>
              <a:rPr lang="en-US" smtClean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Constitutions</a:t>
            </a:r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Minority Rule</a:t>
            </a:r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Majority Rule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Political Processes</a:t>
            </a:r>
            <a:r>
              <a:rPr lang="en-US" smtClean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Constitutions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Accepted set of rules by which decisions are made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Evolve over time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Are generally accepted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Some decisions require rules some doesn’t 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Choice of apparel </a:t>
            </a:r>
            <a:r>
              <a:rPr lang="en-US" dirty="0" err="1" smtClean="0">
                <a:cs typeface="Times New Roman" pitchFamily="18" charset="0"/>
              </a:rPr>
              <a:t>vs</a:t>
            </a:r>
            <a:r>
              <a:rPr lang="en-US" dirty="0" smtClean="0">
                <a:cs typeface="Times New Roman" pitchFamily="18" charset="0"/>
              </a:rPr>
              <a:t> choice of war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Viable constitutions have social contracts inherent in their rules</a:t>
            </a:r>
          </a:p>
          <a:p>
            <a:pPr lvl="2"/>
            <a:r>
              <a:rPr lang="en-US" dirty="0" smtClean="0">
                <a:cs typeface="Times New Roman" pitchFamily="18" charset="0"/>
              </a:rPr>
              <a:t>Uncertainty of skills and future opportunities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Political Processes</a:t>
            </a:r>
            <a:r>
              <a:rPr lang="en-US" smtClean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Minority Rule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Might not satisfy majority of community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Political externalities imposed by minority of citizens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Decisions by minority – oligarchy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One single individual – dictatorship (monarchy)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No population involvement – colonial rule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Political Processes</a:t>
            </a:r>
            <a:r>
              <a:rPr lang="en-US" smtClean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Majority Rule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Simple majority rule 51%</a:t>
            </a:r>
          </a:p>
          <a:p>
            <a:pPr lvl="1"/>
            <a:r>
              <a:rPr lang="en-US" dirty="0" smtClean="0"/>
              <a:t>2/3 ,majority rule</a:t>
            </a:r>
          </a:p>
          <a:p>
            <a:pPr lvl="2"/>
            <a:r>
              <a:rPr lang="en-US" dirty="0" smtClean="0"/>
              <a:t>Number of dissatisfied voters declines to 33%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998</Words>
  <Application>Microsoft Office PowerPoint</Application>
  <PresentationFormat>On-screen Show (4:3)</PresentationFormat>
  <Paragraphs>374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Public Finance  (MPA405)</vt:lpstr>
      <vt:lpstr>Lecture 9: Public Choice and the Political Process</vt:lpstr>
      <vt:lpstr>Public Choice</vt:lpstr>
      <vt:lpstr>Political Equilibrium</vt:lpstr>
      <vt:lpstr>III - Unique and cyclical equilibria </vt:lpstr>
      <vt:lpstr>Uniqueness and Cycling</vt:lpstr>
      <vt:lpstr>Uniqueness and Cycling of Outcomes Under Majority Rule</vt:lpstr>
      <vt:lpstr>Preferences </vt:lpstr>
      <vt:lpstr>Figure 5.3 Voter Rankings of Alternatives</vt:lpstr>
      <vt:lpstr>Pairwise Cycling</vt:lpstr>
      <vt:lpstr>Pairwise Cycling</vt:lpstr>
      <vt:lpstr>Pairwise Cycling</vt:lpstr>
      <vt:lpstr>Pairwise Cycling</vt:lpstr>
      <vt:lpstr>Implications</vt:lpstr>
      <vt:lpstr>Arrow's Impossibility Theorem</vt:lpstr>
      <vt:lpstr>Conditions of Arrows Impossibility Theorem </vt:lpstr>
      <vt:lpstr>Cause of Cycling: Multi-peaked preferences </vt:lpstr>
      <vt:lpstr>Figure 5.3 Voter Rankings of Alternatives</vt:lpstr>
      <vt:lpstr>Pairwise Cycling</vt:lpstr>
      <vt:lpstr>Pairwise Cycling</vt:lpstr>
      <vt:lpstr>Pairwise Cycling</vt:lpstr>
      <vt:lpstr>The Median Peak as the Political Equilibrium under Majority Rule</vt:lpstr>
      <vt:lpstr>Existence of Multiple-Peaked preferences</vt:lpstr>
      <vt:lpstr>Declining Marginal Benefit of a Pure Public Good Meaning That Preferences are Single Peaked</vt:lpstr>
      <vt:lpstr>Existence of Multiple-Peaked preferences</vt:lpstr>
      <vt:lpstr>IV – Political Process</vt:lpstr>
      <vt:lpstr>Political Processes </vt:lpstr>
      <vt:lpstr>Political Processes </vt:lpstr>
      <vt:lpstr>Political Processes </vt:lpstr>
      <vt:lpstr>Political Processes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55</cp:revision>
  <dcterms:created xsi:type="dcterms:W3CDTF">2014-07-03T06:24:22Z</dcterms:created>
  <dcterms:modified xsi:type="dcterms:W3CDTF">2014-07-03T19:15:55Z</dcterms:modified>
</cp:coreProperties>
</file>