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FDBBE4-3AFD-4C51-A68B-43EA995F4D8E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C5698-35E5-4590-831A-13381D6D8E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5071-ECBA-4074-A40F-7689284C94F7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42109-5B3C-42CE-BCC0-CF17F6590B32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6881E-94EA-4C51-A4AC-D423CA951F1A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48B1-C807-4A9A-B477-FBB96D788312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4306-7F46-4FA0-99B0-26908293A021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57A67-AD22-4728-B05D-8FA0BB76B4B9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0E21B-CFFC-467C-B85F-15A3B9272C6E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A9903-EDE4-4335-8EA3-333393F936A8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BFB9-07CB-49A3-984E-CB0A9D1FD24A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6062E-291E-459E-BA45-0B2A656820FC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723C3-79CF-49A6-9EAA-C163146EBDD2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67B8D-A21A-4408-8152-57E66C191490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2.doc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Lecture 6: Public Goods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Public Goods </a:t>
            </a:r>
            <a:r>
              <a:rPr lang="en-US" dirty="0">
                <a:solidFill>
                  <a:schemeClr val="tx2"/>
                </a:solidFill>
                <a:latin typeface="Arial" charset="0"/>
              </a:rPr>
              <a:t>are goods for which exclusion is impossible</a:t>
            </a:r>
            <a:r>
              <a:rPr lang="en-US" dirty="0">
                <a:latin typeface="Arial" charset="0"/>
              </a:rPr>
              <a:t>.</a:t>
            </a:r>
            <a:r>
              <a:rPr lang="en-US" b="1" dirty="0">
                <a:latin typeface="Arial" charset="0"/>
              </a:rPr>
              <a:t> </a:t>
            </a:r>
          </a:p>
          <a:p>
            <a:pPr lvl="1">
              <a:buClr>
                <a:srgbClr val="800080"/>
              </a:buClr>
            </a:pPr>
            <a:r>
              <a:rPr lang="en-US" sz="3200" dirty="0">
                <a:solidFill>
                  <a:schemeClr val="tx1"/>
                </a:solidFill>
                <a:latin typeface="Arial" charset="0"/>
              </a:rPr>
              <a:t>One </a:t>
            </a:r>
            <a:r>
              <a:rPr lang="en-US" sz="3200" dirty="0" smtClean="0">
                <a:solidFill>
                  <a:schemeClr val="tx1"/>
                </a:solidFill>
                <a:latin typeface="Arial" charset="0"/>
              </a:rPr>
              <a:t>example </a:t>
            </a:r>
            <a:r>
              <a:rPr lang="en-US" sz="3200" dirty="0">
                <a:solidFill>
                  <a:schemeClr val="tx1"/>
                </a:solidFill>
                <a:latin typeface="Arial" charset="0"/>
              </a:rPr>
              <a:t>is National Defense: A military that defends its citizenry from invasion does so for the entire public.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143000" y="3505200"/>
            <a:ext cx="70866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buFont typeface="Wingdings" pitchFamily="2" charset="2"/>
              <a:buNone/>
            </a:pPr>
            <a:endParaRPr lang="en-US" sz="3200"/>
          </a:p>
          <a:p>
            <a:pPr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686800" cy="1143000"/>
          </a:xfrm>
        </p:spPr>
        <p:txBody>
          <a:bodyPr/>
          <a:lstStyle/>
          <a:p>
            <a:r>
              <a:rPr lang="en-US"/>
              <a:t>Public Goods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bldLvl="5" autoUpdateAnimBg="0" advAuto="0"/>
      <p:bldP spid="45060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/>
              <a:t>Characteristics of Public Goods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800080"/>
              </a:buClr>
            </a:pPr>
            <a:r>
              <a:rPr lang="en-US" sz="2800">
                <a:solidFill>
                  <a:srgbClr val="800080"/>
                </a:solidFill>
                <a:latin typeface="Arial" charset="0"/>
              </a:rPr>
              <a:t>Nonexclusion</a:t>
            </a:r>
            <a:r>
              <a:rPr lang="en-US" sz="2800">
                <a:solidFill>
                  <a:schemeClr val="tx1"/>
                </a:solidFill>
                <a:latin typeface="Arial" charset="0"/>
              </a:rPr>
              <a:t>: The inability of a seller to prevent people from consuming a good when they do not pay for it.</a:t>
            </a:r>
          </a:p>
          <a:p>
            <a:pPr>
              <a:buClr>
                <a:srgbClr val="800080"/>
              </a:buClr>
            </a:pPr>
            <a:endParaRPr lang="en-US" sz="2800">
              <a:solidFill>
                <a:schemeClr val="tx1"/>
              </a:solidFill>
              <a:latin typeface="Arial" charset="0"/>
            </a:endParaRPr>
          </a:p>
          <a:p>
            <a:pPr>
              <a:buClr>
                <a:srgbClr val="800080"/>
              </a:buClr>
            </a:pPr>
            <a:r>
              <a:rPr lang="en-US" sz="2800">
                <a:solidFill>
                  <a:srgbClr val="800080"/>
                </a:solidFill>
                <a:latin typeface="Arial" charset="0"/>
              </a:rPr>
              <a:t>Nonrivalry</a:t>
            </a:r>
            <a:r>
              <a:rPr lang="en-US" sz="2800">
                <a:solidFill>
                  <a:schemeClr val="tx1"/>
                </a:solidFill>
                <a:latin typeface="Arial" charset="0"/>
              </a:rPr>
              <a:t>: The characteristic that if one person “consumes” a good, another person’s pleasure is not diminished nor is another person prevented from consuming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bldLvl="5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447800"/>
          </a:xfrm>
          <a:noFill/>
        </p:spPr>
        <p:txBody>
          <a:bodyPr/>
          <a:lstStyle/>
          <a:p>
            <a:r>
              <a:rPr lang="en-US"/>
              <a:t>Pure Public Goods and </a:t>
            </a:r>
            <a:br>
              <a:rPr lang="en-US"/>
            </a:br>
            <a:r>
              <a:rPr lang="en-US"/>
              <a:t>Pure Private Goods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7772400" cy="3733800"/>
          </a:xfrm>
        </p:spPr>
        <p:txBody>
          <a:bodyPr/>
          <a:lstStyle/>
          <a:p>
            <a:pPr>
              <a:buClr>
                <a:srgbClr val="800080"/>
              </a:buClr>
            </a:pPr>
            <a:r>
              <a:rPr lang="en-US">
                <a:solidFill>
                  <a:srgbClr val="800080"/>
                </a:solidFill>
                <a:latin typeface="Arial" charset="0"/>
              </a:rPr>
              <a:t>Pure Public Good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: There is no ability to exclude and there is no rivalry for the benefits.</a:t>
            </a:r>
          </a:p>
          <a:p>
            <a:pPr>
              <a:buClr>
                <a:srgbClr val="800080"/>
              </a:buClr>
            </a:pPr>
            <a:r>
              <a:rPr lang="en-US">
                <a:solidFill>
                  <a:srgbClr val="800080"/>
                </a:solidFill>
                <a:latin typeface="Arial" charset="0"/>
              </a:rPr>
              <a:t>Pure Private Good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: There is a clear ability to exclude and there is rivalry for the benefits.</a:t>
            </a:r>
          </a:p>
          <a:p>
            <a:pPr>
              <a:buClr>
                <a:srgbClr val="800080"/>
              </a:buClr>
              <a:buFont typeface="Wingdings" pitchFamily="2" charset="2"/>
              <a:buNone/>
            </a:pPr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bldLvl="5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/>
              <a:t>Marginal Costs for Provision of </a:t>
            </a:r>
            <a:br>
              <a:rPr lang="en-US"/>
            </a:br>
            <a:r>
              <a:rPr lang="en-US"/>
              <a:t>Public Goods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71700"/>
            <a:ext cx="7772400" cy="4419600"/>
          </a:xfrm>
        </p:spPr>
        <p:txBody>
          <a:bodyPr/>
          <a:lstStyle/>
          <a:p>
            <a:pPr>
              <a:buClr>
                <a:srgbClr val="800080"/>
              </a:buClr>
            </a:pPr>
            <a:r>
              <a:rPr lang="en-US" sz="4400">
                <a:solidFill>
                  <a:schemeClr val="tx1"/>
                </a:solidFill>
                <a:latin typeface="Arial" charset="0"/>
              </a:rPr>
              <a:t>The marginal cost of allowing another person to benefit from a pure public good is zero while the marginal cost of a greater level of public good is positive.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bldLvl="5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6" name="Rectangle 6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sz="2400" dirty="0" smtClean="0"/>
              <a:t>Marginal </a:t>
            </a:r>
            <a:r>
              <a:rPr lang="en-US" sz="2400" dirty="0"/>
              <a:t>Costs of </a:t>
            </a:r>
            <a:r>
              <a:rPr lang="en-US" sz="2400" dirty="0" smtClean="0"/>
              <a:t>distributing </a:t>
            </a:r>
            <a:r>
              <a:rPr lang="en-US" sz="2400" dirty="0"/>
              <a:t>a Pure Public Good-Figure A</a:t>
            </a:r>
          </a:p>
        </p:txBody>
      </p:sp>
      <p:sp>
        <p:nvSpPr>
          <p:cNvPr id="11420" name="Rectangle 156"/>
          <p:cNvSpPr>
            <a:spLocks noChangeArrowheads="1"/>
          </p:cNvSpPr>
          <p:nvPr/>
        </p:nvSpPr>
        <p:spPr bwMode="auto">
          <a:xfrm rot="16200000">
            <a:off x="-22224" y="3141662"/>
            <a:ext cx="2082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660066"/>
                </a:solidFill>
              </a:rPr>
              <a:t>Cost (Dollars) </a:t>
            </a:r>
          </a:p>
        </p:txBody>
      </p:sp>
      <p:sp>
        <p:nvSpPr>
          <p:cNvPr id="11421" name="Rectangle 157"/>
          <p:cNvSpPr>
            <a:spLocks noChangeArrowheads="1"/>
          </p:cNvSpPr>
          <p:nvPr/>
        </p:nvSpPr>
        <p:spPr bwMode="auto">
          <a:xfrm>
            <a:off x="3484563" y="6111875"/>
            <a:ext cx="33702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660066"/>
                </a:solidFill>
              </a:rPr>
              <a:t>Number of Consumers </a:t>
            </a:r>
          </a:p>
        </p:txBody>
      </p:sp>
      <p:sp>
        <p:nvSpPr>
          <p:cNvPr id="11422" name="Rectangle 158"/>
          <p:cNvSpPr>
            <a:spLocks noChangeArrowheads="1"/>
          </p:cNvSpPr>
          <p:nvPr/>
        </p:nvSpPr>
        <p:spPr bwMode="auto">
          <a:xfrm>
            <a:off x="1881188" y="6102350"/>
            <a:ext cx="25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0 </a:t>
            </a:r>
          </a:p>
        </p:txBody>
      </p:sp>
      <p:sp>
        <p:nvSpPr>
          <p:cNvPr id="11423" name="Freeform 159"/>
          <p:cNvSpPr>
            <a:spLocks/>
          </p:cNvSpPr>
          <p:nvPr/>
        </p:nvSpPr>
        <p:spPr bwMode="auto">
          <a:xfrm>
            <a:off x="2027238" y="1162050"/>
            <a:ext cx="6097587" cy="4841875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0" y="3050"/>
              </a:cxn>
              <a:cxn ang="0">
                <a:pos x="3841" y="3050"/>
              </a:cxn>
            </a:cxnLst>
            <a:rect l="0" t="0" r="r" b="b"/>
            <a:pathLst>
              <a:path w="3841" h="3050">
                <a:moveTo>
                  <a:pt x="4" y="0"/>
                </a:moveTo>
                <a:lnTo>
                  <a:pt x="0" y="3050"/>
                </a:lnTo>
                <a:lnTo>
                  <a:pt x="3841" y="3050"/>
                </a:lnTo>
              </a:path>
            </a:pathLst>
          </a:custGeom>
          <a:noFill/>
          <a:ln w="76200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24" name="Rectangle 160"/>
          <p:cNvSpPr>
            <a:spLocks noChangeArrowheads="1"/>
          </p:cNvSpPr>
          <p:nvPr/>
        </p:nvSpPr>
        <p:spPr bwMode="auto">
          <a:xfrm>
            <a:off x="1374775" y="1809750"/>
            <a:ext cx="5937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200 </a:t>
            </a:r>
          </a:p>
        </p:txBody>
      </p:sp>
      <p:sp>
        <p:nvSpPr>
          <p:cNvPr id="11426" name="Line 162"/>
          <p:cNvSpPr>
            <a:spLocks noChangeShapeType="1"/>
          </p:cNvSpPr>
          <p:nvPr/>
        </p:nvSpPr>
        <p:spPr bwMode="auto">
          <a:xfrm flipH="1">
            <a:off x="2962275" y="4694238"/>
            <a:ext cx="598488" cy="30003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427" name="Line 163"/>
          <p:cNvSpPr>
            <a:spLocks noChangeShapeType="1"/>
          </p:cNvSpPr>
          <p:nvPr/>
        </p:nvSpPr>
        <p:spPr bwMode="auto">
          <a:xfrm flipH="1">
            <a:off x="3935413" y="5405438"/>
            <a:ext cx="223837" cy="3365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419" name="Freeform 155"/>
          <p:cNvSpPr>
            <a:spLocks/>
          </p:cNvSpPr>
          <p:nvPr/>
        </p:nvSpPr>
        <p:spPr bwMode="auto">
          <a:xfrm>
            <a:off x="2057400" y="1997075"/>
            <a:ext cx="4975225" cy="40020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7" y="0"/>
              </a:cxn>
              <a:cxn ang="0">
                <a:pos x="377" y="2521"/>
              </a:cxn>
              <a:cxn ang="0">
                <a:pos x="3134" y="2521"/>
              </a:cxn>
            </a:cxnLst>
            <a:rect l="0" t="0" r="r" b="b"/>
            <a:pathLst>
              <a:path w="3134" h="2521">
                <a:moveTo>
                  <a:pt x="0" y="0"/>
                </a:moveTo>
                <a:lnTo>
                  <a:pt x="377" y="0"/>
                </a:lnTo>
                <a:lnTo>
                  <a:pt x="377" y="2521"/>
                </a:lnTo>
                <a:lnTo>
                  <a:pt x="3134" y="2521"/>
                </a:lnTo>
              </a:path>
            </a:pathLst>
          </a:custGeom>
          <a:noFill/>
          <a:ln w="76200" cmpd="sng">
            <a:solidFill>
              <a:srgbClr val="0066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430" name="Text Box 166"/>
          <p:cNvSpPr txBox="1">
            <a:spLocks noChangeArrowheads="1"/>
          </p:cNvSpPr>
          <p:nvPr/>
        </p:nvSpPr>
        <p:spPr bwMode="auto">
          <a:xfrm>
            <a:off x="3657600" y="4130675"/>
            <a:ext cx="50133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660066"/>
                </a:solidFill>
              </a:rPr>
              <a:t>Marginal Cost of Allowing an</a:t>
            </a:r>
          </a:p>
          <a:p>
            <a:pPr algn="l"/>
            <a:r>
              <a:rPr lang="en-US">
                <a:solidFill>
                  <a:srgbClr val="660066"/>
                </a:solidFill>
              </a:rPr>
              <a:t>Additional Person to Consume a</a:t>
            </a:r>
          </a:p>
          <a:p>
            <a:pPr algn="l"/>
            <a:r>
              <a:rPr lang="en-US">
                <a:solidFill>
                  <a:srgbClr val="660066"/>
                </a:solidFill>
              </a:rPr>
              <a:t>Given Quantity of Pure Public Good</a:t>
            </a:r>
          </a:p>
        </p:txBody>
      </p:sp>
      <p:sp>
        <p:nvSpPr>
          <p:cNvPr id="11431" name="Rectangle 167"/>
          <p:cNvSpPr>
            <a:spLocks noChangeArrowheads="1"/>
          </p:cNvSpPr>
          <p:nvPr/>
        </p:nvSpPr>
        <p:spPr bwMode="auto">
          <a:xfrm>
            <a:off x="2565400" y="6102350"/>
            <a:ext cx="169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26" grpId="0" animBg="1"/>
      <p:bldP spid="11427" grpId="0" animBg="1"/>
      <p:bldP spid="11419" grpId="0" animBg="1"/>
      <p:bldP spid="1143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8" name="Text Box 84"/>
          <p:cNvSpPr txBox="1">
            <a:spLocks noChangeArrowheads="1"/>
          </p:cNvSpPr>
          <p:nvPr/>
        </p:nvSpPr>
        <p:spPr bwMode="auto">
          <a:xfrm>
            <a:off x="2819400" y="1333500"/>
            <a:ext cx="38639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Marginal Cost of Producing</a:t>
            </a:r>
          </a:p>
          <a:p>
            <a:r>
              <a:rPr lang="en-US">
                <a:solidFill>
                  <a:srgbClr val="660066"/>
                </a:solidFill>
              </a:rPr>
              <a:t> a Pure Public Good</a:t>
            </a:r>
          </a:p>
        </p:txBody>
      </p:sp>
      <p:sp>
        <p:nvSpPr>
          <p:cNvPr id="16397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686800" cy="1143000"/>
          </a:xfrm>
        </p:spPr>
        <p:txBody>
          <a:bodyPr/>
          <a:lstStyle/>
          <a:p>
            <a:r>
              <a:rPr lang="en-US" sz="2400" dirty="0" smtClean="0"/>
              <a:t>Marginal </a:t>
            </a:r>
            <a:r>
              <a:rPr lang="en-US" sz="2400" dirty="0"/>
              <a:t>Costs of Consuming and Producing a Pure Public Good--Figure B</a:t>
            </a:r>
            <a:endParaRPr lang="en-US" dirty="0"/>
          </a:p>
        </p:txBody>
      </p:sp>
      <p:sp>
        <p:nvSpPr>
          <p:cNvPr id="16458" name="Line 74"/>
          <p:cNvSpPr>
            <a:spLocks noChangeShapeType="1"/>
          </p:cNvSpPr>
          <p:nvPr/>
        </p:nvSpPr>
        <p:spPr bwMode="auto">
          <a:xfrm>
            <a:off x="2238375" y="2322513"/>
            <a:ext cx="4289425" cy="1587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59" name="Line 75"/>
          <p:cNvSpPr>
            <a:spLocks noChangeShapeType="1"/>
          </p:cNvSpPr>
          <p:nvPr/>
        </p:nvSpPr>
        <p:spPr bwMode="auto">
          <a:xfrm flipH="1">
            <a:off x="6172200" y="1943100"/>
            <a:ext cx="250825" cy="2603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67" name="Text Box 83"/>
          <p:cNvSpPr txBox="1">
            <a:spLocks noChangeArrowheads="1"/>
          </p:cNvSpPr>
          <p:nvPr/>
        </p:nvSpPr>
        <p:spPr bwMode="auto">
          <a:xfrm>
            <a:off x="2130425" y="6057900"/>
            <a:ext cx="5513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660066"/>
                </a:solidFill>
              </a:rPr>
              <a:t>Units of a Pure Public Good per Year</a:t>
            </a:r>
          </a:p>
        </p:txBody>
      </p:sp>
      <p:sp>
        <p:nvSpPr>
          <p:cNvPr id="16469" name="Rectangle 85"/>
          <p:cNvSpPr>
            <a:spLocks noChangeArrowheads="1"/>
          </p:cNvSpPr>
          <p:nvPr/>
        </p:nvSpPr>
        <p:spPr bwMode="auto">
          <a:xfrm rot="16200000">
            <a:off x="-20637" y="3417887"/>
            <a:ext cx="2082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660066"/>
                </a:solidFill>
              </a:rPr>
              <a:t>Cost (Dollars) </a:t>
            </a:r>
          </a:p>
        </p:txBody>
      </p:sp>
      <p:sp>
        <p:nvSpPr>
          <p:cNvPr id="16470" name="Text Box 86"/>
          <p:cNvSpPr txBox="1">
            <a:spLocks noChangeArrowheads="1"/>
          </p:cNvSpPr>
          <p:nvPr/>
        </p:nvSpPr>
        <p:spPr bwMode="auto">
          <a:xfrm>
            <a:off x="6629400" y="2076450"/>
            <a:ext cx="1428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>
                <a:solidFill>
                  <a:srgbClr val="660066"/>
                </a:solidFill>
              </a:rPr>
              <a:t>MC</a:t>
            </a:r>
            <a:r>
              <a:rPr lang="en-US">
                <a:solidFill>
                  <a:srgbClr val="660066"/>
                </a:solidFill>
              </a:rPr>
              <a:t> = </a:t>
            </a:r>
            <a:r>
              <a:rPr lang="en-US" i="1">
                <a:solidFill>
                  <a:srgbClr val="660066"/>
                </a:solidFill>
              </a:rPr>
              <a:t>AC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16471" name="Text Box 87"/>
          <p:cNvSpPr txBox="1">
            <a:spLocks noChangeArrowheads="1"/>
          </p:cNvSpPr>
          <p:nvPr/>
        </p:nvSpPr>
        <p:spPr bwMode="auto">
          <a:xfrm>
            <a:off x="1320800" y="2095500"/>
            <a:ext cx="693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200</a:t>
            </a:r>
          </a:p>
        </p:txBody>
      </p:sp>
      <p:sp>
        <p:nvSpPr>
          <p:cNvPr id="16472" name="Text Box 88"/>
          <p:cNvSpPr txBox="1">
            <a:spLocks noChangeArrowheads="1"/>
          </p:cNvSpPr>
          <p:nvPr/>
        </p:nvSpPr>
        <p:spPr bwMode="auto">
          <a:xfrm>
            <a:off x="1860550" y="598805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0</a:t>
            </a:r>
          </a:p>
        </p:txBody>
      </p:sp>
      <p:sp>
        <p:nvSpPr>
          <p:cNvPr id="16481" name="Freeform 97"/>
          <p:cNvSpPr>
            <a:spLocks/>
          </p:cNvSpPr>
          <p:nvPr/>
        </p:nvSpPr>
        <p:spPr bwMode="auto">
          <a:xfrm>
            <a:off x="2209800" y="1143000"/>
            <a:ext cx="5181600" cy="4876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072"/>
              </a:cxn>
              <a:cxn ang="0">
                <a:pos x="3264" y="3072"/>
              </a:cxn>
            </a:cxnLst>
            <a:rect l="0" t="0" r="r" b="b"/>
            <a:pathLst>
              <a:path w="3264" h="3072">
                <a:moveTo>
                  <a:pt x="0" y="0"/>
                </a:moveTo>
                <a:lnTo>
                  <a:pt x="0" y="3072"/>
                </a:lnTo>
                <a:lnTo>
                  <a:pt x="3264" y="3072"/>
                </a:ln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6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68" grpId="0" build="p" autoUpdateAnimBg="0" advAuto="0"/>
      <p:bldP spid="16458" grpId="0" animBg="1"/>
      <p:bldP spid="16459" grpId="0" animBg="1"/>
      <p:bldP spid="16470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447800"/>
          </a:xfrm>
        </p:spPr>
        <p:txBody>
          <a:bodyPr/>
          <a:lstStyle/>
          <a:p>
            <a:r>
              <a:rPr lang="en-US"/>
              <a:t>Example</a:t>
            </a:r>
            <a:br>
              <a:rPr lang="en-US"/>
            </a:br>
            <a:r>
              <a:rPr lang="en-US"/>
              <a:t>Bread versus Heat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514600"/>
            <a:ext cx="7772400" cy="4114800"/>
          </a:xfrm>
        </p:spPr>
        <p:txBody>
          <a:bodyPr/>
          <a:lstStyle/>
          <a:p>
            <a:pPr>
              <a:buClr>
                <a:srgbClr val="800080"/>
              </a:buClr>
            </a:pPr>
            <a:r>
              <a:rPr lang="en-US">
                <a:solidFill>
                  <a:schemeClr val="tx1"/>
                </a:solidFill>
                <a:latin typeface="Arial" charset="0"/>
              </a:rPr>
              <a:t>Bread – Clearly a </a:t>
            </a:r>
            <a:r>
              <a:rPr lang="en-US">
                <a:solidFill>
                  <a:srgbClr val="800080"/>
                </a:solidFill>
                <a:latin typeface="Arial" charset="0"/>
              </a:rPr>
              <a:t>pure private good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 because there is the ability to exclude and there is rivalry.</a:t>
            </a:r>
          </a:p>
          <a:p>
            <a:pPr>
              <a:buFont typeface="Wingdings" pitchFamily="2" charset="2"/>
              <a:buNone/>
            </a:pPr>
            <a:endParaRPr lang="en-US">
              <a:solidFill>
                <a:schemeClr val="tx1"/>
              </a:solidFill>
              <a:latin typeface="Arial" charset="0"/>
            </a:endParaRPr>
          </a:p>
          <a:p>
            <a:pPr>
              <a:buClr>
                <a:srgbClr val="800080"/>
              </a:buClr>
            </a:pPr>
            <a:r>
              <a:rPr lang="en-US">
                <a:solidFill>
                  <a:schemeClr val="tx1"/>
                </a:solidFill>
                <a:latin typeface="Arial" charset="0"/>
              </a:rPr>
              <a:t>Heat – Clearly a </a:t>
            </a:r>
            <a:r>
              <a:rPr lang="en-US">
                <a:solidFill>
                  <a:srgbClr val="800080"/>
                </a:solidFill>
                <a:latin typeface="Arial" charset="0"/>
              </a:rPr>
              <a:t>pure public good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 because there is no ability to exclude and there is no rivalry.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bldLvl="5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762000" y="3352800"/>
            <a:ext cx="77724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>
                <a:srgbClr val="800080"/>
              </a:buClr>
              <a:buFont typeface="Wingdings" pitchFamily="2" charset="2"/>
              <a:buChar char="§"/>
            </a:pPr>
            <a:r>
              <a:rPr lang="en-US" sz="3600"/>
              <a:t>Price Excludable Public Goods</a:t>
            </a:r>
          </a:p>
          <a:p>
            <a:pPr>
              <a:spcBef>
                <a:spcPct val="50000"/>
              </a:spcBef>
              <a:buClr>
                <a:srgbClr val="800080"/>
              </a:buClr>
              <a:buFont typeface="Wingdings" pitchFamily="2" charset="2"/>
              <a:buNone/>
            </a:pPr>
            <a:r>
              <a:rPr lang="en-US" sz="3600"/>
              <a:t>vs</a:t>
            </a:r>
          </a:p>
          <a:p>
            <a:pPr algn="l">
              <a:spcBef>
                <a:spcPct val="50000"/>
              </a:spcBef>
              <a:buClr>
                <a:srgbClr val="800080"/>
              </a:buClr>
              <a:buFont typeface="Wingdings" pitchFamily="2" charset="2"/>
              <a:buChar char="§"/>
            </a:pPr>
            <a:r>
              <a:rPr lang="en-US" sz="3600"/>
              <a:t>Congestible Public Goods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Provision of Private Good and Public Goods: Markets and Government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0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0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0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/>
              <a:t>Price Excludable Public Goods</a:t>
            </a:r>
            <a:r>
              <a:rPr lang="en-US">
                <a:solidFill>
                  <a:schemeClr val="accent2"/>
                </a:solidFill>
              </a:rPr>
              <a:t/>
            </a:r>
            <a:br>
              <a:rPr lang="en-US">
                <a:solidFill>
                  <a:schemeClr val="accent2"/>
                </a:solidFill>
              </a:rPr>
            </a:br>
            <a:r>
              <a:rPr lang="en-US" sz="2800"/>
              <a:t>Excludability but no rivalry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09800"/>
            <a:ext cx="7772400" cy="3810000"/>
          </a:xfrm>
        </p:spPr>
        <p:txBody>
          <a:bodyPr/>
          <a:lstStyle/>
          <a:p>
            <a:pPr>
              <a:buClr>
                <a:srgbClr val="800080"/>
              </a:buClr>
            </a:pPr>
            <a:r>
              <a:rPr lang="en-US">
                <a:solidFill>
                  <a:schemeClr val="tx1"/>
                </a:solidFill>
                <a:latin typeface="Arial" charset="0"/>
              </a:rPr>
              <a:t>Another type of good is a </a:t>
            </a:r>
            <a:r>
              <a:rPr lang="en-US">
                <a:solidFill>
                  <a:srgbClr val="800080"/>
                </a:solidFill>
                <a:latin typeface="Arial" charset="0"/>
              </a:rPr>
              <a:t>price-excludable public good</a:t>
            </a:r>
            <a:r>
              <a:rPr lang="en-US">
                <a:latin typeface="Arial" charset="0"/>
              </a:rPr>
              <a:t>: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 no rivalry but exclusion is easy.</a:t>
            </a:r>
          </a:p>
          <a:p>
            <a:pPr>
              <a:buFont typeface="Wingdings" pitchFamily="2" charset="2"/>
              <a:buNone/>
            </a:pPr>
            <a:endParaRPr lang="en-US">
              <a:solidFill>
                <a:schemeClr val="tx1"/>
              </a:solidFill>
              <a:latin typeface="Arial" charset="0"/>
            </a:endParaRPr>
          </a:p>
          <a:p>
            <a:pPr algn="ctr">
              <a:buFont typeface="Wingdings" pitchFamily="2" charset="2"/>
              <a:buNone/>
            </a:pPr>
            <a:r>
              <a:rPr lang="en-US">
                <a:solidFill>
                  <a:schemeClr val="tx1"/>
                </a:solidFill>
                <a:latin typeface="Arial" charset="0"/>
              </a:rPr>
              <a:t>Examples: Country Clubs, Cable 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bldLvl="5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Congestible Public Goods</a:t>
            </a:r>
            <a:br>
              <a:rPr lang="en-US"/>
            </a:br>
            <a:r>
              <a:rPr lang="en-US" sz="2800"/>
              <a:t>Rivalry but no excludability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800080"/>
              </a:buClr>
            </a:pPr>
            <a:r>
              <a:rPr lang="en-US">
                <a:solidFill>
                  <a:schemeClr val="tx1"/>
                </a:solidFill>
                <a:latin typeface="Arial" charset="0"/>
              </a:rPr>
              <a:t>There are public goods where, after a point, the enjoyment received by the consumer is diminished by crowding or congestion. These are called </a:t>
            </a:r>
            <a:r>
              <a:rPr lang="en-US">
                <a:solidFill>
                  <a:srgbClr val="800080"/>
                </a:solidFill>
                <a:latin typeface="Arial" charset="0"/>
              </a:rPr>
              <a:t>Congestible Public Goods</a:t>
            </a:r>
            <a:r>
              <a:rPr lang="en-US">
                <a:latin typeface="Arial" charset="0"/>
              </a:rPr>
              <a:t>.</a:t>
            </a:r>
            <a:endParaRPr lang="en-US">
              <a:solidFill>
                <a:schemeClr val="tx1"/>
              </a:solidFill>
              <a:latin typeface="Arial" charset="0"/>
            </a:endParaRPr>
          </a:p>
          <a:p>
            <a:pPr lvl="1">
              <a:buClr>
                <a:srgbClr val="800080"/>
              </a:buClr>
            </a:pPr>
            <a:r>
              <a:rPr lang="en-US">
                <a:solidFill>
                  <a:schemeClr val="tx1"/>
                </a:solidFill>
                <a:latin typeface="Arial" charset="0"/>
              </a:rPr>
              <a:t>Examples: roads and parks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bldLvl="5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2895600" y="467995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>
                <a:solidFill>
                  <a:srgbClr val="660066"/>
                </a:solidFill>
              </a:rPr>
              <a:t>Marginal Cost per User</a:t>
            </a:r>
          </a:p>
        </p:txBody>
      </p:sp>
      <p:sp>
        <p:nvSpPr>
          <p:cNvPr id="22561" name="Rectangle 3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76200"/>
            <a:ext cx="8686800" cy="1143000"/>
          </a:xfrm>
        </p:spPr>
        <p:txBody>
          <a:bodyPr/>
          <a:lstStyle/>
          <a:p>
            <a:r>
              <a:rPr lang="en-US" sz="2400" dirty="0" smtClean="0"/>
              <a:t>A </a:t>
            </a:r>
            <a:r>
              <a:rPr lang="en-US" sz="2400" dirty="0"/>
              <a:t>Congestible Public Good</a:t>
            </a:r>
          </a:p>
        </p:txBody>
      </p:sp>
      <p:sp>
        <p:nvSpPr>
          <p:cNvPr id="22587" name="Rectangle 59"/>
          <p:cNvSpPr>
            <a:spLocks noChangeArrowheads="1"/>
          </p:cNvSpPr>
          <p:nvPr/>
        </p:nvSpPr>
        <p:spPr bwMode="auto">
          <a:xfrm>
            <a:off x="2887663" y="6099175"/>
            <a:ext cx="4724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660066"/>
                </a:solidFill>
              </a:rPr>
              <a:t>Number of Consumers per Hour </a:t>
            </a:r>
          </a:p>
        </p:txBody>
      </p:sp>
      <p:sp>
        <p:nvSpPr>
          <p:cNvPr id="22588" name="Rectangle 60"/>
          <p:cNvSpPr>
            <a:spLocks noChangeArrowheads="1"/>
          </p:cNvSpPr>
          <p:nvPr/>
        </p:nvSpPr>
        <p:spPr bwMode="auto">
          <a:xfrm>
            <a:off x="1582738" y="5959475"/>
            <a:ext cx="1698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0</a:t>
            </a:r>
          </a:p>
        </p:txBody>
      </p:sp>
      <p:sp>
        <p:nvSpPr>
          <p:cNvPr id="22589" name="Line 61"/>
          <p:cNvSpPr>
            <a:spLocks noChangeShapeType="1"/>
          </p:cNvSpPr>
          <p:nvPr/>
        </p:nvSpPr>
        <p:spPr bwMode="auto">
          <a:xfrm>
            <a:off x="6565900" y="5011738"/>
            <a:ext cx="531813" cy="23336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90" name="Line 62"/>
          <p:cNvSpPr>
            <a:spLocks noChangeShapeType="1"/>
          </p:cNvSpPr>
          <p:nvPr/>
        </p:nvSpPr>
        <p:spPr bwMode="auto">
          <a:xfrm flipH="1">
            <a:off x="2852738" y="5257800"/>
            <a:ext cx="500062" cy="43338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94" name="Freeform 66"/>
          <p:cNvSpPr>
            <a:spLocks/>
          </p:cNvSpPr>
          <p:nvPr/>
        </p:nvSpPr>
        <p:spPr bwMode="auto">
          <a:xfrm>
            <a:off x="1766888" y="1162050"/>
            <a:ext cx="6597650" cy="4716463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2971"/>
              </a:cxn>
              <a:cxn ang="0">
                <a:pos x="4156" y="2971"/>
              </a:cxn>
            </a:cxnLst>
            <a:rect l="0" t="0" r="r" b="b"/>
            <a:pathLst>
              <a:path w="4156" h="2971">
                <a:moveTo>
                  <a:pt x="2" y="0"/>
                </a:moveTo>
                <a:lnTo>
                  <a:pt x="0" y="2971"/>
                </a:lnTo>
                <a:lnTo>
                  <a:pt x="4156" y="2971"/>
                </a:lnTo>
              </a:path>
            </a:pathLst>
          </a:custGeom>
          <a:noFill/>
          <a:ln w="76200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5" name="Freeform 67"/>
          <p:cNvSpPr>
            <a:spLocks/>
          </p:cNvSpPr>
          <p:nvPr/>
        </p:nvSpPr>
        <p:spPr bwMode="auto">
          <a:xfrm>
            <a:off x="1752600" y="2222500"/>
            <a:ext cx="6380163" cy="3657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4" y="0"/>
              </a:cxn>
              <a:cxn ang="0">
                <a:pos x="384" y="2304"/>
              </a:cxn>
              <a:cxn ang="0">
                <a:pos x="3312" y="2304"/>
              </a:cxn>
              <a:cxn ang="0">
                <a:pos x="4019" y="1351"/>
              </a:cxn>
            </a:cxnLst>
            <a:rect l="0" t="0" r="r" b="b"/>
            <a:pathLst>
              <a:path w="4019" h="2304">
                <a:moveTo>
                  <a:pt x="0" y="0"/>
                </a:moveTo>
                <a:lnTo>
                  <a:pt x="384" y="0"/>
                </a:lnTo>
                <a:lnTo>
                  <a:pt x="384" y="2304"/>
                </a:lnTo>
                <a:lnTo>
                  <a:pt x="3312" y="2304"/>
                </a:lnTo>
                <a:cubicBezTo>
                  <a:pt x="3312" y="2304"/>
                  <a:pt x="3798" y="2134"/>
                  <a:pt x="4019" y="1351"/>
                </a:cubicBezTo>
              </a:path>
            </a:pathLst>
          </a:custGeom>
          <a:noFill/>
          <a:ln w="76200" cmpd="sng">
            <a:solidFill>
              <a:srgbClr val="006600"/>
            </a:solidFill>
            <a:round/>
            <a:headEnd/>
            <a:tailEnd type="stealth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96" name="Rectangle 68"/>
          <p:cNvSpPr>
            <a:spLocks noChangeArrowheads="1"/>
          </p:cNvSpPr>
          <p:nvPr/>
        </p:nvSpPr>
        <p:spPr bwMode="auto">
          <a:xfrm>
            <a:off x="2286000" y="5959475"/>
            <a:ext cx="169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</a:t>
            </a:r>
          </a:p>
        </p:txBody>
      </p:sp>
      <p:sp>
        <p:nvSpPr>
          <p:cNvPr id="22597" name="Rectangle 69"/>
          <p:cNvSpPr>
            <a:spLocks noChangeArrowheads="1"/>
          </p:cNvSpPr>
          <p:nvPr/>
        </p:nvSpPr>
        <p:spPr bwMode="auto">
          <a:xfrm rot="16200000">
            <a:off x="11907" y="3269456"/>
            <a:ext cx="20145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660066"/>
                </a:solidFill>
              </a:rPr>
              <a:t>Marginal Cost</a:t>
            </a:r>
          </a:p>
        </p:txBody>
      </p:sp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7454900" y="4876800"/>
            <a:ext cx="520700" cy="685800"/>
            <a:chOff x="4696" y="3072"/>
            <a:chExt cx="328" cy="432"/>
          </a:xfrm>
        </p:grpSpPr>
        <p:sp>
          <p:nvSpPr>
            <p:cNvPr id="22598" name="Oval 70"/>
            <p:cNvSpPr>
              <a:spLocks noChangeArrowheads="1"/>
            </p:cNvSpPr>
            <p:nvPr/>
          </p:nvSpPr>
          <p:spPr bwMode="auto">
            <a:xfrm>
              <a:off x="4928" y="3072"/>
              <a:ext cx="96" cy="96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99" name="Oval 71"/>
            <p:cNvSpPr>
              <a:spLocks noChangeArrowheads="1"/>
            </p:cNvSpPr>
            <p:nvPr/>
          </p:nvSpPr>
          <p:spPr bwMode="auto">
            <a:xfrm>
              <a:off x="4696" y="3408"/>
              <a:ext cx="96" cy="96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2" grpId="0" build="p" autoUpdateAnimBg="0" advAuto="0"/>
      <p:bldP spid="22589" grpId="0" animBg="1"/>
      <p:bldP spid="22590" grpId="0" animBg="1"/>
      <p:bldP spid="2259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84" name="Object 8"/>
          <p:cNvGraphicFramePr>
            <a:graphicFrameLocks noChangeAspect="1"/>
          </p:cNvGraphicFramePr>
          <p:nvPr/>
        </p:nvGraphicFramePr>
        <p:xfrm>
          <a:off x="3562350" y="2605088"/>
          <a:ext cx="6211888" cy="4060825"/>
        </p:xfrm>
        <a:graphic>
          <a:graphicData uri="http://schemas.openxmlformats.org/presentationml/2006/ole">
            <p:oleObj spid="_x0000_s1026" name="Document" r:id="rId3" imgW="6211080" imgH="4060080" progId="Word.Document.8">
              <p:embed/>
            </p:oleObj>
          </a:graphicData>
        </a:graphic>
      </p:graphicFrame>
      <p:graphicFrame>
        <p:nvGraphicFramePr>
          <p:cNvPr id="50186" name="Object 10"/>
          <p:cNvGraphicFramePr>
            <a:graphicFrameLocks noChangeAspect="1"/>
          </p:cNvGraphicFramePr>
          <p:nvPr/>
        </p:nvGraphicFramePr>
        <p:xfrm>
          <a:off x="377825" y="1063625"/>
          <a:ext cx="8370888" cy="5946775"/>
        </p:xfrm>
        <a:graphic>
          <a:graphicData uri="http://schemas.openxmlformats.org/presentationml/2006/ole">
            <p:oleObj spid="_x0000_s1027" name="Document" r:id="rId4" imgW="8373240" imgH="5400720" progId="Word.Document.8">
              <p:embed/>
            </p:oleObj>
          </a:graphicData>
        </a:graphic>
      </p:graphicFrame>
      <p:sp>
        <p:nvSpPr>
          <p:cNvPr id="50187" name="Rectangle 11"/>
          <p:cNvSpPr>
            <a:spLocks noChangeArrowheads="1"/>
          </p:cNvSpPr>
          <p:nvPr/>
        </p:nvSpPr>
        <p:spPr bwMode="auto">
          <a:xfrm>
            <a:off x="228600" y="152400"/>
            <a:ext cx="8686800" cy="114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 dirty="0" smtClean="0">
                <a:solidFill>
                  <a:srgbClr val="660066"/>
                </a:solidFill>
              </a:rPr>
              <a:t>Alternate </a:t>
            </a:r>
            <a:r>
              <a:rPr lang="en-US" b="1" dirty="0">
                <a:solidFill>
                  <a:srgbClr val="660066"/>
                </a:solidFill>
              </a:rPr>
              <a:t>Means of Producing, Distributing, and Financing Goods and Services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1027"/>
          <p:cNvSpPr>
            <a:spLocks noChangeArrowheads="1"/>
          </p:cNvSpPr>
          <p:nvPr/>
        </p:nvSpPr>
        <p:spPr bwMode="auto">
          <a:xfrm>
            <a:off x="228600" y="152400"/>
            <a:ext cx="8686800" cy="114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 dirty="0" smtClean="0">
                <a:solidFill>
                  <a:srgbClr val="660066"/>
                </a:solidFill>
              </a:rPr>
              <a:t>Alternate </a:t>
            </a:r>
            <a:r>
              <a:rPr lang="en-US" b="1" dirty="0">
                <a:solidFill>
                  <a:srgbClr val="660066"/>
                </a:solidFill>
              </a:rPr>
              <a:t>Means of Producing, Distributing, and Financing Goods and Services</a:t>
            </a:r>
          </a:p>
        </p:txBody>
      </p:sp>
      <p:graphicFrame>
        <p:nvGraphicFramePr>
          <p:cNvPr id="56324" name="Object 1028"/>
          <p:cNvGraphicFramePr>
            <a:graphicFrameLocks noChangeAspect="1"/>
          </p:cNvGraphicFramePr>
          <p:nvPr/>
        </p:nvGraphicFramePr>
        <p:xfrm>
          <a:off x="419100" y="1476375"/>
          <a:ext cx="8356600" cy="4924425"/>
        </p:xfrm>
        <a:graphic>
          <a:graphicData uri="http://schemas.openxmlformats.org/presentationml/2006/ole">
            <p:oleObj spid="_x0000_s2050" name="Document" r:id="rId3" imgW="8418960" imgH="4964040" progId="Word.Document.8">
              <p:embed/>
            </p:oleObj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1905000" y="1309688"/>
            <a:ext cx="5867400" cy="4191000"/>
            <a:chOff x="1200" y="825"/>
            <a:chExt cx="3696" cy="2640"/>
          </a:xfrm>
        </p:grpSpPr>
        <p:sp>
          <p:nvSpPr>
            <p:cNvPr id="23570" name="Text Box 18"/>
            <p:cNvSpPr txBox="1">
              <a:spLocks noChangeArrowheads="1"/>
            </p:cNvSpPr>
            <p:nvPr/>
          </p:nvSpPr>
          <p:spPr bwMode="auto">
            <a:xfrm>
              <a:off x="4656" y="825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solidFill>
                    <a:srgbClr val="660066"/>
                  </a:solidFill>
                </a:rPr>
                <a:t>A</a:t>
              </a:r>
            </a:p>
          </p:txBody>
        </p:sp>
        <p:sp>
          <p:nvSpPr>
            <p:cNvPr id="23572" name="Text Box 20"/>
            <p:cNvSpPr txBox="1">
              <a:spLocks noChangeArrowheads="1"/>
            </p:cNvSpPr>
            <p:nvPr/>
          </p:nvSpPr>
          <p:spPr bwMode="auto">
            <a:xfrm>
              <a:off x="1200" y="3177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solidFill>
                    <a:srgbClr val="660066"/>
                  </a:solidFill>
                </a:rPr>
                <a:t>B</a:t>
              </a:r>
            </a:p>
          </p:txBody>
        </p:sp>
        <p:sp>
          <p:nvSpPr>
            <p:cNvPr id="23574" name="Text Box 22"/>
            <p:cNvSpPr txBox="1">
              <a:spLocks noChangeArrowheads="1"/>
            </p:cNvSpPr>
            <p:nvPr/>
          </p:nvSpPr>
          <p:spPr bwMode="auto">
            <a:xfrm>
              <a:off x="1200" y="1161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solidFill>
                    <a:srgbClr val="660066"/>
                  </a:solidFill>
                </a:rPr>
                <a:t>C</a:t>
              </a:r>
            </a:p>
          </p:txBody>
        </p:sp>
        <p:sp>
          <p:nvSpPr>
            <p:cNvPr id="23576" name="Text Box 24"/>
            <p:cNvSpPr txBox="1">
              <a:spLocks noChangeArrowheads="1"/>
            </p:cNvSpPr>
            <p:nvPr/>
          </p:nvSpPr>
          <p:spPr bwMode="auto">
            <a:xfrm>
              <a:off x="2708" y="1725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solidFill>
                    <a:srgbClr val="660066"/>
                  </a:solidFill>
                </a:rPr>
                <a:t>H</a:t>
              </a:r>
            </a:p>
          </p:txBody>
        </p:sp>
      </p:grpSp>
      <p:sp>
        <p:nvSpPr>
          <p:cNvPr id="23556" name="Text Box 4"/>
          <p:cNvSpPr txBox="1">
            <a:spLocks noChangeArrowheads="1"/>
          </p:cNvSpPr>
          <p:nvPr/>
        </p:nvSpPr>
        <p:spPr bwMode="auto">
          <a:xfrm rot="-5363210">
            <a:off x="450850" y="3375025"/>
            <a:ext cx="1751013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800" b="1">
                <a:solidFill>
                  <a:srgbClr val="660066"/>
                </a:solidFill>
              </a:rPr>
              <a:t>Excludability</a:t>
            </a:r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4114800" y="5881688"/>
            <a:ext cx="990600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800" b="1">
                <a:solidFill>
                  <a:srgbClr val="660066"/>
                </a:solidFill>
              </a:rPr>
              <a:t>Rivalry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1447800" y="5576888"/>
            <a:ext cx="38100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/>
              <a:t>0</a:t>
            </a:r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 flipV="1">
            <a:off x="1325563" y="4586288"/>
            <a:ext cx="0" cy="9144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1325563" y="1843088"/>
            <a:ext cx="0" cy="9144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1371600" y="1538288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/>
              <a:t>1</a:t>
            </a:r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2057400" y="6064250"/>
            <a:ext cx="19812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>
            <a:off x="5181600" y="6064250"/>
            <a:ext cx="21336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8" name="Text Box 16"/>
          <p:cNvSpPr txBox="1">
            <a:spLocks noChangeArrowheads="1"/>
          </p:cNvSpPr>
          <p:nvPr/>
        </p:nvSpPr>
        <p:spPr bwMode="auto">
          <a:xfrm>
            <a:off x="7315200" y="5576888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/>
              <a:t>1</a:t>
            </a:r>
          </a:p>
        </p:txBody>
      </p:sp>
      <p:sp>
        <p:nvSpPr>
          <p:cNvPr id="23589" name="Rectangle 37"/>
          <p:cNvSpPr>
            <a:spLocks noChangeArrowheads="1"/>
          </p:cNvSpPr>
          <p:nvPr/>
        </p:nvSpPr>
        <p:spPr bwMode="auto">
          <a:xfrm>
            <a:off x="1828800" y="1766888"/>
            <a:ext cx="5486400" cy="3810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90" name="Rectangle 38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 sz="2400" dirty="0" smtClean="0"/>
              <a:t>Classifying </a:t>
            </a:r>
            <a:r>
              <a:rPr lang="en-US" sz="2400" dirty="0"/>
              <a:t>Goods According to the Degree of Rivalry and Excludability of Benefits from Their Use</a:t>
            </a:r>
          </a:p>
        </p:txBody>
      </p:sp>
      <p:grpSp>
        <p:nvGrpSpPr>
          <p:cNvPr id="3" name="Group 45"/>
          <p:cNvGrpSpPr>
            <a:grpSpLocks/>
          </p:cNvGrpSpPr>
          <p:nvPr/>
        </p:nvGrpSpPr>
        <p:grpSpPr bwMode="auto">
          <a:xfrm>
            <a:off x="1752600" y="1690688"/>
            <a:ext cx="5638800" cy="3962400"/>
            <a:chOff x="1104" y="1065"/>
            <a:chExt cx="3552" cy="2496"/>
          </a:xfrm>
        </p:grpSpPr>
        <p:sp>
          <p:nvSpPr>
            <p:cNvPr id="23569" name="Oval 17"/>
            <p:cNvSpPr>
              <a:spLocks noChangeArrowheads="1"/>
            </p:cNvSpPr>
            <p:nvPr/>
          </p:nvSpPr>
          <p:spPr bwMode="auto">
            <a:xfrm>
              <a:off x="4560" y="1065"/>
              <a:ext cx="96" cy="96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Oval 19"/>
            <p:cNvSpPr>
              <a:spLocks noChangeArrowheads="1"/>
            </p:cNvSpPr>
            <p:nvPr/>
          </p:nvSpPr>
          <p:spPr bwMode="auto">
            <a:xfrm>
              <a:off x="1104" y="3465"/>
              <a:ext cx="96" cy="96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3" name="Oval 21"/>
            <p:cNvSpPr>
              <a:spLocks noChangeArrowheads="1"/>
            </p:cNvSpPr>
            <p:nvPr/>
          </p:nvSpPr>
          <p:spPr bwMode="auto">
            <a:xfrm>
              <a:off x="1104" y="1353"/>
              <a:ext cx="96" cy="96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5" name="Oval 23"/>
            <p:cNvSpPr>
              <a:spLocks noChangeArrowheads="1"/>
            </p:cNvSpPr>
            <p:nvPr/>
          </p:nvSpPr>
          <p:spPr bwMode="auto">
            <a:xfrm>
              <a:off x="2640" y="1977"/>
              <a:ext cx="96" cy="96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utoUpdateAnimBg="0"/>
      <p:bldP spid="23565" grpId="0" autoUpdateAnimBg="0"/>
      <p:bldP spid="23557" grpId="0" animBg="1"/>
      <p:bldP spid="23559" grpId="0" animBg="1"/>
      <p:bldP spid="23566" grpId="0" animBg="1"/>
      <p:bldP spid="2356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458</Words>
  <Application>Microsoft Office PowerPoint</Application>
  <PresentationFormat>On-screen Show (4:3)</PresentationFormat>
  <Paragraphs>80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Document</vt:lpstr>
      <vt:lpstr>Public Finance  (MPA405)</vt:lpstr>
      <vt:lpstr>Lecture 6: Public Goods</vt:lpstr>
      <vt:lpstr>Public Goods</vt:lpstr>
      <vt:lpstr>Characteristics of Public Goods</vt:lpstr>
      <vt:lpstr>Pure Public Goods and  Pure Private Goods</vt:lpstr>
      <vt:lpstr>Marginal Costs for Provision of  Public Goods</vt:lpstr>
      <vt:lpstr>Marginal Costs of distributing a Pure Public Good-Figure A</vt:lpstr>
      <vt:lpstr>Marginal Costs of Consuming and Producing a Pure Public Good--Figure B</vt:lpstr>
      <vt:lpstr>Example Bread versus Heat</vt:lpstr>
      <vt:lpstr>Provision of Private Good and Public Goods: Markets and Government</vt:lpstr>
      <vt:lpstr>Price Excludable Public Goods Excludability but no rivalry</vt:lpstr>
      <vt:lpstr>Congestible Public Goods Rivalry but no excludability</vt:lpstr>
      <vt:lpstr>A Congestible Public Good</vt:lpstr>
      <vt:lpstr>Slide 14</vt:lpstr>
      <vt:lpstr>Slide 15</vt:lpstr>
      <vt:lpstr>Classifying Goods According to the Degree of Rivalry and Excludability of Benefits from Their Use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Finance  (MPA405)</dc:title>
  <dc:creator>Mughal</dc:creator>
  <cp:lastModifiedBy>NTS</cp:lastModifiedBy>
  <cp:revision>21</cp:revision>
  <dcterms:created xsi:type="dcterms:W3CDTF">2014-06-29T18:55:33Z</dcterms:created>
  <dcterms:modified xsi:type="dcterms:W3CDTF">2014-06-30T17:37:40Z</dcterms:modified>
</cp:coreProperties>
</file>