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1" r:id="rId2"/>
    <p:sldId id="315" r:id="rId3"/>
    <p:sldId id="303" r:id="rId4"/>
    <p:sldId id="317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8" r:id="rId15"/>
    <p:sldId id="319" r:id="rId16"/>
    <p:sldId id="31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D20ED-7669-41F1-8621-B953C02A471D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67678-127D-4483-9E98-E6D399EEF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Lecture </a:t>
            </a:r>
            <a:r>
              <a:rPr lang="en-US" dirty="0" smtClean="0"/>
              <a:t>5 : </a:t>
            </a:r>
            <a:r>
              <a:rPr lang="en-US" dirty="0" smtClean="0"/>
              <a:t>Externalities and Public </a:t>
            </a:r>
            <a:r>
              <a:rPr lang="en-US" dirty="0" smtClean="0"/>
              <a:t>Policy (</a:t>
            </a:r>
            <a:r>
              <a:rPr lang="en-US" dirty="0" err="1" smtClean="0"/>
              <a:t>Contd</a:t>
            </a:r>
            <a:r>
              <a:rPr lang="en-US" dirty="0" smtClean="0"/>
              <a:t>…)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4- Property rights &amp; Coase theorem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Property rights of some resource users are not identified.</a:t>
            </a:r>
          </a:p>
          <a:p>
            <a:r>
              <a:rPr lang="en-US" dirty="0" smtClean="0"/>
              <a:t>Government can change property rights</a:t>
            </a:r>
          </a:p>
          <a:p>
            <a:r>
              <a:rPr lang="en-US" dirty="0" smtClean="0"/>
              <a:t>Example: Pollution of a stream</a:t>
            </a:r>
          </a:p>
          <a:p>
            <a:r>
              <a:rPr lang="en-US" dirty="0" smtClean="0"/>
              <a:t>Small-number externalities</a:t>
            </a:r>
          </a:p>
          <a:p>
            <a:r>
              <a:rPr lang="en-US" dirty="0" smtClean="0"/>
              <a:t>Parties: Emitters &amp; Receptors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4- Property rights &amp; Coase theorem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theorem</a:t>
            </a:r>
          </a:p>
          <a:p>
            <a:r>
              <a:rPr lang="en-US" dirty="0"/>
              <a:t>An example</a:t>
            </a:r>
          </a:p>
          <a:p>
            <a:r>
              <a:rPr lang="en-US" dirty="0"/>
              <a:t>The significance of </a:t>
            </a:r>
            <a:r>
              <a:rPr lang="en-US" dirty="0" err="1"/>
              <a:t>Coase</a:t>
            </a:r>
            <a:r>
              <a:rPr lang="en-US" dirty="0"/>
              <a:t> Theorem</a:t>
            </a:r>
          </a:p>
          <a:p>
            <a:r>
              <a:rPr lang="en-US" dirty="0"/>
              <a:t>Application : Pollution rights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Coase's Theorem</a:t>
            </a:r>
          </a:p>
        </p:txBody>
      </p:sp>
      <p:sp>
        <p:nvSpPr>
          <p:cNvPr id="409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>
                <a:latin typeface="Arial" charset="0"/>
                <a:cs typeface="Arial" charset="0"/>
              </a:rPr>
              <a:t>By establishing </a:t>
            </a:r>
            <a:r>
              <a:rPr lang="en-US" sz="4400">
                <a:solidFill>
                  <a:srgbClr val="FF5050"/>
                </a:solidFill>
                <a:latin typeface="Arial" charset="0"/>
                <a:cs typeface="Arial" charset="0"/>
              </a:rPr>
              <a:t>rights</a:t>
            </a:r>
            <a:r>
              <a:rPr lang="en-US" sz="4400">
                <a:latin typeface="Arial" charset="0"/>
                <a:cs typeface="Arial" charset="0"/>
              </a:rPr>
              <a:t> to use resources, government can internalize externalities when </a:t>
            </a:r>
            <a:r>
              <a:rPr lang="en-US" sz="4400">
                <a:solidFill>
                  <a:srgbClr val="FF5050"/>
                </a:solidFill>
                <a:latin typeface="Arial" charset="0"/>
                <a:cs typeface="Arial" charset="0"/>
              </a:rPr>
              <a:t>transactions</a:t>
            </a:r>
            <a:r>
              <a:rPr lang="en-US" sz="4400">
                <a:latin typeface="Arial" charset="0"/>
                <a:cs typeface="Arial" charset="0"/>
              </a:rPr>
              <a:t> or bargaining </a:t>
            </a:r>
            <a:r>
              <a:rPr lang="en-US" sz="4400">
                <a:solidFill>
                  <a:srgbClr val="FF5050"/>
                </a:solidFill>
                <a:latin typeface="Arial" charset="0"/>
                <a:cs typeface="Arial" charset="0"/>
              </a:rPr>
              <a:t>costs are zero</a:t>
            </a:r>
            <a:r>
              <a:rPr lang="en-US" sz="4400">
                <a:latin typeface="Arial" charset="0"/>
                <a:cs typeface="Arial" charset="0"/>
              </a:rPr>
              <a:t>.</a:t>
            </a:r>
            <a:r>
              <a:rPr lang="en-US" sz="4400"/>
              <a:t> </a:t>
            </a:r>
          </a:p>
          <a:p>
            <a:pPr>
              <a:buFont typeface="Wingdings" pitchFamily="2" charset="2"/>
              <a:buNone/>
            </a:pPr>
            <a:endParaRPr lang="en-US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bldLvl="5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2400"/>
              <a:t>An example. Figure 3.7 Coase’s Theorem</a:t>
            </a:r>
          </a:p>
        </p:txBody>
      </p:sp>
      <p:grpSp>
        <p:nvGrpSpPr>
          <p:cNvPr id="2" name="Group 93"/>
          <p:cNvGrpSpPr>
            <a:grpSpLocks/>
          </p:cNvGrpSpPr>
          <p:nvPr/>
        </p:nvGrpSpPr>
        <p:grpSpPr bwMode="auto">
          <a:xfrm>
            <a:off x="2689225" y="1290638"/>
            <a:ext cx="5059363" cy="471487"/>
            <a:chOff x="1694" y="813"/>
            <a:chExt cx="3187" cy="297"/>
          </a:xfrm>
        </p:grpSpPr>
        <p:sp>
          <p:nvSpPr>
            <p:cNvPr id="8228" name="Rectangle 36"/>
            <p:cNvSpPr>
              <a:spLocks noChangeArrowheads="1"/>
            </p:cNvSpPr>
            <p:nvPr/>
          </p:nvSpPr>
          <p:spPr bwMode="auto">
            <a:xfrm>
              <a:off x="4575" y="813"/>
              <a:ext cx="306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>
                  <a:solidFill>
                    <a:srgbClr val="000000"/>
                  </a:solidFill>
                  <a:latin typeface="Arial" charset="0"/>
                </a:rPr>
                <a:t>B </a:t>
              </a:r>
              <a:endParaRPr lang="en-US"/>
            </a:p>
          </p:txBody>
        </p:sp>
        <p:sp>
          <p:nvSpPr>
            <p:cNvPr id="8260" name="Rectangle 68"/>
            <p:cNvSpPr>
              <a:spLocks noChangeArrowheads="1"/>
            </p:cNvSpPr>
            <p:nvPr/>
          </p:nvSpPr>
          <p:spPr bwMode="auto">
            <a:xfrm>
              <a:off x="1694" y="813"/>
              <a:ext cx="297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>
                  <a:solidFill>
                    <a:srgbClr val="000000"/>
                  </a:solidFill>
                  <a:latin typeface="Arial" charset="0"/>
                </a:rPr>
                <a:t>A </a:t>
              </a:r>
              <a:endParaRPr lang="en-US"/>
            </a:p>
          </p:txBody>
        </p:sp>
      </p:grpSp>
      <p:grpSp>
        <p:nvGrpSpPr>
          <p:cNvPr id="3" name="Group 91"/>
          <p:cNvGrpSpPr>
            <a:grpSpLocks/>
          </p:cNvGrpSpPr>
          <p:nvPr/>
        </p:nvGrpSpPr>
        <p:grpSpPr bwMode="auto">
          <a:xfrm>
            <a:off x="1371600" y="1905000"/>
            <a:ext cx="7004050" cy="1581150"/>
            <a:chOff x="864" y="1200"/>
            <a:chExt cx="4412" cy="996"/>
          </a:xfrm>
        </p:grpSpPr>
        <p:sp>
          <p:nvSpPr>
            <p:cNvPr id="8239" name="Rectangle 47"/>
            <p:cNvSpPr>
              <a:spLocks noChangeArrowheads="1"/>
            </p:cNvSpPr>
            <p:nvPr/>
          </p:nvSpPr>
          <p:spPr bwMode="auto">
            <a:xfrm>
              <a:off x="4512" y="1920"/>
              <a:ext cx="3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MC</a:t>
              </a:r>
              <a:r>
                <a:rPr lang="en-US" i="1" baseline="-25000">
                  <a:solidFill>
                    <a:srgbClr val="000000"/>
                  </a:solidFill>
                  <a:latin typeface="Arial" charset="0"/>
                </a:rPr>
                <a:t>W</a:t>
              </a:r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US"/>
            </a:p>
          </p:txBody>
        </p:sp>
        <p:grpSp>
          <p:nvGrpSpPr>
            <p:cNvPr id="4" name="Group 86"/>
            <p:cNvGrpSpPr>
              <a:grpSpLocks/>
            </p:cNvGrpSpPr>
            <p:nvPr/>
          </p:nvGrpSpPr>
          <p:grpSpPr bwMode="auto">
            <a:xfrm>
              <a:off x="4908" y="2004"/>
              <a:ext cx="368" cy="192"/>
              <a:chOff x="4908" y="2004"/>
              <a:chExt cx="368" cy="192"/>
            </a:xfrm>
          </p:grpSpPr>
          <p:sp>
            <p:nvSpPr>
              <p:cNvPr id="8244" name="Rectangle 52"/>
              <p:cNvSpPr>
                <a:spLocks noChangeArrowheads="1"/>
              </p:cNvSpPr>
              <p:nvPr/>
            </p:nvSpPr>
            <p:spPr bwMode="auto">
              <a:xfrm>
                <a:off x="4908" y="2004"/>
                <a:ext cx="35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Arial" charset="0"/>
                  </a:rPr>
                  <a:t>MC* </a:t>
                </a:r>
                <a:endParaRPr lang="en-US"/>
              </a:p>
            </p:txBody>
          </p:sp>
          <p:sp>
            <p:nvSpPr>
              <p:cNvPr id="8245" name="Rectangle 53"/>
              <p:cNvSpPr>
                <a:spLocks noChangeArrowheads="1"/>
              </p:cNvSpPr>
              <p:nvPr/>
            </p:nvSpPr>
            <p:spPr bwMode="auto">
              <a:xfrm>
                <a:off x="5178" y="2064"/>
                <a:ext cx="98" cy="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 baseline="-25000">
                    <a:solidFill>
                      <a:srgbClr val="000000"/>
                    </a:solidFill>
                    <a:latin typeface="Arial" charset="0"/>
                  </a:rPr>
                  <a:t>W</a:t>
                </a:r>
              </a:p>
            </p:txBody>
          </p:sp>
        </p:grpSp>
        <p:sp>
          <p:nvSpPr>
            <p:cNvPr id="8250" name="Rectangle 58"/>
            <p:cNvSpPr>
              <a:spLocks noChangeArrowheads="1"/>
            </p:cNvSpPr>
            <p:nvPr/>
          </p:nvSpPr>
          <p:spPr bwMode="auto">
            <a:xfrm>
              <a:off x="864" y="1200"/>
              <a:ext cx="15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MPC</a:t>
              </a:r>
              <a:r>
                <a:rPr lang="en-US" i="1" baseline="-25000">
                  <a:solidFill>
                    <a:srgbClr val="000000"/>
                  </a:solidFill>
                  <a:latin typeface="Arial" charset="0"/>
                </a:rPr>
                <a:t>B</a:t>
              </a:r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 + MEC = MSC </a:t>
              </a:r>
              <a:endParaRPr lang="en-US"/>
            </a:p>
          </p:txBody>
        </p:sp>
        <p:sp>
          <p:nvSpPr>
            <p:cNvPr id="8261" name="Rectangle 69"/>
            <p:cNvSpPr>
              <a:spLocks noChangeArrowheads="1"/>
            </p:cNvSpPr>
            <p:nvPr/>
          </p:nvSpPr>
          <p:spPr bwMode="auto">
            <a:xfrm>
              <a:off x="2016" y="1536"/>
              <a:ext cx="4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MPC</a:t>
              </a:r>
              <a:r>
                <a:rPr lang="en-US" i="1" baseline="-25000">
                  <a:solidFill>
                    <a:srgbClr val="000000"/>
                  </a:solidFill>
                  <a:latin typeface="Arial" charset="0"/>
                </a:rPr>
                <a:t>B</a:t>
              </a:r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en-US"/>
            </a:p>
          </p:txBody>
        </p:sp>
      </p:grpSp>
      <p:grpSp>
        <p:nvGrpSpPr>
          <p:cNvPr id="5" name="Group 89"/>
          <p:cNvGrpSpPr>
            <a:grpSpLocks/>
          </p:cNvGrpSpPr>
          <p:nvPr/>
        </p:nvGrpSpPr>
        <p:grpSpPr bwMode="auto">
          <a:xfrm>
            <a:off x="858838" y="3505200"/>
            <a:ext cx="8161337" cy="601663"/>
            <a:chOff x="541" y="2208"/>
            <a:chExt cx="5141" cy="379"/>
          </a:xfrm>
        </p:grpSpPr>
        <p:sp>
          <p:nvSpPr>
            <p:cNvPr id="8232" name="Line 40"/>
            <p:cNvSpPr>
              <a:spLocks noChangeShapeType="1"/>
            </p:cNvSpPr>
            <p:nvPr/>
          </p:nvSpPr>
          <p:spPr bwMode="auto">
            <a:xfrm>
              <a:off x="3476" y="2586"/>
              <a:ext cx="2206" cy="1"/>
            </a:xfrm>
            <a:prstGeom prst="line">
              <a:avLst/>
            </a:prstGeom>
            <a:noFill/>
            <a:ln w="857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63" name="Line 71"/>
            <p:cNvSpPr>
              <a:spLocks noChangeShapeType="1"/>
            </p:cNvSpPr>
            <p:nvPr/>
          </p:nvSpPr>
          <p:spPr bwMode="auto">
            <a:xfrm>
              <a:off x="541" y="2208"/>
              <a:ext cx="2206" cy="1"/>
            </a:xfrm>
            <a:prstGeom prst="line">
              <a:avLst/>
            </a:prstGeom>
            <a:noFill/>
            <a:ln w="857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92"/>
          <p:cNvGrpSpPr>
            <a:grpSpLocks/>
          </p:cNvGrpSpPr>
          <p:nvPr/>
        </p:nvGrpSpPr>
        <p:grpSpPr bwMode="auto">
          <a:xfrm>
            <a:off x="2130425" y="3505200"/>
            <a:ext cx="5362575" cy="1200150"/>
            <a:chOff x="1342" y="2208"/>
            <a:chExt cx="3378" cy="756"/>
          </a:xfrm>
        </p:grpSpPr>
        <p:grpSp>
          <p:nvGrpSpPr>
            <p:cNvPr id="7" name="Group 51"/>
            <p:cNvGrpSpPr>
              <a:grpSpLocks/>
            </p:cNvGrpSpPr>
            <p:nvPr/>
          </p:nvGrpSpPr>
          <p:grpSpPr bwMode="auto">
            <a:xfrm>
              <a:off x="4350" y="2586"/>
              <a:ext cx="370" cy="378"/>
              <a:chOff x="4350" y="2586"/>
              <a:chExt cx="370" cy="378"/>
            </a:xfrm>
          </p:grpSpPr>
          <p:sp>
            <p:nvSpPr>
              <p:cNvPr id="8241" name="Line 49"/>
              <p:cNvSpPr>
                <a:spLocks noChangeShapeType="1"/>
              </p:cNvSpPr>
              <p:nvPr/>
            </p:nvSpPr>
            <p:spPr bwMode="auto">
              <a:xfrm>
                <a:off x="4350" y="2586"/>
                <a:ext cx="1" cy="378"/>
              </a:xfrm>
              <a:prstGeom prst="line">
                <a:avLst/>
              </a:prstGeom>
              <a:noFill/>
              <a:ln w="85725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42" name="Line 50"/>
              <p:cNvSpPr>
                <a:spLocks noChangeShapeType="1"/>
              </p:cNvSpPr>
              <p:nvPr/>
            </p:nvSpPr>
            <p:spPr bwMode="auto">
              <a:xfrm>
                <a:off x="4719" y="2586"/>
                <a:ext cx="1" cy="378"/>
              </a:xfrm>
              <a:prstGeom prst="line">
                <a:avLst/>
              </a:prstGeom>
              <a:noFill/>
              <a:ln w="85725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74"/>
            <p:cNvGrpSpPr>
              <a:grpSpLocks/>
            </p:cNvGrpSpPr>
            <p:nvPr/>
          </p:nvGrpSpPr>
          <p:grpSpPr bwMode="auto">
            <a:xfrm>
              <a:off x="1342" y="2208"/>
              <a:ext cx="299" cy="756"/>
              <a:chOff x="1342" y="2208"/>
              <a:chExt cx="299" cy="756"/>
            </a:xfrm>
          </p:grpSpPr>
          <p:sp>
            <p:nvSpPr>
              <p:cNvPr id="8264" name="Line 72"/>
              <p:cNvSpPr>
                <a:spLocks noChangeShapeType="1"/>
              </p:cNvSpPr>
              <p:nvPr/>
            </p:nvSpPr>
            <p:spPr bwMode="auto">
              <a:xfrm>
                <a:off x="1640" y="2208"/>
                <a:ext cx="1" cy="756"/>
              </a:xfrm>
              <a:prstGeom prst="line">
                <a:avLst/>
              </a:prstGeom>
              <a:noFill/>
              <a:ln w="85725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65" name="Line 73"/>
              <p:cNvSpPr>
                <a:spLocks noChangeShapeType="1"/>
              </p:cNvSpPr>
              <p:nvPr/>
            </p:nvSpPr>
            <p:spPr bwMode="auto">
              <a:xfrm>
                <a:off x="1342" y="2208"/>
                <a:ext cx="1" cy="756"/>
              </a:xfrm>
              <a:prstGeom prst="line">
                <a:avLst/>
              </a:prstGeom>
              <a:noFill/>
              <a:ln w="85725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" name="Group 94"/>
          <p:cNvGrpSpPr>
            <a:grpSpLocks/>
          </p:cNvGrpSpPr>
          <p:nvPr/>
        </p:nvGrpSpPr>
        <p:grpSpPr bwMode="auto">
          <a:xfrm>
            <a:off x="76200" y="1828800"/>
            <a:ext cx="8943975" cy="3597275"/>
            <a:chOff x="48" y="1152"/>
            <a:chExt cx="5634" cy="2266"/>
          </a:xfrm>
        </p:grpSpPr>
        <p:sp>
          <p:nvSpPr>
            <p:cNvPr id="8248" name="Rectangle 56"/>
            <p:cNvSpPr>
              <a:spLocks noChangeArrowheads="1"/>
            </p:cNvSpPr>
            <p:nvPr/>
          </p:nvSpPr>
          <p:spPr bwMode="auto">
            <a:xfrm rot="16200000">
              <a:off x="-752" y="1968"/>
              <a:ext cx="1801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100" b="1">
                  <a:solidFill>
                    <a:srgbClr val="660066"/>
                  </a:solidFill>
                  <a:latin typeface="Arial" charset="0"/>
                </a:rPr>
                <a:t>Price of Beef (Dollars) </a:t>
              </a:r>
              <a:endParaRPr lang="en-US" b="1"/>
            </a:p>
          </p:txBody>
        </p:sp>
        <p:grpSp>
          <p:nvGrpSpPr>
            <p:cNvPr id="10" name="Group 88"/>
            <p:cNvGrpSpPr>
              <a:grpSpLocks/>
            </p:cNvGrpSpPr>
            <p:nvPr/>
          </p:nvGrpSpPr>
          <p:grpSpPr bwMode="auto">
            <a:xfrm>
              <a:off x="324" y="1152"/>
              <a:ext cx="5358" cy="2266"/>
              <a:chOff x="324" y="1152"/>
              <a:chExt cx="5358" cy="2266"/>
            </a:xfrm>
          </p:grpSpPr>
          <p:sp>
            <p:nvSpPr>
              <p:cNvPr id="8227" name="Rectangle 35"/>
              <p:cNvSpPr>
                <a:spLocks noChangeArrowheads="1"/>
              </p:cNvSpPr>
              <p:nvPr/>
            </p:nvSpPr>
            <p:spPr bwMode="auto">
              <a:xfrm rot="16200000">
                <a:off x="2079" y="2001"/>
                <a:ext cx="189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b="1">
                    <a:solidFill>
                      <a:srgbClr val="660066"/>
                    </a:solidFill>
                    <a:latin typeface="Arial" charset="0"/>
                  </a:rPr>
                  <a:t>Price of  Wheat (Dollars) </a:t>
                </a:r>
                <a:endParaRPr lang="en-US" b="1"/>
              </a:p>
            </p:txBody>
          </p:sp>
          <p:sp>
            <p:nvSpPr>
              <p:cNvPr id="8229" name="Rectangle 37"/>
              <p:cNvSpPr>
                <a:spLocks noChangeArrowheads="1"/>
              </p:cNvSpPr>
              <p:nvPr/>
            </p:nvSpPr>
            <p:spPr bwMode="auto">
              <a:xfrm>
                <a:off x="3710" y="3226"/>
                <a:ext cx="177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b="1">
                    <a:solidFill>
                      <a:srgbClr val="660066"/>
                    </a:solidFill>
                    <a:latin typeface="Arial" charset="0"/>
                  </a:rPr>
                  <a:t>Wheat Output per Year </a:t>
                </a:r>
                <a:endParaRPr lang="en-US" b="1"/>
              </a:p>
            </p:txBody>
          </p:sp>
          <p:sp>
            <p:nvSpPr>
              <p:cNvPr id="8230" name="Rectangle 38"/>
              <p:cNvSpPr>
                <a:spLocks noChangeArrowheads="1"/>
              </p:cNvSpPr>
              <p:nvPr/>
            </p:nvSpPr>
            <p:spPr bwMode="auto">
              <a:xfrm>
                <a:off x="3207" y="2496"/>
                <a:ext cx="24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660067"/>
                    </a:solidFill>
                    <a:latin typeface="Arial" charset="0"/>
                  </a:rPr>
                  <a:t>P</a:t>
                </a:r>
                <a:r>
                  <a:rPr lang="en-US" i="1" baseline="-25000">
                    <a:solidFill>
                      <a:srgbClr val="660067"/>
                    </a:solidFill>
                    <a:latin typeface="Arial" charset="0"/>
                  </a:rPr>
                  <a:t>W</a:t>
                </a:r>
                <a:r>
                  <a:rPr lang="en-US" i="1">
                    <a:solidFill>
                      <a:srgbClr val="660067"/>
                    </a:solidFill>
                    <a:latin typeface="Arial" charset="0"/>
                  </a:rPr>
                  <a:t> </a:t>
                </a:r>
                <a:endParaRPr lang="en-US">
                  <a:solidFill>
                    <a:srgbClr val="660067"/>
                  </a:solidFill>
                </a:endParaRPr>
              </a:p>
            </p:txBody>
          </p:sp>
          <p:grpSp>
            <p:nvGrpSpPr>
              <p:cNvPr id="11" name="Group 85"/>
              <p:cNvGrpSpPr>
                <a:grpSpLocks/>
              </p:cNvGrpSpPr>
              <p:nvPr/>
            </p:nvGrpSpPr>
            <p:grpSpPr bwMode="auto">
              <a:xfrm>
                <a:off x="4629" y="3036"/>
                <a:ext cx="230" cy="192"/>
                <a:chOff x="4629" y="3036"/>
                <a:chExt cx="230" cy="192"/>
              </a:xfrm>
            </p:grpSpPr>
            <p:sp>
              <p:nvSpPr>
                <p:cNvPr id="8233" name="Rectangle 41"/>
                <p:cNvSpPr>
                  <a:spLocks noChangeArrowheads="1"/>
                </p:cNvSpPr>
                <p:nvPr/>
              </p:nvSpPr>
              <p:spPr bwMode="auto">
                <a:xfrm>
                  <a:off x="4629" y="3036"/>
                  <a:ext cx="230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i="1">
                      <a:solidFill>
                        <a:srgbClr val="660067"/>
                      </a:solidFill>
                      <a:latin typeface="Arial" charset="0"/>
                    </a:rPr>
                    <a:t>Q* </a:t>
                  </a:r>
                  <a:endParaRPr lang="en-US">
                    <a:solidFill>
                      <a:srgbClr val="660067"/>
                    </a:solidFill>
                  </a:endParaRPr>
                </a:p>
              </p:txBody>
            </p:sp>
            <p:sp>
              <p:nvSpPr>
                <p:cNvPr id="8234" name="Rectangle 42"/>
                <p:cNvSpPr>
                  <a:spLocks noChangeArrowheads="1"/>
                </p:cNvSpPr>
                <p:nvPr/>
              </p:nvSpPr>
              <p:spPr bwMode="auto">
                <a:xfrm>
                  <a:off x="4764" y="3126"/>
                  <a:ext cx="88" cy="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900" i="1">
                      <a:solidFill>
                        <a:srgbClr val="660067"/>
                      </a:solidFill>
                      <a:latin typeface="Arial" charset="0"/>
                    </a:rPr>
                    <a:t>W </a:t>
                  </a:r>
                  <a:endParaRPr lang="en-US">
                    <a:solidFill>
                      <a:srgbClr val="660067"/>
                    </a:solidFill>
                  </a:endParaRPr>
                </a:p>
              </p:txBody>
            </p:sp>
          </p:grpSp>
          <p:sp>
            <p:nvSpPr>
              <p:cNvPr id="8235" name="Rectangle 43"/>
              <p:cNvSpPr>
                <a:spLocks noChangeArrowheads="1"/>
              </p:cNvSpPr>
              <p:nvPr/>
            </p:nvSpPr>
            <p:spPr bwMode="auto">
              <a:xfrm>
                <a:off x="4232" y="3036"/>
                <a:ext cx="32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660067"/>
                    </a:solidFill>
                    <a:latin typeface="Arial" charset="0"/>
                  </a:rPr>
                  <a:t>Q</a:t>
                </a:r>
                <a:r>
                  <a:rPr lang="en-US" i="1" baseline="-25000">
                    <a:solidFill>
                      <a:srgbClr val="660067"/>
                    </a:solidFill>
                    <a:latin typeface="Arial" charset="0"/>
                  </a:rPr>
                  <a:t>W</a:t>
                </a:r>
                <a:r>
                  <a:rPr lang="en-US" baseline="-25000">
                    <a:solidFill>
                      <a:srgbClr val="660067"/>
                    </a:solidFill>
                    <a:latin typeface="Arial" charset="0"/>
                  </a:rPr>
                  <a:t>1</a:t>
                </a:r>
                <a:r>
                  <a:rPr lang="en-US" i="1">
                    <a:solidFill>
                      <a:srgbClr val="660067"/>
                    </a:solidFill>
                    <a:latin typeface="Arial" charset="0"/>
                  </a:rPr>
                  <a:t> </a:t>
                </a:r>
                <a:endParaRPr lang="en-US">
                  <a:solidFill>
                    <a:srgbClr val="660067"/>
                  </a:solidFill>
                </a:endParaRPr>
              </a:p>
            </p:txBody>
          </p:sp>
          <p:sp>
            <p:nvSpPr>
              <p:cNvPr id="8251" name="Rectangle 59"/>
              <p:cNvSpPr>
                <a:spLocks noChangeArrowheads="1"/>
              </p:cNvSpPr>
              <p:nvPr/>
            </p:nvSpPr>
            <p:spPr bwMode="auto">
              <a:xfrm>
                <a:off x="748" y="3216"/>
                <a:ext cx="1727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100" b="1">
                    <a:solidFill>
                      <a:srgbClr val="660066"/>
                    </a:solidFill>
                    <a:latin typeface="Arial" charset="0"/>
                  </a:rPr>
                  <a:t>Beef Output per Year </a:t>
                </a:r>
                <a:endParaRPr lang="en-US" b="1"/>
              </a:p>
            </p:txBody>
          </p:sp>
          <p:grpSp>
            <p:nvGrpSpPr>
              <p:cNvPr id="12" name="Group 87"/>
              <p:cNvGrpSpPr>
                <a:grpSpLocks/>
              </p:cNvGrpSpPr>
              <p:nvPr/>
            </p:nvGrpSpPr>
            <p:grpSpPr bwMode="auto">
              <a:xfrm>
                <a:off x="1189" y="3027"/>
                <a:ext cx="230" cy="192"/>
                <a:chOff x="1189" y="3027"/>
                <a:chExt cx="230" cy="192"/>
              </a:xfrm>
            </p:grpSpPr>
            <p:sp>
              <p:nvSpPr>
                <p:cNvPr id="8252" name="Rectangle 60"/>
                <p:cNvSpPr>
                  <a:spLocks noChangeArrowheads="1"/>
                </p:cNvSpPr>
                <p:nvPr/>
              </p:nvSpPr>
              <p:spPr bwMode="auto">
                <a:xfrm>
                  <a:off x="1189" y="3027"/>
                  <a:ext cx="230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i="1">
                      <a:solidFill>
                        <a:srgbClr val="660067"/>
                      </a:solidFill>
                      <a:latin typeface="Arial" charset="0"/>
                    </a:rPr>
                    <a:t>Q* </a:t>
                  </a:r>
                  <a:endParaRPr lang="en-US">
                    <a:solidFill>
                      <a:srgbClr val="660067"/>
                    </a:solidFill>
                  </a:endParaRPr>
                </a:p>
              </p:txBody>
            </p:sp>
            <p:sp>
              <p:nvSpPr>
                <p:cNvPr id="8253" name="Rectangle 61"/>
                <p:cNvSpPr>
                  <a:spLocks noChangeArrowheads="1"/>
                </p:cNvSpPr>
                <p:nvPr/>
              </p:nvSpPr>
              <p:spPr bwMode="auto">
                <a:xfrm>
                  <a:off x="1317" y="3092"/>
                  <a:ext cx="89" cy="1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i="1" baseline="-25000">
                      <a:solidFill>
                        <a:srgbClr val="660067"/>
                      </a:solidFill>
                      <a:latin typeface="Arial" charset="0"/>
                    </a:rPr>
                    <a:t>B</a:t>
                  </a:r>
                  <a:r>
                    <a:rPr lang="en-US" sz="900" i="1">
                      <a:solidFill>
                        <a:srgbClr val="660067"/>
                      </a:solidFill>
                      <a:latin typeface="Arial" charset="0"/>
                    </a:rPr>
                    <a:t> </a:t>
                  </a:r>
                </a:p>
              </p:txBody>
            </p:sp>
          </p:grpSp>
          <p:sp>
            <p:nvSpPr>
              <p:cNvPr id="8254" name="Rectangle 62"/>
              <p:cNvSpPr>
                <a:spLocks noChangeArrowheads="1"/>
              </p:cNvSpPr>
              <p:nvPr/>
            </p:nvSpPr>
            <p:spPr bwMode="auto">
              <a:xfrm>
                <a:off x="1529" y="3027"/>
                <a:ext cx="29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660067"/>
                    </a:solidFill>
                    <a:latin typeface="Arial" charset="0"/>
                  </a:rPr>
                  <a:t>Q</a:t>
                </a:r>
                <a:r>
                  <a:rPr lang="en-US" i="1" baseline="-25000">
                    <a:solidFill>
                      <a:srgbClr val="660067"/>
                    </a:solidFill>
                    <a:latin typeface="Arial" charset="0"/>
                  </a:rPr>
                  <a:t>B</a:t>
                </a:r>
                <a:r>
                  <a:rPr lang="en-US" baseline="-25000">
                    <a:solidFill>
                      <a:srgbClr val="660067"/>
                    </a:solidFill>
                    <a:latin typeface="Arial" charset="0"/>
                  </a:rPr>
                  <a:t>1</a:t>
                </a:r>
                <a:r>
                  <a:rPr lang="en-US" i="1">
                    <a:solidFill>
                      <a:srgbClr val="660067"/>
                    </a:solidFill>
                    <a:latin typeface="Arial" charset="0"/>
                  </a:rPr>
                  <a:t> </a:t>
                </a:r>
              </a:p>
            </p:txBody>
          </p:sp>
          <p:sp>
            <p:nvSpPr>
              <p:cNvPr id="8258" name="Rectangle 66"/>
              <p:cNvSpPr>
                <a:spLocks noChangeArrowheads="1"/>
              </p:cNvSpPr>
              <p:nvPr/>
            </p:nvSpPr>
            <p:spPr bwMode="auto">
              <a:xfrm>
                <a:off x="324" y="2115"/>
                <a:ext cx="17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660067"/>
                    </a:solidFill>
                    <a:latin typeface="Arial" charset="0"/>
                  </a:rPr>
                  <a:t>P</a:t>
                </a:r>
                <a:r>
                  <a:rPr lang="en-US" i="1" baseline="-25000">
                    <a:solidFill>
                      <a:srgbClr val="660067"/>
                    </a:solidFill>
                    <a:latin typeface="Arial" charset="0"/>
                  </a:rPr>
                  <a:t>B</a:t>
                </a:r>
                <a:endParaRPr lang="en-US" i="1">
                  <a:solidFill>
                    <a:srgbClr val="660067"/>
                  </a:solidFill>
                  <a:latin typeface="Arial" charset="0"/>
                </a:endParaRPr>
              </a:p>
            </p:txBody>
          </p:sp>
          <p:sp>
            <p:nvSpPr>
              <p:cNvPr id="8269" name="Freeform 77"/>
              <p:cNvSpPr>
                <a:spLocks/>
              </p:cNvSpPr>
              <p:nvPr/>
            </p:nvSpPr>
            <p:spPr bwMode="auto">
              <a:xfrm>
                <a:off x="3476" y="1236"/>
                <a:ext cx="2206" cy="17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728"/>
                  </a:cxn>
                  <a:cxn ang="0">
                    <a:pos x="2206" y="1728"/>
                  </a:cxn>
                </a:cxnLst>
                <a:rect l="0" t="0" r="r" b="b"/>
                <a:pathLst>
                  <a:path w="2206" h="1728">
                    <a:moveTo>
                      <a:pt x="0" y="0"/>
                    </a:moveTo>
                    <a:lnTo>
                      <a:pt x="0" y="1728"/>
                    </a:lnTo>
                    <a:lnTo>
                      <a:pt x="2206" y="1728"/>
                    </a:lnTo>
                  </a:path>
                </a:pathLst>
              </a:custGeom>
              <a:noFill/>
              <a:ln w="857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70" name="Freeform 78"/>
              <p:cNvSpPr>
                <a:spLocks/>
              </p:cNvSpPr>
              <p:nvPr/>
            </p:nvSpPr>
            <p:spPr bwMode="auto">
              <a:xfrm>
                <a:off x="541" y="1236"/>
                <a:ext cx="2197" cy="17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728"/>
                  </a:cxn>
                  <a:cxn ang="0">
                    <a:pos x="2197" y="1728"/>
                  </a:cxn>
                </a:cxnLst>
                <a:rect l="0" t="0" r="r" b="b"/>
                <a:pathLst>
                  <a:path w="2197" h="1728">
                    <a:moveTo>
                      <a:pt x="0" y="0"/>
                    </a:moveTo>
                    <a:lnTo>
                      <a:pt x="0" y="1728"/>
                    </a:lnTo>
                    <a:lnTo>
                      <a:pt x="2197" y="1728"/>
                    </a:lnTo>
                  </a:path>
                </a:pathLst>
              </a:custGeom>
              <a:noFill/>
              <a:ln w="857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" name="Group 90"/>
          <p:cNvGrpSpPr>
            <a:grpSpLocks/>
          </p:cNvGrpSpPr>
          <p:nvPr/>
        </p:nvGrpSpPr>
        <p:grpSpPr bwMode="auto">
          <a:xfrm>
            <a:off x="685800" y="2133600"/>
            <a:ext cx="7010400" cy="2432050"/>
            <a:chOff x="432" y="1344"/>
            <a:chExt cx="4416" cy="1532"/>
          </a:xfrm>
        </p:grpSpPr>
        <p:sp>
          <p:nvSpPr>
            <p:cNvPr id="8271" name="Arc 79"/>
            <p:cNvSpPr>
              <a:spLocks/>
            </p:cNvSpPr>
            <p:nvPr/>
          </p:nvSpPr>
          <p:spPr bwMode="auto">
            <a:xfrm rot="11308032" flipH="1">
              <a:off x="432" y="1344"/>
              <a:ext cx="1248" cy="1087"/>
            </a:xfrm>
            <a:custGeom>
              <a:avLst/>
              <a:gdLst>
                <a:gd name="G0" fmla="+- 0 0 0"/>
                <a:gd name="G1" fmla="+- 18819 0 0"/>
                <a:gd name="G2" fmla="+- 21600 0 0"/>
                <a:gd name="T0" fmla="*/ 10602 w 21600"/>
                <a:gd name="T1" fmla="*/ 0 h 18819"/>
                <a:gd name="T2" fmla="*/ 21600 w 21600"/>
                <a:gd name="T3" fmla="*/ 18819 h 18819"/>
                <a:gd name="T4" fmla="*/ 0 w 21600"/>
                <a:gd name="T5" fmla="*/ 18819 h 18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8819" fill="none" extrusionOk="0">
                  <a:moveTo>
                    <a:pt x="10602" y="-1"/>
                  </a:moveTo>
                  <a:cubicBezTo>
                    <a:pt x="17396" y="3827"/>
                    <a:pt x="21600" y="11020"/>
                    <a:pt x="21600" y="18819"/>
                  </a:cubicBezTo>
                </a:path>
                <a:path w="21600" h="18819" stroke="0" extrusionOk="0">
                  <a:moveTo>
                    <a:pt x="10602" y="-1"/>
                  </a:moveTo>
                  <a:cubicBezTo>
                    <a:pt x="17396" y="3827"/>
                    <a:pt x="21600" y="11020"/>
                    <a:pt x="21600" y="18819"/>
                  </a:cubicBezTo>
                  <a:lnTo>
                    <a:pt x="0" y="18819"/>
                  </a:lnTo>
                  <a:close/>
                </a:path>
              </a:pathLst>
            </a:custGeom>
            <a:noFill/>
            <a:ln w="762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72" name="Arc 80"/>
            <p:cNvSpPr>
              <a:spLocks/>
            </p:cNvSpPr>
            <p:nvPr/>
          </p:nvSpPr>
          <p:spPr bwMode="auto">
            <a:xfrm rot="11308032" flipH="1">
              <a:off x="624" y="1488"/>
              <a:ext cx="1248" cy="1087"/>
            </a:xfrm>
            <a:custGeom>
              <a:avLst/>
              <a:gdLst>
                <a:gd name="G0" fmla="+- 0 0 0"/>
                <a:gd name="G1" fmla="+- 18819 0 0"/>
                <a:gd name="G2" fmla="+- 21600 0 0"/>
                <a:gd name="T0" fmla="*/ 10602 w 21600"/>
                <a:gd name="T1" fmla="*/ 0 h 18819"/>
                <a:gd name="T2" fmla="*/ 21600 w 21600"/>
                <a:gd name="T3" fmla="*/ 18819 h 18819"/>
                <a:gd name="T4" fmla="*/ 0 w 21600"/>
                <a:gd name="T5" fmla="*/ 18819 h 18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8819" fill="none" extrusionOk="0">
                  <a:moveTo>
                    <a:pt x="10602" y="-1"/>
                  </a:moveTo>
                  <a:cubicBezTo>
                    <a:pt x="17396" y="3827"/>
                    <a:pt x="21600" y="11020"/>
                    <a:pt x="21600" y="18819"/>
                  </a:cubicBezTo>
                </a:path>
                <a:path w="21600" h="18819" stroke="0" extrusionOk="0">
                  <a:moveTo>
                    <a:pt x="10602" y="-1"/>
                  </a:moveTo>
                  <a:cubicBezTo>
                    <a:pt x="17396" y="3827"/>
                    <a:pt x="21600" y="11020"/>
                    <a:pt x="21600" y="18819"/>
                  </a:cubicBezTo>
                  <a:lnTo>
                    <a:pt x="0" y="18819"/>
                  </a:lnTo>
                  <a:close/>
                </a:path>
              </a:pathLst>
            </a:custGeom>
            <a:noFill/>
            <a:ln w="762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74" name="Arc 82"/>
            <p:cNvSpPr>
              <a:spLocks/>
            </p:cNvSpPr>
            <p:nvPr/>
          </p:nvSpPr>
          <p:spPr bwMode="auto">
            <a:xfrm rot="11340907" flipH="1">
              <a:off x="3696" y="2064"/>
              <a:ext cx="816" cy="764"/>
            </a:xfrm>
            <a:custGeom>
              <a:avLst/>
              <a:gdLst>
                <a:gd name="G0" fmla="+- 0 0 0"/>
                <a:gd name="G1" fmla="+- 19090 0 0"/>
                <a:gd name="G2" fmla="+- 21600 0 0"/>
                <a:gd name="T0" fmla="*/ 10105 w 21600"/>
                <a:gd name="T1" fmla="*/ 0 h 19090"/>
                <a:gd name="T2" fmla="*/ 21600 w 21600"/>
                <a:gd name="T3" fmla="*/ 19090 h 19090"/>
                <a:gd name="T4" fmla="*/ 0 w 21600"/>
                <a:gd name="T5" fmla="*/ 19090 h 19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9090" fill="none" extrusionOk="0">
                  <a:moveTo>
                    <a:pt x="10105" y="-1"/>
                  </a:moveTo>
                  <a:cubicBezTo>
                    <a:pt x="17176" y="3742"/>
                    <a:pt x="21600" y="11088"/>
                    <a:pt x="21600" y="19090"/>
                  </a:cubicBezTo>
                </a:path>
                <a:path w="21600" h="19090" stroke="0" extrusionOk="0">
                  <a:moveTo>
                    <a:pt x="10105" y="-1"/>
                  </a:moveTo>
                  <a:cubicBezTo>
                    <a:pt x="17176" y="3742"/>
                    <a:pt x="21600" y="11088"/>
                    <a:pt x="21600" y="19090"/>
                  </a:cubicBezTo>
                  <a:lnTo>
                    <a:pt x="0" y="19090"/>
                  </a:lnTo>
                  <a:close/>
                </a:path>
              </a:pathLst>
            </a:custGeom>
            <a:noFill/>
            <a:ln w="762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75" name="Arc 83"/>
            <p:cNvSpPr>
              <a:spLocks/>
            </p:cNvSpPr>
            <p:nvPr/>
          </p:nvSpPr>
          <p:spPr bwMode="auto">
            <a:xfrm rot="11340907" flipH="1">
              <a:off x="4032" y="2112"/>
              <a:ext cx="816" cy="764"/>
            </a:xfrm>
            <a:custGeom>
              <a:avLst/>
              <a:gdLst>
                <a:gd name="G0" fmla="+- 0 0 0"/>
                <a:gd name="G1" fmla="+- 19090 0 0"/>
                <a:gd name="G2" fmla="+- 21600 0 0"/>
                <a:gd name="T0" fmla="*/ 10105 w 21600"/>
                <a:gd name="T1" fmla="*/ 0 h 19090"/>
                <a:gd name="T2" fmla="*/ 21600 w 21600"/>
                <a:gd name="T3" fmla="*/ 19090 h 19090"/>
                <a:gd name="T4" fmla="*/ 0 w 21600"/>
                <a:gd name="T5" fmla="*/ 19090 h 19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19090" fill="none" extrusionOk="0">
                  <a:moveTo>
                    <a:pt x="10105" y="-1"/>
                  </a:moveTo>
                  <a:cubicBezTo>
                    <a:pt x="17176" y="3742"/>
                    <a:pt x="21600" y="11088"/>
                    <a:pt x="21600" y="19090"/>
                  </a:cubicBezTo>
                </a:path>
                <a:path w="21600" h="19090" stroke="0" extrusionOk="0">
                  <a:moveTo>
                    <a:pt x="10105" y="-1"/>
                  </a:moveTo>
                  <a:cubicBezTo>
                    <a:pt x="17176" y="3742"/>
                    <a:pt x="21600" y="11088"/>
                    <a:pt x="21600" y="19090"/>
                  </a:cubicBezTo>
                  <a:lnTo>
                    <a:pt x="0" y="19090"/>
                  </a:lnTo>
                  <a:close/>
                </a:path>
              </a:pathLst>
            </a:custGeom>
            <a:noFill/>
            <a:ln w="762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Limitations of Coase’s Theorem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400" dirty="0">
                <a:latin typeface="Arial" charset="0"/>
                <a:cs typeface="Arial" charset="0"/>
              </a:rPr>
              <a:t>Transactions costs are not zero in many situations.</a:t>
            </a:r>
            <a:endParaRPr lang="en-US" sz="4400" dirty="0">
              <a:cs typeface="Times New Roman" pitchFamily="18" charset="0"/>
            </a:endParaRPr>
          </a:p>
          <a:p>
            <a:r>
              <a:rPr lang="en-US" sz="4400" dirty="0">
                <a:latin typeface="Arial" charset="0"/>
                <a:cs typeface="Arial" charset="0"/>
              </a:rPr>
              <a:t>However you allocate the property right, the distribution of income is affected.</a:t>
            </a:r>
            <a:r>
              <a:rPr lang="en-US" sz="4400" dirty="0"/>
              <a:t> </a:t>
            </a:r>
            <a:endParaRPr lang="en-US" sz="4400" dirty="0" smtClean="0"/>
          </a:p>
          <a:p>
            <a:pPr lvl="1"/>
            <a:r>
              <a:rPr lang="en-US" sz="4000" dirty="0" smtClean="0"/>
              <a:t>Plight of American Farmer</a:t>
            </a:r>
          </a:p>
          <a:p>
            <a:pPr lvl="2"/>
            <a:r>
              <a:rPr lang="en-US" sz="3600" dirty="0" smtClean="0"/>
              <a:t>Agriculture Run-off</a:t>
            </a:r>
          </a:p>
          <a:p>
            <a:pPr lvl="1"/>
            <a:r>
              <a:rPr lang="en-US" sz="4000" dirty="0" smtClean="0"/>
              <a:t>Problem of Urban Flooding</a:t>
            </a:r>
          </a:p>
          <a:p>
            <a:pPr lvl="2"/>
            <a:r>
              <a:rPr lang="en-US" sz="3600" dirty="0" smtClean="0"/>
              <a:t>New land development</a:t>
            </a:r>
          </a:p>
          <a:p>
            <a:endParaRPr lang="en-US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bldLvl="5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Applying Coase's Theorem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The Clean Air Act of 1990 allows for the sale of the "right to pollute." Firms face a tradeoff when they pollute. If they pollute they forgo the right to sell the emission permit to others. </a:t>
            </a:r>
            <a:endParaRPr lang="en-US">
              <a:cs typeface="Times New Roman" pitchFamily="18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With electricity this has motivated firms to shift to natural gas and away from coal as a means of producing electricity.</a:t>
            </a:r>
            <a:r>
              <a:rPr lang="en-US"/>
              <a:t> 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bldLvl="5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-304800"/>
            <a:ext cx="7772400" cy="1143000"/>
          </a:xfrm>
        </p:spPr>
        <p:txBody>
          <a:bodyPr/>
          <a:lstStyle/>
          <a:p>
            <a:r>
              <a:rPr lang="en-US" sz="2400"/>
              <a:t>Figure 3.8 Pollution Rights and Emissions</a:t>
            </a:r>
          </a:p>
        </p:txBody>
      </p:sp>
      <p:sp>
        <p:nvSpPr>
          <p:cNvPr id="9234" name="Freeform 18"/>
          <p:cNvSpPr>
            <a:spLocks/>
          </p:cNvSpPr>
          <p:nvPr/>
        </p:nvSpPr>
        <p:spPr bwMode="auto">
          <a:xfrm>
            <a:off x="671513" y="850900"/>
            <a:ext cx="1587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5467350" y="1570038"/>
            <a:ext cx="1588" cy="3981450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1776413" y="1128713"/>
            <a:ext cx="4851400" cy="4422775"/>
          </a:xfrm>
          <a:prstGeom prst="line">
            <a:avLst/>
          </a:prstGeom>
          <a:noFill/>
          <a:ln w="82550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3" name="Rectangle 27"/>
          <p:cNvSpPr>
            <a:spLocks noChangeArrowheads="1"/>
          </p:cNvSpPr>
          <p:nvPr/>
        </p:nvSpPr>
        <p:spPr bwMode="auto">
          <a:xfrm>
            <a:off x="3505200" y="1169988"/>
            <a:ext cx="445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sz="2600">
                <a:solidFill>
                  <a:srgbClr val="000000"/>
                </a:solidFill>
                <a:latin typeface="Arial" charset="0"/>
              </a:rPr>
              <a:t> = Supply of Pollution Rights </a:t>
            </a:r>
            <a:endParaRPr lang="en-US"/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 flipH="1">
            <a:off x="1776413" y="4500563"/>
            <a:ext cx="3690937" cy="1587"/>
          </a:xfrm>
          <a:prstGeom prst="line">
            <a:avLst/>
          </a:prstGeom>
          <a:noFill/>
          <a:ln w="82550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5943600" y="3886200"/>
            <a:ext cx="2479675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D </a:t>
            </a:r>
            <a:r>
              <a:rPr lang="en-US" sz="2600">
                <a:solidFill>
                  <a:srgbClr val="000000"/>
                </a:solidFill>
                <a:latin typeface="Arial" charset="0"/>
              </a:rPr>
              <a:t>=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MSB </a:t>
            </a:r>
            <a:r>
              <a:rPr lang="en-US" sz="2600">
                <a:solidFill>
                  <a:srgbClr val="000000"/>
                </a:solidFill>
                <a:latin typeface="Arial" charset="0"/>
              </a:rPr>
              <a:t> of </a:t>
            </a:r>
          </a:p>
          <a:p>
            <a:r>
              <a:rPr lang="en-US" sz="2600">
                <a:solidFill>
                  <a:srgbClr val="000000"/>
                </a:solidFill>
                <a:latin typeface="Arial" charset="0"/>
              </a:rPr>
              <a:t>Emitting Wastes </a:t>
            </a:r>
            <a:endParaRPr lang="en-US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642938" y="555625"/>
            <a:ext cx="7161212" cy="6253163"/>
            <a:chOff x="405" y="350"/>
            <a:chExt cx="4511" cy="3939"/>
          </a:xfrm>
        </p:grpSpPr>
        <p:sp>
          <p:nvSpPr>
            <p:cNvPr id="9237" name="Rectangle 21"/>
            <p:cNvSpPr>
              <a:spLocks noChangeArrowheads="1"/>
            </p:cNvSpPr>
            <p:nvPr/>
          </p:nvSpPr>
          <p:spPr bwMode="auto">
            <a:xfrm rot="16200000">
              <a:off x="-1143" y="1898"/>
              <a:ext cx="334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660066"/>
                  </a:solidFill>
                  <a:latin typeface="Arial" charset="0"/>
                </a:rPr>
                <a:t>Price and Marginal Social Benefit </a:t>
              </a:r>
              <a:endParaRPr lang="en-US"/>
            </a:p>
          </p:txBody>
        </p:sp>
        <p:grpSp>
          <p:nvGrpSpPr>
            <p:cNvPr id="3" name="Group 24"/>
            <p:cNvGrpSpPr>
              <a:grpSpLocks/>
            </p:cNvGrpSpPr>
            <p:nvPr/>
          </p:nvGrpSpPr>
          <p:grpSpPr bwMode="auto">
            <a:xfrm>
              <a:off x="1459" y="3767"/>
              <a:ext cx="3457" cy="522"/>
              <a:chOff x="1459" y="3767"/>
              <a:chExt cx="3457" cy="522"/>
            </a:xfrm>
          </p:grpSpPr>
          <p:sp>
            <p:nvSpPr>
              <p:cNvPr id="9238" name="Rectangle 22"/>
              <p:cNvSpPr>
                <a:spLocks noChangeArrowheads="1"/>
              </p:cNvSpPr>
              <p:nvPr/>
            </p:nvSpPr>
            <p:spPr bwMode="auto">
              <a:xfrm>
                <a:off x="1746" y="3767"/>
                <a:ext cx="2865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 b="1">
                    <a:solidFill>
                      <a:srgbClr val="660066"/>
                    </a:solidFill>
                    <a:latin typeface="Arial" charset="0"/>
                  </a:rPr>
                  <a:t>Tons of Annual Emissions </a:t>
                </a:r>
                <a:endParaRPr lang="en-US"/>
              </a:p>
            </p:txBody>
          </p:sp>
          <p:sp>
            <p:nvSpPr>
              <p:cNvPr id="9239" name="Rectangle 23"/>
              <p:cNvSpPr>
                <a:spLocks noChangeArrowheads="1"/>
              </p:cNvSpPr>
              <p:nvPr/>
            </p:nvSpPr>
            <p:spPr bwMode="auto">
              <a:xfrm>
                <a:off x="1459" y="3976"/>
                <a:ext cx="3457" cy="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 b="1">
                    <a:solidFill>
                      <a:srgbClr val="660066"/>
                    </a:solidFill>
                    <a:latin typeface="Arial" charset="0"/>
                  </a:rPr>
                  <a:t> and Number of Pollution Rights </a:t>
                </a:r>
                <a:endParaRPr lang="en-US"/>
              </a:p>
            </p:txBody>
          </p:sp>
        </p:grpSp>
        <p:sp>
          <p:nvSpPr>
            <p:cNvPr id="9241" name="Rectangle 25"/>
            <p:cNvSpPr>
              <a:spLocks noChangeArrowheads="1"/>
            </p:cNvSpPr>
            <p:nvPr/>
          </p:nvSpPr>
          <p:spPr bwMode="auto">
            <a:xfrm>
              <a:off x="945" y="3566"/>
              <a:ext cx="279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0 </a:t>
              </a:r>
              <a:endParaRPr lang="en-US"/>
            </a:p>
          </p:txBody>
        </p:sp>
        <p:sp>
          <p:nvSpPr>
            <p:cNvPr id="9242" name="Rectangle 26"/>
            <p:cNvSpPr>
              <a:spLocks noChangeArrowheads="1"/>
            </p:cNvSpPr>
            <p:nvPr/>
          </p:nvSpPr>
          <p:spPr bwMode="auto">
            <a:xfrm>
              <a:off x="684" y="2722"/>
              <a:ext cx="522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$20 </a:t>
              </a:r>
              <a:endParaRPr lang="en-US"/>
            </a:p>
          </p:txBody>
        </p:sp>
        <p:sp>
          <p:nvSpPr>
            <p:cNvPr id="9245" name="Rectangle 29"/>
            <p:cNvSpPr>
              <a:spLocks noChangeArrowheads="1"/>
            </p:cNvSpPr>
            <p:nvPr/>
          </p:nvSpPr>
          <p:spPr bwMode="auto">
            <a:xfrm>
              <a:off x="3106" y="3566"/>
              <a:ext cx="6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75,000</a:t>
              </a:r>
              <a:endParaRPr lang="en-US"/>
            </a:p>
          </p:txBody>
        </p:sp>
        <p:sp>
          <p:nvSpPr>
            <p:cNvPr id="9246" name="Rectangle 30"/>
            <p:cNvSpPr>
              <a:spLocks noChangeArrowheads="1"/>
            </p:cNvSpPr>
            <p:nvPr/>
          </p:nvSpPr>
          <p:spPr bwMode="auto">
            <a:xfrm>
              <a:off x="3818" y="3566"/>
              <a:ext cx="7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100,000</a:t>
              </a:r>
              <a:endParaRPr lang="en-US"/>
            </a:p>
          </p:txBody>
        </p:sp>
        <p:sp>
          <p:nvSpPr>
            <p:cNvPr id="9250" name="Freeform 34"/>
            <p:cNvSpPr>
              <a:spLocks/>
            </p:cNvSpPr>
            <p:nvPr/>
          </p:nvSpPr>
          <p:spPr bwMode="auto">
            <a:xfrm>
              <a:off x="1119" y="484"/>
              <a:ext cx="3770" cy="30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013"/>
                </a:cxn>
                <a:cxn ang="0">
                  <a:pos x="3770" y="3013"/>
                </a:cxn>
              </a:cxnLst>
              <a:rect l="0" t="0" r="r" b="b"/>
              <a:pathLst>
                <a:path w="3770" h="3013">
                  <a:moveTo>
                    <a:pt x="0" y="0"/>
                  </a:moveTo>
                  <a:lnTo>
                    <a:pt x="0" y="3013"/>
                  </a:lnTo>
                  <a:lnTo>
                    <a:pt x="3770" y="3013"/>
                  </a:lnTo>
                </a:path>
              </a:pathLst>
            </a:custGeom>
            <a:noFill/>
            <a:ln w="825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51" name="Oval 35"/>
          <p:cNvSpPr>
            <a:spLocks noChangeArrowheads="1"/>
          </p:cNvSpPr>
          <p:nvPr/>
        </p:nvSpPr>
        <p:spPr bwMode="auto">
          <a:xfrm>
            <a:off x="5381625" y="4402138"/>
            <a:ext cx="180975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5" grpId="0" animBg="1"/>
      <p:bldP spid="9236" grpId="0" animBg="1"/>
      <p:bldP spid="9243" grpId="0" autoUpdateAnimBg="0"/>
      <p:bldP spid="9244" grpId="0" animBg="1"/>
      <p:bldP spid="9247" grpId="0" autoUpdateAnimBg="0"/>
      <p:bldP spid="92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2400"/>
              <a:t>Figure 3.9 The Efficient Amount of Pollution Abatement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5043488" y="1065213"/>
            <a:ext cx="1368425" cy="4679950"/>
            <a:chOff x="3177" y="671"/>
            <a:chExt cx="862" cy="2948"/>
          </a:xfrm>
        </p:grpSpPr>
        <p:sp>
          <p:nvSpPr>
            <p:cNvPr id="10269" name="Line 29"/>
            <p:cNvSpPr>
              <a:spLocks noChangeShapeType="1"/>
            </p:cNvSpPr>
            <p:nvPr/>
          </p:nvSpPr>
          <p:spPr bwMode="auto">
            <a:xfrm>
              <a:off x="3177" y="2801"/>
              <a:ext cx="1" cy="818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0" name="Line 30"/>
            <p:cNvSpPr>
              <a:spLocks noChangeShapeType="1"/>
            </p:cNvSpPr>
            <p:nvPr/>
          </p:nvSpPr>
          <p:spPr bwMode="auto">
            <a:xfrm>
              <a:off x="4038" y="671"/>
              <a:ext cx="1" cy="2948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4941888" y="3922713"/>
            <a:ext cx="220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</a:t>
            </a:r>
            <a:endParaRPr lang="en-US"/>
          </a:p>
        </p:txBody>
      </p:sp>
      <p:sp>
        <p:nvSpPr>
          <p:cNvPr id="10276" name="Rectangle 36"/>
          <p:cNvSpPr>
            <a:spLocks noChangeArrowheads="1"/>
          </p:cNvSpPr>
          <p:nvPr/>
        </p:nvSpPr>
        <p:spPr bwMode="auto">
          <a:xfrm>
            <a:off x="5581650" y="5083175"/>
            <a:ext cx="1008063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MSB </a:t>
            </a:r>
            <a:endParaRPr lang="en-US"/>
          </a:p>
        </p:txBody>
      </p:sp>
      <p:sp>
        <p:nvSpPr>
          <p:cNvPr id="10277" name="Rectangle 37"/>
          <p:cNvSpPr>
            <a:spLocks noChangeArrowheads="1"/>
          </p:cNvSpPr>
          <p:nvPr/>
        </p:nvSpPr>
        <p:spPr bwMode="auto">
          <a:xfrm>
            <a:off x="5402263" y="1714500"/>
            <a:ext cx="10223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MSC </a:t>
            </a:r>
            <a:endParaRPr lang="en-US"/>
          </a:p>
        </p:txBody>
      </p:sp>
      <p:sp>
        <p:nvSpPr>
          <p:cNvPr id="10278" name="Arc 38"/>
          <p:cNvSpPr>
            <a:spLocks/>
          </p:cNvSpPr>
          <p:nvPr/>
        </p:nvSpPr>
        <p:spPr bwMode="auto">
          <a:xfrm rot="10980711" flipH="1">
            <a:off x="3125788" y="1903413"/>
            <a:ext cx="3124200" cy="3217862"/>
          </a:xfrm>
          <a:custGeom>
            <a:avLst/>
            <a:gdLst>
              <a:gd name="G0" fmla="+- 0 0 0"/>
              <a:gd name="G1" fmla="+- 21209 0 0"/>
              <a:gd name="G2" fmla="+- 21600 0 0"/>
              <a:gd name="T0" fmla="*/ 4089 w 21600"/>
              <a:gd name="T1" fmla="*/ 0 h 21209"/>
              <a:gd name="T2" fmla="*/ 21600 w 21600"/>
              <a:gd name="T3" fmla="*/ 21209 h 21209"/>
              <a:gd name="T4" fmla="*/ 0 w 21600"/>
              <a:gd name="T5" fmla="*/ 21209 h 21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209" fill="none" extrusionOk="0">
                <a:moveTo>
                  <a:pt x="4089" y="-1"/>
                </a:moveTo>
                <a:cubicBezTo>
                  <a:pt x="14254" y="1959"/>
                  <a:pt x="21600" y="10856"/>
                  <a:pt x="21600" y="21209"/>
                </a:cubicBezTo>
              </a:path>
              <a:path w="21600" h="21209" stroke="0" extrusionOk="0">
                <a:moveTo>
                  <a:pt x="4089" y="-1"/>
                </a:moveTo>
                <a:cubicBezTo>
                  <a:pt x="14254" y="1959"/>
                  <a:pt x="21600" y="10856"/>
                  <a:pt x="21600" y="21209"/>
                </a:cubicBezTo>
                <a:lnTo>
                  <a:pt x="0" y="21209"/>
                </a:lnTo>
                <a:close/>
              </a:path>
            </a:pathLst>
          </a:custGeom>
          <a:noFill/>
          <a:ln w="76200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9" name="Arc 39"/>
          <p:cNvSpPr>
            <a:spLocks/>
          </p:cNvSpPr>
          <p:nvPr/>
        </p:nvSpPr>
        <p:spPr bwMode="auto">
          <a:xfrm rot="-10980711">
            <a:off x="3810000" y="1905000"/>
            <a:ext cx="3124200" cy="3217863"/>
          </a:xfrm>
          <a:custGeom>
            <a:avLst/>
            <a:gdLst>
              <a:gd name="G0" fmla="+- 0 0 0"/>
              <a:gd name="G1" fmla="+- 21209 0 0"/>
              <a:gd name="G2" fmla="+- 21600 0 0"/>
              <a:gd name="T0" fmla="*/ 4089 w 21600"/>
              <a:gd name="T1" fmla="*/ 0 h 21209"/>
              <a:gd name="T2" fmla="*/ 21600 w 21600"/>
              <a:gd name="T3" fmla="*/ 21209 h 21209"/>
              <a:gd name="T4" fmla="*/ 0 w 21600"/>
              <a:gd name="T5" fmla="*/ 21209 h 21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209" fill="none" extrusionOk="0">
                <a:moveTo>
                  <a:pt x="4089" y="-1"/>
                </a:moveTo>
                <a:cubicBezTo>
                  <a:pt x="14254" y="1959"/>
                  <a:pt x="21600" y="10856"/>
                  <a:pt x="21600" y="21209"/>
                </a:cubicBezTo>
              </a:path>
              <a:path w="21600" h="21209" stroke="0" extrusionOk="0">
                <a:moveTo>
                  <a:pt x="4089" y="-1"/>
                </a:moveTo>
                <a:cubicBezTo>
                  <a:pt x="14254" y="1959"/>
                  <a:pt x="21600" y="10856"/>
                  <a:pt x="21600" y="21209"/>
                </a:cubicBezTo>
                <a:lnTo>
                  <a:pt x="0" y="21209"/>
                </a:lnTo>
                <a:close/>
              </a:path>
            </a:pathLst>
          </a:custGeom>
          <a:noFill/>
          <a:ln w="76200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40"/>
          <p:cNvGrpSpPr>
            <a:grpSpLocks/>
          </p:cNvGrpSpPr>
          <p:nvPr/>
        </p:nvGrpSpPr>
        <p:grpSpPr bwMode="auto">
          <a:xfrm>
            <a:off x="1536700" y="400050"/>
            <a:ext cx="7827963" cy="6351588"/>
            <a:chOff x="968" y="252"/>
            <a:chExt cx="4931" cy="4001"/>
          </a:xfrm>
        </p:grpSpPr>
        <p:sp>
          <p:nvSpPr>
            <p:cNvPr id="10261" name="Rectangle 21"/>
            <p:cNvSpPr>
              <a:spLocks noChangeArrowheads="1"/>
            </p:cNvSpPr>
            <p:nvPr/>
          </p:nvSpPr>
          <p:spPr bwMode="auto">
            <a:xfrm rot="16200000">
              <a:off x="-515" y="1865"/>
              <a:ext cx="3540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660066"/>
                  </a:solidFill>
                  <a:latin typeface="Arial" charset="0"/>
                </a:rPr>
                <a:t>Marginal Social Cost and Benefit </a:t>
              </a:r>
              <a:endParaRPr lang="en-US"/>
            </a:p>
          </p:txBody>
        </p:sp>
        <p:sp>
          <p:nvSpPr>
            <p:cNvPr id="10262" name="Rectangle 22"/>
            <p:cNvSpPr>
              <a:spLocks noChangeArrowheads="1"/>
            </p:cNvSpPr>
            <p:nvPr/>
          </p:nvSpPr>
          <p:spPr bwMode="auto">
            <a:xfrm>
              <a:off x="968" y="3940"/>
              <a:ext cx="4931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660066"/>
                  </a:solidFill>
                  <a:latin typeface="Arial" charset="0"/>
                </a:rPr>
                <a:t>Percent Reduction in Wastes Emitted per Year </a:t>
              </a:r>
              <a:endParaRPr lang="en-US"/>
            </a:p>
          </p:txBody>
        </p:sp>
        <p:sp>
          <p:nvSpPr>
            <p:cNvPr id="10263" name="Rectangle 23"/>
            <p:cNvSpPr>
              <a:spLocks noChangeArrowheads="1"/>
            </p:cNvSpPr>
            <p:nvPr/>
          </p:nvSpPr>
          <p:spPr bwMode="auto">
            <a:xfrm>
              <a:off x="1455" y="3714"/>
              <a:ext cx="278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0 </a:t>
              </a:r>
              <a:endParaRPr lang="en-US"/>
            </a:p>
          </p:txBody>
        </p:sp>
        <p:grpSp>
          <p:nvGrpSpPr>
            <p:cNvPr id="4" name="Group 27"/>
            <p:cNvGrpSpPr>
              <a:grpSpLocks/>
            </p:cNvGrpSpPr>
            <p:nvPr/>
          </p:nvGrpSpPr>
          <p:grpSpPr bwMode="auto">
            <a:xfrm>
              <a:off x="3073" y="3706"/>
              <a:ext cx="383" cy="304"/>
              <a:chOff x="3073" y="3706"/>
              <a:chExt cx="383" cy="304"/>
            </a:xfrm>
          </p:grpSpPr>
          <p:sp>
            <p:nvSpPr>
              <p:cNvPr id="10265" name="Rectangle 25"/>
              <p:cNvSpPr>
                <a:spLocks noChangeArrowheads="1"/>
              </p:cNvSpPr>
              <p:nvPr/>
            </p:nvSpPr>
            <p:spPr bwMode="auto">
              <a:xfrm>
                <a:off x="3073" y="3706"/>
                <a:ext cx="244" cy="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 i="1">
                    <a:solidFill>
                      <a:srgbClr val="660066"/>
                    </a:solidFill>
                    <a:latin typeface="Arial" charset="0"/>
                  </a:rPr>
                  <a:t>A</a:t>
                </a:r>
                <a:endParaRPr lang="en-US"/>
              </a:p>
            </p:txBody>
          </p:sp>
          <p:sp>
            <p:nvSpPr>
              <p:cNvPr id="10266" name="Rectangle 26"/>
              <p:cNvSpPr>
                <a:spLocks noChangeArrowheads="1"/>
              </p:cNvSpPr>
              <p:nvPr/>
            </p:nvSpPr>
            <p:spPr bwMode="auto">
              <a:xfrm>
                <a:off x="3212" y="3714"/>
                <a:ext cx="244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600">
                    <a:solidFill>
                      <a:srgbClr val="660066"/>
                    </a:solidFill>
                    <a:latin typeface="Arial" charset="0"/>
                  </a:rPr>
                  <a:t>* </a:t>
                </a:r>
                <a:endParaRPr lang="en-US"/>
              </a:p>
            </p:txBody>
          </p:sp>
        </p:grpSp>
        <p:sp>
          <p:nvSpPr>
            <p:cNvPr id="10268" name="Rectangle 28"/>
            <p:cNvSpPr>
              <a:spLocks noChangeArrowheads="1"/>
            </p:cNvSpPr>
            <p:nvPr/>
          </p:nvSpPr>
          <p:spPr bwMode="auto">
            <a:xfrm>
              <a:off x="3855" y="3714"/>
              <a:ext cx="522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  <a:latin typeface="Arial" charset="0"/>
                </a:rPr>
                <a:t>100 </a:t>
              </a:r>
              <a:endParaRPr lang="en-US"/>
            </a:p>
          </p:txBody>
        </p:sp>
        <p:sp>
          <p:nvSpPr>
            <p:cNvPr id="10264" name="Freeform 24"/>
            <p:cNvSpPr>
              <a:spLocks/>
            </p:cNvSpPr>
            <p:nvPr/>
          </p:nvSpPr>
          <p:spPr bwMode="auto">
            <a:xfrm>
              <a:off x="1577" y="645"/>
              <a:ext cx="3392" cy="29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65"/>
                </a:cxn>
                <a:cxn ang="0">
                  <a:pos x="3392" y="2965"/>
                </a:cxn>
              </a:cxnLst>
              <a:rect l="0" t="0" r="r" b="b"/>
              <a:pathLst>
                <a:path w="3392" h="2965">
                  <a:moveTo>
                    <a:pt x="0" y="0"/>
                  </a:moveTo>
                  <a:lnTo>
                    <a:pt x="0" y="2965"/>
                  </a:lnTo>
                  <a:lnTo>
                    <a:pt x="3392" y="2965"/>
                  </a:lnTo>
                </a:path>
              </a:pathLst>
            </a:custGeom>
            <a:noFill/>
            <a:ln w="76200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5" grpId="0" autoUpdateAnimBg="0"/>
      <p:bldP spid="10276" grpId="0" autoUpdateAnimBg="0"/>
      <p:bldP spid="10277" grpId="0" autoUpdateAnimBg="0"/>
      <p:bldP spid="10278" grpId="0" animBg="1"/>
      <p:bldP spid="1027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cs typeface="Arial" charset="0"/>
              </a:rPr>
              <a:t>6- Regulatory Solutions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>
                <a:latin typeface="Arial" charset="0"/>
                <a:cs typeface="Arial" charset="0"/>
              </a:rPr>
              <a:t>Instead of using market forces to cause firms to internalize externalities we can use emission standards and apply these to all.</a:t>
            </a:r>
            <a:r>
              <a:rPr lang="en-US" sz="4400"/>
              <a:t> </a:t>
            </a:r>
          </a:p>
          <a:p>
            <a:endParaRPr lang="en-US" sz="4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5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8610600" cy="1143000"/>
          </a:xfrm>
        </p:spPr>
        <p:txBody>
          <a:bodyPr/>
          <a:lstStyle/>
          <a:p>
            <a:r>
              <a:rPr lang="en-US" sz="2400"/>
              <a:t>Figure 3.10 Regulating Emissions: Losses in Efficiency From Differences in the Marginal Social Benefit of Emissions</a:t>
            </a:r>
          </a:p>
        </p:txBody>
      </p:sp>
      <p:sp>
        <p:nvSpPr>
          <p:cNvPr id="11312" name="Freeform 48"/>
          <p:cNvSpPr>
            <a:spLocks/>
          </p:cNvSpPr>
          <p:nvPr/>
        </p:nvSpPr>
        <p:spPr bwMode="auto">
          <a:xfrm>
            <a:off x="3656013" y="5126038"/>
            <a:ext cx="885825" cy="498475"/>
          </a:xfrm>
          <a:custGeom>
            <a:avLst/>
            <a:gdLst/>
            <a:ahLst/>
            <a:cxnLst>
              <a:cxn ang="0">
                <a:pos x="558" y="0"/>
              </a:cxn>
              <a:cxn ang="0">
                <a:pos x="558" y="0"/>
              </a:cxn>
              <a:cxn ang="0">
                <a:pos x="0" y="0"/>
              </a:cxn>
              <a:cxn ang="0">
                <a:pos x="9" y="0"/>
              </a:cxn>
              <a:cxn ang="0">
                <a:pos x="70" y="44"/>
              </a:cxn>
              <a:cxn ang="0">
                <a:pos x="140" y="87"/>
              </a:cxn>
              <a:cxn ang="0">
                <a:pos x="209" y="131"/>
              </a:cxn>
              <a:cxn ang="0">
                <a:pos x="244" y="148"/>
              </a:cxn>
              <a:cxn ang="0">
                <a:pos x="279" y="166"/>
              </a:cxn>
              <a:cxn ang="0">
                <a:pos x="349" y="209"/>
              </a:cxn>
              <a:cxn ang="0">
                <a:pos x="418" y="244"/>
              </a:cxn>
              <a:cxn ang="0">
                <a:pos x="488" y="279"/>
              </a:cxn>
              <a:cxn ang="0">
                <a:pos x="558" y="314"/>
              </a:cxn>
              <a:cxn ang="0">
                <a:pos x="558" y="0"/>
              </a:cxn>
            </a:cxnLst>
            <a:rect l="0" t="0" r="r" b="b"/>
            <a:pathLst>
              <a:path w="558" h="314">
                <a:moveTo>
                  <a:pt x="558" y="0"/>
                </a:moveTo>
                <a:lnTo>
                  <a:pt x="558" y="0"/>
                </a:lnTo>
                <a:lnTo>
                  <a:pt x="0" y="0"/>
                </a:lnTo>
                <a:lnTo>
                  <a:pt x="9" y="0"/>
                </a:lnTo>
                <a:lnTo>
                  <a:pt x="70" y="44"/>
                </a:lnTo>
                <a:lnTo>
                  <a:pt x="140" y="87"/>
                </a:lnTo>
                <a:lnTo>
                  <a:pt x="209" y="131"/>
                </a:lnTo>
                <a:lnTo>
                  <a:pt x="244" y="148"/>
                </a:lnTo>
                <a:lnTo>
                  <a:pt x="279" y="166"/>
                </a:lnTo>
                <a:lnTo>
                  <a:pt x="349" y="209"/>
                </a:lnTo>
                <a:lnTo>
                  <a:pt x="418" y="244"/>
                </a:lnTo>
                <a:lnTo>
                  <a:pt x="488" y="279"/>
                </a:lnTo>
                <a:lnTo>
                  <a:pt x="558" y="314"/>
                </a:lnTo>
                <a:lnTo>
                  <a:pt x="558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13" name="Freeform 49"/>
          <p:cNvSpPr>
            <a:spLocks/>
          </p:cNvSpPr>
          <p:nvPr/>
        </p:nvSpPr>
        <p:spPr bwMode="auto">
          <a:xfrm>
            <a:off x="4541838" y="1739900"/>
            <a:ext cx="620712" cy="484188"/>
          </a:xfrm>
          <a:custGeom>
            <a:avLst/>
            <a:gdLst/>
            <a:ahLst/>
            <a:cxnLst>
              <a:cxn ang="0">
                <a:pos x="0" y="305"/>
              </a:cxn>
              <a:cxn ang="0">
                <a:pos x="0" y="305"/>
              </a:cxn>
              <a:cxn ang="0">
                <a:pos x="0" y="0"/>
              </a:cxn>
              <a:cxn ang="0">
                <a:pos x="26" y="26"/>
              </a:cxn>
              <a:cxn ang="0">
                <a:pos x="43" y="44"/>
              </a:cxn>
              <a:cxn ang="0">
                <a:pos x="69" y="61"/>
              </a:cxn>
              <a:cxn ang="0">
                <a:pos x="87" y="79"/>
              </a:cxn>
              <a:cxn ang="0">
                <a:pos x="139" y="114"/>
              </a:cxn>
              <a:cxn ang="0">
                <a:pos x="182" y="157"/>
              </a:cxn>
              <a:cxn ang="0">
                <a:pos x="209" y="174"/>
              </a:cxn>
              <a:cxn ang="0">
                <a:pos x="235" y="192"/>
              </a:cxn>
              <a:cxn ang="0">
                <a:pos x="287" y="227"/>
              </a:cxn>
              <a:cxn ang="0">
                <a:pos x="339" y="270"/>
              </a:cxn>
              <a:cxn ang="0">
                <a:pos x="391" y="305"/>
              </a:cxn>
              <a:cxn ang="0">
                <a:pos x="0" y="305"/>
              </a:cxn>
            </a:cxnLst>
            <a:rect l="0" t="0" r="r" b="b"/>
            <a:pathLst>
              <a:path w="391" h="305">
                <a:moveTo>
                  <a:pt x="0" y="305"/>
                </a:moveTo>
                <a:lnTo>
                  <a:pt x="0" y="305"/>
                </a:lnTo>
                <a:lnTo>
                  <a:pt x="0" y="0"/>
                </a:lnTo>
                <a:lnTo>
                  <a:pt x="26" y="26"/>
                </a:lnTo>
                <a:lnTo>
                  <a:pt x="43" y="44"/>
                </a:lnTo>
                <a:lnTo>
                  <a:pt x="69" y="61"/>
                </a:lnTo>
                <a:lnTo>
                  <a:pt x="87" y="79"/>
                </a:lnTo>
                <a:lnTo>
                  <a:pt x="139" y="114"/>
                </a:lnTo>
                <a:lnTo>
                  <a:pt x="182" y="157"/>
                </a:lnTo>
                <a:lnTo>
                  <a:pt x="209" y="174"/>
                </a:lnTo>
                <a:lnTo>
                  <a:pt x="235" y="192"/>
                </a:lnTo>
                <a:lnTo>
                  <a:pt x="287" y="227"/>
                </a:lnTo>
                <a:lnTo>
                  <a:pt x="339" y="270"/>
                </a:lnTo>
                <a:lnTo>
                  <a:pt x="391" y="305"/>
                </a:lnTo>
                <a:lnTo>
                  <a:pt x="0" y="305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24" name="Rectangle 60"/>
          <p:cNvSpPr>
            <a:spLocks noChangeArrowheads="1"/>
          </p:cNvSpPr>
          <p:nvPr/>
        </p:nvSpPr>
        <p:spPr bwMode="auto">
          <a:xfrm>
            <a:off x="4292600" y="2251075"/>
            <a:ext cx="239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Arial" charset="0"/>
              </a:rPr>
              <a:t>A </a:t>
            </a:r>
            <a:endParaRPr lang="en-US" i="1"/>
          </a:p>
        </p:txBody>
      </p:sp>
      <p:sp>
        <p:nvSpPr>
          <p:cNvPr id="11325" name="Rectangle 61"/>
          <p:cNvSpPr>
            <a:spLocks noChangeArrowheads="1"/>
          </p:cNvSpPr>
          <p:nvPr/>
        </p:nvSpPr>
        <p:spPr bwMode="auto">
          <a:xfrm>
            <a:off x="6572250" y="1906588"/>
            <a:ext cx="1487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Arial" charset="0"/>
              </a:rPr>
              <a:t>MEC 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=</a:t>
            </a:r>
            <a:r>
              <a:rPr lang="en-US" i="1">
                <a:solidFill>
                  <a:srgbClr val="000000"/>
                </a:solidFill>
                <a:latin typeface="Arial" charset="0"/>
              </a:rPr>
              <a:t> MSC </a:t>
            </a:r>
            <a:endParaRPr lang="en-US" i="1"/>
          </a:p>
        </p:txBody>
      </p:sp>
      <p:sp>
        <p:nvSpPr>
          <p:cNvPr id="11326" name="Rectangle 62"/>
          <p:cNvSpPr>
            <a:spLocks noChangeArrowheads="1"/>
          </p:cNvSpPr>
          <p:nvPr/>
        </p:nvSpPr>
        <p:spPr bwMode="auto">
          <a:xfrm>
            <a:off x="7264400" y="2928938"/>
            <a:ext cx="620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Arial" charset="0"/>
              </a:rPr>
              <a:t>MSB </a:t>
            </a:r>
            <a:endParaRPr lang="en-US" i="1"/>
          </a:p>
        </p:txBody>
      </p:sp>
      <p:sp>
        <p:nvSpPr>
          <p:cNvPr id="11328" name="Rectangle 64"/>
          <p:cNvSpPr>
            <a:spLocks noChangeArrowheads="1"/>
          </p:cNvSpPr>
          <p:nvPr/>
        </p:nvSpPr>
        <p:spPr bwMode="auto">
          <a:xfrm>
            <a:off x="6545263" y="4808538"/>
            <a:ext cx="14874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Arial" charset="0"/>
              </a:rPr>
              <a:t>MEC </a:t>
            </a:r>
            <a:r>
              <a:rPr lang="en-US">
                <a:solidFill>
                  <a:srgbClr val="000000"/>
                </a:solidFill>
                <a:latin typeface="Arial" charset="0"/>
              </a:rPr>
              <a:t>=</a:t>
            </a:r>
            <a:r>
              <a:rPr lang="en-US" i="1">
                <a:solidFill>
                  <a:srgbClr val="000000"/>
                </a:solidFill>
                <a:latin typeface="Arial" charset="0"/>
              </a:rPr>
              <a:t> MSC </a:t>
            </a:r>
            <a:endParaRPr lang="en-US" i="1"/>
          </a:p>
        </p:txBody>
      </p:sp>
      <p:sp>
        <p:nvSpPr>
          <p:cNvPr id="11329" name="Rectangle 65"/>
          <p:cNvSpPr>
            <a:spLocks noChangeArrowheads="1"/>
          </p:cNvSpPr>
          <p:nvPr/>
        </p:nvSpPr>
        <p:spPr bwMode="auto">
          <a:xfrm>
            <a:off x="5881688" y="5886450"/>
            <a:ext cx="620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Arial" charset="0"/>
              </a:rPr>
              <a:t>MSB </a:t>
            </a:r>
            <a:endParaRPr lang="en-US" i="1"/>
          </a:p>
        </p:txBody>
      </p:sp>
      <p:sp>
        <p:nvSpPr>
          <p:cNvPr id="11346" name="Line 82"/>
          <p:cNvSpPr>
            <a:spLocks noChangeShapeType="1"/>
          </p:cNvSpPr>
          <p:nvPr/>
        </p:nvSpPr>
        <p:spPr bwMode="auto">
          <a:xfrm>
            <a:off x="2178050" y="2238375"/>
            <a:ext cx="5832475" cy="1588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47" name="Line 83"/>
          <p:cNvSpPr>
            <a:spLocks noChangeShapeType="1"/>
          </p:cNvSpPr>
          <p:nvPr/>
        </p:nvSpPr>
        <p:spPr bwMode="auto">
          <a:xfrm>
            <a:off x="4554538" y="1754188"/>
            <a:ext cx="1587" cy="4602162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48" name="Line 84"/>
          <p:cNvSpPr>
            <a:spLocks noChangeShapeType="1"/>
          </p:cNvSpPr>
          <p:nvPr/>
        </p:nvSpPr>
        <p:spPr bwMode="auto">
          <a:xfrm>
            <a:off x="5176838" y="2238375"/>
            <a:ext cx="1587" cy="1243013"/>
          </a:xfrm>
          <a:prstGeom prst="line">
            <a:avLst/>
          </a:prstGeom>
          <a:noFill/>
          <a:ln w="55563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50" name="Line 86"/>
          <p:cNvSpPr>
            <a:spLocks noChangeShapeType="1"/>
          </p:cNvSpPr>
          <p:nvPr/>
        </p:nvSpPr>
        <p:spPr bwMode="auto">
          <a:xfrm>
            <a:off x="2178050" y="5140325"/>
            <a:ext cx="5832475" cy="1588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51" name="Line 87"/>
          <p:cNvSpPr>
            <a:spLocks noChangeShapeType="1"/>
          </p:cNvSpPr>
          <p:nvPr/>
        </p:nvSpPr>
        <p:spPr bwMode="auto">
          <a:xfrm>
            <a:off x="3684588" y="5140325"/>
            <a:ext cx="1587" cy="1216025"/>
          </a:xfrm>
          <a:prstGeom prst="line">
            <a:avLst/>
          </a:prstGeom>
          <a:noFill/>
          <a:ln w="55563">
            <a:solidFill>
              <a:srgbClr val="0066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62" name="Freeform 98"/>
          <p:cNvSpPr>
            <a:spLocks/>
          </p:cNvSpPr>
          <p:nvPr/>
        </p:nvSpPr>
        <p:spPr bwMode="auto">
          <a:xfrm>
            <a:off x="4184650" y="1331913"/>
            <a:ext cx="3540125" cy="2108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30" y="1328"/>
              </a:cxn>
            </a:cxnLst>
            <a:rect l="0" t="0" r="r" b="b"/>
            <a:pathLst>
              <a:path w="2230" h="1328">
                <a:moveTo>
                  <a:pt x="0" y="0"/>
                </a:moveTo>
                <a:cubicBezTo>
                  <a:pt x="385" y="484"/>
                  <a:pt x="848" y="774"/>
                  <a:pt x="2230" y="1328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3" name="Freeform 99"/>
          <p:cNvSpPr>
            <a:spLocks/>
          </p:cNvSpPr>
          <p:nvPr/>
        </p:nvSpPr>
        <p:spPr bwMode="auto">
          <a:xfrm>
            <a:off x="2698750" y="4233863"/>
            <a:ext cx="3540125" cy="2108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230" y="1328"/>
              </a:cxn>
            </a:cxnLst>
            <a:rect l="0" t="0" r="r" b="b"/>
            <a:pathLst>
              <a:path w="2230" h="1328">
                <a:moveTo>
                  <a:pt x="0" y="0"/>
                </a:moveTo>
                <a:cubicBezTo>
                  <a:pt x="385" y="484"/>
                  <a:pt x="848" y="774"/>
                  <a:pt x="2230" y="1328"/>
                </a:cubicBezTo>
              </a:path>
            </a:pathLst>
          </a:custGeom>
          <a:noFill/>
          <a:ln w="57150" cmpd="sng">
            <a:solidFill>
              <a:srgbClr val="006600"/>
            </a:solidFill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19"/>
          <p:cNvGrpSpPr>
            <a:grpSpLocks/>
          </p:cNvGrpSpPr>
          <p:nvPr/>
        </p:nvGrpSpPr>
        <p:grpSpPr bwMode="auto">
          <a:xfrm>
            <a:off x="3619500" y="1492250"/>
            <a:ext cx="3543300" cy="4811713"/>
            <a:chOff x="2280" y="940"/>
            <a:chExt cx="2232" cy="3031"/>
          </a:xfrm>
        </p:grpSpPr>
        <p:sp>
          <p:nvSpPr>
            <p:cNvPr id="11322" name="Rectangle 58"/>
            <p:cNvSpPr>
              <a:spLocks noChangeArrowheads="1"/>
            </p:cNvSpPr>
            <p:nvPr/>
          </p:nvSpPr>
          <p:spPr bwMode="auto">
            <a:xfrm>
              <a:off x="2939" y="940"/>
              <a:ext cx="1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B </a:t>
              </a:r>
              <a:endParaRPr lang="en-US" i="1"/>
            </a:p>
          </p:txBody>
        </p:sp>
        <p:sp>
          <p:nvSpPr>
            <p:cNvPr id="11323" name="Rectangle 59"/>
            <p:cNvSpPr>
              <a:spLocks noChangeArrowheads="1"/>
            </p:cNvSpPr>
            <p:nvPr/>
          </p:nvSpPr>
          <p:spPr bwMode="auto">
            <a:xfrm>
              <a:off x="3313" y="1210"/>
              <a:ext cx="16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C </a:t>
              </a:r>
              <a:endParaRPr lang="en-US" i="1"/>
            </a:p>
          </p:txBody>
        </p:sp>
        <p:sp>
          <p:nvSpPr>
            <p:cNvPr id="11327" name="Rectangle 63"/>
            <p:cNvSpPr>
              <a:spLocks noChangeArrowheads="1"/>
            </p:cNvSpPr>
            <p:nvPr/>
          </p:nvSpPr>
          <p:spPr bwMode="auto">
            <a:xfrm>
              <a:off x="2373" y="3047"/>
              <a:ext cx="14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F </a:t>
              </a:r>
              <a:endParaRPr lang="en-US" i="1"/>
            </a:p>
          </p:txBody>
        </p:sp>
        <p:sp>
          <p:nvSpPr>
            <p:cNvPr id="11358" name="AutoShape 94"/>
            <p:cNvSpPr>
              <a:spLocks/>
            </p:cNvSpPr>
            <p:nvPr/>
          </p:nvSpPr>
          <p:spPr bwMode="auto">
            <a:xfrm rot="5400000">
              <a:off x="3672" y="1291"/>
              <a:ext cx="96" cy="1584"/>
            </a:xfrm>
            <a:prstGeom prst="leftBrace">
              <a:avLst>
                <a:gd name="adj1" fmla="val 137500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0" name="AutoShape 96"/>
            <p:cNvSpPr>
              <a:spLocks/>
            </p:cNvSpPr>
            <p:nvPr/>
          </p:nvSpPr>
          <p:spPr bwMode="auto">
            <a:xfrm rot="5400000">
              <a:off x="3264" y="3587"/>
              <a:ext cx="96" cy="672"/>
            </a:xfrm>
            <a:prstGeom prst="leftBrace">
              <a:avLst>
                <a:gd name="adj1" fmla="val 58333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4" name="Oval 100"/>
            <p:cNvSpPr>
              <a:spLocks noChangeArrowheads="1"/>
            </p:cNvSpPr>
            <p:nvPr/>
          </p:nvSpPr>
          <p:spPr bwMode="auto">
            <a:xfrm>
              <a:off x="2280" y="3199"/>
              <a:ext cx="86" cy="81"/>
            </a:xfrm>
            <a:prstGeom prst="ellipse">
              <a:avLst/>
            </a:prstGeom>
            <a:solidFill>
              <a:srgbClr val="660066"/>
            </a:solidFill>
            <a:ln w="27051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5" name="Oval 101"/>
            <p:cNvSpPr>
              <a:spLocks noChangeArrowheads="1"/>
            </p:cNvSpPr>
            <p:nvPr/>
          </p:nvSpPr>
          <p:spPr bwMode="auto">
            <a:xfrm>
              <a:off x="2826" y="1051"/>
              <a:ext cx="86" cy="81"/>
            </a:xfrm>
            <a:prstGeom prst="ellipse">
              <a:avLst/>
            </a:prstGeom>
            <a:solidFill>
              <a:srgbClr val="660066"/>
            </a:solidFill>
            <a:ln w="27051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6" name="Oval 102"/>
            <p:cNvSpPr>
              <a:spLocks noChangeArrowheads="1"/>
            </p:cNvSpPr>
            <p:nvPr/>
          </p:nvSpPr>
          <p:spPr bwMode="auto">
            <a:xfrm>
              <a:off x="2828" y="1363"/>
              <a:ext cx="86" cy="81"/>
            </a:xfrm>
            <a:prstGeom prst="ellipse">
              <a:avLst/>
            </a:prstGeom>
            <a:solidFill>
              <a:srgbClr val="660066"/>
            </a:solidFill>
            <a:ln w="27051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7" name="Oval 103"/>
            <p:cNvSpPr>
              <a:spLocks noChangeArrowheads="1"/>
            </p:cNvSpPr>
            <p:nvPr/>
          </p:nvSpPr>
          <p:spPr bwMode="auto">
            <a:xfrm>
              <a:off x="3216" y="1363"/>
              <a:ext cx="86" cy="81"/>
            </a:xfrm>
            <a:prstGeom prst="ellipse">
              <a:avLst/>
            </a:prstGeom>
            <a:solidFill>
              <a:srgbClr val="660066"/>
            </a:solidFill>
            <a:ln w="27051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8" name="Oval 104"/>
            <p:cNvSpPr>
              <a:spLocks noChangeArrowheads="1"/>
            </p:cNvSpPr>
            <p:nvPr/>
          </p:nvSpPr>
          <p:spPr bwMode="auto">
            <a:xfrm>
              <a:off x="2830" y="3195"/>
              <a:ext cx="86" cy="81"/>
            </a:xfrm>
            <a:prstGeom prst="ellipse">
              <a:avLst/>
            </a:prstGeom>
            <a:solidFill>
              <a:srgbClr val="660066"/>
            </a:solidFill>
            <a:ln w="27051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9" name="Oval 105"/>
            <p:cNvSpPr>
              <a:spLocks noChangeArrowheads="1"/>
            </p:cNvSpPr>
            <p:nvPr/>
          </p:nvSpPr>
          <p:spPr bwMode="auto">
            <a:xfrm>
              <a:off x="2832" y="3495"/>
              <a:ext cx="86" cy="81"/>
            </a:xfrm>
            <a:prstGeom prst="ellipse">
              <a:avLst/>
            </a:prstGeom>
            <a:solidFill>
              <a:srgbClr val="660066"/>
            </a:solidFill>
            <a:ln w="27051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1" name="Rectangle 77"/>
            <p:cNvSpPr>
              <a:spLocks noChangeArrowheads="1"/>
            </p:cNvSpPr>
            <p:nvPr/>
          </p:nvSpPr>
          <p:spPr bwMode="auto">
            <a:xfrm>
              <a:off x="3117" y="3655"/>
              <a:ext cx="395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r>
                <a:rPr lang="en-US">
                  <a:solidFill>
                    <a:srgbClr val="000000"/>
                  </a:solidFill>
                  <a:latin typeface="Arial" charset="0"/>
                </a:rPr>
                <a:t>Q</a:t>
              </a:r>
              <a:r>
                <a:rPr lang="en-US" i="1" baseline="-25000">
                  <a:solidFill>
                    <a:srgbClr val="000000"/>
                  </a:solidFill>
                  <a:latin typeface="Arial" charset="0"/>
                </a:rPr>
                <a:t>RB </a:t>
              </a:r>
              <a:endParaRPr lang="en-US"/>
            </a:p>
          </p:txBody>
        </p:sp>
        <p:sp>
          <p:nvSpPr>
            <p:cNvPr id="11378" name="Rectangle 114"/>
            <p:cNvSpPr>
              <a:spLocks noChangeArrowheads="1"/>
            </p:cNvSpPr>
            <p:nvPr/>
          </p:nvSpPr>
          <p:spPr bwMode="auto">
            <a:xfrm>
              <a:off x="3504" y="1824"/>
              <a:ext cx="395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r>
                <a:rPr lang="en-US">
                  <a:solidFill>
                    <a:srgbClr val="000000"/>
                  </a:solidFill>
                  <a:latin typeface="Arial" charset="0"/>
                </a:rPr>
                <a:t>Q</a:t>
              </a:r>
              <a:r>
                <a:rPr lang="en-US" i="1" baseline="-25000">
                  <a:solidFill>
                    <a:srgbClr val="000000"/>
                  </a:solidFill>
                  <a:latin typeface="Arial" charset="0"/>
                </a:rPr>
                <a:t>RA </a:t>
              </a:r>
              <a:endParaRPr lang="en-US"/>
            </a:p>
          </p:txBody>
        </p:sp>
        <p:sp>
          <p:nvSpPr>
            <p:cNvPr id="11379" name="Rectangle 115"/>
            <p:cNvSpPr>
              <a:spLocks noChangeArrowheads="1"/>
            </p:cNvSpPr>
            <p:nvPr/>
          </p:nvSpPr>
          <p:spPr bwMode="auto">
            <a:xfrm>
              <a:off x="2976" y="3047"/>
              <a:ext cx="16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G </a:t>
              </a:r>
              <a:endParaRPr lang="en-US" i="1"/>
            </a:p>
          </p:txBody>
        </p:sp>
        <p:sp>
          <p:nvSpPr>
            <p:cNvPr id="11380" name="Rectangle 116"/>
            <p:cNvSpPr>
              <a:spLocks noChangeArrowheads="1"/>
            </p:cNvSpPr>
            <p:nvPr/>
          </p:nvSpPr>
          <p:spPr bwMode="auto">
            <a:xfrm>
              <a:off x="2976" y="3360"/>
              <a:ext cx="16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H </a:t>
              </a:r>
              <a:endParaRPr lang="en-US" i="1"/>
            </a:p>
          </p:txBody>
        </p:sp>
      </p:grpSp>
      <p:grpSp>
        <p:nvGrpSpPr>
          <p:cNvPr id="3" name="Group 118"/>
          <p:cNvGrpSpPr>
            <a:grpSpLocks/>
          </p:cNvGrpSpPr>
          <p:nvPr/>
        </p:nvGrpSpPr>
        <p:grpSpPr bwMode="auto">
          <a:xfrm>
            <a:off x="381000" y="1173163"/>
            <a:ext cx="7629525" cy="5608637"/>
            <a:chOff x="240" y="739"/>
            <a:chExt cx="4806" cy="3533"/>
          </a:xfrm>
        </p:grpSpPr>
        <p:sp>
          <p:nvSpPr>
            <p:cNvPr id="11315" name="Rectangle 51"/>
            <p:cNvSpPr>
              <a:spLocks noChangeArrowheads="1"/>
            </p:cNvSpPr>
            <p:nvPr/>
          </p:nvSpPr>
          <p:spPr bwMode="auto">
            <a:xfrm>
              <a:off x="1171" y="3969"/>
              <a:ext cx="13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660066"/>
                  </a:solidFill>
                  <a:latin typeface="Arial" charset="0"/>
                </a:rPr>
                <a:t>0 </a:t>
              </a:r>
              <a:endParaRPr lang="en-US"/>
            </a:p>
          </p:txBody>
        </p:sp>
        <p:sp>
          <p:nvSpPr>
            <p:cNvPr id="11318" name="Rectangle 54"/>
            <p:cNvSpPr>
              <a:spLocks noChangeArrowheads="1"/>
            </p:cNvSpPr>
            <p:nvPr/>
          </p:nvSpPr>
          <p:spPr bwMode="auto">
            <a:xfrm>
              <a:off x="2755" y="4051"/>
              <a:ext cx="2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660067"/>
                  </a:solidFill>
                  <a:latin typeface="Arial" charset="0"/>
                </a:rPr>
                <a:t>Q</a:t>
              </a:r>
              <a:r>
                <a:rPr lang="en-US" i="1" baseline="-25000">
                  <a:solidFill>
                    <a:srgbClr val="660067"/>
                  </a:solidFill>
                  <a:latin typeface="Arial" charset="0"/>
                </a:rPr>
                <a:t>R</a:t>
              </a:r>
              <a:r>
                <a:rPr lang="en-US" i="1">
                  <a:solidFill>
                    <a:srgbClr val="660067"/>
                  </a:solidFill>
                  <a:latin typeface="Arial" charset="0"/>
                </a:rPr>
                <a:t> </a:t>
              </a:r>
              <a:endParaRPr lang="en-US" i="1">
                <a:solidFill>
                  <a:srgbClr val="660067"/>
                </a:solidFill>
              </a:endParaRPr>
            </a:p>
          </p:txBody>
        </p:sp>
        <p:sp>
          <p:nvSpPr>
            <p:cNvPr id="11320" name="Rectangle 56"/>
            <p:cNvSpPr>
              <a:spLocks noChangeArrowheads="1"/>
            </p:cNvSpPr>
            <p:nvPr/>
          </p:nvSpPr>
          <p:spPr bwMode="auto">
            <a:xfrm>
              <a:off x="1093" y="1305"/>
              <a:ext cx="2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660066"/>
                  </a:solidFill>
                  <a:latin typeface="Arial" charset="0"/>
                </a:rPr>
                <a:t>10 </a:t>
              </a:r>
              <a:endParaRPr lang="en-US"/>
            </a:p>
          </p:txBody>
        </p:sp>
        <p:sp>
          <p:nvSpPr>
            <p:cNvPr id="11321" name="Rectangle 57"/>
            <p:cNvSpPr>
              <a:spLocks noChangeArrowheads="1"/>
            </p:cNvSpPr>
            <p:nvPr/>
          </p:nvSpPr>
          <p:spPr bwMode="auto">
            <a:xfrm>
              <a:off x="745" y="739"/>
              <a:ext cx="55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rgbClr val="660066"/>
                  </a:solidFill>
                  <a:latin typeface="Arial" charset="0"/>
                </a:rPr>
                <a:t>Firm A </a:t>
              </a:r>
              <a:endParaRPr lang="en-US" b="1"/>
            </a:p>
          </p:txBody>
        </p:sp>
        <p:sp>
          <p:nvSpPr>
            <p:cNvPr id="11343" name="Rectangle 79"/>
            <p:cNvSpPr>
              <a:spLocks noChangeArrowheads="1"/>
            </p:cNvSpPr>
            <p:nvPr/>
          </p:nvSpPr>
          <p:spPr bwMode="auto">
            <a:xfrm>
              <a:off x="1102" y="3142"/>
              <a:ext cx="2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660066"/>
                  </a:solidFill>
                  <a:latin typeface="Arial" charset="0"/>
                </a:rPr>
                <a:t>10 </a:t>
              </a:r>
              <a:endParaRPr lang="en-US"/>
            </a:p>
          </p:txBody>
        </p:sp>
        <p:sp>
          <p:nvSpPr>
            <p:cNvPr id="11344" name="Rectangle 80"/>
            <p:cNvSpPr>
              <a:spLocks noChangeArrowheads="1"/>
            </p:cNvSpPr>
            <p:nvPr/>
          </p:nvSpPr>
          <p:spPr bwMode="auto">
            <a:xfrm rot="16200000">
              <a:off x="-850" y="2049"/>
              <a:ext cx="241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400" b="1">
                  <a:solidFill>
                    <a:srgbClr val="660066"/>
                  </a:solidFill>
                  <a:latin typeface="Arial" charset="0"/>
                </a:rPr>
                <a:t>Cost and Benefit (Dollars) </a:t>
              </a:r>
              <a:endParaRPr lang="en-US" sz="2400" b="1"/>
            </a:p>
          </p:txBody>
        </p:sp>
        <p:sp>
          <p:nvSpPr>
            <p:cNvPr id="11345" name="Rectangle 81"/>
            <p:cNvSpPr>
              <a:spLocks noChangeArrowheads="1"/>
            </p:cNvSpPr>
            <p:nvPr/>
          </p:nvSpPr>
          <p:spPr bwMode="auto">
            <a:xfrm>
              <a:off x="736" y="2559"/>
              <a:ext cx="55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rgbClr val="660066"/>
                  </a:solidFill>
                  <a:latin typeface="Arial" charset="0"/>
                </a:rPr>
                <a:t>Firm B </a:t>
              </a:r>
              <a:endParaRPr lang="en-US" b="1"/>
            </a:p>
          </p:txBody>
        </p:sp>
        <p:sp>
          <p:nvSpPr>
            <p:cNvPr id="11354" name="Freeform 90"/>
            <p:cNvSpPr>
              <a:spLocks/>
            </p:cNvSpPr>
            <p:nvPr/>
          </p:nvSpPr>
          <p:spPr bwMode="auto">
            <a:xfrm>
              <a:off x="1372" y="2568"/>
              <a:ext cx="3674" cy="14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36"/>
                </a:cxn>
                <a:cxn ang="0">
                  <a:pos x="3674" y="1436"/>
                </a:cxn>
              </a:cxnLst>
              <a:rect l="0" t="0" r="r" b="b"/>
              <a:pathLst>
                <a:path w="3674" h="1436">
                  <a:moveTo>
                    <a:pt x="0" y="0"/>
                  </a:moveTo>
                  <a:lnTo>
                    <a:pt x="0" y="1436"/>
                  </a:lnTo>
                  <a:lnTo>
                    <a:pt x="3674" y="1436"/>
                  </a:lnTo>
                </a:path>
              </a:pathLst>
            </a:custGeom>
            <a:noFill/>
            <a:ln w="555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6" name="Freeform 92"/>
            <p:cNvSpPr>
              <a:spLocks/>
            </p:cNvSpPr>
            <p:nvPr/>
          </p:nvSpPr>
          <p:spPr bwMode="auto">
            <a:xfrm>
              <a:off x="1372" y="757"/>
              <a:ext cx="3674" cy="14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36"/>
                </a:cxn>
                <a:cxn ang="0">
                  <a:pos x="3674" y="1436"/>
                </a:cxn>
              </a:cxnLst>
              <a:rect l="0" t="0" r="r" b="b"/>
              <a:pathLst>
                <a:path w="3674" h="1436">
                  <a:moveTo>
                    <a:pt x="0" y="0"/>
                  </a:moveTo>
                  <a:lnTo>
                    <a:pt x="0" y="1436"/>
                  </a:lnTo>
                  <a:lnTo>
                    <a:pt x="3674" y="1436"/>
                  </a:lnTo>
                </a:path>
              </a:pathLst>
            </a:custGeom>
            <a:noFill/>
            <a:ln w="555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107"/>
            <p:cNvGrpSpPr>
              <a:grpSpLocks/>
            </p:cNvGrpSpPr>
            <p:nvPr/>
          </p:nvGrpSpPr>
          <p:grpSpPr bwMode="auto">
            <a:xfrm>
              <a:off x="3191" y="2237"/>
              <a:ext cx="242" cy="221"/>
              <a:chOff x="3191" y="2122"/>
              <a:chExt cx="242" cy="221"/>
            </a:xfrm>
          </p:grpSpPr>
          <p:sp>
            <p:nvSpPr>
              <p:cNvPr id="11316" name="Rectangle 52"/>
              <p:cNvSpPr>
                <a:spLocks noChangeArrowheads="1"/>
              </p:cNvSpPr>
              <p:nvPr/>
            </p:nvSpPr>
            <p:spPr bwMode="auto">
              <a:xfrm>
                <a:off x="3191" y="2122"/>
                <a:ext cx="23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660066"/>
                    </a:solidFill>
                    <a:latin typeface="Arial" charset="0"/>
                  </a:rPr>
                  <a:t>Q* </a:t>
                </a:r>
                <a:endParaRPr lang="en-US"/>
              </a:p>
            </p:txBody>
          </p:sp>
          <p:sp>
            <p:nvSpPr>
              <p:cNvPr id="11370" name="Rectangle 106"/>
              <p:cNvSpPr>
                <a:spLocks noChangeArrowheads="1"/>
              </p:cNvSpPr>
              <p:nvPr/>
            </p:nvSpPr>
            <p:spPr bwMode="auto">
              <a:xfrm>
                <a:off x="3248" y="2160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i="1" baseline="-25000">
                    <a:solidFill>
                      <a:srgbClr val="660067"/>
                    </a:solidFill>
                    <a:latin typeface="Arial" charset="0"/>
                  </a:rPr>
                  <a:t>A</a:t>
                </a:r>
              </a:p>
            </p:txBody>
          </p:sp>
        </p:grpSp>
        <p:grpSp>
          <p:nvGrpSpPr>
            <p:cNvPr id="5" name="Group 108"/>
            <p:cNvGrpSpPr>
              <a:grpSpLocks/>
            </p:cNvGrpSpPr>
            <p:nvPr/>
          </p:nvGrpSpPr>
          <p:grpSpPr bwMode="auto">
            <a:xfrm>
              <a:off x="2196" y="4051"/>
              <a:ext cx="242" cy="221"/>
              <a:chOff x="3191" y="2122"/>
              <a:chExt cx="242" cy="221"/>
            </a:xfrm>
          </p:grpSpPr>
          <p:sp>
            <p:nvSpPr>
              <p:cNvPr id="11373" name="Rectangle 109"/>
              <p:cNvSpPr>
                <a:spLocks noChangeArrowheads="1"/>
              </p:cNvSpPr>
              <p:nvPr/>
            </p:nvSpPr>
            <p:spPr bwMode="auto">
              <a:xfrm>
                <a:off x="3191" y="2122"/>
                <a:ext cx="23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660066"/>
                    </a:solidFill>
                    <a:latin typeface="Arial" charset="0"/>
                  </a:rPr>
                  <a:t>Q* </a:t>
                </a:r>
                <a:endParaRPr lang="en-US"/>
              </a:p>
            </p:txBody>
          </p:sp>
          <p:sp>
            <p:nvSpPr>
              <p:cNvPr id="11374" name="Rectangle 110"/>
              <p:cNvSpPr>
                <a:spLocks noChangeArrowheads="1"/>
              </p:cNvSpPr>
              <p:nvPr/>
            </p:nvSpPr>
            <p:spPr bwMode="auto">
              <a:xfrm>
                <a:off x="3248" y="2160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i="1" baseline="-25000">
                    <a:solidFill>
                      <a:srgbClr val="660067"/>
                    </a:solidFill>
                    <a:latin typeface="Arial" charset="0"/>
                  </a:rPr>
                  <a:t>B</a:t>
                </a:r>
              </a:p>
            </p:txBody>
          </p:sp>
        </p:grpSp>
        <p:sp>
          <p:nvSpPr>
            <p:cNvPr id="11375" name="Rectangle 111"/>
            <p:cNvSpPr>
              <a:spLocks noChangeArrowheads="1"/>
            </p:cNvSpPr>
            <p:nvPr/>
          </p:nvSpPr>
          <p:spPr bwMode="auto">
            <a:xfrm>
              <a:off x="3792" y="4051"/>
              <a:ext cx="29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660067"/>
                  </a:solidFill>
                  <a:latin typeface="Arial" charset="0"/>
                </a:rPr>
                <a:t>Q</a:t>
              </a:r>
              <a:r>
                <a:rPr lang="en-US" i="1" baseline="-25000">
                  <a:solidFill>
                    <a:srgbClr val="660067"/>
                  </a:solidFill>
                  <a:latin typeface="Arial" charset="0"/>
                </a:rPr>
                <a:t>B</a:t>
              </a:r>
              <a:r>
                <a:rPr lang="en-US" baseline="-25000">
                  <a:solidFill>
                    <a:srgbClr val="660067"/>
                  </a:solidFill>
                  <a:latin typeface="Arial" charset="0"/>
                </a:rPr>
                <a:t>1</a:t>
              </a:r>
              <a:r>
                <a:rPr lang="en-US" i="1">
                  <a:solidFill>
                    <a:srgbClr val="660067"/>
                  </a:solidFill>
                  <a:latin typeface="Arial" charset="0"/>
                </a:rPr>
                <a:t> </a:t>
              </a:r>
              <a:endParaRPr lang="en-US" i="1">
                <a:solidFill>
                  <a:srgbClr val="660067"/>
                </a:solidFill>
              </a:endParaRPr>
            </a:p>
          </p:txBody>
        </p:sp>
        <p:sp>
          <p:nvSpPr>
            <p:cNvPr id="11376" name="Rectangle 112"/>
            <p:cNvSpPr>
              <a:spLocks noChangeArrowheads="1"/>
            </p:cNvSpPr>
            <p:nvPr/>
          </p:nvSpPr>
          <p:spPr bwMode="auto">
            <a:xfrm>
              <a:off x="4752" y="2237"/>
              <a:ext cx="27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 dirty="0" err="1" smtClean="0">
                  <a:solidFill>
                    <a:srgbClr val="660067"/>
                  </a:solidFill>
                  <a:latin typeface="Arial" charset="0"/>
                </a:rPr>
                <a:t>Q</a:t>
              </a:r>
              <a:r>
                <a:rPr lang="en-US" i="1" baseline="-25000" dirty="0" err="1" smtClean="0">
                  <a:solidFill>
                    <a:srgbClr val="660067"/>
                  </a:solidFill>
                  <a:latin typeface="Arial" charset="0"/>
                </a:rPr>
                <a:t>A</a:t>
              </a:r>
              <a:r>
                <a:rPr lang="en-US" baseline="-25000" dirty="0" err="1" smtClean="0">
                  <a:solidFill>
                    <a:srgbClr val="660067"/>
                  </a:solidFill>
                  <a:latin typeface="Arial" charset="0"/>
                </a:rPr>
                <a:t>1</a:t>
              </a:r>
              <a:r>
                <a:rPr lang="en-US" i="1" dirty="0" smtClean="0">
                  <a:solidFill>
                    <a:srgbClr val="660067"/>
                  </a:solidFill>
                  <a:latin typeface="Arial" charset="0"/>
                </a:rPr>
                <a:t> </a:t>
              </a:r>
              <a:endParaRPr lang="en-US" i="1" dirty="0">
                <a:solidFill>
                  <a:srgbClr val="660067"/>
                </a:solidFill>
              </a:endParaRPr>
            </a:p>
          </p:txBody>
        </p:sp>
        <p:sp>
          <p:nvSpPr>
            <p:cNvPr id="11381" name="Rectangle 117"/>
            <p:cNvSpPr>
              <a:spLocks noChangeArrowheads="1"/>
            </p:cNvSpPr>
            <p:nvPr/>
          </p:nvSpPr>
          <p:spPr bwMode="auto">
            <a:xfrm rot="21600000">
              <a:off x="2352" y="2496"/>
              <a:ext cx="1936" cy="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800" b="1">
                  <a:solidFill>
                    <a:srgbClr val="660066"/>
                  </a:solidFill>
                  <a:latin typeface="Arial" charset="0"/>
                </a:rPr>
                <a:t>Tons of Emissions per Year </a:t>
              </a:r>
              <a:endParaRPr lang="en-US" sz="1800" b="1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1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2" grpId="0" animBg="1"/>
      <p:bldP spid="11313" grpId="0" animBg="1"/>
      <p:bldP spid="11324" grpId="0" autoUpdateAnimBg="0"/>
      <p:bldP spid="11325" grpId="0" autoUpdateAnimBg="0"/>
      <p:bldP spid="11326" grpId="0" autoUpdateAnimBg="0"/>
      <p:bldP spid="11328" grpId="0" autoUpdateAnimBg="0"/>
      <p:bldP spid="11329" grpId="0" autoUpdateAnimBg="0"/>
      <p:bldP spid="11346" grpId="0" animBg="1"/>
      <p:bldP spid="11347" grpId="0" animBg="1"/>
      <p:bldP spid="11348" grpId="0" animBg="1"/>
      <p:bldP spid="11350" grpId="0" animBg="1"/>
      <p:bldP spid="11351" grpId="0" animBg="1"/>
      <p:bldP spid="11362" grpId="0" animBg="1"/>
      <p:bldP spid="11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0" name="Rectangle 4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2400"/>
              <a:t>Figure 3.11 Losses in Efficiency From Emissions Standards When MEC Differs Among Regions</a:t>
            </a:r>
            <a:r>
              <a:rPr lang="en-US" sz="2400" b="0"/>
              <a:t/>
            </a:r>
            <a:br>
              <a:rPr lang="en-US" sz="2400" b="0"/>
            </a:br>
            <a:endParaRPr lang="en-US" sz="2400" b="0"/>
          </a:p>
        </p:txBody>
      </p:sp>
      <p:sp>
        <p:nvSpPr>
          <p:cNvPr id="12334" name="Freeform 46"/>
          <p:cNvSpPr>
            <a:spLocks/>
          </p:cNvSpPr>
          <p:nvPr/>
        </p:nvSpPr>
        <p:spPr bwMode="auto">
          <a:xfrm>
            <a:off x="6310313" y="4070350"/>
            <a:ext cx="566737" cy="400050"/>
          </a:xfrm>
          <a:custGeom>
            <a:avLst/>
            <a:gdLst/>
            <a:ahLst/>
            <a:cxnLst>
              <a:cxn ang="0">
                <a:pos x="0" y="243"/>
              </a:cxn>
              <a:cxn ang="0">
                <a:pos x="0" y="243"/>
              </a:cxn>
              <a:cxn ang="0">
                <a:pos x="244" y="252"/>
              </a:cxn>
              <a:cxn ang="0">
                <a:pos x="357" y="252"/>
              </a:cxn>
              <a:cxn ang="0">
                <a:pos x="296" y="217"/>
              </a:cxn>
              <a:cxn ang="0">
                <a:pos x="244" y="182"/>
              </a:cxn>
              <a:cxn ang="0">
                <a:pos x="200" y="156"/>
              </a:cxn>
              <a:cxn ang="0">
                <a:pos x="157" y="121"/>
              </a:cxn>
              <a:cxn ang="0">
                <a:pos x="130" y="113"/>
              </a:cxn>
              <a:cxn ang="0">
                <a:pos x="113" y="95"/>
              </a:cxn>
              <a:cxn ang="0">
                <a:pos x="78" y="69"/>
              </a:cxn>
              <a:cxn ang="0">
                <a:pos x="52" y="52"/>
              </a:cxn>
              <a:cxn ang="0">
                <a:pos x="35" y="35"/>
              </a:cxn>
              <a:cxn ang="0">
                <a:pos x="17" y="17"/>
              </a:cxn>
              <a:cxn ang="0">
                <a:pos x="0" y="0"/>
              </a:cxn>
              <a:cxn ang="0">
                <a:pos x="0" y="243"/>
              </a:cxn>
            </a:cxnLst>
            <a:rect l="0" t="0" r="r" b="b"/>
            <a:pathLst>
              <a:path w="357" h="252">
                <a:moveTo>
                  <a:pt x="0" y="243"/>
                </a:moveTo>
                <a:lnTo>
                  <a:pt x="0" y="243"/>
                </a:lnTo>
                <a:lnTo>
                  <a:pt x="244" y="252"/>
                </a:lnTo>
                <a:lnTo>
                  <a:pt x="357" y="252"/>
                </a:lnTo>
                <a:lnTo>
                  <a:pt x="296" y="217"/>
                </a:lnTo>
                <a:lnTo>
                  <a:pt x="244" y="182"/>
                </a:lnTo>
                <a:lnTo>
                  <a:pt x="200" y="156"/>
                </a:lnTo>
                <a:lnTo>
                  <a:pt x="157" y="121"/>
                </a:lnTo>
                <a:lnTo>
                  <a:pt x="130" y="113"/>
                </a:lnTo>
                <a:lnTo>
                  <a:pt x="113" y="95"/>
                </a:lnTo>
                <a:lnTo>
                  <a:pt x="78" y="69"/>
                </a:lnTo>
                <a:lnTo>
                  <a:pt x="52" y="52"/>
                </a:lnTo>
                <a:lnTo>
                  <a:pt x="35" y="35"/>
                </a:lnTo>
                <a:lnTo>
                  <a:pt x="17" y="17"/>
                </a:lnTo>
                <a:lnTo>
                  <a:pt x="0" y="0"/>
                </a:lnTo>
                <a:lnTo>
                  <a:pt x="0" y="243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5" name="Line 47"/>
          <p:cNvSpPr>
            <a:spLocks noChangeShapeType="1"/>
          </p:cNvSpPr>
          <p:nvPr/>
        </p:nvSpPr>
        <p:spPr bwMode="auto">
          <a:xfrm>
            <a:off x="5205413" y="4484688"/>
            <a:ext cx="3576637" cy="1587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1" name="Freeform 53"/>
          <p:cNvSpPr>
            <a:spLocks/>
          </p:cNvSpPr>
          <p:nvPr/>
        </p:nvSpPr>
        <p:spPr bwMode="auto">
          <a:xfrm>
            <a:off x="1546225" y="3476625"/>
            <a:ext cx="525463" cy="579438"/>
          </a:xfrm>
          <a:custGeom>
            <a:avLst/>
            <a:gdLst/>
            <a:ahLst/>
            <a:cxnLst>
              <a:cxn ang="0">
                <a:pos x="331" y="0"/>
              </a:cxn>
              <a:cxn ang="0">
                <a:pos x="331" y="0"/>
              </a:cxn>
              <a:cxn ang="0">
                <a:pos x="331" y="365"/>
              </a:cxn>
              <a:cxn ang="0">
                <a:pos x="305" y="348"/>
              </a:cxn>
              <a:cxn ang="0">
                <a:pos x="296" y="339"/>
              </a:cxn>
              <a:cxn ang="0">
                <a:pos x="287" y="330"/>
              </a:cxn>
              <a:cxn ang="0">
                <a:pos x="270" y="322"/>
              </a:cxn>
              <a:cxn ang="0">
                <a:pos x="261" y="313"/>
              </a:cxn>
              <a:cxn ang="0">
                <a:pos x="235" y="287"/>
              </a:cxn>
              <a:cxn ang="0">
                <a:pos x="227" y="278"/>
              </a:cxn>
              <a:cxn ang="0">
                <a:pos x="218" y="269"/>
              </a:cxn>
              <a:cxn ang="0">
                <a:pos x="200" y="252"/>
              </a:cxn>
              <a:cxn ang="0">
                <a:pos x="192" y="243"/>
              </a:cxn>
              <a:cxn ang="0">
                <a:pos x="183" y="235"/>
              </a:cxn>
              <a:cxn ang="0">
                <a:pos x="166" y="217"/>
              </a:cxn>
              <a:cxn ang="0">
                <a:pos x="157" y="209"/>
              </a:cxn>
              <a:cxn ang="0">
                <a:pos x="148" y="191"/>
              </a:cxn>
              <a:cxn ang="0">
                <a:pos x="131" y="182"/>
              </a:cxn>
              <a:cxn ang="0">
                <a:pos x="122" y="174"/>
              </a:cxn>
              <a:cxn ang="0">
                <a:pos x="105" y="148"/>
              </a:cxn>
              <a:cxn ang="0">
                <a:pos x="96" y="130"/>
              </a:cxn>
              <a:cxn ang="0">
                <a:pos x="79" y="122"/>
              </a:cxn>
              <a:cxn ang="0">
                <a:pos x="61" y="96"/>
              </a:cxn>
              <a:cxn ang="0">
                <a:pos x="44" y="69"/>
              </a:cxn>
              <a:cxn ang="0">
                <a:pos x="35" y="61"/>
              </a:cxn>
              <a:cxn ang="0">
                <a:pos x="27" y="43"/>
              </a:cxn>
              <a:cxn ang="0">
                <a:pos x="18" y="35"/>
              </a:cxn>
              <a:cxn ang="0">
                <a:pos x="9" y="26"/>
              </a:cxn>
              <a:cxn ang="0">
                <a:pos x="9" y="9"/>
              </a:cxn>
              <a:cxn ang="0">
                <a:pos x="0" y="0"/>
              </a:cxn>
              <a:cxn ang="0">
                <a:pos x="331" y="0"/>
              </a:cxn>
            </a:cxnLst>
            <a:rect l="0" t="0" r="r" b="b"/>
            <a:pathLst>
              <a:path w="331" h="365">
                <a:moveTo>
                  <a:pt x="331" y="0"/>
                </a:moveTo>
                <a:lnTo>
                  <a:pt x="331" y="0"/>
                </a:lnTo>
                <a:lnTo>
                  <a:pt x="331" y="365"/>
                </a:lnTo>
                <a:lnTo>
                  <a:pt x="305" y="348"/>
                </a:lnTo>
                <a:lnTo>
                  <a:pt x="296" y="339"/>
                </a:lnTo>
                <a:lnTo>
                  <a:pt x="287" y="330"/>
                </a:lnTo>
                <a:lnTo>
                  <a:pt x="270" y="322"/>
                </a:lnTo>
                <a:lnTo>
                  <a:pt x="261" y="313"/>
                </a:lnTo>
                <a:lnTo>
                  <a:pt x="235" y="287"/>
                </a:lnTo>
                <a:lnTo>
                  <a:pt x="227" y="278"/>
                </a:lnTo>
                <a:lnTo>
                  <a:pt x="218" y="269"/>
                </a:lnTo>
                <a:lnTo>
                  <a:pt x="200" y="252"/>
                </a:lnTo>
                <a:lnTo>
                  <a:pt x="192" y="243"/>
                </a:lnTo>
                <a:lnTo>
                  <a:pt x="183" y="235"/>
                </a:lnTo>
                <a:lnTo>
                  <a:pt x="166" y="217"/>
                </a:lnTo>
                <a:lnTo>
                  <a:pt x="157" y="209"/>
                </a:lnTo>
                <a:lnTo>
                  <a:pt x="148" y="191"/>
                </a:lnTo>
                <a:lnTo>
                  <a:pt x="131" y="182"/>
                </a:lnTo>
                <a:lnTo>
                  <a:pt x="122" y="174"/>
                </a:lnTo>
                <a:lnTo>
                  <a:pt x="105" y="148"/>
                </a:lnTo>
                <a:lnTo>
                  <a:pt x="96" y="130"/>
                </a:lnTo>
                <a:lnTo>
                  <a:pt x="79" y="122"/>
                </a:lnTo>
                <a:lnTo>
                  <a:pt x="61" y="96"/>
                </a:lnTo>
                <a:lnTo>
                  <a:pt x="44" y="69"/>
                </a:lnTo>
                <a:lnTo>
                  <a:pt x="35" y="61"/>
                </a:lnTo>
                <a:lnTo>
                  <a:pt x="27" y="43"/>
                </a:lnTo>
                <a:lnTo>
                  <a:pt x="18" y="35"/>
                </a:lnTo>
                <a:lnTo>
                  <a:pt x="9" y="26"/>
                </a:lnTo>
                <a:lnTo>
                  <a:pt x="9" y="9"/>
                </a:lnTo>
                <a:lnTo>
                  <a:pt x="0" y="0"/>
                </a:lnTo>
                <a:lnTo>
                  <a:pt x="331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2" name="Rectangle 64"/>
          <p:cNvSpPr>
            <a:spLocks noChangeArrowheads="1"/>
          </p:cNvSpPr>
          <p:nvPr/>
        </p:nvSpPr>
        <p:spPr bwMode="auto">
          <a:xfrm>
            <a:off x="3135313" y="3159125"/>
            <a:ext cx="1601787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Arial" charset="0"/>
              </a:rPr>
              <a:t>MEC = MSC </a:t>
            </a:r>
            <a:endParaRPr lang="en-US"/>
          </a:p>
        </p:txBody>
      </p:sp>
      <p:sp>
        <p:nvSpPr>
          <p:cNvPr id="12353" name="Rectangle 65"/>
          <p:cNvSpPr>
            <a:spLocks noChangeArrowheads="1"/>
          </p:cNvSpPr>
          <p:nvPr/>
        </p:nvSpPr>
        <p:spPr bwMode="auto">
          <a:xfrm>
            <a:off x="3200400" y="4343400"/>
            <a:ext cx="620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Arial" charset="0"/>
              </a:rPr>
              <a:t>MSB </a:t>
            </a:r>
            <a:endParaRPr lang="en-US"/>
          </a:p>
        </p:txBody>
      </p:sp>
      <p:sp>
        <p:nvSpPr>
          <p:cNvPr id="12357" name="Line 69"/>
          <p:cNvSpPr>
            <a:spLocks noChangeShapeType="1"/>
          </p:cNvSpPr>
          <p:nvPr/>
        </p:nvSpPr>
        <p:spPr bwMode="auto">
          <a:xfrm>
            <a:off x="981075" y="3490913"/>
            <a:ext cx="3630613" cy="1587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15"/>
          <p:cNvGrpSpPr>
            <a:grpSpLocks/>
          </p:cNvGrpSpPr>
          <p:nvPr/>
        </p:nvGrpSpPr>
        <p:grpSpPr bwMode="auto">
          <a:xfrm>
            <a:off x="1546225" y="3490913"/>
            <a:ext cx="5359400" cy="1911350"/>
            <a:chOff x="974" y="2199"/>
            <a:chExt cx="3376" cy="1204"/>
          </a:xfrm>
        </p:grpSpPr>
        <p:grpSp>
          <p:nvGrpSpPr>
            <p:cNvPr id="3" name="Group 114"/>
            <p:cNvGrpSpPr>
              <a:grpSpLocks/>
            </p:cNvGrpSpPr>
            <p:nvPr/>
          </p:nvGrpSpPr>
          <p:grpSpPr bwMode="auto">
            <a:xfrm>
              <a:off x="974" y="2199"/>
              <a:ext cx="3376" cy="1204"/>
              <a:chOff x="974" y="2199"/>
              <a:chExt cx="3376" cy="1204"/>
            </a:xfrm>
          </p:grpSpPr>
          <p:sp>
            <p:nvSpPr>
              <p:cNvPr id="12336" name="Line 48"/>
              <p:cNvSpPr>
                <a:spLocks noChangeShapeType="1"/>
              </p:cNvSpPr>
              <p:nvPr/>
            </p:nvSpPr>
            <p:spPr bwMode="auto">
              <a:xfrm>
                <a:off x="4349" y="2833"/>
                <a:ext cx="1" cy="570"/>
              </a:xfrm>
              <a:prstGeom prst="line">
                <a:avLst/>
              </a:prstGeom>
              <a:noFill/>
              <a:ln w="55626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39" name="Line 51"/>
              <p:cNvSpPr>
                <a:spLocks noChangeShapeType="1"/>
              </p:cNvSpPr>
              <p:nvPr/>
            </p:nvSpPr>
            <p:spPr bwMode="auto">
              <a:xfrm>
                <a:off x="3984" y="2572"/>
                <a:ext cx="1" cy="513"/>
              </a:xfrm>
              <a:prstGeom prst="line">
                <a:avLst/>
              </a:prstGeom>
              <a:noFill/>
              <a:ln w="55563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58" name="Line 70"/>
              <p:cNvSpPr>
                <a:spLocks noChangeShapeType="1"/>
              </p:cNvSpPr>
              <p:nvPr/>
            </p:nvSpPr>
            <p:spPr bwMode="auto">
              <a:xfrm>
                <a:off x="974" y="2199"/>
                <a:ext cx="1" cy="886"/>
              </a:xfrm>
              <a:prstGeom prst="line">
                <a:avLst/>
              </a:prstGeom>
              <a:noFill/>
              <a:ln w="55563" cap="rnd">
                <a:solidFill>
                  <a:srgbClr val="0066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361" name="Line 73"/>
            <p:cNvSpPr>
              <a:spLocks noChangeShapeType="1"/>
            </p:cNvSpPr>
            <p:nvPr/>
          </p:nvSpPr>
          <p:spPr bwMode="auto">
            <a:xfrm>
              <a:off x="1314" y="2199"/>
              <a:ext cx="1" cy="886"/>
            </a:xfrm>
            <a:prstGeom prst="line">
              <a:avLst/>
            </a:prstGeom>
            <a:noFill/>
            <a:ln w="55626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13"/>
          <p:cNvGrpSpPr>
            <a:grpSpLocks/>
          </p:cNvGrpSpPr>
          <p:nvPr/>
        </p:nvGrpSpPr>
        <p:grpSpPr bwMode="auto">
          <a:xfrm>
            <a:off x="1225550" y="2971800"/>
            <a:ext cx="6273800" cy="1905000"/>
            <a:chOff x="772" y="1872"/>
            <a:chExt cx="3952" cy="1200"/>
          </a:xfrm>
        </p:grpSpPr>
        <p:sp>
          <p:nvSpPr>
            <p:cNvPr id="12370" name="Freeform 82"/>
            <p:cNvSpPr>
              <a:spLocks/>
            </p:cNvSpPr>
            <p:nvPr/>
          </p:nvSpPr>
          <p:spPr bwMode="auto">
            <a:xfrm>
              <a:off x="3476" y="1968"/>
              <a:ext cx="1248" cy="11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8" y="1152"/>
                </a:cxn>
              </a:cxnLst>
              <a:rect l="0" t="0" r="r" b="b"/>
              <a:pathLst>
                <a:path w="1248" h="1152">
                  <a:moveTo>
                    <a:pt x="0" y="0"/>
                  </a:moveTo>
                  <a:cubicBezTo>
                    <a:pt x="322" y="654"/>
                    <a:pt x="1248" y="1152"/>
                    <a:pt x="1248" y="1152"/>
                  </a:cubicBezTo>
                </a:path>
              </a:pathLst>
            </a:custGeom>
            <a:noFill/>
            <a:ln w="57150" cmpd="sng">
              <a:solidFill>
                <a:srgbClr val="0066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71" name="Freeform 83"/>
            <p:cNvSpPr>
              <a:spLocks/>
            </p:cNvSpPr>
            <p:nvPr/>
          </p:nvSpPr>
          <p:spPr bwMode="auto">
            <a:xfrm>
              <a:off x="772" y="1872"/>
              <a:ext cx="1344" cy="1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44" y="1200"/>
                </a:cxn>
              </a:cxnLst>
              <a:rect l="0" t="0" r="r" b="b"/>
              <a:pathLst>
                <a:path w="1344" h="1200">
                  <a:moveTo>
                    <a:pt x="0" y="0"/>
                  </a:moveTo>
                  <a:cubicBezTo>
                    <a:pt x="312" y="722"/>
                    <a:pt x="1344" y="1200"/>
                    <a:pt x="1344" y="1200"/>
                  </a:cubicBezTo>
                </a:path>
              </a:pathLst>
            </a:custGeom>
            <a:noFill/>
            <a:ln w="57150" cmpd="sng">
              <a:solidFill>
                <a:srgbClr val="0066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372" name="Rectangle 84"/>
          <p:cNvSpPr>
            <a:spLocks noChangeArrowheads="1"/>
          </p:cNvSpPr>
          <p:nvPr/>
        </p:nvSpPr>
        <p:spPr bwMode="auto">
          <a:xfrm>
            <a:off x="7275513" y="4146550"/>
            <a:ext cx="14874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Arial" charset="0"/>
              </a:rPr>
              <a:t>MEC = MSC </a:t>
            </a:r>
            <a:endParaRPr lang="en-US"/>
          </a:p>
        </p:txBody>
      </p:sp>
      <p:grpSp>
        <p:nvGrpSpPr>
          <p:cNvPr id="5" name="Group 111"/>
          <p:cNvGrpSpPr>
            <a:grpSpLocks/>
          </p:cNvGrpSpPr>
          <p:nvPr/>
        </p:nvGrpSpPr>
        <p:grpSpPr bwMode="auto">
          <a:xfrm>
            <a:off x="1476375" y="3171825"/>
            <a:ext cx="5588000" cy="1368425"/>
            <a:chOff x="930" y="1998"/>
            <a:chExt cx="3520" cy="862"/>
          </a:xfrm>
        </p:grpSpPr>
        <p:sp>
          <p:nvSpPr>
            <p:cNvPr id="12349" name="Rectangle 61"/>
            <p:cNvSpPr>
              <a:spLocks noChangeArrowheads="1"/>
            </p:cNvSpPr>
            <p:nvPr/>
          </p:nvSpPr>
          <p:spPr bwMode="auto">
            <a:xfrm>
              <a:off x="4057" y="2404"/>
              <a:ext cx="1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S </a:t>
              </a:r>
              <a:endParaRPr lang="en-US"/>
            </a:p>
          </p:txBody>
        </p:sp>
        <p:sp>
          <p:nvSpPr>
            <p:cNvPr id="12350" name="Rectangle 62"/>
            <p:cNvSpPr>
              <a:spLocks noChangeArrowheads="1"/>
            </p:cNvSpPr>
            <p:nvPr/>
          </p:nvSpPr>
          <p:spPr bwMode="auto">
            <a:xfrm>
              <a:off x="1366" y="1998"/>
              <a:ext cx="217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Y </a:t>
              </a:r>
              <a:endParaRPr lang="en-US"/>
            </a:p>
          </p:txBody>
        </p:sp>
        <p:sp>
          <p:nvSpPr>
            <p:cNvPr id="12351" name="Rectangle 63"/>
            <p:cNvSpPr>
              <a:spLocks noChangeArrowheads="1"/>
            </p:cNvSpPr>
            <p:nvPr/>
          </p:nvSpPr>
          <p:spPr bwMode="auto">
            <a:xfrm>
              <a:off x="1374" y="2407"/>
              <a:ext cx="209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Z </a:t>
              </a:r>
              <a:endParaRPr lang="en-US"/>
            </a:p>
          </p:txBody>
        </p:sp>
        <p:sp>
          <p:nvSpPr>
            <p:cNvPr id="12364" name="Oval 76"/>
            <p:cNvSpPr>
              <a:spLocks noChangeArrowheads="1"/>
            </p:cNvSpPr>
            <p:nvPr/>
          </p:nvSpPr>
          <p:spPr bwMode="auto">
            <a:xfrm>
              <a:off x="1261" y="2146"/>
              <a:ext cx="88" cy="7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6" name="Oval 78"/>
            <p:cNvSpPr>
              <a:spLocks noChangeArrowheads="1"/>
            </p:cNvSpPr>
            <p:nvPr/>
          </p:nvSpPr>
          <p:spPr bwMode="auto">
            <a:xfrm>
              <a:off x="3939" y="2772"/>
              <a:ext cx="80" cy="7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2" name="Oval 74"/>
            <p:cNvSpPr>
              <a:spLocks noChangeArrowheads="1"/>
            </p:cNvSpPr>
            <p:nvPr/>
          </p:nvSpPr>
          <p:spPr bwMode="auto">
            <a:xfrm>
              <a:off x="930" y="2146"/>
              <a:ext cx="80" cy="7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3" name="Oval 75"/>
            <p:cNvSpPr>
              <a:spLocks noChangeArrowheads="1"/>
            </p:cNvSpPr>
            <p:nvPr/>
          </p:nvSpPr>
          <p:spPr bwMode="auto">
            <a:xfrm>
              <a:off x="1261" y="2511"/>
              <a:ext cx="88" cy="88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5" name="Oval 77"/>
            <p:cNvSpPr>
              <a:spLocks noChangeArrowheads="1"/>
            </p:cNvSpPr>
            <p:nvPr/>
          </p:nvSpPr>
          <p:spPr bwMode="auto">
            <a:xfrm>
              <a:off x="3931" y="2520"/>
              <a:ext cx="88" cy="79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7" name="Oval 79"/>
            <p:cNvSpPr>
              <a:spLocks noChangeArrowheads="1"/>
            </p:cNvSpPr>
            <p:nvPr/>
          </p:nvSpPr>
          <p:spPr bwMode="auto">
            <a:xfrm>
              <a:off x="4308" y="2780"/>
              <a:ext cx="88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73" name="Rectangle 85"/>
            <p:cNvSpPr>
              <a:spLocks noChangeArrowheads="1"/>
            </p:cNvSpPr>
            <p:nvPr/>
          </p:nvSpPr>
          <p:spPr bwMode="auto">
            <a:xfrm>
              <a:off x="4308" y="2584"/>
              <a:ext cx="14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T </a:t>
              </a:r>
              <a:endParaRPr lang="en-US"/>
            </a:p>
          </p:txBody>
        </p:sp>
        <p:sp>
          <p:nvSpPr>
            <p:cNvPr id="12374" name="Rectangle 86"/>
            <p:cNvSpPr>
              <a:spLocks noChangeArrowheads="1"/>
            </p:cNvSpPr>
            <p:nvPr/>
          </p:nvSpPr>
          <p:spPr bwMode="auto">
            <a:xfrm>
              <a:off x="3792" y="2632"/>
              <a:ext cx="16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R </a:t>
              </a:r>
              <a:endParaRPr lang="en-US"/>
            </a:p>
          </p:txBody>
        </p:sp>
        <p:sp>
          <p:nvSpPr>
            <p:cNvPr id="12375" name="Rectangle 87"/>
            <p:cNvSpPr>
              <a:spLocks noChangeArrowheads="1"/>
            </p:cNvSpPr>
            <p:nvPr/>
          </p:nvSpPr>
          <p:spPr bwMode="auto">
            <a:xfrm>
              <a:off x="1044" y="1998"/>
              <a:ext cx="1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charset="0"/>
                </a:rPr>
                <a:t>X </a:t>
              </a:r>
              <a:endParaRPr lang="en-US"/>
            </a:p>
          </p:txBody>
        </p:sp>
      </p:grpSp>
      <p:grpSp>
        <p:nvGrpSpPr>
          <p:cNvPr id="6" name="Group 110"/>
          <p:cNvGrpSpPr>
            <a:grpSpLocks/>
          </p:cNvGrpSpPr>
          <p:nvPr/>
        </p:nvGrpSpPr>
        <p:grpSpPr bwMode="auto">
          <a:xfrm>
            <a:off x="2178050" y="4419600"/>
            <a:ext cx="5773738" cy="1219200"/>
            <a:chOff x="1372" y="2784"/>
            <a:chExt cx="3637" cy="768"/>
          </a:xfrm>
        </p:grpSpPr>
        <p:sp>
          <p:nvSpPr>
            <p:cNvPr id="12388" name="AutoShape 100"/>
            <p:cNvSpPr>
              <a:spLocks/>
            </p:cNvSpPr>
            <p:nvPr/>
          </p:nvSpPr>
          <p:spPr bwMode="auto">
            <a:xfrm rot="16200000" flipV="1">
              <a:off x="4272" y="2928"/>
              <a:ext cx="48" cy="432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1" name="AutoShape 103"/>
            <p:cNvSpPr>
              <a:spLocks/>
            </p:cNvSpPr>
            <p:nvPr/>
          </p:nvSpPr>
          <p:spPr bwMode="auto">
            <a:xfrm rot="5400000">
              <a:off x="1624" y="2736"/>
              <a:ext cx="72" cy="576"/>
            </a:xfrm>
            <a:prstGeom prst="leftBrace">
              <a:avLst>
                <a:gd name="adj1" fmla="val 66667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2" name="Rectangle 104"/>
            <p:cNvSpPr>
              <a:spLocks noChangeArrowheads="1"/>
            </p:cNvSpPr>
            <p:nvPr/>
          </p:nvSpPr>
          <p:spPr bwMode="auto">
            <a:xfrm>
              <a:off x="4608" y="3360"/>
              <a:ext cx="401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660067"/>
                  </a:solidFill>
                  <a:latin typeface="Symbol" pitchFamily="18" charset="2"/>
                </a:rPr>
                <a:t>D</a:t>
              </a:r>
              <a:r>
                <a:rPr lang="en-US">
                  <a:solidFill>
                    <a:srgbClr val="660067"/>
                  </a:solidFill>
                  <a:latin typeface="Arial" charset="0"/>
                </a:rPr>
                <a:t>Q</a:t>
              </a:r>
              <a:r>
                <a:rPr lang="en-US" i="1" baseline="-25000">
                  <a:solidFill>
                    <a:srgbClr val="660067"/>
                  </a:solidFill>
                  <a:latin typeface="Arial" charset="0"/>
                </a:rPr>
                <a:t>RD </a:t>
              </a:r>
              <a:endParaRPr lang="en-US">
                <a:solidFill>
                  <a:srgbClr val="660067"/>
                </a:solidFill>
              </a:endParaRPr>
            </a:p>
          </p:txBody>
        </p:sp>
        <p:sp>
          <p:nvSpPr>
            <p:cNvPr id="12393" name="Rectangle 105"/>
            <p:cNvSpPr>
              <a:spLocks noChangeArrowheads="1"/>
            </p:cNvSpPr>
            <p:nvPr/>
          </p:nvSpPr>
          <p:spPr bwMode="auto">
            <a:xfrm>
              <a:off x="1444" y="2784"/>
              <a:ext cx="401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r>
                <a:rPr lang="en-US">
                  <a:solidFill>
                    <a:srgbClr val="000000"/>
                  </a:solidFill>
                  <a:latin typeface="Arial" charset="0"/>
                </a:rPr>
                <a:t>Q</a:t>
              </a:r>
              <a:r>
                <a:rPr lang="en-US" i="1" baseline="-25000">
                  <a:solidFill>
                    <a:srgbClr val="000000"/>
                  </a:solidFill>
                  <a:latin typeface="Arial" charset="0"/>
                </a:rPr>
                <a:t>RC </a:t>
              </a:r>
              <a:endParaRPr lang="en-US"/>
            </a:p>
          </p:txBody>
        </p:sp>
        <p:sp>
          <p:nvSpPr>
            <p:cNvPr id="12395" name="Line 107"/>
            <p:cNvSpPr>
              <a:spLocks noChangeShapeType="1"/>
            </p:cNvSpPr>
            <p:nvPr/>
          </p:nvSpPr>
          <p:spPr bwMode="auto">
            <a:xfrm>
              <a:off x="4320" y="3216"/>
              <a:ext cx="288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112"/>
          <p:cNvGrpSpPr>
            <a:grpSpLocks/>
          </p:cNvGrpSpPr>
          <p:nvPr/>
        </p:nvGrpSpPr>
        <p:grpSpPr bwMode="auto">
          <a:xfrm>
            <a:off x="76200" y="1582738"/>
            <a:ext cx="8691563" cy="4573587"/>
            <a:chOff x="48" y="997"/>
            <a:chExt cx="5475" cy="2881"/>
          </a:xfrm>
        </p:grpSpPr>
        <p:sp>
          <p:nvSpPr>
            <p:cNvPr id="12348" name="Rectangle 60"/>
            <p:cNvSpPr>
              <a:spLocks noChangeArrowheads="1"/>
            </p:cNvSpPr>
            <p:nvPr/>
          </p:nvSpPr>
          <p:spPr bwMode="auto">
            <a:xfrm>
              <a:off x="1418" y="1086"/>
              <a:ext cx="844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000000"/>
                  </a:solidFill>
                  <a:latin typeface="Arial" charset="0"/>
                </a:rPr>
                <a:t>Firm C </a:t>
              </a:r>
              <a:endParaRPr lang="en-US"/>
            </a:p>
          </p:txBody>
        </p:sp>
        <p:sp>
          <p:nvSpPr>
            <p:cNvPr id="12360" name="Rectangle 72"/>
            <p:cNvSpPr>
              <a:spLocks noChangeArrowheads="1"/>
            </p:cNvSpPr>
            <p:nvPr/>
          </p:nvSpPr>
          <p:spPr bwMode="auto">
            <a:xfrm>
              <a:off x="1920" y="3648"/>
              <a:ext cx="25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400" b="1">
                  <a:solidFill>
                    <a:srgbClr val="660067"/>
                  </a:solidFill>
                  <a:latin typeface="Arial" charset="0"/>
                </a:rPr>
                <a:t>Tons of Emissions per Year </a:t>
              </a:r>
              <a:endParaRPr lang="en-US" sz="2400" b="1">
                <a:solidFill>
                  <a:srgbClr val="660067"/>
                </a:solidFill>
              </a:endParaRPr>
            </a:p>
          </p:txBody>
        </p:sp>
        <p:sp>
          <p:nvSpPr>
            <p:cNvPr id="12369" name="Rectangle 81"/>
            <p:cNvSpPr>
              <a:spLocks noChangeArrowheads="1"/>
            </p:cNvSpPr>
            <p:nvPr/>
          </p:nvSpPr>
          <p:spPr bwMode="auto">
            <a:xfrm>
              <a:off x="4128" y="1086"/>
              <a:ext cx="7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b="1">
                  <a:solidFill>
                    <a:srgbClr val="000000"/>
                  </a:solidFill>
                  <a:latin typeface="Arial" charset="0"/>
                </a:rPr>
                <a:t>Firm D </a:t>
              </a:r>
              <a:endParaRPr lang="en-US"/>
            </a:p>
          </p:txBody>
        </p:sp>
        <p:grpSp>
          <p:nvGrpSpPr>
            <p:cNvPr id="8" name="Group 109"/>
            <p:cNvGrpSpPr>
              <a:grpSpLocks/>
            </p:cNvGrpSpPr>
            <p:nvPr/>
          </p:nvGrpSpPr>
          <p:grpSpPr bwMode="auto">
            <a:xfrm>
              <a:off x="48" y="997"/>
              <a:ext cx="5475" cy="2632"/>
              <a:chOff x="48" y="997"/>
              <a:chExt cx="5475" cy="2632"/>
            </a:xfrm>
          </p:grpSpPr>
          <p:sp>
            <p:nvSpPr>
              <p:cNvPr id="12340" name="Freeform 52"/>
              <p:cNvSpPr>
                <a:spLocks/>
              </p:cNvSpPr>
              <p:nvPr/>
            </p:nvSpPr>
            <p:spPr bwMode="auto">
              <a:xfrm>
                <a:off x="3279" y="1486"/>
                <a:ext cx="2244" cy="159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599"/>
                  </a:cxn>
                  <a:cxn ang="0">
                    <a:pos x="2244" y="1599"/>
                  </a:cxn>
                </a:cxnLst>
                <a:rect l="0" t="0" r="r" b="b"/>
                <a:pathLst>
                  <a:path w="2244" h="1599">
                    <a:moveTo>
                      <a:pt x="0" y="0"/>
                    </a:moveTo>
                    <a:lnTo>
                      <a:pt x="0" y="1599"/>
                    </a:lnTo>
                    <a:lnTo>
                      <a:pt x="2244" y="1599"/>
                    </a:lnTo>
                  </a:path>
                </a:pathLst>
              </a:custGeom>
              <a:noFill/>
              <a:ln w="555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47" name="Rectangle 59"/>
              <p:cNvSpPr>
                <a:spLocks noChangeArrowheads="1"/>
              </p:cNvSpPr>
              <p:nvPr/>
            </p:nvSpPr>
            <p:spPr bwMode="auto">
              <a:xfrm>
                <a:off x="392" y="2111"/>
                <a:ext cx="287" cy="2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charset="0"/>
                  </a:rPr>
                  <a:t>20 </a:t>
                </a:r>
                <a:endParaRPr lang="en-US"/>
              </a:p>
            </p:txBody>
          </p:sp>
          <p:sp>
            <p:nvSpPr>
              <p:cNvPr id="12368" name="Freeform 80"/>
              <p:cNvSpPr>
                <a:spLocks/>
              </p:cNvSpPr>
              <p:nvPr/>
            </p:nvSpPr>
            <p:spPr bwMode="auto">
              <a:xfrm>
                <a:off x="618" y="1468"/>
                <a:ext cx="2287" cy="16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617"/>
                  </a:cxn>
                  <a:cxn ang="0">
                    <a:pos x="2287" y="1617"/>
                  </a:cxn>
                </a:cxnLst>
                <a:rect l="0" t="0" r="r" b="b"/>
                <a:pathLst>
                  <a:path w="2287" h="1617">
                    <a:moveTo>
                      <a:pt x="0" y="0"/>
                    </a:moveTo>
                    <a:lnTo>
                      <a:pt x="0" y="1617"/>
                    </a:lnTo>
                    <a:lnTo>
                      <a:pt x="2287" y="1617"/>
                    </a:lnTo>
                  </a:path>
                </a:pathLst>
              </a:custGeom>
              <a:noFill/>
              <a:ln w="555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" name="Group 88"/>
              <p:cNvGrpSpPr>
                <a:grpSpLocks/>
              </p:cNvGrpSpPr>
              <p:nvPr/>
            </p:nvGrpSpPr>
            <p:grpSpPr bwMode="auto">
              <a:xfrm>
                <a:off x="890" y="3152"/>
                <a:ext cx="248" cy="221"/>
                <a:chOff x="3191" y="2122"/>
                <a:chExt cx="248" cy="221"/>
              </a:xfrm>
            </p:grpSpPr>
            <p:sp>
              <p:nvSpPr>
                <p:cNvPr id="12377" name="Rectangle 89"/>
                <p:cNvSpPr>
                  <a:spLocks noChangeArrowheads="1"/>
                </p:cNvSpPr>
                <p:nvPr/>
              </p:nvSpPr>
              <p:spPr bwMode="auto">
                <a:xfrm>
                  <a:off x="3191" y="2122"/>
                  <a:ext cx="230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rgbClr val="660066"/>
                      </a:solidFill>
                      <a:latin typeface="Arial" charset="0"/>
                    </a:rPr>
                    <a:t>Q* </a:t>
                  </a:r>
                  <a:endParaRPr lang="en-US"/>
                </a:p>
              </p:txBody>
            </p:sp>
            <p:sp>
              <p:nvSpPr>
                <p:cNvPr id="12378" name="Rectangle 90"/>
                <p:cNvSpPr>
                  <a:spLocks noChangeArrowheads="1"/>
                </p:cNvSpPr>
                <p:nvPr/>
              </p:nvSpPr>
              <p:spPr bwMode="auto">
                <a:xfrm>
                  <a:off x="3248" y="2160"/>
                  <a:ext cx="191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i="1" baseline="-25000">
                      <a:solidFill>
                        <a:srgbClr val="660067"/>
                      </a:solidFill>
                      <a:latin typeface="Arial" charset="0"/>
                    </a:rPr>
                    <a:t>C</a:t>
                  </a:r>
                </a:p>
              </p:txBody>
            </p:sp>
          </p:grpSp>
          <p:grpSp>
            <p:nvGrpSpPr>
              <p:cNvPr id="10" name="Group 91"/>
              <p:cNvGrpSpPr>
                <a:grpSpLocks/>
              </p:cNvGrpSpPr>
              <p:nvPr/>
            </p:nvGrpSpPr>
            <p:grpSpPr bwMode="auto">
              <a:xfrm>
                <a:off x="1200" y="3152"/>
                <a:ext cx="248" cy="221"/>
                <a:chOff x="3191" y="2122"/>
                <a:chExt cx="248" cy="221"/>
              </a:xfrm>
            </p:grpSpPr>
            <p:sp>
              <p:nvSpPr>
                <p:cNvPr id="12380" name="Rectangle 92"/>
                <p:cNvSpPr>
                  <a:spLocks noChangeArrowheads="1"/>
                </p:cNvSpPr>
                <p:nvPr/>
              </p:nvSpPr>
              <p:spPr bwMode="auto">
                <a:xfrm>
                  <a:off x="3191" y="2122"/>
                  <a:ext cx="12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rgbClr val="660066"/>
                      </a:solidFill>
                      <a:latin typeface="Arial" charset="0"/>
                    </a:rPr>
                    <a:t>Q</a:t>
                  </a:r>
                  <a:endParaRPr lang="en-US"/>
                </a:p>
              </p:txBody>
            </p:sp>
            <p:sp>
              <p:nvSpPr>
                <p:cNvPr id="12381" name="Rectangle 93"/>
                <p:cNvSpPr>
                  <a:spLocks noChangeArrowheads="1"/>
                </p:cNvSpPr>
                <p:nvPr/>
              </p:nvSpPr>
              <p:spPr bwMode="auto">
                <a:xfrm>
                  <a:off x="3248" y="2160"/>
                  <a:ext cx="191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i="1" baseline="-25000">
                      <a:solidFill>
                        <a:srgbClr val="660067"/>
                      </a:solidFill>
                      <a:latin typeface="Arial" charset="0"/>
                    </a:rPr>
                    <a:t>R</a:t>
                  </a:r>
                </a:p>
              </p:txBody>
            </p:sp>
          </p:grpSp>
          <p:grpSp>
            <p:nvGrpSpPr>
              <p:cNvPr id="11" name="Group 94"/>
              <p:cNvGrpSpPr>
                <a:grpSpLocks/>
              </p:cNvGrpSpPr>
              <p:nvPr/>
            </p:nvGrpSpPr>
            <p:grpSpPr bwMode="auto">
              <a:xfrm>
                <a:off x="4224" y="3408"/>
                <a:ext cx="248" cy="221"/>
                <a:chOff x="3191" y="2122"/>
                <a:chExt cx="248" cy="221"/>
              </a:xfrm>
            </p:grpSpPr>
            <p:sp>
              <p:nvSpPr>
                <p:cNvPr id="12383" name="Rectangle 95"/>
                <p:cNvSpPr>
                  <a:spLocks noChangeArrowheads="1"/>
                </p:cNvSpPr>
                <p:nvPr/>
              </p:nvSpPr>
              <p:spPr bwMode="auto">
                <a:xfrm>
                  <a:off x="3191" y="2122"/>
                  <a:ext cx="230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rgbClr val="660066"/>
                      </a:solidFill>
                      <a:latin typeface="Arial" charset="0"/>
                    </a:rPr>
                    <a:t>Q* </a:t>
                  </a:r>
                  <a:endParaRPr lang="en-US"/>
                </a:p>
              </p:txBody>
            </p:sp>
            <p:sp>
              <p:nvSpPr>
                <p:cNvPr id="12384" name="Rectangle 96"/>
                <p:cNvSpPr>
                  <a:spLocks noChangeArrowheads="1"/>
                </p:cNvSpPr>
                <p:nvPr/>
              </p:nvSpPr>
              <p:spPr bwMode="auto">
                <a:xfrm>
                  <a:off x="3248" y="2160"/>
                  <a:ext cx="191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i="1" baseline="-25000">
                      <a:solidFill>
                        <a:srgbClr val="660067"/>
                      </a:solidFill>
                      <a:latin typeface="Arial" charset="0"/>
                    </a:rPr>
                    <a:t>D</a:t>
                  </a:r>
                </a:p>
              </p:txBody>
            </p:sp>
          </p:grpSp>
          <p:grpSp>
            <p:nvGrpSpPr>
              <p:cNvPr id="12" name="Group 97"/>
              <p:cNvGrpSpPr>
                <a:grpSpLocks/>
              </p:cNvGrpSpPr>
              <p:nvPr/>
            </p:nvGrpSpPr>
            <p:grpSpPr bwMode="auto">
              <a:xfrm>
                <a:off x="3856" y="3152"/>
                <a:ext cx="248" cy="221"/>
                <a:chOff x="3191" y="2122"/>
                <a:chExt cx="248" cy="221"/>
              </a:xfrm>
            </p:grpSpPr>
            <p:sp>
              <p:nvSpPr>
                <p:cNvPr id="12386" name="Rectangle 98"/>
                <p:cNvSpPr>
                  <a:spLocks noChangeArrowheads="1"/>
                </p:cNvSpPr>
                <p:nvPr/>
              </p:nvSpPr>
              <p:spPr bwMode="auto">
                <a:xfrm>
                  <a:off x="3191" y="2122"/>
                  <a:ext cx="12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rgbClr val="660066"/>
                      </a:solidFill>
                      <a:latin typeface="Arial" charset="0"/>
                    </a:rPr>
                    <a:t>Q</a:t>
                  </a:r>
                  <a:endParaRPr lang="en-US"/>
                </a:p>
              </p:txBody>
            </p:sp>
            <p:sp>
              <p:nvSpPr>
                <p:cNvPr id="12387" name="Rectangle 99"/>
                <p:cNvSpPr>
                  <a:spLocks noChangeArrowheads="1"/>
                </p:cNvSpPr>
                <p:nvPr/>
              </p:nvSpPr>
              <p:spPr bwMode="auto">
                <a:xfrm>
                  <a:off x="3248" y="2160"/>
                  <a:ext cx="191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i="1" baseline="-25000">
                      <a:solidFill>
                        <a:srgbClr val="660067"/>
                      </a:solidFill>
                      <a:latin typeface="Arial" charset="0"/>
                    </a:rPr>
                    <a:t>R</a:t>
                  </a:r>
                </a:p>
              </p:txBody>
            </p:sp>
          </p:grpSp>
          <p:sp>
            <p:nvSpPr>
              <p:cNvPr id="12396" name="Rectangle 108"/>
              <p:cNvSpPr>
                <a:spLocks noChangeArrowheads="1"/>
              </p:cNvSpPr>
              <p:nvPr/>
            </p:nvSpPr>
            <p:spPr bwMode="auto">
              <a:xfrm rot="16200000">
                <a:off x="-1042" y="2087"/>
                <a:ext cx="2410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400" b="1">
                    <a:solidFill>
                      <a:srgbClr val="660066"/>
                    </a:solidFill>
                    <a:latin typeface="Arial" charset="0"/>
                  </a:rPr>
                  <a:t>Cost and Benefit (Dollars) </a:t>
                </a:r>
                <a:endParaRPr lang="en-US" sz="2400" b="1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4" grpId="0" animBg="1"/>
      <p:bldP spid="12335" grpId="0" animBg="1"/>
      <p:bldP spid="12341" grpId="0" animBg="1"/>
      <p:bldP spid="12352" grpId="0" autoUpdateAnimBg="0"/>
      <p:bldP spid="12353" grpId="0" autoUpdateAnimBg="0"/>
      <p:bldP spid="12357" grpId="0" animBg="1"/>
      <p:bldP spid="1237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in Practice</a:t>
            </a: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" charset="0"/>
              </a:rPr>
              <a:t>Command and control Policies</a:t>
            </a:r>
          </a:p>
          <a:p>
            <a:pPr lvl="1"/>
            <a:r>
              <a:rPr lang="en-US" dirty="0" smtClean="0">
                <a:latin typeface="Arial" charset="0"/>
              </a:rPr>
              <a:t>Environmental Production Agency (EPA)</a:t>
            </a:r>
          </a:p>
          <a:p>
            <a:pPr lvl="1"/>
            <a:r>
              <a:rPr lang="en-US" dirty="0" smtClean="0">
                <a:latin typeface="Arial" charset="0"/>
              </a:rPr>
              <a:t>Discourages Innovation</a:t>
            </a:r>
          </a:p>
          <a:p>
            <a:pPr lvl="1"/>
            <a:r>
              <a:rPr lang="en-US" dirty="0" smtClean="0">
                <a:latin typeface="Arial" charset="0"/>
              </a:rPr>
              <a:t>Administrative Burden</a:t>
            </a:r>
          </a:p>
          <a:p>
            <a:r>
              <a:rPr lang="en-US" dirty="0" smtClean="0">
                <a:latin typeface="Arial" charset="0"/>
              </a:rPr>
              <a:t>Markets for Pollution Rights</a:t>
            </a:r>
          </a:p>
          <a:p>
            <a:pPr lvl="1"/>
            <a:r>
              <a:rPr lang="en-US" dirty="0" smtClean="0">
                <a:latin typeface="Arial" charset="0"/>
              </a:rPr>
              <a:t>Clean Air Act of 1990 tradable on Chicago Board of Exchange</a:t>
            </a:r>
          </a:p>
          <a:p>
            <a:pPr lvl="2"/>
            <a:r>
              <a:rPr lang="en-US" dirty="0" smtClean="0">
                <a:latin typeface="Arial" charset="0"/>
              </a:rPr>
              <a:t>Tradable Emission Permits (Allowances)</a:t>
            </a:r>
          </a:p>
          <a:p>
            <a:pPr lvl="1"/>
            <a:r>
              <a:rPr lang="en-US" dirty="0" smtClean="0">
                <a:latin typeface="Arial" charset="0"/>
              </a:rPr>
              <a:t>Option of cleaner burning fuels or Scrubbers</a:t>
            </a:r>
          </a:p>
          <a:p>
            <a:pPr lvl="1"/>
            <a:endParaRPr lang="en-US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bldLvl="5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in Practice</a:t>
            </a: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charset="0"/>
              </a:rPr>
              <a:t>Cap &amp; Trade Policies</a:t>
            </a:r>
          </a:p>
          <a:p>
            <a:r>
              <a:rPr lang="en-US" dirty="0" smtClean="0">
                <a:latin typeface="Arial" charset="0"/>
              </a:rPr>
              <a:t>Emission Offset Policy</a:t>
            </a:r>
          </a:p>
          <a:p>
            <a:r>
              <a:rPr lang="en-US" dirty="0" smtClean="0">
                <a:latin typeface="Arial" charset="0"/>
              </a:rPr>
              <a:t>Bubble Scheme</a:t>
            </a:r>
          </a:p>
          <a:p>
            <a:r>
              <a:rPr lang="en-US" dirty="0" smtClean="0">
                <a:latin typeface="Arial" charset="0"/>
              </a:rPr>
              <a:t>Banking of Emission Reduction</a:t>
            </a:r>
          </a:p>
          <a:p>
            <a:pPr lvl="1"/>
            <a:r>
              <a:rPr lang="en-US" dirty="0" smtClean="0">
                <a:latin typeface="Arial" charset="0"/>
              </a:rPr>
              <a:t>Self use</a:t>
            </a:r>
          </a:p>
          <a:p>
            <a:pPr lvl="1"/>
            <a:r>
              <a:rPr lang="en-US" dirty="0" smtClean="0">
                <a:latin typeface="Arial" charset="0"/>
              </a:rPr>
              <a:t>Sell to other firms</a:t>
            </a:r>
          </a:p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bldLvl="5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Externalities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>
                <a:latin typeface="Arial" charset="0"/>
              </a:rPr>
              <a:t>CFC’s</a:t>
            </a:r>
          </a:p>
          <a:p>
            <a:r>
              <a:rPr lang="en-US" sz="4400">
                <a:latin typeface="Arial" charset="0"/>
              </a:rPr>
              <a:t>Deforestation</a:t>
            </a:r>
          </a:p>
          <a:p>
            <a:r>
              <a:rPr lang="en-US" sz="4400">
                <a:latin typeface="Arial" charset="0"/>
              </a:rPr>
              <a:t>Global Warming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bldLvl="5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525</Words>
  <Application>Microsoft Office PowerPoint</Application>
  <PresentationFormat>On-screen Show (4:3)</PresentationFormat>
  <Paragraphs>142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Public Finance  (MPA405)</vt:lpstr>
      <vt:lpstr>Lecture 5 : Externalities and Public Policy (Contd…)</vt:lpstr>
      <vt:lpstr>4- Property rights &amp; Coase theorem</vt:lpstr>
      <vt:lpstr>4- Property rights &amp; Coase theorem</vt:lpstr>
      <vt:lpstr>Coase's Theorem</vt:lpstr>
      <vt:lpstr>An example. Figure 3.7 Coase’s Theorem</vt:lpstr>
      <vt:lpstr>Limitations of Coase’s Theorem</vt:lpstr>
      <vt:lpstr>Applying Coase's Theorem</vt:lpstr>
      <vt:lpstr>Figure 3.8 Pollution Rights and Emissions</vt:lpstr>
      <vt:lpstr>Figure 3.9 The Efficient Amount of Pollution Abatement</vt:lpstr>
      <vt:lpstr>6- Regulatory Solutions</vt:lpstr>
      <vt:lpstr>Figure 3.10 Regulating Emissions: Losses in Efficiency From Differences in the Marginal Social Benefit of Emissions</vt:lpstr>
      <vt:lpstr>Figure 3.11 Losses in Efficiency From Emissions Standards When MEC Differs Among Regions </vt:lpstr>
      <vt:lpstr>Theory in Practice</vt:lpstr>
      <vt:lpstr>Theory in Practice</vt:lpstr>
      <vt:lpstr>Global Externalities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 (MPA405)</dc:title>
  <dc:creator>Mughal</dc:creator>
  <cp:lastModifiedBy>NTS</cp:lastModifiedBy>
  <cp:revision>39</cp:revision>
  <dcterms:created xsi:type="dcterms:W3CDTF">2014-06-28T02:32:53Z</dcterms:created>
  <dcterms:modified xsi:type="dcterms:W3CDTF">2014-06-28T18:43:35Z</dcterms:modified>
</cp:coreProperties>
</file>