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81" r:id="rId2"/>
    <p:sldId id="315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16" r:id="rId21"/>
    <p:sldId id="300" r:id="rId22"/>
    <p:sldId id="301" r:id="rId23"/>
    <p:sldId id="30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D20ED-7669-41F1-8621-B953C02A471D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A67678-127D-4483-9E98-E6D399EEF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D2FA3F-49BD-401B-AEC6-05D2E33AB115}" type="slidenum">
              <a:rPr lang="en-US"/>
              <a:pPr/>
              <a:t>19</a:t>
            </a:fld>
            <a:endParaRPr lang="en-US"/>
          </a:p>
        </p:txBody>
      </p:sp>
      <p:sp>
        <p:nvSpPr>
          <p:cNvPr id="5325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E85423-F860-4F53-BC39-8BA38CD93B49}" type="slidenum">
              <a:rPr lang="en-US"/>
              <a:pPr/>
              <a:t>21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</a:t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MPA405</a:t>
            </a:r>
            <a:r>
              <a:rPr lang="en-US" sz="2800" dirty="0" smtClean="0"/>
              <a:t>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986784"/>
            <a:ext cx="3048000" cy="585216"/>
          </a:xfrm>
        </p:spPr>
        <p:txBody>
          <a:bodyPr>
            <a:normAutofit fontScale="70000" lnSpcReduction="20000"/>
          </a:bodyPr>
          <a:lstStyle/>
          <a:p>
            <a:pPr algn="r" eaLnBrk="1" hangingPunct="1">
              <a:defRPr/>
            </a:pPr>
            <a:r>
              <a:rPr lang="en-US" i="1" dirty="0" smtClean="0"/>
              <a:t>Dr. </a:t>
            </a:r>
            <a:r>
              <a:rPr lang="en-US" i="1" dirty="0" err="1" smtClean="0"/>
              <a:t>Khurrum</a:t>
            </a:r>
            <a:r>
              <a:rPr lang="en-US" i="1" dirty="0" smtClean="0"/>
              <a:t> S. Mughal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Lecture </a:t>
            </a:r>
            <a:r>
              <a:rPr lang="en-US" dirty="0" smtClean="0"/>
              <a:t>4: </a:t>
            </a:r>
            <a:r>
              <a:rPr lang="en-US" dirty="0" smtClean="0"/>
              <a:t>Externalities and Public Policy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1371600"/>
          </a:xfrm>
        </p:spPr>
        <p:txBody>
          <a:bodyPr/>
          <a:lstStyle/>
          <a:p>
            <a:r>
              <a:rPr lang="en-US"/>
              <a:t>Externalities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19200"/>
            <a:ext cx="7772400" cy="5181600"/>
          </a:xfrm>
        </p:spPr>
        <p:txBody>
          <a:bodyPr/>
          <a:lstStyle/>
          <a:p>
            <a:r>
              <a:rPr lang="en-US">
                <a:latin typeface="Arial" charset="0"/>
              </a:rPr>
              <a:t>I - What are externalities ?</a:t>
            </a:r>
          </a:p>
          <a:p>
            <a:r>
              <a:rPr lang="en-US">
                <a:latin typeface="Arial" charset="0"/>
              </a:rPr>
              <a:t>II - Externalities and efficiency</a:t>
            </a:r>
          </a:p>
          <a:p>
            <a:r>
              <a:rPr lang="en-US">
                <a:latin typeface="Arial" charset="0"/>
              </a:rPr>
              <a:t>III – Internalization of externalities</a:t>
            </a:r>
          </a:p>
          <a:p>
            <a:pPr lvl="1"/>
            <a:r>
              <a:rPr lang="en-US">
                <a:latin typeface="Arial" charset="0"/>
              </a:rPr>
              <a:t>1- Corrective taxes</a:t>
            </a:r>
          </a:p>
          <a:p>
            <a:pPr lvl="1"/>
            <a:r>
              <a:rPr lang="en-US">
                <a:latin typeface="Arial" charset="0"/>
              </a:rPr>
              <a:t>2- Second best efficiency solutions</a:t>
            </a:r>
          </a:p>
          <a:p>
            <a:pPr lvl="1"/>
            <a:r>
              <a:rPr lang="en-US">
                <a:latin typeface="Arial" charset="0"/>
              </a:rPr>
              <a:t>3- Corrective subsidies</a:t>
            </a:r>
          </a:p>
          <a:p>
            <a:pPr lvl="1"/>
            <a:r>
              <a:rPr lang="en-US">
                <a:latin typeface="Arial" charset="0"/>
              </a:rPr>
              <a:t>4- Property rights and Coase Theorem</a:t>
            </a:r>
          </a:p>
          <a:p>
            <a:pPr lvl="1"/>
            <a:r>
              <a:rPr lang="en-US">
                <a:latin typeface="Arial" charset="0"/>
              </a:rPr>
              <a:t>5- Efficient abatement level</a:t>
            </a:r>
          </a:p>
          <a:p>
            <a:pPr lvl="1"/>
            <a:r>
              <a:rPr lang="en-US">
                <a:latin typeface="Arial" charset="0"/>
              </a:rPr>
              <a:t>6- Regulatory solutions</a:t>
            </a:r>
          </a:p>
          <a:p>
            <a:pPr lvl="2">
              <a:buFont typeface="Wingdings" pitchFamily="2" charset="2"/>
              <a:buNone/>
            </a:pPr>
            <a:endParaRPr lang="en-US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cs typeface="Arial" charset="0"/>
              </a:rPr>
              <a:t>I- Externalities</a:t>
            </a:r>
            <a:r>
              <a:rPr lang="en-US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660066"/>
                </a:solidFill>
                <a:latin typeface="Arial" charset="0"/>
                <a:cs typeface="Arial" charset="0"/>
              </a:rPr>
              <a:t>Externalities</a:t>
            </a:r>
            <a:r>
              <a:rPr lang="en-US">
                <a:latin typeface="Arial" charset="0"/>
                <a:cs typeface="Arial" charset="0"/>
              </a:rPr>
              <a:t> are costs or benefits of market transactions not reflected in prices.</a:t>
            </a:r>
          </a:p>
          <a:p>
            <a:pPr lvl="1"/>
            <a:r>
              <a:rPr lang="en-US">
                <a:solidFill>
                  <a:srgbClr val="660066"/>
                </a:solidFill>
                <a:latin typeface="Arial" charset="0"/>
                <a:cs typeface="Arial" charset="0"/>
              </a:rPr>
              <a:t>Negative externalities</a:t>
            </a:r>
            <a:r>
              <a:rPr lang="en-US">
                <a:latin typeface="Arial" charset="0"/>
                <a:cs typeface="Arial" charset="0"/>
              </a:rPr>
              <a:t> are costs to third parties.</a:t>
            </a:r>
            <a:endParaRPr lang="en-US">
              <a:cs typeface="Times New Roman" pitchFamily="18" charset="0"/>
            </a:endParaRPr>
          </a:p>
          <a:p>
            <a:pPr lvl="1"/>
            <a:r>
              <a:rPr lang="en-US">
                <a:solidFill>
                  <a:srgbClr val="660066"/>
                </a:solidFill>
                <a:latin typeface="Arial" charset="0"/>
                <a:cs typeface="Arial" charset="0"/>
              </a:rPr>
              <a:t>Positive externalities</a:t>
            </a:r>
            <a:r>
              <a:rPr lang="en-US">
                <a:latin typeface="Arial" charset="0"/>
                <a:cs typeface="Arial" charset="0"/>
              </a:rPr>
              <a:t> are benefits to third parties</a:t>
            </a:r>
            <a:r>
              <a:rPr lang="en-US"/>
              <a:t> .</a:t>
            </a:r>
          </a:p>
          <a:p>
            <a:r>
              <a:rPr lang="en-US">
                <a:latin typeface="Arial" charset="0"/>
              </a:rPr>
              <a:t>Real and pecuniary externalities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bldLvl="5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1143000"/>
          </a:xfrm>
        </p:spPr>
        <p:txBody>
          <a:bodyPr/>
          <a:lstStyle/>
          <a:p>
            <a:r>
              <a:rPr lang="en-US" b="0">
                <a:cs typeface="Arial" charset="0"/>
              </a:rPr>
              <a:t>II- Externalities and Efficiency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800600"/>
          </a:xfrm>
        </p:spPr>
        <p:txBody>
          <a:bodyPr/>
          <a:lstStyle/>
          <a:p>
            <a:r>
              <a:rPr lang="en-US" sz="4400">
                <a:latin typeface="Arial" charset="0"/>
                <a:cs typeface="Arial" charset="0"/>
              </a:rPr>
              <a:t>The </a:t>
            </a:r>
            <a:r>
              <a:rPr lang="en-US" sz="4400">
                <a:solidFill>
                  <a:srgbClr val="FF5050"/>
                </a:solidFill>
                <a:latin typeface="Arial" charset="0"/>
                <a:cs typeface="Arial" charset="0"/>
              </a:rPr>
              <a:t>marginal external cost</a:t>
            </a:r>
            <a:r>
              <a:rPr lang="en-US" sz="4400">
                <a:latin typeface="Arial" charset="0"/>
                <a:cs typeface="Arial" charset="0"/>
              </a:rPr>
              <a:t> is the dollar value of the cost to third parties from the production or consumption of an additional unit of a good. This occurs when there is a </a:t>
            </a:r>
            <a:r>
              <a:rPr lang="en-US" sz="4400">
                <a:solidFill>
                  <a:srgbClr val="FF5050"/>
                </a:solidFill>
                <a:latin typeface="Arial" charset="0"/>
                <a:cs typeface="Arial" charset="0"/>
              </a:rPr>
              <a:t>negative externality</a:t>
            </a:r>
            <a:r>
              <a:rPr lang="en-US" sz="4400">
                <a:latin typeface="Arial" charset="0"/>
                <a:cs typeface="Arial" charset="0"/>
              </a:rPr>
              <a:t>.</a:t>
            </a:r>
            <a:endParaRPr lang="en-US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bldLvl="5" autoUpdateAnimBg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Social Costs</a:t>
            </a:r>
            <a:r>
              <a:rPr lang="en-US"/>
              <a:t> 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409700" y="2578100"/>
            <a:ext cx="6324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i="1">
                <a:solidFill>
                  <a:srgbClr val="660066"/>
                </a:solidFill>
                <a:latin typeface="Arial" charset="0"/>
                <a:cs typeface="Arial" charset="0"/>
              </a:rPr>
              <a:t>MSC</a:t>
            </a:r>
            <a:r>
              <a:rPr lang="en-US" sz="4800">
                <a:solidFill>
                  <a:srgbClr val="660066"/>
                </a:solidFill>
                <a:latin typeface="Arial" charset="0"/>
                <a:cs typeface="Arial" charset="0"/>
              </a:rPr>
              <a:t> = </a:t>
            </a:r>
            <a:r>
              <a:rPr lang="en-US" sz="4800" i="1">
                <a:solidFill>
                  <a:srgbClr val="660066"/>
                </a:solidFill>
                <a:latin typeface="Arial" charset="0"/>
                <a:cs typeface="Arial" charset="0"/>
              </a:rPr>
              <a:t>MPC</a:t>
            </a:r>
            <a:r>
              <a:rPr lang="en-US" sz="4800">
                <a:solidFill>
                  <a:srgbClr val="660066"/>
                </a:solidFill>
                <a:latin typeface="Arial" charset="0"/>
                <a:cs typeface="Arial" charset="0"/>
              </a:rPr>
              <a:t> + </a:t>
            </a:r>
            <a:r>
              <a:rPr lang="en-US" sz="4800" i="1">
                <a:solidFill>
                  <a:srgbClr val="660066"/>
                </a:solidFill>
                <a:latin typeface="Arial" charset="0"/>
                <a:cs typeface="Arial" charset="0"/>
              </a:rPr>
              <a:t>MEC</a:t>
            </a:r>
            <a:endParaRPr lang="en-US" sz="4800">
              <a:solidFill>
                <a:srgbClr val="66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2400"/>
              <a:t>Figure 3.1 Market Equilibrium, A Negative Externality and Efficiency</a:t>
            </a:r>
          </a:p>
        </p:txBody>
      </p:sp>
      <p:grpSp>
        <p:nvGrpSpPr>
          <p:cNvPr id="2" name="Group 71"/>
          <p:cNvGrpSpPr>
            <a:grpSpLocks/>
          </p:cNvGrpSpPr>
          <p:nvPr/>
        </p:nvGrpSpPr>
        <p:grpSpPr bwMode="auto">
          <a:xfrm>
            <a:off x="6038850" y="1422400"/>
            <a:ext cx="2909888" cy="2921000"/>
            <a:chOff x="3804" y="896"/>
            <a:chExt cx="1833" cy="1840"/>
          </a:xfrm>
        </p:grpSpPr>
        <p:sp>
          <p:nvSpPr>
            <p:cNvPr id="2057" name="Text Box 9"/>
            <p:cNvSpPr txBox="1">
              <a:spLocks noChangeArrowheads="1"/>
            </p:cNvSpPr>
            <p:nvPr/>
          </p:nvSpPr>
          <p:spPr bwMode="auto">
            <a:xfrm>
              <a:off x="4368" y="2448"/>
              <a:ext cx="8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D </a:t>
              </a:r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= </a:t>
              </a:r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MSB</a:t>
              </a:r>
            </a:p>
          </p:txBody>
        </p:sp>
        <p:sp>
          <p:nvSpPr>
            <p:cNvPr id="2058" name="Text Box 10"/>
            <p:cNvSpPr txBox="1">
              <a:spLocks noChangeArrowheads="1"/>
            </p:cNvSpPr>
            <p:nvPr/>
          </p:nvSpPr>
          <p:spPr bwMode="auto">
            <a:xfrm>
              <a:off x="4487" y="1296"/>
              <a:ext cx="8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S </a:t>
              </a:r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= </a:t>
              </a:r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MPC</a:t>
              </a:r>
            </a:p>
          </p:txBody>
        </p:sp>
        <p:sp>
          <p:nvSpPr>
            <p:cNvPr id="2059" name="Text Box 11"/>
            <p:cNvSpPr txBox="1">
              <a:spLocks noChangeArrowheads="1"/>
            </p:cNvSpPr>
            <p:nvPr/>
          </p:nvSpPr>
          <p:spPr bwMode="auto">
            <a:xfrm>
              <a:off x="3804" y="896"/>
              <a:ext cx="18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MPC </a:t>
              </a:r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+ </a:t>
              </a:r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MEC </a:t>
              </a:r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=</a:t>
              </a:r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 MSC</a:t>
              </a:r>
            </a:p>
          </p:txBody>
        </p:sp>
      </p:grpSp>
      <p:sp>
        <p:nvSpPr>
          <p:cNvPr id="2077" name="Text Box 29"/>
          <p:cNvSpPr txBox="1">
            <a:spLocks noChangeArrowheads="1"/>
          </p:cNvSpPr>
          <p:nvPr/>
        </p:nvSpPr>
        <p:spPr bwMode="auto">
          <a:xfrm>
            <a:off x="5470525" y="2830513"/>
            <a:ext cx="466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latin typeface="Arial" charset="0"/>
              </a:rPr>
              <a:t>10</a:t>
            </a:r>
          </a:p>
        </p:txBody>
      </p:sp>
      <p:sp>
        <p:nvSpPr>
          <p:cNvPr id="2100" name="Freeform 52"/>
          <p:cNvSpPr>
            <a:spLocks/>
          </p:cNvSpPr>
          <p:nvPr/>
        </p:nvSpPr>
        <p:spPr bwMode="auto">
          <a:xfrm>
            <a:off x="5611813" y="2455863"/>
            <a:ext cx="455612" cy="884237"/>
          </a:xfrm>
          <a:custGeom>
            <a:avLst/>
            <a:gdLst/>
            <a:ahLst/>
            <a:cxnLst>
              <a:cxn ang="0">
                <a:pos x="287" y="0"/>
              </a:cxn>
              <a:cxn ang="0">
                <a:pos x="287" y="0"/>
              </a:cxn>
              <a:cxn ang="0">
                <a:pos x="287" y="557"/>
              </a:cxn>
              <a:cxn ang="0">
                <a:pos x="0" y="287"/>
              </a:cxn>
              <a:cxn ang="0">
                <a:pos x="287" y="0"/>
              </a:cxn>
            </a:cxnLst>
            <a:rect l="0" t="0" r="r" b="b"/>
            <a:pathLst>
              <a:path w="287" h="557">
                <a:moveTo>
                  <a:pt x="287" y="0"/>
                </a:moveTo>
                <a:lnTo>
                  <a:pt x="287" y="0"/>
                </a:lnTo>
                <a:lnTo>
                  <a:pt x="287" y="557"/>
                </a:lnTo>
                <a:lnTo>
                  <a:pt x="0" y="287"/>
                </a:lnTo>
                <a:lnTo>
                  <a:pt x="287" y="0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02" name="Line 54"/>
          <p:cNvSpPr>
            <a:spLocks noChangeShapeType="1"/>
          </p:cNvSpPr>
          <p:nvPr/>
        </p:nvSpPr>
        <p:spPr bwMode="auto">
          <a:xfrm flipH="1">
            <a:off x="4200525" y="1874838"/>
            <a:ext cx="2474913" cy="2460625"/>
          </a:xfrm>
          <a:prstGeom prst="line">
            <a:avLst/>
          </a:prstGeom>
          <a:noFill/>
          <a:ln w="8255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03" name="Line 55"/>
          <p:cNvSpPr>
            <a:spLocks noChangeShapeType="1"/>
          </p:cNvSpPr>
          <p:nvPr/>
        </p:nvSpPr>
        <p:spPr bwMode="auto">
          <a:xfrm flipH="1">
            <a:off x="4672013" y="2289175"/>
            <a:ext cx="2459037" cy="2474913"/>
          </a:xfrm>
          <a:prstGeom prst="line">
            <a:avLst/>
          </a:prstGeom>
          <a:noFill/>
          <a:ln w="82550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04" name="Line 56"/>
          <p:cNvSpPr>
            <a:spLocks noChangeShapeType="1"/>
          </p:cNvSpPr>
          <p:nvPr/>
        </p:nvSpPr>
        <p:spPr bwMode="auto">
          <a:xfrm>
            <a:off x="4270375" y="1557338"/>
            <a:ext cx="2516188" cy="2514600"/>
          </a:xfrm>
          <a:prstGeom prst="line">
            <a:avLst/>
          </a:prstGeom>
          <a:noFill/>
          <a:ln w="8255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74"/>
          <p:cNvGrpSpPr>
            <a:grpSpLocks/>
          </p:cNvGrpSpPr>
          <p:nvPr/>
        </p:nvGrpSpPr>
        <p:grpSpPr bwMode="auto">
          <a:xfrm>
            <a:off x="1422400" y="2470150"/>
            <a:ext cx="4700588" cy="3689350"/>
            <a:chOff x="896" y="1556"/>
            <a:chExt cx="2961" cy="2324"/>
          </a:xfrm>
        </p:grpSpPr>
        <p:sp>
          <p:nvSpPr>
            <p:cNvPr id="2106" name="Freeform 58"/>
            <p:cNvSpPr>
              <a:spLocks/>
            </p:cNvSpPr>
            <p:nvPr/>
          </p:nvSpPr>
          <p:spPr bwMode="auto">
            <a:xfrm>
              <a:off x="3796" y="3541"/>
              <a:ext cx="26" cy="339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0" y="34"/>
                </a:cxn>
                <a:cxn ang="0">
                  <a:pos x="26" y="69"/>
                </a:cxn>
                <a:cxn ang="0">
                  <a:pos x="26" y="339"/>
                </a:cxn>
              </a:cxnLst>
              <a:rect l="0" t="0" r="r" b="b"/>
              <a:pathLst>
                <a:path w="26" h="339">
                  <a:moveTo>
                    <a:pt x="26" y="0"/>
                  </a:moveTo>
                  <a:lnTo>
                    <a:pt x="0" y="34"/>
                  </a:lnTo>
                  <a:lnTo>
                    <a:pt x="26" y="69"/>
                  </a:lnTo>
                  <a:lnTo>
                    <a:pt x="26" y="339"/>
                  </a:lnTo>
                </a:path>
              </a:pathLst>
            </a:custGeom>
            <a:noFill/>
            <a:ln w="82550">
              <a:solidFill>
                <a:srgbClr val="0066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7" name="Freeform 59"/>
            <p:cNvSpPr>
              <a:spLocks/>
            </p:cNvSpPr>
            <p:nvPr/>
          </p:nvSpPr>
          <p:spPr bwMode="auto">
            <a:xfrm>
              <a:off x="3517" y="3541"/>
              <a:ext cx="35" cy="339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4"/>
                </a:cxn>
                <a:cxn ang="0">
                  <a:pos x="35" y="69"/>
                </a:cxn>
                <a:cxn ang="0">
                  <a:pos x="35" y="339"/>
                </a:cxn>
              </a:cxnLst>
              <a:rect l="0" t="0" r="r" b="b"/>
              <a:pathLst>
                <a:path w="35" h="339">
                  <a:moveTo>
                    <a:pt x="35" y="0"/>
                  </a:moveTo>
                  <a:lnTo>
                    <a:pt x="0" y="34"/>
                  </a:lnTo>
                  <a:lnTo>
                    <a:pt x="35" y="69"/>
                  </a:lnTo>
                  <a:lnTo>
                    <a:pt x="35" y="339"/>
                  </a:lnTo>
                </a:path>
              </a:pathLst>
            </a:custGeom>
            <a:noFill/>
            <a:ln w="82550">
              <a:solidFill>
                <a:srgbClr val="0066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70"/>
            <p:cNvGrpSpPr>
              <a:grpSpLocks/>
            </p:cNvGrpSpPr>
            <p:nvPr/>
          </p:nvGrpSpPr>
          <p:grpSpPr bwMode="auto">
            <a:xfrm>
              <a:off x="896" y="1556"/>
              <a:ext cx="2961" cy="1915"/>
              <a:chOff x="896" y="1556"/>
              <a:chExt cx="2961" cy="1915"/>
            </a:xfrm>
          </p:grpSpPr>
          <p:sp>
            <p:nvSpPr>
              <p:cNvPr id="2101" name="Line 53"/>
              <p:cNvSpPr>
                <a:spLocks noChangeShapeType="1"/>
              </p:cNvSpPr>
              <p:nvPr/>
            </p:nvSpPr>
            <p:spPr bwMode="auto">
              <a:xfrm>
                <a:off x="896" y="2113"/>
                <a:ext cx="2926" cy="1"/>
              </a:xfrm>
              <a:prstGeom prst="line">
                <a:avLst/>
              </a:prstGeom>
              <a:noFill/>
              <a:ln w="82550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8" name="Freeform 60"/>
              <p:cNvSpPr>
                <a:spLocks/>
              </p:cNvSpPr>
              <p:nvPr/>
            </p:nvSpPr>
            <p:spPr bwMode="auto">
              <a:xfrm>
                <a:off x="896" y="1834"/>
                <a:ext cx="2691" cy="163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656" y="0"/>
                  </a:cxn>
                  <a:cxn ang="0">
                    <a:pos x="2656" y="1567"/>
                  </a:cxn>
                  <a:cxn ang="0">
                    <a:pos x="2691" y="1602"/>
                  </a:cxn>
                  <a:cxn ang="0">
                    <a:pos x="2656" y="1637"/>
                  </a:cxn>
                </a:cxnLst>
                <a:rect l="0" t="0" r="r" b="b"/>
                <a:pathLst>
                  <a:path w="2691" h="1637">
                    <a:moveTo>
                      <a:pt x="0" y="0"/>
                    </a:moveTo>
                    <a:lnTo>
                      <a:pt x="2656" y="0"/>
                    </a:lnTo>
                    <a:lnTo>
                      <a:pt x="2656" y="1567"/>
                    </a:lnTo>
                    <a:lnTo>
                      <a:pt x="2691" y="1602"/>
                    </a:lnTo>
                    <a:lnTo>
                      <a:pt x="2656" y="1637"/>
                    </a:lnTo>
                  </a:path>
                </a:pathLst>
              </a:custGeom>
              <a:noFill/>
              <a:ln w="82550">
                <a:solidFill>
                  <a:srgbClr val="0066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9" name="Freeform 61"/>
              <p:cNvSpPr>
                <a:spLocks/>
              </p:cNvSpPr>
              <p:nvPr/>
            </p:nvSpPr>
            <p:spPr bwMode="auto">
              <a:xfrm>
                <a:off x="896" y="1556"/>
                <a:ext cx="2961" cy="19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926" y="0"/>
                  </a:cxn>
                  <a:cxn ang="0">
                    <a:pos x="2926" y="1845"/>
                  </a:cxn>
                  <a:cxn ang="0">
                    <a:pos x="2961" y="1880"/>
                  </a:cxn>
                  <a:cxn ang="0">
                    <a:pos x="2926" y="1915"/>
                  </a:cxn>
                </a:cxnLst>
                <a:rect l="0" t="0" r="r" b="b"/>
                <a:pathLst>
                  <a:path w="2961" h="1915">
                    <a:moveTo>
                      <a:pt x="0" y="0"/>
                    </a:moveTo>
                    <a:lnTo>
                      <a:pt x="2926" y="0"/>
                    </a:lnTo>
                    <a:lnTo>
                      <a:pt x="2926" y="1845"/>
                    </a:lnTo>
                    <a:lnTo>
                      <a:pt x="2961" y="1880"/>
                    </a:lnTo>
                    <a:lnTo>
                      <a:pt x="2926" y="1915"/>
                    </a:lnTo>
                  </a:path>
                </a:pathLst>
              </a:custGeom>
              <a:noFill/>
              <a:ln w="82550">
                <a:solidFill>
                  <a:srgbClr val="0066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152400" y="1046163"/>
            <a:ext cx="8232775" cy="5856287"/>
            <a:chOff x="96" y="659"/>
            <a:chExt cx="5186" cy="3689"/>
          </a:xfrm>
        </p:grpSpPr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 rot="-5400000">
              <a:off x="-1311" y="2078"/>
              <a:ext cx="310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660067"/>
                  </a:solidFill>
                  <a:latin typeface="Arial" charset="0"/>
                </a:rPr>
                <a:t>Price, Benefit, and Cost (Dollars)</a:t>
              </a:r>
            </a:p>
          </p:txBody>
        </p:sp>
        <p:sp>
          <p:nvSpPr>
            <p:cNvPr id="2053" name="Text Box 5"/>
            <p:cNvSpPr txBox="1">
              <a:spLocks noChangeArrowheads="1"/>
            </p:cNvSpPr>
            <p:nvPr/>
          </p:nvSpPr>
          <p:spPr bwMode="auto">
            <a:xfrm>
              <a:off x="2160" y="4060"/>
              <a:ext cx="312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660067"/>
                  </a:solidFill>
                  <a:latin typeface="Arial" charset="0"/>
                </a:rPr>
                <a:t>Tons of Paper Per Year (Millions)</a:t>
              </a:r>
            </a:p>
          </p:txBody>
        </p:sp>
        <p:sp>
          <p:nvSpPr>
            <p:cNvPr id="2065" name="Text Box 17"/>
            <p:cNvSpPr txBox="1">
              <a:spLocks noChangeArrowheads="1"/>
            </p:cNvSpPr>
            <p:nvPr/>
          </p:nvSpPr>
          <p:spPr bwMode="auto">
            <a:xfrm>
              <a:off x="470" y="1413"/>
              <a:ext cx="4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110</a:t>
              </a:r>
            </a:p>
          </p:txBody>
        </p:sp>
        <p:sp>
          <p:nvSpPr>
            <p:cNvPr id="2066" name="Text Box 18"/>
            <p:cNvSpPr txBox="1">
              <a:spLocks noChangeArrowheads="1"/>
            </p:cNvSpPr>
            <p:nvPr/>
          </p:nvSpPr>
          <p:spPr bwMode="auto">
            <a:xfrm>
              <a:off x="480" y="1688"/>
              <a:ext cx="4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105</a:t>
              </a:r>
            </a:p>
          </p:txBody>
        </p:sp>
        <p:sp>
          <p:nvSpPr>
            <p:cNvPr id="2067" name="Text Box 19"/>
            <p:cNvSpPr txBox="1">
              <a:spLocks noChangeArrowheads="1"/>
            </p:cNvSpPr>
            <p:nvPr/>
          </p:nvSpPr>
          <p:spPr bwMode="auto">
            <a:xfrm>
              <a:off x="480" y="1976"/>
              <a:ext cx="4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100</a:t>
              </a:r>
            </a:p>
          </p:txBody>
        </p:sp>
        <p:sp>
          <p:nvSpPr>
            <p:cNvPr id="2068" name="Text Box 20"/>
            <p:cNvSpPr txBox="1">
              <a:spLocks noChangeArrowheads="1"/>
            </p:cNvSpPr>
            <p:nvPr/>
          </p:nvSpPr>
          <p:spPr bwMode="auto">
            <a:xfrm>
              <a:off x="3356" y="3861"/>
              <a:ext cx="3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4.5</a:t>
              </a:r>
            </a:p>
          </p:txBody>
        </p:sp>
        <p:sp>
          <p:nvSpPr>
            <p:cNvPr id="2069" name="Text Box 21"/>
            <p:cNvSpPr txBox="1">
              <a:spLocks noChangeArrowheads="1"/>
            </p:cNvSpPr>
            <p:nvPr/>
          </p:nvSpPr>
          <p:spPr bwMode="auto">
            <a:xfrm>
              <a:off x="3730" y="386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2110" name="Freeform 62"/>
            <p:cNvSpPr>
              <a:spLocks/>
            </p:cNvSpPr>
            <p:nvPr/>
          </p:nvSpPr>
          <p:spPr bwMode="auto">
            <a:xfrm>
              <a:off x="896" y="659"/>
              <a:ext cx="35" cy="28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742"/>
                </a:cxn>
                <a:cxn ang="0">
                  <a:pos x="35" y="2777"/>
                </a:cxn>
                <a:cxn ang="0">
                  <a:pos x="0" y="2812"/>
                </a:cxn>
              </a:cxnLst>
              <a:rect l="0" t="0" r="r" b="b"/>
              <a:pathLst>
                <a:path w="35" h="2812">
                  <a:moveTo>
                    <a:pt x="0" y="0"/>
                  </a:moveTo>
                  <a:lnTo>
                    <a:pt x="0" y="2742"/>
                  </a:lnTo>
                  <a:lnTo>
                    <a:pt x="35" y="2777"/>
                  </a:lnTo>
                  <a:lnTo>
                    <a:pt x="0" y="2812"/>
                  </a:lnTo>
                </a:path>
              </a:pathLst>
            </a:custGeom>
            <a:noFill/>
            <a:ln w="825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1" name="Freeform 63"/>
            <p:cNvSpPr>
              <a:spLocks/>
            </p:cNvSpPr>
            <p:nvPr/>
          </p:nvSpPr>
          <p:spPr bwMode="auto">
            <a:xfrm>
              <a:off x="862" y="3541"/>
              <a:ext cx="4179" cy="339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0" y="34"/>
                </a:cxn>
                <a:cxn ang="0">
                  <a:pos x="34" y="60"/>
                </a:cxn>
                <a:cxn ang="0">
                  <a:pos x="34" y="339"/>
                </a:cxn>
                <a:cxn ang="0">
                  <a:pos x="4179" y="339"/>
                </a:cxn>
              </a:cxnLst>
              <a:rect l="0" t="0" r="r" b="b"/>
              <a:pathLst>
                <a:path w="4179" h="339">
                  <a:moveTo>
                    <a:pt x="34" y="0"/>
                  </a:moveTo>
                  <a:lnTo>
                    <a:pt x="0" y="34"/>
                  </a:lnTo>
                  <a:lnTo>
                    <a:pt x="34" y="60"/>
                  </a:lnTo>
                  <a:lnTo>
                    <a:pt x="34" y="339"/>
                  </a:lnTo>
                  <a:lnTo>
                    <a:pt x="4179" y="339"/>
                  </a:lnTo>
                </a:path>
              </a:pathLst>
            </a:custGeom>
            <a:noFill/>
            <a:ln w="825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73"/>
          <p:cNvGrpSpPr>
            <a:grpSpLocks/>
          </p:cNvGrpSpPr>
          <p:nvPr/>
        </p:nvGrpSpPr>
        <p:grpSpPr bwMode="auto">
          <a:xfrm>
            <a:off x="5540375" y="2386013"/>
            <a:ext cx="611188" cy="1038225"/>
            <a:chOff x="3490" y="1503"/>
            <a:chExt cx="385" cy="654"/>
          </a:xfrm>
        </p:grpSpPr>
        <p:sp>
          <p:nvSpPr>
            <p:cNvPr id="2112" name="Oval 64"/>
            <p:cNvSpPr>
              <a:spLocks noChangeArrowheads="1"/>
            </p:cNvSpPr>
            <p:nvPr/>
          </p:nvSpPr>
          <p:spPr bwMode="auto">
            <a:xfrm>
              <a:off x="3760" y="1503"/>
              <a:ext cx="115" cy="105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3" name="Oval 65"/>
            <p:cNvSpPr>
              <a:spLocks noChangeArrowheads="1"/>
            </p:cNvSpPr>
            <p:nvPr/>
          </p:nvSpPr>
          <p:spPr bwMode="auto">
            <a:xfrm>
              <a:off x="3490" y="1772"/>
              <a:ext cx="106" cy="115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4" name="Oval 66"/>
            <p:cNvSpPr>
              <a:spLocks noChangeArrowheads="1"/>
            </p:cNvSpPr>
            <p:nvPr/>
          </p:nvSpPr>
          <p:spPr bwMode="auto">
            <a:xfrm>
              <a:off x="3769" y="2051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2"/>
          <p:cNvGrpSpPr>
            <a:grpSpLocks/>
          </p:cNvGrpSpPr>
          <p:nvPr/>
        </p:nvGrpSpPr>
        <p:grpSpPr bwMode="auto">
          <a:xfrm>
            <a:off x="5448300" y="1981200"/>
            <a:ext cx="1292225" cy="1584325"/>
            <a:chOff x="3432" y="1248"/>
            <a:chExt cx="814" cy="998"/>
          </a:xfrm>
        </p:grpSpPr>
        <p:sp>
          <p:nvSpPr>
            <p:cNvPr id="2073" name="Text Box 25"/>
            <p:cNvSpPr txBox="1">
              <a:spLocks noChangeArrowheads="1"/>
            </p:cNvSpPr>
            <p:nvPr/>
          </p:nvSpPr>
          <p:spPr bwMode="auto">
            <a:xfrm>
              <a:off x="3876" y="1958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A</a:t>
              </a:r>
            </a:p>
          </p:txBody>
        </p:sp>
        <p:sp>
          <p:nvSpPr>
            <p:cNvPr id="2074" name="Text Box 26"/>
            <p:cNvSpPr txBox="1">
              <a:spLocks noChangeArrowheads="1"/>
            </p:cNvSpPr>
            <p:nvPr/>
          </p:nvSpPr>
          <p:spPr bwMode="auto">
            <a:xfrm>
              <a:off x="3432" y="1524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B</a:t>
              </a:r>
            </a:p>
          </p:txBody>
        </p:sp>
        <p:sp>
          <p:nvSpPr>
            <p:cNvPr id="2075" name="Text Box 27"/>
            <p:cNvSpPr txBox="1">
              <a:spLocks noChangeArrowheads="1"/>
            </p:cNvSpPr>
            <p:nvPr/>
          </p:nvSpPr>
          <p:spPr bwMode="auto">
            <a:xfrm>
              <a:off x="3640" y="1248"/>
              <a:ext cx="26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G</a:t>
              </a:r>
            </a:p>
          </p:txBody>
        </p:sp>
        <p:sp>
          <p:nvSpPr>
            <p:cNvPr id="2076" name="AutoShape 28"/>
            <p:cNvSpPr>
              <a:spLocks/>
            </p:cNvSpPr>
            <p:nvPr/>
          </p:nvSpPr>
          <p:spPr bwMode="auto">
            <a:xfrm>
              <a:off x="3908" y="1556"/>
              <a:ext cx="48" cy="480"/>
            </a:xfrm>
            <a:prstGeom prst="rightBrace">
              <a:avLst>
                <a:gd name="adj1" fmla="val 83333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16" name="Text Box 68"/>
            <p:cNvSpPr txBox="1">
              <a:spLocks noChangeArrowheads="1"/>
            </p:cNvSpPr>
            <p:nvPr/>
          </p:nvSpPr>
          <p:spPr bwMode="auto">
            <a:xfrm>
              <a:off x="4032" y="1682"/>
              <a:ext cx="214" cy="2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10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7" grpId="0" autoUpdateAnimBg="0"/>
      <p:bldP spid="2100" grpId="0" animBg="1"/>
      <p:bldP spid="2102" grpId="0" animBg="1"/>
      <p:bldP spid="2103" grpId="0" animBg="1"/>
      <p:bldP spid="210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Implications of Figure 3.1</a:t>
            </a:r>
          </a:p>
        </p:txBody>
      </p:sp>
      <p:sp>
        <p:nvSpPr>
          <p:cNvPr id="5017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>
                <a:latin typeface="Arial" charset="0"/>
              </a:rPr>
              <a:t>Market equilibrium occurs where </a:t>
            </a:r>
          </a:p>
          <a:p>
            <a:pPr>
              <a:buFont typeface="Wingdings" pitchFamily="2" charset="2"/>
              <a:buNone/>
            </a:pPr>
            <a:r>
              <a:rPr lang="en-US" sz="4400">
                <a:latin typeface="Arial" charset="0"/>
              </a:rPr>
              <a:t>	</a:t>
            </a:r>
            <a:r>
              <a:rPr lang="en-US" sz="4400" i="1">
                <a:latin typeface="Arial" charset="0"/>
              </a:rPr>
              <a:t>MPC</a:t>
            </a:r>
            <a:r>
              <a:rPr lang="en-US" sz="4400">
                <a:latin typeface="Arial" charset="0"/>
              </a:rPr>
              <a:t> = </a:t>
            </a:r>
            <a:r>
              <a:rPr lang="en-US" sz="4400" i="1">
                <a:latin typeface="Arial" charset="0"/>
              </a:rPr>
              <a:t>MSB</a:t>
            </a:r>
            <a:endParaRPr lang="en-US" sz="4400">
              <a:latin typeface="Arial" charset="0"/>
            </a:endParaRPr>
          </a:p>
          <a:p>
            <a:r>
              <a:rPr lang="en-US" sz="4400">
                <a:latin typeface="Arial" charset="0"/>
              </a:rPr>
              <a:t>Efficiency Requires that </a:t>
            </a:r>
          </a:p>
          <a:p>
            <a:pPr>
              <a:buFont typeface="Wingdings" pitchFamily="2" charset="2"/>
              <a:buNone/>
            </a:pPr>
            <a:r>
              <a:rPr lang="en-US" sz="4400">
                <a:latin typeface="Arial" charset="0"/>
              </a:rPr>
              <a:t>	</a:t>
            </a:r>
            <a:r>
              <a:rPr lang="en-US" sz="4400" i="1">
                <a:latin typeface="Arial" charset="0"/>
              </a:rPr>
              <a:t>MSC</a:t>
            </a:r>
            <a:r>
              <a:rPr lang="en-US" sz="4400">
                <a:latin typeface="Arial" charset="0"/>
              </a:rPr>
              <a:t> = </a:t>
            </a:r>
            <a:r>
              <a:rPr lang="en-US" sz="4400" i="1">
                <a:latin typeface="Arial" charset="0"/>
              </a:rPr>
              <a:t>MPC</a:t>
            </a:r>
            <a:r>
              <a:rPr lang="en-US" sz="4400">
                <a:latin typeface="Arial" charset="0"/>
              </a:rPr>
              <a:t> + </a:t>
            </a:r>
            <a:r>
              <a:rPr lang="en-US" sz="4400" i="1">
                <a:latin typeface="Arial" charset="0"/>
              </a:rPr>
              <a:t>MEC</a:t>
            </a:r>
            <a:r>
              <a:rPr lang="en-US" sz="4400">
                <a:latin typeface="Arial" charset="0"/>
              </a:rPr>
              <a:t> = </a:t>
            </a:r>
            <a:r>
              <a:rPr lang="en-US" sz="4400" i="1">
                <a:latin typeface="Arial" charset="0"/>
              </a:rPr>
              <a:t>MSB</a:t>
            </a:r>
            <a:endParaRPr lang="en-US" sz="44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bldLvl="5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Positive externalities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3600">
                <a:latin typeface="Arial" charset="0"/>
                <a:cs typeface="Arial" charset="0"/>
              </a:rPr>
              <a:t>The </a:t>
            </a:r>
            <a:r>
              <a:rPr lang="en-US" sz="3600">
                <a:solidFill>
                  <a:srgbClr val="FF5050"/>
                </a:solidFill>
                <a:latin typeface="Arial" charset="0"/>
                <a:cs typeface="Arial" charset="0"/>
              </a:rPr>
              <a:t>marginal external benefit </a:t>
            </a:r>
            <a:r>
              <a:rPr lang="en-US" sz="3600">
                <a:latin typeface="Arial" charset="0"/>
                <a:cs typeface="Arial" charset="0"/>
              </a:rPr>
              <a:t>is the dollar value of the benefit to third parties from an additional unit of production of consumption of a good. This occurs when there is a </a:t>
            </a:r>
            <a:r>
              <a:rPr lang="en-US" sz="3600">
                <a:solidFill>
                  <a:srgbClr val="FF5050"/>
                </a:solidFill>
                <a:latin typeface="Arial" charset="0"/>
                <a:cs typeface="Arial" charset="0"/>
              </a:rPr>
              <a:t>positive externality</a:t>
            </a:r>
            <a:r>
              <a:rPr lang="en-US" sz="3600">
                <a:latin typeface="Arial" charset="0"/>
                <a:cs typeface="Arial" charset="0"/>
              </a:rPr>
              <a:t>.</a:t>
            </a:r>
            <a:endParaRPr lang="en-US" sz="3600">
              <a:cs typeface="Times New Roman" pitchFamily="18" charset="0"/>
            </a:endParaRPr>
          </a:p>
          <a:p>
            <a:endParaRPr lang="en-US" sz="36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bldLvl="5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Social Benefit</a:t>
            </a:r>
            <a:r>
              <a:rPr lang="en-US"/>
              <a:t> 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689100" y="2590800"/>
            <a:ext cx="6324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i="1">
                <a:solidFill>
                  <a:srgbClr val="660066"/>
                </a:solidFill>
                <a:latin typeface="Arial" charset="0"/>
                <a:cs typeface="Arial" charset="0"/>
              </a:rPr>
              <a:t>MSB</a:t>
            </a:r>
            <a:r>
              <a:rPr lang="en-US" sz="4800">
                <a:solidFill>
                  <a:srgbClr val="660066"/>
                </a:solidFill>
                <a:latin typeface="Arial" charset="0"/>
                <a:cs typeface="Arial" charset="0"/>
              </a:rPr>
              <a:t> = </a:t>
            </a:r>
            <a:r>
              <a:rPr lang="en-US" sz="4800" i="1">
                <a:solidFill>
                  <a:srgbClr val="660066"/>
                </a:solidFill>
                <a:latin typeface="Arial" charset="0"/>
                <a:cs typeface="Arial" charset="0"/>
              </a:rPr>
              <a:t>MPB</a:t>
            </a:r>
            <a:r>
              <a:rPr lang="en-US" sz="4800">
                <a:solidFill>
                  <a:srgbClr val="660066"/>
                </a:solidFill>
                <a:latin typeface="Arial" charset="0"/>
                <a:cs typeface="Arial" charset="0"/>
              </a:rPr>
              <a:t> + </a:t>
            </a:r>
            <a:r>
              <a:rPr lang="en-US" sz="4800" i="1">
                <a:solidFill>
                  <a:srgbClr val="660066"/>
                </a:solidFill>
                <a:latin typeface="Arial" charset="0"/>
                <a:cs typeface="Arial" charset="0"/>
              </a:rPr>
              <a:t>MEB</a:t>
            </a:r>
            <a:endParaRPr lang="en-US" sz="4800">
              <a:solidFill>
                <a:srgbClr val="66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0" name="Rectangle 28"/>
          <p:cNvSpPr>
            <a:spLocks noGrp="1" noChangeArrowheads="1"/>
          </p:cNvSpPr>
          <p:nvPr>
            <p:ph type="title" idx="4294967295"/>
          </p:nvPr>
        </p:nvSpPr>
        <p:spPr>
          <a:xfrm>
            <a:off x="965200" y="0"/>
            <a:ext cx="7772400" cy="1143000"/>
          </a:xfrm>
        </p:spPr>
        <p:txBody>
          <a:bodyPr/>
          <a:lstStyle/>
          <a:p>
            <a:r>
              <a:rPr lang="en-US" sz="2400"/>
              <a:t>Figure 3.2 Market Equilibrium, A Positive Externality and Efficiency</a:t>
            </a:r>
          </a:p>
        </p:txBody>
      </p:sp>
      <p:grpSp>
        <p:nvGrpSpPr>
          <p:cNvPr id="2" name="Group 59"/>
          <p:cNvGrpSpPr>
            <a:grpSpLocks/>
          </p:cNvGrpSpPr>
          <p:nvPr/>
        </p:nvGrpSpPr>
        <p:grpSpPr bwMode="auto">
          <a:xfrm>
            <a:off x="4260850" y="1371600"/>
            <a:ext cx="4311650" cy="4267200"/>
            <a:chOff x="2684" y="864"/>
            <a:chExt cx="2716" cy="2688"/>
          </a:xfrm>
        </p:grpSpPr>
        <p:sp>
          <p:nvSpPr>
            <p:cNvPr id="3081" name="Text Box 9"/>
            <p:cNvSpPr txBox="1">
              <a:spLocks noChangeArrowheads="1"/>
            </p:cNvSpPr>
            <p:nvPr/>
          </p:nvSpPr>
          <p:spPr bwMode="auto">
            <a:xfrm>
              <a:off x="3792" y="960"/>
              <a:ext cx="8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S </a:t>
              </a:r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= </a:t>
              </a:r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MSC</a:t>
              </a:r>
            </a:p>
          </p:txBody>
        </p:sp>
        <p:sp>
          <p:nvSpPr>
            <p:cNvPr id="3107" name="Text Box 35"/>
            <p:cNvSpPr txBox="1">
              <a:spLocks noChangeArrowheads="1"/>
            </p:cNvSpPr>
            <p:nvPr/>
          </p:nvSpPr>
          <p:spPr bwMode="auto">
            <a:xfrm>
              <a:off x="3600" y="3264"/>
              <a:ext cx="18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MPB </a:t>
              </a:r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+ </a:t>
              </a:r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MEB </a:t>
              </a:r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=</a:t>
              </a:r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 MSB</a:t>
              </a:r>
            </a:p>
          </p:txBody>
        </p:sp>
        <p:sp>
          <p:nvSpPr>
            <p:cNvPr id="3108" name="Text Box 36"/>
            <p:cNvSpPr txBox="1">
              <a:spLocks noChangeArrowheads="1"/>
            </p:cNvSpPr>
            <p:nvPr/>
          </p:nvSpPr>
          <p:spPr bwMode="auto">
            <a:xfrm>
              <a:off x="3000" y="3012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H</a:t>
              </a:r>
            </a:p>
          </p:txBody>
        </p:sp>
        <p:sp>
          <p:nvSpPr>
            <p:cNvPr id="3109" name="Text Box 37"/>
            <p:cNvSpPr txBox="1">
              <a:spLocks noChangeArrowheads="1"/>
            </p:cNvSpPr>
            <p:nvPr/>
          </p:nvSpPr>
          <p:spPr bwMode="auto">
            <a:xfrm>
              <a:off x="2688" y="864"/>
              <a:ext cx="2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Z</a:t>
              </a:r>
            </a:p>
          </p:txBody>
        </p:sp>
        <p:sp>
          <p:nvSpPr>
            <p:cNvPr id="3110" name="Text Box 38"/>
            <p:cNvSpPr txBox="1">
              <a:spLocks noChangeArrowheads="1"/>
            </p:cNvSpPr>
            <p:nvPr/>
          </p:nvSpPr>
          <p:spPr bwMode="auto">
            <a:xfrm>
              <a:off x="2684" y="2176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U</a:t>
              </a:r>
            </a:p>
          </p:txBody>
        </p:sp>
        <p:sp>
          <p:nvSpPr>
            <p:cNvPr id="3111" name="Text Box 39"/>
            <p:cNvSpPr txBox="1">
              <a:spLocks noChangeArrowheads="1"/>
            </p:cNvSpPr>
            <p:nvPr/>
          </p:nvSpPr>
          <p:spPr bwMode="auto">
            <a:xfrm>
              <a:off x="3020" y="1832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V</a:t>
              </a:r>
            </a:p>
          </p:txBody>
        </p:sp>
      </p:grpSp>
      <p:sp>
        <p:nvSpPr>
          <p:cNvPr id="3119" name="Freeform 47"/>
          <p:cNvSpPr>
            <a:spLocks/>
          </p:cNvSpPr>
          <p:nvPr/>
        </p:nvSpPr>
        <p:spPr bwMode="auto">
          <a:xfrm>
            <a:off x="4229100" y="1654175"/>
            <a:ext cx="498475" cy="19637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1237"/>
              </a:cxn>
              <a:cxn ang="0">
                <a:pos x="314" y="897"/>
              </a:cxn>
              <a:cxn ang="0">
                <a:pos x="0" y="0"/>
              </a:cxn>
            </a:cxnLst>
            <a:rect l="0" t="0" r="r" b="b"/>
            <a:pathLst>
              <a:path w="314" h="1237">
                <a:moveTo>
                  <a:pt x="0" y="0"/>
                </a:moveTo>
                <a:lnTo>
                  <a:pt x="0" y="0"/>
                </a:lnTo>
                <a:lnTo>
                  <a:pt x="0" y="1237"/>
                </a:lnTo>
                <a:lnTo>
                  <a:pt x="314" y="897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52"/>
          <p:cNvGrpSpPr>
            <a:grpSpLocks/>
          </p:cNvGrpSpPr>
          <p:nvPr/>
        </p:nvGrpSpPr>
        <p:grpSpPr bwMode="auto">
          <a:xfrm>
            <a:off x="1797050" y="1668463"/>
            <a:ext cx="2943225" cy="4408487"/>
            <a:chOff x="1132" y="1051"/>
            <a:chExt cx="1854" cy="2777"/>
          </a:xfrm>
        </p:grpSpPr>
        <p:sp>
          <p:nvSpPr>
            <p:cNvPr id="3120" name="Freeform 48"/>
            <p:cNvSpPr>
              <a:spLocks/>
            </p:cNvSpPr>
            <p:nvPr/>
          </p:nvSpPr>
          <p:spPr bwMode="auto">
            <a:xfrm>
              <a:off x="1132" y="1051"/>
              <a:ext cx="1550" cy="27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50" y="0"/>
                </a:cxn>
                <a:cxn ang="0">
                  <a:pos x="1550" y="2777"/>
                </a:cxn>
              </a:cxnLst>
              <a:rect l="0" t="0" r="r" b="b"/>
              <a:pathLst>
                <a:path w="1550" h="2777">
                  <a:moveTo>
                    <a:pt x="0" y="0"/>
                  </a:moveTo>
                  <a:lnTo>
                    <a:pt x="1550" y="0"/>
                  </a:lnTo>
                  <a:lnTo>
                    <a:pt x="1550" y="2777"/>
                  </a:lnTo>
                </a:path>
              </a:pathLst>
            </a:custGeom>
            <a:noFill/>
            <a:ln w="82550" cap="flat">
              <a:solidFill>
                <a:srgbClr val="333399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1" name="Freeform 49"/>
            <p:cNvSpPr>
              <a:spLocks/>
            </p:cNvSpPr>
            <p:nvPr/>
          </p:nvSpPr>
          <p:spPr bwMode="auto">
            <a:xfrm>
              <a:off x="1132" y="1956"/>
              <a:ext cx="1854" cy="18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54" y="0"/>
                </a:cxn>
                <a:cxn ang="0">
                  <a:pos x="1854" y="1872"/>
                </a:cxn>
              </a:cxnLst>
              <a:rect l="0" t="0" r="r" b="b"/>
              <a:pathLst>
                <a:path w="1854" h="1872">
                  <a:moveTo>
                    <a:pt x="0" y="0"/>
                  </a:moveTo>
                  <a:lnTo>
                    <a:pt x="1854" y="0"/>
                  </a:lnTo>
                  <a:lnTo>
                    <a:pt x="1854" y="1872"/>
                  </a:lnTo>
                </a:path>
              </a:pathLst>
            </a:custGeom>
            <a:noFill/>
            <a:ln w="82550" cap="flat">
              <a:solidFill>
                <a:srgbClr val="333399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2" name="Line 50"/>
            <p:cNvSpPr>
              <a:spLocks noChangeShapeType="1"/>
            </p:cNvSpPr>
            <p:nvPr/>
          </p:nvSpPr>
          <p:spPr bwMode="auto">
            <a:xfrm>
              <a:off x="1132" y="2287"/>
              <a:ext cx="1550" cy="1"/>
            </a:xfrm>
            <a:prstGeom prst="line">
              <a:avLst/>
            </a:prstGeom>
            <a:noFill/>
            <a:ln w="82550">
              <a:solidFill>
                <a:srgbClr val="333399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3" name="Line 51"/>
            <p:cNvSpPr>
              <a:spLocks noChangeShapeType="1"/>
            </p:cNvSpPr>
            <p:nvPr/>
          </p:nvSpPr>
          <p:spPr bwMode="auto">
            <a:xfrm>
              <a:off x="1132" y="3201"/>
              <a:ext cx="1854" cy="1"/>
            </a:xfrm>
            <a:prstGeom prst="line">
              <a:avLst/>
            </a:prstGeom>
            <a:noFill/>
            <a:ln w="82550">
              <a:solidFill>
                <a:srgbClr val="333399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58"/>
          <p:cNvGrpSpPr>
            <a:grpSpLocks/>
          </p:cNvGrpSpPr>
          <p:nvPr/>
        </p:nvGrpSpPr>
        <p:grpSpPr bwMode="auto">
          <a:xfrm>
            <a:off x="2514600" y="1371600"/>
            <a:ext cx="3413125" cy="4408488"/>
            <a:chOff x="1611" y="842"/>
            <a:chExt cx="2150" cy="2777"/>
          </a:xfrm>
        </p:grpSpPr>
        <p:sp>
          <p:nvSpPr>
            <p:cNvPr id="3125" name="Line 53"/>
            <p:cNvSpPr>
              <a:spLocks noChangeShapeType="1"/>
            </p:cNvSpPr>
            <p:nvPr/>
          </p:nvSpPr>
          <p:spPr bwMode="auto">
            <a:xfrm>
              <a:off x="2603" y="842"/>
              <a:ext cx="958" cy="2716"/>
            </a:xfrm>
            <a:prstGeom prst="line">
              <a:avLst/>
            </a:prstGeom>
            <a:noFill/>
            <a:ln w="82550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6" name="Line 54"/>
            <p:cNvSpPr>
              <a:spLocks noChangeShapeType="1"/>
            </p:cNvSpPr>
            <p:nvPr/>
          </p:nvSpPr>
          <p:spPr bwMode="auto">
            <a:xfrm>
              <a:off x="2194" y="903"/>
              <a:ext cx="949" cy="2716"/>
            </a:xfrm>
            <a:prstGeom prst="line">
              <a:avLst/>
            </a:prstGeom>
            <a:noFill/>
            <a:ln w="82550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7" name="Line 55"/>
            <p:cNvSpPr>
              <a:spLocks noChangeShapeType="1"/>
            </p:cNvSpPr>
            <p:nvPr/>
          </p:nvSpPr>
          <p:spPr bwMode="auto">
            <a:xfrm flipH="1">
              <a:off x="1611" y="1121"/>
              <a:ext cx="2150" cy="2307"/>
            </a:xfrm>
            <a:prstGeom prst="line">
              <a:avLst/>
            </a:prstGeom>
            <a:noFill/>
            <a:ln w="82550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7"/>
          <p:cNvGrpSpPr>
            <a:grpSpLocks/>
          </p:cNvGrpSpPr>
          <p:nvPr/>
        </p:nvGrpSpPr>
        <p:grpSpPr bwMode="auto">
          <a:xfrm>
            <a:off x="228600" y="1046163"/>
            <a:ext cx="8148638" cy="5843587"/>
            <a:chOff x="144" y="659"/>
            <a:chExt cx="5133" cy="3681"/>
          </a:xfrm>
        </p:grpSpPr>
        <p:sp>
          <p:nvSpPr>
            <p:cNvPr id="3076" name="Text Box 4"/>
            <p:cNvSpPr txBox="1">
              <a:spLocks noChangeArrowheads="1"/>
            </p:cNvSpPr>
            <p:nvPr/>
          </p:nvSpPr>
          <p:spPr bwMode="auto">
            <a:xfrm rot="-5400000">
              <a:off x="-1263" y="2126"/>
              <a:ext cx="310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660067"/>
                  </a:solidFill>
                  <a:latin typeface="Arial" charset="0"/>
                </a:rPr>
                <a:t>Price, Benefit, and Cost (Dollars)</a:t>
              </a:r>
            </a:p>
          </p:txBody>
        </p:sp>
        <p:sp>
          <p:nvSpPr>
            <p:cNvPr id="3077" name="Text Box 5"/>
            <p:cNvSpPr txBox="1">
              <a:spLocks noChangeArrowheads="1"/>
            </p:cNvSpPr>
            <p:nvPr/>
          </p:nvSpPr>
          <p:spPr bwMode="auto">
            <a:xfrm>
              <a:off x="3616" y="3822"/>
              <a:ext cx="1661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sz="2400" b="1">
                  <a:solidFill>
                    <a:srgbClr val="660067"/>
                  </a:solidFill>
                  <a:latin typeface="Arial" charset="0"/>
                </a:rPr>
                <a:t>Inoculations Per </a:t>
              </a:r>
            </a:p>
            <a:p>
              <a:pPr algn="r"/>
              <a:r>
                <a:rPr lang="en-US" sz="2400" b="1">
                  <a:solidFill>
                    <a:srgbClr val="660067"/>
                  </a:solidFill>
                  <a:latin typeface="Arial" charset="0"/>
                </a:rPr>
                <a:t>Year (Millions)</a:t>
              </a:r>
            </a:p>
          </p:txBody>
        </p:sp>
        <p:sp>
          <p:nvSpPr>
            <p:cNvPr id="3103" name="Text Box 31"/>
            <p:cNvSpPr txBox="1">
              <a:spLocks noChangeArrowheads="1"/>
            </p:cNvSpPr>
            <p:nvPr/>
          </p:nvSpPr>
          <p:spPr bwMode="auto">
            <a:xfrm>
              <a:off x="720" y="306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10</a:t>
              </a:r>
            </a:p>
          </p:txBody>
        </p:sp>
        <p:sp>
          <p:nvSpPr>
            <p:cNvPr id="3104" name="Text Box 32"/>
            <p:cNvSpPr txBox="1">
              <a:spLocks noChangeArrowheads="1"/>
            </p:cNvSpPr>
            <p:nvPr/>
          </p:nvSpPr>
          <p:spPr bwMode="auto">
            <a:xfrm>
              <a:off x="720" y="216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25</a:t>
              </a:r>
            </a:p>
          </p:txBody>
        </p:sp>
        <p:sp>
          <p:nvSpPr>
            <p:cNvPr id="3105" name="Text Box 33"/>
            <p:cNvSpPr txBox="1">
              <a:spLocks noChangeArrowheads="1"/>
            </p:cNvSpPr>
            <p:nvPr/>
          </p:nvSpPr>
          <p:spPr bwMode="auto">
            <a:xfrm>
              <a:off x="720" y="1824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30</a:t>
              </a:r>
            </a:p>
          </p:txBody>
        </p:sp>
        <p:sp>
          <p:nvSpPr>
            <p:cNvPr id="3106" name="Text Box 34"/>
            <p:cNvSpPr txBox="1">
              <a:spLocks noChangeArrowheads="1"/>
            </p:cNvSpPr>
            <p:nvPr/>
          </p:nvSpPr>
          <p:spPr bwMode="auto">
            <a:xfrm>
              <a:off x="720" y="912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45</a:t>
              </a:r>
            </a:p>
          </p:txBody>
        </p:sp>
        <p:sp>
          <p:nvSpPr>
            <p:cNvPr id="3112" name="Text Box 40"/>
            <p:cNvSpPr txBox="1">
              <a:spLocks noChangeArrowheads="1"/>
            </p:cNvSpPr>
            <p:nvPr/>
          </p:nvSpPr>
          <p:spPr bwMode="auto">
            <a:xfrm>
              <a:off x="2512" y="384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10</a:t>
              </a:r>
            </a:p>
          </p:txBody>
        </p:sp>
        <p:sp>
          <p:nvSpPr>
            <p:cNvPr id="3113" name="Text Box 41"/>
            <p:cNvSpPr txBox="1">
              <a:spLocks noChangeArrowheads="1"/>
            </p:cNvSpPr>
            <p:nvPr/>
          </p:nvSpPr>
          <p:spPr bwMode="auto">
            <a:xfrm>
              <a:off x="2836" y="3840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12</a:t>
              </a:r>
            </a:p>
          </p:txBody>
        </p:sp>
        <p:sp>
          <p:nvSpPr>
            <p:cNvPr id="3114" name="Text Box 42"/>
            <p:cNvSpPr txBox="1">
              <a:spLocks noChangeArrowheads="1"/>
            </p:cNvSpPr>
            <p:nvPr/>
          </p:nvSpPr>
          <p:spPr bwMode="auto">
            <a:xfrm>
              <a:off x="827" y="3696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0</a:t>
              </a:r>
            </a:p>
          </p:txBody>
        </p:sp>
        <p:sp>
          <p:nvSpPr>
            <p:cNvPr id="3128" name="Freeform 56"/>
            <p:cNvSpPr>
              <a:spLocks/>
            </p:cNvSpPr>
            <p:nvPr/>
          </p:nvSpPr>
          <p:spPr bwMode="auto">
            <a:xfrm>
              <a:off x="1132" y="659"/>
              <a:ext cx="4100" cy="316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69"/>
                </a:cxn>
                <a:cxn ang="0">
                  <a:pos x="3439" y="3169"/>
                </a:cxn>
              </a:cxnLst>
              <a:rect l="0" t="0" r="r" b="b"/>
              <a:pathLst>
                <a:path w="3439" h="3169">
                  <a:moveTo>
                    <a:pt x="0" y="0"/>
                  </a:moveTo>
                  <a:lnTo>
                    <a:pt x="0" y="3169"/>
                  </a:lnTo>
                  <a:lnTo>
                    <a:pt x="3439" y="3169"/>
                  </a:lnTo>
                </a:path>
              </a:pathLst>
            </a:custGeom>
            <a:noFill/>
            <a:ln w="825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7" name="Line 91"/>
          <p:cNvSpPr>
            <a:spLocks noChangeShapeType="1"/>
          </p:cNvSpPr>
          <p:nvPr/>
        </p:nvSpPr>
        <p:spPr bwMode="auto">
          <a:xfrm>
            <a:off x="2362200" y="2362200"/>
            <a:ext cx="5334000" cy="1219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89" name="Line 93"/>
          <p:cNvSpPr>
            <a:spLocks noChangeShapeType="1"/>
          </p:cNvSpPr>
          <p:nvPr/>
        </p:nvSpPr>
        <p:spPr bwMode="auto">
          <a:xfrm flipV="1">
            <a:off x="4038600" y="2514600"/>
            <a:ext cx="4191000" cy="2209800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88" name="Line 92"/>
          <p:cNvSpPr>
            <a:spLocks noChangeShapeType="1"/>
          </p:cNvSpPr>
          <p:nvPr/>
        </p:nvSpPr>
        <p:spPr bwMode="auto">
          <a:xfrm flipV="1">
            <a:off x="2438400" y="1600200"/>
            <a:ext cx="4114800" cy="1905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85" name="Line 89"/>
          <p:cNvSpPr>
            <a:spLocks noChangeShapeType="1"/>
          </p:cNvSpPr>
          <p:nvPr/>
        </p:nvSpPr>
        <p:spPr bwMode="auto">
          <a:xfrm>
            <a:off x="2895600" y="1676400"/>
            <a:ext cx="2895600" cy="1447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26" name="Rectangle 30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2400"/>
              <a:t>Figure 3.3 A Positive Externality  for Which MEB Declines With Annual Output</a:t>
            </a:r>
            <a:br>
              <a:rPr lang="en-US" sz="2400"/>
            </a:br>
            <a:endParaRPr lang="en-US" sz="2400"/>
          </a:p>
        </p:txBody>
      </p:sp>
      <p:grpSp>
        <p:nvGrpSpPr>
          <p:cNvPr id="2" name="Group 95"/>
          <p:cNvGrpSpPr>
            <a:grpSpLocks/>
          </p:cNvGrpSpPr>
          <p:nvPr/>
        </p:nvGrpSpPr>
        <p:grpSpPr bwMode="auto">
          <a:xfrm>
            <a:off x="3165475" y="1300163"/>
            <a:ext cx="5403850" cy="2401887"/>
            <a:chOff x="1994" y="819"/>
            <a:chExt cx="3404" cy="1513"/>
          </a:xfrm>
        </p:grpSpPr>
        <p:sp>
          <p:nvSpPr>
            <p:cNvPr id="4156" name="Rectangle 60"/>
            <p:cNvSpPr>
              <a:spLocks noChangeArrowheads="1"/>
            </p:cNvSpPr>
            <p:nvPr/>
          </p:nvSpPr>
          <p:spPr bwMode="auto">
            <a:xfrm>
              <a:off x="2830" y="1290"/>
              <a:ext cx="19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B </a:t>
              </a:r>
              <a:endParaRPr lang="en-US"/>
            </a:p>
          </p:txBody>
        </p:sp>
        <p:sp>
          <p:nvSpPr>
            <p:cNvPr id="4157" name="Rectangle 61"/>
            <p:cNvSpPr>
              <a:spLocks noChangeArrowheads="1"/>
            </p:cNvSpPr>
            <p:nvPr/>
          </p:nvSpPr>
          <p:spPr bwMode="auto">
            <a:xfrm>
              <a:off x="2612" y="1168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F </a:t>
              </a:r>
              <a:endParaRPr lang="en-US"/>
            </a:p>
          </p:txBody>
        </p:sp>
        <p:sp>
          <p:nvSpPr>
            <p:cNvPr id="4158" name="Rectangle 62"/>
            <p:cNvSpPr>
              <a:spLocks noChangeArrowheads="1"/>
            </p:cNvSpPr>
            <p:nvPr/>
          </p:nvSpPr>
          <p:spPr bwMode="auto">
            <a:xfrm>
              <a:off x="2360" y="1438"/>
              <a:ext cx="19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A </a:t>
              </a:r>
              <a:endParaRPr lang="en-US"/>
            </a:p>
          </p:txBody>
        </p:sp>
        <p:sp>
          <p:nvSpPr>
            <p:cNvPr id="4159" name="Rectangle 63"/>
            <p:cNvSpPr>
              <a:spLocks noChangeArrowheads="1"/>
            </p:cNvSpPr>
            <p:nvPr/>
          </p:nvSpPr>
          <p:spPr bwMode="auto">
            <a:xfrm>
              <a:off x="4153" y="864"/>
              <a:ext cx="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S = MSC </a:t>
              </a:r>
              <a:endParaRPr lang="en-US"/>
            </a:p>
          </p:txBody>
        </p:sp>
        <p:sp>
          <p:nvSpPr>
            <p:cNvPr id="4160" name="Rectangle 64"/>
            <p:cNvSpPr>
              <a:spLocks noChangeArrowheads="1"/>
            </p:cNvSpPr>
            <p:nvPr/>
          </p:nvSpPr>
          <p:spPr bwMode="auto">
            <a:xfrm>
              <a:off x="4859" y="2082"/>
              <a:ext cx="53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MPB</a:t>
              </a:r>
              <a:r>
                <a:rPr lang="en-US" sz="2600" i="1" baseline="-25000">
                  <a:solidFill>
                    <a:srgbClr val="000000"/>
                  </a:solidFill>
                  <a:latin typeface="Arial" charset="0"/>
                </a:rPr>
                <a:t>i</a:t>
              </a:r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n-US"/>
            </a:p>
          </p:txBody>
        </p:sp>
        <p:sp>
          <p:nvSpPr>
            <p:cNvPr id="4162" name="Rectangle 66"/>
            <p:cNvSpPr>
              <a:spLocks noChangeArrowheads="1"/>
            </p:cNvSpPr>
            <p:nvPr/>
          </p:nvSpPr>
          <p:spPr bwMode="auto">
            <a:xfrm>
              <a:off x="1994" y="819"/>
              <a:ext cx="191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MPB</a:t>
              </a:r>
              <a:r>
                <a:rPr lang="en-US" sz="2600" i="1" baseline="-25000">
                  <a:solidFill>
                    <a:srgbClr val="000000"/>
                  </a:solidFill>
                  <a:latin typeface="Arial" charset="0"/>
                </a:rPr>
                <a:t>i</a:t>
              </a:r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 + MEB = MSB </a:t>
              </a:r>
              <a:endParaRPr lang="en-US"/>
            </a:p>
          </p:txBody>
        </p:sp>
      </p:grpSp>
      <p:sp>
        <p:nvSpPr>
          <p:cNvPr id="4164" name="Rectangle 68"/>
          <p:cNvSpPr>
            <a:spLocks noChangeArrowheads="1"/>
          </p:cNvSpPr>
          <p:nvPr/>
        </p:nvSpPr>
        <p:spPr bwMode="auto">
          <a:xfrm>
            <a:off x="3705225" y="1633538"/>
            <a:ext cx="1524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i="1">
                <a:solidFill>
                  <a:srgbClr val="000000"/>
                </a:solidFill>
                <a:latin typeface="Arial" charset="0"/>
              </a:rPr>
              <a:t>  </a:t>
            </a:r>
            <a:endParaRPr lang="en-US"/>
          </a:p>
        </p:txBody>
      </p:sp>
      <p:grpSp>
        <p:nvGrpSpPr>
          <p:cNvPr id="3" name="Group 74"/>
          <p:cNvGrpSpPr>
            <a:grpSpLocks/>
          </p:cNvGrpSpPr>
          <p:nvPr/>
        </p:nvGrpSpPr>
        <p:grpSpPr bwMode="auto">
          <a:xfrm>
            <a:off x="1295400" y="2227263"/>
            <a:ext cx="5335588" cy="3248025"/>
            <a:chOff x="836" y="1403"/>
            <a:chExt cx="3361" cy="2046"/>
          </a:xfrm>
        </p:grpSpPr>
        <p:sp>
          <p:nvSpPr>
            <p:cNvPr id="4165" name="Freeform 69"/>
            <p:cNvSpPr>
              <a:spLocks/>
            </p:cNvSpPr>
            <p:nvPr/>
          </p:nvSpPr>
          <p:spPr bwMode="auto">
            <a:xfrm>
              <a:off x="836" y="1403"/>
              <a:ext cx="1707" cy="20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07" y="0"/>
                </a:cxn>
                <a:cxn ang="0">
                  <a:pos x="1707" y="2046"/>
                </a:cxn>
              </a:cxnLst>
              <a:rect l="0" t="0" r="r" b="b"/>
              <a:pathLst>
                <a:path w="1707" h="2046">
                  <a:moveTo>
                    <a:pt x="0" y="0"/>
                  </a:moveTo>
                  <a:lnTo>
                    <a:pt x="1707" y="0"/>
                  </a:lnTo>
                  <a:lnTo>
                    <a:pt x="1707" y="2046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6" name="Line 70"/>
            <p:cNvSpPr>
              <a:spLocks noChangeShapeType="1"/>
            </p:cNvSpPr>
            <p:nvPr/>
          </p:nvSpPr>
          <p:spPr bwMode="auto">
            <a:xfrm>
              <a:off x="836" y="1743"/>
              <a:ext cx="1707" cy="1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7" name="Freeform 71"/>
            <p:cNvSpPr>
              <a:spLocks/>
            </p:cNvSpPr>
            <p:nvPr/>
          </p:nvSpPr>
          <p:spPr bwMode="auto">
            <a:xfrm>
              <a:off x="836" y="2091"/>
              <a:ext cx="3361" cy="13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361" y="0"/>
                </a:cxn>
                <a:cxn ang="0">
                  <a:pos x="3361" y="1358"/>
                </a:cxn>
              </a:cxnLst>
              <a:rect l="0" t="0" r="r" b="b"/>
              <a:pathLst>
                <a:path w="3361" h="1358">
                  <a:moveTo>
                    <a:pt x="0" y="0"/>
                  </a:moveTo>
                  <a:lnTo>
                    <a:pt x="3361" y="0"/>
                  </a:lnTo>
                  <a:lnTo>
                    <a:pt x="3361" y="1358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8" name="Line 72"/>
            <p:cNvSpPr>
              <a:spLocks noChangeShapeType="1"/>
            </p:cNvSpPr>
            <p:nvPr/>
          </p:nvSpPr>
          <p:spPr bwMode="auto">
            <a:xfrm>
              <a:off x="3709" y="1987"/>
              <a:ext cx="1" cy="1462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9" name="Line 73"/>
            <p:cNvSpPr>
              <a:spLocks noChangeShapeType="1"/>
            </p:cNvSpPr>
            <p:nvPr/>
          </p:nvSpPr>
          <p:spPr bwMode="auto">
            <a:xfrm>
              <a:off x="2891" y="1586"/>
              <a:ext cx="1" cy="1863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88"/>
          <p:cNvGrpSpPr>
            <a:grpSpLocks/>
          </p:cNvGrpSpPr>
          <p:nvPr/>
        </p:nvGrpSpPr>
        <p:grpSpPr bwMode="auto">
          <a:xfrm>
            <a:off x="3962400" y="2133600"/>
            <a:ext cx="2794000" cy="1258888"/>
            <a:chOff x="2481" y="1342"/>
            <a:chExt cx="1760" cy="793"/>
          </a:xfrm>
        </p:grpSpPr>
        <p:sp>
          <p:nvSpPr>
            <p:cNvPr id="4176" name="Oval 80"/>
            <p:cNvSpPr>
              <a:spLocks noChangeArrowheads="1"/>
            </p:cNvSpPr>
            <p:nvPr/>
          </p:nvSpPr>
          <p:spPr bwMode="auto">
            <a:xfrm>
              <a:off x="2481" y="1342"/>
              <a:ext cx="106" cy="105"/>
            </a:xfrm>
            <a:prstGeom prst="ellipse">
              <a:avLst/>
            </a:prstGeom>
            <a:solidFill>
              <a:srgbClr val="660066"/>
            </a:solidFill>
            <a:ln w="27051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7" name="Oval 81"/>
            <p:cNvSpPr>
              <a:spLocks noChangeArrowheads="1"/>
            </p:cNvSpPr>
            <p:nvPr/>
          </p:nvSpPr>
          <p:spPr bwMode="auto">
            <a:xfrm>
              <a:off x="2821" y="1524"/>
              <a:ext cx="114" cy="106"/>
            </a:xfrm>
            <a:prstGeom prst="ellipse">
              <a:avLst/>
            </a:prstGeom>
            <a:solidFill>
              <a:srgbClr val="660066"/>
            </a:solidFill>
            <a:ln w="27051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8" name="Oval 82"/>
            <p:cNvSpPr>
              <a:spLocks noChangeArrowheads="1"/>
            </p:cNvSpPr>
            <p:nvPr/>
          </p:nvSpPr>
          <p:spPr bwMode="auto">
            <a:xfrm>
              <a:off x="2481" y="1681"/>
              <a:ext cx="106" cy="106"/>
            </a:xfrm>
            <a:prstGeom prst="ellipse">
              <a:avLst/>
            </a:prstGeom>
            <a:solidFill>
              <a:srgbClr val="660066"/>
            </a:solidFill>
            <a:ln w="27051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9" name="Oval 83"/>
            <p:cNvSpPr>
              <a:spLocks noChangeArrowheads="1"/>
            </p:cNvSpPr>
            <p:nvPr/>
          </p:nvSpPr>
          <p:spPr bwMode="auto">
            <a:xfrm>
              <a:off x="4135" y="2029"/>
              <a:ext cx="106" cy="106"/>
            </a:xfrm>
            <a:prstGeom prst="ellipse">
              <a:avLst/>
            </a:prstGeom>
            <a:solidFill>
              <a:srgbClr val="660066"/>
            </a:solidFill>
            <a:ln w="27051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85"/>
          <p:cNvGrpSpPr>
            <a:grpSpLocks/>
          </p:cNvGrpSpPr>
          <p:nvPr/>
        </p:nvGrpSpPr>
        <p:grpSpPr bwMode="auto">
          <a:xfrm>
            <a:off x="288925" y="412750"/>
            <a:ext cx="8474075" cy="6264275"/>
            <a:chOff x="182" y="260"/>
            <a:chExt cx="5338" cy="3946"/>
          </a:xfrm>
        </p:grpSpPr>
        <p:sp>
          <p:nvSpPr>
            <p:cNvPr id="4144" name="Rectangle 48"/>
            <p:cNvSpPr>
              <a:spLocks noChangeArrowheads="1"/>
            </p:cNvSpPr>
            <p:nvPr/>
          </p:nvSpPr>
          <p:spPr bwMode="auto">
            <a:xfrm rot="16200000">
              <a:off x="-1464" y="1906"/>
              <a:ext cx="3605" cy="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1">
                  <a:solidFill>
                    <a:srgbClr val="660066"/>
                  </a:solidFill>
                  <a:latin typeface="Arial" charset="0"/>
                </a:rPr>
                <a:t>Price,  Benefit, and Cost (Dollars) </a:t>
              </a:r>
              <a:endParaRPr lang="en-US"/>
            </a:p>
          </p:txBody>
        </p:sp>
        <p:sp>
          <p:nvSpPr>
            <p:cNvPr id="4145" name="Rectangle 49"/>
            <p:cNvSpPr>
              <a:spLocks noChangeArrowheads="1"/>
            </p:cNvSpPr>
            <p:nvPr/>
          </p:nvSpPr>
          <p:spPr bwMode="auto">
            <a:xfrm>
              <a:off x="1419" y="3893"/>
              <a:ext cx="3387" cy="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1">
                  <a:solidFill>
                    <a:srgbClr val="660066"/>
                  </a:solidFill>
                  <a:latin typeface="Arial" charset="0"/>
                </a:rPr>
                <a:t>Inoculations per Year (Millions) </a:t>
              </a:r>
              <a:endParaRPr lang="en-US"/>
            </a:p>
          </p:txBody>
        </p:sp>
        <p:sp>
          <p:nvSpPr>
            <p:cNvPr id="4146" name="Rectangle 50"/>
            <p:cNvSpPr>
              <a:spLocks noChangeArrowheads="1"/>
            </p:cNvSpPr>
            <p:nvPr/>
          </p:nvSpPr>
          <p:spPr bwMode="auto">
            <a:xfrm>
              <a:off x="671" y="3571"/>
              <a:ext cx="279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0 </a:t>
              </a:r>
              <a:endParaRPr lang="en-US"/>
            </a:p>
          </p:txBody>
        </p:sp>
        <p:sp>
          <p:nvSpPr>
            <p:cNvPr id="4148" name="Rectangle 52"/>
            <p:cNvSpPr>
              <a:spLocks noChangeArrowheads="1"/>
            </p:cNvSpPr>
            <p:nvPr/>
          </p:nvSpPr>
          <p:spPr bwMode="auto">
            <a:xfrm>
              <a:off x="523" y="1281"/>
              <a:ext cx="401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30 </a:t>
              </a:r>
              <a:endParaRPr lang="en-US"/>
            </a:p>
          </p:txBody>
        </p:sp>
        <p:sp>
          <p:nvSpPr>
            <p:cNvPr id="4149" name="Rectangle 53"/>
            <p:cNvSpPr>
              <a:spLocks noChangeArrowheads="1"/>
            </p:cNvSpPr>
            <p:nvPr/>
          </p:nvSpPr>
          <p:spPr bwMode="auto">
            <a:xfrm>
              <a:off x="523" y="1621"/>
              <a:ext cx="401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25 </a:t>
              </a:r>
              <a:endParaRPr lang="en-US"/>
            </a:p>
          </p:txBody>
        </p:sp>
        <p:sp>
          <p:nvSpPr>
            <p:cNvPr id="4150" name="Rectangle 54"/>
            <p:cNvSpPr>
              <a:spLocks noChangeArrowheads="1"/>
            </p:cNvSpPr>
            <p:nvPr/>
          </p:nvSpPr>
          <p:spPr bwMode="auto">
            <a:xfrm>
              <a:off x="523" y="1986"/>
              <a:ext cx="401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20 </a:t>
              </a:r>
              <a:endParaRPr lang="en-US"/>
            </a:p>
          </p:txBody>
        </p:sp>
        <p:sp>
          <p:nvSpPr>
            <p:cNvPr id="4151" name="Rectangle 55"/>
            <p:cNvSpPr>
              <a:spLocks noChangeArrowheads="1"/>
            </p:cNvSpPr>
            <p:nvPr/>
          </p:nvSpPr>
          <p:spPr bwMode="auto">
            <a:xfrm>
              <a:off x="2421" y="3571"/>
              <a:ext cx="401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10 </a:t>
              </a:r>
              <a:endParaRPr lang="en-US"/>
            </a:p>
          </p:txBody>
        </p:sp>
        <p:sp>
          <p:nvSpPr>
            <p:cNvPr id="4152" name="Rectangle 56"/>
            <p:cNvSpPr>
              <a:spLocks noChangeArrowheads="1"/>
            </p:cNvSpPr>
            <p:nvPr/>
          </p:nvSpPr>
          <p:spPr bwMode="auto">
            <a:xfrm>
              <a:off x="2769" y="3571"/>
              <a:ext cx="401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12 </a:t>
              </a:r>
              <a:endParaRPr lang="en-US"/>
            </a:p>
          </p:txBody>
        </p:sp>
        <p:sp>
          <p:nvSpPr>
            <p:cNvPr id="4153" name="Rectangle 57"/>
            <p:cNvSpPr>
              <a:spLocks noChangeArrowheads="1"/>
            </p:cNvSpPr>
            <p:nvPr/>
          </p:nvSpPr>
          <p:spPr bwMode="auto">
            <a:xfrm>
              <a:off x="3587" y="3571"/>
              <a:ext cx="401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16 </a:t>
              </a:r>
              <a:endParaRPr lang="en-US"/>
            </a:p>
          </p:txBody>
        </p:sp>
        <p:sp>
          <p:nvSpPr>
            <p:cNvPr id="4154" name="Rectangle 58"/>
            <p:cNvSpPr>
              <a:spLocks noChangeArrowheads="1"/>
            </p:cNvSpPr>
            <p:nvPr/>
          </p:nvSpPr>
          <p:spPr bwMode="auto">
            <a:xfrm>
              <a:off x="4075" y="3571"/>
              <a:ext cx="401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20 </a:t>
              </a:r>
              <a:endParaRPr lang="en-US"/>
            </a:p>
          </p:txBody>
        </p:sp>
        <p:sp>
          <p:nvSpPr>
            <p:cNvPr id="4180" name="Freeform 84"/>
            <p:cNvSpPr>
              <a:spLocks/>
            </p:cNvSpPr>
            <p:nvPr/>
          </p:nvSpPr>
          <p:spPr bwMode="auto">
            <a:xfrm>
              <a:off x="836" y="541"/>
              <a:ext cx="4684" cy="290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08"/>
                </a:cxn>
                <a:cxn ang="0">
                  <a:pos x="4684" y="2908"/>
                </a:cxn>
              </a:cxnLst>
              <a:rect l="0" t="0" r="r" b="b"/>
              <a:pathLst>
                <a:path w="4684" h="2908">
                  <a:moveTo>
                    <a:pt x="0" y="0"/>
                  </a:moveTo>
                  <a:lnTo>
                    <a:pt x="0" y="2908"/>
                  </a:lnTo>
                  <a:lnTo>
                    <a:pt x="4684" y="2908"/>
                  </a:lnTo>
                </a:path>
              </a:pathLst>
            </a:custGeom>
            <a:noFill/>
            <a:ln w="825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7" grpId="0" animBg="1"/>
      <p:bldP spid="4189" grpId="0" animBg="1"/>
      <p:bldP spid="4188" grpId="0" animBg="1"/>
      <p:bldP spid="4185" grpId="0" animBg="1"/>
      <p:bldP spid="412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Times New Roman" pitchFamily="18" charset="0"/>
              </a:rPr>
              <a:t>III- Internalization of Externalities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Arial" charset="0"/>
                <a:cs typeface="Arial" charset="0"/>
              </a:rPr>
              <a:t>An externality can be internalized if there is a policy that causes market participants to account for the costs of benefits of their actions</a:t>
            </a:r>
            <a:r>
              <a:rPr lang="en-US" sz="2800" dirty="0" smtClean="0">
                <a:latin typeface="Arial" charset="0"/>
                <a:cs typeface="Arial" charset="0"/>
              </a:rPr>
              <a:t>.</a:t>
            </a:r>
          </a:p>
          <a:p>
            <a:endParaRPr lang="en-US" sz="2800" dirty="0" smtClean="0">
              <a:latin typeface="Arial" charset="0"/>
              <a:cs typeface="Arial" charset="0"/>
            </a:endParaRPr>
          </a:p>
          <a:p>
            <a:r>
              <a:rPr lang="en-US" sz="2800" dirty="0" smtClean="0">
                <a:latin typeface="Arial" charset="0"/>
                <a:cs typeface="Arial" charset="0"/>
              </a:rPr>
              <a:t>Requires:</a:t>
            </a:r>
          </a:p>
          <a:p>
            <a:pPr lvl="1"/>
            <a:r>
              <a:rPr lang="en-US" sz="2400" dirty="0" smtClean="0">
                <a:latin typeface="Arial" charset="0"/>
                <a:cs typeface="Arial" charset="0"/>
              </a:rPr>
              <a:t>to indentify the participants</a:t>
            </a:r>
          </a:p>
          <a:p>
            <a:pPr lvl="1"/>
            <a:r>
              <a:rPr lang="en-US" sz="2400" dirty="0" smtClean="0">
                <a:latin typeface="Arial" charset="0"/>
                <a:cs typeface="Arial" charset="0"/>
              </a:rPr>
              <a:t>Monetary value of External Cost or Benefit</a:t>
            </a:r>
          </a:p>
          <a:p>
            <a:endParaRPr lang="en-US" sz="2800" dirty="0" smtClean="0">
              <a:latin typeface="Arial" charset="0"/>
              <a:cs typeface="Arial" charset="0"/>
            </a:endParaRPr>
          </a:p>
          <a:p>
            <a:r>
              <a:rPr lang="en-US" sz="2800" dirty="0" smtClean="0">
                <a:latin typeface="Arial" charset="0"/>
                <a:cs typeface="Arial" charset="0"/>
              </a:rPr>
              <a:t>Controversy</a:t>
            </a:r>
            <a:endParaRPr lang="en-US" sz="28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bldLvl="5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>
                <a:cs typeface="Arial" charset="0"/>
              </a:rPr>
              <a:t>1- Corrective Taxes to Negative Externalities</a:t>
            </a:r>
            <a:r>
              <a:rPr lang="en-US" b="0">
                <a:cs typeface="Times New Roman" pitchFamily="18" charset="0"/>
              </a:rPr>
              <a:t/>
            </a:r>
            <a:br>
              <a:rPr lang="en-US" b="0">
                <a:cs typeface="Times New Roman" pitchFamily="18" charset="0"/>
              </a:rPr>
            </a:br>
            <a:endParaRPr lang="en-US"/>
          </a:p>
        </p:txBody>
      </p:sp>
      <p:sp>
        <p:nvSpPr>
          <p:cNvPr id="22536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>
                <a:latin typeface="Arial" charset="0"/>
                <a:cs typeface="Arial" charset="0"/>
              </a:rPr>
              <a:t> Setting a tax equal to the </a:t>
            </a:r>
            <a:r>
              <a:rPr lang="en-US" sz="4400" i="1">
                <a:latin typeface="Arial" charset="0"/>
                <a:cs typeface="Arial" charset="0"/>
              </a:rPr>
              <a:t>MEC</a:t>
            </a:r>
            <a:r>
              <a:rPr lang="en-US" sz="4400">
                <a:latin typeface="Arial" charset="0"/>
                <a:cs typeface="Arial" charset="0"/>
              </a:rPr>
              <a:t> will internalize a negative externality.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6" grpId="0" build="p" bldLvl="5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05" name="Freeform 1077"/>
          <p:cNvSpPr>
            <a:spLocks/>
          </p:cNvSpPr>
          <p:nvPr/>
        </p:nvSpPr>
        <p:spPr bwMode="auto">
          <a:xfrm>
            <a:off x="1549400" y="2447925"/>
            <a:ext cx="4159250" cy="9540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620" y="0"/>
              </a:cxn>
              <a:cxn ang="0">
                <a:pos x="2620" y="601"/>
              </a:cxn>
              <a:cxn ang="0">
                <a:pos x="0" y="601"/>
              </a:cxn>
              <a:cxn ang="0">
                <a:pos x="0" y="0"/>
              </a:cxn>
            </a:cxnLst>
            <a:rect l="0" t="0" r="r" b="b"/>
            <a:pathLst>
              <a:path w="2620" h="601">
                <a:moveTo>
                  <a:pt x="0" y="0"/>
                </a:moveTo>
                <a:lnTo>
                  <a:pt x="0" y="0"/>
                </a:lnTo>
                <a:lnTo>
                  <a:pt x="2620" y="0"/>
                </a:lnTo>
                <a:lnTo>
                  <a:pt x="2620" y="601"/>
                </a:lnTo>
                <a:lnTo>
                  <a:pt x="0" y="601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76" name="Rectangle 1048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sz="2400"/>
              <a:t>Figure 3.4 A Corrective Tax</a:t>
            </a:r>
          </a:p>
        </p:txBody>
      </p:sp>
      <p:sp>
        <p:nvSpPr>
          <p:cNvPr id="49203" name="Freeform 1075"/>
          <p:cNvSpPr>
            <a:spLocks/>
          </p:cNvSpPr>
          <p:nvPr/>
        </p:nvSpPr>
        <p:spPr bwMode="auto">
          <a:xfrm>
            <a:off x="5708650" y="1992313"/>
            <a:ext cx="401638" cy="981075"/>
          </a:xfrm>
          <a:custGeom>
            <a:avLst/>
            <a:gdLst/>
            <a:ahLst/>
            <a:cxnLst>
              <a:cxn ang="0">
                <a:pos x="253" y="0"/>
              </a:cxn>
              <a:cxn ang="0">
                <a:pos x="253" y="0"/>
              </a:cxn>
              <a:cxn ang="0">
                <a:pos x="253" y="618"/>
              </a:cxn>
              <a:cxn ang="0">
                <a:pos x="0" y="287"/>
              </a:cxn>
              <a:cxn ang="0">
                <a:pos x="253" y="0"/>
              </a:cxn>
            </a:cxnLst>
            <a:rect l="0" t="0" r="r" b="b"/>
            <a:pathLst>
              <a:path w="253" h="618">
                <a:moveTo>
                  <a:pt x="253" y="0"/>
                </a:moveTo>
                <a:lnTo>
                  <a:pt x="253" y="0"/>
                </a:lnTo>
                <a:lnTo>
                  <a:pt x="253" y="618"/>
                </a:lnTo>
                <a:lnTo>
                  <a:pt x="0" y="287"/>
                </a:lnTo>
                <a:lnTo>
                  <a:pt x="253" y="0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204" name="Freeform 1076"/>
          <p:cNvSpPr>
            <a:spLocks/>
          </p:cNvSpPr>
          <p:nvPr/>
        </p:nvSpPr>
        <p:spPr bwMode="auto">
          <a:xfrm>
            <a:off x="912813" y="90011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209" name="Line 1081"/>
          <p:cNvSpPr>
            <a:spLocks noChangeShapeType="1"/>
          </p:cNvSpPr>
          <p:nvPr/>
        </p:nvSpPr>
        <p:spPr bwMode="auto">
          <a:xfrm flipH="1">
            <a:off x="4437063" y="1217613"/>
            <a:ext cx="2489200" cy="2487612"/>
          </a:xfrm>
          <a:prstGeom prst="line">
            <a:avLst/>
          </a:prstGeom>
          <a:noFill/>
          <a:ln w="825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210" name="Line 1082"/>
          <p:cNvSpPr>
            <a:spLocks noChangeShapeType="1"/>
          </p:cNvSpPr>
          <p:nvPr/>
        </p:nvSpPr>
        <p:spPr bwMode="auto">
          <a:xfrm flipH="1">
            <a:off x="4894263" y="1714500"/>
            <a:ext cx="2514600" cy="2501900"/>
          </a:xfrm>
          <a:prstGeom prst="line">
            <a:avLst/>
          </a:prstGeom>
          <a:noFill/>
          <a:ln w="82550">
            <a:solidFill>
              <a:srgbClr val="6666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211" name="Line 1083"/>
          <p:cNvSpPr>
            <a:spLocks noChangeShapeType="1"/>
          </p:cNvSpPr>
          <p:nvPr/>
        </p:nvSpPr>
        <p:spPr bwMode="auto">
          <a:xfrm>
            <a:off x="4603750" y="1106488"/>
            <a:ext cx="2528888" cy="3054350"/>
          </a:xfrm>
          <a:prstGeom prst="line">
            <a:avLst/>
          </a:prstGeom>
          <a:noFill/>
          <a:ln w="825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117"/>
          <p:cNvGrpSpPr>
            <a:grpSpLocks/>
          </p:cNvGrpSpPr>
          <p:nvPr/>
        </p:nvGrpSpPr>
        <p:grpSpPr bwMode="auto">
          <a:xfrm>
            <a:off x="1562100" y="2462213"/>
            <a:ext cx="4616450" cy="3260725"/>
            <a:chOff x="984" y="1551"/>
            <a:chExt cx="2908" cy="2054"/>
          </a:xfrm>
        </p:grpSpPr>
        <p:sp>
          <p:nvSpPr>
            <p:cNvPr id="49214" name="Freeform 1086"/>
            <p:cNvSpPr>
              <a:spLocks/>
            </p:cNvSpPr>
            <p:nvPr/>
          </p:nvSpPr>
          <p:spPr bwMode="auto">
            <a:xfrm>
              <a:off x="3562" y="3266"/>
              <a:ext cx="43" cy="61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0" y="35"/>
                </a:cxn>
                <a:cxn ang="0">
                  <a:pos x="43" y="61"/>
                </a:cxn>
              </a:cxnLst>
              <a:rect l="0" t="0" r="r" b="b"/>
              <a:pathLst>
                <a:path w="43" h="61">
                  <a:moveTo>
                    <a:pt x="43" y="0"/>
                  </a:moveTo>
                  <a:lnTo>
                    <a:pt x="0" y="35"/>
                  </a:lnTo>
                  <a:lnTo>
                    <a:pt x="43" y="61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19" name="Freeform 1091"/>
            <p:cNvSpPr>
              <a:spLocks/>
            </p:cNvSpPr>
            <p:nvPr/>
          </p:nvSpPr>
          <p:spPr bwMode="auto">
            <a:xfrm>
              <a:off x="3823" y="3266"/>
              <a:ext cx="35" cy="61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26"/>
                </a:cxn>
                <a:cxn ang="0">
                  <a:pos x="35" y="61"/>
                </a:cxn>
              </a:cxnLst>
              <a:rect l="0" t="0" r="r" b="b"/>
              <a:pathLst>
                <a:path w="35" h="61">
                  <a:moveTo>
                    <a:pt x="35" y="0"/>
                  </a:moveTo>
                  <a:lnTo>
                    <a:pt x="0" y="26"/>
                  </a:lnTo>
                  <a:lnTo>
                    <a:pt x="35" y="61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23" name="Freeform 1095"/>
            <p:cNvSpPr>
              <a:spLocks/>
            </p:cNvSpPr>
            <p:nvPr/>
          </p:nvSpPr>
          <p:spPr bwMode="auto">
            <a:xfrm>
              <a:off x="3858" y="3126"/>
              <a:ext cx="34" cy="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35"/>
                </a:cxn>
                <a:cxn ang="0">
                  <a:pos x="0" y="70"/>
                </a:cxn>
              </a:cxnLst>
              <a:rect l="0" t="0" r="r" b="b"/>
              <a:pathLst>
                <a:path w="34" h="70">
                  <a:moveTo>
                    <a:pt x="0" y="0"/>
                  </a:moveTo>
                  <a:lnTo>
                    <a:pt x="34" y="35"/>
                  </a:lnTo>
                  <a:lnTo>
                    <a:pt x="0" y="70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25" name="Freeform 1097"/>
            <p:cNvSpPr>
              <a:spLocks/>
            </p:cNvSpPr>
            <p:nvPr/>
          </p:nvSpPr>
          <p:spPr bwMode="auto">
            <a:xfrm>
              <a:off x="3605" y="3126"/>
              <a:ext cx="26" cy="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6" y="35"/>
                </a:cxn>
                <a:cxn ang="0">
                  <a:pos x="0" y="70"/>
                </a:cxn>
              </a:cxnLst>
              <a:rect l="0" t="0" r="r" b="b"/>
              <a:pathLst>
                <a:path w="26" h="70">
                  <a:moveTo>
                    <a:pt x="0" y="0"/>
                  </a:moveTo>
                  <a:lnTo>
                    <a:pt x="26" y="35"/>
                  </a:lnTo>
                  <a:lnTo>
                    <a:pt x="0" y="70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1112"/>
            <p:cNvGrpSpPr>
              <a:grpSpLocks/>
            </p:cNvGrpSpPr>
            <p:nvPr/>
          </p:nvGrpSpPr>
          <p:grpSpPr bwMode="auto">
            <a:xfrm>
              <a:off x="984" y="1551"/>
              <a:ext cx="2874" cy="2054"/>
              <a:chOff x="984" y="1551"/>
              <a:chExt cx="2874" cy="2054"/>
            </a:xfrm>
          </p:grpSpPr>
          <p:sp>
            <p:nvSpPr>
              <p:cNvPr id="49207" name="Line 1079"/>
              <p:cNvSpPr>
                <a:spLocks noChangeShapeType="1"/>
              </p:cNvSpPr>
              <p:nvPr/>
            </p:nvSpPr>
            <p:spPr bwMode="auto">
              <a:xfrm>
                <a:off x="984" y="2151"/>
                <a:ext cx="2621" cy="1"/>
              </a:xfrm>
              <a:prstGeom prst="line">
                <a:avLst/>
              </a:prstGeom>
              <a:noFill/>
              <a:ln w="82550" cap="rnd">
                <a:solidFill>
                  <a:srgbClr val="0066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8" name="Line 1090"/>
              <p:cNvSpPr>
                <a:spLocks noChangeShapeType="1"/>
              </p:cNvSpPr>
              <p:nvPr/>
            </p:nvSpPr>
            <p:spPr bwMode="auto">
              <a:xfrm>
                <a:off x="3605" y="3327"/>
                <a:ext cx="1" cy="278"/>
              </a:xfrm>
              <a:prstGeom prst="line">
                <a:avLst/>
              </a:prstGeom>
              <a:noFill/>
              <a:ln w="82550" cap="rnd">
                <a:solidFill>
                  <a:srgbClr val="0066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4" name="Freeform 1096"/>
              <p:cNvSpPr>
                <a:spLocks/>
              </p:cNvSpPr>
              <p:nvPr/>
            </p:nvSpPr>
            <p:spPr bwMode="auto">
              <a:xfrm>
                <a:off x="984" y="1551"/>
                <a:ext cx="2621" cy="15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621" y="0"/>
                  </a:cxn>
                  <a:cxn ang="0">
                    <a:pos x="2621" y="1575"/>
                  </a:cxn>
                </a:cxnLst>
                <a:rect l="0" t="0" r="r" b="b"/>
                <a:pathLst>
                  <a:path w="2621" h="1575">
                    <a:moveTo>
                      <a:pt x="0" y="0"/>
                    </a:moveTo>
                    <a:lnTo>
                      <a:pt x="2621" y="0"/>
                    </a:lnTo>
                    <a:lnTo>
                      <a:pt x="2621" y="1575"/>
                    </a:lnTo>
                  </a:path>
                </a:pathLst>
              </a:custGeom>
              <a:noFill/>
              <a:ln w="82550" cap="rnd">
                <a:solidFill>
                  <a:srgbClr val="0066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6" name="Line 1078"/>
              <p:cNvSpPr>
                <a:spLocks noChangeShapeType="1"/>
              </p:cNvSpPr>
              <p:nvPr/>
            </p:nvSpPr>
            <p:spPr bwMode="auto">
              <a:xfrm>
                <a:off x="984" y="1873"/>
                <a:ext cx="2874" cy="1"/>
              </a:xfrm>
              <a:prstGeom prst="line">
                <a:avLst/>
              </a:prstGeom>
              <a:noFill/>
              <a:ln w="82550" cap="rnd">
                <a:solidFill>
                  <a:srgbClr val="0066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" name="Group 1121"/>
          <p:cNvGrpSpPr>
            <a:grpSpLocks/>
          </p:cNvGrpSpPr>
          <p:nvPr/>
        </p:nvGrpSpPr>
        <p:grpSpPr bwMode="auto">
          <a:xfrm>
            <a:off x="152400" y="985838"/>
            <a:ext cx="8766175" cy="5672137"/>
            <a:chOff x="96" y="621"/>
            <a:chExt cx="5522" cy="3573"/>
          </a:xfrm>
        </p:grpSpPr>
        <p:sp>
          <p:nvSpPr>
            <p:cNvPr id="49157" name="Text Box 1029"/>
            <p:cNvSpPr txBox="1">
              <a:spLocks noChangeArrowheads="1"/>
            </p:cNvSpPr>
            <p:nvPr/>
          </p:nvSpPr>
          <p:spPr bwMode="auto">
            <a:xfrm rot="-5400000">
              <a:off x="-1311" y="2028"/>
              <a:ext cx="310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660067"/>
                  </a:solidFill>
                  <a:latin typeface="Arial" charset="0"/>
                </a:rPr>
                <a:t>Price, Benefit, and Cost (Dollars)</a:t>
              </a:r>
            </a:p>
          </p:txBody>
        </p:sp>
        <p:sp>
          <p:nvSpPr>
            <p:cNvPr id="49158" name="Text Box 1030"/>
            <p:cNvSpPr txBox="1">
              <a:spLocks noChangeArrowheads="1"/>
            </p:cNvSpPr>
            <p:nvPr/>
          </p:nvSpPr>
          <p:spPr bwMode="auto">
            <a:xfrm>
              <a:off x="2496" y="3906"/>
              <a:ext cx="312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660067"/>
                  </a:solidFill>
                  <a:latin typeface="Arial" charset="0"/>
                </a:rPr>
                <a:t>Tons of Paper Per Year (Millions)</a:t>
              </a:r>
            </a:p>
          </p:txBody>
        </p:sp>
        <p:sp>
          <p:nvSpPr>
            <p:cNvPr id="49172" name="Text Box 1044"/>
            <p:cNvSpPr txBox="1">
              <a:spLocks noChangeArrowheads="1"/>
            </p:cNvSpPr>
            <p:nvPr/>
          </p:nvSpPr>
          <p:spPr bwMode="auto">
            <a:xfrm>
              <a:off x="442" y="1720"/>
              <a:ext cx="4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100</a:t>
              </a:r>
            </a:p>
          </p:txBody>
        </p:sp>
        <p:sp>
          <p:nvSpPr>
            <p:cNvPr id="49174" name="Text Box 1046"/>
            <p:cNvSpPr txBox="1">
              <a:spLocks noChangeArrowheads="1"/>
            </p:cNvSpPr>
            <p:nvPr/>
          </p:nvSpPr>
          <p:spPr bwMode="auto">
            <a:xfrm>
              <a:off x="3817" y="3696"/>
              <a:ext cx="107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49187" name="Text Box 1059"/>
            <p:cNvSpPr txBox="1">
              <a:spLocks noChangeArrowheads="1"/>
            </p:cNvSpPr>
            <p:nvPr/>
          </p:nvSpPr>
          <p:spPr bwMode="auto">
            <a:xfrm>
              <a:off x="442" y="1120"/>
              <a:ext cx="4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110</a:t>
              </a:r>
            </a:p>
          </p:txBody>
        </p:sp>
        <p:sp>
          <p:nvSpPr>
            <p:cNvPr id="49193" name="Text Box 1065"/>
            <p:cNvSpPr txBox="1">
              <a:spLocks noChangeArrowheads="1"/>
            </p:cNvSpPr>
            <p:nvPr/>
          </p:nvSpPr>
          <p:spPr bwMode="auto">
            <a:xfrm>
              <a:off x="442" y="1407"/>
              <a:ext cx="4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105</a:t>
              </a:r>
            </a:p>
          </p:txBody>
        </p:sp>
        <p:sp>
          <p:nvSpPr>
            <p:cNvPr id="49198" name="Text Box 1070"/>
            <p:cNvSpPr txBox="1">
              <a:spLocks noChangeArrowheads="1"/>
            </p:cNvSpPr>
            <p:nvPr/>
          </p:nvSpPr>
          <p:spPr bwMode="auto">
            <a:xfrm>
              <a:off x="549" y="2004"/>
              <a:ext cx="3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95</a:t>
              </a:r>
            </a:p>
          </p:txBody>
        </p:sp>
        <p:sp>
          <p:nvSpPr>
            <p:cNvPr id="49215" name="Freeform 1087"/>
            <p:cNvSpPr>
              <a:spLocks/>
            </p:cNvSpPr>
            <p:nvPr/>
          </p:nvSpPr>
          <p:spPr bwMode="auto">
            <a:xfrm>
              <a:off x="984" y="3126"/>
              <a:ext cx="35" cy="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" y="35"/>
                </a:cxn>
                <a:cxn ang="0">
                  <a:pos x="0" y="70"/>
                </a:cxn>
              </a:cxnLst>
              <a:rect l="0" t="0" r="r" b="b"/>
              <a:pathLst>
                <a:path w="35" h="70">
                  <a:moveTo>
                    <a:pt x="0" y="0"/>
                  </a:moveTo>
                  <a:lnTo>
                    <a:pt x="35" y="35"/>
                  </a:lnTo>
                  <a:lnTo>
                    <a:pt x="0" y="70"/>
                  </a:lnTo>
                </a:path>
              </a:pathLst>
            </a:custGeom>
            <a:noFill/>
            <a:ln w="825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16" name="Freeform 1088"/>
            <p:cNvSpPr>
              <a:spLocks/>
            </p:cNvSpPr>
            <p:nvPr/>
          </p:nvSpPr>
          <p:spPr bwMode="auto">
            <a:xfrm>
              <a:off x="950" y="3266"/>
              <a:ext cx="34" cy="61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0" y="26"/>
                </a:cxn>
                <a:cxn ang="0">
                  <a:pos x="34" y="61"/>
                </a:cxn>
              </a:cxnLst>
              <a:rect l="0" t="0" r="r" b="b"/>
              <a:pathLst>
                <a:path w="34" h="61">
                  <a:moveTo>
                    <a:pt x="34" y="0"/>
                  </a:moveTo>
                  <a:lnTo>
                    <a:pt x="0" y="26"/>
                  </a:lnTo>
                  <a:lnTo>
                    <a:pt x="34" y="61"/>
                  </a:lnTo>
                </a:path>
              </a:pathLst>
            </a:custGeom>
            <a:noFill/>
            <a:ln w="825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26" name="Line 1098"/>
            <p:cNvSpPr>
              <a:spLocks noChangeShapeType="1"/>
            </p:cNvSpPr>
            <p:nvPr/>
          </p:nvSpPr>
          <p:spPr bwMode="auto">
            <a:xfrm>
              <a:off x="984" y="697"/>
              <a:ext cx="1" cy="2429"/>
            </a:xfrm>
            <a:prstGeom prst="line">
              <a:avLst/>
            </a:prstGeom>
            <a:noFill/>
            <a:ln w="825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7" name="Text Box 1109"/>
            <p:cNvSpPr txBox="1">
              <a:spLocks noChangeArrowheads="1"/>
            </p:cNvSpPr>
            <p:nvPr/>
          </p:nvSpPr>
          <p:spPr bwMode="auto">
            <a:xfrm>
              <a:off x="3480" y="3696"/>
              <a:ext cx="267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r>
                <a:rPr lang="en-US" sz="2400">
                  <a:solidFill>
                    <a:srgbClr val="660067"/>
                  </a:solidFill>
                  <a:latin typeface="Arial" charset="0"/>
                </a:rPr>
                <a:t>4.5</a:t>
              </a:r>
            </a:p>
          </p:txBody>
        </p:sp>
        <p:sp>
          <p:nvSpPr>
            <p:cNvPr id="49217" name="Freeform 1089"/>
            <p:cNvSpPr>
              <a:spLocks/>
            </p:cNvSpPr>
            <p:nvPr/>
          </p:nvSpPr>
          <p:spPr bwMode="auto">
            <a:xfrm>
              <a:off x="984" y="3327"/>
              <a:ext cx="4162" cy="2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78"/>
                </a:cxn>
                <a:cxn ang="0">
                  <a:pos x="4162" y="278"/>
                </a:cxn>
              </a:cxnLst>
              <a:rect l="0" t="0" r="r" b="b"/>
              <a:pathLst>
                <a:path w="4162" h="278">
                  <a:moveTo>
                    <a:pt x="0" y="0"/>
                  </a:moveTo>
                  <a:lnTo>
                    <a:pt x="0" y="278"/>
                  </a:lnTo>
                  <a:lnTo>
                    <a:pt x="4162" y="278"/>
                  </a:lnTo>
                </a:path>
              </a:pathLst>
            </a:custGeom>
            <a:noFill/>
            <a:ln w="825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114"/>
          <p:cNvGrpSpPr>
            <a:grpSpLocks/>
          </p:cNvGrpSpPr>
          <p:nvPr/>
        </p:nvGrpSpPr>
        <p:grpSpPr bwMode="auto">
          <a:xfrm>
            <a:off x="1844675" y="838200"/>
            <a:ext cx="7080250" cy="3886200"/>
            <a:chOff x="1162" y="528"/>
            <a:chExt cx="4460" cy="2448"/>
          </a:xfrm>
        </p:grpSpPr>
        <p:sp>
          <p:nvSpPr>
            <p:cNvPr id="49161" name="Text Box 1033"/>
            <p:cNvSpPr txBox="1">
              <a:spLocks noChangeArrowheads="1"/>
            </p:cNvSpPr>
            <p:nvPr/>
          </p:nvSpPr>
          <p:spPr bwMode="auto">
            <a:xfrm>
              <a:off x="4464" y="2688"/>
              <a:ext cx="8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>
                  <a:latin typeface="Arial" charset="0"/>
                </a:rPr>
                <a:t>D </a:t>
              </a:r>
              <a:r>
                <a:rPr lang="en-US" sz="2400">
                  <a:latin typeface="Arial" charset="0"/>
                </a:rPr>
                <a:t>=</a:t>
              </a:r>
              <a:r>
                <a:rPr lang="en-US" sz="2400" i="1">
                  <a:latin typeface="Arial" charset="0"/>
                </a:rPr>
                <a:t> MSB</a:t>
              </a:r>
            </a:p>
          </p:txBody>
        </p:sp>
        <p:sp>
          <p:nvSpPr>
            <p:cNvPr id="49164" name="Text Box 1036"/>
            <p:cNvSpPr txBox="1">
              <a:spLocks noChangeArrowheads="1"/>
            </p:cNvSpPr>
            <p:nvPr/>
          </p:nvSpPr>
          <p:spPr bwMode="auto">
            <a:xfrm>
              <a:off x="4583" y="816"/>
              <a:ext cx="8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>
                  <a:latin typeface="Arial" charset="0"/>
                </a:rPr>
                <a:t>S </a:t>
              </a:r>
              <a:r>
                <a:rPr lang="en-US" sz="2400">
                  <a:latin typeface="Arial" charset="0"/>
                </a:rPr>
                <a:t>=</a:t>
              </a:r>
              <a:r>
                <a:rPr lang="en-US" sz="2400" i="1">
                  <a:latin typeface="Arial" charset="0"/>
                </a:rPr>
                <a:t> MPC</a:t>
              </a:r>
            </a:p>
          </p:txBody>
        </p:sp>
        <p:sp>
          <p:nvSpPr>
            <p:cNvPr id="49178" name="Text Box 1050"/>
            <p:cNvSpPr txBox="1">
              <a:spLocks noChangeArrowheads="1"/>
            </p:cNvSpPr>
            <p:nvPr/>
          </p:nvSpPr>
          <p:spPr bwMode="auto">
            <a:xfrm>
              <a:off x="3928" y="1720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>
                  <a:latin typeface="Arial" charset="0"/>
                </a:rPr>
                <a:t>A</a:t>
              </a:r>
            </a:p>
          </p:txBody>
        </p:sp>
        <p:sp>
          <p:nvSpPr>
            <p:cNvPr id="49185" name="Text Box 1057"/>
            <p:cNvSpPr txBox="1">
              <a:spLocks noChangeArrowheads="1"/>
            </p:cNvSpPr>
            <p:nvPr/>
          </p:nvSpPr>
          <p:spPr bwMode="auto">
            <a:xfrm>
              <a:off x="3408" y="528"/>
              <a:ext cx="19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>
                  <a:latin typeface="Arial" charset="0"/>
                </a:rPr>
                <a:t>S’ </a:t>
              </a:r>
              <a:r>
                <a:rPr lang="en-US" sz="2400">
                  <a:latin typeface="Arial" charset="0"/>
                </a:rPr>
                <a:t>=</a:t>
              </a:r>
              <a:r>
                <a:rPr lang="en-US" sz="2400" i="1">
                  <a:latin typeface="Arial" charset="0"/>
                </a:rPr>
                <a:t> MPC </a:t>
              </a:r>
              <a:r>
                <a:rPr lang="en-US" sz="2400">
                  <a:latin typeface="Arial" charset="0"/>
                </a:rPr>
                <a:t>+</a:t>
              </a:r>
              <a:r>
                <a:rPr lang="en-US" sz="2400" i="1">
                  <a:latin typeface="Arial" charset="0"/>
                </a:rPr>
                <a:t> T </a:t>
              </a:r>
              <a:r>
                <a:rPr lang="en-US" sz="2400">
                  <a:latin typeface="Arial" charset="0"/>
                </a:rPr>
                <a:t>=</a:t>
              </a:r>
              <a:r>
                <a:rPr lang="en-US" sz="2400" i="1">
                  <a:latin typeface="Arial" charset="0"/>
                </a:rPr>
                <a:t> MSC</a:t>
              </a:r>
            </a:p>
          </p:txBody>
        </p:sp>
        <p:sp>
          <p:nvSpPr>
            <p:cNvPr id="49229" name="Line 1101"/>
            <p:cNvSpPr>
              <a:spLocks noChangeShapeType="1"/>
            </p:cNvSpPr>
            <p:nvPr/>
          </p:nvSpPr>
          <p:spPr bwMode="auto">
            <a:xfrm>
              <a:off x="3814" y="1568"/>
              <a:ext cx="627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stealth" w="lg" len="lg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99" name="Text Box 1071"/>
            <p:cNvSpPr txBox="1">
              <a:spLocks noChangeArrowheads="1"/>
            </p:cNvSpPr>
            <p:nvPr/>
          </p:nvSpPr>
          <p:spPr bwMode="auto">
            <a:xfrm>
              <a:off x="1162" y="1648"/>
              <a:ext cx="1788" cy="4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2400">
                  <a:latin typeface="Arial" charset="0"/>
                </a:rPr>
                <a:t>Tax Revenue = Total</a:t>
              </a:r>
            </a:p>
            <a:p>
              <a:pPr algn="ctr"/>
              <a:r>
                <a:rPr lang="en-US" sz="2400">
                  <a:latin typeface="Arial" charset="0"/>
                </a:rPr>
                <a:t>External Costs</a:t>
              </a:r>
            </a:p>
          </p:txBody>
        </p:sp>
        <p:sp>
          <p:nvSpPr>
            <p:cNvPr id="49182" name="Text Box 1054"/>
            <p:cNvSpPr txBox="1">
              <a:spLocks noChangeArrowheads="1"/>
            </p:cNvSpPr>
            <p:nvPr/>
          </p:nvSpPr>
          <p:spPr bwMode="auto">
            <a:xfrm>
              <a:off x="3675" y="1728"/>
              <a:ext cx="117" cy="2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r>
                <a:rPr lang="en-US" sz="2400" i="1">
                  <a:latin typeface="Arial" charset="0"/>
                </a:rPr>
                <a:t>T</a:t>
              </a:r>
            </a:p>
          </p:txBody>
        </p:sp>
        <p:sp>
          <p:nvSpPr>
            <p:cNvPr id="49228" name="Freeform 1100"/>
            <p:cNvSpPr>
              <a:spLocks/>
            </p:cNvSpPr>
            <p:nvPr/>
          </p:nvSpPr>
          <p:spPr bwMode="auto">
            <a:xfrm>
              <a:off x="3623" y="1629"/>
              <a:ext cx="78" cy="4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9"/>
                </a:cxn>
                <a:cxn ang="0">
                  <a:pos x="8" y="17"/>
                </a:cxn>
                <a:cxn ang="0">
                  <a:pos x="17" y="17"/>
                </a:cxn>
                <a:cxn ang="0">
                  <a:pos x="17" y="26"/>
                </a:cxn>
                <a:cxn ang="0">
                  <a:pos x="17" y="35"/>
                </a:cxn>
                <a:cxn ang="0">
                  <a:pos x="26" y="43"/>
                </a:cxn>
                <a:cxn ang="0">
                  <a:pos x="26" y="52"/>
                </a:cxn>
                <a:cxn ang="0">
                  <a:pos x="26" y="61"/>
                </a:cxn>
                <a:cxn ang="0">
                  <a:pos x="26" y="78"/>
                </a:cxn>
                <a:cxn ang="0">
                  <a:pos x="26" y="96"/>
                </a:cxn>
                <a:cxn ang="0">
                  <a:pos x="34" y="139"/>
                </a:cxn>
                <a:cxn ang="0">
                  <a:pos x="34" y="148"/>
                </a:cxn>
                <a:cxn ang="0">
                  <a:pos x="34" y="157"/>
                </a:cxn>
                <a:cxn ang="0">
                  <a:pos x="34" y="165"/>
                </a:cxn>
                <a:cxn ang="0">
                  <a:pos x="34" y="174"/>
                </a:cxn>
                <a:cxn ang="0">
                  <a:pos x="34" y="183"/>
                </a:cxn>
                <a:cxn ang="0">
                  <a:pos x="34" y="191"/>
                </a:cxn>
                <a:cxn ang="0">
                  <a:pos x="43" y="191"/>
                </a:cxn>
                <a:cxn ang="0">
                  <a:pos x="43" y="200"/>
                </a:cxn>
                <a:cxn ang="0">
                  <a:pos x="52" y="209"/>
                </a:cxn>
                <a:cxn ang="0">
                  <a:pos x="60" y="218"/>
                </a:cxn>
                <a:cxn ang="0">
                  <a:pos x="69" y="218"/>
                </a:cxn>
                <a:cxn ang="0">
                  <a:pos x="78" y="218"/>
                </a:cxn>
                <a:cxn ang="0">
                  <a:pos x="69" y="218"/>
                </a:cxn>
                <a:cxn ang="0">
                  <a:pos x="60" y="218"/>
                </a:cxn>
                <a:cxn ang="0">
                  <a:pos x="52" y="226"/>
                </a:cxn>
                <a:cxn ang="0">
                  <a:pos x="43" y="235"/>
                </a:cxn>
                <a:cxn ang="0">
                  <a:pos x="43" y="244"/>
                </a:cxn>
                <a:cxn ang="0">
                  <a:pos x="34" y="252"/>
                </a:cxn>
                <a:cxn ang="0">
                  <a:pos x="34" y="270"/>
                </a:cxn>
                <a:cxn ang="0">
                  <a:pos x="34" y="279"/>
                </a:cxn>
                <a:cxn ang="0">
                  <a:pos x="34" y="296"/>
                </a:cxn>
                <a:cxn ang="0">
                  <a:pos x="34" y="313"/>
                </a:cxn>
                <a:cxn ang="0">
                  <a:pos x="34" y="331"/>
                </a:cxn>
                <a:cxn ang="0">
                  <a:pos x="34" y="348"/>
                </a:cxn>
                <a:cxn ang="0">
                  <a:pos x="34" y="366"/>
                </a:cxn>
                <a:cxn ang="0">
                  <a:pos x="34" y="374"/>
                </a:cxn>
                <a:cxn ang="0">
                  <a:pos x="26" y="383"/>
                </a:cxn>
                <a:cxn ang="0">
                  <a:pos x="26" y="392"/>
                </a:cxn>
                <a:cxn ang="0">
                  <a:pos x="26" y="400"/>
                </a:cxn>
                <a:cxn ang="0">
                  <a:pos x="17" y="409"/>
                </a:cxn>
                <a:cxn ang="0">
                  <a:pos x="17" y="418"/>
                </a:cxn>
                <a:cxn ang="0">
                  <a:pos x="8" y="418"/>
                </a:cxn>
                <a:cxn ang="0">
                  <a:pos x="8" y="427"/>
                </a:cxn>
                <a:cxn ang="0">
                  <a:pos x="0" y="435"/>
                </a:cxn>
              </a:cxnLst>
              <a:rect l="0" t="0" r="r" b="b"/>
              <a:pathLst>
                <a:path w="78" h="435">
                  <a:moveTo>
                    <a:pt x="0" y="0"/>
                  </a:moveTo>
                  <a:lnTo>
                    <a:pt x="8" y="9"/>
                  </a:lnTo>
                  <a:lnTo>
                    <a:pt x="8" y="17"/>
                  </a:lnTo>
                  <a:lnTo>
                    <a:pt x="17" y="17"/>
                  </a:lnTo>
                  <a:lnTo>
                    <a:pt x="17" y="26"/>
                  </a:lnTo>
                  <a:lnTo>
                    <a:pt x="17" y="35"/>
                  </a:lnTo>
                  <a:lnTo>
                    <a:pt x="26" y="43"/>
                  </a:lnTo>
                  <a:lnTo>
                    <a:pt x="26" y="52"/>
                  </a:lnTo>
                  <a:lnTo>
                    <a:pt x="26" y="61"/>
                  </a:lnTo>
                  <a:lnTo>
                    <a:pt x="26" y="78"/>
                  </a:lnTo>
                  <a:lnTo>
                    <a:pt x="26" y="96"/>
                  </a:lnTo>
                  <a:lnTo>
                    <a:pt x="34" y="139"/>
                  </a:lnTo>
                  <a:lnTo>
                    <a:pt x="34" y="148"/>
                  </a:lnTo>
                  <a:lnTo>
                    <a:pt x="34" y="157"/>
                  </a:lnTo>
                  <a:lnTo>
                    <a:pt x="34" y="165"/>
                  </a:lnTo>
                  <a:lnTo>
                    <a:pt x="34" y="174"/>
                  </a:lnTo>
                  <a:lnTo>
                    <a:pt x="34" y="183"/>
                  </a:lnTo>
                  <a:lnTo>
                    <a:pt x="34" y="191"/>
                  </a:lnTo>
                  <a:lnTo>
                    <a:pt x="43" y="191"/>
                  </a:lnTo>
                  <a:lnTo>
                    <a:pt x="43" y="200"/>
                  </a:lnTo>
                  <a:lnTo>
                    <a:pt x="52" y="209"/>
                  </a:lnTo>
                  <a:lnTo>
                    <a:pt x="60" y="218"/>
                  </a:lnTo>
                  <a:lnTo>
                    <a:pt x="69" y="218"/>
                  </a:lnTo>
                  <a:lnTo>
                    <a:pt x="78" y="218"/>
                  </a:lnTo>
                  <a:lnTo>
                    <a:pt x="69" y="218"/>
                  </a:lnTo>
                  <a:lnTo>
                    <a:pt x="60" y="218"/>
                  </a:lnTo>
                  <a:lnTo>
                    <a:pt x="52" y="226"/>
                  </a:lnTo>
                  <a:lnTo>
                    <a:pt x="43" y="235"/>
                  </a:lnTo>
                  <a:lnTo>
                    <a:pt x="43" y="244"/>
                  </a:lnTo>
                  <a:lnTo>
                    <a:pt x="34" y="252"/>
                  </a:lnTo>
                  <a:lnTo>
                    <a:pt x="34" y="270"/>
                  </a:lnTo>
                  <a:lnTo>
                    <a:pt x="34" y="279"/>
                  </a:lnTo>
                  <a:lnTo>
                    <a:pt x="34" y="296"/>
                  </a:lnTo>
                  <a:lnTo>
                    <a:pt x="34" y="313"/>
                  </a:lnTo>
                  <a:lnTo>
                    <a:pt x="34" y="331"/>
                  </a:lnTo>
                  <a:lnTo>
                    <a:pt x="34" y="348"/>
                  </a:lnTo>
                  <a:lnTo>
                    <a:pt x="34" y="366"/>
                  </a:lnTo>
                  <a:lnTo>
                    <a:pt x="34" y="374"/>
                  </a:lnTo>
                  <a:lnTo>
                    <a:pt x="26" y="383"/>
                  </a:lnTo>
                  <a:lnTo>
                    <a:pt x="26" y="392"/>
                  </a:lnTo>
                  <a:lnTo>
                    <a:pt x="26" y="400"/>
                  </a:lnTo>
                  <a:lnTo>
                    <a:pt x="17" y="409"/>
                  </a:lnTo>
                  <a:lnTo>
                    <a:pt x="17" y="418"/>
                  </a:lnTo>
                  <a:lnTo>
                    <a:pt x="8" y="418"/>
                  </a:lnTo>
                  <a:lnTo>
                    <a:pt x="8" y="427"/>
                  </a:lnTo>
                  <a:lnTo>
                    <a:pt x="0" y="435"/>
                  </a:lnTo>
                </a:path>
              </a:pathLst>
            </a:custGeom>
            <a:noFill/>
            <a:ln w="269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8" name="Text Box 1110"/>
            <p:cNvSpPr txBox="1">
              <a:spLocks noChangeArrowheads="1"/>
            </p:cNvSpPr>
            <p:nvPr/>
          </p:nvSpPr>
          <p:spPr bwMode="auto">
            <a:xfrm>
              <a:off x="4512" y="1344"/>
              <a:ext cx="1110" cy="4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2400">
                  <a:latin typeface="Arial" charset="0"/>
                </a:rPr>
                <a:t>Net Gains in </a:t>
              </a:r>
            </a:p>
            <a:p>
              <a:pPr algn="ctr"/>
              <a:r>
                <a:rPr lang="en-US" sz="2400">
                  <a:latin typeface="Arial" charset="0"/>
                </a:rPr>
                <a:t>Well-Being</a:t>
              </a:r>
            </a:p>
          </p:txBody>
        </p:sp>
      </p:grpSp>
      <p:grpSp>
        <p:nvGrpSpPr>
          <p:cNvPr id="6" name="Group 1115"/>
          <p:cNvGrpSpPr>
            <a:grpSpLocks/>
          </p:cNvGrpSpPr>
          <p:nvPr/>
        </p:nvGrpSpPr>
        <p:grpSpPr bwMode="auto">
          <a:xfrm>
            <a:off x="1477963" y="1908175"/>
            <a:ext cx="4735512" cy="1577975"/>
            <a:chOff x="931" y="1202"/>
            <a:chExt cx="2983" cy="994"/>
          </a:xfrm>
        </p:grpSpPr>
        <p:sp>
          <p:nvSpPr>
            <p:cNvPr id="49231" name="Oval 1103"/>
            <p:cNvSpPr>
              <a:spLocks noChangeArrowheads="1"/>
            </p:cNvSpPr>
            <p:nvPr/>
          </p:nvSpPr>
          <p:spPr bwMode="auto">
            <a:xfrm>
              <a:off x="3551" y="2090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2" name="Oval 1104"/>
            <p:cNvSpPr>
              <a:spLocks noChangeArrowheads="1"/>
            </p:cNvSpPr>
            <p:nvPr/>
          </p:nvSpPr>
          <p:spPr bwMode="auto">
            <a:xfrm>
              <a:off x="3551" y="1480"/>
              <a:ext cx="106" cy="115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3" name="Oval 1105"/>
            <p:cNvSpPr>
              <a:spLocks noChangeArrowheads="1"/>
            </p:cNvSpPr>
            <p:nvPr/>
          </p:nvSpPr>
          <p:spPr bwMode="auto">
            <a:xfrm>
              <a:off x="3808" y="1202"/>
              <a:ext cx="106" cy="114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4" name="Oval 1106"/>
            <p:cNvSpPr>
              <a:spLocks noChangeArrowheads="1"/>
            </p:cNvSpPr>
            <p:nvPr/>
          </p:nvSpPr>
          <p:spPr bwMode="auto">
            <a:xfrm>
              <a:off x="3808" y="1820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0" name="Oval 1102"/>
            <p:cNvSpPr>
              <a:spLocks noChangeArrowheads="1"/>
            </p:cNvSpPr>
            <p:nvPr/>
          </p:nvSpPr>
          <p:spPr bwMode="auto">
            <a:xfrm>
              <a:off x="931" y="2090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5" name="Oval 1107"/>
            <p:cNvSpPr>
              <a:spLocks noChangeArrowheads="1"/>
            </p:cNvSpPr>
            <p:nvPr/>
          </p:nvSpPr>
          <p:spPr bwMode="auto">
            <a:xfrm>
              <a:off x="931" y="1489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1116"/>
          <p:cNvGrpSpPr>
            <a:grpSpLocks/>
          </p:cNvGrpSpPr>
          <p:nvPr/>
        </p:nvGrpSpPr>
        <p:grpSpPr bwMode="auto">
          <a:xfrm>
            <a:off x="5029200" y="1600200"/>
            <a:ext cx="1143000" cy="842963"/>
            <a:chOff x="3168" y="1008"/>
            <a:chExt cx="720" cy="531"/>
          </a:xfrm>
        </p:grpSpPr>
        <p:sp>
          <p:nvSpPr>
            <p:cNvPr id="49188" name="Text Box 1060"/>
            <p:cNvSpPr txBox="1">
              <a:spLocks noChangeArrowheads="1"/>
            </p:cNvSpPr>
            <p:nvPr/>
          </p:nvSpPr>
          <p:spPr bwMode="auto">
            <a:xfrm>
              <a:off x="3623" y="1008"/>
              <a:ext cx="26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G</a:t>
              </a:r>
            </a:p>
          </p:txBody>
        </p:sp>
        <p:sp>
          <p:nvSpPr>
            <p:cNvPr id="49191" name="Text Box 1063"/>
            <p:cNvSpPr txBox="1">
              <a:spLocks noChangeArrowheads="1"/>
            </p:cNvSpPr>
            <p:nvPr/>
          </p:nvSpPr>
          <p:spPr bwMode="auto">
            <a:xfrm>
              <a:off x="3168" y="1251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i="1">
                  <a:solidFill>
                    <a:srgbClr val="660067"/>
                  </a:solidFill>
                  <a:latin typeface="Arial" charset="0"/>
                </a:rPr>
                <a:t>B</a:t>
              </a:r>
            </a:p>
          </p:txBody>
        </p:sp>
      </p:grpSp>
      <p:sp>
        <p:nvSpPr>
          <p:cNvPr id="49250" name="Line 1122"/>
          <p:cNvSpPr>
            <a:spLocks noChangeShapeType="1"/>
          </p:cNvSpPr>
          <p:nvPr/>
        </p:nvSpPr>
        <p:spPr bwMode="auto">
          <a:xfrm>
            <a:off x="1524000" y="2057400"/>
            <a:ext cx="4648200" cy="0"/>
          </a:xfrm>
          <a:prstGeom prst="line">
            <a:avLst/>
          </a:prstGeom>
          <a:noFill/>
          <a:ln w="5397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9251" name="Line 1123"/>
          <p:cNvSpPr>
            <a:spLocks noChangeShapeType="1"/>
          </p:cNvSpPr>
          <p:nvPr/>
        </p:nvSpPr>
        <p:spPr bwMode="auto">
          <a:xfrm>
            <a:off x="6096000" y="1981200"/>
            <a:ext cx="0" cy="3733800"/>
          </a:xfrm>
          <a:prstGeom prst="line">
            <a:avLst/>
          </a:prstGeom>
          <a:noFill/>
          <a:ln w="5397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9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9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9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9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9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9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9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205" grpId="0" animBg="1"/>
      <p:bldP spid="49203" grpId="0" animBg="1"/>
      <p:bldP spid="49209" grpId="0" animBg="1"/>
      <p:bldP spid="49210" grpId="0" animBg="1"/>
      <p:bldP spid="49211" grpId="0" animBg="1"/>
      <p:bldP spid="49250" grpId="0" animBg="1"/>
      <p:bldP spid="4925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Results of a Corrective Tax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rial" charset="0"/>
                <a:cs typeface="Arial" charset="0"/>
              </a:rPr>
              <a:t>Socially optimal levels of production are achieved.</a:t>
            </a:r>
            <a:endParaRPr lang="en-US" sz="2800" dirty="0">
              <a:cs typeface="Times New Roman" pitchFamily="18" charset="0"/>
            </a:endParaRPr>
          </a:p>
          <a:p>
            <a:r>
              <a:rPr lang="en-US" sz="2800" dirty="0">
                <a:latin typeface="Arial" charset="0"/>
                <a:cs typeface="Arial" charset="0"/>
              </a:rPr>
              <a:t>The tax revenue is sufficient to pay costs to third parties</a:t>
            </a:r>
            <a:r>
              <a:rPr lang="en-US" sz="2800" dirty="0" smtClean="0">
                <a:latin typeface="Arial" charset="0"/>
                <a:cs typeface="Arial" charset="0"/>
              </a:rPr>
              <a:t>. </a:t>
            </a:r>
          </a:p>
          <a:p>
            <a:pPr lvl="1"/>
            <a:r>
              <a:rPr lang="en-US" sz="2400" dirty="0" smtClean="0">
                <a:latin typeface="Arial" charset="0"/>
                <a:cs typeface="Arial" charset="0"/>
              </a:rPr>
              <a:t>$45 Million in this case</a:t>
            </a:r>
          </a:p>
          <a:p>
            <a:r>
              <a:rPr lang="en-US" sz="2800" dirty="0" smtClean="0">
                <a:latin typeface="Arial" charset="0"/>
                <a:cs typeface="Arial" charset="0"/>
              </a:rPr>
              <a:t>Alternative methods of dumping, adding </a:t>
            </a:r>
            <a:r>
              <a:rPr lang="en-US" sz="2800" dirty="0" err="1" smtClean="0">
                <a:latin typeface="Arial" charset="0"/>
                <a:cs typeface="Arial" charset="0"/>
              </a:rPr>
              <a:t>MEC</a:t>
            </a:r>
            <a:r>
              <a:rPr lang="en-US" sz="2800" dirty="0" smtClean="0">
                <a:latin typeface="Arial" charset="0"/>
                <a:cs typeface="Arial" charset="0"/>
              </a:rPr>
              <a:t> to </a:t>
            </a:r>
            <a:r>
              <a:rPr lang="en-US" sz="2800" dirty="0" err="1" smtClean="0">
                <a:latin typeface="Arial" charset="0"/>
                <a:cs typeface="Arial" charset="0"/>
              </a:rPr>
              <a:t>MPC</a:t>
            </a:r>
            <a:endParaRPr lang="en-US" sz="2800" dirty="0" smtClean="0">
              <a:latin typeface="Arial" charset="0"/>
              <a:cs typeface="Arial" charset="0"/>
            </a:endParaRPr>
          </a:p>
          <a:p>
            <a:r>
              <a:rPr lang="en-US" sz="2800" dirty="0" smtClean="0">
                <a:latin typeface="Arial" charset="0"/>
                <a:cs typeface="Arial" charset="0"/>
              </a:rPr>
              <a:t>A policy supported by one group and not the other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bldLvl="5" autoUpdateAnimBg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Using a Corrective Tax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Arial" charset="0"/>
                <a:cs typeface="Arial" charset="0"/>
              </a:rPr>
              <a:t>The greenhouse effect and a “Carbon Tax”</a:t>
            </a:r>
            <a:r>
              <a:rPr lang="en-US" dirty="0">
                <a:latin typeface="Arial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charset="0"/>
              </a:rPr>
              <a:t>If it is accepted that the greenhouse effect is caused by burning carbon-based fuels, a </a:t>
            </a:r>
            <a:r>
              <a:rPr lang="en-US" dirty="0">
                <a:solidFill>
                  <a:srgbClr val="660066"/>
                </a:solidFill>
                <a:latin typeface="Arial" charset="0"/>
              </a:rPr>
              <a:t>carbon tax </a:t>
            </a:r>
            <a:r>
              <a:rPr lang="en-US" dirty="0">
                <a:latin typeface="Arial" charset="0"/>
              </a:rPr>
              <a:t>can be imposed to limit greenhouse gasses to their socially optimal levels.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charset="0"/>
              </a:rPr>
              <a:t>It is called a carbon tax because the amount of the tax would depend on the amount of carbon in the fuel</a:t>
            </a:r>
            <a:r>
              <a:rPr lang="en-US" dirty="0" smtClean="0">
                <a:latin typeface="Arial" charset="0"/>
              </a:rPr>
              <a:t>.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Debated Issue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Higher costs due to environment damage in future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Increase in prices of other goods to avoid use of coal </a:t>
            </a:r>
            <a:endParaRPr lang="en-US" dirty="0">
              <a:solidFill>
                <a:srgbClr val="660066"/>
              </a:solidFill>
              <a:latin typeface="Arial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bldLvl="5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2- Theory of the Second Best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4400" dirty="0" smtClean="0">
                <a:latin typeface="Arial" charset="0"/>
                <a:cs typeface="Arial" charset="0"/>
              </a:rPr>
              <a:t>A polluting Monopolist</a:t>
            </a:r>
          </a:p>
          <a:p>
            <a:pPr lvl="2"/>
            <a:r>
              <a:rPr lang="en-US" dirty="0" smtClean="0">
                <a:latin typeface="Arial" charset="0"/>
                <a:cs typeface="Arial" charset="0"/>
              </a:rPr>
              <a:t>A </a:t>
            </a:r>
            <a:r>
              <a:rPr lang="en-US" dirty="0" err="1" smtClean="0">
                <a:latin typeface="Arial" charset="0"/>
                <a:cs typeface="Arial" charset="0"/>
              </a:rPr>
              <a:t>dillema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9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8" grpId="0" build="p" bldLvl="5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A Polluting Monopolist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3200" dirty="0" smtClean="0">
                <a:latin typeface="Arial" charset="0"/>
                <a:cs typeface="Arial" charset="0"/>
              </a:rPr>
              <a:t>Earlier it </a:t>
            </a:r>
            <a:r>
              <a:rPr lang="en-US" sz="3200" dirty="0">
                <a:latin typeface="Arial" charset="0"/>
                <a:cs typeface="Arial" charset="0"/>
              </a:rPr>
              <a:t>was shown that  monopoly created a loss to society. </a:t>
            </a:r>
            <a:endParaRPr lang="en-US" sz="3200" dirty="0" smtClean="0">
              <a:latin typeface="Arial" charset="0"/>
              <a:cs typeface="Arial" charset="0"/>
            </a:endParaRPr>
          </a:p>
          <a:p>
            <a:pPr lvl="1"/>
            <a:r>
              <a:rPr lang="en-US" sz="3200" dirty="0" smtClean="0">
                <a:latin typeface="Arial" charset="0"/>
                <a:cs typeface="Arial" charset="0"/>
              </a:rPr>
              <a:t>It </a:t>
            </a:r>
            <a:r>
              <a:rPr lang="en-US" sz="3200" dirty="0">
                <a:latin typeface="Arial" charset="0"/>
                <a:cs typeface="Arial" charset="0"/>
              </a:rPr>
              <a:t>was shown that a negative externality causes a loss as well. </a:t>
            </a:r>
          </a:p>
          <a:p>
            <a:pPr lvl="1"/>
            <a:r>
              <a:rPr lang="en-US" sz="3200" dirty="0">
                <a:latin typeface="Arial" charset="0"/>
                <a:cs typeface="Arial" charset="0"/>
              </a:rPr>
              <a:t>The losses do not necessarily add to one another. In fact, they can cancel each other out.</a:t>
            </a:r>
            <a:r>
              <a:rPr lang="en-US" sz="3200" dirty="0"/>
              <a:t>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bldLvl="5" autoUpdateAnimBg="0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2- Theory of the Second Best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4400" dirty="0">
                <a:latin typeface="Arial" charset="0"/>
                <a:cs typeface="Arial" charset="0"/>
              </a:rPr>
              <a:t>When one condition for an optimum is violated then maintaining the others will not guarantee a second-best solution.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8" grpId="0" build="p" bldLvl="5" autoUpdateAnimBg="0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-228600"/>
            <a:ext cx="7772400" cy="1143000"/>
          </a:xfrm>
        </p:spPr>
        <p:txBody>
          <a:bodyPr/>
          <a:lstStyle/>
          <a:p>
            <a:r>
              <a:rPr lang="en-US" sz="2400"/>
              <a:t>Figure 3.5 A Second Best Efficient Solution</a:t>
            </a:r>
          </a:p>
        </p:txBody>
      </p:sp>
      <p:grpSp>
        <p:nvGrpSpPr>
          <p:cNvPr id="2" name="Group 66"/>
          <p:cNvGrpSpPr>
            <a:grpSpLocks/>
          </p:cNvGrpSpPr>
          <p:nvPr/>
        </p:nvGrpSpPr>
        <p:grpSpPr bwMode="auto">
          <a:xfrm>
            <a:off x="3429000" y="990600"/>
            <a:ext cx="4913313" cy="4773613"/>
            <a:chOff x="2160" y="624"/>
            <a:chExt cx="3095" cy="3007"/>
          </a:xfrm>
        </p:grpSpPr>
        <p:sp>
          <p:nvSpPr>
            <p:cNvPr id="6189" name="Rectangle 45"/>
            <p:cNvSpPr>
              <a:spLocks noChangeArrowheads="1"/>
            </p:cNvSpPr>
            <p:nvPr/>
          </p:nvSpPr>
          <p:spPr bwMode="auto">
            <a:xfrm>
              <a:off x="4210" y="3091"/>
              <a:ext cx="1045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D = MSB </a:t>
              </a:r>
              <a:endParaRPr lang="en-US"/>
            </a:p>
          </p:txBody>
        </p:sp>
        <p:sp>
          <p:nvSpPr>
            <p:cNvPr id="6190" name="Rectangle 46"/>
            <p:cNvSpPr>
              <a:spLocks noChangeArrowheads="1"/>
            </p:cNvSpPr>
            <p:nvPr/>
          </p:nvSpPr>
          <p:spPr bwMode="auto">
            <a:xfrm>
              <a:off x="3392" y="1200"/>
              <a:ext cx="5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MPC </a:t>
              </a:r>
              <a:endParaRPr lang="en-US"/>
            </a:p>
          </p:txBody>
        </p:sp>
        <p:sp>
          <p:nvSpPr>
            <p:cNvPr id="6191" name="Rectangle 47"/>
            <p:cNvSpPr>
              <a:spLocks noChangeArrowheads="1"/>
            </p:cNvSpPr>
            <p:nvPr/>
          </p:nvSpPr>
          <p:spPr bwMode="auto">
            <a:xfrm>
              <a:off x="2160" y="624"/>
              <a:ext cx="19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MPC + MEC = MSC </a:t>
              </a:r>
              <a:endParaRPr lang="en-US"/>
            </a:p>
          </p:txBody>
        </p:sp>
        <p:sp>
          <p:nvSpPr>
            <p:cNvPr id="6192" name="Rectangle 48"/>
            <p:cNvSpPr>
              <a:spLocks noChangeArrowheads="1"/>
            </p:cNvSpPr>
            <p:nvPr/>
          </p:nvSpPr>
          <p:spPr bwMode="auto">
            <a:xfrm>
              <a:off x="3078" y="3326"/>
              <a:ext cx="496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MR </a:t>
              </a:r>
              <a:endParaRPr lang="en-US"/>
            </a:p>
          </p:txBody>
        </p:sp>
      </p:grpSp>
      <p:grpSp>
        <p:nvGrpSpPr>
          <p:cNvPr id="3" name="Group 52"/>
          <p:cNvGrpSpPr>
            <a:grpSpLocks/>
          </p:cNvGrpSpPr>
          <p:nvPr/>
        </p:nvGrpSpPr>
        <p:grpSpPr bwMode="auto">
          <a:xfrm>
            <a:off x="2301875" y="2074863"/>
            <a:ext cx="2324100" cy="3829050"/>
            <a:chOff x="1450" y="1307"/>
            <a:chExt cx="1464" cy="2412"/>
          </a:xfrm>
        </p:grpSpPr>
        <p:sp>
          <p:nvSpPr>
            <p:cNvPr id="6194" name="Freeform 50"/>
            <p:cNvSpPr>
              <a:spLocks/>
            </p:cNvSpPr>
            <p:nvPr/>
          </p:nvSpPr>
          <p:spPr bwMode="auto">
            <a:xfrm>
              <a:off x="1450" y="1655"/>
              <a:ext cx="1045" cy="20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45" y="0"/>
                </a:cxn>
                <a:cxn ang="0">
                  <a:pos x="1045" y="2064"/>
                </a:cxn>
              </a:cxnLst>
              <a:rect l="0" t="0" r="r" b="b"/>
              <a:pathLst>
                <a:path w="1045" h="2064">
                  <a:moveTo>
                    <a:pt x="0" y="0"/>
                  </a:moveTo>
                  <a:lnTo>
                    <a:pt x="1045" y="0"/>
                  </a:lnTo>
                  <a:lnTo>
                    <a:pt x="1045" y="2064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5" name="Line 51"/>
            <p:cNvSpPr>
              <a:spLocks noChangeShapeType="1"/>
            </p:cNvSpPr>
            <p:nvPr/>
          </p:nvSpPr>
          <p:spPr bwMode="auto">
            <a:xfrm>
              <a:off x="2913" y="1307"/>
              <a:ext cx="1" cy="2412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63"/>
          <p:cNvGrpSpPr>
            <a:grpSpLocks/>
          </p:cNvGrpSpPr>
          <p:nvPr/>
        </p:nvGrpSpPr>
        <p:grpSpPr bwMode="auto">
          <a:xfrm>
            <a:off x="2301875" y="1149350"/>
            <a:ext cx="4284663" cy="4229100"/>
            <a:chOff x="1450" y="724"/>
            <a:chExt cx="2699" cy="2664"/>
          </a:xfrm>
        </p:grpSpPr>
        <p:sp>
          <p:nvSpPr>
            <p:cNvPr id="6193" name="Line 49"/>
            <p:cNvSpPr>
              <a:spLocks noChangeShapeType="1"/>
            </p:cNvSpPr>
            <p:nvPr/>
          </p:nvSpPr>
          <p:spPr bwMode="auto">
            <a:xfrm>
              <a:off x="1450" y="724"/>
              <a:ext cx="2699" cy="2420"/>
            </a:xfrm>
            <a:prstGeom prst="line">
              <a:avLst/>
            </a:prstGeom>
            <a:noFill/>
            <a:ln w="8255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2" name="Line 58"/>
            <p:cNvSpPr>
              <a:spLocks noChangeShapeType="1"/>
            </p:cNvSpPr>
            <p:nvPr/>
          </p:nvSpPr>
          <p:spPr bwMode="auto">
            <a:xfrm>
              <a:off x="1450" y="724"/>
              <a:ext cx="1593" cy="2664"/>
            </a:xfrm>
            <a:prstGeom prst="line">
              <a:avLst/>
            </a:prstGeom>
            <a:noFill/>
            <a:ln w="82550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62"/>
          <p:cNvGrpSpPr>
            <a:grpSpLocks/>
          </p:cNvGrpSpPr>
          <p:nvPr/>
        </p:nvGrpSpPr>
        <p:grpSpPr bwMode="auto">
          <a:xfrm>
            <a:off x="1143000" y="803275"/>
            <a:ext cx="6342063" cy="6035675"/>
            <a:chOff x="720" y="506"/>
            <a:chExt cx="3995" cy="3802"/>
          </a:xfrm>
        </p:grpSpPr>
        <p:sp>
          <p:nvSpPr>
            <p:cNvPr id="6177" name="Rectangle 33"/>
            <p:cNvSpPr>
              <a:spLocks noChangeArrowheads="1"/>
            </p:cNvSpPr>
            <p:nvPr/>
          </p:nvSpPr>
          <p:spPr bwMode="auto">
            <a:xfrm rot="16200000">
              <a:off x="561" y="2018"/>
              <a:ext cx="5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1">
                  <a:solidFill>
                    <a:srgbClr val="660066"/>
                  </a:solidFill>
                  <a:latin typeface="Arial" charset="0"/>
                </a:rPr>
                <a:t>Price </a:t>
              </a:r>
              <a:endParaRPr lang="en-US"/>
            </a:p>
          </p:txBody>
        </p:sp>
        <p:sp>
          <p:nvSpPr>
            <p:cNvPr id="6178" name="Rectangle 34"/>
            <p:cNvSpPr>
              <a:spLocks noChangeArrowheads="1"/>
            </p:cNvSpPr>
            <p:nvPr/>
          </p:nvSpPr>
          <p:spPr bwMode="auto">
            <a:xfrm>
              <a:off x="2390" y="4058"/>
              <a:ext cx="163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1">
                  <a:solidFill>
                    <a:srgbClr val="660066"/>
                  </a:solidFill>
                  <a:latin typeface="Arial" charset="0"/>
                </a:rPr>
                <a:t>Output per Year </a:t>
              </a:r>
              <a:endParaRPr lang="en-US"/>
            </a:p>
          </p:txBody>
        </p:sp>
        <p:sp>
          <p:nvSpPr>
            <p:cNvPr id="6179" name="Rectangle 35"/>
            <p:cNvSpPr>
              <a:spLocks noChangeArrowheads="1"/>
            </p:cNvSpPr>
            <p:nvPr/>
          </p:nvSpPr>
          <p:spPr bwMode="auto">
            <a:xfrm>
              <a:off x="1267" y="3806"/>
              <a:ext cx="279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0 </a:t>
              </a:r>
              <a:endParaRPr lang="en-US"/>
            </a:p>
          </p:txBody>
        </p:sp>
        <p:sp>
          <p:nvSpPr>
            <p:cNvPr id="6180" name="Rectangle 36"/>
            <p:cNvSpPr>
              <a:spLocks noChangeArrowheads="1"/>
            </p:cNvSpPr>
            <p:nvPr/>
          </p:nvSpPr>
          <p:spPr bwMode="auto">
            <a:xfrm>
              <a:off x="2399" y="3797"/>
              <a:ext cx="322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660066"/>
                  </a:solidFill>
                  <a:latin typeface="Arial" charset="0"/>
                </a:rPr>
                <a:t>Q </a:t>
              </a:r>
              <a:endParaRPr lang="en-US"/>
            </a:p>
          </p:txBody>
        </p:sp>
        <p:sp>
          <p:nvSpPr>
            <p:cNvPr id="6181" name="Rectangle 37"/>
            <p:cNvSpPr>
              <a:spLocks noChangeArrowheads="1"/>
            </p:cNvSpPr>
            <p:nvPr/>
          </p:nvSpPr>
          <p:spPr bwMode="auto">
            <a:xfrm>
              <a:off x="2556" y="3884"/>
              <a:ext cx="131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 i="1">
                  <a:solidFill>
                    <a:srgbClr val="660066"/>
                  </a:solidFill>
                  <a:latin typeface="Arial" charset="0"/>
                </a:rPr>
                <a:t>M </a:t>
              </a:r>
              <a:endParaRPr lang="en-US"/>
            </a:p>
          </p:txBody>
        </p:sp>
        <p:sp>
          <p:nvSpPr>
            <p:cNvPr id="6182" name="Rectangle 38"/>
            <p:cNvSpPr>
              <a:spLocks noChangeArrowheads="1"/>
            </p:cNvSpPr>
            <p:nvPr/>
          </p:nvSpPr>
          <p:spPr bwMode="auto">
            <a:xfrm>
              <a:off x="2817" y="3797"/>
              <a:ext cx="409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660066"/>
                  </a:solidFill>
                  <a:latin typeface="Arial" charset="0"/>
                </a:rPr>
                <a:t>Q* </a:t>
              </a:r>
              <a:endParaRPr lang="en-US"/>
            </a:p>
          </p:txBody>
        </p:sp>
        <p:sp>
          <p:nvSpPr>
            <p:cNvPr id="6183" name="Rectangle 39"/>
            <p:cNvSpPr>
              <a:spLocks noChangeArrowheads="1"/>
            </p:cNvSpPr>
            <p:nvPr/>
          </p:nvSpPr>
          <p:spPr bwMode="auto">
            <a:xfrm>
              <a:off x="1154" y="1533"/>
              <a:ext cx="305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660066"/>
                  </a:solidFill>
                  <a:latin typeface="Arial" charset="0"/>
                </a:rPr>
                <a:t>P </a:t>
              </a:r>
              <a:endParaRPr lang="en-US"/>
            </a:p>
          </p:txBody>
        </p:sp>
        <p:sp>
          <p:nvSpPr>
            <p:cNvPr id="6184" name="Rectangle 40"/>
            <p:cNvSpPr>
              <a:spLocks noChangeArrowheads="1"/>
            </p:cNvSpPr>
            <p:nvPr/>
          </p:nvSpPr>
          <p:spPr bwMode="auto">
            <a:xfrm>
              <a:off x="1276" y="1664"/>
              <a:ext cx="131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 i="1">
                  <a:solidFill>
                    <a:srgbClr val="660066"/>
                  </a:solidFill>
                  <a:latin typeface="Arial" charset="0"/>
                </a:rPr>
                <a:t>M </a:t>
              </a:r>
              <a:endParaRPr lang="en-US"/>
            </a:p>
          </p:txBody>
        </p:sp>
        <p:sp>
          <p:nvSpPr>
            <p:cNvPr id="6203" name="Freeform 59"/>
            <p:cNvSpPr>
              <a:spLocks/>
            </p:cNvSpPr>
            <p:nvPr/>
          </p:nvSpPr>
          <p:spPr bwMode="auto">
            <a:xfrm>
              <a:off x="1450" y="506"/>
              <a:ext cx="3265" cy="32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213"/>
                </a:cxn>
                <a:cxn ang="0">
                  <a:pos x="3265" y="3213"/>
                </a:cxn>
              </a:cxnLst>
              <a:rect l="0" t="0" r="r" b="b"/>
              <a:pathLst>
                <a:path w="3265" h="3213">
                  <a:moveTo>
                    <a:pt x="0" y="0"/>
                  </a:moveTo>
                  <a:lnTo>
                    <a:pt x="0" y="3213"/>
                  </a:lnTo>
                  <a:lnTo>
                    <a:pt x="3265" y="3213"/>
                  </a:lnTo>
                </a:path>
              </a:pathLst>
            </a:custGeom>
            <a:noFill/>
            <a:ln w="825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4"/>
          <p:cNvGrpSpPr>
            <a:grpSpLocks/>
          </p:cNvGrpSpPr>
          <p:nvPr/>
        </p:nvGrpSpPr>
        <p:grpSpPr bwMode="auto">
          <a:xfrm>
            <a:off x="1009650" y="631825"/>
            <a:ext cx="4049713" cy="3659188"/>
            <a:chOff x="636" y="398"/>
            <a:chExt cx="2551" cy="2305"/>
          </a:xfrm>
        </p:grpSpPr>
        <p:sp>
          <p:nvSpPr>
            <p:cNvPr id="6204" name="Arc 60"/>
            <p:cNvSpPr>
              <a:spLocks/>
            </p:cNvSpPr>
            <p:nvPr/>
          </p:nvSpPr>
          <p:spPr bwMode="auto">
            <a:xfrm rot="7116849">
              <a:off x="1208" y="343"/>
              <a:ext cx="1618" cy="172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7982"/>
                <a:gd name="T1" fmla="*/ 0 h 21600"/>
                <a:gd name="T2" fmla="*/ 17982 w 17982"/>
                <a:gd name="T3" fmla="*/ 9633 h 21600"/>
                <a:gd name="T4" fmla="*/ 0 w 17982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982" h="21600" fill="none" extrusionOk="0">
                  <a:moveTo>
                    <a:pt x="-1" y="0"/>
                  </a:moveTo>
                  <a:cubicBezTo>
                    <a:pt x="7228" y="0"/>
                    <a:pt x="13977" y="3615"/>
                    <a:pt x="17981" y="9633"/>
                  </a:cubicBezTo>
                </a:path>
                <a:path w="17982" h="21600" stroke="0" extrusionOk="0">
                  <a:moveTo>
                    <a:pt x="-1" y="0"/>
                  </a:moveTo>
                  <a:cubicBezTo>
                    <a:pt x="7228" y="0"/>
                    <a:pt x="13977" y="3615"/>
                    <a:pt x="17981" y="963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762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05" name="Arc 61"/>
            <p:cNvSpPr>
              <a:spLocks/>
            </p:cNvSpPr>
            <p:nvPr/>
          </p:nvSpPr>
          <p:spPr bwMode="auto">
            <a:xfrm rot="6374268">
              <a:off x="800" y="316"/>
              <a:ext cx="2223" cy="2551"/>
            </a:xfrm>
            <a:custGeom>
              <a:avLst/>
              <a:gdLst>
                <a:gd name="G0" fmla="+- 0 0 0"/>
                <a:gd name="G1" fmla="+- 21208 0 0"/>
                <a:gd name="G2" fmla="+- 21600 0 0"/>
                <a:gd name="T0" fmla="*/ 4097 w 16464"/>
                <a:gd name="T1" fmla="*/ 0 h 21208"/>
                <a:gd name="T2" fmla="*/ 16464 w 16464"/>
                <a:gd name="T3" fmla="*/ 7226 h 21208"/>
                <a:gd name="T4" fmla="*/ 0 w 16464"/>
                <a:gd name="T5" fmla="*/ 21208 h 21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64" h="21208" fill="none" extrusionOk="0">
                  <a:moveTo>
                    <a:pt x="4096" y="0"/>
                  </a:moveTo>
                  <a:cubicBezTo>
                    <a:pt x="8921" y="932"/>
                    <a:pt x="13283" y="3480"/>
                    <a:pt x="16464" y="7225"/>
                  </a:cubicBezTo>
                </a:path>
                <a:path w="16464" h="21208" stroke="0" extrusionOk="0">
                  <a:moveTo>
                    <a:pt x="4096" y="0"/>
                  </a:moveTo>
                  <a:cubicBezTo>
                    <a:pt x="8921" y="932"/>
                    <a:pt x="13283" y="3480"/>
                    <a:pt x="16464" y="7225"/>
                  </a:cubicBezTo>
                  <a:lnTo>
                    <a:pt x="0" y="21208"/>
                  </a:lnTo>
                  <a:close/>
                </a:path>
              </a:pathLst>
            </a:custGeom>
            <a:noFill/>
            <a:ln w="762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65"/>
          <p:cNvGrpSpPr>
            <a:grpSpLocks/>
          </p:cNvGrpSpPr>
          <p:nvPr/>
        </p:nvGrpSpPr>
        <p:grpSpPr bwMode="auto">
          <a:xfrm>
            <a:off x="3862388" y="1646238"/>
            <a:ext cx="1411287" cy="2598737"/>
            <a:chOff x="2433" y="1037"/>
            <a:chExt cx="889" cy="1637"/>
          </a:xfrm>
        </p:grpSpPr>
        <p:sp>
          <p:nvSpPr>
            <p:cNvPr id="6185" name="Rectangle 41"/>
            <p:cNvSpPr>
              <a:spLocks noChangeArrowheads="1"/>
            </p:cNvSpPr>
            <p:nvPr/>
          </p:nvSpPr>
          <p:spPr bwMode="auto">
            <a:xfrm>
              <a:off x="2434" y="1315"/>
              <a:ext cx="305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A </a:t>
              </a:r>
              <a:endParaRPr lang="en-US"/>
            </a:p>
          </p:txBody>
        </p:sp>
        <p:sp>
          <p:nvSpPr>
            <p:cNvPr id="6186" name="Rectangle 42"/>
            <p:cNvSpPr>
              <a:spLocks noChangeArrowheads="1"/>
            </p:cNvSpPr>
            <p:nvPr/>
          </p:nvSpPr>
          <p:spPr bwMode="auto">
            <a:xfrm>
              <a:off x="2791" y="1037"/>
              <a:ext cx="287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F </a:t>
              </a:r>
              <a:endParaRPr lang="en-US"/>
            </a:p>
          </p:txBody>
        </p:sp>
        <p:sp>
          <p:nvSpPr>
            <p:cNvPr id="6187" name="Rectangle 43"/>
            <p:cNvSpPr>
              <a:spLocks noChangeArrowheads="1"/>
            </p:cNvSpPr>
            <p:nvPr/>
          </p:nvSpPr>
          <p:spPr bwMode="auto">
            <a:xfrm>
              <a:off x="3017" y="1881"/>
              <a:ext cx="305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B </a:t>
              </a:r>
              <a:endParaRPr lang="en-US"/>
            </a:p>
          </p:txBody>
        </p:sp>
        <p:sp>
          <p:nvSpPr>
            <p:cNvPr id="6188" name="Rectangle 44"/>
            <p:cNvSpPr>
              <a:spLocks noChangeArrowheads="1"/>
            </p:cNvSpPr>
            <p:nvPr/>
          </p:nvSpPr>
          <p:spPr bwMode="auto">
            <a:xfrm>
              <a:off x="2565" y="2369"/>
              <a:ext cx="313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C </a:t>
              </a:r>
              <a:endParaRPr lang="en-US"/>
            </a:p>
          </p:txBody>
        </p:sp>
        <p:sp>
          <p:nvSpPr>
            <p:cNvPr id="6200" name="Oval 56"/>
            <p:cNvSpPr>
              <a:spLocks noChangeArrowheads="1"/>
            </p:cNvSpPr>
            <p:nvPr/>
          </p:nvSpPr>
          <p:spPr bwMode="auto">
            <a:xfrm>
              <a:off x="2851" y="1237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1" name="Oval 57"/>
            <p:cNvSpPr>
              <a:spLocks noChangeArrowheads="1"/>
            </p:cNvSpPr>
            <p:nvPr/>
          </p:nvSpPr>
          <p:spPr bwMode="auto">
            <a:xfrm>
              <a:off x="2433" y="1602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8" name="Oval 54"/>
            <p:cNvSpPr>
              <a:spLocks noChangeArrowheads="1"/>
            </p:cNvSpPr>
            <p:nvPr/>
          </p:nvSpPr>
          <p:spPr bwMode="auto">
            <a:xfrm>
              <a:off x="2433" y="2403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9" name="Oval 55"/>
            <p:cNvSpPr>
              <a:spLocks noChangeArrowheads="1"/>
            </p:cNvSpPr>
            <p:nvPr/>
          </p:nvSpPr>
          <p:spPr bwMode="auto">
            <a:xfrm>
              <a:off x="2851" y="1968"/>
              <a:ext cx="106" cy="115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3- Corrective Subsidies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>
                <a:latin typeface="Arial" charset="0"/>
                <a:cs typeface="Arial" charset="0"/>
              </a:rPr>
              <a:t>Setting a subsidy equal to </a:t>
            </a:r>
            <a:r>
              <a:rPr lang="en-US" sz="3600" i="1" dirty="0" err="1">
                <a:latin typeface="Arial" charset="0"/>
                <a:cs typeface="Arial" charset="0"/>
              </a:rPr>
              <a:t>MEB</a:t>
            </a:r>
            <a:r>
              <a:rPr lang="en-US" sz="3600" dirty="0">
                <a:latin typeface="Arial" charset="0"/>
              </a:rPr>
              <a:t> will internalize a positive </a:t>
            </a:r>
            <a:r>
              <a:rPr lang="en-US" sz="3600" dirty="0" smtClean="0">
                <a:latin typeface="Arial" charset="0"/>
              </a:rPr>
              <a:t>externality</a:t>
            </a:r>
          </a:p>
          <a:p>
            <a:r>
              <a:rPr lang="en-US" sz="3600" dirty="0" smtClean="0">
                <a:latin typeface="Arial" charset="0"/>
              </a:rPr>
              <a:t>For example:</a:t>
            </a:r>
          </a:p>
          <a:p>
            <a:pPr lvl="1"/>
            <a:r>
              <a:rPr lang="en-US" sz="3200" dirty="0" smtClean="0">
                <a:latin typeface="Arial" charset="0"/>
              </a:rPr>
              <a:t>Garbage collection, tree plantation </a:t>
            </a:r>
            <a:endParaRPr lang="en-US" sz="3200" dirty="0">
              <a:latin typeface="Arial" charset="0"/>
            </a:endParaRPr>
          </a:p>
          <a:p>
            <a:pPr>
              <a:buFont typeface="Wingdings" pitchFamily="2" charset="2"/>
              <a:buNone/>
            </a:pPr>
            <a:endParaRPr lang="en-US" sz="4400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bldLvl="5" autoUpdateAnimBg="0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7"/>
          <p:cNvGrpSpPr>
            <a:grpSpLocks/>
          </p:cNvGrpSpPr>
          <p:nvPr/>
        </p:nvGrpSpPr>
        <p:grpSpPr bwMode="auto">
          <a:xfrm>
            <a:off x="1828800" y="3048000"/>
            <a:ext cx="2819400" cy="1828800"/>
            <a:chOff x="1152" y="1920"/>
            <a:chExt cx="1776" cy="1152"/>
          </a:xfrm>
        </p:grpSpPr>
        <p:sp>
          <p:nvSpPr>
            <p:cNvPr id="7288" name="Freeform 120"/>
            <p:cNvSpPr>
              <a:spLocks/>
            </p:cNvSpPr>
            <p:nvPr/>
          </p:nvSpPr>
          <p:spPr bwMode="auto">
            <a:xfrm>
              <a:off x="1152" y="1920"/>
              <a:ext cx="1776" cy="11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620" y="0"/>
                </a:cxn>
                <a:cxn ang="0">
                  <a:pos x="2620" y="601"/>
                </a:cxn>
                <a:cxn ang="0">
                  <a:pos x="0" y="601"/>
                </a:cxn>
                <a:cxn ang="0">
                  <a:pos x="0" y="0"/>
                </a:cxn>
              </a:cxnLst>
              <a:rect l="0" t="0" r="r" b="b"/>
              <a:pathLst>
                <a:path w="2620" h="601">
                  <a:moveTo>
                    <a:pt x="0" y="0"/>
                  </a:moveTo>
                  <a:lnTo>
                    <a:pt x="0" y="0"/>
                  </a:lnTo>
                  <a:lnTo>
                    <a:pt x="2620" y="0"/>
                  </a:lnTo>
                  <a:lnTo>
                    <a:pt x="2620" y="601"/>
                  </a:lnTo>
                  <a:lnTo>
                    <a:pt x="0" y="601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7" name="Rectangle 119"/>
            <p:cNvSpPr>
              <a:spLocks noChangeArrowheads="1"/>
            </p:cNvSpPr>
            <p:nvPr/>
          </p:nvSpPr>
          <p:spPr bwMode="auto">
            <a:xfrm>
              <a:off x="1248" y="2506"/>
              <a:ext cx="1303" cy="18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900">
                  <a:solidFill>
                    <a:srgbClr val="000000"/>
                  </a:solidFill>
                  <a:latin typeface="Arial" charset="0"/>
                </a:rPr>
                <a:t>Subsidy Payments </a:t>
              </a:r>
              <a:endParaRPr lang="en-US"/>
            </a:p>
          </p:txBody>
        </p:sp>
      </p:grpSp>
      <p:sp>
        <p:nvSpPr>
          <p:cNvPr id="7197" name="Rectangle 29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2400"/>
              <a:t>Figure 3.6 A Corrective Subsidy</a:t>
            </a:r>
          </a:p>
        </p:txBody>
      </p:sp>
      <p:sp>
        <p:nvSpPr>
          <p:cNvPr id="7254" name="Rectangle 86"/>
          <p:cNvSpPr>
            <a:spLocks noChangeArrowheads="1"/>
          </p:cNvSpPr>
          <p:nvPr/>
        </p:nvSpPr>
        <p:spPr bwMode="auto">
          <a:xfrm>
            <a:off x="6869113" y="4949825"/>
            <a:ext cx="2079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i="1">
                <a:solidFill>
                  <a:srgbClr val="000000"/>
                </a:solidFill>
                <a:latin typeface="Arial" charset="0"/>
              </a:rPr>
              <a:t>i </a:t>
            </a:r>
            <a:endParaRPr lang="en-US"/>
          </a:p>
        </p:txBody>
      </p:sp>
      <p:grpSp>
        <p:nvGrpSpPr>
          <p:cNvPr id="3" name="Group 128"/>
          <p:cNvGrpSpPr>
            <a:grpSpLocks/>
          </p:cNvGrpSpPr>
          <p:nvPr/>
        </p:nvGrpSpPr>
        <p:grpSpPr bwMode="auto">
          <a:xfrm>
            <a:off x="1893888" y="1658938"/>
            <a:ext cx="7270750" cy="4259262"/>
            <a:chOff x="1193" y="1045"/>
            <a:chExt cx="4580" cy="2683"/>
          </a:xfrm>
        </p:grpSpPr>
        <p:sp>
          <p:nvSpPr>
            <p:cNvPr id="7253" name="Rectangle 85"/>
            <p:cNvSpPr>
              <a:spLocks noChangeArrowheads="1"/>
            </p:cNvSpPr>
            <p:nvPr/>
          </p:nvSpPr>
          <p:spPr bwMode="auto">
            <a:xfrm>
              <a:off x="4014" y="3536"/>
              <a:ext cx="13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i="1">
                  <a:solidFill>
                    <a:srgbClr val="000000"/>
                  </a:solidFill>
                  <a:latin typeface="Arial" charset="0"/>
                </a:rPr>
                <a:t>i </a:t>
              </a:r>
              <a:endParaRPr lang="en-US"/>
            </a:p>
          </p:txBody>
        </p:sp>
        <p:sp>
          <p:nvSpPr>
            <p:cNvPr id="7268" name="Rectangle 100"/>
            <p:cNvSpPr>
              <a:spLocks noChangeArrowheads="1"/>
            </p:cNvSpPr>
            <p:nvPr/>
          </p:nvSpPr>
          <p:spPr bwMode="auto">
            <a:xfrm>
              <a:off x="1193" y="3100"/>
              <a:ext cx="305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Y </a:t>
              </a:r>
              <a:endParaRPr lang="en-US"/>
            </a:p>
          </p:txBody>
        </p:sp>
        <p:grpSp>
          <p:nvGrpSpPr>
            <p:cNvPr id="4" name="Group 123"/>
            <p:cNvGrpSpPr>
              <a:grpSpLocks/>
            </p:cNvGrpSpPr>
            <p:nvPr/>
          </p:nvGrpSpPr>
          <p:grpSpPr bwMode="auto">
            <a:xfrm>
              <a:off x="3152" y="1045"/>
              <a:ext cx="2621" cy="2673"/>
              <a:chOff x="3152" y="1045"/>
              <a:chExt cx="2621" cy="2673"/>
            </a:xfrm>
          </p:grpSpPr>
          <p:sp>
            <p:nvSpPr>
              <p:cNvPr id="7252" name="Rectangle 84"/>
              <p:cNvSpPr>
                <a:spLocks noChangeArrowheads="1"/>
              </p:cNvSpPr>
              <p:nvPr/>
            </p:nvSpPr>
            <p:spPr bwMode="auto">
              <a:xfrm>
                <a:off x="3152" y="3413"/>
                <a:ext cx="1045" cy="3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600" i="1">
                    <a:solidFill>
                      <a:srgbClr val="000000"/>
                    </a:solidFill>
                    <a:latin typeface="Arial" charset="0"/>
                  </a:rPr>
                  <a:t>D = MPB </a:t>
                </a:r>
                <a:endParaRPr lang="en-US"/>
              </a:p>
            </p:txBody>
          </p:sp>
          <p:grpSp>
            <p:nvGrpSpPr>
              <p:cNvPr id="5" name="Group 90"/>
              <p:cNvGrpSpPr>
                <a:grpSpLocks/>
              </p:cNvGrpSpPr>
              <p:nvPr/>
            </p:nvGrpSpPr>
            <p:grpSpPr bwMode="auto">
              <a:xfrm>
                <a:off x="3413" y="3065"/>
                <a:ext cx="2360" cy="305"/>
                <a:chOff x="3413" y="3065"/>
                <a:chExt cx="2360" cy="305"/>
              </a:xfrm>
            </p:grpSpPr>
            <p:sp>
              <p:nvSpPr>
                <p:cNvPr id="7255" name="Rectangle 87"/>
                <p:cNvSpPr>
                  <a:spLocks noChangeArrowheads="1"/>
                </p:cNvSpPr>
                <p:nvPr/>
              </p:nvSpPr>
              <p:spPr bwMode="auto">
                <a:xfrm>
                  <a:off x="3413" y="3065"/>
                  <a:ext cx="1280" cy="3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2600" i="1">
                      <a:solidFill>
                        <a:srgbClr val="000000"/>
                      </a:solidFill>
                      <a:latin typeface="Arial" charset="0"/>
                    </a:rPr>
                    <a:t>D' = MPB + </a:t>
                  </a:r>
                  <a:endParaRPr lang="en-US"/>
                </a:p>
              </p:txBody>
            </p:sp>
            <p:sp>
              <p:nvSpPr>
                <p:cNvPr id="7256" name="Rectangle 88"/>
                <p:cNvSpPr>
                  <a:spLocks noChangeArrowheads="1"/>
                </p:cNvSpPr>
                <p:nvPr/>
              </p:nvSpPr>
              <p:spPr bwMode="auto">
                <a:xfrm>
                  <a:off x="4536" y="3074"/>
                  <a:ext cx="461" cy="2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2600">
                      <a:solidFill>
                        <a:srgbClr val="000000"/>
                      </a:solidFill>
                      <a:latin typeface="Arial" charset="0"/>
                    </a:rPr>
                    <a:t>$20</a:t>
                  </a:r>
                  <a:endParaRPr lang="en-US"/>
                </a:p>
              </p:txBody>
            </p:sp>
            <p:sp>
              <p:nvSpPr>
                <p:cNvPr id="7257" name="Rectangle 89"/>
                <p:cNvSpPr>
                  <a:spLocks noChangeArrowheads="1"/>
                </p:cNvSpPr>
                <p:nvPr/>
              </p:nvSpPr>
              <p:spPr bwMode="auto">
                <a:xfrm>
                  <a:off x="4885" y="3065"/>
                  <a:ext cx="888" cy="3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2600" i="1">
                      <a:solidFill>
                        <a:srgbClr val="000000"/>
                      </a:solidFill>
                      <a:latin typeface="Arial" charset="0"/>
                    </a:rPr>
                    <a:t> = MSB </a:t>
                  </a:r>
                  <a:endParaRPr lang="en-US"/>
                </a:p>
              </p:txBody>
            </p:sp>
          </p:grpSp>
          <p:sp>
            <p:nvSpPr>
              <p:cNvPr id="7270" name="Rectangle 102"/>
              <p:cNvSpPr>
                <a:spLocks noChangeArrowheads="1"/>
              </p:cNvSpPr>
              <p:nvPr/>
            </p:nvSpPr>
            <p:spPr bwMode="auto">
              <a:xfrm>
                <a:off x="3596" y="1045"/>
                <a:ext cx="1045" cy="3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600" i="1">
                    <a:solidFill>
                      <a:srgbClr val="000000"/>
                    </a:solidFill>
                    <a:latin typeface="Arial" charset="0"/>
                  </a:rPr>
                  <a:t>S = MSC </a:t>
                </a:r>
                <a:endParaRPr lang="en-US"/>
              </a:p>
            </p:txBody>
          </p:sp>
        </p:grpSp>
      </p:grpSp>
      <p:grpSp>
        <p:nvGrpSpPr>
          <p:cNvPr id="6" name="Group 107"/>
          <p:cNvGrpSpPr>
            <a:grpSpLocks/>
          </p:cNvGrpSpPr>
          <p:nvPr/>
        </p:nvGrpSpPr>
        <p:grpSpPr bwMode="auto">
          <a:xfrm>
            <a:off x="1838325" y="1590675"/>
            <a:ext cx="2792413" cy="4325938"/>
            <a:chOff x="1158" y="1002"/>
            <a:chExt cx="1759" cy="2725"/>
          </a:xfrm>
        </p:grpSpPr>
        <p:sp>
          <p:nvSpPr>
            <p:cNvPr id="7271" name="Freeform 103"/>
            <p:cNvSpPr>
              <a:spLocks/>
            </p:cNvSpPr>
            <p:nvPr/>
          </p:nvSpPr>
          <p:spPr bwMode="auto">
            <a:xfrm>
              <a:off x="1158" y="1002"/>
              <a:ext cx="148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89" y="0"/>
                </a:cxn>
                <a:cxn ang="0">
                  <a:pos x="1489" y="2725"/>
                </a:cxn>
              </a:cxnLst>
              <a:rect l="0" t="0" r="r" b="b"/>
              <a:pathLst>
                <a:path w="1489" h="2725">
                  <a:moveTo>
                    <a:pt x="0" y="0"/>
                  </a:moveTo>
                  <a:lnTo>
                    <a:pt x="1489" y="0"/>
                  </a:lnTo>
                  <a:lnTo>
                    <a:pt x="1489" y="2725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2" name="Freeform 104"/>
            <p:cNvSpPr>
              <a:spLocks/>
            </p:cNvSpPr>
            <p:nvPr/>
          </p:nvSpPr>
          <p:spPr bwMode="auto">
            <a:xfrm>
              <a:off x="1158" y="1899"/>
              <a:ext cx="1759" cy="18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59" y="0"/>
                </a:cxn>
                <a:cxn ang="0">
                  <a:pos x="1759" y="1828"/>
                </a:cxn>
              </a:cxnLst>
              <a:rect l="0" t="0" r="r" b="b"/>
              <a:pathLst>
                <a:path w="1759" h="1828">
                  <a:moveTo>
                    <a:pt x="0" y="0"/>
                  </a:moveTo>
                  <a:lnTo>
                    <a:pt x="1759" y="0"/>
                  </a:lnTo>
                  <a:lnTo>
                    <a:pt x="1759" y="1828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3" name="Line 105"/>
            <p:cNvSpPr>
              <a:spLocks noChangeShapeType="1"/>
            </p:cNvSpPr>
            <p:nvPr/>
          </p:nvSpPr>
          <p:spPr bwMode="auto">
            <a:xfrm flipH="1">
              <a:off x="1158" y="2204"/>
              <a:ext cx="1489" cy="1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4" name="Line 106"/>
            <p:cNvSpPr>
              <a:spLocks noChangeShapeType="1"/>
            </p:cNvSpPr>
            <p:nvPr/>
          </p:nvSpPr>
          <p:spPr bwMode="auto">
            <a:xfrm flipH="1">
              <a:off x="1158" y="3074"/>
              <a:ext cx="1759" cy="1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121"/>
          <p:cNvGrpSpPr>
            <a:grpSpLocks/>
          </p:cNvGrpSpPr>
          <p:nvPr/>
        </p:nvGrpSpPr>
        <p:grpSpPr bwMode="auto">
          <a:xfrm>
            <a:off x="611188" y="844550"/>
            <a:ext cx="6618287" cy="5876925"/>
            <a:chOff x="385" y="532"/>
            <a:chExt cx="4169" cy="3702"/>
          </a:xfrm>
        </p:grpSpPr>
        <p:sp>
          <p:nvSpPr>
            <p:cNvPr id="7249" name="Rectangle 81"/>
            <p:cNvSpPr>
              <a:spLocks noChangeArrowheads="1"/>
            </p:cNvSpPr>
            <p:nvPr/>
          </p:nvSpPr>
          <p:spPr bwMode="auto">
            <a:xfrm rot="16200000">
              <a:off x="-1035" y="2074"/>
              <a:ext cx="309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Price, Benefit, and Cost (Dollars) </a:t>
              </a:r>
              <a:endParaRPr lang="en-US"/>
            </a:p>
          </p:txBody>
        </p:sp>
        <p:sp>
          <p:nvSpPr>
            <p:cNvPr id="7250" name="Rectangle 82"/>
            <p:cNvSpPr>
              <a:spLocks noChangeArrowheads="1"/>
            </p:cNvSpPr>
            <p:nvPr/>
          </p:nvSpPr>
          <p:spPr bwMode="auto">
            <a:xfrm>
              <a:off x="1280" y="3984"/>
              <a:ext cx="29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Inoculations per Year (Millions) </a:t>
              </a:r>
              <a:endParaRPr lang="en-US"/>
            </a:p>
          </p:txBody>
        </p:sp>
        <p:sp>
          <p:nvSpPr>
            <p:cNvPr id="7251" name="Rectangle 83"/>
            <p:cNvSpPr>
              <a:spLocks noChangeArrowheads="1"/>
            </p:cNvSpPr>
            <p:nvPr/>
          </p:nvSpPr>
          <p:spPr bwMode="auto">
            <a:xfrm>
              <a:off x="984" y="3779"/>
              <a:ext cx="279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0 </a:t>
              </a:r>
              <a:endParaRPr lang="en-US"/>
            </a:p>
          </p:txBody>
        </p:sp>
        <p:sp>
          <p:nvSpPr>
            <p:cNvPr id="7259" name="Rectangle 91"/>
            <p:cNvSpPr>
              <a:spLocks noChangeArrowheads="1"/>
            </p:cNvSpPr>
            <p:nvPr/>
          </p:nvSpPr>
          <p:spPr bwMode="auto">
            <a:xfrm>
              <a:off x="810" y="898"/>
              <a:ext cx="401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45 </a:t>
              </a:r>
              <a:endParaRPr lang="en-US"/>
            </a:p>
          </p:txBody>
        </p:sp>
        <p:sp>
          <p:nvSpPr>
            <p:cNvPr id="7260" name="Rectangle 92"/>
            <p:cNvSpPr>
              <a:spLocks noChangeArrowheads="1"/>
            </p:cNvSpPr>
            <p:nvPr/>
          </p:nvSpPr>
          <p:spPr bwMode="auto">
            <a:xfrm>
              <a:off x="810" y="1786"/>
              <a:ext cx="401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30 </a:t>
              </a:r>
              <a:endParaRPr lang="en-US"/>
            </a:p>
          </p:txBody>
        </p:sp>
        <p:sp>
          <p:nvSpPr>
            <p:cNvPr id="7261" name="Rectangle 93"/>
            <p:cNvSpPr>
              <a:spLocks noChangeArrowheads="1"/>
            </p:cNvSpPr>
            <p:nvPr/>
          </p:nvSpPr>
          <p:spPr bwMode="auto">
            <a:xfrm>
              <a:off x="810" y="2090"/>
              <a:ext cx="401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25 </a:t>
              </a:r>
              <a:endParaRPr lang="en-US"/>
            </a:p>
          </p:txBody>
        </p:sp>
        <p:sp>
          <p:nvSpPr>
            <p:cNvPr id="7262" name="Rectangle 94"/>
            <p:cNvSpPr>
              <a:spLocks noChangeArrowheads="1"/>
            </p:cNvSpPr>
            <p:nvPr/>
          </p:nvSpPr>
          <p:spPr bwMode="auto">
            <a:xfrm>
              <a:off x="810" y="2970"/>
              <a:ext cx="401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10 </a:t>
              </a:r>
              <a:endParaRPr lang="en-US"/>
            </a:p>
          </p:txBody>
        </p:sp>
        <p:sp>
          <p:nvSpPr>
            <p:cNvPr id="7263" name="Rectangle 95"/>
            <p:cNvSpPr>
              <a:spLocks noChangeArrowheads="1"/>
            </p:cNvSpPr>
            <p:nvPr/>
          </p:nvSpPr>
          <p:spPr bwMode="auto">
            <a:xfrm>
              <a:off x="2525" y="3797"/>
              <a:ext cx="401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10 </a:t>
              </a:r>
              <a:endParaRPr lang="en-US"/>
            </a:p>
          </p:txBody>
        </p:sp>
        <p:sp>
          <p:nvSpPr>
            <p:cNvPr id="7264" name="Rectangle 96"/>
            <p:cNvSpPr>
              <a:spLocks noChangeArrowheads="1"/>
            </p:cNvSpPr>
            <p:nvPr/>
          </p:nvSpPr>
          <p:spPr bwMode="auto">
            <a:xfrm>
              <a:off x="2786" y="3797"/>
              <a:ext cx="401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12 </a:t>
              </a:r>
              <a:endParaRPr lang="en-US"/>
            </a:p>
          </p:txBody>
        </p:sp>
        <p:sp>
          <p:nvSpPr>
            <p:cNvPr id="7276" name="Freeform 108"/>
            <p:cNvSpPr>
              <a:spLocks/>
            </p:cNvSpPr>
            <p:nvPr/>
          </p:nvSpPr>
          <p:spPr bwMode="auto">
            <a:xfrm>
              <a:off x="1158" y="532"/>
              <a:ext cx="3396" cy="32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204"/>
                </a:cxn>
                <a:cxn ang="0">
                  <a:pos x="3396" y="3195"/>
                </a:cxn>
              </a:cxnLst>
              <a:rect l="0" t="0" r="r" b="b"/>
              <a:pathLst>
                <a:path w="3396" h="3204">
                  <a:moveTo>
                    <a:pt x="0" y="0"/>
                  </a:moveTo>
                  <a:lnTo>
                    <a:pt x="0" y="3204"/>
                  </a:lnTo>
                  <a:lnTo>
                    <a:pt x="3396" y="3195"/>
                  </a:lnTo>
                </a:path>
              </a:pathLst>
            </a:custGeom>
            <a:noFill/>
            <a:ln w="825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81" name="Oval 113"/>
          <p:cNvSpPr>
            <a:spLocks noChangeArrowheads="1"/>
          </p:cNvSpPr>
          <p:nvPr/>
        </p:nvSpPr>
        <p:spPr bwMode="auto">
          <a:xfrm>
            <a:off x="4518025" y="4783138"/>
            <a:ext cx="182563" cy="168275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" name="Group 126"/>
          <p:cNvGrpSpPr>
            <a:grpSpLocks/>
          </p:cNvGrpSpPr>
          <p:nvPr/>
        </p:nvGrpSpPr>
        <p:grpSpPr bwMode="auto">
          <a:xfrm>
            <a:off x="1752600" y="817563"/>
            <a:ext cx="3871913" cy="4905375"/>
            <a:chOff x="1104" y="515"/>
            <a:chExt cx="2439" cy="3090"/>
          </a:xfrm>
        </p:grpSpPr>
        <p:sp>
          <p:nvSpPr>
            <p:cNvPr id="7265" name="Rectangle 97"/>
            <p:cNvSpPr>
              <a:spLocks noChangeArrowheads="1"/>
            </p:cNvSpPr>
            <p:nvPr/>
          </p:nvSpPr>
          <p:spPr bwMode="auto">
            <a:xfrm>
              <a:off x="2750" y="871"/>
              <a:ext cx="1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Z </a:t>
              </a:r>
              <a:endParaRPr lang="en-US"/>
            </a:p>
          </p:txBody>
        </p:sp>
        <p:sp>
          <p:nvSpPr>
            <p:cNvPr id="7266" name="Rectangle 98"/>
            <p:cNvSpPr>
              <a:spLocks noChangeArrowheads="1"/>
            </p:cNvSpPr>
            <p:nvPr/>
          </p:nvSpPr>
          <p:spPr bwMode="auto">
            <a:xfrm>
              <a:off x="3012" y="1794"/>
              <a:ext cx="19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V </a:t>
              </a:r>
              <a:endParaRPr lang="en-US"/>
            </a:p>
          </p:txBody>
        </p:sp>
        <p:sp>
          <p:nvSpPr>
            <p:cNvPr id="7267" name="Rectangle 99"/>
            <p:cNvSpPr>
              <a:spLocks noChangeArrowheads="1"/>
            </p:cNvSpPr>
            <p:nvPr/>
          </p:nvSpPr>
          <p:spPr bwMode="auto">
            <a:xfrm>
              <a:off x="1209" y="1629"/>
              <a:ext cx="2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R </a:t>
              </a:r>
              <a:endParaRPr lang="en-US"/>
            </a:p>
          </p:txBody>
        </p:sp>
        <p:sp>
          <p:nvSpPr>
            <p:cNvPr id="7269" name="Rectangle 101"/>
            <p:cNvSpPr>
              <a:spLocks noChangeArrowheads="1"/>
            </p:cNvSpPr>
            <p:nvPr/>
          </p:nvSpPr>
          <p:spPr bwMode="auto">
            <a:xfrm>
              <a:off x="3003" y="2952"/>
              <a:ext cx="19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X </a:t>
              </a:r>
              <a:endParaRPr lang="en-US"/>
            </a:p>
          </p:txBody>
        </p:sp>
        <p:sp>
          <p:nvSpPr>
            <p:cNvPr id="7282" name="Oval 114"/>
            <p:cNvSpPr>
              <a:spLocks noChangeArrowheads="1"/>
            </p:cNvSpPr>
            <p:nvPr/>
          </p:nvSpPr>
          <p:spPr bwMode="auto">
            <a:xfrm>
              <a:off x="1104" y="3013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3" name="Oval 115"/>
            <p:cNvSpPr>
              <a:spLocks noChangeArrowheads="1"/>
            </p:cNvSpPr>
            <p:nvPr/>
          </p:nvSpPr>
          <p:spPr bwMode="auto">
            <a:xfrm>
              <a:off x="1104" y="1837"/>
              <a:ext cx="106" cy="115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4" name="Oval 116"/>
            <p:cNvSpPr>
              <a:spLocks noChangeArrowheads="1"/>
            </p:cNvSpPr>
            <p:nvPr/>
          </p:nvSpPr>
          <p:spPr bwMode="auto">
            <a:xfrm>
              <a:off x="2584" y="941"/>
              <a:ext cx="115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6" name="Rectangle 118"/>
            <p:cNvSpPr>
              <a:spLocks noChangeArrowheads="1"/>
            </p:cNvSpPr>
            <p:nvPr/>
          </p:nvSpPr>
          <p:spPr bwMode="auto">
            <a:xfrm>
              <a:off x="2719" y="2112"/>
              <a:ext cx="150" cy="2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U</a:t>
              </a:r>
              <a:endParaRPr lang="en-US"/>
            </a:p>
          </p:txBody>
        </p:sp>
        <p:grpSp>
          <p:nvGrpSpPr>
            <p:cNvPr id="9" name="Group 122"/>
            <p:cNvGrpSpPr>
              <a:grpSpLocks/>
            </p:cNvGrpSpPr>
            <p:nvPr/>
          </p:nvGrpSpPr>
          <p:grpSpPr bwMode="auto">
            <a:xfrm>
              <a:off x="1706" y="515"/>
              <a:ext cx="1837" cy="3090"/>
              <a:chOff x="1707" y="515"/>
              <a:chExt cx="1837" cy="3090"/>
            </a:xfrm>
          </p:grpSpPr>
          <p:sp>
            <p:nvSpPr>
              <p:cNvPr id="7277" name="Line 109"/>
              <p:cNvSpPr>
                <a:spLocks noChangeShapeType="1"/>
              </p:cNvSpPr>
              <p:nvPr/>
            </p:nvSpPr>
            <p:spPr bwMode="auto">
              <a:xfrm>
                <a:off x="2490" y="515"/>
                <a:ext cx="853" cy="2777"/>
              </a:xfrm>
              <a:prstGeom prst="line">
                <a:avLst/>
              </a:prstGeom>
              <a:noFill/>
              <a:ln w="82550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78" name="Line 110"/>
              <p:cNvSpPr>
                <a:spLocks noChangeShapeType="1"/>
              </p:cNvSpPr>
              <p:nvPr/>
            </p:nvSpPr>
            <p:spPr bwMode="auto">
              <a:xfrm>
                <a:off x="2229" y="863"/>
                <a:ext cx="853" cy="2742"/>
              </a:xfrm>
              <a:prstGeom prst="line">
                <a:avLst/>
              </a:prstGeom>
              <a:noFill/>
              <a:ln w="82550">
                <a:solidFill>
                  <a:srgbClr val="6600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79" name="Line 111"/>
              <p:cNvSpPr>
                <a:spLocks noChangeShapeType="1"/>
              </p:cNvSpPr>
              <p:nvPr/>
            </p:nvSpPr>
            <p:spPr bwMode="auto">
              <a:xfrm flipH="1">
                <a:off x="1707" y="1159"/>
                <a:ext cx="1837" cy="2142"/>
              </a:xfrm>
              <a:prstGeom prst="line">
                <a:avLst/>
              </a:prstGeom>
              <a:noFill/>
              <a:ln w="82550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280" name="Oval 112"/>
            <p:cNvSpPr>
              <a:spLocks noChangeArrowheads="1"/>
            </p:cNvSpPr>
            <p:nvPr/>
          </p:nvSpPr>
          <p:spPr bwMode="auto">
            <a:xfrm>
              <a:off x="2584" y="2142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5" name="Oval 117"/>
            <p:cNvSpPr>
              <a:spLocks noChangeArrowheads="1"/>
            </p:cNvSpPr>
            <p:nvPr/>
          </p:nvSpPr>
          <p:spPr bwMode="auto">
            <a:xfrm>
              <a:off x="2854" y="1846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54" grpId="0" autoUpdateAnimBg="0"/>
      <p:bldP spid="728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782</Words>
  <Application>Microsoft Office PowerPoint</Application>
  <PresentationFormat>On-screen Show (4:3)</PresentationFormat>
  <Paragraphs>182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Public Finance  (MPA405)</vt:lpstr>
      <vt:lpstr>Lecture 4: Externalities and Public Policy</vt:lpstr>
      <vt:lpstr>Externalities</vt:lpstr>
      <vt:lpstr>I- Externalities </vt:lpstr>
      <vt:lpstr>II- Externalities and Efficiency</vt:lpstr>
      <vt:lpstr>Social Costs </vt:lpstr>
      <vt:lpstr>Figure 3.1 Market Equilibrium, A Negative Externality and Efficiency</vt:lpstr>
      <vt:lpstr>Implications of Figure 3.1</vt:lpstr>
      <vt:lpstr>Positive externalities</vt:lpstr>
      <vt:lpstr>Social Benefit </vt:lpstr>
      <vt:lpstr>Figure 3.2 Market Equilibrium, A Positive Externality and Efficiency</vt:lpstr>
      <vt:lpstr>Figure 3.3 A Positive Externality  for Which MEB Declines With Annual Output </vt:lpstr>
      <vt:lpstr>III- Internalization of Externalities</vt:lpstr>
      <vt:lpstr>1- Corrective Taxes to Negative Externalities </vt:lpstr>
      <vt:lpstr>Figure 3.4 A Corrective Tax</vt:lpstr>
      <vt:lpstr>Results of a Corrective Tax</vt:lpstr>
      <vt:lpstr>Using a Corrective Tax</vt:lpstr>
      <vt:lpstr>2- Theory of the Second Best</vt:lpstr>
      <vt:lpstr>A Polluting Monopolist</vt:lpstr>
      <vt:lpstr>2- Theory of the Second Best</vt:lpstr>
      <vt:lpstr>Figure 3.5 A Second Best Efficient Solution</vt:lpstr>
      <vt:lpstr>3- Corrective Subsidies</vt:lpstr>
      <vt:lpstr>Figure 3.6 A Corrective Subsidy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Finance  (MPA405)</dc:title>
  <dc:creator>Mughal</dc:creator>
  <cp:lastModifiedBy>NTS</cp:lastModifiedBy>
  <cp:revision>35</cp:revision>
  <dcterms:created xsi:type="dcterms:W3CDTF">2014-06-28T02:32:53Z</dcterms:created>
  <dcterms:modified xsi:type="dcterms:W3CDTF">2014-06-28T16:51:54Z</dcterms:modified>
</cp:coreProperties>
</file>