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2.xml" ContentType="application/vnd.openxmlformats-officedocument.presentationml.notesSlide+xml"/>
  <Override PartName="/ppt/slides/slide79.xml" ContentType="application/vnd.openxmlformats-officedocument.presentationml.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88"/>
  </p:notesMasterIdLst>
  <p:sldIdLst>
    <p:sldId id="257" r:id="rId2"/>
    <p:sldId id="256" r:id="rId3"/>
    <p:sldId id="258" r:id="rId4"/>
    <p:sldId id="259" r:id="rId5"/>
    <p:sldId id="260" r:id="rId6"/>
    <p:sldId id="261" r:id="rId7"/>
    <p:sldId id="267" r:id="rId8"/>
    <p:sldId id="268" r:id="rId9"/>
    <p:sldId id="275" r:id="rId10"/>
    <p:sldId id="276" r:id="rId11"/>
    <p:sldId id="289" r:id="rId12"/>
    <p:sldId id="292" r:id="rId13"/>
    <p:sldId id="293" r:id="rId14"/>
    <p:sldId id="297" r:id="rId15"/>
    <p:sldId id="300" r:id="rId16"/>
    <p:sldId id="301" r:id="rId17"/>
    <p:sldId id="305" r:id="rId18"/>
    <p:sldId id="306" r:id="rId19"/>
    <p:sldId id="307" r:id="rId20"/>
    <p:sldId id="308" r:id="rId21"/>
    <p:sldId id="311" r:id="rId22"/>
    <p:sldId id="315" r:id="rId23"/>
    <p:sldId id="329" r:id="rId24"/>
    <p:sldId id="330" r:id="rId25"/>
    <p:sldId id="333" r:id="rId26"/>
    <p:sldId id="335" r:id="rId27"/>
    <p:sldId id="336" r:id="rId28"/>
    <p:sldId id="337" r:id="rId29"/>
    <p:sldId id="341" r:id="rId30"/>
    <p:sldId id="342" r:id="rId31"/>
    <p:sldId id="345" r:id="rId32"/>
    <p:sldId id="347" r:id="rId33"/>
    <p:sldId id="349" r:id="rId34"/>
    <p:sldId id="350" r:id="rId35"/>
    <p:sldId id="355" r:id="rId36"/>
    <p:sldId id="358" r:id="rId37"/>
    <p:sldId id="362" r:id="rId38"/>
    <p:sldId id="365" r:id="rId39"/>
    <p:sldId id="371" r:id="rId40"/>
    <p:sldId id="372" r:id="rId41"/>
    <p:sldId id="374" r:id="rId42"/>
    <p:sldId id="375" r:id="rId43"/>
    <p:sldId id="379" r:id="rId44"/>
    <p:sldId id="384" r:id="rId45"/>
    <p:sldId id="391" r:id="rId46"/>
    <p:sldId id="392" r:id="rId47"/>
    <p:sldId id="393" r:id="rId48"/>
    <p:sldId id="394" r:id="rId49"/>
    <p:sldId id="398" r:id="rId50"/>
    <p:sldId id="399" r:id="rId51"/>
    <p:sldId id="406" r:id="rId52"/>
    <p:sldId id="407" r:id="rId53"/>
    <p:sldId id="408" r:id="rId54"/>
    <p:sldId id="409" r:id="rId55"/>
    <p:sldId id="410" r:id="rId56"/>
    <p:sldId id="417" r:id="rId57"/>
    <p:sldId id="424" r:id="rId58"/>
    <p:sldId id="426" r:id="rId59"/>
    <p:sldId id="427" r:id="rId60"/>
    <p:sldId id="436" r:id="rId61"/>
    <p:sldId id="440" r:id="rId62"/>
    <p:sldId id="441" r:id="rId63"/>
    <p:sldId id="446" r:id="rId64"/>
    <p:sldId id="449" r:id="rId65"/>
    <p:sldId id="451" r:id="rId66"/>
    <p:sldId id="463" r:id="rId67"/>
    <p:sldId id="468" r:id="rId68"/>
    <p:sldId id="470" r:id="rId69"/>
    <p:sldId id="473" r:id="rId70"/>
    <p:sldId id="474" r:id="rId71"/>
    <p:sldId id="475" r:id="rId72"/>
    <p:sldId id="476" r:id="rId73"/>
    <p:sldId id="477" r:id="rId74"/>
    <p:sldId id="480" r:id="rId75"/>
    <p:sldId id="481" r:id="rId76"/>
    <p:sldId id="482" r:id="rId77"/>
    <p:sldId id="484" r:id="rId78"/>
    <p:sldId id="485" r:id="rId79"/>
    <p:sldId id="486" r:id="rId80"/>
    <p:sldId id="487" r:id="rId81"/>
    <p:sldId id="498" r:id="rId82"/>
    <p:sldId id="499" r:id="rId83"/>
    <p:sldId id="500" r:id="rId84"/>
    <p:sldId id="501" r:id="rId85"/>
    <p:sldId id="521" r:id="rId86"/>
    <p:sldId id="522" r:id="rId8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40"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63CE47-9C72-402F-99FA-40DC749D247A}" type="datetimeFigureOut">
              <a:rPr lang="en-US" smtClean="0"/>
              <a:pPr/>
              <a:t>7/24/2014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1886780-72E7-45A2-A6A3-F6A75E20FE3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p:spPr>
      </p:sp>
      <p:sp>
        <p:nvSpPr>
          <p:cNvPr id="839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839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408119-7DC2-46C3-AC67-8F6505697CF4}" type="slidenum">
              <a:rPr lang="en-US" smtClean="0"/>
              <a:pPr/>
              <a:t>56</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p:spPr>
      </p:sp>
      <p:sp>
        <p:nvSpPr>
          <p:cNvPr id="911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911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FFDE50D-1875-479B-905C-EEDE405D18AB}" type="slidenum">
              <a:rPr lang="en-US" smtClean="0"/>
              <a:pPr/>
              <a:t>57</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p:spPr>
      </p:sp>
      <p:sp>
        <p:nvSpPr>
          <p:cNvPr id="931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931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BF0F884-033C-4D63-9408-1D27F4EB909B}" type="slidenum">
              <a:rPr lang="en-US" smtClean="0"/>
              <a:pPr/>
              <a:t>58</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p:spPr>
      </p:sp>
      <p:sp>
        <p:nvSpPr>
          <p:cNvPr id="942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942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998C136-3630-4FA4-9AEE-7952614C8DFF}" type="slidenum">
              <a:rPr lang="en-US" smtClean="0"/>
              <a:pPr/>
              <a:t>59</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bwMode="auto">
          <a:noFill/>
          <a:ln>
            <a:solidFill>
              <a:srgbClr val="000000"/>
            </a:solidFill>
            <a:miter lim="800000"/>
            <a:headEnd/>
            <a:tailEnd/>
          </a:ln>
        </p:spPr>
      </p:sp>
      <p:sp>
        <p:nvSpPr>
          <p:cNvPr id="1024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024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93D6DA7-4229-4DD0-9990-639D9A271A47}" type="slidenum">
              <a:rPr lang="en-US" smtClean="0"/>
              <a:pPr/>
              <a:t>60</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noFill/>
          <a:ln>
            <a:solidFill>
              <a:srgbClr val="000000"/>
            </a:solidFill>
            <a:miter lim="800000"/>
            <a:headEnd/>
            <a:tailEnd/>
          </a:ln>
        </p:spPr>
      </p:sp>
      <p:sp>
        <p:nvSpPr>
          <p:cNvPr id="1064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065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BD47832-91E8-475F-9757-A26653C13942}" type="slidenum">
              <a:rPr lang="en-US" smtClean="0"/>
              <a:pPr/>
              <a:t>61</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p:spPr>
      </p:sp>
      <p:sp>
        <p:nvSpPr>
          <p:cNvPr id="1075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075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58DD21E-7E35-4AB1-A368-5F78E0847AFA}" type="slidenum">
              <a:rPr lang="en-US" smtClean="0"/>
              <a:pPr/>
              <a:t>62</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p:spPr>
      </p:sp>
      <p:sp>
        <p:nvSpPr>
          <p:cNvPr id="1126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126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ED8C84D-E74F-46ED-8B29-674C524112F2}" type="slidenum">
              <a:rPr lang="en-US" smtClean="0"/>
              <a:pPr/>
              <a:t>63</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bwMode="auto">
          <a:noFill/>
          <a:ln>
            <a:solidFill>
              <a:srgbClr val="000000"/>
            </a:solidFill>
            <a:miter lim="800000"/>
            <a:headEnd/>
            <a:tailEnd/>
          </a:ln>
        </p:spPr>
      </p:sp>
      <p:sp>
        <p:nvSpPr>
          <p:cNvPr id="1157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157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AB20BCB-D9E4-4307-8A4C-B69479FDFB33}" type="slidenum">
              <a:rPr lang="en-US" smtClean="0"/>
              <a:pPr/>
              <a:t>64</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bwMode="auto">
          <a:noFill/>
          <a:ln>
            <a:solidFill>
              <a:srgbClr val="000000"/>
            </a:solidFill>
            <a:miter lim="800000"/>
            <a:headEnd/>
            <a:tailEnd/>
          </a:ln>
        </p:spPr>
      </p:sp>
      <p:sp>
        <p:nvSpPr>
          <p:cNvPr id="1177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177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653C2D2-7C38-4E48-8070-1FC4636A33E9}" type="slidenum">
              <a:rPr lang="en-US" smtClean="0"/>
              <a:pPr/>
              <a:t>65</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bwMode="auto">
          <a:noFill/>
          <a:ln>
            <a:solidFill>
              <a:srgbClr val="000000"/>
            </a:solidFill>
            <a:miter lim="800000"/>
            <a:headEnd/>
            <a:tailEnd/>
          </a:ln>
        </p:spPr>
      </p:sp>
      <p:sp>
        <p:nvSpPr>
          <p:cNvPr id="1300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300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1511F96-6E0D-43B4-A0FA-457DAFECEF93}" type="slidenum">
              <a:rPr lang="en-US" smtClean="0"/>
              <a:pPr/>
              <a:t>66</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bwMode="auto">
          <a:noFill/>
          <a:ln>
            <a:solidFill>
              <a:srgbClr val="000000"/>
            </a:solidFill>
            <a:miter lim="800000"/>
            <a:headEnd/>
            <a:tailEnd/>
          </a:ln>
        </p:spPr>
      </p:sp>
      <p:sp>
        <p:nvSpPr>
          <p:cNvPr id="1382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Keynes posited that in good economic times, the government should run a budget surplus and pay off the deficits that were run up in bad economic times. This part of Keynes’s prescription was never incorporated into Keynesian theory.</a:t>
            </a:r>
          </a:p>
        </p:txBody>
      </p:sp>
      <p:sp>
        <p:nvSpPr>
          <p:cNvPr id="1382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FE4222A-A858-46A2-B179-8F24D6FA3E36}" type="slidenum">
              <a:rPr lang="en-US" smtClean="0"/>
              <a:pPr/>
              <a:t>69</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368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10B1C75-3A86-48F2-BFCC-2266A3CE95AE}" type="slidenum">
              <a:rPr lang="en-US" smtClean="0"/>
              <a:pPr/>
              <a:t>81</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378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BD57E90-3AFD-4B32-AC8E-997B5BF52401}" type="slidenum">
              <a:rPr lang="en-US" smtClean="0"/>
              <a:pPr/>
              <a:t>82</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389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732989F-27C2-4EC7-A8B2-A211A81AD8F6}" type="slidenum">
              <a:rPr lang="en-US" smtClean="0"/>
              <a:pPr/>
              <a:t>83</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399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242C4FC-5BF8-40BD-B5BE-3331210CFB20}" type="slidenum">
              <a:rPr lang="en-US" smtClean="0"/>
              <a:pPr/>
              <a:t>84</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583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9429F53-906A-4CAB-912E-F3A6BC778251}" type="slidenum">
              <a:rPr lang="en-US" smtClean="0"/>
              <a:pPr/>
              <a:t>85</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593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440505C-8824-4FC6-AF7E-A4B60E890DA3}" type="slidenum">
              <a:rPr lang="en-US" smtClean="0"/>
              <a:pPr/>
              <a:t>86</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DFC1F74-4F7A-4AA4-834D-C0F7C068BCBB}" type="datetime1">
              <a:rPr lang="en-US" smtClean="0"/>
              <a:pPr/>
              <a:t>7/24/2014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4B6450-EC41-4195-A209-9389352C652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0F404A-06BB-47FB-BBC0-44B93030B50E}" type="datetime1">
              <a:rPr lang="en-US" smtClean="0"/>
              <a:pPr/>
              <a:t>7/24/2014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4B6450-EC41-4195-A209-9389352C652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FC0BB4C-56EC-48A9-9F39-98B9C14030D0}" type="datetime1">
              <a:rPr lang="en-US" smtClean="0"/>
              <a:pPr/>
              <a:t>7/24/2014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4B6450-EC41-4195-A209-9389352C652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6189AE4-620B-4544-B3DE-BE89D328DBA4}" type="datetime1">
              <a:rPr lang="en-US" smtClean="0"/>
              <a:pPr/>
              <a:t>7/24/2014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4B6450-EC41-4195-A209-9389352C652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67AABD-4931-402F-8DB4-3D16B0D1F3B6}" type="datetime1">
              <a:rPr lang="en-US" smtClean="0"/>
              <a:pPr/>
              <a:t>7/24/2014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4B6450-EC41-4195-A209-9389352C652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5B6663A-BC73-4B6B-B177-49CAD3EDF94C}" type="datetime1">
              <a:rPr lang="en-US" smtClean="0"/>
              <a:pPr/>
              <a:t>7/24/2014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4B6450-EC41-4195-A209-9389352C652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9827DB-498B-4FD5-B171-13CFC5892203}" type="datetime1">
              <a:rPr lang="en-US" smtClean="0"/>
              <a:pPr/>
              <a:t>7/24/2014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4B6450-EC41-4195-A209-9389352C652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C91972-5B69-43B5-96B3-4F73CBB27735}" type="datetime1">
              <a:rPr lang="en-US" smtClean="0"/>
              <a:pPr/>
              <a:t>7/24/2014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4B6450-EC41-4195-A209-9389352C652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C85699-905D-4B09-BE02-46E5EBEFCDC6}" type="datetime1">
              <a:rPr lang="en-US" smtClean="0"/>
              <a:pPr/>
              <a:t>7/24/2014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4B6450-EC41-4195-A209-9389352C652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49FB4B-9D20-4232-9FF0-774BA18D02F9}" type="datetime1">
              <a:rPr lang="en-US" smtClean="0"/>
              <a:pPr/>
              <a:t>7/24/2014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4B6450-EC41-4195-A209-9389352C652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4669B4-FD53-4B1F-B06C-FEE07666A6A7}" type="datetime1">
              <a:rPr lang="en-US" smtClean="0"/>
              <a:pPr/>
              <a:t>7/24/2014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4B6450-EC41-4195-A209-9389352C652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B06655-ECDF-4DAB-B271-462025D74A6F}" type="datetime1">
              <a:rPr lang="en-US" smtClean="0"/>
              <a:pPr/>
              <a:t>7/24/2014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4B6450-EC41-4195-A209-9389352C652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819400"/>
            <a:ext cx="8077200" cy="1295400"/>
          </a:xfrm>
        </p:spPr>
        <p:txBody>
          <a:bodyPr/>
          <a:lstStyle/>
          <a:p>
            <a:pPr eaLnBrk="1" hangingPunct="1">
              <a:defRPr/>
            </a:pPr>
            <a:r>
              <a:rPr lang="en-US" dirty="0" smtClean="0"/>
              <a:t>Public Finance </a:t>
            </a:r>
            <a:br>
              <a:rPr lang="en-US" dirty="0" smtClean="0"/>
            </a:br>
            <a:r>
              <a:rPr lang="en-US" sz="2800" dirty="0" smtClean="0"/>
              <a:t>(</a:t>
            </a:r>
            <a:r>
              <a:rPr lang="en-US" sz="2800" dirty="0" err="1" smtClean="0"/>
              <a:t>MPA405</a:t>
            </a:r>
            <a:r>
              <a:rPr lang="en-US" sz="2800" dirty="0" smtClean="0"/>
              <a:t>)</a:t>
            </a:r>
            <a:endParaRPr lang="en-US" dirty="0" smtClean="0"/>
          </a:p>
        </p:txBody>
      </p:sp>
      <p:sp>
        <p:nvSpPr>
          <p:cNvPr id="2051" name="Rectangle 3"/>
          <p:cNvSpPr>
            <a:spLocks noGrp="1" noChangeArrowheads="1"/>
          </p:cNvSpPr>
          <p:nvPr>
            <p:ph type="subTitle" idx="1"/>
          </p:nvPr>
        </p:nvSpPr>
        <p:spPr>
          <a:xfrm>
            <a:off x="5715000" y="3986784"/>
            <a:ext cx="3048000" cy="585216"/>
          </a:xfrm>
        </p:spPr>
        <p:txBody>
          <a:bodyPr>
            <a:normAutofit fontScale="70000" lnSpcReduction="20000"/>
          </a:bodyPr>
          <a:lstStyle/>
          <a:p>
            <a:pPr algn="r" eaLnBrk="1" hangingPunct="1">
              <a:defRPr/>
            </a:pPr>
            <a:r>
              <a:rPr lang="en-US" i="1" dirty="0" smtClean="0"/>
              <a:t>Dr. </a:t>
            </a:r>
            <a:r>
              <a:rPr lang="en-US" i="1" dirty="0" err="1" smtClean="0"/>
              <a:t>Khurrum</a:t>
            </a:r>
            <a:r>
              <a:rPr lang="en-US" i="1" dirty="0" smtClean="0"/>
              <a:t> S. Mughal</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32</a:t>
            </a:r>
            <a:endParaRPr lang="en-US" dirty="0"/>
          </a:p>
        </p:txBody>
      </p:sp>
      <p:sp>
        <p:nvSpPr>
          <p:cNvPr id="3" name="Subtitle 2"/>
          <p:cNvSpPr>
            <a:spLocks noGrp="1"/>
          </p:cNvSpPr>
          <p:nvPr>
            <p:ph type="subTitle" idx="1"/>
          </p:nvPr>
        </p:nvSpPr>
        <p:spPr/>
        <p:txBody>
          <a:bodyPr/>
          <a:lstStyle/>
          <a:p>
            <a:r>
              <a:rPr lang="en-US" dirty="0" smtClean="0"/>
              <a:t>Revision</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normAutofit/>
          </a:bodyPr>
          <a:lstStyle/>
          <a:p>
            <a:pPr>
              <a:defRPr/>
            </a:pPr>
            <a:r>
              <a:rPr lang="en-US" dirty="0" smtClean="0">
                <a:latin typeface="Arial" charset="0"/>
                <a:cs typeface="Times New Roman" pitchFamily="18" charset="0"/>
              </a:rPr>
              <a:t>Government Subsidies and Income Support for the Poor</a:t>
            </a:r>
            <a:endParaRPr lang="en-US" dirty="0" smtClean="0"/>
          </a:p>
        </p:txBody>
      </p:sp>
      <p:sp>
        <p:nvSpPr>
          <p:cNvPr id="2051" name="Rectangle 3"/>
          <p:cNvSpPr>
            <a:spLocks noGrp="1" noChangeArrowheads="1"/>
          </p:cNvSpPr>
          <p:nvPr>
            <p:ph type="subTitle" idx="1"/>
          </p:nvPr>
        </p:nvSpPr>
        <p:spPr/>
        <p:txBody>
          <a:bodyPr/>
          <a:lstStyle/>
          <a:p>
            <a:pPr eaLnBrk="1" hangingPunct="1">
              <a:defRPr/>
            </a:pPr>
            <a:r>
              <a:rPr lang="en-US" dirty="0" smtClean="0"/>
              <a:t>Public Finance</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normAutofit fontScale="90000"/>
          </a:bodyPr>
          <a:lstStyle/>
          <a:p>
            <a:r>
              <a:rPr lang="en-US" dirty="0" smtClean="0">
                <a:cs typeface="Arial" charset="0"/>
              </a:rPr>
              <a:t>Economic Analysis of the Effects of Government Transfers</a:t>
            </a:r>
            <a:endParaRPr lang="en-US" dirty="0">
              <a:cs typeface="Arial" charset="0"/>
            </a:endParaRPr>
          </a:p>
        </p:txBody>
      </p:sp>
      <p:sp>
        <p:nvSpPr>
          <p:cNvPr id="43011" name="Rectangle 3"/>
          <p:cNvSpPr>
            <a:spLocks noGrp="1" noChangeArrowheads="1"/>
          </p:cNvSpPr>
          <p:nvPr>
            <p:ph type="body" idx="1"/>
          </p:nvPr>
        </p:nvSpPr>
        <p:spPr/>
        <p:txBody>
          <a:bodyPr>
            <a:normAutofit/>
          </a:bodyPr>
          <a:lstStyle/>
          <a:p>
            <a:r>
              <a:rPr lang="en-US" dirty="0" smtClean="0">
                <a:cs typeface="Arial" charset="0"/>
              </a:rPr>
              <a:t>Effect on Resource allocation</a:t>
            </a:r>
          </a:p>
          <a:p>
            <a:r>
              <a:rPr lang="en-US" dirty="0" smtClean="0">
                <a:cs typeface="Arial" charset="0"/>
              </a:rPr>
              <a:t>Consumer may consume where </a:t>
            </a:r>
            <a:r>
              <a:rPr lang="en-US" dirty="0" err="1" smtClean="0">
                <a:cs typeface="Arial" charset="0"/>
              </a:rPr>
              <a:t>MSB</a:t>
            </a:r>
            <a:r>
              <a:rPr lang="en-US" dirty="0" smtClean="0">
                <a:cs typeface="Arial" charset="0"/>
              </a:rPr>
              <a:t> is less that </a:t>
            </a:r>
            <a:r>
              <a:rPr lang="en-US" dirty="0" err="1" smtClean="0">
                <a:cs typeface="Arial" charset="0"/>
              </a:rPr>
              <a:t>MSC</a:t>
            </a:r>
            <a:endParaRPr lang="en-US" dirty="0" smtClean="0">
              <a:cs typeface="Arial" charset="0"/>
            </a:endParaRPr>
          </a:p>
          <a:p>
            <a:r>
              <a:rPr lang="en-US" dirty="0" smtClean="0">
                <a:cs typeface="Arial" charset="0"/>
              </a:rPr>
              <a:t>Loss of willingness to work if after work income is less</a:t>
            </a:r>
          </a:p>
          <a:p>
            <a:r>
              <a:rPr lang="en-US" sz="3600" dirty="0" smtClean="0">
                <a:solidFill>
                  <a:srgbClr val="660066"/>
                </a:solidFill>
                <a:latin typeface="Arial" charset="0"/>
                <a:cs typeface="Arial" charset="0"/>
              </a:rPr>
              <a:t>Analysis highlights the equity-efficiency trade-off</a:t>
            </a:r>
            <a:br>
              <a:rPr lang="en-US" sz="3600" dirty="0" smtClean="0">
                <a:solidFill>
                  <a:srgbClr val="660066"/>
                </a:solidFill>
                <a:latin typeface="Arial" charset="0"/>
                <a:cs typeface="Arial" charset="0"/>
              </a:rPr>
            </a:br>
            <a:endParaRPr lang="en-US" sz="3600" dirty="0"/>
          </a:p>
        </p:txBody>
      </p:sp>
      <p:sp>
        <p:nvSpPr>
          <p:cNvPr id="4" name="Slide Number Placeholder 3"/>
          <p:cNvSpPr>
            <a:spLocks noGrp="1"/>
          </p:cNvSpPr>
          <p:nvPr>
            <p:ph type="sldNum" sz="quarter" idx="12"/>
          </p:nvPr>
        </p:nvSpPr>
        <p:spPr/>
        <p:txBody>
          <a:bodyPr/>
          <a:lstStyle/>
          <a:p>
            <a:fld id="{9A4B6450-EC41-4195-A209-9389352C6526}" type="slidenum">
              <a:rPr lang="en-US" smtClean="0"/>
              <a:pPr/>
              <a:t>4</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animEffect transition="in" filter="wipe(left)">
                                      <p:cBhvr>
                                        <p:cTn id="7" dur="500"/>
                                        <p:tgtEl>
                                          <p:spTgt spid="43011">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3011">
                                            <p:txEl>
                                              <p:pRg st="1" end="1"/>
                                            </p:txEl>
                                          </p:spTgt>
                                        </p:tgtEl>
                                        <p:attrNameLst>
                                          <p:attrName>style.visibility</p:attrName>
                                        </p:attrNameLst>
                                      </p:cBhvr>
                                      <p:to>
                                        <p:strVal val="visible"/>
                                      </p:to>
                                    </p:set>
                                    <p:animEffect transition="in" filter="wipe(left)">
                                      <p:cBhvr>
                                        <p:cTn id="11" dur="500"/>
                                        <p:tgtEl>
                                          <p:spTgt spid="43011">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3011">
                                            <p:txEl>
                                              <p:pRg st="2" end="2"/>
                                            </p:txEl>
                                          </p:spTgt>
                                        </p:tgtEl>
                                        <p:attrNameLst>
                                          <p:attrName>style.visibility</p:attrName>
                                        </p:attrNameLst>
                                      </p:cBhvr>
                                      <p:to>
                                        <p:strVal val="visible"/>
                                      </p:to>
                                    </p:set>
                                    <p:animEffect transition="in" filter="wipe(left)">
                                      <p:cBhvr>
                                        <p:cTn id="15" dur="500"/>
                                        <p:tgtEl>
                                          <p:spTgt spid="43011">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3011">
                                            <p:txEl>
                                              <p:pRg st="3" end="3"/>
                                            </p:txEl>
                                          </p:spTgt>
                                        </p:tgtEl>
                                        <p:attrNameLst>
                                          <p:attrName>style.visibility</p:attrName>
                                        </p:attrNameLst>
                                      </p:cBhvr>
                                      <p:to>
                                        <p:strVal val="visible"/>
                                      </p:to>
                                    </p:set>
                                    <p:animEffect transition="in" filter="wipe(left)">
                                      <p:cBhvr>
                                        <p:cTn id="19" dur="500"/>
                                        <p:tgtEl>
                                          <p:spTgt spid="430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autoUpdateAnimBg="0" advAuto="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cs typeface="Arial" charset="0"/>
              </a:rPr>
              <a:t>Price Distorting Subsidies</a:t>
            </a:r>
          </a:p>
        </p:txBody>
      </p:sp>
      <p:sp>
        <p:nvSpPr>
          <p:cNvPr id="43011" name="Rectangle 3"/>
          <p:cNvSpPr>
            <a:spLocks noGrp="1" noChangeArrowheads="1"/>
          </p:cNvSpPr>
          <p:nvPr>
            <p:ph type="body" idx="1"/>
          </p:nvPr>
        </p:nvSpPr>
        <p:spPr/>
        <p:txBody>
          <a:bodyPr/>
          <a:lstStyle/>
          <a:p>
            <a:r>
              <a:rPr lang="en-US" sz="4400">
                <a:solidFill>
                  <a:srgbClr val="660066"/>
                </a:solidFill>
                <a:latin typeface="Arial" charset="0"/>
                <a:cs typeface="Arial" charset="0"/>
              </a:rPr>
              <a:t>Price Distorting Subsidies</a:t>
            </a:r>
            <a:r>
              <a:rPr lang="en-US" sz="4400">
                <a:latin typeface="Arial" charset="0"/>
                <a:cs typeface="Arial" charset="0"/>
              </a:rPr>
              <a:t> lower the price of the particular good relative to others for eligible people.</a:t>
            </a:r>
            <a:r>
              <a:rPr lang="en-US" sz="4400">
                <a:solidFill>
                  <a:schemeClr val="bg1"/>
                </a:solidFill>
              </a:rPr>
              <a:t> </a:t>
            </a:r>
            <a:endParaRPr lang="en-US" sz="4400"/>
          </a:p>
        </p:txBody>
      </p:sp>
      <p:sp>
        <p:nvSpPr>
          <p:cNvPr id="4" name="Slide Number Placeholder 3"/>
          <p:cNvSpPr>
            <a:spLocks noGrp="1"/>
          </p:cNvSpPr>
          <p:nvPr>
            <p:ph type="sldNum" sz="quarter" idx="12"/>
          </p:nvPr>
        </p:nvSpPr>
        <p:spPr/>
        <p:txBody>
          <a:bodyPr/>
          <a:lstStyle/>
          <a:p>
            <a:fld id="{9A4B6450-EC41-4195-A209-9389352C6526}" type="slidenum">
              <a:rPr lang="en-US" smtClean="0"/>
              <a:pPr/>
              <a:t>5</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animEffect transition="in" filter="wipe(left)">
                                      <p:cBhvr>
                                        <p:cTn id="7" dur="500"/>
                                        <p:tgtEl>
                                          <p:spTgt spid="430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autoUpdateAnimBg="0" advAuto="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cs typeface="Arial" charset="0"/>
              </a:rPr>
              <a:t>Price Distorting Subsidies</a:t>
            </a:r>
          </a:p>
        </p:txBody>
      </p:sp>
      <p:sp>
        <p:nvSpPr>
          <p:cNvPr id="43011" name="Rectangle 3"/>
          <p:cNvSpPr>
            <a:spLocks noGrp="1" noChangeArrowheads="1"/>
          </p:cNvSpPr>
          <p:nvPr>
            <p:ph type="body" idx="1"/>
          </p:nvPr>
        </p:nvSpPr>
        <p:spPr/>
        <p:txBody>
          <a:bodyPr/>
          <a:lstStyle/>
          <a:p>
            <a:r>
              <a:rPr lang="en-US" sz="3600" dirty="0" smtClean="0"/>
              <a:t>Example of Housing subsidy</a:t>
            </a:r>
          </a:p>
          <a:p>
            <a:pPr lvl="1"/>
            <a:r>
              <a:rPr lang="en-US" sz="3200" dirty="0" smtClean="0"/>
              <a:t>Hiring apartment at below the market rent</a:t>
            </a:r>
          </a:p>
          <a:p>
            <a:pPr lvl="1"/>
            <a:r>
              <a:rPr lang="en-US" sz="3200" dirty="0" err="1" smtClean="0"/>
              <a:t>Govt</a:t>
            </a:r>
            <a:r>
              <a:rPr lang="en-US" sz="3200" dirty="0" smtClean="0"/>
              <a:t> pays the difference</a:t>
            </a:r>
          </a:p>
          <a:p>
            <a:endParaRPr lang="en-US" sz="3600" dirty="0" smtClean="0"/>
          </a:p>
          <a:p>
            <a:pPr lvl="1"/>
            <a:endParaRPr lang="en-US" sz="4000" dirty="0"/>
          </a:p>
        </p:txBody>
      </p:sp>
      <p:sp>
        <p:nvSpPr>
          <p:cNvPr id="4" name="Slide Number Placeholder 3"/>
          <p:cNvSpPr>
            <a:spLocks noGrp="1"/>
          </p:cNvSpPr>
          <p:nvPr>
            <p:ph type="sldNum" sz="quarter" idx="12"/>
          </p:nvPr>
        </p:nvSpPr>
        <p:spPr/>
        <p:txBody>
          <a:bodyPr/>
          <a:lstStyle/>
          <a:p>
            <a:fld id="{9A4B6450-EC41-4195-A209-9389352C6526}" type="slidenum">
              <a:rPr lang="en-US" smtClean="0"/>
              <a:pPr/>
              <a:t>6</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animEffect transition="in" filter="wipe(left)">
                                      <p:cBhvr>
                                        <p:cTn id="7" dur="500"/>
                                        <p:tgtEl>
                                          <p:spTgt spid="43011">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3011">
                                            <p:txEl>
                                              <p:pRg st="1" end="1"/>
                                            </p:txEl>
                                          </p:spTgt>
                                        </p:tgtEl>
                                        <p:attrNameLst>
                                          <p:attrName>style.visibility</p:attrName>
                                        </p:attrNameLst>
                                      </p:cBhvr>
                                      <p:to>
                                        <p:strVal val="visible"/>
                                      </p:to>
                                    </p:set>
                                    <p:animEffect transition="in" filter="wipe(left)">
                                      <p:cBhvr>
                                        <p:cTn id="10" dur="500"/>
                                        <p:tgtEl>
                                          <p:spTgt spid="43011">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43011">
                                            <p:txEl>
                                              <p:pRg st="2" end="2"/>
                                            </p:txEl>
                                          </p:spTgt>
                                        </p:tgtEl>
                                        <p:attrNameLst>
                                          <p:attrName>style.visibility</p:attrName>
                                        </p:attrNameLst>
                                      </p:cBhvr>
                                      <p:to>
                                        <p:strVal val="visible"/>
                                      </p:to>
                                    </p:set>
                                    <p:animEffect transition="in" filter="wipe(left)">
                                      <p:cBhvr>
                                        <p:cTn id="13" dur="500"/>
                                        <p:tgtEl>
                                          <p:spTgt spid="430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autoUpdateAnimBg="0" advAuto="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normAutofit fontScale="90000"/>
          </a:bodyPr>
          <a:lstStyle/>
          <a:p>
            <a:r>
              <a:rPr lang="en-US">
                <a:cs typeface="Arial" charset="0"/>
              </a:rPr>
              <a:t>Dead Weight Loss </a:t>
            </a:r>
            <a:br>
              <a:rPr lang="en-US">
                <a:cs typeface="Arial" charset="0"/>
              </a:rPr>
            </a:br>
            <a:r>
              <a:rPr lang="en-US">
                <a:cs typeface="Arial" charset="0"/>
              </a:rPr>
              <a:t>or </a:t>
            </a:r>
            <a:br>
              <a:rPr lang="en-US">
                <a:cs typeface="Arial" charset="0"/>
              </a:rPr>
            </a:br>
            <a:r>
              <a:rPr lang="en-US">
                <a:cs typeface="Arial" charset="0"/>
              </a:rPr>
              <a:t>Excess Burden</a:t>
            </a:r>
          </a:p>
        </p:txBody>
      </p:sp>
      <p:sp>
        <p:nvSpPr>
          <p:cNvPr id="44035" name="Rectangle 3"/>
          <p:cNvSpPr>
            <a:spLocks noGrp="1" noChangeArrowheads="1"/>
          </p:cNvSpPr>
          <p:nvPr>
            <p:ph type="body" idx="1"/>
          </p:nvPr>
        </p:nvSpPr>
        <p:spPr>
          <a:xfrm>
            <a:off x="609600" y="2514600"/>
            <a:ext cx="7772400" cy="4114800"/>
          </a:xfrm>
        </p:spPr>
        <p:txBody>
          <a:bodyPr/>
          <a:lstStyle/>
          <a:p>
            <a:r>
              <a:rPr lang="en-US">
                <a:solidFill>
                  <a:srgbClr val="660066"/>
                </a:solidFill>
                <a:latin typeface="Arial" charset="0"/>
                <a:cs typeface="Arial" charset="0"/>
              </a:rPr>
              <a:t>Dead Weight Loss</a:t>
            </a:r>
            <a:r>
              <a:rPr lang="en-US">
                <a:latin typeface="Arial" charset="0"/>
                <a:cs typeface="Arial" charset="0"/>
              </a:rPr>
              <a:t> (sometimes called </a:t>
            </a:r>
            <a:r>
              <a:rPr lang="en-US">
                <a:solidFill>
                  <a:srgbClr val="660066"/>
                </a:solidFill>
                <a:latin typeface="Arial" charset="0"/>
                <a:cs typeface="Arial" charset="0"/>
              </a:rPr>
              <a:t>Excess Burden</a:t>
            </a:r>
            <a:r>
              <a:rPr lang="en-US">
                <a:latin typeface="Arial" charset="0"/>
                <a:cs typeface="Arial" charset="0"/>
              </a:rPr>
              <a:t> ) is the measure of the dollar value of the distortion that exceeds the amount transferred to the recipient.</a:t>
            </a:r>
            <a:r>
              <a:rPr lang="en-US">
                <a:solidFill>
                  <a:schemeClr val="bg1"/>
                </a:solidFill>
              </a:rPr>
              <a:t> </a:t>
            </a:r>
          </a:p>
          <a:p>
            <a:endParaRPr lang="en-US"/>
          </a:p>
        </p:txBody>
      </p:sp>
      <p:sp>
        <p:nvSpPr>
          <p:cNvPr id="4" name="Slide Number Placeholder 3"/>
          <p:cNvSpPr>
            <a:spLocks noGrp="1"/>
          </p:cNvSpPr>
          <p:nvPr>
            <p:ph type="sldNum" sz="quarter" idx="12"/>
          </p:nvPr>
        </p:nvSpPr>
        <p:spPr/>
        <p:txBody>
          <a:bodyPr/>
          <a:lstStyle/>
          <a:p>
            <a:fld id="{9A4B6450-EC41-4195-A209-9389352C6526}" type="slidenum">
              <a:rPr lang="en-US" smtClean="0"/>
              <a:pPr/>
              <a:t>7</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animEffect transition="in" filter="wipe(left)">
                                      <p:cBhvr>
                                        <p:cTn id="7" dur="500"/>
                                        <p:tgtEl>
                                          <p:spTgt spid="440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autoUpdateAnimBg="0" advAuto="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normAutofit/>
          </a:bodyPr>
          <a:lstStyle/>
          <a:p>
            <a:r>
              <a:rPr lang="en-US" dirty="0" smtClean="0">
                <a:cs typeface="Arial" charset="0"/>
              </a:rPr>
              <a:t>Implications</a:t>
            </a:r>
            <a:endParaRPr lang="en-US" dirty="0">
              <a:cs typeface="Arial" charset="0"/>
            </a:endParaRPr>
          </a:p>
        </p:txBody>
      </p:sp>
      <p:sp>
        <p:nvSpPr>
          <p:cNvPr id="44035" name="Rectangle 3"/>
          <p:cNvSpPr>
            <a:spLocks noGrp="1" noChangeArrowheads="1"/>
          </p:cNvSpPr>
          <p:nvPr>
            <p:ph type="body" idx="1"/>
          </p:nvPr>
        </p:nvSpPr>
        <p:spPr>
          <a:xfrm>
            <a:off x="609600" y="1371600"/>
            <a:ext cx="7772400" cy="5257800"/>
          </a:xfrm>
        </p:spPr>
        <p:txBody>
          <a:bodyPr/>
          <a:lstStyle/>
          <a:p>
            <a:r>
              <a:rPr lang="en-US" dirty="0" smtClean="0">
                <a:latin typeface="Arial" charset="0"/>
                <a:cs typeface="Arial" charset="0"/>
              </a:rPr>
              <a:t>Induces low-income people to increase their consumption – increased demand</a:t>
            </a:r>
          </a:p>
          <a:p>
            <a:r>
              <a:rPr lang="en-US" dirty="0" smtClean="0">
                <a:latin typeface="Arial" charset="0"/>
                <a:cs typeface="Arial" charset="0"/>
              </a:rPr>
              <a:t>More resources are allocated for building more houses</a:t>
            </a:r>
          </a:p>
          <a:p>
            <a:pPr lvl="1"/>
            <a:r>
              <a:rPr lang="en-US" dirty="0" smtClean="0">
                <a:latin typeface="Arial" charset="0"/>
                <a:cs typeface="Arial" charset="0"/>
              </a:rPr>
              <a:t>But value exceeds the benefits</a:t>
            </a:r>
          </a:p>
          <a:p>
            <a:pPr marL="342900" lvl="1" indent="-342900">
              <a:buFont typeface="Arial" pitchFamily="34" charset="0"/>
              <a:buChar char="•"/>
            </a:pPr>
            <a:r>
              <a:rPr lang="en-US" dirty="0" smtClean="0">
                <a:latin typeface="Arial" charset="0"/>
                <a:cs typeface="Arial" charset="0"/>
              </a:rPr>
              <a:t>Important to compare costs to tax payers and the benefits accruing to low income tenants</a:t>
            </a:r>
          </a:p>
          <a:p>
            <a:endParaRPr lang="en-US" dirty="0" smtClean="0">
              <a:latin typeface="Arial" charset="0"/>
              <a:cs typeface="Arial" charset="0"/>
            </a:endParaRPr>
          </a:p>
          <a:p>
            <a:pPr lvl="1"/>
            <a:endParaRPr lang="en-US" dirty="0"/>
          </a:p>
          <a:p>
            <a:endParaRPr lang="en-US" dirty="0"/>
          </a:p>
        </p:txBody>
      </p:sp>
      <p:sp>
        <p:nvSpPr>
          <p:cNvPr id="4" name="Slide Number Placeholder 3"/>
          <p:cNvSpPr>
            <a:spLocks noGrp="1"/>
          </p:cNvSpPr>
          <p:nvPr>
            <p:ph type="sldNum" sz="quarter" idx="12"/>
          </p:nvPr>
        </p:nvSpPr>
        <p:spPr/>
        <p:txBody>
          <a:bodyPr/>
          <a:lstStyle/>
          <a:p>
            <a:fld id="{9A4B6450-EC41-4195-A209-9389352C6526}" type="slidenum">
              <a:rPr lang="en-US" smtClean="0"/>
              <a:pPr/>
              <a:t>8</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animEffect transition="in" filter="wipe(left)">
                                      <p:cBhvr>
                                        <p:cTn id="7" dur="500"/>
                                        <p:tgtEl>
                                          <p:spTgt spid="44035">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4035">
                                            <p:txEl>
                                              <p:pRg st="1" end="1"/>
                                            </p:txEl>
                                          </p:spTgt>
                                        </p:tgtEl>
                                        <p:attrNameLst>
                                          <p:attrName>style.visibility</p:attrName>
                                        </p:attrNameLst>
                                      </p:cBhvr>
                                      <p:to>
                                        <p:strVal val="visible"/>
                                      </p:to>
                                    </p:set>
                                    <p:animEffect transition="in" filter="wipe(left)">
                                      <p:cBhvr>
                                        <p:cTn id="11" dur="500"/>
                                        <p:tgtEl>
                                          <p:spTgt spid="44035">
                                            <p:txEl>
                                              <p:pRg st="1" end="1"/>
                                            </p:txEl>
                                          </p:spTgt>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44035">
                                            <p:txEl>
                                              <p:pRg st="2" end="2"/>
                                            </p:txEl>
                                          </p:spTgt>
                                        </p:tgtEl>
                                        <p:attrNameLst>
                                          <p:attrName>style.visibility</p:attrName>
                                        </p:attrNameLst>
                                      </p:cBhvr>
                                      <p:to>
                                        <p:strVal val="visible"/>
                                      </p:to>
                                    </p:set>
                                    <p:animEffect transition="in" filter="wipe(left)">
                                      <p:cBhvr>
                                        <p:cTn id="14" dur="500"/>
                                        <p:tgtEl>
                                          <p:spTgt spid="44035">
                                            <p:txEl>
                                              <p:pRg st="2" end="2"/>
                                            </p:txEl>
                                          </p:spTgt>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44035">
                                            <p:txEl>
                                              <p:pRg st="3" end="3"/>
                                            </p:txEl>
                                          </p:spTgt>
                                        </p:tgtEl>
                                        <p:attrNameLst>
                                          <p:attrName>style.visibility</p:attrName>
                                        </p:attrNameLst>
                                      </p:cBhvr>
                                      <p:to>
                                        <p:strVal val="visible"/>
                                      </p:to>
                                    </p:set>
                                    <p:animEffect transition="in" filter="wipe(left)">
                                      <p:cBhvr>
                                        <p:cTn id="17" dur="500"/>
                                        <p:tgtEl>
                                          <p:spTgt spid="440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autoUpdateAnimBg="0" advAuto="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idx="4294967295"/>
          </p:nvPr>
        </p:nvSpPr>
        <p:spPr>
          <a:xfrm>
            <a:off x="685800" y="-228600"/>
            <a:ext cx="7772400" cy="1143000"/>
          </a:xfrm>
        </p:spPr>
        <p:txBody>
          <a:bodyPr/>
          <a:lstStyle/>
          <a:p>
            <a:r>
              <a:rPr lang="en-US" sz="2400" dirty="0" smtClean="0"/>
              <a:t>Full </a:t>
            </a:r>
            <a:r>
              <a:rPr lang="en-US" sz="2400" dirty="0"/>
              <a:t>Subsidization of Medical Services</a:t>
            </a:r>
          </a:p>
        </p:txBody>
      </p:sp>
      <p:sp>
        <p:nvSpPr>
          <p:cNvPr id="4166" name="Rectangle 70"/>
          <p:cNvSpPr>
            <a:spLocks noChangeArrowheads="1"/>
          </p:cNvSpPr>
          <p:nvPr/>
        </p:nvSpPr>
        <p:spPr bwMode="auto">
          <a:xfrm rot="16200000">
            <a:off x="658019" y="3455194"/>
            <a:ext cx="84137" cy="365125"/>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charset="0"/>
              </a:rPr>
              <a:t> </a:t>
            </a:r>
            <a:endParaRPr lang="en-US" sz="2400">
              <a:latin typeface="Arial" charset="0"/>
            </a:endParaRPr>
          </a:p>
        </p:txBody>
      </p:sp>
      <p:sp>
        <p:nvSpPr>
          <p:cNvPr id="4167" name="Rectangle 71"/>
          <p:cNvSpPr>
            <a:spLocks noChangeArrowheads="1"/>
          </p:cNvSpPr>
          <p:nvPr/>
        </p:nvSpPr>
        <p:spPr bwMode="auto">
          <a:xfrm rot="16200000">
            <a:off x="658019" y="3455194"/>
            <a:ext cx="84137" cy="365125"/>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charset="0"/>
              </a:rPr>
              <a:t> </a:t>
            </a:r>
            <a:endParaRPr lang="en-US" sz="2400">
              <a:latin typeface="Arial" charset="0"/>
            </a:endParaRPr>
          </a:p>
        </p:txBody>
      </p:sp>
      <p:sp>
        <p:nvSpPr>
          <p:cNvPr id="4168" name="Rectangle 72"/>
          <p:cNvSpPr>
            <a:spLocks noChangeArrowheads="1"/>
          </p:cNvSpPr>
          <p:nvPr/>
        </p:nvSpPr>
        <p:spPr bwMode="auto">
          <a:xfrm rot="16200000">
            <a:off x="658019" y="3455194"/>
            <a:ext cx="84137" cy="365125"/>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charset="0"/>
              </a:rPr>
              <a:t> </a:t>
            </a:r>
            <a:endParaRPr lang="en-US" sz="2400">
              <a:latin typeface="Arial" charset="0"/>
            </a:endParaRPr>
          </a:p>
        </p:txBody>
      </p:sp>
      <p:sp>
        <p:nvSpPr>
          <p:cNvPr id="4169" name="Rectangle 73"/>
          <p:cNvSpPr>
            <a:spLocks noChangeArrowheads="1"/>
          </p:cNvSpPr>
          <p:nvPr/>
        </p:nvSpPr>
        <p:spPr bwMode="auto">
          <a:xfrm rot="16200000">
            <a:off x="658019" y="3455194"/>
            <a:ext cx="84137" cy="365125"/>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charset="0"/>
              </a:rPr>
              <a:t> </a:t>
            </a:r>
            <a:endParaRPr lang="en-US" sz="2400">
              <a:latin typeface="Arial" charset="0"/>
            </a:endParaRPr>
          </a:p>
        </p:txBody>
      </p:sp>
      <p:sp>
        <p:nvSpPr>
          <p:cNvPr id="4170" name="Rectangle 74"/>
          <p:cNvSpPr>
            <a:spLocks noChangeArrowheads="1"/>
          </p:cNvSpPr>
          <p:nvPr/>
        </p:nvSpPr>
        <p:spPr bwMode="auto">
          <a:xfrm rot="16200000">
            <a:off x="658019" y="3455194"/>
            <a:ext cx="84137" cy="365125"/>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charset="0"/>
              </a:rPr>
              <a:t> </a:t>
            </a:r>
            <a:endParaRPr lang="en-US" sz="2400">
              <a:latin typeface="Arial" charset="0"/>
            </a:endParaRPr>
          </a:p>
        </p:txBody>
      </p:sp>
      <p:sp>
        <p:nvSpPr>
          <p:cNvPr id="4171" name="Rectangle 75"/>
          <p:cNvSpPr>
            <a:spLocks noChangeArrowheads="1"/>
          </p:cNvSpPr>
          <p:nvPr/>
        </p:nvSpPr>
        <p:spPr bwMode="auto">
          <a:xfrm rot="16200000">
            <a:off x="658019" y="3455194"/>
            <a:ext cx="84137" cy="365125"/>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charset="0"/>
              </a:rPr>
              <a:t> </a:t>
            </a:r>
            <a:endParaRPr lang="en-US" sz="2400">
              <a:latin typeface="Arial" charset="0"/>
            </a:endParaRPr>
          </a:p>
        </p:txBody>
      </p:sp>
      <p:sp>
        <p:nvSpPr>
          <p:cNvPr id="4172" name="Rectangle 76"/>
          <p:cNvSpPr>
            <a:spLocks noChangeArrowheads="1"/>
          </p:cNvSpPr>
          <p:nvPr/>
        </p:nvSpPr>
        <p:spPr bwMode="auto">
          <a:xfrm rot="16200000">
            <a:off x="658019" y="3455194"/>
            <a:ext cx="84137" cy="365125"/>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charset="0"/>
              </a:rPr>
              <a:t> </a:t>
            </a:r>
            <a:endParaRPr lang="en-US" sz="2400">
              <a:latin typeface="Arial" charset="0"/>
            </a:endParaRPr>
          </a:p>
        </p:txBody>
      </p:sp>
      <p:sp>
        <p:nvSpPr>
          <p:cNvPr id="4173" name="Rectangle 77"/>
          <p:cNvSpPr>
            <a:spLocks noChangeArrowheads="1"/>
          </p:cNvSpPr>
          <p:nvPr/>
        </p:nvSpPr>
        <p:spPr bwMode="auto">
          <a:xfrm rot="16200000">
            <a:off x="658019" y="3455194"/>
            <a:ext cx="84137" cy="365125"/>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charset="0"/>
              </a:rPr>
              <a:t> </a:t>
            </a:r>
            <a:endParaRPr lang="en-US" sz="2400">
              <a:latin typeface="Arial" charset="0"/>
            </a:endParaRPr>
          </a:p>
        </p:txBody>
      </p:sp>
      <p:sp>
        <p:nvSpPr>
          <p:cNvPr id="4174" name="Rectangle 78"/>
          <p:cNvSpPr>
            <a:spLocks noChangeArrowheads="1"/>
          </p:cNvSpPr>
          <p:nvPr/>
        </p:nvSpPr>
        <p:spPr bwMode="auto">
          <a:xfrm rot="16200000">
            <a:off x="658019" y="3455194"/>
            <a:ext cx="84137" cy="365125"/>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charset="0"/>
              </a:rPr>
              <a:t> </a:t>
            </a:r>
            <a:endParaRPr lang="en-US" sz="2400">
              <a:latin typeface="Arial" charset="0"/>
            </a:endParaRPr>
          </a:p>
        </p:txBody>
      </p:sp>
      <p:sp>
        <p:nvSpPr>
          <p:cNvPr id="4175" name="Rectangle 79"/>
          <p:cNvSpPr>
            <a:spLocks noChangeArrowheads="1"/>
          </p:cNvSpPr>
          <p:nvPr/>
        </p:nvSpPr>
        <p:spPr bwMode="auto">
          <a:xfrm rot="16200000">
            <a:off x="658019" y="3455194"/>
            <a:ext cx="84137" cy="365125"/>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charset="0"/>
              </a:rPr>
              <a:t> </a:t>
            </a:r>
            <a:endParaRPr lang="en-US" sz="2400">
              <a:latin typeface="Arial" charset="0"/>
            </a:endParaRPr>
          </a:p>
        </p:txBody>
      </p:sp>
      <p:sp>
        <p:nvSpPr>
          <p:cNvPr id="4176" name="Rectangle 80"/>
          <p:cNvSpPr>
            <a:spLocks noChangeArrowheads="1"/>
          </p:cNvSpPr>
          <p:nvPr/>
        </p:nvSpPr>
        <p:spPr bwMode="auto">
          <a:xfrm rot="16200000">
            <a:off x="658019" y="3455194"/>
            <a:ext cx="84137" cy="365125"/>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charset="0"/>
              </a:rPr>
              <a:t> </a:t>
            </a:r>
            <a:endParaRPr lang="en-US" sz="2400">
              <a:latin typeface="Arial" charset="0"/>
            </a:endParaRPr>
          </a:p>
        </p:txBody>
      </p:sp>
      <p:sp>
        <p:nvSpPr>
          <p:cNvPr id="4177" name="Rectangle 81"/>
          <p:cNvSpPr>
            <a:spLocks noChangeArrowheads="1"/>
          </p:cNvSpPr>
          <p:nvPr/>
        </p:nvSpPr>
        <p:spPr bwMode="auto">
          <a:xfrm rot="16200000">
            <a:off x="658019" y="3455194"/>
            <a:ext cx="84137" cy="365125"/>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charset="0"/>
              </a:rPr>
              <a:t> </a:t>
            </a:r>
            <a:endParaRPr lang="en-US" sz="2400">
              <a:latin typeface="Arial" charset="0"/>
            </a:endParaRPr>
          </a:p>
        </p:txBody>
      </p:sp>
      <p:sp>
        <p:nvSpPr>
          <p:cNvPr id="4178" name="Rectangle 82"/>
          <p:cNvSpPr>
            <a:spLocks noChangeArrowheads="1"/>
          </p:cNvSpPr>
          <p:nvPr/>
        </p:nvSpPr>
        <p:spPr bwMode="auto">
          <a:xfrm rot="16200000">
            <a:off x="658019" y="3455194"/>
            <a:ext cx="84137" cy="365125"/>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charset="0"/>
              </a:rPr>
              <a:t> </a:t>
            </a:r>
            <a:endParaRPr lang="en-US" sz="2400">
              <a:latin typeface="Arial" charset="0"/>
            </a:endParaRPr>
          </a:p>
        </p:txBody>
      </p:sp>
      <p:sp>
        <p:nvSpPr>
          <p:cNvPr id="4179" name="Rectangle 83"/>
          <p:cNvSpPr>
            <a:spLocks noChangeArrowheads="1"/>
          </p:cNvSpPr>
          <p:nvPr/>
        </p:nvSpPr>
        <p:spPr bwMode="auto">
          <a:xfrm rot="16200000">
            <a:off x="658019" y="3455194"/>
            <a:ext cx="84137" cy="365125"/>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charset="0"/>
              </a:rPr>
              <a:t> </a:t>
            </a:r>
            <a:endParaRPr lang="en-US" sz="2400">
              <a:latin typeface="Arial" charset="0"/>
            </a:endParaRPr>
          </a:p>
        </p:txBody>
      </p:sp>
      <p:sp>
        <p:nvSpPr>
          <p:cNvPr id="4180" name="Rectangle 84"/>
          <p:cNvSpPr>
            <a:spLocks noChangeArrowheads="1"/>
          </p:cNvSpPr>
          <p:nvPr/>
        </p:nvSpPr>
        <p:spPr bwMode="auto">
          <a:xfrm rot="16200000">
            <a:off x="658019" y="3455194"/>
            <a:ext cx="84137" cy="365125"/>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charset="0"/>
              </a:rPr>
              <a:t> </a:t>
            </a:r>
            <a:endParaRPr lang="en-US" sz="2400">
              <a:latin typeface="Arial" charset="0"/>
            </a:endParaRPr>
          </a:p>
        </p:txBody>
      </p:sp>
      <p:sp>
        <p:nvSpPr>
          <p:cNvPr id="4181" name="Rectangle 85"/>
          <p:cNvSpPr>
            <a:spLocks noChangeArrowheads="1"/>
          </p:cNvSpPr>
          <p:nvPr/>
        </p:nvSpPr>
        <p:spPr bwMode="auto">
          <a:xfrm rot="16200000">
            <a:off x="658019" y="3455194"/>
            <a:ext cx="84137" cy="365125"/>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charset="0"/>
              </a:rPr>
              <a:t> </a:t>
            </a:r>
            <a:endParaRPr lang="en-US" sz="2400">
              <a:latin typeface="Arial" charset="0"/>
            </a:endParaRPr>
          </a:p>
        </p:txBody>
      </p:sp>
      <p:sp>
        <p:nvSpPr>
          <p:cNvPr id="4185" name="Rectangle 89"/>
          <p:cNvSpPr>
            <a:spLocks noChangeArrowheads="1"/>
          </p:cNvSpPr>
          <p:nvPr/>
        </p:nvSpPr>
        <p:spPr bwMode="auto">
          <a:xfrm>
            <a:off x="3581400" y="6248400"/>
            <a:ext cx="4267200" cy="365125"/>
          </a:xfrm>
          <a:prstGeom prst="rect">
            <a:avLst/>
          </a:prstGeom>
          <a:noFill/>
          <a:ln w="9525">
            <a:noFill/>
            <a:miter lim="800000"/>
            <a:headEnd/>
            <a:tailEnd/>
          </a:ln>
        </p:spPr>
        <p:txBody>
          <a:bodyPr wrap="none" lIns="0" tIns="0" rIns="0" bIns="0">
            <a:spAutoFit/>
          </a:bodyPr>
          <a:lstStyle/>
          <a:p>
            <a:r>
              <a:rPr lang="en-US" sz="2400" b="1">
                <a:solidFill>
                  <a:srgbClr val="660066"/>
                </a:solidFill>
                <a:latin typeface="Arial" charset="0"/>
              </a:rPr>
              <a:t>Medical Office Visits per Year</a:t>
            </a:r>
          </a:p>
        </p:txBody>
      </p:sp>
      <p:sp>
        <p:nvSpPr>
          <p:cNvPr id="4189" name="Rectangle 93"/>
          <p:cNvSpPr>
            <a:spLocks noChangeArrowheads="1"/>
          </p:cNvSpPr>
          <p:nvPr/>
        </p:nvSpPr>
        <p:spPr bwMode="auto">
          <a:xfrm>
            <a:off x="2058988" y="5883275"/>
            <a:ext cx="254000" cy="365125"/>
          </a:xfrm>
          <a:prstGeom prst="rect">
            <a:avLst/>
          </a:prstGeom>
          <a:noFill/>
          <a:ln w="9525">
            <a:noFill/>
            <a:miter lim="800000"/>
            <a:headEnd/>
            <a:tailEnd/>
          </a:ln>
        </p:spPr>
        <p:txBody>
          <a:bodyPr wrap="none" lIns="0" tIns="0" rIns="0" bIns="0">
            <a:spAutoFit/>
          </a:bodyPr>
          <a:lstStyle/>
          <a:p>
            <a:r>
              <a:rPr lang="en-US" sz="2400">
                <a:solidFill>
                  <a:srgbClr val="660066"/>
                </a:solidFill>
                <a:latin typeface="Arial" charset="0"/>
              </a:rPr>
              <a:t>0 </a:t>
            </a:r>
          </a:p>
        </p:txBody>
      </p:sp>
      <p:sp>
        <p:nvSpPr>
          <p:cNvPr id="4191" name="Rectangle 95"/>
          <p:cNvSpPr>
            <a:spLocks noChangeArrowheads="1"/>
          </p:cNvSpPr>
          <p:nvPr/>
        </p:nvSpPr>
        <p:spPr bwMode="auto">
          <a:xfrm>
            <a:off x="4230688" y="5867400"/>
            <a:ext cx="439737" cy="365125"/>
          </a:xfrm>
          <a:prstGeom prst="rect">
            <a:avLst/>
          </a:prstGeom>
          <a:noFill/>
          <a:ln w="9525">
            <a:noFill/>
            <a:miter lim="800000"/>
            <a:headEnd/>
            <a:tailEnd/>
          </a:ln>
        </p:spPr>
        <p:txBody>
          <a:bodyPr wrap="none" lIns="0" tIns="0" rIns="0" bIns="0">
            <a:spAutoFit/>
          </a:bodyPr>
          <a:lstStyle/>
          <a:p>
            <a:r>
              <a:rPr lang="en-US" sz="2400" i="1">
                <a:solidFill>
                  <a:srgbClr val="660066"/>
                </a:solidFill>
                <a:latin typeface="Arial" charset="0"/>
              </a:rPr>
              <a:t>Q* </a:t>
            </a:r>
            <a:endParaRPr lang="en-US" sz="2400">
              <a:solidFill>
                <a:srgbClr val="660066"/>
              </a:solidFill>
              <a:latin typeface="Arial" charset="0"/>
            </a:endParaRPr>
          </a:p>
        </p:txBody>
      </p:sp>
      <p:sp>
        <p:nvSpPr>
          <p:cNvPr id="4192" name="Rectangle 96"/>
          <p:cNvSpPr>
            <a:spLocks noChangeArrowheads="1"/>
          </p:cNvSpPr>
          <p:nvPr/>
        </p:nvSpPr>
        <p:spPr bwMode="auto">
          <a:xfrm>
            <a:off x="4397375" y="2514600"/>
            <a:ext cx="400050" cy="365125"/>
          </a:xfrm>
          <a:prstGeom prst="rect">
            <a:avLst/>
          </a:prstGeom>
          <a:noFill/>
          <a:ln w="9525">
            <a:noFill/>
            <a:miter lim="800000"/>
            <a:headEnd/>
            <a:tailEnd/>
          </a:ln>
        </p:spPr>
        <p:txBody>
          <a:bodyPr wrap="none" lIns="0" tIns="0" rIns="0" bIns="0">
            <a:spAutoFit/>
          </a:bodyPr>
          <a:lstStyle/>
          <a:p>
            <a:r>
              <a:rPr lang="en-US" sz="2400" i="1">
                <a:solidFill>
                  <a:srgbClr val="000000"/>
                </a:solidFill>
                <a:latin typeface="Arial" charset="0"/>
              </a:rPr>
              <a:t>E</a:t>
            </a:r>
            <a:r>
              <a:rPr lang="en-US" sz="2400" baseline="-25000">
                <a:solidFill>
                  <a:srgbClr val="000000"/>
                </a:solidFill>
                <a:latin typeface="Arial" charset="0"/>
              </a:rPr>
              <a:t>1</a:t>
            </a:r>
            <a:r>
              <a:rPr lang="en-US" sz="2400" i="1">
                <a:solidFill>
                  <a:srgbClr val="000000"/>
                </a:solidFill>
                <a:latin typeface="Arial" charset="0"/>
              </a:rPr>
              <a:t> </a:t>
            </a:r>
            <a:endParaRPr lang="en-US" sz="2400">
              <a:latin typeface="Arial" charset="0"/>
            </a:endParaRPr>
          </a:p>
        </p:txBody>
      </p:sp>
      <p:sp>
        <p:nvSpPr>
          <p:cNvPr id="4194" name="Rectangle 98"/>
          <p:cNvSpPr>
            <a:spLocks noChangeArrowheads="1"/>
          </p:cNvSpPr>
          <p:nvPr/>
        </p:nvSpPr>
        <p:spPr bwMode="auto">
          <a:xfrm>
            <a:off x="8074025" y="5867400"/>
            <a:ext cx="479425" cy="365125"/>
          </a:xfrm>
          <a:prstGeom prst="rect">
            <a:avLst/>
          </a:prstGeom>
          <a:noFill/>
          <a:ln w="9525">
            <a:noFill/>
            <a:miter lim="800000"/>
            <a:headEnd/>
            <a:tailEnd/>
          </a:ln>
        </p:spPr>
        <p:txBody>
          <a:bodyPr wrap="none" lIns="0" tIns="0" rIns="0" bIns="0">
            <a:spAutoFit/>
          </a:bodyPr>
          <a:lstStyle/>
          <a:p>
            <a:r>
              <a:rPr lang="en-US" sz="2400" i="1">
                <a:solidFill>
                  <a:srgbClr val="660066"/>
                </a:solidFill>
                <a:latin typeface="Arial" charset="0"/>
              </a:rPr>
              <a:t>Q</a:t>
            </a:r>
            <a:r>
              <a:rPr lang="en-US" sz="2400" i="1" baseline="-25000">
                <a:solidFill>
                  <a:srgbClr val="660066"/>
                </a:solidFill>
                <a:latin typeface="Arial" charset="0"/>
              </a:rPr>
              <a:t>G</a:t>
            </a:r>
            <a:r>
              <a:rPr lang="en-US" sz="2400" i="1">
                <a:solidFill>
                  <a:srgbClr val="660066"/>
                </a:solidFill>
                <a:latin typeface="Arial" charset="0"/>
              </a:rPr>
              <a:t> </a:t>
            </a:r>
            <a:endParaRPr lang="en-US" sz="2400">
              <a:solidFill>
                <a:srgbClr val="660066"/>
              </a:solidFill>
              <a:latin typeface="Arial" charset="0"/>
            </a:endParaRPr>
          </a:p>
        </p:txBody>
      </p:sp>
      <p:sp>
        <p:nvSpPr>
          <p:cNvPr id="4199" name="Rectangle 103"/>
          <p:cNvSpPr>
            <a:spLocks noChangeArrowheads="1"/>
          </p:cNvSpPr>
          <p:nvPr/>
        </p:nvSpPr>
        <p:spPr bwMode="auto">
          <a:xfrm>
            <a:off x="914400" y="2759075"/>
            <a:ext cx="1008063" cy="365125"/>
          </a:xfrm>
          <a:prstGeom prst="rect">
            <a:avLst/>
          </a:prstGeom>
          <a:noFill/>
          <a:ln w="9525">
            <a:noFill/>
            <a:miter lim="800000"/>
            <a:headEnd/>
            <a:tailEnd/>
          </a:ln>
        </p:spPr>
        <p:txBody>
          <a:bodyPr wrap="none" lIns="0" tIns="0" rIns="0" bIns="0">
            <a:spAutoFit/>
          </a:bodyPr>
          <a:lstStyle/>
          <a:p>
            <a:r>
              <a:rPr lang="en-US" sz="2400">
                <a:solidFill>
                  <a:srgbClr val="660066"/>
                </a:solidFill>
                <a:latin typeface="Arial" charset="0"/>
              </a:rPr>
              <a:t>25 = </a:t>
            </a:r>
            <a:r>
              <a:rPr lang="en-US" sz="2400" i="1">
                <a:solidFill>
                  <a:srgbClr val="660066"/>
                </a:solidFill>
                <a:latin typeface="Arial" charset="0"/>
              </a:rPr>
              <a:t>P</a:t>
            </a:r>
            <a:r>
              <a:rPr lang="en-US" sz="2400">
                <a:solidFill>
                  <a:srgbClr val="660066"/>
                </a:solidFill>
                <a:latin typeface="Arial" charset="0"/>
              </a:rPr>
              <a:t>*</a:t>
            </a:r>
          </a:p>
        </p:txBody>
      </p:sp>
      <p:sp>
        <p:nvSpPr>
          <p:cNvPr id="4204" name="Rectangle 108"/>
          <p:cNvSpPr>
            <a:spLocks noChangeArrowheads="1"/>
          </p:cNvSpPr>
          <p:nvPr/>
        </p:nvSpPr>
        <p:spPr bwMode="auto">
          <a:xfrm>
            <a:off x="8324850" y="5356225"/>
            <a:ext cx="400050" cy="365125"/>
          </a:xfrm>
          <a:prstGeom prst="rect">
            <a:avLst/>
          </a:prstGeom>
          <a:noFill/>
          <a:ln w="9525">
            <a:noFill/>
            <a:miter lim="800000"/>
            <a:headEnd/>
            <a:tailEnd/>
          </a:ln>
        </p:spPr>
        <p:txBody>
          <a:bodyPr wrap="none" lIns="0" tIns="0" rIns="0" bIns="0">
            <a:spAutoFit/>
          </a:bodyPr>
          <a:lstStyle/>
          <a:p>
            <a:r>
              <a:rPr lang="en-US" sz="2400" i="1">
                <a:solidFill>
                  <a:srgbClr val="000000"/>
                </a:solidFill>
                <a:latin typeface="Arial" charset="0"/>
              </a:rPr>
              <a:t>E</a:t>
            </a:r>
            <a:r>
              <a:rPr lang="en-US" sz="2400" baseline="-25000">
                <a:solidFill>
                  <a:srgbClr val="000000"/>
                </a:solidFill>
                <a:latin typeface="Arial" charset="0"/>
              </a:rPr>
              <a:t>2</a:t>
            </a:r>
            <a:r>
              <a:rPr lang="en-US" sz="2400" i="1">
                <a:solidFill>
                  <a:srgbClr val="000000"/>
                </a:solidFill>
                <a:latin typeface="Arial" charset="0"/>
              </a:rPr>
              <a:t> </a:t>
            </a:r>
            <a:endParaRPr lang="en-US" sz="2400">
              <a:latin typeface="Arial" charset="0"/>
            </a:endParaRPr>
          </a:p>
        </p:txBody>
      </p:sp>
      <p:sp>
        <p:nvSpPr>
          <p:cNvPr id="4206" name="Rectangle 110"/>
          <p:cNvSpPr>
            <a:spLocks noChangeArrowheads="1"/>
          </p:cNvSpPr>
          <p:nvPr/>
        </p:nvSpPr>
        <p:spPr bwMode="auto">
          <a:xfrm>
            <a:off x="5715000" y="4359275"/>
            <a:ext cx="654050" cy="365125"/>
          </a:xfrm>
          <a:prstGeom prst="rect">
            <a:avLst/>
          </a:prstGeom>
          <a:noFill/>
          <a:ln w="9525">
            <a:noFill/>
            <a:miter lim="800000"/>
            <a:headEnd/>
            <a:tailEnd/>
          </a:ln>
        </p:spPr>
        <p:txBody>
          <a:bodyPr wrap="none" lIns="0" tIns="0" rIns="0" bIns="0">
            <a:spAutoFit/>
          </a:bodyPr>
          <a:lstStyle/>
          <a:p>
            <a:r>
              <a:rPr lang="en-US" sz="2400" i="1">
                <a:solidFill>
                  <a:srgbClr val="000000"/>
                </a:solidFill>
                <a:latin typeface="Arial" charset="0"/>
              </a:rPr>
              <a:t>MB</a:t>
            </a:r>
            <a:r>
              <a:rPr lang="en-US" sz="2400" i="1" baseline="-25000">
                <a:solidFill>
                  <a:srgbClr val="000000"/>
                </a:solidFill>
                <a:latin typeface="Arial" charset="0"/>
              </a:rPr>
              <a:t>L</a:t>
            </a:r>
            <a:r>
              <a:rPr lang="en-US" sz="2400" i="1">
                <a:solidFill>
                  <a:srgbClr val="000000"/>
                </a:solidFill>
                <a:latin typeface="Arial" charset="0"/>
              </a:rPr>
              <a:t> </a:t>
            </a:r>
            <a:endParaRPr lang="en-US" sz="2400">
              <a:latin typeface="Arial" charset="0"/>
            </a:endParaRPr>
          </a:p>
        </p:txBody>
      </p:sp>
      <p:sp>
        <p:nvSpPr>
          <p:cNvPr id="4208" name="Rectangle 112"/>
          <p:cNvSpPr>
            <a:spLocks noChangeArrowheads="1"/>
          </p:cNvSpPr>
          <p:nvPr/>
        </p:nvSpPr>
        <p:spPr bwMode="auto">
          <a:xfrm>
            <a:off x="1708150" y="1181100"/>
            <a:ext cx="287338" cy="365125"/>
          </a:xfrm>
          <a:prstGeom prst="rect">
            <a:avLst/>
          </a:prstGeom>
          <a:noFill/>
          <a:ln w="9525">
            <a:noFill/>
            <a:miter lim="800000"/>
            <a:headEnd/>
            <a:tailEnd/>
          </a:ln>
        </p:spPr>
        <p:txBody>
          <a:bodyPr wrap="none" lIns="0" tIns="0" rIns="0" bIns="0">
            <a:spAutoFit/>
          </a:bodyPr>
          <a:lstStyle/>
          <a:p>
            <a:r>
              <a:rPr lang="en-US" sz="2400" i="1">
                <a:solidFill>
                  <a:srgbClr val="660066"/>
                </a:solidFill>
                <a:latin typeface="Arial" charset="0"/>
              </a:rPr>
              <a:t>B </a:t>
            </a:r>
            <a:endParaRPr lang="en-US" sz="2400">
              <a:solidFill>
                <a:srgbClr val="660066"/>
              </a:solidFill>
              <a:latin typeface="Arial" charset="0"/>
            </a:endParaRPr>
          </a:p>
        </p:txBody>
      </p:sp>
      <p:sp>
        <p:nvSpPr>
          <p:cNvPr id="4209" name="Rectangle 113"/>
          <p:cNvSpPr>
            <a:spLocks noChangeArrowheads="1"/>
          </p:cNvSpPr>
          <p:nvPr/>
        </p:nvSpPr>
        <p:spPr bwMode="auto">
          <a:xfrm>
            <a:off x="8107363" y="2547938"/>
            <a:ext cx="287337" cy="365125"/>
          </a:xfrm>
          <a:prstGeom prst="rect">
            <a:avLst/>
          </a:prstGeom>
          <a:noFill/>
          <a:ln w="9525">
            <a:noFill/>
            <a:miter lim="800000"/>
            <a:headEnd/>
            <a:tailEnd/>
          </a:ln>
        </p:spPr>
        <p:txBody>
          <a:bodyPr wrap="none" lIns="0" tIns="0" rIns="0" bIns="0">
            <a:spAutoFit/>
          </a:bodyPr>
          <a:lstStyle/>
          <a:p>
            <a:r>
              <a:rPr lang="en-US" sz="2400" i="1">
                <a:solidFill>
                  <a:srgbClr val="000000"/>
                </a:solidFill>
                <a:latin typeface="Arial" charset="0"/>
              </a:rPr>
              <a:t>A </a:t>
            </a:r>
            <a:endParaRPr lang="en-US" sz="2400">
              <a:latin typeface="Arial" charset="0"/>
            </a:endParaRPr>
          </a:p>
        </p:txBody>
      </p:sp>
      <p:sp>
        <p:nvSpPr>
          <p:cNvPr id="4210" name="Text Box 114"/>
          <p:cNvSpPr txBox="1">
            <a:spLocks noChangeArrowheads="1"/>
          </p:cNvSpPr>
          <p:nvPr/>
        </p:nvSpPr>
        <p:spPr bwMode="auto">
          <a:xfrm rot="-5400000">
            <a:off x="-1293813" y="2887663"/>
            <a:ext cx="3806825" cy="457200"/>
          </a:xfrm>
          <a:prstGeom prst="rect">
            <a:avLst/>
          </a:prstGeom>
          <a:noFill/>
          <a:ln w="9525">
            <a:noFill/>
            <a:miter lim="800000"/>
            <a:headEnd/>
            <a:tailEnd/>
          </a:ln>
          <a:effectLst/>
        </p:spPr>
        <p:txBody>
          <a:bodyPr wrap="none">
            <a:spAutoFit/>
          </a:bodyPr>
          <a:lstStyle/>
          <a:p>
            <a:r>
              <a:rPr lang="en-US" sz="2400" b="1">
                <a:solidFill>
                  <a:srgbClr val="660066"/>
                </a:solidFill>
                <a:latin typeface="Arial" charset="0"/>
              </a:rPr>
              <a:t>Price (Dollars per Month)</a:t>
            </a:r>
          </a:p>
        </p:txBody>
      </p:sp>
      <p:sp>
        <p:nvSpPr>
          <p:cNvPr id="4200" name="Line 104"/>
          <p:cNvSpPr>
            <a:spLocks noChangeShapeType="1"/>
          </p:cNvSpPr>
          <p:nvPr/>
        </p:nvSpPr>
        <p:spPr bwMode="auto">
          <a:xfrm>
            <a:off x="2058988" y="2951163"/>
            <a:ext cx="6616700" cy="1587"/>
          </a:xfrm>
          <a:prstGeom prst="line">
            <a:avLst/>
          </a:prstGeom>
          <a:noFill/>
          <a:ln w="76200">
            <a:solidFill>
              <a:srgbClr val="000000"/>
            </a:solidFill>
            <a:round/>
            <a:headEnd/>
            <a:tailEnd/>
          </a:ln>
        </p:spPr>
        <p:txBody>
          <a:bodyPr/>
          <a:lstStyle/>
          <a:p>
            <a:endParaRPr lang="en-US"/>
          </a:p>
        </p:txBody>
      </p:sp>
      <p:sp>
        <p:nvSpPr>
          <p:cNvPr id="4211" name="Freeform 115"/>
          <p:cNvSpPr>
            <a:spLocks/>
          </p:cNvSpPr>
          <p:nvPr/>
        </p:nvSpPr>
        <p:spPr bwMode="auto">
          <a:xfrm>
            <a:off x="4362450" y="2987675"/>
            <a:ext cx="3810000" cy="2743200"/>
          </a:xfrm>
          <a:custGeom>
            <a:avLst/>
            <a:gdLst/>
            <a:ahLst/>
            <a:cxnLst>
              <a:cxn ang="0">
                <a:pos x="0" y="0"/>
              </a:cxn>
              <a:cxn ang="0">
                <a:pos x="0" y="0"/>
              </a:cxn>
              <a:cxn ang="0">
                <a:pos x="1001" y="0"/>
              </a:cxn>
              <a:cxn ang="0">
                <a:pos x="1001" y="983"/>
              </a:cxn>
              <a:cxn ang="0">
                <a:pos x="0" y="0"/>
              </a:cxn>
            </a:cxnLst>
            <a:rect l="0" t="0" r="r" b="b"/>
            <a:pathLst>
              <a:path w="1001" h="983">
                <a:moveTo>
                  <a:pt x="0" y="0"/>
                </a:moveTo>
                <a:lnTo>
                  <a:pt x="0" y="0"/>
                </a:lnTo>
                <a:lnTo>
                  <a:pt x="1001" y="0"/>
                </a:lnTo>
                <a:lnTo>
                  <a:pt x="1001" y="983"/>
                </a:lnTo>
                <a:lnTo>
                  <a:pt x="0" y="0"/>
                </a:lnTo>
                <a:close/>
              </a:path>
            </a:pathLst>
          </a:custGeom>
          <a:blipFill dpi="0" rotWithShape="0">
            <a:blip r:embed="rId2" cstate="print"/>
            <a:srcRect/>
            <a:tile tx="0" ty="0" sx="100000" sy="100000" flip="none" algn="tl"/>
          </a:blipFill>
          <a:ln w="9525">
            <a:noFill/>
            <a:round/>
            <a:headEnd/>
            <a:tailEnd/>
          </a:ln>
        </p:spPr>
        <p:txBody>
          <a:bodyPr/>
          <a:lstStyle/>
          <a:p>
            <a:endParaRPr lang="en-US"/>
          </a:p>
        </p:txBody>
      </p:sp>
      <p:sp>
        <p:nvSpPr>
          <p:cNvPr id="4164" name="Line 68"/>
          <p:cNvSpPr>
            <a:spLocks noChangeShapeType="1"/>
          </p:cNvSpPr>
          <p:nvPr/>
        </p:nvSpPr>
        <p:spPr bwMode="auto">
          <a:xfrm flipH="1" flipV="1">
            <a:off x="2058988" y="1281113"/>
            <a:ext cx="6097587" cy="4494212"/>
          </a:xfrm>
          <a:prstGeom prst="line">
            <a:avLst/>
          </a:prstGeom>
          <a:noFill/>
          <a:ln w="76200">
            <a:solidFill>
              <a:srgbClr val="006600"/>
            </a:solidFill>
            <a:round/>
            <a:headEnd/>
            <a:tailEnd/>
          </a:ln>
        </p:spPr>
        <p:txBody>
          <a:bodyPr/>
          <a:lstStyle/>
          <a:p>
            <a:endParaRPr lang="en-US"/>
          </a:p>
        </p:txBody>
      </p:sp>
      <p:grpSp>
        <p:nvGrpSpPr>
          <p:cNvPr id="2" name="Group 107"/>
          <p:cNvGrpSpPr>
            <a:grpSpLocks/>
          </p:cNvGrpSpPr>
          <p:nvPr/>
        </p:nvGrpSpPr>
        <p:grpSpPr bwMode="auto">
          <a:xfrm>
            <a:off x="4330700" y="2951163"/>
            <a:ext cx="3860800" cy="2824162"/>
            <a:chOff x="2728" y="1657"/>
            <a:chExt cx="2432" cy="1779"/>
          </a:xfrm>
        </p:grpSpPr>
        <p:sp>
          <p:nvSpPr>
            <p:cNvPr id="4201" name="Line 105"/>
            <p:cNvSpPr>
              <a:spLocks noChangeShapeType="1"/>
            </p:cNvSpPr>
            <p:nvPr/>
          </p:nvSpPr>
          <p:spPr bwMode="auto">
            <a:xfrm>
              <a:off x="5159" y="1657"/>
              <a:ext cx="1" cy="1779"/>
            </a:xfrm>
            <a:prstGeom prst="line">
              <a:avLst/>
            </a:prstGeom>
            <a:noFill/>
            <a:ln w="76200" cap="rnd">
              <a:solidFill>
                <a:srgbClr val="006600"/>
              </a:solidFill>
              <a:prstDash val="sysDot"/>
              <a:round/>
              <a:headEnd/>
              <a:tailEnd/>
            </a:ln>
          </p:spPr>
          <p:txBody>
            <a:bodyPr/>
            <a:lstStyle/>
            <a:p>
              <a:endParaRPr lang="en-US"/>
            </a:p>
          </p:txBody>
        </p:sp>
        <p:sp>
          <p:nvSpPr>
            <p:cNvPr id="4202" name="Line 106"/>
            <p:cNvSpPr>
              <a:spLocks noChangeShapeType="1"/>
            </p:cNvSpPr>
            <p:nvPr/>
          </p:nvSpPr>
          <p:spPr bwMode="auto">
            <a:xfrm>
              <a:off x="2728" y="1657"/>
              <a:ext cx="1" cy="1779"/>
            </a:xfrm>
            <a:prstGeom prst="line">
              <a:avLst/>
            </a:prstGeom>
            <a:noFill/>
            <a:ln w="76200" cap="rnd">
              <a:solidFill>
                <a:srgbClr val="006600"/>
              </a:solidFill>
              <a:prstDash val="sysDot"/>
              <a:round/>
              <a:headEnd/>
              <a:tailEnd/>
            </a:ln>
          </p:spPr>
          <p:txBody>
            <a:bodyPr/>
            <a:lstStyle/>
            <a:p>
              <a:endParaRPr lang="en-US"/>
            </a:p>
          </p:txBody>
        </p:sp>
      </p:grpSp>
      <p:sp>
        <p:nvSpPr>
          <p:cNvPr id="4190" name="Freeform 94"/>
          <p:cNvSpPr>
            <a:spLocks/>
          </p:cNvSpPr>
          <p:nvPr/>
        </p:nvSpPr>
        <p:spPr bwMode="auto">
          <a:xfrm>
            <a:off x="2058988" y="546100"/>
            <a:ext cx="6683375" cy="5229225"/>
          </a:xfrm>
          <a:custGeom>
            <a:avLst/>
            <a:gdLst/>
            <a:ahLst/>
            <a:cxnLst>
              <a:cxn ang="0">
                <a:pos x="0" y="0"/>
              </a:cxn>
              <a:cxn ang="0">
                <a:pos x="0" y="3294"/>
              </a:cxn>
              <a:cxn ang="0">
                <a:pos x="4210" y="3294"/>
              </a:cxn>
            </a:cxnLst>
            <a:rect l="0" t="0" r="r" b="b"/>
            <a:pathLst>
              <a:path w="4210" h="3294">
                <a:moveTo>
                  <a:pt x="0" y="0"/>
                </a:moveTo>
                <a:lnTo>
                  <a:pt x="0" y="3294"/>
                </a:lnTo>
                <a:lnTo>
                  <a:pt x="4210" y="3294"/>
                </a:lnTo>
              </a:path>
            </a:pathLst>
          </a:custGeom>
          <a:noFill/>
          <a:ln w="76200" cmpd="sng">
            <a:solidFill>
              <a:srgbClr val="000000"/>
            </a:solidFill>
            <a:prstDash val="solid"/>
            <a:round/>
            <a:headEnd/>
            <a:tailEnd/>
          </a:ln>
        </p:spPr>
        <p:txBody>
          <a:bodyPr/>
          <a:lstStyle/>
          <a:p>
            <a:endParaRPr lang="en-US"/>
          </a:p>
        </p:txBody>
      </p:sp>
      <p:sp>
        <p:nvSpPr>
          <p:cNvPr id="4212" name="Text Box 116"/>
          <p:cNvSpPr txBox="1">
            <a:spLocks noChangeArrowheads="1"/>
          </p:cNvSpPr>
          <p:nvPr/>
        </p:nvSpPr>
        <p:spPr bwMode="auto">
          <a:xfrm>
            <a:off x="5657850" y="3276600"/>
            <a:ext cx="2051050" cy="365125"/>
          </a:xfrm>
          <a:prstGeom prst="rect">
            <a:avLst/>
          </a:prstGeom>
          <a:solidFill>
            <a:srgbClr val="FFFFFF"/>
          </a:solidFill>
          <a:ln w="9525">
            <a:noFill/>
            <a:miter lim="800000"/>
            <a:headEnd/>
            <a:tailEnd/>
          </a:ln>
          <a:effectLst/>
        </p:spPr>
        <p:txBody>
          <a:bodyPr wrap="none" lIns="0" tIns="0" rIns="0" bIns="0">
            <a:spAutoFit/>
          </a:bodyPr>
          <a:lstStyle/>
          <a:p>
            <a:r>
              <a:rPr lang="en-US" sz="2400">
                <a:latin typeface="Arial" charset="0"/>
              </a:rPr>
              <a:t>Excess Burden</a:t>
            </a:r>
          </a:p>
        </p:txBody>
      </p:sp>
      <p:sp>
        <p:nvSpPr>
          <p:cNvPr id="38" name="Slide Number Placeholder 37"/>
          <p:cNvSpPr>
            <a:spLocks noGrp="1"/>
          </p:cNvSpPr>
          <p:nvPr>
            <p:ph type="sldNum" sz="quarter" idx="12"/>
          </p:nvPr>
        </p:nvSpPr>
        <p:spPr/>
        <p:txBody>
          <a:bodyPr/>
          <a:lstStyle/>
          <a:p>
            <a:fld id="{9A4B6450-EC41-4195-A209-9389352C6526}" type="slidenum">
              <a:rPr lang="en-US" smtClean="0"/>
              <a:pPr/>
              <a:t>9</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00"/>
                                        </p:tgtEl>
                                        <p:attrNameLst>
                                          <p:attrName>style.visibility</p:attrName>
                                        </p:attrNameLst>
                                      </p:cBhvr>
                                      <p:to>
                                        <p:strVal val="visible"/>
                                      </p:to>
                                    </p:set>
                                    <p:animEffect transition="in" filter="wipe(left)">
                                      <p:cBhvr>
                                        <p:cTn id="7" dur="500"/>
                                        <p:tgtEl>
                                          <p:spTgt spid="4200"/>
                                        </p:tgtEl>
                                      </p:cBhvr>
                                    </p:animEffect>
                                  </p:childTnLst>
                                </p:cTn>
                              </p:par>
                            </p:childTnLst>
                          </p:cTn>
                        </p:par>
                        <p:par>
                          <p:cTn id="8" fill="hold">
                            <p:stCondLst>
                              <p:cond delay="500"/>
                            </p:stCondLst>
                            <p:childTnLst>
                              <p:par>
                                <p:cTn id="9" presetID="22" presetClass="entr" presetSubtype="4" fill="hold" nodeType="afterEffect">
                                  <p:stCondLst>
                                    <p:cond delay="100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4192"/>
                                        </p:tgtEl>
                                        <p:attrNameLst>
                                          <p:attrName>style.visibility</p:attrName>
                                        </p:attrNameLst>
                                      </p:cBhvr>
                                      <p:to>
                                        <p:strVal val="visible"/>
                                      </p:to>
                                    </p:set>
                                    <p:animEffect transition="in" filter="wipe(left)">
                                      <p:cBhvr>
                                        <p:cTn id="15" dur="500"/>
                                        <p:tgtEl>
                                          <p:spTgt spid="4192"/>
                                        </p:tgtEl>
                                      </p:cBhvr>
                                    </p:animEffect>
                                  </p:childTnLst>
                                </p:cTn>
                              </p:par>
                            </p:childTnLst>
                          </p:cTn>
                        </p:par>
                        <p:par>
                          <p:cTn id="16" fill="hold">
                            <p:stCondLst>
                              <p:cond delay="2500"/>
                            </p:stCondLst>
                            <p:childTnLst>
                              <p:par>
                                <p:cTn id="17" presetID="22" presetClass="entr" presetSubtype="8" fill="hold" grpId="0" nodeType="afterEffect">
                                  <p:stCondLst>
                                    <p:cond delay="0"/>
                                  </p:stCondLst>
                                  <p:childTnLst>
                                    <p:set>
                                      <p:cBhvr>
                                        <p:cTn id="18" dur="1" fill="hold">
                                          <p:stCondLst>
                                            <p:cond delay="0"/>
                                          </p:stCondLst>
                                        </p:cTn>
                                        <p:tgtEl>
                                          <p:spTgt spid="4164"/>
                                        </p:tgtEl>
                                        <p:attrNameLst>
                                          <p:attrName>style.visibility</p:attrName>
                                        </p:attrNameLst>
                                      </p:cBhvr>
                                      <p:to>
                                        <p:strVal val="visible"/>
                                      </p:to>
                                    </p:set>
                                    <p:animEffect transition="in" filter="wipe(left)">
                                      <p:cBhvr>
                                        <p:cTn id="19" dur="500"/>
                                        <p:tgtEl>
                                          <p:spTgt spid="4164"/>
                                        </p:tgtEl>
                                      </p:cBhvr>
                                    </p:animEffect>
                                  </p:childTnLst>
                                </p:cTn>
                              </p:par>
                            </p:childTnLst>
                          </p:cTn>
                        </p:par>
                        <p:par>
                          <p:cTn id="20" fill="hold">
                            <p:stCondLst>
                              <p:cond delay="3000"/>
                            </p:stCondLst>
                            <p:childTnLst>
                              <p:par>
                                <p:cTn id="21" presetID="22" presetClass="entr" presetSubtype="8" fill="hold" grpId="0" nodeType="afterEffect">
                                  <p:stCondLst>
                                    <p:cond delay="0"/>
                                  </p:stCondLst>
                                  <p:childTnLst>
                                    <p:set>
                                      <p:cBhvr>
                                        <p:cTn id="22" dur="1" fill="hold">
                                          <p:stCondLst>
                                            <p:cond delay="0"/>
                                          </p:stCondLst>
                                        </p:cTn>
                                        <p:tgtEl>
                                          <p:spTgt spid="4206">
                                            <p:txEl>
                                              <p:pRg st="0" end="0"/>
                                            </p:txEl>
                                          </p:spTgt>
                                        </p:tgtEl>
                                        <p:attrNameLst>
                                          <p:attrName>style.visibility</p:attrName>
                                        </p:attrNameLst>
                                      </p:cBhvr>
                                      <p:to>
                                        <p:strVal val="visible"/>
                                      </p:to>
                                    </p:set>
                                    <p:animEffect transition="in" filter="wipe(left)">
                                      <p:cBhvr>
                                        <p:cTn id="23" dur="500"/>
                                        <p:tgtEl>
                                          <p:spTgt spid="4206">
                                            <p:txEl>
                                              <p:pRg st="0" end="0"/>
                                            </p:txEl>
                                          </p:spTgt>
                                        </p:tgtEl>
                                      </p:cBhvr>
                                    </p:animEffect>
                                  </p:childTnLst>
                                </p:cTn>
                              </p:par>
                            </p:childTnLst>
                          </p:cTn>
                        </p:par>
                        <p:par>
                          <p:cTn id="24" fill="hold">
                            <p:stCondLst>
                              <p:cond delay="3500"/>
                            </p:stCondLst>
                            <p:childTnLst>
                              <p:par>
                                <p:cTn id="25" presetID="22" presetClass="entr" presetSubtype="8" fill="hold" grpId="0" nodeType="afterEffect">
                                  <p:stCondLst>
                                    <p:cond delay="1000"/>
                                  </p:stCondLst>
                                  <p:childTnLst>
                                    <p:set>
                                      <p:cBhvr>
                                        <p:cTn id="26" dur="1" fill="hold">
                                          <p:stCondLst>
                                            <p:cond delay="0"/>
                                          </p:stCondLst>
                                        </p:cTn>
                                        <p:tgtEl>
                                          <p:spTgt spid="4204">
                                            <p:txEl>
                                              <p:pRg st="0" end="0"/>
                                            </p:txEl>
                                          </p:spTgt>
                                        </p:tgtEl>
                                        <p:attrNameLst>
                                          <p:attrName>style.visibility</p:attrName>
                                        </p:attrNameLst>
                                      </p:cBhvr>
                                      <p:to>
                                        <p:strVal val="visible"/>
                                      </p:to>
                                    </p:set>
                                    <p:animEffect transition="in" filter="wipe(left)">
                                      <p:cBhvr>
                                        <p:cTn id="27" dur="500"/>
                                        <p:tgtEl>
                                          <p:spTgt spid="4204">
                                            <p:txEl>
                                              <p:pRg st="0" end="0"/>
                                            </p:txEl>
                                          </p:spTgt>
                                        </p:tgtEl>
                                      </p:cBhvr>
                                    </p:animEffect>
                                  </p:childTnLst>
                                </p:cTn>
                              </p:par>
                            </p:childTnLst>
                          </p:cTn>
                        </p:par>
                        <p:par>
                          <p:cTn id="28" fill="hold">
                            <p:stCondLst>
                              <p:cond delay="5000"/>
                            </p:stCondLst>
                            <p:childTnLst>
                              <p:par>
                                <p:cTn id="29" presetID="22" presetClass="entr" presetSubtype="8" fill="hold" grpId="0" nodeType="afterEffect">
                                  <p:stCondLst>
                                    <p:cond delay="0"/>
                                  </p:stCondLst>
                                  <p:childTnLst>
                                    <p:set>
                                      <p:cBhvr>
                                        <p:cTn id="30" dur="1" fill="hold">
                                          <p:stCondLst>
                                            <p:cond delay="0"/>
                                          </p:stCondLst>
                                        </p:cTn>
                                        <p:tgtEl>
                                          <p:spTgt spid="4209">
                                            <p:txEl>
                                              <p:pRg st="0" end="0"/>
                                            </p:txEl>
                                          </p:spTgt>
                                        </p:tgtEl>
                                        <p:attrNameLst>
                                          <p:attrName>style.visibility</p:attrName>
                                        </p:attrNameLst>
                                      </p:cBhvr>
                                      <p:to>
                                        <p:strVal val="visible"/>
                                      </p:to>
                                    </p:set>
                                    <p:animEffect transition="in" filter="wipe(left)">
                                      <p:cBhvr>
                                        <p:cTn id="31" dur="500"/>
                                        <p:tgtEl>
                                          <p:spTgt spid="4209">
                                            <p:txEl>
                                              <p:pRg st="0" end="0"/>
                                            </p:txEl>
                                          </p:spTgt>
                                        </p:tgtEl>
                                      </p:cBhvr>
                                    </p:animEffect>
                                  </p:childTnLst>
                                </p:cTn>
                              </p:par>
                            </p:childTnLst>
                          </p:cTn>
                        </p:par>
                        <p:par>
                          <p:cTn id="32" fill="hold">
                            <p:stCondLst>
                              <p:cond delay="5500"/>
                            </p:stCondLst>
                            <p:childTnLst>
                              <p:par>
                                <p:cTn id="33" presetID="22" presetClass="entr" presetSubtype="8" fill="hold" grpId="0" nodeType="afterEffect">
                                  <p:stCondLst>
                                    <p:cond delay="1000"/>
                                  </p:stCondLst>
                                  <p:childTnLst>
                                    <p:set>
                                      <p:cBhvr>
                                        <p:cTn id="34" dur="1" fill="hold">
                                          <p:stCondLst>
                                            <p:cond delay="0"/>
                                          </p:stCondLst>
                                        </p:cTn>
                                        <p:tgtEl>
                                          <p:spTgt spid="4211"/>
                                        </p:tgtEl>
                                        <p:attrNameLst>
                                          <p:attrName>style.visibility</p:attrName>
                                        </p:attrNameLst>
                                      </p:cBhvr>
                                      <p:to>
                                        <p:strVal val="visible"/>
                                      </p:to>
                                    </p:set>
                                    <p:animEffect transition="in" filter="wipe(left)">
                                      <p:cBhvr>
                                        <p:cTn id="35" dur="500"/>
                                        <p:tgtEl>
                                          <p:spTgt spid="4211"/>
                                        </p:tgtEl>
                                      </p:cBhvr>
                                    </p:animEffect>
                                  </p:childTnLst>
                                </p:cTn>
                              </p:par>
                            </p:childTnLst>
                          </p:cTn>
                        </p:par>
                        <p:par>
                          <p:cTn id="36" fill="hold">
                            <p:stCondLst>
                              <p:cond delay="7000"/>
                            </p:stCondLst>
                            <p:childTnLst>
                              <p:par>
                                <p:cTn id="37" presetID="22" presetClass="entr" presetSubtype="8" fill="hold" grpId="0" nodeType="afterEffect">
                                  <p:stCondLst>
                                    <p:cond delay="0"/>
                                  </p:stCondLst>
                                  <p:childTnLst>
                                    <p:set>
                                      <p:cBhvr>
                                        <p:cTn id="38" dur="1" fill="hold">
                                          <p:stCondLst>
                                            <p:cond delay="0"/>
                                          </p:stCondLst>
                                        </p:cTn>
                                        <p:tgtEl>
                                          <p:spTgt spid="4212"/>
                                        </p:tgtEl>
                                        <p:attrNameLst>
                                          <p:attrName>style.visibility</p:attrName>
                                        </p:attrNameLst>
                                      </p:cBhvr>
                                      <p:to>
                                        <p:strVal val="visible"/>
                                      </p:to>
                                    </p:set>
                                    <p:animEffect transition="in" filter="wipe(left)">
                                      <p:cBhvr>
                                        <p:cTn id="39" dur="500"/>
                                        <p:tgtEl>
                                          <p:spTgt spid="42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2" grpId="0" autoUpdateAnimBg="0"/>
      <p:bldP spid="4204" grpId="0" build="p" autoUpdateAnimBg="0" advAuto="1000"/>
      <p:bldP spid="4206" grpId="0" build="p" autoUpdateAnimBg="0" advAuto="0"/>
      <p:bldP spid="4209" grpId="0" build="p" autoUpdateAnimBg="0" advAuto="0"/>
      <p:bldP spid="4200" grpId="0" animBg="1"/>
      <p:bldP spid="4211" grpId="0" animBg="1"/>
      <p:bldP spid="4164" grpId="0" animBg="1"/>
      <p:bldP spid="4212"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normAutofit/>
          </a:bodyPr>
          <a:lstStyle/>
          <a:p>
            <a:r>
              <a:rPr lang="en-US" dirty="0" smtClean="0">
                <a:cs typeface="Arial" charset="0"/>
              </a:rPr>
              <a:t>Implications</a:t>
            </a:r>
            <a:endParaRPr lang="en-US" dirty="0">
              <a:cs typeface="Arial" charset="0"/>
            </a:endParaRPr>
          </a:p>
        </p:txBody>
      </p:sp>
      <p:sp>
        <p:nvSpPr>
          <p:cNvPr id="43011" name="Rectangle 3"/>
          <p:cNvSpPr>
            <a:spLocks noGrp="1" noChangeArrowheads="1"/>
          </p:cNvSpPr>
          <p:nvPr>
            <p:ph type="body" idx="1"/>
          </p:nvPr>
        </p:nvSpPr>
        <p:spPr/>
        <p:txBody>
          <a:bodyPr>
            <a:normAutofit/>
          </a:bodyPr>
          <a:lstStyle/>
          <a:p>
            <a:r>
              <a:rPr lang="en-US" dirty="0" smtClean="0"/>
              <a:t>Consumption till MB equals zero</a:t>
            </a:r>
          </a:p>
          <a:p>
            <a:r>
              <a:rPr lang="en-US" dirty="0" smtClean="0"/>
              <a:t>Excess burden is the due to subsidy in kind</a:t>
            </a:r>
          </a:p>
          <a:p>
            <a:r>
              <a:rPr lang="en-US" dirty="0" smtClean="0"/>
              <a:t>Medicaid recipients would be better off with cash subsidy</a:t>
            </a:r>
          </a:p>
          <a:p>
            <a:endParaRPr lang="en-US" dirty="0"/>
          </a:p>
        </p:txBody>
      </p:sp>
      <p:sp>
        <p:nvSpPr>
          <p:cNvPr id="4" name="Slide Number Placeholder 3"/>
          <p:cNvSpPr>
            <a:spLocks noGrp="1"/>
          </p:cNvSpPr>
          <p:nvPr>
            <p:ph type="sldNum" sz="quarter" idx="12"/>
          </p:nvPr>
        </p:nvSpPr>
        <p:spPr/>
        <p:txBody>
          <a:bodyPr/>
          <a:lstStyle/>
          <a:p>
            <a:fld id="{9A4B6450-EC41-4195-A209-9389352C6526}" type="slidenum">
              <a:rPr lang="en-US" smtClean="0"/>
              <a:pPr/>
              <a:t>10</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animEffect transition="in" filter="wipe(left)">
                                      <p:cBhvr>
                                        <p:cTn id="7" dur="500"/>
                                        <p:tgtEl>
                                          <p:spTgt spid="43011">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3011">
                                            <p:txEl>
                                              <p:pRg st="1" end="1"/>
                                            </p:txEl>
                                          </p:spTgt>
                                        </p:tgtEl>
                                        <p:attrNameLst>
                                          <p:attrName>style.visibility</p:attrName>
                                        </p:attrNameLst>
                                      </p:cBhvr>
                                      <p:to>
                                        <p:strVal val="visible"/>
                                      </p:to>
                                    </p:set>
                                    <p:animEffect transition="in" filter="wipe(left)">
                                      <p:cBhvr>
                                        <p:cTn id="11" dur="500"/>
                                        <p:tgtEl>
                                          <p:spTgt spid="43011">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3011">
                                            <p:txEl>
                                              <p:pRg st="2" end="2"/>
                                            </p:txEl>
                                          </p:spTgt>
                                        </p:tgtEl>
                                        <p:attrNameLst>
                                          <p:attrName>style.visibility</p:attrName>
                                        </p:attrNameLst>
                                      </p:cBhvr>
                                      <p:to>
                                        <p:strVal val="visible"/>
                                      </p:to>
                                    </p:set>
                                    <p:animEffect transition="in" filter="wipe(left)">
                                      <p:cBhvr>
                                        <p:cTn id="15" dur="500"/>
                                        <p:tgtEl>
                                          <p:spTgt spid="430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autoUpdateAnimBg="0" advAuto="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normAutofit fontScale="90000"/>
          </a:bodyPr>
          <a:lstStyle/>
          <a:p>
            <a:r>
              <a:rPr lang="en-US" dirty="0">
                <a:cs typeface="Arial" charset="0"/>
              </a:rPr>
              <a:t>The Impact of Government Assistance Programs on </a:t>
            </a:r>
            <a:r>
              <a:rPr lang="en-US" dirty="0" smtClean="0">
                <a:cs typeface="Arial" charset="0"/>
              </a:rPr>
              <a:t>Incentive to Work</a:t>
            </a:r>
            <a:endParaRPr lang="en-US" dirty="0">
              <a:cs typeface="Arial" charset="0"/>
            </a:endParaRPr>
          </a:p>
        </p:txBody>
      </p:sp>
      <p:sp>
        <p:nvSpPr>
          <p:cNvPr id="46083" name="Rectangle 3"/>
          <p:cNvSpPr>
            <a:spLocks noGrp="1" noChangeArrowheads="1"/>
          </p:cNvSpPr>
          <p:nvPr>
            <p:ph type="body" idx="1"/>
          </p:nvPr>
        </p:nvSpPr>
        <p:spPr>
          <a:xfrm>
            <a:off x="685800" y="2209800"/>
            <a:ext cx="7772400" cy="4114800"/>
          </a:xfrm>
        </p:spPr>
        <p:txBody>
          <a:bodyPr>
            <a:normAutofit fontScale="92500" lnSpcReduction="10000"/>
          </a:bodyPr>
          <a:lstStyle/>
          <a:p>
            <a:r>
              <a:rPr lang="en-US" dirty="0" smtClean="0">
                <a:latin typeface="Arial" charset="0"/>
                <a:cs typeface="Arial" charset="0"/>
              </a:rPr>
              <a:t>Grant ensures minimum level of income independent of work</a:t>
            </a:r>
          </a:p>
          <a:p>
            <a:r>
              <a:rPr lang="en-US" dirty="0" smtClean="0">
                <a:latin typeface="Arial" charset="0"/>
                <a:cs typeface="Arial" charset="0"/>
              </a:rPr>
              <a:t>Larger the grant size, greater is the disincentive to work</a:t>
            </a:r>
          </a:p>
          <a:p>
            <a:pPr lvl="1"/>
            <a:r>
              <a:rPr lang="en-US" dirty="0" smtClean="0">
                <a:latin typeface="Arial" charset="0"/>
                <a:cs typeface="Arial" charset="0"/>
              </a:rPr>
              <a:t>Because of income effect that makes work unfavorable</a:t>
            </a:r>
          </a:p>
          <a:p>
            <a:r>
              <a:rPr lang="en-US" dirty="0" smtClean="0">
                <a:latin typeface="Arial" charset="0"/>
                <a:cs typeface="Arial" charset="0"/>
              </a:rPr>
              <a:t>Transfers </a:t>
            </a:r>
            <a:r>
              <a:rPr lang="en-US" dirty="0">
                <a:latin typeface="Arial" charset="0"/>
                <a:cs typeface="Arial" charset="0"/>
              </a:rPr>
              <a:t>could cause people to work more or less depending on whether leisure is a normal good.</a:t>
            </a:r>
            <a:r>
              <a:rPr lang="en-US" dirty="0"/>
              <a:t> </a:t>
            </a:r>
          </a:p>
        </p:txBody>
      </p:sp>
      <p:sp>
        <p:nvSpPr>
          <p:cNvPr id="4" name="Slide Number Placeholder 3"/>
          <p:cNvSpPr>
            <a:spLocks noGrp="1"/>
          </p:cNvSpPr>
          <p:nvPr>
            <p:ph type="sldNum" sz="quarter" idx="12"/>
          </p:nvPr>
        </p:nvSpPr>
        <p:spPr/>
        <p:txBody>
          <a:bodyPr/>
          <a:lstStyle/>
          <a:p>
            <a:fld id="{9A4B6450-EC41-4195-A209-9389352C6526}" type="slidenum">
              <a:rPr lang="en-US" smtClean="0"/>
              <a:pPr/>
              <a:t>11</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wipe(left)">
                                      <p:cBhvr>
                                        <p:cTn id="7" dur="500"/>
                                        <p:tgtEl>
                                          <p:spTgt spid="46083">
                                            <p:txEl>
                                              <p:pRg st="0" end="0"/>
                                            </p:txEl>
                                          </p:spTgt>
                                        </p:tgtEl>
                                      </p:cBhvr>
                                    </p:animEffect>
                                  </p:childTnLst>
                                  <p:subTnLst>
                                    <p:animClr>
                                      <p:cBhvr override="childStyle">
                                        <p:cTn dur="1" fill="hold" display="0" masterRel="nextClick" afterEffect="1"/>
                                        <p:tgtEl>
                                          <p:spTgt spid="46083">
                                            <p:txEl>
                                              <p:pRg st="0" end="0"/>
                                            </p:txEl>
                                          </p:spTgt>
                                        </p:tgtEl>
                                        <p:attrNameLst>
                                          <p:attrName>ppt_c</p:attrName>
                                        </p:attrNameLst>
                                      </p:cBhvr>
                                      <p:to>
                                        <a:srgbClr val="660066"/>
                                      </p:to>
                                    </p:animClr>
                                  </p:sub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6083">
                                            <p:txEl>
                                              <p:pRg st="1" end="1"/>
                                            </p:txEl>
                                          </p:spTgt>
                                        </p:tgtEl>
                                        <p:attrNameLst>
                                          <p:attrName>style.visibility</p:attrName>
                                        </p:attrNameLst>
                                      </p:cBhvr>
                                      <p:to>
                                        <p:strVal val="visible"/>
                                      </p:to>
                                    </p:set>
                                    <p:animEffect transition="in" filter="wipe(left)">
                                      <p:cBhvr>
                                        <p:cTn id="11" dur="500"/>
                                        <p:tgtEl>
                                          <p:spTgt spid="46083">
                                            <p:txEl>
                                              <p:pRg st="1" end="1"/>
                                            </p:txEl>
                                          </p:spTgt>
                                        </p:tgtEl>
                                      </p:cBhvr>
                                    </p:animEffect>
                                  </p:childTnLst>
                                  <p:subTnLst>
                                    <p:animClr>
                                      <p:cBhvr override="childStyle">
                                        <p:cTn dur="1" fill="hold" display="0" masterRel="nextClick" afterEffect="1"/>
                                        <p:tgtEl>
                                          <p:spTgt spid="46083">
                                            <p:txEl>
                                              <p:pRg st="1" end="1"/>
                                            </p:txEl>
                                          </p:spTgt>
                                        </p:tgtEl>
                                        <p:attrNameLst>
                                          <p:attrName>ppt_c</p:attrName>
                                        </p:attrNameLst>
                                      </p:cBhvr>
                                      <p:to>
                                        <a:srgbClr val="660066"/>
                                      </p:to>
                                    </p:animClr>
                                  </p:sub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6083">
                                            <p:txEl>
                                              <p:pRg st="2" end="2"/>
                                            </p:txEl>
                                          </p:spTgt>
                                        </p:tgtEl>
                                        <p:attrNameLst>
                                          <p:attrName>style.visibility</p:attrName>
                                        </p:attrNameLst>
                                      </p:cBhvr>
                                      <p:to>
                                        <p:strVal val="visible"/>
                                      </p:to>
                                    </p:set>
                                    <p:animEffect transition="in" filter="wipe(left)">
                                      <p:cBhvr>
                                        <p:cTn id="15" dur="500"/>
                                        <p:tgtEl>
                                          <p:spTgt spid="46083">
                                            <p:txEl>
                                              <p:pRg st="2" end="2"/>
                                            </p:txEl>
                                          </p:spTgt>
                                        </p:tgtEl>
                                      </p:cBhvr>
                                    </p:animEffect>
                                  </p:childTnLst>
                                  <p:subTnLst>
                                    <p:animClr>
                                      <p:cBhvr override="childStyle">
                                        <p:cTn dur="1" fill="hold" display="0" masterRel="nextClick" afterEffect="1"/>
                                        <p:tgtEl>
                                          <p:spTgt spid="46083">
                                            <p:txEl>
                                              <p:pRg st="2" end="2"/>
                                            </p:txEl>
                                          </p:spTgt>
                                        </p:tgtEl>
                                        <p:attrNameLst>
                                          <p:attrName>ppt_c</p:attrName>
                                        </p:attrNameLst>
                                      </p:cBhvr>
                                      <p:to>
                                        <a:srgbClr val="660066"/>
                                      </p:to>
                                    </p:animClr>
                                  </p:sub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6083">
                                            <p:txEl>
                                              <p:pRg st="3" end="3"/>
                                            </p:txEl>
                                          </p:spTgt>
                                        </p:tgtEl>
                                        <p:attrNameLst>
                                          <p:attrName>style.visibility</p:attrName>
                                        </p:attrNameLst>
                                      </p:cBhvr>
                                      <p:to>
                                        <p:strVal val="visible"/>
                                      </p:to>
                                    </p:set>
                                    <p:animEffect transition="in" filter="wipe(left)">
                                      <p:cBhvr>
                                        <p:cTn id="19" dur="500"/>
                                        <p:tgtEl>
                                          <p:spTgt spid="46083">
                                            <p:txEl>
                                              <p:pRg st="3" end="3"/>
                                            </p:txEl>
                                          </p:spTgt>
                                        </p:tgtEl>
                                      </p:cBhvr>
                                    </p:animEffect>
                                  </p:childTnLst>
                                  <p:subTnLst>
                                    <p:animClr>
                                      <p:cBhvr override="childStyle">
                                        <p:cTn dur="1" fill="hold" display="0" masterRel="nextClick" afterEffect="1"/>
                                        <p:tgtEl>
                                          <p:spTgt spid="46083">
                                            <p:txEl>
                                              <p:pRg st="3" end="3"/>
                                            </p:txEl>
                                          </p:spTgt>
                                        </p:tgtEl>
                                        <p:attrNameLst>
                                          <p:attrName>ppt_c</p:attrName>
                                        </p:attrNameLst>
                                      </p:cBhvr>
                                      <p:to>
                                        <a:srgbClr val="6600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bldLvl="5" autoUpdateAnimBg="0" advAuto="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a:xfrm>
            <a:off x="762000" y="-152400"/>
            <a:ext cx="7772400" cy="1143000"/>
          </a:xfrm>
        </p:spPr>
        <p:txBody>
          <a:bodyPr/>
          <a:lstStyle/>
          <a:p>
            <a:r>
              <a:rPr lang="en-US" sz="2400" dirty="0" smtClean="0"/>
              <a:t>The </a:t>
            </a:r>
            <a:r>
              <a:rPr lang="en-US" sz="2400" dirty="0"/>
              <a:t>Income Effect of a Transfer</a:t>
            </a:r>
          </a:p>
        </p:txBody>
      </p:sp>
      <p:sp>
        <p:nvSpPr>
          <p:cNvPr id="9258" name="Rectangle 42"/>
          <p:cNvSpPr>
            <a:spLocks noChangeArrowheads="1"/>
          </p:cNvSpPr>
          <p:nvPr/>
        </p:nvSpPr>
        <p:spPr bwMode="auto">
          <a:xfrm rot="16200000">
            <a:off x="-156368" y="3126581"/>
            <a:ext cx="2354262" cy="365125"/>
          </a:xfrm>
          <a:prstGeom prst="rect">
            <a:avLst/>
          </a:prstGeom>
          <a:noFill/>
          <a:ln w="9525">
            <a:noFill/>
            <a:miter lim="800000"/>
            <a:headEnd/>
            <a:tailEnd/>
          </a:ln>
        </p:spPr>
        <p:txBody>
          <a:bodyPr wrap="none" lIns="0" tIns="0" rIns="0" bIns="0">
            <a:spAutoFit/>
          </a:bodyPr>
          <a:lstStyle/>
          <a:p>
            <a:r>
              <a:rPr lang="en-US" sz="2400" b="1">
                <a:solidFill>
                  <a:srgbClr val="660066"/>
                </a:solidFill>
                <a:latin typeface="Arial" charset="0"/>
              </a:rPr>
              <a:t>Income per Day </a:t>
            </a:r>
            <a:endParaRPr lang="en-US" sz="2400" b="1">
              <a:solidFill>
                <a:srgbClr val="660066"/>
              </a:solidFill>
            </a:endParaRPr>
          </a:p>
        </p:txBody>
      </p:sp>
      <p:sp>
        <p:nvSpPr>
          <p:cNvPr id="9260" name="Rectangle 44"/>
          <p:cNvSpPr>
            <a:spLocks noChangeArrowheads="1"/>
          </p:cNvSpPr>
          <p:nvPr/>
        </p:nvSpPr>
        <p:spPr bwMode="auto">
          <a:xfrm>
            <a:off x="3581400" y="6264275"/>
            <a:ext cx="3336925" cy="365125"/>
          </a:xfrm>
          <a:prstGeom prst="rect">
            <a:avLst/>
          </a:prstGeom>
          <a:noFill/>
          <a:ln w="9525">
            <a:noFill/>
            <a:miter lim="800000"/>
            <a:headEnd/>
            <a:tailEnd/>
          </a:ln>
        </p:spPr>
        <p:txBody>
          <a:bodyPr wrap="none" lIns="0" tIns="0" rIns="0" bIns="0">
            <a:spAutoFit/>
          </a:bodyPr>
          <a:lstStyle/>
          <a:p>
            <a:r>
              <a:rPr lang="en-US" sz="2400" b="1">
                <a:solidFill>
                  <a:srgbClr val="660066"/>
                </a:solidFill>
                <a:latin typeface="Arial" charset="0"/>
              </a:rPr>
              <a:t>Leisure Hours per Day </a:t>
            </a:r>
            <a:endParaRPr lang="en-US" sz="2400" b="1">
              <a:solidFill>
                <a:srgbClr val="660066"/>
              </a:solidFill>
            </a:endParaRPr>
          </a:p>
        </p:txBody>
      </p:sp>
      <p:sp>
        <p:nvSpPr>
          <p:cNvPr id="9261" name="Rectangle 45"/>
          <p:cNvSpPr>
            <a:spLocks noChangeArrowheads="1"/>
          </p:cNvSpPr>
          <p:nvPr/>
        </p:nvSpPr>
        <p:spPr bwMode="auto">
          <a:xfrm>
            <a:off x="1762125" y="5799138"/>
            <a:ext cx="276225"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0 </a:t>
            </a:r>
            <a:endParaRPr lang="en-US">
              <a:solidFill>
                <a:srgbClr val="660066"/>
              </a:solidFill>
            </a:endParaRPr>
          </a:p>
        </p:txBody>
      </p:sp>
      <p:sp>
        <p:nvSpPr>
          <p:cNvPr id="9263" name="Rectangle 47"/>
          <p:cNvSpPr>
            <a:spLocks noChangeArrowheads="1"/>
          </p:cNvSpPr>
          <p:nvPr/>
        </p:nvSpPr>
        <p:spPr bwMode="auto">
          <a:xfrm>
            <a:off x="4278313" y="5799138"/>
            <a:ext cx="396875"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L</a:t>
            </a:r>
            <a:r>
              <a:rPr lang="en-US" sz="2600" baseline="-25000">
                <a:solidFill>
                  <a:srgbClr val="660066"/>
                </a:solidFill>
                <a:latin typeface="Arial" charset="0"/>
              </a:rPr>
              <a:t>1</a:t>
            </a:r>
            <a:r>
              <a:rPr lang="en-US" sz="2600" i="1">
                <a:solidFill>
                  <a:srgbClr val="660066"/>
                </a:solidFill>
                <a:latin typeface="Arial" charset="0"/>
              </a:rPr>
              <a:t> </a:t>
            </a:r>
            <a:endParaRPr lang="en-US" i="1">
              <a:solidFill>
                <a:srgbClr val="660066"/>
              </a:solidFill>
            </a:endParaRPr>
          </a:p>
        </p:txBody>
      </p:sp>
      <p:sp>
        <p:nvSpPr>
          <p:cNvPr id="9265" name="Rectangle 49"/>
          <p:cNvSpPr>
            <a:spLocks noChangeArrowheads="1"/>
          </p:cNvSpPr>
          <p:nvPr/>
        </p:nvSpPr>
        <p:spPr bwMode="auto">
          <a:xfrm>
            <a:off x="6223000" y="5799138"/>
            <a:ext cx="460375"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24 </a:t>
            </a:r>
            <a:endParaRPr lang="en-US">
              <a:solidFill>
                <a:srgbClr val="660066"/>
              </a:solidFill>
            </a:endParaRPr>
          </a:p>
        </p:txBody>
      </p:sp>
      <p:sp>
        <p:nvSpPr>
          <p:cNvPr id="9266" name="Rectangle 50"/>
          <p:cNvSpPr>
            <a:spLocks noChangeArrowheads="1"/>
          </p:cNvSpPr>
          <p:nvPr/>
        </p:nvSpPr>
        <p:spPr bwMode="auto">
          <a:xfrm>
            <a:off x="1592263" y="655638"/>
            <a:ext cx="293687"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F </a:t>
            </a:r>
            <a:endParaRPr lang="en-US" i="1">
              <a:solidFill>
                <a:srgbClr val="660066"/>
              </a:solidFill>
            </a:endParaRPr>
          </a:p>
        </p:txBody>
      </p:sp>
      <p:sp>
        <p:nvSpPr>
          <p:cNvPr id="9267" name="Rectangle 51"/>
          <p:cNvSpPr>
            <a:spLocks noChangeArrowheads="1"/>
          </p:cNvSpPr>
          <p:nvPr/>
        </p:nvSpPr>
        <p:spPr bwMode="auto">
          <a:xfrm>
            <a:off x="1555750" y="2151063"/>
            <a:ext cx="330200"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C </a:t>
            </a:r>
            <a:endParaRPr lang="en-US" i="1">
              <a:solidFill>
                <a:srgbClr val="660066"/>
              </a:solidFill>
            </a:endParaRPr>
          </a:p>
        </p:txBody>
      </p:sp>
      <p:sp>
        <p:nvSpPr>
          <p:cNvPr id="9268" name="Rectangle 52"/>
          <p:cNvSpPr>
            <a:spLocks noChangeArrowheads="1"/>
          </p:cNvSpPr>
          <p:nvPr/>
        </p:nvSpPr>
        <p:spPr bwMode="auto">
          <a:xfrm>
            <a:off x="1573213" y="2994025"/>
            <a:ext cx="312737"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A </a:t>
            </a:r>
            <a:endParaRPr lang="en-US" i="1">
              <a:solidFill>
                <a:srgbClr val="660066"/>
              </a:solidFill>
            </a:endParaRPr>
          </a:p>
        </p:txBody>
      </p:sp>
      <p:sp>
        <p:nvSpPr>
          <p:cNvPr id="9271" name="Rectangle 55"/>
          <p:cNvSpPr>
            <a:spLocks noChangeArrowheads="1"/>
          </p:cNvSpPr>
          <p:nvPr/>
        </p:nvSpPr>
        <p:spPr bwMode="auto">
          <a:xfrm>
            <a:off x="5065713" y="5799138"/>
            <a:ext cx="396875"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L</a:t>
            </a:r>
            <a:r>
              <a:rPr lang="en-US" sz="2600" baseline="-25000">
                <a:solidFill>
                  <a:srgbClr val="660066"/>
                </a:solidFill>
                <a:latin typeface="Arial" charset="0"/>
              </a:rPr>
              <a:t>2</a:t>
            </a:r>
            <a:r>
              <a:rPr lang="en-US" sz="2600" i="1">
                <a:solidFill>
                  <a:srgbClr val="660066"/>
                </a:solidFill>
                <a:latin typeface="Arial" charset="0"/>
              </a:rPr>
              <a:t> </a:t>
            </a:r>
            <a:endParaRPr lang="en-US" i="1">
              <a:solidFill>
                <a:srgbClr val="660066"/>
              </a:solidFill>
            </a:endParaRPr>
          </a:p>
        </p:txBody>
      </p:sp>
      <p:grpSp>
        <p:nvGrpSpPr>
          <p:cNvPr id="2" name="Group 60"/>
          <p:cNvGrpSpPr>
            <a:grpSpLocks/>
          </p:cNvGrpSpPr>
          <p:nvPr/>
        </p:nvGrpSpPr>
        <p:grpSpPr bwMode="auto">
          <a:xfrm>
            <a:off x="4443413" y="1460500"/>
            <a:ext cx="1979612" cy="4214813"/>
            <a:chOff x="2799" y="920"/>
            <a:chExt cx="1247" cy="2655"/>
          </a:xfrm>
        </p:grpSpPr>
        <p:sp>
          <p:nvSpPr>
            <p:cNvPr id="9273" name="Line 57"/>
            <p:cNvSpPr>
              <a:spLocks noChangeShapeType="1"/>
            </p:cNvSpPr>
            <p:nvPr/>
          </p:nvSpPr>
          <p:spPr bwMode="auto">
            <a:xfrm flipV="1">
              <a:off x="4045" y="920"/>
              <a:ext cx="1" cy="2655"/>
            </a:xfrm>
            <a:prstGeom prst="line">
              <a:avLst/>
            </a:prstGeom>
            <a:noFill/>
            <a:ln w="82550" cap="rnd">
              <a:solidFill>
                <a:srgbClr val="006600"/>
              </a:solidFill>
              <a:prstDash val="sysDot"/>
              <a:round/>
              <a:headEnd/>
              <a:tailEnd/>
            </a:ln>
          </p:spPr>
          <p:txBody>
            <a:bodyPr/>
            <a:lstStyle/>
            <a:p>
              <a:endParaRPr lang="en-US"/>
            </a:p>
          </p:txBody>
        </p:sp>
        <p:sp>
          <p:nvSpPr>
            <p:cNvPr id="9274" name="Line 58"/>
            <p:cNvSpPr>
              <a:spLocks noChangeShapeType="1"/>
            </p:cNvSpPr>
            <p:nvPr/>
          </p:nvSpPr>
          <p:spPr bwMode="auto">
            <a:xfrm>
              <a:off x="3261" y="2626"/>
              <a:ext cx="1" cy="949"/>
            </a:xfrm>
            <a:prstGeom prst="line">
              <a:avLst/>
            </a:prstGeom>
            <a:noFill/>
            <a:ln w="82550" cap="rnd">
              <a:solidFill>
                <a:srgbClr val="006600"/>
              </a:solidFill>
              <a:prstDash val="sysDot"/>
              <a:round/>
              <a:headEnd/>
              <a:tailEnd/>
            </a:ln>
          </p:spPr>
          <p:txBody>
            <a:bodyPr/>
            <a:lstStyle/>
            <a:p>
              <a:endParaRPr lang="en-US"/>
            </a:p>
          </p:txBody>
        </p:sp>
        <p:sp>
          <p:nvSpPr>
            <p:cNvPr id="9275" name="Line 59"/>
            <p:cNvSpPr>
              <a:spLocks noChangeShapeType="1"/>
            </p:cNvSpPr>
            <p:nvPr/>
          </p:nvSpPr>
          <p:spPr bwMode="auto">
            <a:xfrm>
              <a:off x="2799" y="2878"/>
              <a:ext cx="1" cy="697"/>
            </a:xfrm>
            <a:prstGeom prst="line">
              <a:avLst/>
            </a:prstGeom>
            <a:noFill/>
            <a:ln w="82550" cap="rnd">
              <a:solidFill>
                <a:srgbClr val="006600"/>
              </a:solidFill>
              <a:prstDash val="sysDot"/>
              <a:round/>
              <a:headEnd/>
              <a:tailEnd/>
            </a:ln>
          </p:spPr>
          <p:txBody>
            <a:bodyPr/>
            <a:lstStyle/>
            <a:p>
              <a:endParaRPr lang="en-US"/>
            </a:p>
          </p:txBody>
        </p:sp>
      </p:grpSp>
      <p:sp>
        <p:nvSpPr>
          <p:cNvPr id="9277" name="Line 61"/>
          <p:cNvSpPr>
            <a:spLocks noChangeShapeType="1"/>
          </p:cNvSpPr>
          <p:nvPr/>
        </p:nvSpPr>
        <p:spPr bwMode="auto">
          <a:xfrm>
            <a:off x="1955800" y="850900"/>
            <a:ext cx="4465638" cy="2489200"/>
          </a:xfrm>
          <a:prstGeom prst="line">
            <a:avLst/>
          </a:prstGeom>
          <a:noFill/>
          <a:ln w="82550">
            <a:solidFill>
              <a:srgbClr val="006600"/>
            </a:solidFill>
            <a:round/>
            <a:headEnd/>
            <a:tailEnd/>
          </a:ln>
        </p:spPr>
        <p:txBody>
          <a:bodyPr/>
          <a:lstStyle/>
          <a:p>
            <a:endParaRPr lang="en-US"/>
          </a:p>
        </p:txBody>
      </p:sp>
      <p:sp>
        <p:nvSpPr>
          <p:cNvPr id="9278" name="Line 62"/>
          <p:cNvSpPr>
            <a:spLocks noChangeShapeType="1"/>
          </p:cNvSpPr>
          <p:nvPr/>
        </p:nvSpPr>
        <p:spPr bwMode="auto">
          <a:xfrm>
            <a:off x="1955800" y="2357438"/>
            <a:ext cx="4465638" cy="2474912"/>
          </a:xfrm>
          <a:prstGeom prst="line">
            <a:avLst/>
          </a:prstGeom>
          <a:noFill/>
          <a:ln w="82550">
            <a:solidFill>
              <a:srgbClr val="006600"/>
            </a:solidFill>
            <a:round/>
            <a:headEnd/>
            <a:tailEnd/>
          </a:ln>
        </p:spPr>
        <p:txBody>
          <a:bodyPr/>
          <a:lstStyle/>
          <a:p>
            <a:endParaRPr lang="en-US"/>
          </a:p>
        </p:txBody>
      </p:sp>
      <p:sp>
        <p:nvSpPr>
          <p:cNvPr id="9279" name="Line 63"/>
          <p:cNvSpPr>
            <a:spLocks noChangeShapeType="1"/>
          </p:cNvSpPr>
          <p:nvPr/>
        </p:nvSpPr>
        <p:spPr bwMode="auto">
          <a:xfrm>
            <a:off x="1955800" y="3187700"/>
            <a:ext cx="4465638" cy="2487613"/>
          </a:xfrm>
          <a:prstGeom prst="line">
            <a:avLst/>
          </a:prstGeom>
          <a:noFill/>
          <a:ln w="82550">
            <a:solidFill>
              <a:srgbClr val="006600"/>
            </a:solidFill>
            <a:round/>
            <a:headEnd/>
            <a:tailEnd/>
          </a:ln>
        </p:spPr>
        <p:txBody>
          <a:bodyPr/>
          <a:lstStyle/>
          <a:p>
            <a:endParaRPr lang="en-US"/>
          </a:p>
        </p:txBody>
      </p:sp>
      <p:grpSp>
        <p:nvGrpSpPr>
          <p:cNvPr id="3" name="Group 95"/>
          <p:cNvGrpSpPr>
            <a:grpSpLocks/>
          </p:cNvGrpSpPr>
          <p:nvPr/>
        </p:nvGrpSpPr>
        <p:grpSpPr bwMode="auto">
          <a:xfrm>
            <a:off x="6323013" y="4665663"/>
            <a:ext cx="727075" cy="396875"/>
            <a:chOff x="3983" y="2939"/>
            <a:chExt cx="458" cy="250"/>
          </a:xfrm>
        </p:grpSpPr>
        <p:sp>
          <p:nvSpPr>
            <p:cNvPr id="9270" name="Rectangle 54"/>
            <p:cNvSpPr>
              <a:spLocks noChangeArrowheads="1"/>
            </p:cNvSpPr>
            <p:nvPr/>
          </p:nvSpPr>
          <p:spPr bwMode="auto">
            <a:xfrm>
              <a:off x="4233" y="2939"/>
              <a:ext cx="208"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D </a:t>
              </a:r>
              <a:endParaRPr lang="en-US" i="1"/>
            </a:p>
          </p:txBody>
        </p:sp>
        <p:sp>
          <p:nvSpPr>
            <p:cNvPr id="9296" name="Oval 80"/>
            <p:cNvSpPr>
              <a:spLocks noChangeArrowheads="1"/>
            </p:cNvSpPr>
            <p:nvPr/>
          </p:nvSpPr>
          <p:spPr bwMode="auto">
            <a:xfrm>
              <a:off x="3983" y="2982"/>
              <a:ext cx="106" cy="106"/>
            </a:xfrm>
            <a:prstGeom prst="ellipse">
              <a:avLst/>
            </a:prstGeom>
            <a:solidFill>
              <a:srgbClr val="660066"/>
            </a:solidFill>
            <a:ln w="26988">
              <a:solidFill>
                <a:srgbClr val="660066"/>
              </a:solidFill>
              <a:round/>
              <a:headEnd/>
              <a:tailEnd/>
            </a:ln>
          </p:spPr>
          <p:txBody>
            <a:bodyPr/>
            <a:lstStyle/>
            <a:p>
              <a:endParaRPr lang="en-US"/>
            </a:p>
          </p:txBody>
        </p:sp>
      </p:grpSp>
      <p:sp>
        <p:nvSpPr>
          <p:cNvPr id="9297" name="Freeform 81"/>
          <p:cNvSpPr>
            <a:spLocks/>
          </p:cNvSpPr>
          <p:nvPr/>
        </p:nvSpPr>
        <p:spPr bwMode="auto">
          <a:xfrm>
            <a:off x="1955800" y="741363"/>
            <a:ext cx="6648450" cy="4933950"/>
          </a:xfrm>
          <a:custGeom>
            <a:avLst/>
            <a:gdLst/>
            <a:ahLst/>
            <a:cxnLst>
              <a:cxn ang="0">
                <a:pos x="0" y="0"/>
              </a:cxn>
              <a:cxn ang="0">
                <a:pos x="0" y="3108"/>
              </a:cxn>
              <a:cxn ang="0">
                <a:pos x="4188" y="3108"/>
              </a:cxn>
            </a:cxnLst>
            <a:rect l="0" t="0" r="r" b="b"/>
            <a:pathLst>
              <a:path w="4188" h="3108">
                <a:moveTo>
                  <a:pt x="0" y="0"/>
                </a:moveTo>
                <a:lnTo>
                  <a:pt x="0" y="3108"/>
                </a:lnTo>
                <a:lnTo>
                  <a:pt x="4188" y="3108"/>
                </a:lnTo>
              </a:path>
            </a:pathLst>
          </a:custGeom>
          <a:noFill/>
          <a:ln w="82550">
            <a:solidFill>
              <a:srgbClr val="000000"/>
            </a:solidFill>
            <a:prstDash val="solid"/>
            <a:round/>
            <a:headEnd/>
            <a:tailEnd/>
          </a:ln>
        </p:spPr>
        <p:txBody>
          <a:bodyPr/>
          <a:lstStyle/>
          <a:p>
            <a:endParaRPr lang="en-US"/>
          </a:p>
        </p:txBody>
      </p:sp>
      <p:grpSp>
        <p:nvGrpSpPr>
          <p:cNvPr id="4" name="Group 92"/>
          <p:cNvGrpSpPr>
            <a:grpSpLocks/>
          </p:cNvGrpSpPr>
          <p:nvPr/>
        </p:nvGrpSpPr>
        <p:grpSpPr bwMode="auto">
          <a:xfrm>
            <a:off x="4651375" y="1335088"/>
            <a:ext cx="1749425" cy="2017712"/>
            <a:chOff x="2930" y="841"/>
            <a:chExt cx="1102" cy="1271"/>
          </a:xfrm>
        </p:grpSpPr>
        <p:sp>
          <p:nvSpPr>
            <p:cNvPr id="9285" name="Rectangle 69"/>
            <p:cNvSpPr>
              <a:spLocks noChangeArrowheads="1"/>
            </p:cNvSpPr>
            <p:nvPr/>
          </p:nvSpPr>
          <p:spPr bwMode="auto">
            <a:xfrm>
              <a:off x="2930" y="841"/>
              <a:ext cx="284"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U</a:t>
              </a:r>
              <a:r>
                <a:rPr lang="en-US" sz="2600" baseline="-25000">
                  <a:solidFill>
                    <a:srgbClr val="000000"/>
                  </a:solidFill>
                  <a:latin typeface="Arial" charset="0"/>
                </a:rPr>
                <a:t>3</a:t>
              </a:r>
              <a:r>
                <a:rPr lang="en-US" sz="2600" i="1">
                  <a:solidFill>
                    <a:srgbClr val="000000"/>
                  </a:solidFill>
                  <a:latin typeface="Arial" charset="0"/>
                </a:rPr>
                <a:t> </a:t>
              </a:r>
              <a:endParaRPr lang="en-US" i="1"/>
            </a:p>
          </p:txBody>
        </p:sp>
        <p:sp>
          <p:nvSpPr>
            <p:cNvPr id="9300" name="Freeform 84"/>
            <p:cNvSpPr>
              <a:spLocks/>
            </p:cNvSpPr>
            <p:nvPr/>
          </p:nvSpPr>
          <p:spPr bwMode="auto">
            <a:xfrm>
              <a:off x="3024" y="1104"/>
              <a:ext cx="1008" cy="1008"/>
            </a:xfrm>
            <a:custGeom>
              <a:avLst/>
              <a:gdLst/>
              <a:ahLst/>
              <a:cxnLst>
                <a:cxn ang="0">
                  <a:pos x="0" y="0"/>
                </a:cxn>
                <a:cxn ang="0">
                  <a:pos x="1008" y="1008"/>
                </a:cxn>
              </a:cxnLst>
              <a:rect l="0" t="0" r="r" b="b"/>
              <a:pathLst>
                <a:path w="1008" h="1008">
                  <a:moveTo>
                    <a:pt x="0" y="0"/>
                  </a:moveTo>
                  <a:cubicBezTo>
                    <a:pt x="212" y="518"/>
                    <a:pt x="667" y="783"/>
                    <a:pt x="1008" y="1008"/>
                  </a:cubicBezTo>
                </a:path>
              </a:pathLst>
            </a:custGeom>
            <a:noFill/>
            <a:ln w="76200" cmpd="sng">
              <a:solidFill>
                <a:srgbClr val="006600"/>
              </a:solidFill>
              <a:round/>
              <a:headEnd type="none" w="med" len="med"/>
              <a:tailEnd type="none" w="med" len="med"/>
            </a:ln>
            <a:effectLst/>
          </p:spPr>
          <p:txBody>
            <a:bodyPr wrap="none" anchor="ctr"/>
            <a:lstStyle/>
            <a:p>
              <a:endParaRPr lang="en-US"/>
            </a:p>
          </p:txBody>
        </p:sp>
      </p:grpSp>
      <p:grpSp>
        <p:nvGrpSpPr>
          <p:cNvPr id="5" name="Group 93"/>
          <p:cNvGrpSpPr>
            <a:grpSpLocks/>
          </p:cNvGrpSpPr>
          <p:nvPr/>
        </p:nvGrpSpPr>
        <p:grpSpPr bwMode="auto">
          <a:xfrm>
            <a:off x="4057650" y="2786063"/>
            <a:ext cx="1885950" cy="1709737"/>
            <a:chOff x="2556" y="1755"/>
            <a:chExt cx="1188" cy="1077"/>
          </a:xfrm>
        </p:grpSpPr>
        <p:sp>
          <p:nvSpPr>
            <p:cNvPr id="9283" name="Rectangle 67"/>
            <p:cNvSpPr>
              <a:spLocks noChangeArrowheads="1"/>
            </p:cNvSpPr>
            <p:nvPr/>
          </p:nvSpPr>
          <p:spPr bwMode="auto">
            <a:xfrm>
              <a:off x="2556" y="1755"/>
              <a:ext cx="284"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U</a:t>
              </a:r>
              <a:r>
                <a:rPr lang="en-US" sz="2600" baseline="-25000">
                  <a:solidFill>
                    <a:srgbClr val="000000"/>
                  </a:solidFill>
                  <a:latin typeface="Arial" charset="0"/>
                </a:rPr>
                <a:t>2</a:t>
              </a:r>
              <a:r>
                <a:rPr lang="en-US" sz="2600" i="1">
                  <a:solidFill>
                    <a:srgbClr val="000000"/>
                  </a:solidFill>
                  <a:latin typeface="Arial" charset="0"/>
                </a:rPr>
                <a:t> </a:t>
              </a:r>
              <a:endParaRPr lang="en-US" i="1"/>
            </a:p>
          </p:txBody>
        </p:sp>
        <p:sp>
          <p:nvSpPr>
            <p:cNvPr id="9301" name="Freeform 85"/>
            <p:cNvSpPr>
              <a:spLocks/>
            </p:cNvSpPr>
            <p:nvPr/>
          </p:nvSpPr>
          <p:spPr bwMode="auto">
            <a:xfrm>
              <a:off x="2640" y="2016"/>
              <a:ext cx="1104" cy="816"/>
            </a:xfrm>
            <a:custGeom>
              <a:avLst/>
              <a:gdLst/>
              <a:ahLst/>
              <a:cxnLst>
                <a:cxn ang="0">
                  <a:pos x="0" y="0"/>
                </a:cxn>
                <a:cxn ang="0">
                  <a:pos x="1104" y="816"/>
                </a:cxn>
              </a:cxnLst>
              <a:rect l="0" t="0" r="r" b="b"/>
              <a:pathLst>
                <a:path w="1104" h="816">
                  <a:moveTo>
                    <a:pt x="0" y="0"/>
                  </a:moveTo>
                  <a:cubicBezTo>
                    <a:pt x="257" y="500"/>
                    <a:pt x="737" y="653"/>
                    <a:pt x="1104" y="816"/>
                  </a:cubicBezTo>
                </a:path>
              </a:pathLst>
            </a:custGeom>
            <a:noFill/>
            <a:ln w="76200" cmpd="sng">
              <a:solidFill>
                <a:srgbClr val="006600"/>
              </a:solidFill>
              <a:round/>
              <a:headEnd type="none" w="med" len="med"/>
              <a:tailEnd type="none" w="med" len="med"/>
            </a:ln>
            <a:effectLst/>
          </p:spPr>
          <p:txBody>
            <a:bodyPr wrap="none" anchor="ctr"/>
            <a:lstStyle/>
            <a:p>
              <a:endParaRPr lang="en-US"/>
            </a:p>
          </p:txBody>
        </p:sp>
      </p:grpSp>
      <p:grpSp>
        <p:nvGrpSpPr>
          <p:cNvPr id="6" name="Group 94"/>
          <p:cNvGrpSpPr>
            <a:grpSpLocks/>
          </p:cNvGrpSpPr>
          <p:nvPr/>
        </p:nvGrpSpPr>
        <p:grpSpPr bwMode="auto">
          <a:xfrm>
            <a:off x="3171825" y="3184525"/>
            <a:ext cx="2466975" cy="1920875"/>
            <a:chOff x="1998" y="2006"/>
            <a:chExt cx="1554" cy="1210"/>
          </a:xfrm>
        </p:grpSpPr>
        <p:sp>
          <p:nvSpPr>
            <p:cNvPr id="9281" name="Rectangle 65"/>
            <p:cNvSpPr>
              <a:spLocks noChangeArrowheads="1"/>
            </p:cNvSpPr>
            <p:nvPr/>
          </p:nvSpPr>
          <p:spPr bwMode="auto">
            <a:xfrm>
              <a:off x="1998" y="2006"/>
              <a:ext cx="284"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U</a:t>
              </a:r>
              <a:r>
                <a:rPr lang="en-US" sz="2600" baseline="-25000">
                  <a:solidFill>
                    <a:srgbClr val="000000"/>
                  </a:solidFill>
                  <a:latin typeface="Arial" charset="0"/>
                </a:rPr>
                <a:t>1</a:t>
              </a:r>
              <a:r>
                <a:rPr lang="en-US" sz="2600" i="1">
                  <a:solidFill>
                    <a:srgbClr val="000000"/>
                  </a:solidFill>
                  <a:latin typeface="Arial" charset="0"/>
                </a:rPr>
                <a:t> </a:t>
              </a:r>
              <a:endParaRPr lang="en-US" i="1"/>
            </a:p>
          </p:txBody>
        </p:sp>
        <p:sp>
          <p:nvSpPr>
            <p:cNvPr id="9303" name="Freeform 87"/>
            <p:cNvSpPr>
              <a:spLocks/>
            </p:cNvSpPr>
            <p:nvPr/>
          </p:nvSpPr>
          <p:spPr bwMode="auto">
            <a:xfrm>
              <a:off x="2112" y="2256"/>
              <a:ext cx="1440" cy="960"/>
            </a:xfrm>
            <a:custGeom>
              <a:avLst/>
              <a:gdLst/>
              <a:ahLst/>
              <a:cxnLst>
                <a:cxn ang="0">
                  <a:pos x="0" y="0"/>
                </a:cxn>
                <a:cxn ang="0">
                  <a:pos x="1440" y="960"/>
                </a:cxn>
              </a:cxnLst>
              <a:rect l="0" t="0" r="r" b="b"/>
              <a:pathLst>
                <a:path w="1440" h="960">
                  <a:moveTo>
                    <a:pt x="0" y="0"/>
                  </a:moveTo>
                  <a:cubicBezTo>
                    <a:pt x="284" y="533"/>
                    <a:pt x="925" y="752"/>
                    <a:pt x="1440" y="960"/>
                  </a:cubicBezTo>
                </a:path>
              </a:pathLst>
            </a:custGeom>
            <a:noFill/>
            <a:ln w="76200" cmpd="sng">
              <a:solidFill>
                <a:srgbClr val="006600"/>
              </a:solidFill>
              <a:round/>
              <a:headEnd type="none" w="med" len="med"/>
              <a:tailEnd type="none" w="med" len="med"/>
            </a:ln>
            <a:effectLst/>
          </p:spPr>
          <p:txBody>
            <a:bodyPr wrap="none" anchor="ctr"/>
            <a:lstStyle/>
            <a:p>
              <a:endParaRPr lang="en-US"/>
            </a:p>
          </p:txBody>
        </p:sp>
      </p:grpSp>
      <p:grpSp>
        <p:nvGrpSpPr>
          <p:cNvPr id="7" name="Group 89"/>
          <p:cNvGrpSpPr>
            <a:grpSpLocks/>
          </p:cNvGrpSpPr>
          <p:nvPr/>
        </p:nvGrpSpPr>
        <p:grpSpPr bwMode="auto">
          <a:xfrm>
            <a:off x="4346575" y="4154488"/>
            <a:ext cx="558800" cy="512762"/>
            <a:chOff x="2738" y="2617"/>
            <a:chExt cx="352" cy="323"/>
          </a:xfrm>
        </p:grpSpPr>
        <p:sp>
          <p:nvSpPr>
            <p:cNvPr id="9287" name="Rectangle 71"/>
            <p:cNvSpPr>
              <a:spLocks noChangeArrowheads="1"/>
            </p:cNvSpPr>
            <p:nvPr/>
          </p:nvSpPr>
          <p:spPr bwMode="auto">
            <a:xfrm>
              <a:off x="2817" y="2617"/>
              <a:ext cx="273"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a:t>
              </a:r>
              <a:r>
                <a:rPr lang="en-US" sz="2600" baseline="-25000">
                  <a:solidFill>
                    <a:srgbClr val="000000"/>
                  </a:solidFill>
                  <a:latin typeface="Arial" charset="0"/>
                </a:rPr>
                <a:t>1</a:t>
              </a:r>
              <a:r>
                <a:rPr lang="en-US" sz="2600" i="1">
                  <a:solidFill>
                    <a:srgbClr val="000000"/>
                  </a:solidFill>
                  <a:latin typeface="Arial" charset="0"/>
                </a:rPr>
                <a:t> </a:t>
              </a:r>
              <a:endParaRPr lang="en-US" i="1"/>
            </a:p>
          </p:txBody>
        </p:sp>
        <p:sp>
          <p:nvSpPr>
            <p:cNvPr id="9293" name="Oval 77"/>
            <p:cNvSpPr>
              <a:spLocks noChangeArrowheads="1"/>
            </p:cNvSpPr>
            <p:nvPr/>
          </p:nvSpPr>
          <p:spPr bwMode="auto">
            <a:xfrm>
              <a:off x="2738" y="2834"/>
              <a:ext cx="106" cy="106"/>
            </a:xfrm>
            <a:prstGeom prst="ellipse">
              <a:avLst/>
            </a:prstGeom>
            <a:solidFill>
              <a:srgbClr val="660066"/>
            </a:solidFill>
            <a:ln w="26988">
              <a:solidFill>
                <a:srgbClr val="660066"/>
              </a:solidFill>
              <a:round/>
              <a:headEnd/>
              <a:tailEnd/>
            </a:ln>
          </p:spPr>
          <p:txBody>
            <a:bodyPr/>
            <a:lstStyle/>
            <a:p>
              <a:endParaRPr lang="en-US"/>
            </a:p>
          </p:txBody>
        </p:sp>
      </p:grpSp>
      <p:grpSp>
        <p:nvGrpSpPr>
          <p:cNvPr id="8" name="Group 90"/>
          <p:cNvGrpSpPr>
            <a:grpSpLocks/>
          </p:cNvGrpSpPr>
          <p:nvPr/>
        </p:nvGrpSpPr>
        <p:grpSpPr bwMode="auto">
          <a:xfrm>
            <a:off x="5078413" y="3698875"/>
            <a:ext cx="503237" cy="539750"/>
            <a:chOff x="3199" y="2330"/>
            <a:chExt cx="317" cy="340"/>
          </a:xfrm>
        </p:grpSpPr>
        <p:sp>
          <p:nvSpPr>
            <p:cNvPr id="9289" name="Rectangle 73"/>
            <p:cNvSpPr>
              <a:spLocks noChangeArrowheads="1"/>
            </p:cNvSpPr>
            <p:nvPr/>
          </p:nvSpPr>
          <p:spPr bwMode="auto">
            <a:xfrm>
              <a:off x="3243" y="2330"/>
              <a:ext cx="273"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a:t>
              </a:r>
              <a:r>
                <a:rPr lang="en-US" sz="2600" baseline="-25000">
                  <a:solidFill>
                    <a:srgbClr val="000000"/>
                  </a:solidFill>
                  <a:latin typeface="Arial" charset="0"/>
                </a:rPr>
                <a:t>2</a:t>
              </a:r>
              <a:r>
                <a:rPr lang="en-US" sz="2600" i="1">
                  <a:solidFill>
                    <a:srgbClr val="000000"/>
                  </a:solidFill>
                  <a:latin typeface="Arial" charset="0"/>
                </a:rPr>
                <a:t> </a:t>
              </a:r>
              <a:endParaRPr lang="en-US" i="1"/>
            </a:p>
          </p:txBody>
        </p:sp>
        <p:sp>
          <p:nvSpPr>
            <p:cNvPr id="9294" name="Oval 78"/>
            <p:cNvSpPr>
              <a:spLocks noChangeArrowheads="1"/>
            </p:cNvSpPr>
            <p:nvPr/>
          </p:nvSpPr>
          <p:spPr bwMode="auto">
            <a:xfrm>
              <a:off x="3199" y="2564"/>
              <a:ext cx="106" cy="106"/>
            </a:xfrm>
            <a:prstGeom prst="ellipse">
              <a:avLst/>
            </a:prstGeom>
            <a:solidFill>
              <a:srgbClr val="660066"/>
            </a:solidFill>
            <a:ln w="26988">
              <a:solidFill>
                <a:srgbClr val="660066"/>
              </a:solidFill>
              <a:round/>
              <a:headEnd/>
              <a:tailEnd/>
            </a:ln>
          </p:spPr>
          <p:txBody>
            <a:bodyPr/>
            <a:lstStyle/>
            <a:p>
              <a:endParaRPr lang="en-US"/>
            </a:p>
          </p:txBody>
        </p:sp>
      </p:grpSp>
      <p:sp>
        <p:nvSpPr>
          <p:cNvPr id="9291" name="Rectangle 75"/>
          <p:cNvSpPr>
            <a:spLocks noChangeArrowheads="1"/>
          </p:cNvSpPr>
          <p:nvPr/>
        </p:nvSpPr>
        <p:spPr bwMode="auto">
          <a:xfrm>
            <a:off x="6019800" y="2667000"/>
            <a:ext cx="433388"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a:t>
            </a:r>
            <a:r>
              <a:rPr lang="en-US" sz="2600" baseline="-25000">
                <a:solidFill>
                  <a:srgbClr val="000000"/>
                </a:solidFill>
                <a:latin typeface="Arial" charset="0"/>
              </a:rPr>
              <a:t>3</a:t>
            </a:r>
            <a:r>
              <a:rPr lang="en-US" sz="2600" i="1">
                <a:solidFill>
                  <a:srgbClr val="000000"/>
                </a:solidFill>
                <a:latin typeface="Arial" charset="0"/>
              </a:rPr>
              <a:t> </a:t>
            </a:r>
            <a:endParaRPr lang="en-US" i="1"/>
          </a:p>
        </p:txBody>
      </p:sp>
      <p:grpSp>
        <p:nvGrpSpPr>
          <p:cNvPr id="9" name="Group 97"/>
          <p:cNvGrpSpPr>
            <a:grpSpLocks/>
          </p:cNvGrpSpPr>
          <p:nvPr/>
        </p:nvGrpSpPr>
        <p:grpSpPr bwMode="auto">
          <a:xfrm>
            <a:off x="6323013" y="3173413"/>
            <a:ext cx="727075" cy="396875"/>
            <a:chOff x="3983" y="1999"/>
            <a:chExt cx="458" cy="250"/>
          </a:xfrm>
        </p:grpSpPr>
        <p:sp>
          <p:nvSpPr>
            <p:cNvPr id="9269" name="Rectangle 53"/>
            <p:cNvSpPr>
              <a:spLocks noChangeArrowheads="1"/>
            </p:cNvSpPr>
            <p:nvPr/>
          </p:nvSpPr>
          <p:spPr bwMode="auto">
            <a:xfrm>
              <a:off x="4221" y="1999"/>
              <a:ext cx="220"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G </a:t>
              </a:r>
              <a:endParaRPr lang="en-US" i="1"/>
            </a:p>
          </p:txBody>
        </p:sp>
        <p:sp>
          <p:nvSpPr>
            <p:cNvPr id="9295" name="Oval 79"/>
            <p:cNvSpPr>
              <a:spLocks noChangeArrowheads="1"/>
            </p:cNvSpPr>
            <p:nvPr/>
          </p:nvSpPr>
          <p:spPr bwMode="auto">
            <a:xfrm>
              <a:off x="3983" y="2042"/>
              <a:ext cx="106" cy="106"/>
            </a:xfrm>
            <a:prstGeom prst="ellipse">
              <a:avLst/>
            </a:prstGeom>
            <a:solidFill>
              <a:srgbClr val="660066"/>
            </a:solidFill>
            <a:ln w="26988">
              <a:solidFill>
                <a:srgbClr val="660066"/>
              </a:solidFill>
              <a:round/>
              <a:headEnd/>
              <a:tailEnd/>
            </a:ln>
          </p:spPr>
          <p:txBody>
            <a:bodyPr/>
            <a:lstStyle/>
            <a:p>
              <a:endParaRPr lang="en-US"/>
            </a:p>
          </p:txBody>
        </p:sp>
      </p:grpSp>
      <p:grpSp>
        <p:nvGrpSpPr>
          <p:cNvPr id="10" name="Group 96"/>
          <p:cNvGrpSpPr>
            <a:grpSpLocks/>
          </p:cNvGrpSpPr>
          <p:nvPr/>
        </p:nvGrpSpPr>
        <p:grpSpPr bwMode="auto">
          <a:xfrm>
            <a:off x="6553200" y="4800600"/>
            <a:ext cx="2082800" cy="793750"/>
            <a:chOff x="4128" y="3024"/>
            <a:chExt cx="1312" cy="500"/>
          </a:xfrm>
        </p:grpSpPr>
        <p:sp>
          <p:nvSpPr>
            <p:cNvPr id="9259" name="Rectangle 43"/>
            <p:cNvSpPr>
              <a:spLocks noChangeArrowheads="1"/>
            </p:cNvSpPr>
            <p:nvPr/>
          </p:nvSpPr>
          <p:spPr bwMode="auto">
            <a:xfrm>
              <a:off x="4560" y="3024"/>
              <a:ext cx="880" cy="500"/>
            </a:xfrm>
            <a:prstGeom prst="rect">
              <a:avLst/>
            </a:prstGeom>
            <a:noFill/>
            <a:ln w="9525">
              <a:noFill/>
              <a:miter lim="800000"/>
              <a:headEnd/>
              <a:tailEnd/>
            </a:ln>
          </p:spPr>
          <p:txBody>
            <a:bodyPr wrap="none" lIns="0" tIns="0" rIns="0" bIns="0">
              <a:spAutoFit/>
            </a:bodyPr>
            <a:lstStyle/>
            <a:p>
              <a:r>
                <a:rPr lang="en-US" sz="2600">
                  <a:solidFill>
                    <a:srgbClr val="000000"/>
                  </a:solidFill>
                  <a:latin typeface="Arial" charset="0"/>
                </a:rPr>
                <a:t>Transfer</a:t>
              </a:r>
            </a:p>
            <a:p>
              <a:r>
                <a:rPr lang="en-US" sz="2600">
                  <a:solidFill>
                    <a:srgbClr val="000000"/>
                  </a:solidFill>
                  <a:latin typeface="Arial" charset="0"/>
                </a:rPr>
                <a:t>Payment </a:t>
              </a:r>
              <a:endParaRPr lang="en-US"/>
            </a:p>
          </p:txBody>
        </p:sp>
        <p:sp>
          <p:nvSpPr>
            <p:cNvPr id="9299" name="AutoShape 83"/>
            <p:cNvSpPr>
              <a:spLocks/>
            </p:cNvSpPr>
            <p:nvPr/>
          </p:nvSpPr>
          <p:spPr bwMode="auto">
            <a:xfrm>
              <a:off x="4128" y="3084"/>
              <a:ext cx="96" cy="432"/>
            </a:xfrm>
            <a:prstGeom prst="rightBrace">
              <a:avLst>
                <a:gd name="adj1" fmla="val 37500"/>
                <a:gd name="adj2" fmla="val 50000"/>
              </a:avLst>
            </a:prstGeom>
            <a:noFill/>
            <a:ln w="28575">
              <a:solidFill>
                <a:schemeClr val="tx1"/>
              </a:solidFill>
              <a:round/>
              <a:headEnd/>
              <a:tailEnd/>
            </a:ln>
            <a:effectLst/>
          </p:spPr>
          <p:txBody>
            <a:bodyPr wrap="none" anchor="ctr"/>
            <a:lstStyle/>
            <a:p>
              <a:pPr algn="ctr"/>
              <a:endParaRPr lang="en-US"/>
            </a:p>
          </p:txBody>
        </p:sp>
        <p:sp>
          <p:nvSpPr>
            <p:cNvPr id="9304" name="Line 88"/>
            <p:cNvSpPr>
              <a:spLocks noChangeShapeType="1"/>
            </p:cNvSpPr>
            <p:nvPr/>
          </p:nvSpPr>
          <p:spPr bwMode="auto">
            <a:xfrm flipV="1">
              <a:off x="4272" y="3244"/>
              <a:ext cx="240" cy="48"/>
            </a:xfrm>
            <a:prstGeom prst="line">
              <a:avLst/>
            </a:prstGeom>
            <a:noFill/>
            <a:ln w="28575">
              <a:solidFill>
                <a:schemeClr val="tx1"/>
              </a:solidFill>
              <a:round/>
              <a:headEnd type="stealth" w="lg" len="lg"/>
              <a:tailEnd/>
            </a:ln>
            <a:effectLst/>
          </p:spPr>
          <p:txBody>
            <a:bodyPr wrap="none" anchor="ctr"/>
            <a:lstStyle/>
            <a:p>
              <a:endParaRPr lang="en-US"/>
            </a:p>
          </p:txBody>
        </p:sp>
      </p:grpSp>
      <p:sp>
        <p:nvSpPr>
          <p:cNvPr id="46" name="Slide Number Placeholder 45"/>
          <p:cNvSpPr>
            <a:spLocks noGrp="1"/>
          </p:cNvSpPr>
          <p:nvPr>
            <p:ph type="sldNum" sz="quarter" idx="12"/>
          </p:nvPr>
        </p:nvSpPr>
        <p:spPr/>
        <p:txBody>
          <a:bodyPr/>
          <a:lstStyle/>
          <a:p>
            <a:fld id="{9A4B6450-EC41-4195-A209-9389352C6526}" type="slidenum">
              <a:rPr lang="en-US" smtClean="0"/>
              <a:pPr/>
              <a:t>12</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right)">
                                      <p:cBhvr>
                                        <p:cTn id="19" dur="500"/>
                                        <p:tgtEl>
                                          <p:spTgt spid="10"/>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9279"/>
                                        </p:tgtEl>
                                        <p:attrNameLst>
                                          <p:attrName>style.visibility</p:attrName>
                                        </p:attrNameLst>
                                      </p:cBhvr>
                                      <p:to>
                                        <p:strVal val="visible"/>
                                      </p:to>
                                    </p:set>
                                    <p:animEffect transition="in" filter="wipe(right)">
                                      <p:cBhvr>
                                        <p:cTn id="27" dur="500"/>
                                        <p:tgtEl>
                                          <p:spTgt spid="9279"/>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par>
                          <p:cTn id="32" fill="hold">
                            <p:stCondLst>
                              <p:cond delay="3500"/>
                            </p:stCondLst>
                            <p:childTnLst>
                              <p:par>
                                <p:cTn id="33" presetID="22" presetClass="entr" presetSubtype="2" fill="hold" grpId="0" nodeType="afterEffect">
                                  <p:stCondLst>
                                    <p:cond delay="0"/>
                                  </p:stCondLst>
                                  <p:childTnLst>
                                    <p:set>
                                      <p:cBhvr>
                                        <p:cTn id="34" dur="1" fill="hold">
                                          <p:stCondLst>
                                            <p:cond delay="0"/>
                                          </p:stCondLst>
                                        </p:cTn>
                                        <p:tgtEl>
                                          <p:spTgt spid="9278"/>
                                        </p:tgtEl>
                                        <p:attrNameLst>
                                          <p:attrName>style.visibility</p:attrName>
                                        </p:attrNameLst>
                                      </p:cBhvr>
                                      <p:to>
                                        <p:strVal val="visible"/>
                                      </p:to>
                                    </p:set>
                                    <p:animEffect transition="in" filter="wipe(right)">
                                      <p:cBhvr>
                                        <p:cTn id="35" dur="500"/>
                                        <p:tgtEl>
                                          <p:spTgt spid="9278"/>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9291">
                                            <p:txEl>
                                              <p:pRg st="0" end="0"/>
                                            </p:txEl>
                                          </p:spTgt>
                                        </p:tgtEl>
                                        <p:attrNameLst>
                                          <p:attrName>style.visibility</p:attrName>
                                        </p:attrNameLst>
                                      </p:cBhvr>
                                      <p:to>
                                        <p:strVal val="visible"/>
                                      </p:to>
                                    </p:set>
                                    <p:animEffect transition="in" filter="wipe(left)">
                                      <p:cBhvr>
                                        <p:cTn id="39" dur="500"/>
                                        <p:tgtEl>
                                          <p:spTgt spid="9291">
                                            <p:txEl>
                                              <p:pRg st="0" end="0"/>
                                            </p:txEl>
                                          </p:spTgt>
                                        </p:tgtEl>
                                      </p:cBhvr>
                                    </p:animEffect>
                                  </p:childTnLst>
                                </p:cTn>
                              </p:par>
                            </p:childTnLst>
                          </p:cTn>
                        </p:par>
                        <p:par>
                          <p:cTn id="40" fill="hold">
                            <p:stCondLst>
                              <p:cond delay="4500"/>
                            </p:stCondLst>
                            <p:childTnLst>
                              <p:par>
                                <p:cTn id="41" presetID="22" presetClass="entr" presetSubtype="2" fill="hold" grpId="0" nodeType="afterEffect">
                                  <p:stCondLst>
                                    <p:cond delay="0"/>
                                  </p:stCondLst>
                                  <p:childTnLst>
                                    <p:set>
                                      <p:cBhvr>
                                        <p:cTn id="42" dur="1" fill="hold">
                                          <p:stCondLst>
                                            <p:cond delay="0"/>
                                          </p:stCondLst>
                                        </p:cTn>
                                        <p:tgtEl>
                                          <p:spTgt spid="9277"/>
                                        </p:tgtEl>
                                        <p:attrNameLst>
                                          <p:attrName>style.visibility</p:attrName>
                                        </p:attrNameLst>
                                      </p:cBhvr>
                                      <p:to>
                                        <p:strVal val="visible"/>
                                      </p:to>
                                    </p:set>
                                    <p:animEffect transition="in" filter="wipe(right)">
                                      <p:cBhvr>
                                        <p:cTn id="43" dur="500"/>
                                        <p:tgtEl>
                                          <p:spTgt spid="9277"/>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500"/>
                                        <p:tgtEl>
                                          <p:spTgt spid="6"/>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wipe(left)">
                                      <p:cBhvr>
                                        <p:cTn id="51" dur="500"/>
                                        <p:tgtEl>
                                          <p:spTgt spid="5"/>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4"/>
                                        </p:tgtEl>
                                        <p:attrNameLst>
                                          <p:attrName>style.visibility</p:attrName>
                                        </p:attrNameLst>
                                      </p:cBhvr>
                                      <p:to>
                                        <p:strVal val="visible"/>
                                      </p:to>
                                    </p:set>
                                    <p:animEffect transition="in" filter="wipe(left)">
                                      <p:cBhvr>
                                        <p:cTn id="5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77" grpId="0" animBg="1"/>
      <p:bldP spid="9278" grpId="0" animBg="1"/>
      <p:bldP spid="9279" grpId="0" animBg="1"/>
      <p:bldP spid="9291" grpId="0" build="p" autoUpdateAnimBg="0" advAuto="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normAutofit/>
          </a:bodyPr>
          <a:lstStyle/>
          <a:p>
            <a:r>
              <a:rPr lang="en-US" dirty="0" smtClean="0">
                <a:cs typeface="Arial" charset="0"/>
              </a:rPr>
              <a:t>Implication</a:t>
            </a:r>
            <a:endParaRPr lang="en-US" dirty="0">
              <a:cs typeface="Arial" charset="0"/>
            </a:endParaRPr>
          </a:p>
        </p:txBody>
      </p:sp>
      <p:sp>
        <p:nvSpPr>
          <p:cNvPr id="46083" name="Rectangle 3"/>
          <p:cNvSpPr>
            <a:spLocks noGrp="1" noChangeArrowheads="1"/>
          </p:cNvSpPr>
          <p:nvPr>
            <p:ph type="body" idx="1"/>
          </p:nvPr>
        </p:nvSpPr>
        <p:spPr>
          <a:xfrm>
            <a:off x="685800" y="2209800"/>
            <a:ext cx="7772400" cy="4114800"/>
          </a:xfrm>
        </p:spPr>
        <p:txBody>
          <a:bodyPr>
            <a:normAutofit/>
          </a:bodyPr>
          <a:lstStyle/>
          <a:p>
            <a:r>
              <a:rPr lang="en-US" dirty="0" smtClean="0">
                <a:latin typeface="Arial" charset="0"/>
                <a:cs typeface="Arial" charset="0"/>
              </a:rPr>
              <a:t>Increase in transfer payments induces individual to increase leisure hours and reduce wok per day.</a:t>
            </a:r>
          </a:p>
        </p:txBody>
      </p:sp>
      <p:sp>
        <p:nvSpPr>
          <p:cNvPr id="4" name="Slide Number Placeholder 3"/>
          <p:cNvSpPr>
            <a:spLocks noGrp="1"/>
          </p:cNvSpPr>
          <p:nvPr>
            <p:ph type="sldNum" sz="quarter" idx="12"/>
          </p:nvPr>
        </p:nvSpPr>
        <p:spPr/>
        <p:txBody>
          <a:bodyPr/>
          <a:lstStyle/>
          <a:p>
            <a:fld id="{9A4B6450-EC41-4195-A209-9389352C6526}" type="slidenum">
              <a:rPr lang="en-US" smtClean="0"/>
              <a:pPr/>
              <a:t>13</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wipe(left)">
                                      <p:cBhvr>
                                        <p:cTn id="7" dur="500"/>
                                        <p:tgtEl>
                                          <p:spTgt spid="46083">
                                            <p:txEl>
                                              <p:pRg st="0" end="0"/>
                                            </p:txEl>
                                          </p:spTgt>
                                        </p:tgtEl>
                                      </p:cBhvr>
                                    </p:animEffect>
                                  </p:childTnLst>
                                  <p:subTnLst>
                                    <p:animClr>
                                      <p:cBhvr override="childStyle">
                                        <p:cTn dur="1" fill="hold" display="0" masterRel="nextClick" afterEffect="1"/>
                                        <p:tgtEl>
                                          <p:spTgt spid="46083">
                                            <p:txEl>
                                              <p:pRg st="0" end="0"/>
                                            </p:txEl>
                                          </p:spTgt>
                                        </p:tgtEl>
                                        <p:attrNameLst>
                                          <p:attrName>ppt_c</p:attrName>
                                        </p:attrNameLst>
                                      </p:cBhvr>
                                      <p:to>
                                        <a:srgbClr val="6600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bldLvl="5" autoUpdateAnimBg="0" advAuto="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802" name="Rectangle 10"/>
          <p:cNvSpPr>
            <a:spLocks noGrp="1" noChangeArrowheads="1"/>
          </p:cNvSpPr>
          <p:nvPr>
            <p:ph type="title"/>
          </p:nvPr>
        </p:nvSpPr>
        <p:spPr>
          <a:xfrm>
            <a:off x="228600" y="457200"/>
            <a:ext cx="8686800" cy="1143000"/>
          </a:xfrm>
        </p:spPr>
        <p:txBody>
          <a:bodyPr/>
          <a:lstStyle/>
          <a:p>
            <a:r>
              <a:rPr lang="en-US"/>
              <a:t>A Negative Income Tax </a:t>
            </a:r>
          </a:p>
        </p:txBody>
      </p:sp>
      <p:sp>
        <p:nvSpPr>
          <p:cNvPr id="33803" name="Rectangle 11"/>
          <p:cNvSpPr>
            <a:spLocks noGrp="1" noChangeArrowheads="1"/>
          </p:cNvSpPr>
          <p:nvPr>
            <p:ph type="body" idx="1"/>
          </p:nvPr>
        </p:nvSpPr>
        <p:spPr>
          <a:xfrm>
            <a:off x="685800" y="1524000"/>
            <a:ext cx="7772400" cy="4114800"/>
          </a:xfrm>
        </p:spPr>
        <p:txBody>
          <a:bodyPr>
            <a:normAutofit fontScale="92500" lnSpcReduction="20000"/>
          </a:bodyPr>
          <a:lstStyle/>
          <a:p>
            <a:pPr>
              <a:lnSpc>
                <a:spcPct val="90000"/>
              </a:lnSpc>
            </a:pPr>
            <a:endParaRPr lang="en-US" sz="2800" dirty="0" smtClean="0">
              <a:latin typeface="Arial" charset="0"/>
              <a:cs typeface="Arial" charset="0"/>
            </a:endParaRPr>
          </a:p>
          <a:p>
            <a:pPr>
              <a:lnSpc>
                <a:spcPct val="90000"/>
              </a:lnSpc>
            </a:pPr>
            <a:r>
              <a:rPr lang="en-US" sz="2800" dirty="0" smtClean="0">
                <a:latin typeface="Arial" charset="0"/>
                <a:cs typeface="Arial" charset="0"/>
              </a:rPr>
              <a:t>A </a:t>
            </a:r>
            <a:r>
              <a:rPr lang="en-US" sz="2800" dirty="0" smtClean="0">
                <a:solidFill>
                  <a:srgbClr val="660066"/>
                </a:solidFill>
                <a:latin typeface="Arial" charset="0"/>
                <a:cs typeface="Arial" charset="0"/>
              </a:rPr>
              <a:t>Negative Income Tax</a:t>
            </a:r>
            <a:r>
              <a:rPr lang="en-US" sz="2800" dirty="0" smtClean="0">
                <a:latin typeface="Arial" charset="0"/>
                <a:cs typeface="Arial" charset="0"/>
              </a:rPr>
              <a:t> is a system where there is no status test but there is an income guarantee and a take-back rate.</a:t>
            </a:r>
          </a:p>
          <a:p>
            <a:pPr>
              <a:lnSpc>
                <a:spcPct val="90000"/>
              </a:lnSpc>
            </a:pPr>
            <a:endParaRPr lang="en-US" sz="2800" dirty="0" smtClean="0">
              <a:latin typeface="Arial" charset="0"/>
              <a:cs typeface="Arial" charset="0"/>
            </a:endParaRPr>
          </a:p>
          <a:p>
            <a:pPr>
              <a:lnSpc>
                <a:spcPct val="90000"/>
              </a:lnSpc>
            </a:pPr>
            <a:r>
              <a:rPr lang="en-US" sz="2800" dirty="0" smtClean="0">
                <a:latin typeface="Arial" charset="0"/>
                <a:cs typeface="Arial" charset="0"/>
              </a:rPr>
              <a:t>A minimum income guarantee for everyone</a:t>
            </a:r>
          </a:p>
          <a:p>
            <a:pPr>
              <a:lnSpc>
                <a:spcPct val="90000"/>
              </a:lnSpc>
            </a:pPr>
            <a:endParaRPr lang="en-US" sz="2800" dirty="0" smtClean="0">
              <a:latin typeface="Arial" charset="0"/>
              <a:cs typeface="Arial" charset="0"/>
            </a:endParaRPr>
          </a:p>
          <a:p>
            <a:pPr>
              <a:lnSpc>
                <a:spcPct val="90000"/>
              </a:lnSpc>
            </a:pPr>
            <a:r>
              <a:rPr lang="en-US" sz="2800" dirty="0" smtClean="0">
                <a:latin typeface="Arial" charset="0"/>
                <a:cs typeface="Arial" charset="0"/>
              </a:rPr>
              <a:t>People below the floor will receive subsidies, while above that people will pay taxes</a:t>
            </a:r>
          </a:p>
          <a:p>
            <a:pPr>
              <a:lnSpc>
                <a:spcPct val="90000"/>
              </a:lnSpc>
            </a:pPr>
            <a:endParaRPr lang="en-US" sz="2800" dirty="0" smtClean="0">
              <a:latin typeface="Arial" charset="0"/>
              <a:cs typeface="Arial" charset="0"/>
            </a:endParaRPr>
          </a:p>
          <a:p>
            <a:pPr>
              <a:lnSpc>
                <a:spcPct val="90000"/>
              </a:lnSpc>
            </a:pPr>
            <a:r>
              <a:rPr lang="en-US" sz="2800" dirty="0" smtClean="0">
                <a:latin typeface="Arial" charset="0"/>
                <a:cs typeface="Arial" charset="0"/>
              </a:rPr>
              <a:t>Floor would vary with household size</a:t>
            </a:r>
          </a:p>
        </p:txBody>
      </p:sp>
      <p:sp>
        <p:nvSpPr>
          <p:cNvPr id="4" name="Slide Number Placeholder 3"/>
          <p:cNvSpPr>
            <a:spLocks noGrp="1"/>
          </p:cNvSpPr>
          <p:nvPr>
            <p:ph type="sldNum" sz="quarter" idx="12"/>
          </p:nvPr>
        </p:nvSpPr>
        <p:spPr/>
        <p:txBody>
          <a:bodyPr/>
          <a:lstStyle/>
          <a:p>
            <a:fld id="{9A4B6450-EC41-4195-A209-9389352C6526}" type="slidenum">
              <a:rPr lang="en-US" smtClean="0"/>
              <a:pPr/>
              <a:t>14</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3803">
                                            <p:txEl>
                                              <p:pRg st="1" end="1"/>
                                            </p:txEl>
                                          </p:spTgt>
                                        </p:tgtEl>
                                        <p:attrNameLst>
                                          <p:attrName>style.visibility</p:attrName>
                                        </p:attrNameLst>
                                      </p:cBhvr>
                                      <p:to>
                                        <p:strVal val="visible"/>
                                      </p:to>
                                    </p:set>
                                    <p:animEffect transition="in" filter="wipe(left)">
                                      <p:cBhvr>
                                        <p:cTn id="7" dur="500"/>
                                        <p:tgtEl>
                                          <p:spTgt spid="33803">
                                            <p:txEl>
                                              <p:pRg st="1" end="1"/>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3803">
                                            <p:txEl>
                                              <p:pRg st="3" end="3"/>
                                            </p:txEl>
                                          </p:spTgt>
                                        </p:tgtEl>
                                        <p:attrNameLst>
                                          <p:attrName>style.visibility</p:attrName>
                                        </p:attrNameLst>
                                      </p:cBhvr>
                                      <p:to>
                                        <p:strVal val="visible"/>
                                      </p:to>
                                    </p:set>
                                    <p:animEffect transition="in" filter="wipe(left)">
                                      <p:cBhvr>
                                        <p:cTn id="11" dur="500"/>
                                        <p:tgtEl>
                                          <p:spTgt spid="33803">
                                            <p:txEl>
                                              <p:pRg st="3" end="3"/>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3803">
                                            <p:txEl>
                                              <p:pRg st="5" end="5"/>
                                            </p:txEl>
                                          </p:spTgt>
                                        </p:tgtEl>
                                        <p:attrNameLst>
                                          <p:attrName>style.visibility</p:attrName>
                                        </p:attrNameLst>
                                      </p:cBhvr>
                                      <p:to>
                                        <p:strVal val="visible"/>
                                      </p:to>
                                    </p:set>
                                    <p:animEffect transition="in" filter="wipe(left)">
                                      <p:cBhvr>
                                        <p:cTn id="15" dur="500"/>
                                        <p:tgtEl>
                                          <p:spTgt spid="33803">
                                            <p:txEl>
                                              <p:pRg st="5" end="5"/>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3803">
                                            <p:txEl>
                                              <p:pRg st="7" end="7"/>
                                            </p:txEl>
                                          </p:spTgt>
                                        </p:tgtEl>
                                        <p:attrNameLst>
                                          <p:attrName>style.visibility</p:attrName>
                                        </p:attrNameLst>
                                      </p:cBhvr>
                                      <p:to>
                                        <p:strVal val="visible"/>
                                      </p:to>
                                    </p:set>
                                    <p:animEffect transition="in" filter="wipe(left)">
                                      <p:cBhvr>
                                        <p:cTn id="19" dur="500"/>
                                        <p:tgtEl>
                                          <p:spTgt spid="3380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03" grpId="0" build="p" autoUpdateAnimBg="0" advAuto="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228600" y="0"/>
            <a:ext cx="8686800" cy="1143000"/>
          </a:xfrm>
        </p:spPr>
        <p:txBody>
          <a:bodyPr/>
          <a:lstStyle/>
          <a:p>
            <a:r>
              <a:rPr lang="en-US"/>
              <a:t>Negative Income Tax</a:t>
            </a:r>
          </a:p>
        </p:txBody>
      </p:sp>
      <p:graphicFrame>
        <p:nvGraphicFramePr>
          <p:cNvPr id="52310" name="Group 86"/>
          <p:cNvGraphicFramePr>
            <a:graphicFrameLocks noGrp="1"/>
          </p:cNvGraphicFramePr>
          <p:nvPr/>
        </p:nvGraphicFramePr>
        <p:xfrm>
          <a:off x="152400" y="1397000"/>
          <a:ext cx="8839200" cy="4064004"/>
        </p:xfrm>
        <a:graphic>
          <a:graphicData uri="http://schemas.openxmlformats.org/drawingml/2006/table">
            <a:tbl>
              <a:tblPr/>
              <a:tblGrid>
                <a:gridCol w="3403600"/>
                <a:gridCol w="3149600"/>
                <a:gridCol w="2286000"/>
              </a:tblGrid>
              <a:tr h="338138">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rgbClr val="660066"/>
                          </a:solidFill>
                          <a:effectLst/>
                          <a:latin typeface="Arial" charset="0"/>
                        </a:rPr>
                        <a:t>Earned Income </a:t>
                      </a:r>
                      <a:r>
                        <a:rPr kumimoji="0" lang="en-US" sz="1600" b="0" i="1" u="none" strike="noStrike" cap="none" normalizeH="0" baseline="0" smtClean="0">
                          <a:ln>
                            <a:noFill/>
                          </a:ln>
                          <a:solidFill>
                            <a:srgbClr val="660066"/>
                          </a:solidFill>
                          <a:effectLst/>
                          <a:latin typeface="Arial" charset="0"/>
                        </a:rPr>
                        <a:t>I</a:t>
                      </a:r>
                      <a:r>
                        <a:rPr kumimoji="0" lang="en-US" sz="1600" b="0" i="1" u="none" strike="noStrike" cap="none" normalizeH="0" baseline="-25000" smtClean="0">
                          <a:ln>
                            <a:noFill/>
                          </a:ln>
                          <a:solidFill>
                            <a:srgbClr val="660066"/>
                          </a:solidFill>
                          <a:effectLst/>
                          <a:latin typeface="Arial" charset="0"/>
                        </a:rPr>
                        <a:t>E</a:t>
                      </a:r>
                      <a:endParaRPr kumimoji="0" lang="en-US" sz="16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rgbClr val="660066"/>
                          </a:solidFill>
                          <a:effectLst/>
                          <a:latin typeface="Arial" charset="0"/>
                        </a:rPr>
                        <a:t>Transfer </a:t>
                      </a:r>
                      <a:r>
                        <a:rPr kumimoji="0" lang="en-US" sz="1600" b="0" i="1" u="none" strike="noStrike" cap="none" normalizeH="0" baseline="0" smtClean="0">
                          <a:ln>
                            <a:noFill/>
                          </a:ln>
                          <a:solidFill>
                            <a:srgbClr val="660066"/>
                          </a:solidFill>
                          <a:effectLst/>
                          <a:latin typeface="Arial" charset="0"/>
                        </a:rPr>
                        <a:t>T</a:t>
                      </a:r>
                      <a:r>
                        <a:rPr kumimoji="0" lang="en-US" sz="1600" b="0" i="0" u="none" strike="noStrike" cap="none" normalizeH="0" baseline="0" smtClean="0">
                          <a:ln>
                            <a:noFill/>
                          </a:ln>
                          <a:solidFill>
                            <a:srgbClr val="660066"/>
                          </a:solidFill>
                          <a:effectLst/>
                          <a:latin typeface="Arial" charset="0"/>
                        </a:rPr>
                        <a:t> = </a:t>
                      </a:r>
                      <a:r>
                        <a:rPr kumimoji="0" lang="en-US" sz="1600" b="0" i="1" u="none" strike="noStrike" cap="none" normalizeH="0" baseline="0" smtClean="0">
                          <a:ln>
                            <a:noFill/>
                          </a:ln>
                          <a:solidFill>
                            <a:srgbClr val="660066"/>
                          </a:solidFill>
                          <a:effectLst/>
                          <a:latin typeface="Arial" charset="0"/>
                        </a:rPr>
                        <a:t>I</a:t>
                      </a:r>
                      <a:r>
                        <a:rPr kumimoji="0" lang="en-US" sz="1600" b="0" i="1" u="none" strike="noStrike" cap="none" normalizeH="0" baseline="-25000" smtClean="0">
                          <a:ln>
                            <a:noFill/>
                          </a:ln>
                          <a:solidFill>
                            <a:srgbClr val="660066"/>
                          </a:solidFill>
                          <a:effectLst/>
                          <a:latin typeface="Arial" charset="0"/>
                        </a:rPr>
                        <a:t>G</a:t>
                      </a:r>
                      <a:r>
                        <a:rPr kumimoji="0" lang="en-US" sz="1600" b="0" i="0" u="none" strike="noStrike" cap="none" normalizeH="0" baseline="0" smtClean="0">
                          <a:ln>
                            <a:noFill/>
                          </a:ln>
                          <a:solidFill>
                            <a:schemeClr val="tx1"/>
                          </a:solidFill>
                          <a:effectLst/>
                          <a:latin typeface="Arial" charset="0"/>
                        </a:rPr>
                        <a:t> </a:t>
                      </a:r>
                      <a:r>
                        <a:rPr kumimoji="0" lang="en-US" sz="1600" b="0" i="0" u="none" strike="noStrike" cap="none" normalizeH="0" baseline="0" smtClean="0">
                          <a:ln>
                            <a:noFill/>
                          </a:ln>
                          <a:solidFill>
                            <a:srgbClr val="660066"/>
                          </a:solidFill>
                          <a:effectLst/>
                          <a:latin typeface="Arial" charset="0"/>
                        </a:rPr>
                        <a:t>–</a:t>
                      </a:r>
                      <a:r>
                        <a:rPr kumimoji="0" lang="en-US" sz="1600" b="0" i="0" u="none" strike="noStrike" cap="none" normalizeH="0" baseline="0" smtClean="0">
                          <a:ln>
                            <a:noFill/>
                          </a:ln>
                          <a:solidFill>
                            <a:schemeClr val="tx1"/>
                          </a:solidFill>
                          <a:effectLst/>
                          <a:latin typeface="Arial" charset="0"/>
                        </a:rPr>
                        <a:t> </a:t>
                      </a:r>
                      <a:r>
                        <a:rPr kumimoji="0" lang="en-US" sz="1600" b="0" i="1" u="none" strike="noStrike" cap="none" normalizeH="0" baseline="0" smtClean="0">
                          <a:ln>
                            <a:noFill/>
                          </a:ln>
                          <a:solidFill>
                            <a:srgbClr val="660066"/>
                          </a:solidFill>
                          <a:effectLst/>
                          <a:latin typeface="Arial" charset="0"/>
                        </a:rPr>
                        <a:t>t</a:t>
                      </a:r>
                      <a:r>
                        <a:rPr kumimoji="0" lang="en-US" sz="1600" b="0" i="1" u="none" strike="noStrike" cap="none" normalizeH="0" baseline="-25000" smtClean="0">
                          <a:ln>
                            <a:noFill/>
                          </a:ln>
                          <a:solidFill>
                            <a:srgbClr val="660066"/>
                          </a:solidFill>
                          <a:effectLst/>
                          <a:latin typeface="Arial" charset="0"/>
                        </a:rPr>
                        <a:t>N</a:t>
                      </a:r>
                      <a:r>
                        <a:rPr kumimoji="0" lang="en-US" sz="1600" b="0" i="1" u="none" strike="noStrike" cap="none" normalizeH="0" baseline="0" smtClean="0">
                          <a:ln>
                            <a:noFill/>
                          </a:ln>
                          <a:solidFill>
                            <a:srgbClr val="660066"/>
                          </a:solidFill>
                          <a:effectLst/>
                          <a:latin typeface="Arial" charset="0"/>
                        </a:rPr>
                        <a:t>I</a:t>
                      </a:r>
                      <a:r>
                        <a:rPr kumimoji="0" lang="en-US" sz="1600" b="0" i="1" u="none" strike="noStrike" cap="none" normalizeH="0" baseline="-25000" smtClean="0">
                          <a:ln>
                            <a:noFill/>
                          </a:ln>
                          <a:solidFill>
                            <a:srgbClr val="660066"/>
                          </a:solidFill>
                          <a:effectLst/>
                          <a:latin typeface="Arial" charset="0"/>
                        </a:rPr>
                        <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rgbClr val="660066"/>
                          </a:solidFill>
                          <a:effectLst/>
                          <a:latin typeface="Arial" charset="0"/>
                        </a:rPr>
                        <a:t>Disposable Income </a:t>
                      </a:r>
                      <a:r>
                        <a:rPr kumimoji="0" lang="en-US" sz="1600" b="0" i="1" u="none" strike="noStrike" cap="none" normalizeH="0" baseline="0" smtClean="0">
                          <a:ln>
                            <a:noFill/>
                          </a:ln>
                          <a:solidFill>
                            <a:srgbClr val="660066"/>
                          </a:solidFill>
                          <a:effectLst/>
                          <a:latin typeface="Arial" charset="0"/>
                        </a:rPr>
                        <a:t>I</a:t>
                      </a:r>
                      <a:r>
                        <a:rPr kumimoji="0" lang="en-US" sz="1600" b="0" i="1" u="none" strike="noStrike" cap="none" normalizeH="0" baseline="-25000" smtClean="0">
                          <a:ln>
                            <a:noFill/>
                          </a:ln>
                          <a:solidFill>
                            <a:srgbClr val="660066"/>
                          </a:solidFill>
                          <a:effectLst/>
                          <a:latin typeface="Arial" charset="0"/>
                        </a:rPr>
                        <a:t>D</a:t>
                      </a:r>
                      <a:endParaRPr kumimoji="0" lang="en-US" sz="1600" b="0" i="0" u="none" strike="noStrike" cap="none" normalizeH="0" baseline="0" smtClean="0">
                        <a:ln>
                          <a:noFill/>
                        </a:ln>
                        <a:solidFill>
                          <a:srgbClr val="660066"/>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9725">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5,000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5,000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8138">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1,000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5,000 – (.5 × 1000) = 4,500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5,500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8138">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2,000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5,000 – (.5 × 2000) = 4,000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6,000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9725">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3,000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5,000 – (.5 × 3000) = 3,500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6,500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8138">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4,000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5,000 – (.5 × 4000) = 3,000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7,000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8138">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5,000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5,000 – (.5 × 5000) = 2,500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7,500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9725">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6,000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5,000 – (.5 × 6000) = 2,000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8,000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8138">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7,000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5,000 – (.5 × 7000) = 1,500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8,500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8138">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8,000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5,000 – (.5 × 8000) = 1,000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9,000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9725">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9,000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5,000 – (.5 × 9000) = 500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9,500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8138">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10,000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5,000 – (.5 × 10000) = 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10,000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 name="Slide Number Placeholder 3"/>
          <p:cNvSpPr>
            <a:spLocks noGrp="1"/>
          </p:cNvSpPr>
          <p:nvPr>
            <p:ph type="sldNum" sz="quarter" idx="12"/>
          </p:nvPr>
        </p:nvSpPr>
        <p:spPr/>
        <p:txBody>
          <a:bodyPr/>
          <a:lstStyle/>
          <a:p>
            <a:fld id="{9A4B6450-EC41-4195-A209-9389352C6526}" type="slidenum">
              <a:rPr lang="en-US" smtClean="0"/>
              <a:pPr/>
              <a:t>15</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52310"/>
                                        </p:tgtEl>
                                        <p:attrNameLst>
                                          <p:attrName>style.visibility</p:attrName>
                                        </p:attrNameLst>
                                      </p:cBhvr>
                                      <p:to>
                                        <p:strVal val="visible"/>
                                      </p:to>
                                    </p:set>
                                    <p:animEffect transition="in" filter="dissolve">
                                      <p:cBhvr>
                                        <p:cTn id="7" dur="500"/>
                                        <p:tgtEl>
                                          <p:spTgt spid="523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802" name="Rectangle 10"/>
          <p:cNvSpPr>
            <a:spLocks noGrp="1" noChangeArrowheads="1"/>
          </p:cNvSpPr>
          <p:nvPr>
            <p:ph type="title"/>
          </p:nvPr>
        </p:nvSpPr>
        <p:spPr>
          <a:xfrm>
            <a:off x="228600" y="76200"/>
            <a:ext cx="8686800" cy="609600"/>
          </a:xfrm>
        </p:spPr>
        <p:txBody>
          <a:bodyPr>
            <a:normAutofit fontScale="90000"/>
          </a:bodyPr>
          <a:lstStyle/>
          <a:p>
            <a:r>
              <a:rPr lang="en-US" dirty="0"/>
              <a:t>A Negative Income Tax </a:t>
            </a:r>
          </a:p>
        </p:txBody>
      </p:sp>
      <p:sp>
        <p:nvSpPr>
          <p:cNvPr id="33803" name="Rectangle 11"/>
          <p:cNvSpPr>
            <a:spLocks noGrp="1" noChangeArrowheads="1"/>
          </p:cNvSpPr>
          <p:nvPr>
            <p:ph type="body" idx="1"/>
          </p:nvPr>
        </p:nvSpPr>
        <p:spPr>
          <a:xfrm>
            <a:off x="304800" y="990600"/>
            <a:ext cx="8458200" cy="5638800"/>
          </a:xfrm>
        </p:spPr>
        <p:txBody>
          <a:bodyPr>
            <a:normAutofit/>
          </a:bodyPr>
          <a:lstStyle/>
          <a:p>
            <a:pPr>
              <a:lnSpc>
                <a:spcPct val="90000"/>
              </a:lnSpc>
            </a:pPr>
            <a:r>
              <a:rPr lang="en-US" sz="2800" dirty="0" smtClean="0">
                <a:latin typeface="Arial" charset="0"/>
                <a:cs typeface="Arial" charset="0"/>
              </a:rPr>
              <a:t>Implication:</a:t>
            </a:r>
          </a:p>
          <a:p>
            <a:pPr lvl="1">
              <a:lnSpc>
                <a:spcPct val="90000"/>
              </a:lnSpc>
            </a:pPr>
            <a:r>
              <a:rPr lang="en-US" sz="2400" dirty="0" smtClean="0">
                <a:latin typeface="+mj-lt"/>
                <a:cs typeface="Arial" charset="0"/>
              </a:rPr>
              <a:t>A very expensive program if </a:t>
            </a:r>
            <a:r>
              <a:rPr lang="en-US" sz="2400" dirty="0" err="1" smtClean="0">
                <a:latin typeface="+mj-lt"/>
                <a:cs typeface="Arial" charset="0"/>
              </a:rPr>
              <a:t>I</a:t>
            </a:r>
            <a:r>
              <a:rPr lang="en-US" sz="2400" baseline="-30000" dirty="0" err="1" smtClean="0">
                <a:latin typeface="+mj-lt"/>
                <a:cs typeface="Arial" charset="0"/>
              </a:rPr>
              <a:t>G</a:t>
            </a:r>
            <a:r>
              <a:rPr lang="en-US" sz="2400" dirty="0" smtClean="0">
                <a:latin typeface="+mj-lt"/>
                <a:cs typeface="Arial" charset="0"/>
              </a:rPr>
              <a:t> is set at a reasonable level.</a:t>
            </a:r>
          </a:p>
          <a:p>
            <a:pPr lvl="1">
              <a:lnSpc>
                <a:spcPct val="90000"/>
              </a:lnSpc>
            </a:pPr>
            <a:endParaRPr lang="en-US" sz="2400" dirty="0" smtClean="0">
              <a:latin typeface="+mj-lt"/>
              <a:cs typeface="Arial" charset="0"/>
            </a:endParaRPr>
          </a:p>
          <a:p>
            <a:pPr lvl="1">
              <a:lnSpc>
                <a:spcPct val="90000"/>
              </a:lnSpc>
            </a:pPr>
            <a:r>
              <a:rPr lang="en-US" sz="2400" dirty="0" smtClean="0">
                <a:latin typeface="+mj-lt"/>
                <a:cs typeface="Arial" charset="0"/>
              </a:rPr>
              <a:t>Assuming </a:t>
            </a:r>
            <a:r>
              <a:rPr lang="en-US" sz="2400" dirty="0" err="1" smtClean="0">
                <a:latin typeface="+mj-lt"/>
                <a:cs typeface="Arial" charset="0"/>
              </a:rPr>
              <a:t>I</a:t>
            </a:r>
            <a:r>
              <a:rPr lang="en-US" sz="2400" baseline="-30000" dirty="0" err="1" smtClean="0">
                <a:latin typeface="+mj-lt"/>
                <a:cs typeface="Arial" charset="0"/>
              </a:rPr>
              <a:t>G</a:t>
            </a:r>
            <a:r>
              <a:rPr lang="en-US" sz="2400" baseline="-30000" dirty="0" smtClean="0">
                <a:latin typeface="+mj-lt"/>
                <a:cs typeface="Arial" charset="0"/>
              </a:rPr>
              <a:t> </a:t>
            </a:r>
            <a:r>
              <a:rPr lang="en-US" sz="2400" dirty="0" smtClean="0">
                <a:latin typeface="+mj-lt"/>
                <a:cs typeface="Arial" charset="0"/>
              </a:rPr>
              <a:t>equal to $20, 000 per year for a family of four and </a:t>
            </a:r>
            <a:r>
              <a:rPr lang="en-US" sz="2400" dirty="0" err="1" smtClean="0">
                <a:latin typeface="+mj-lt"/>
                <a:cs typeface="Arial" charset="0"/>
              </a:rPr>
              <a:t>t</a:t>
            </a:r>
            <a:r>
              <a:rPr lang="en-US" sz="2400" baseline="-30000" dirty="0" err="1" smtClean="0">
                <a:latin typeface="+mj-lt"/>
                <a:cs typeface="Arial" charset="0"/>
              </a:rPr>
              <a:t>N</a:t>
            </a:r>
            <a:r>
              <a:rPr lang="en-US" sz="2400" baseline="-30000" dirty="0" smtClean="0">
                <a:latin typeface="+mj-lt"/>
                <a:cs typeface="Arial" charset="0"/>
              </a:rPr>
              <a:t> </a:t>
            </a:r>
            <a:r>
              <a:rPr lang="en-US" sz="2400" dirty="0" smtClean="0">
                <a:latin typeface="+mj-lt"/>
                <a:cs typeface="Arial" charset="0"/>
              </a:rPr>
              <a:t>= 50%</a:t>
            </a:r>
            <a:endParaRPr lang="en-US" sz="2400" dirty="0" smtClean="0">
              <a:latin typeface="+mj-lt"/>
              <a:cs typeface="Times New Roman" pitchFamily="18" charset="0"/>
            </a:endParaRPr>
          </a:p>
          <a:p>
            <a:pPr lvl="1">
              <a:lnSpc>
                <a:spcPct val="90000"/>
              </a:lnSpc>
            </a:pPr>
            <a:endParaRPr lang="en-US" sz="2400" dirty="0" smtClean="0">
              <a:latin typeface="+mj-lt"/>
              <a:cs typeface="Arial" charset="0"/>
            </a:endParaRPr>
          </a:p>
          <a:p>
            <a:pPr lvl="1">
              <a:lnSpc>
                <a:spcPct val="90000"/>
              </a:lnSpc>
            </a:pPr>
            <a:r>
              <a:rPr lang="en-US" sz="2400" dirty="0" smtClean="0">
                <a:latin typeface="+mj-lt"/>
                <a:cs typeface="Arial" charset="0"/>
              </a:rPr>
              <a:t>All families of four with income less than $40,000 will be eligible, specially in absence of status test</a:t>
            </a:r>
          </a:p>
          <a:p>
            <a:pPr lvl="1">
              <a:lnSpc>
                <a:spcPct val="90000"/>
              </a:lnSpc>
            </a:pPr>
            <a:endParaRPr lang="en-US" sz="2400" dirty="0" smtClean="0">
              <a:latin typeface="+mj-lt"/>
              <a:cs typeface="Arial" charset="0"/>
            </a:endParaRPr>
          </a:p>
          <a:p>
            <a:pPr lvl="1">
              <a:lnSpc>
                <a:spcPct val="90000"/>
              </a:lnSpc>
            </a:pPr>
            <a:r>
              <a:rPr lang="en-US" sz="2400" dirty="0" smtClean="0">
                <a:latin typeface="+mj-lt"/>
                <a:cs typeface="Arial" charset="0"/>
              </a:rPr>
              <a:t>If </a:t>
            </a:r>
            <a:r>
              <a:rPr lang="en-US" sz="2400" dirty="0" err="1" smtClean="0">
                <a:latin typeface="+mj-lt"/>
                <a:cs typeface="Arial" charset="0"/>
              </a:rPr>
              <a:t>t</a:t>
            </a:r>
            <a:r>
              <a:rPr lang="en-US" sz="2400" baseline="-30000" dirty="0" err="1" smtClean="0">
                <a:latin typeface="+mj-lt"/>
                <a:cs typeface="Arial" charset="0"/>
              </a:rPr>
              <a:t>N</a:t>
            </a:r>
            <a:r>
              <a:rPr lang="en-US" sz="2400" baseline="-30000" dirty="0" smtClean="0">
                <a:latin typeface="+mj-lt"/>
                <a:cs typeface="Arial" charset="0"/>
              </a:rPr>
              <a:t> </a:t>
            </a:r>
            <a:r>
              <a:rPr lang="en-US" sz="2400" dirty="0" smtClean="0">
                <a:latin typeface="+mj-lt"/>
                <a:cs typeface="Arial" charset="0"/>
              </a:rPr>
              <a:t>is set lower to improve work incentive like 20% then the break-even income level would rise to $100,000 per year</a:t>
            </a:r>
          </a:p>
          <a:p>
            <a:pPr lvl="1">
              <a:lnSpc>
                <a:spcPct val="90000"/>
              </a:lnSpc>
            </a:pPr>
            <a:endParaRPr lang="en-US" sz="2400" dirty="0" smtClean="0">
              <a:latin typeface="+mj-lt"/>
              <a:cs typeface="Arial" charset="0"/>
            </a:endParaRPr>
          </a:p>
          <a:p>
            <a:pPr lvl="1">
              <a:lnSpc>
                <a:spcPct val="90000"/>
              </a:lnSpc>
            </a:pPr>
            <a:r>
              <a:rPr lang="en-US" sz="2400" dirty="0" smtClean="0">
                <a:latin typeface="+mj-lt"/>
                <a:cs typeface="Arial" charset="0"/>
              </a:rPr>
              <a:t>Tax rates and prices of other </a:t>
            </a:r>
            <a:r>
              <a:rPr lang="en-US" sz="2400" dirty="0" err="1" smtClean="0">
                <a:latin typeface="+mj-lt"/>
                <a:cs typeface="Arial" charset="0"/>
              </a:rPr>
              <a:t>Govt</a:t>
            </a:r>
            <a:r>
              <a:rPr lang="en-US" sz="2400" dirty="0" smtClean="0">
                <a:latin typeface="+mj-lt"/>
                <a:cs typeface="Arial" charset="0"/>
              </a:rPr>
              <a:t> services would have to increase a lot to finance such activity</a:t>
            </a:r>
            <a:endParaRPr lang="en-US" sz="2000" dirty="0" smtClean="0">
              <a:latin typeface="+mj-lt"/>
              <a:cs typeface="Arial" charset="0"/>
            </a:endParaRPr>
          </a:p>
        </p:txBody>
      </p:sp>
      <p:sp>
        <p:nvSpPr>
          <p:cNvPr id="4" name="Slide Number Placeholder 3"/>
          <p:cNvSpPr>
            <a:spLocks noGrp="1"/>
          </p:cNvSpPr>
          <p:nvPr>
            <p:ph type="sldNum" sz="quarter" idx="12"/>
          </p:nvPr>
        </p:nvSpPr>
        <p:spPr/>
        <p:txBody>
          <a:bodyPr/>
          <a:lstStyle/>
          <a:p>
            <a:fld id="{9A4B6450-EC41-4195-A209-9389352C6526}" type="slidenum">
              <a:rPr lang="en-US" smtClean="0"/>
              <a:pPr/>
              <a:t>16</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3803">
                                            <p:txEl>
                                              <p:pRg st="0" end="0"/>
                                            </p:txEl>
                                          </p:spTgt>
                                        </p:tgtEl>
                                        <p:attrNameLst>
                                          <p:attrName>style.visibility</p:attrName>
                                        </p:attrNameLst>
                                      </p:cBhvr>
                                      <p:to>
                                        <p:strVal val="visible"/>
                                      </p:to>
                                    </p:set>
                                    <p:animEffect transition="in" filter="wipe(left)">
                                      <p:cBhvr>
                                        <p:cTn id="7" dur="500"/>
                                        <p:tgtEl>
                                          <p:spTgt spid="3380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3803">
                                            <p:txEl>
                                              <p:pRg st="1" end="1"/>
                                            </p:txEl>
                                          </p:spTgt>
                                        </p:tgtEl>
                                        <p:attrNameLst>
                                          <p:attrName>style.visibility</p:attrName>
                                        </p:attrNameLst>
                                      </p:cBhvr>
                                      <p:to>
                                        <p:strVal val="visible"/>
                                      </p:to>
                                    </p:set>
                                    <p:animEffect transition="in" filter="wipe(left)">
                                      <p:cBhvr>
                                        <p:cTn id="10" dur="500"/>
                                        <p:tgtEl>
                                          <p:spTgt spid="3380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3803">
                                            <p:txEl>
                                              <p:pRg st="3" end="3"/>
                                            </p:txEl>
                                          </p:spTgt>
                                        </p:tgtEl>
                                        <p:attrNameLst>
                                          <p:attrName>style.visibility</p:attrName>
                                        </p:attrNameLst>
                                      </p:cBhvr>
                                      <p:to>
                                        <p:strVal val="visible"/>
                                      </p:to>
                                    </p:set>
                                    <p:animEffect transition="in" filter="wipe(left)">
                                      <p:cBhvr>
                                        <p:cTn id="13" dur="500"/>
                                        <p:tgtEl>
                                          <p:spTgt spid="33803">
                                            <p:txEl>
                                              <p:pRg st="3" end="3"/>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3803">
                                            <p:txEl>
                                              <p:pRg st="5" end="5"/>
                                            </p:txEl>
                                          </p:spTgt>
                                        </p:tgtEl>
                                        <p:attrNameLst>
                                          <p:attrName>style.visibility</p:attrName>
                                        </p:attrNameLst>
                                      </p:cBhvr>
                                      <p:to>
                                        <p:strVal val="visible"/>
                                      </p:to>
                                    </p:set>
                                    <p:animEffect transition="in" filter="wipe(left)">
                                      <p:cBhvr>
                                        <p:cTn id="16" dur="500"/>
                                        <p:tgtEl>
                                          <p:spTgt spid="33803">
                                            <p:txEl>
                                              <p:pRg st="5" end="5"/>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3803">
                                            <p:txEl>
                                              <p:pRg st="7" end="7"/>
                                            </p:txEl>
                                          </p:spTgt>
                                        </p:tgtEl>
                                        <p:attrNameLst>
                                          <p:attrName>style.visibility</p:attrName>
                                        </p:attrNameLst>
                                      </p:cBhvr>
                                      <p:to>
                                        <p:strVal val="visible"/>
                                      </p:to>
                                    </p:set>
                                    <p:animEffect transition="in" filter="wipe(left)">
                                      <p:cBhvr>
                                        <p:cTn id="19" dur="500"/>
                                        <p:tgtEl>
                                          <p:spTgt spid="33803">
                                            <p:txEl>
                                              <p:pRg st="7" end="7"/>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3803">
                                            <p:txEl>
                                              <p:pRg st="9" end="9"/>
                                            </p:txEl>
                                          </p:spTgt>
                                        </p:tgtEl>
                                        <p:attrNameLst>
                                          <p:attrName>style.visibility</p:attrName>
                                        </p:attrNameLst>
                                      </p:cBhvr>
                                      <p:to>
                                        <p:strVal val="visible"/>
                                      </p:to>
                                    </p:set>
                                    <p:animEffect transition="in" filter="wipe(left)">
                                      <p:cBhvr>
                                        <p:cTn id="22" dur="500"/>
                                        <p:tgtEl>
                                          <p:spTgt spid="3380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03" grpId="0" build="p" autoUpdateAnimBg="0" advAuto="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normAutofit/>
          </a:bodyPr>
          <a:lstStyle/>
          <a:p>
            <a:pPr>
              <a:defRPr/>
            </a:pPr>
            <a:r>
              <a:rPr lang="en-US" sz="3600" dirty="0" smtClean="0">
                <a:latin typeface="Arial" charset="0"/>
                <a:cs typeface="Times New Roman" pitchFamily="18" charset="0"/>
              </a:rPr>
              <a:t>Social Security and Social Insurance</a:t>
            </a:r>
            <a:endParaRPr lang="en-US" dirty="0" smtClean="0"/>
          </a:p>
        </p:txBody>
      </p:sp>
      <p:sp>
        <p:nvSpPr>
          <p:cNvPr id="2051" name="Rectangle 3"/>
          <p:cNvSpPr>
            <a:spLocks noGrp="1" noChangeArrowheads="1"/>
          </p:cNvSpPr>
          <p:nvPr>
            <p:ph type="subTitle" idx="1"/>
          </p:nvPr>
        </p:nvSpPr>
        <p:spPr/>
        <p:txBody>
          <a:bodyPr/>
          <a:lstStyle/>
          <a:p>
            <a:pPr eaLnBrk="1" hangingPunct="1">
              <a:defRPr/>
            </a:pPr>
            <a:r>
              <a:rPr lang="en-US" dirty="0" smtClean="0"/>
              <a:t>Public Finance</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a:bodyPr>
          <a:lstStyle/>
          <a:p>
            <a:r>
              <a:rPr lang="en-US" sz="2800" i="1" dirty="0" smtClean="0"/>
              <a:t>Pay-as-you-go Pension System</a:t>
            </a:r>
            <a:endParaRPr lang="en-US" sz="2800" dirty="0"/>
          </a:p>
        </p:txBody>
      </p:sp>
      <p:sp>
        <p:nvSpPr>
          <p:cNvPr id="30723" name="Rectangle 3"/>
          <p:cNvSpPr>
            <a:spLocks noGrp="1" noChangeArrowheads="1"/>
          </p:cNvSpPr>
          <p:nvPr>
            <p:ph type="body" idx="1"/>
          </p:nvPr>
        </p:nvSpPr>
        <p:spPr>
          <a:xfrm>
            <a:off x="685800" y="1600200"/>
            <a:ext cx="7772400" cy="4800600"/>
          </a:xfrm>
        </p:spPr>
        <p:txBody>
          <a:bodyPr>
            <a:normAutofit/>
          </a:bodyPr>
          <a:lstStyle/>
          <a:p>
            <a:r>
              <a:rPr lang="en-US" dirty="0" smtClean="0"/>
              <a:t>In an </a:t>
            </a:r>
            <a:r>
              <a:rPr lang="en-US" i="1" dirty="0" smtClean="0"/>
              <a:t>unfunded</a:t>
            </a:r>
            <a:r>
              <a:rPr lang="en-US" dirty="0" smtClean="0"/>
              <a:t> defined benefit pension</a:t>
            </a:r>
          </a:p>
          <a:p>
            <a:pPr lvl="1"/>
            <a:r>
              <a:rPr lang="en-US" dirty="0" smtClean="0"/>
              <a:t>no assets are set aside and the benefits are paid for by the employer or other pension sponsor as and when they are paid. </a:t>
            </a:r>
          </a:p>
          <a:p>
            <a:endParaRPr lang="en-US" dirty="0" smtClean="0"/>
          </a:p>
          <a:p>
            <a:r>
              <a:rPr lang="en-US" dirty="0" smtClean="0"/>
              <a:t>Pension arrangements provided by the state in most countries in the world are unfunded, with benefits paid directly from current workers' contributions and taxes. </a:t>
            </a:r>
          </a:p>
        </p:txBody>
      </p:sp>
      <p:sp>
        <p:nvSpPr>
          <p:cNvPr id="4" name="Slide Number Placeholder 3"/>
          <p:cNvSpPr>
            <a:spLocks noGrp="1"/>
          </p:cNvSpPr>
          <p:nvPr>
            <p:ph type="sldNum" sz="quarter" idx="12"/>
          </p:nvPr>
        </p:nvSpPr>
        <p:spPr/>
        <p:txBody>
          <a:bodyPr/>
          <a:lstStyle/>
          <a:p>
            <a:fld id="{9A4B6450-EC41-4195-A209-9389352C6526}" type="slidenum">
              <a:rPr lang="en-US" smtClean="0"/>
              <a:pPr/>
              <a:t>18</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wipe(left)">
                                      <p:cBhvr>
                                        <p:cTn id="7" dur="500"/>
                                        <p:tgtEl>
                                          <p:spTgt spid="3072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0723">
                                            <p:txEl>
                                              <p:pRg st="1" end="1"/>
                                            </p:txEl>
                                          </p:spTgt>
                                        </p:tgtEl>
                                        <p:attrNameLst>
                                          <p:attrName>style.visibility</p:attrName>
                                        </p:attrNameLst>
                                      </p:cBhvr>
                                      <p:to>
                                        <p:strVal val="visible"/>
                                      </p:to>
                                    </p:set>
                                    <p:animEffect transition="in" filter="wipe(left)">
                                      <p:cBhvr>
                                        <p:cTn id="10" dur="500"/>
                                        <p:tgtEl>
                                          <p:spTgt spid="30723">
                                            <p:txEl>
                                              <p:pRg st="1" end="1"/>
                                            </p:txEl>
                                          </p:spTgt>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0723">
                                            <p:txEl>
                                              <p:pRg st="3" end="3"/>
                                            </p:txEl>
                                          </p:spTgt>
                                        </p:tgtEl>
                                        <p:attrNameLst>
                                          <p:attrName>style.visibility</p:attrName>
                                        </p:attrNameLst>
                                      </p:cBhvr>
                                      <p:to>
                                        <p:strVal val="visible"/>
                                      </p:to>
                                    </p:set>
                                    <p:animEffect transition="in" filter="wipe(left)">
                                      <p:cBhvr>
                                        <p:cTn id="14" dur="500"/>
                                        <p:tgtEl>
                                          <p:spTgt spid="3072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autoUpdateAnimBg="0" advAuto="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a:bodyPr>
          <a:lstStyle/>
          <a:p>
            <a:r>
              <a:rPr lang="en-US" sz="2800" i="1" dirty="0" smtClean="0"/>
              <a:t>Pay-as-you-go Pension System</a:t>
            </a:r>
            <a:endParaRPr lang="en-US" sz="2800" dirty="0"/>
          </a:p>
        </p:txBody>
      </p:sp>
      <p:sp>
        <p:nvSpPr>
          <p:cNvPr id="30723" name="Rectangle 3"/>
          <p:cNvSpPr>
            <a:spLocks noGrp="1" noChangeArrowheads="1"/>
          </p:cNvSpPr>
          <p:nvPr>
            <p:ph type="body" idx="1"/>
          </p:nvPr>
        </p:nvSpPr>
        <p:spPr>
          <a:xfrm>
            <a:off x="685800" y="1447800"/>
            <a:ext cx="7772400" cy="4953000"/>
          </a:xfrm>
        </p:spPr>
        <p:txBody>
          <a:bodyPr>
            <a:normAutofit/>
          </a:bodyPr>
          <a:lstStyle/>
          <a:p>
            <a:r>
              <a:rPr lang="en-US" dirty="0" smtClean="0"/>
              <a:t>Economic Theory</a:t>
            </a:r>
          </a:p>
          <a:p>
            <a:pPr lvl="1"/>
            <a:r>
              <a:rPr lang="en-US" dirty="0" smtClean="0"/>
              <a:t>Distorts saving and work choices</a:t>
            </a:r>
          </a:p>
          <a:p>
            <a:pPr lvl="1"/>
            <a:r>
              <a:rPr lang="en-US" dirty="0" smtClean="0"/>
              <a:t>No conclusive evidence confirms this</a:t>
            </a:r>
          </a:p>
          <a:p>
            <a:endParaRPr lang="en-US" dirty="0" smtClean="0"/>
          </a:p>
          <a:p>
            <a:r>
              <a:rPr lang="en-US" dirty="0" smtClean="0"/>
              <a:t>Combined effect of influence on choices of</a:t>
            </a:r>
          </a:p>
          <a:p>
            <a:pPr lvl="1"/>
            <a:r>
              <a:rPr lang="en-US" dirty="0" smtClean="0"/>
              <a:t>Those who pay taxes to finance</a:t>
            </a:r>
          </a:p>
          <a:p>
            <a:pPr lvl="1"/>
            <a:r>
              <a:rPr lang="en-US" dirty="0" smtClean="0"/>
              <a:t>Those already receiving or close to receiving</a:t>
            </a:r>
          </a:p>
          <a:p>
            <a:pPr lvl="1"/>
            <a:r>
              <a:rPr lang="en-US" dirty="0" smtClean="0"/>
              <a:t>Our analysis is for those who are eligible </a:t>
            </a:r>
          </a:p>
        </p:txBody>
      </p:sp>
      <p:sp>
        <p:nvSpPr>
          <p:cNvPr id="4" name="Slide Number Placeholder 3"/>
          <p:cNvSpPr>
            <a:spLocks noGrp="1"/>
          </p:cNvSpPr>
          <p:nvPr>
            <p:ph type="sldNum" sz="quarter" idx="12"/>
          </p:nvPr>
        </p:nvSpPr>
        <p:spPr/>
        <p:txBody>
          <a:bodyPr/>
          <a:lstStyle/>
          <a:p>
            <a:fld id="{9A4B6450-EC41-4195-A209-9389352C6526}" type="slidenum">
              <a:rPr lang="en-US" smtClean="0"/>
              <a:pPr/>
              <a:t>19</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wipe(left)">
                                      <p:cBhvr>
                                        <p:cTn id="7" dur="500"/>
                                        <p:tgtEl>
                                          <p:spTgt spid="3072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0723">
                                            <p:txEl>
                                              <p:pRg st="1" end="1"/>
                                            </p:txEl>
                                          </p:spTgt>
                                        </p:tgtEl>
                                        <p:attrNameLst>
                                          <p:attrName>style.visibility</p:attrName>
                                        </p:attrNameLst>
                                      </p:cBhvr>
                                      <p:to>
                                        <p:strVal val="visible"/>
                                      </p:to>
                                    </p:set>
                                    <p:animEffect transition="in" filter="wipe(left)">
                                      <p:cBhvr>
                                        <p:cTn id="10" dur="500"/>
                                        <p:tgtEl>
                                          <p:spTgt spid="3072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0723">
                                            <p:txEl>
                                              <p:pRg st="2" end="2"/>
                                            </p:txEl>
                                          </p:spTgt>
                                        </p:tgtEl>
                                        <p:attrNameLst>
                                          <p:attrName>style.visibility</p:attrName>
                                        </p:attrNameLst>
                                      </p:cBhvr>
                                      <p:to>
                                        <p:strVal val="visible"/>
                                      </p:to>
                                    </p:set>
                                    <p:animEffect transition="in" filter="wipe(left)">
                                      <p:cBhvr>
                                        <p:cTn id="13" dur="500"/>
                                        <p:tgtEl>
                                          <p:spTgt spid="30723">
                                            <p:txEl>
                                              <p:pRg st="2" end="2"/>
                                            </p:txEl>
                                          </p:spTgt>
                                        </p:tgtEl>
                                      </p:cBhvr>
                                    </p:animEffect>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30723">
                                            <p:txEl>
                                              <p:pRg st="4" end="4"/>
                                            </p:txEl>
                                          </p:spTgt>
                                        </p:tgtEl>
                                        <p:attrNameLst>
                                          <p:attrName>style.visibility</p:attrName>
                                        </p:attrNameLst>
                                      </p:cBhvr>
                                      <p:to>
                                        <p:strVal val="visible"/>
                                      </p:to>
                                    </p:set>
                                    <p:animEffect transition="in" filter="wipe(left)">
                                      <p:cBhvr>
                                        <p:cTn id="17" dur="500"/>
                                        <p:tgtEl>
                                          <p:spTgt spid="30723">
                                            <p:txEl>
                                              <p:pRg st="4" end="4"/>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30723">
                                            <p:txEl>
                                              <p:pRg st="5" end="5"/>
                                            </p:txEl>
                                          </p:spTgt>
                                        </p:tgtEl>
                                        <p:attrNameLst>
                                          <p:attrName>style.visibility</p:attrName>
                                        </p:attrNameLst>
                                      </p:cBhvr>
                                      <p:to>
                                        <p:strVal val="visible"/>
                                      </p:to>
                                    </p:set>
                                    <p:animEffect transition="in" filter="wipe(left)">
                                      <p:cBhvr>
                                        <p:cTn id="20" dur="500"/>
                                        <p:tgtEl>
                                          <p:spTgt spid="30723">
                                            <p:txEl>
                                              <p:pRg st="5" end="5"/>
                                            </p:txEl>
                                          </p:spTgt>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30723">
                                            <p:txEl>
                                              <p:pRg st="6" end="6"/>
                                            </p:txEl>
                                          </p:spTgt>
                                        </p:tgtEl>
                                        <p:attrNameLst>
                                          <p:attrName>style.visibility</p:attrName>
                                        </p:attrNameLst>
                                      </p:cBhvr>
                                      <p:to>
                                        <p:strVal val="visible"/>
                                      </p:to>
                                    </p:set>
                                    <p:animEffect transition="in" filter="wipe(left)">
                                      <p:cBhvr>
                                        <p:cTn id="23" dur="500"/>
                                        <p:tgtEl>
                                          <p:spTgt spid="30723">
                                            <p:txEl>
                                              <p:pRg st="6" end="6"/>
                                            </p:txEl>
                                          </p:spTgt>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30723">
                                            <p:txEl>
                                              <p:pRg st="7" end="7"/>
                                            </p:txEl>
                                          </p:spTgt>
                                        </p:tgtEl>
                                        <p:attrNameLst>
                                          <p:attrName>style.visibility</p:attrName>
                                        </p:attrNameLst>
                                      </p:cBhvr>
                                      <p:to>
                                        <p:strVal val="visible"/>
                                      </p:to>
                                    </p:set>
                                    <p:animEffect transition="in" filter="wipe(left)">
                                      <p:cBhvr>
                                        <p:cTn id="26" dur="500"/>
                                        <p:tgtEl>
                                          <p:spTgt spid="3072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autoUpdateAnimBg="0" advAuto="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fontScale="90000"/>
          </a:bodyPr>
          <a:lstStyle/>
          <a:p>
            <a:r>
              <a:rPr lang="en-US" sz="3200">
                <a:cs typeface="Arial" charset="0"/>
              </a:rPr>
              <a:t>Impact of Social Security on Savings and Work Incentives</a:t>
            </a:r>
            <a:r>
              <a:rPr lang="en-US" sz="3200">
                <a:cs typeface="Times New Roman" pitchFamily="18" charset="0"/>
              </a:rPr>
              <a:t/>
            </a:r>
            <a:br>
              <a:rPr lang="en-US" sz="3200">
                <a:cs typeface="Times New Roman" pitchFamily="18" charset="0"/>
              </a:rPr>
            </a:br>
            <a:r>
              <a:rPr lang="en-US" sz="3200">
                <a:cs typeface="Arial" charset="0"/>
              </a:rPr>
              <a:t>Income and Substitution Effects</a:t>
            </a:r>
            <a:r>
              <a:rPr lang="en-US"/>
              <a:t> </a:t>
            </a:r>
          </a:p>
        </p:txBody>
      </p:sp>
      <p:sp>
        <p:nvSpPr>
          <p:cNvPr id="30723" name="Rectangle 3"/>
          <p:cNvSpPr>
            <a:spLocks noGrp="1" noChangeArrowheads="1"/>
          </p:cNvSpPr>
          <p:nvPr>
            <p:ph type="body" idx="1"/>
          </p:nvPr>
        </p:nvSpPr>
        <p:spPr>
          <a:xfrm>
            <a:off x="685800" y="2286000"/>
            <a:ext cx="7772400" cy="4114800"/>
          </a:xfrm>
        </p:spPr>
        <p:txBody>
          <a:bodyPr>
            <a:normAutofit fontScale="92500"/>
          </a:bodyPr>
          <a:lstStyle/>
          <a:p>
            <a:r>
              <a:rPr lang="en-US" dirty="0">
                <a:latin typeface="Arial" charset="0"/>
                <a:cs typeface="Arial" charset="0"/>
              </a:rPr>
              <a:t>The</a:t>
            </a:r>
            <a:r>
              <a:rPr lang="en-US" dirty="0">
                <a:solidFill>
                  <a:srgbClr val="660066"/>
                </a:solidFill>
                <a:latin typeface="Arial" charset="0"/>
                <a:cs typeface="Arial" charset="0"/>
              </a:rPr>
              <a:t> Substitution Effect l</a:t>
            </a:r>
            <a:r>
              <a:rPr lang="en-US" dirty="0">
                <a:latin typeface="Arial" charset="0"/>
                <a:cs typeface="Arial" charset="0"/>
              </a:rPr>
              <a:t>eads to decreased saving and work.</a:t>
            </a:r>
            <a:endParaRPr lang="en-US" dirty="0">
              <a:cs typeface="Times New Roman" pitchFamily="18" charset="0"/>
            </a:endParaRPr>
          </a:p>
          <a:p>
            <a:r>
              <a:rPr lang="en-US" dirty="0">
                <a:latin typeface="Arial" charset="0"/>
                <a:cs typeface="Arial" charset="0"/>
              </a:rPr>
              <a:t>The</a:t>
            </a:r>
            <a:r>
              <a:rPr lang="en-US" dirty="0">
                <a:solidFill>
                  <a:srgbClr val="660066"/>
                </a:solidFill>
                <a:latin typeface="Arial" charset="0"/>
                <a:cs typeface="Arial" charset="0"/>
              </a:rPr>
              <a:t> Income Effect</a:t>
            </a:r>
            <a:r>
              <a:rPr lang="en-US" dirty="0">
                <a:latin typeface="Arial" charset="0"/>
                <a:cs typeface="Arial" charset="0"/>
              </a:rPr>
              <a:t> may lead to an increase or decrease in savings and work. Most economists believe the income effect also decreases savings and work</a:t>
            </a:r>
            <a:r>
              <a:rPr lang="en-US" dirty="0" smtClean="0">
                <a:latin typeface="Arial" charset="0"/>
                <a:cs typeface="Arial" charset="0"/>
              </a:rPr>
              <a:t>.</a:t>
            </a:r>
          </a:p>
          <a:p>
            <a:r>
              <a:rPr lang="en-US" dirty="0" smtClean="0">
                <a:latin typeface="Arial" charset="0"/>
                <a:cs typeface="Arial" charset="0"/>
              </a:rPr>
              <a:t>We discuss the impact of pension and earnings test on worker’s work incentive</a:t>
            </a:r>
            <a:endParaRPr lang="en-US" dirty="0"/>
          </a:p>
        </p:txBody>
      </p:sp>
      <p:sp>
        <p:nvSpPr>
          <p:cNvPr id="4" name="Slide Number Placeholder 3"/>
          <p:cNvSpPr>
            <a:spLocks noGrp="1"/>
          </p:cNvSpPr>
          <p:nvPr>
            <p:ph type="sldNum" sz="quarter" idx="12"/>
          </p:nvPr>
        </p:nvSpPr>
        <p:spPr/>
        <p:txBody>
          <a:bodyPr/>
          <a:lstStyle/>
          <a:p>
            <a:fld id="{9A4B6450-EC41-4195-A209-9389352C6526}" type="slidenum">
              <a:rPr lang="en-US" smtClean="0"/>
              <a:pPr/>
              <a:t>20</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wipe(left)">
                                      <p:cBhvr>
                                        <p:cTn id="7" dur="500"/>
                                        <p:tgtEl>
                                          <p:spTgt spid="30723">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0723">
                                            <p:txEl>
                                              <p:pRg st="1" end="1"/>
                                            </p:txEl>
                                          </p:spTgt>
                                        </p:tgtEl>
                                        <p:attrNameLst>
                                          <p:attrName>style.visibility</p:attrName>
                                        </p:attrNameLst>
                                      </p:cBhvr>
                                      <p:to>
                                        <p:strVal val="visible"/>
                                      </p:to>
                                    </p:set>
                                    <p:animEffect transition="in" filter="wipe(left)">
                                      <p:cBhvr>
                                        <p:cTn id="11" dur="500"/>
                                        <p:tgtEl>
                                          <p:spTgt spid="30723">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723">
                                            <p:txEl>
                                              <p:pRg st="2" end="2"/>
                                            </p:txEl>
                                          </p:spTgt>
                                        </p:tgtEl>
                                        <p:attrNameLst>
                                          <p:attrName>style.visibility</p:attrName>
                                        </p:attrNameLst>
                                      </p:cBhvr>
                                      <p:to>
                                        <p:strVal val="visible"/>
                                      </p:to>
                                    </p:set>
                                    <p:animEffect transition="in" filter="wipe(left)">
                                      <p:cBhvr>
                                        <p:cTn id="15" dur="500"/>
                                        <p:tgtEl>
                                          <p:spTgt spid="307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autoUpdateAnimBg="0" advAuto="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228600" y="609600"/>
            <a:ext cx="8686800" cy="685800"/>
          </a:xfrm>
        </p:spPr>
        <p:txBody>
          <a:bodyPr>
            <a:normAutofit fontScale="90000"/>
          </a:bodyPr>
          <a:lstStyle/>
          <a:p>
            <a:r>
              <a:rPr lang="en-US" sz="3600">
                <a:cs typeface="Arial" charset="0"/>
              </a:rPr>
              <a:t>Savings Incentives of Social Security</a:t>
            </a:r>
            <a:r>
              <a:rPr lang="en-US">
                <a:cs typeface="Times New Roman" pitchFamily="18" charset="0"/>
              </a:rPr>
              <a:t/>
            </a:r>
            <a:br>
              <a:rPr lang="en-US">
                <a:cs typeface="Times New Roman" pitchFamily="18" charset="0"/>
              </a:rPr>
            </a:br>
            <a:endParaRPr lang="en-US">
              <a:cs typeface="Times New Roman" pitchFamily="18" charset="0"/>
            </a:endParaRPr>
          </a:p>
        </p:txBody>
      </p:sp>
      <p:sp>
        <p:nvSpPr>
          <p:cNvPr id="32771" name="Rectangle 3"/>
          <p:cNvSpPr>
            <a:spLocks noGrp="1" noChangeArrowheads="1"/>
          </p:cNvSpPr>
          <p:nvPr>
            <p:ph type="body" idx="1"/>
          </p:nvPr>
        </p:nvSpPr>
        <p:spPr>
          <a:xfrm>
            <a:off x="228600" y="1066800"/>
            <a:ext cx="8534400" cy="5562600"/>
          </a:xfrm>
        </p:spPr>
        <p:txBody>
          <a:bodyPr/>
          <a:lstStyle/>
          <a:p>
            <a:r>
              <a:rPr lang="en-US" sz="2400" dirty="0">
                <a:solidFill>
                  <a:srgbClr val="660066"/>
                </a:solidFill>
                <a:latin typeface="Arial" charset="0"/>
                <a:cs typeface="Arial" charset="0"/>
              </a:rPr>
              <a:t>Asset Substitution Effect:</a:t>
            </a:r>
            <a:r>
              <a:rPr lang="en-US" sz="2400" dirty="0">
                <a:latin typeface="Arial" charset="0"/>
                <a:cs typeface="Arial" charset="0"/>
              </a:rPr>
              <a:t> People save less than they would if Social Security did not exist because they are substituting government promises of a benefit for private savings. Stated simply, people save less because government is “saving” for them. </a:t>
            </a:r>
            <a:endParaRPr lang="en-US" sz="2400" dirty="0">
              <a:cs typeface="Times New Roman" pitchFamily="18" charset="0"/>
            </a:endParaRPr>
          </a:p>
          <a:p>
            <a:r>
              <a:rPr lang="en-US" sz="2400" dirty="0">
                <a:solidFill>
                  <a:srgbClr val="660066"/>
                </a:solidFill>
                <a:latin typeface="Arial" charset="0"/>
                <a:cs typeface="Arial" charset="0"/>
              </a:rPr>
              <a:t>Induced Retirement Effect:</a:t>
            </a:r>
            <a:r>
              <a:rPr lang="en-US" sz="2400" dirty="0">
                <a:latin typeface="Arial" charset="0"/>
                <a:cs typeface="Arial" charset="0"/>
              </a:rPr>
              <a:t> People save more than they would if Social Security did not exist because they would not have retired or would not have retired as early had Social Security not been there. Given that it does exist, people choose to ultimately retire or retire earlier and save in order to do so. </a:t>
            </a:r>
            <a:endParaRPr lang="en-US" sz="2400" dirty="0">
              <a:cs typeface="Times New Roman" pitchFamily="18" charset="0"/>
            </a:endParaRPr>
          </a:p>
          <a:p>
            <a:r>
              <a:rPr lang="en-US" sz="2400" dirty="0">
                <a:solidFill>
                  <a:srgbClr val="660066"/>
                </a:solidFill>
                <a:latin typeface="Arial" charset="0"/>
                <a:cs typeface="Arial" charset="0"/>
              </a:rPr>
              <a:t>Bequest Effect:</a:t>
            </a:r>
            <a:r>
              <a:rPr lang="en-US" sz="2400" dirty="0">
                <a:latin typeface="Arial" charset="0"/>
                <a:cs typeface="Arial" charset="0"/>
              </a:rPr>
              <a:t> People save more than they would have if Social Security did not exist in order to give more to the children and grandchildren when they die.</a:t>
            </a:r>
            <a:endParaRPr lang="en-US" sz="2400" dirty="0">
              <a:cs typeface="Times New Roman" pitchFamily="18" charset="0"/>
            </a:endParaRPr>
          </a:p>
          <a:p>
            <a:endParaRPr lang="en-US" sz="2400" dirty="0"/>
          </a:p>
        </p:txBody>
      </p:sp>
      <p:sp>
        <p:nvSpPr>
          <p:cNvPr id="4" name="Slide Number Placeholder 3"/>
          <p:cNvSpPr>
            <a:spLocks noGrp="1"/>
          </p:cNvSpPr>
          <p:nvPr>
            <p:ph type="sldNum" sz="quarter" idx="12"/>
          </p:nvPr>
        </p:nvSpPr>
        <p:spPr/>
        <p:txBody>
          <a:bodyPr/>
          <a:lstStyle/>
          <a:p>
            <a:fld id="{9A4B6450-EC41-4195-A209-9389352C6526}" type="slidenum">
              <a:rPr lang="en-US" smtClean="0"/>
              <a:pPr/>
              <a:t>21</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Effect transition="in" filter="wipe(left)">
                                      <p:cBhvr>
                                        <p:cTn id="7" dur="500"/>
                                        <p:tgtEl>
                                          <p:spTgt spid="32771">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2771">
                                            <p:txEl>
                                              <p:pRg st="1" end="1"/>
                                            </p:txEl>
                                          </p:spTgt>
                                        </p:tgtEl>
                                        <p:attrNameLst>
                                          <p:attrName>style.visibility</p:attrName>
                                        </p:attrNameLst>
                                      </p:cBhvr>
                                      <p:to>
                                        <p:strVal val="visible"/>
                                      </p:to>
                                    </p:set>
                                    <p:animEffect transition="in" filter="wipe(left)">
                                      <p:cBhvr>
                                        <p:cTn id="11" dur="500"/>
                                        <p:tgtEl>
                                          <p:spTgt spid="32771">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2771">
                                            <p:txEl>
                                              <p:pRg st="2" end="2"/>
                                            </p:txEl>
                                          </p:spTgt>
                                        </p:tgtEl>
                                        <p:attrNameLst>
                                          <p:attrName>style.visibility</p:attrName>
                                        </p:attrNameLst>
                                      </p:cBhvr>
                                      <p:to>
                                        <p:strVal val="visible"/>
                                      </p:to>
                                    </p:set>
                                    <p:animEffect transition="in" filter="wipe(left)">
                                      <p:cBhvr>
                                        <p:cTn id="15" dur="500"/>
                                        <p:tgtEl>
                                          <p:spTgt spid="327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autoUpdateAnimBg="0" advAuto="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noAutofit/>
          </a:bodyPr>
          <a:lstStyle/>
          <a:p>
            <a:r>
              <a:rPr lang="en-US" sz="3600" dirty="0">
                <a:cs typeface="Arial" charset="0"/>
              </a:rPr>
              <a:t>The Net Effect of Social Security on Savings</a:t>
            </a:r>
            <a:r>
              <a:rPr lang="en-US" sz="3600" dirty="0">
                <a:cs typeface="Times New Roman" pitchFamily="18" charset="0"/>
              </a:rPr>
              <a:t/>
            </a:r>
            <a:br>
              <a:rPr lang="en-US" sz="3600" dirty="0">
                <a:cs typeface="Times New Roman" pitchFamily="18" charset="0"/>
              </a:rPr>
            </a:br>
            <a:endParaRPr lang="en-US" sz="3600" dirty="0">
              <a:cs typeface="Times New Roman" pitchFamily="18" charset="0"/>
            </a:endParaRPr>
          </a:p>
        </p:txBody>
      </p:sp>
      <p:sp>
        <p:nvSpPr>
          <p:cNvPr id="33795" name="Rectangle 3"/>
          <p:cNvSpPr>
            <a:spLocks noGrp="1" noChangeArrowheads="1"/>
          </p:cNvSpPr>
          <p:nvPr>
            <p:ph type="body" idx="1"/>
          </p:nvPr>
        </p:nvSpPr>
        <p:spPr/>
        <p:txBody>
          <a:bodyPr>
            <a:normAutofit/>
          </a:bodyPr>
          <a:lstStyle/>
          <a:p>
            <a:r>
              <a:rPr lang="en-US" sz="2800" dirty="0" smtClean="0">
                <a:latin typeface="Arial" charset="0"/>
                <a:cs typeface="Arial" charset="0"/>
              </a:rPr>
              <a:t>Martin Feldstein</a:t>
            </a:r>
            <a:r>
              <a:rPr lang="en-US" sz="2800" dirty="0">
                <a:latin typeface="Arial" charset="0"/>
                <a:cs typeface="Arial" charset="0"/>
              </a:rPr>
              <a:t>: Social Security leads to a substantial reduction in </a:t>
            </a:r>
            <a:r>
              <a:rPr lang="en-US" sz="2800" dirty="0" smtClean="0">
                <a:latin typeface="Arial" charset="0"/>
                <a:cs typeface="Arial" charset="0"/>
              </a:rPr>
              <a:t>savings – Asset Substitution Effect</a:t>
            </a:r>
            <a:endParaRPr lang="en-US" sz="2800" dirty="0">
              <a:cs typeface="Times New Roman" pitchFamily="18" charset="0"/>
            </a:endParaRPr>
          </a:p>
          <a:p>
            <a:endParaRPr lang="en-US" sz="2800" dirty="0" smtClean="0">
              <a:latin typeface="Arial" charset="0"/>
              <a:cs typeface="Arial" charset="0"/>
            </a:endParaRPr>
          </a:p>
          <a:p>
            <a:r>
              <a:rPr lang="en-US" sz="2800" dirty="0" smtClean="0">
                <a:latin typeface="Arial" charset="0"/>
                <a:cs typeface="Arial" charset="0"/>
              </a:rPr>
              <a:t>Alicia </a:t>
            </a:r>
            <a:r>
              <a:rPr lang="en-US" sz="2800" dirty="0" err="1" smtClean="0">
                <a:latin typeface="Arial" charset="0"/>
                <a:cs typeface="Arial" charset="0"/>
              </a:rPr>
              <a:t>Munnell</a:t>
            </a:r>
            <a:r>
              <a:rPr lang="en-US" sz="2800" dirty="0">
                <a:latin typeface="Arial" charset="0"/>
                <a:cs typeface="Arial" charset="0"/>
              </a:rPr>
              <a:t>: The net effect of the </a:t>
            </a:r>
            <a:r>
              <a:rPr lang="en-US" sz="2800" dirty="0" smtClean="0">
                <a:latin typeface="Arial" charset="0"/>
                <a:cs typeface="Arial" charset="0"/>
              </a:rPr>
              <a:t>Asset Substitution Effect </a:t>
            </a:r>
            <a:r>
              <a:rPr lang="en-US" sz="2800" dirty="0">
                <a:latin typeface="Arial" charset="0"/>
                <a:cs typeface="Arial" charset="0"/>
              </a:rPr>
              <a:t>and </a:t>
            </a:r>
            <a:r>
              <a:rPr lang="en-US" sz="2800" dirty="0" smtClean="0">
                <a:latin typeface="Arial" charset="0"/>
                <a:cs typeface="Arial" charset="0"/>
              </a:rPr>
              <a:t>Induced Retirement Effect </a:t>
            </a:r>
            <a:r>
              <a:rPr lang="en-US" sz="2800" dirty="0">
                <a:latin typeface="Arial" charset="0"/>
                <a:cs typeface="Arial" charset="0"/>
              </a:rPr>
              <a:t>is nearly </a:t>
            </a:r>
            <a:r>
              <a:rPr lang="en-US" sz="2800" dirty="0" smtClean="0">
                <a:latin typeface="Arial" charset="0"/>
                <a:cs typeface="Arial" charset="0"/>
              </a:rPr>
              <a:t>zero</a:t>
            </a:r>
            <a:r>
              <a:rPr lang="en-US" sz="2800" dirty="0">
                <a:latin typeface="Arial" charset="0"/>
                <a:cs typeface="Arial" charset="0"/>
              </a:rPr>
              <a:t> </a:t>
            </a:r>
            <a:endParaRPr lang="en-US" sz="2800" dirty="0">
              <a:cs typeface="Times New Roman" pitchFamily="18" charset="0"/>
            </a:endParaRPr>
          </a:p>
          <a:p>
            <a:endParaRPr lang="en-US" sz="2800" dirty="0"/>
          </a:p>
        </p:txBody>
      </p:sp>
      <p:sp>
        <p:nvSpPr>
          <p:cNvPr id="4" name="Slide Number Placeholder 3"/>
          <p:cNvSpPr>
            <a:spLocks noGrp="1"/>
          </p:cNvSpPr>
          <p:nvPr>
            <p:ph type="sldNum" sz="quarter" idx="12"/>
          </p:nvPr>
        </p:nvSpPr>
        <p:spPr/>
        <p:txBody>
          <a:bodyPr/>
          <a:lstStyle/>
          <a:p>
            <a:fld id="{9A4B6450-EC41-4195-A209-9389352C6526}" type="slidenum">
              <a:rPr lang="en-US" smtClean="0"/>
              <a:pPr/>
              <a:t>22</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Effect transition="in" filter="wipe(left)">
                                      <p:cBhvr>
                                        <p:cTn id="7" dur="500"/>
                                        <p:tgtEl>
                                          <p:spTgt spid="33795">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3795">
                                            <p:txEl>
                                              <p:pRg st="2" end="2"/>
                                            </p:txEl>
                                          </p:spTgt>
                                        </p:tgtEl>
                                        <p:attrNameLst>
                                          <p:attrName>style.visibility</p:attrName>
                                        </p:attrNameLst>
                                      </p:cBhvr>
                                      <p:to>
                                        <p:strVal val="visible"/>
                                      </p:to>
                                    </p:set>
                                    <p:animEffect transition="in" filter="wipe(left)">
                                      <p:cBhvr>
                                        <p:cTn id="11" dur="500"/>
                                        <p:tgtEl>
                                          <p:spTgt spid="337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autoUpdateAnimBg="0" advAuto="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normAutofit/>
          </a:bodyPr>
          <a:lstStyle/>
          <a:p>
            <a:r>
              <a:rPr lang="en-US" dirty="0" smtClean="0">
                <a:cs typeface="Arial" charset="0"/>
              </a:rPr>
              <a:t>Introduction to Government Finance</a:t>
            </a:r>
            <a:r>
              <a:rPr lang="en-US" dirty="0" smtClean="0"/>
              <a:t> </a:t>
            </a:r>
            <a:endParaRPr lang="en-US" dirty="0"/>
          </a:p>
        </p:txBody>
      </p:sp>
      <p:sp>
        <p:nvSpPr>
          <p:cNvPr id="2051" name="Rectangle 3"/>
          <p:cNvSpPr>
            <a:spLocks noGrp="1" noChangeArrowheads="1"/>
          </p:cNvSpPr>
          <p:nvPr>
            <p:ph type="subTitle" idx="1"/>
          </p:nvPr>
        </p:nvSpPr>
        <p:spPr/>
        <p:txBody>
          <a:bodyPr/>
          <a:lstStyle/>
          <a:p>
            <a:pPr eaLnBrk="1" hangingPunct="1">
              <a:defRPr/>
            </a:pPr>
            <a:r>
              <a:rPr lang="en-US" dirty="0" smtClean="0"/>
              <a:t>Public Finance</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1026"/>
          <p:cNvSpPr>
            <a:spLocks noGrp="1" noChangeArrowheads="1"/>
          </p:cNvSpPr>
          <p:nvPr>
            <p:ph type="title"/>
          </p:nvPr>
        </p:nvSpPr>
        <p:spPr>
          <a:xfrm>
            <a:off x="685800" y="0"/>
            <a:ext cx="7772400" cy="533400"/>
          </a:xfrm>
        </p:spPr>
        <p:txBody>
          <a:bodyPr>
            <a:normAutofit fontScale="90000"/>
          </a:bodyPr>
          <a:lstStyle/>
          <a:p>
            <a:r>
              <a:rPr lang="en-US" sz="3600" dirty="0">
                <a:cs typeface="Arial" charset="0"/>
              </a:rPr>
              <a:t>Federal, State, and Local Revenue</a:t>
            </a:r>
            <a:r>
              <a:rPr lang="en-US" sz="3600" dirty="0"/>
              <a:t> </a:t>
            </a:r>
          </a:p>
        </p:txBody>
      </p:sp>
      <p:sp>
        <p:nvSpPr>
          <p:cNvPr id="10243" name="Rectangle 1027"/>
          <p:cNvSpPr>
            <a:spLocks noGrp="1" noChangeArrowheads="1"/>
          </p:cNvSpPr>
          <p:nvPr>
            <p:ph type="body" idx="1"/>
          </p:nvPr>
        </p:nvSpPr>
        <p:spPr>
          <a:xfrm>
            <a:off x="762000" y="990600"/>
            <a:ext cx="7772400" cy="5638800"/>
          </a:xfrm>
        </p:spPr>
        <p:txBody>
          <a:bodyPr>
            <a:normAutofit fontScale="85000" lnSpcReduction="20000"/>
          </a:bodyPr>
          <a:lstStyle/>
          <a:p>
            <a:pPr>
              <a:lnSpc>
                <a:spcPct val="90000"/>
              </a:lnSpc>
            </a:pPr>
            <a:r>
              <a:rPr lang="en-US" sz="2800" dirty="0" smtClean="0">
                <a:cs typeface="Arial" charset="0"/>
              </a:rPr>
              <a:t>Taxes are user charges for </a:t>
            </a:r>
            <a:r>
              <a:rPr lang="en-US" sz="2800" dirty="0" err="1" smtClean="0">
                <a:cs typeface="Arial" charset="0"/>
              </a:rPr>
              <a:t>Govt</a:t>
            </a:r>
            <a:r>
              <a:rPr lang="en-US" sz="2800" dirty="0" smtClean="0">
                <a:cs typeface="Arial" charset="0"/>
              </a:rPr>
              <a:t> provided services</a:t>
            </a:r>
          </a:p>
          <a:p>
            <a:pPr>
              <a:lnSpc>
                <a:spcPct val="90000"/>
              </a:lnSpc>
            </a:pPr>
            <a:endParaRPr lang="en-US" sz="2800" dirty="0" smtClean="0">
              <a:cs typeface="Arial" charset="0"/>
            </a:endParaRPr>
          </a:p>
          <a:p>
            <a:pPr>
              <a:lnSpc>
                <a:spcPct val="90000"/>
              </a:lnSpc>
            </a:pPr>
            <a:r>
              <a:rPr lang="en-US" sz="2800" dirty="0" smtClean="0">
                <a:cs typeface="Arial" charset="0"/>
              </a:rPr>
              <a:t>Fundamental difference between </a:t>
            </a:r>
            <a:r>
              <a:rPr lang="en-US" sz="2800" dirty="0" err="1" smtClean="0">
                <a:cs typeface="Arial" charset="0"/>
              </a:rPr>
              <a:t>Govt</a:t>
            </a:r>
            <a:r>
              <a:rPr lang="en-US" sz="2800" dirty="0" smtClean="0">
                <a:cs typeface="Arial" charset="0"/>
              </a:rPr>
              <a:t> and Market provided goods &amp; Services:</a:t>
            </a:r>
          </a:p>
          <a:p>
            <a:pPr lvl="1">
              <a:lnSpc>
                <a:spcPct val="90000"/>
              </a:lnSpc>
            </a:pPr>
            <a:r>
              <a:rPr lang="en-US" sz="2400" dirty="0" smtClean="0">
                <a:cs typeface="Arial" charset="0"/>
              </a:rPr>
              <a:t>Immediate payment – hence, Prices ration the goods</a:t>
            </a:r>
          </a:p>
          <a:p>
            <a:pPr lvl="1">
              <a:lnSpc>
                <a:spcPct val="90000"/>
              </a:lnSpc>
            </a:pPr>
            <a:r>
              <a:rPr lang="en-US" sz="2400" dirty="0" smtClean="0">
                <a:cs typeface="Arial" charset="0"/>
              </a:rPr>
              <a:t>Taxes do not  </a:t>
            </a:r>
          </a:p>
          <a:p>
            <a:pPr lvl="2">
              <a:lnSpc>
                <a:spcPct val="90000"/>
              </a:lnSpc>
            </a:pPr>
            <a:r>
              <a:rPr lang="en-US" sz="2000" dirty="0" smtClean="0">
                <a:cs typeface="Arial" charset="0"/>
              </a:rPr>
              <a:t>not a prerequisite</a:t>
            </a:r>
          </a:p>
          <a:p>
            <a:pPr lvl="2">
              <a:lnSpc>
                <a:spcPct val="90000"/>
              </a:lnSpc>
            </a:pPr>
            <a:r>
              <a:rPr lang="en-US" sz="2000" dirty="0" smtClean="0">
                <a:cs typeface="Arial" charset="0"/>
              </a:rPr>
              <a:t>Services are financed by taxes but the link is missing</a:t>
            </a:r>
          </a:p>
          <a:p>
            <a:pPr>
              <a:lnSpc>
                <a:spcPct val="90000"/>
              </a:lnSpc>
            </a:pPr>
            <a:endParaRPr lang="en-US" sz="2800" dirty="0" smtClean="0">
              <a:cs typeface="Arial" charset="0"/>
            </a:endParaRPr>
          </a:p>
          <a:p>
            <a:pPr>
              <a:lnSpc>
                <a:spcPct val="90000"/>
              </a:lnSpc>
            </a:pPr>
            <a:r>
              <a:rPr lang="en-US" sz="2800" dirty="0" smtClean="0">
                <a:cs typeface="Arial" charset="0"/>
              </a:rPr>
              <a:t>Sources</a:t>
            </a:r>
            <a:r>
              <a:rPr lang="en-US" sz="2800" dirty="0">
                <a:cs typeface="Arial" charset="0"/>
              </a:rPr>
              <a:t>:</a:t>
            </a:r>
          </a:p>
          <a:p>
            <a:pPr lvl="1">
              <a:lnSpc>
                <a:spcPct val="90000"/>
              </a:lnSpc>
            </a:pPr>
            <a:r>
              <a:rPr lang="en-US" sz="2400" dirty="0">
                <a:cs typeface="Arial" charset="0"/>
              </a:rPr>
              <a:t>Taxes: </a:t>
            </a:r>
          </a:p>
          <a:p>
            <a:pPr lvl="2">
              <a:lnSpc>
                <a:spcPct val="90000"/>
              </a:lnSpc>
            </a:pPr>
            <a:r>
              <a:rPr lang="en-US" sz="2000" dirty="0">
                <a:cs typeface="Arial" charset="0"/>
              </a:rPr>
              <a:t>Payroll </a:t>
            </a:r>
          </a:p>
          <a:p>
            <a:pPr lvl="2">
              <a:lnSpc>
                <a:spcPct val="90000"/>
              </a:lnSpc>
            </a:pPr>
            <a:r>
              <a:rPr lang="en-US" sz="2000" dirty="0">
                <a:cs typeface="Arial" charset="0"/>
              </a:rPr>
              <a:t>Income (Corporate and Personal) </a:t>
            </a:r>
          </a:p>
          <a:p>
            <a:pPr lvl="2">
              <a:lnSpc>
                <a:spcPct val="90000"/>
              </a:lnSpc>
            </a:pPr>
            <a:r>
              <a:rPr lang="en-US" sz="2000" dirty="0">
                <a:cs typeface="Arial" charset="0"/>
              </a:rPr>
              <a:t>Property </a:t>
            </a:r>
          </a:p>
          <a:p>
            <a:pPr lvl="2">
              <a:lnSpc>
                <a:spcPct val="90000"/>
              </a:lnSpc>
            </a:pPr>
            <a:r>
              <a:rPr lang="en-US" sz="2000" dirty="0">
                <a:cs typeface="Arial" charset="0"/>
              </a:rPr>
              <a:t>Sales and Excise </a:t>
            </a:r>
          </a:p>
          <a:p>
            <a:pPr lvl="2">
              <a:lnSpc>
                <a:spcPct val="90000"/>
              </a:lnSpc>
            </a:pPr>
            <a:r>
              <a:rPr lang="en-US" sz="2000" dirty="0">
                <a:cs typeface="Arial" charset="0"/>
              </a:rPr>
              <a:t>Estate </a:t>
            </a:r>
          </a:p>
          <a:p>
            <a:pPr lvl="2">
              <a:lnSpc>
                <a:spcPct val="90000"/>
              </a:lnSpc>
            </a:pPr>
            <a:r>
              <a:rPr lang="en-US" sz="2000" dirty="0">
                <a:cs typeface="Arial" charset="0"/>
              </a:rPr>
              <a:t>Tariffs</a:t>
            </a:r>
          </a:p>
          <a:p>
            <a:pPr lvl="1">
              <a:lnSpc>
                <a:spcPct val="90000"/>
              </a:lnSpc>
            </a:pPr>
            <a:r>
              <a:rPr lang="en-US" sz="2400" dirty="0">
                <a:cs typeface="Arial" charset="0"/>
              </a:rPr>
              <a:t>Fees </a:t>
            </a:r>
          </a:p>
          <a:p>
            <a:pPr lvl="1">
              <a:lnSpc>
                <a:spcPct val="90000"/>
              </a:lnSpc>
            </a:pPr>
            <a:r>
              <a:rPr lang="en-US" sz="2400" dirty="0">
                <a:cs typeface="Arial" charset="0"/>
              </a:rPr>
              <a:t>Tuition</a:t>
            </a:r>
          </a:p>
          <a:p>
            <a:pPr lvl="1">
              <a:lnSpc>
                <a:spcPct val="90000"/>
              </a:lnSpc>
            </a:pPr>
            <a:r>
              <a:rPr lang="en-US" sz="2400" dirty="0">
                <a:cs typeface="Arial" charset="0"/>
              </a:rPr>
              <a:t>Licenses  </a:t>
            </a:r>
            <a:endParaRPr lang="en-US" sz="2400" dirty="0">
              <a:cs typeface="Times New Roman" pitchFamily="18" charset="0"/>
            </a:endParaRPr>
          </a:p>
          <a:p>
            <a:pPr>
              <a:lnSpc>
                <a:spcPct val="90000"/>
              </a:lnSpc>
            </a:pPr>
            <a:endParaRPr lang="en-US" sz="2800" dirty="0"/>
          </a:p>
        </p:txBody>
      </p:sp>
      <p:sp>
        <p:nvSpPr>
          <p:cNvPr id="4" name="Slide Number Placeholder 3"/>
          <p:cNvSpPr>
            <a:spLocks noGrp="1"/>
          </p:cNvSpPr>
          <p:nvPr>
            <p:ph type="sldNum" sz="quarter" idx="12"/>
          </p:nvPr>
        </p:nvSpPr>
        <p:spPr/>
        <p:txBody>
          <a:bodyPr/>
          <a:lstStyle/>
          <a:p>
            <a:fld id="{9A4B6450-EC41-4195-A209-9389352C6526}" type="slidenum">
              <a:rPr lang="en-US" smtClean="0"/>
              <a:pPr/>
              <a:t>24</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wipe(left)">
                                      <p:cBhvr>
                                        <p:cTn id="7" dur="500"/>
                                        <p:tgtEl>
                                          <p:spTgt spid="10243">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243">
                                            <p:txEl>
                                              <p:pRg st="2" end="2"/>
                                            </p:txEl>
                                          </p:spTgt>
                                        </p:tgtEl>
                                        <p:attrNameLst>
                                          <p:attrName>style.visibility</p:attrName>
                                        </p:attrNameLst>
                                      </p:cBhvr>
                                      <p:to>
                                        <p:strVal val="visible"/>
                                      </p:to>
                                    </p:set>
                                    <p:animEffect transition="in" filter="wipe(left)">
                                      <p:cBhvr>
                                        <p:cTn id="11" dur="500"/>
                                        <p:tgtEl>
                                          <p:spTgt spid="10243">
                                            <p:txEl>
                                              <p:pRg st="2" end="2"/>
                                            </p:txEl>
                                          </p:spTgt>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0243">
                                            <p:txEl>
                                              <p:pRg st="3" end="3"/>
                                            </p:txEl>
                                          </p:spTgt>
                                        </p:tgtEl>
                                        <p:attrNameLst>
                                          <p:attrName>style.visibility</p:attrName>
                                        </p:attrNameLst>
                                      </p:cBhvr>
                                      <p:to>
                                        <p:strVal val="visible"/>
                                      </p:to>
                                    </p:set>
                                    <p:animEffect transition="in" filter="wipe(left)">
                                      <p:cBhvr>
                                        <p:cTn id="14" dur="500"/>
                                        <p:tgtEl>
                                          <p:spTgt spid="10243">
                                            <p:txEl>
                                              <p:pRg st="3" end="3"/>
                                            </p:txEl>
                                          </p:spTgt>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0243">
                                            <p:txEl>
                                              <p:pRg st="4" end="4"/>
                                            </p:txEl>
                                          </p:spTgt>
                                        </p:tgtEl>
                                        <p:attrNameLst>
                                          <p:attrName>style.visibility</p:attrName>
                                        </p:attrNameLst>
                                      </p:cBhvr>
                                      <p:to>
                                        <p:strVal val="visible"/>
                                      </p:to>
                                    </p:set>
                                    <p:animEffect transition="in" filter="wipe(left)">
                                      <p:cBhvr>
                                        <p:cTn id="17" dur="500"/>
                                        <p:tgtEl>
                                          <p:spTgt spid="10243">
                                            <p:txEl>
                                              <p:pRg st="4" end="4"/>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0243">
                                            <p:txEl>
                                              <p:pRg st="5" end="5"/>
                                            </p:txEl>
                                          </p:spTgt>
                                        </p:tgtEl>
                                        <p:attrNameLst>
                                          <p:attrName>style.visibility</p:attrName>
                                        </p:attrNameLst>
                                      </p:cBhvr>
                                      <p:to>
                                        <p:strVal val="visible"/>
                                      </p:to>
                                    </p:set>
                                    <p:animEffect transition="in" filter="wipe(left)">
                                      <p:cBhvr>
                                        <p:cTn id="20" dur="500"/>
                                        <p:tgtEl>
                                          <p:spTgt spid="10243">
                                            <p:txEl>
                                              <p:pRg st="5" end="5"/>
                                            </p:txEl>
                                          </p:spTgt>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0243">
                                            <p:txEl>
                                              <p:pRg st="6" end="6"/>
                                            </p:txEl>
                                          </p:spTgt>
                                        </p:tgtEl>
                                        <p:attrNameLst>
                                          <p:attrName>style.visibility</p:attrName>
                                        </p:attrNameLst>
                                      </p:cBhvr>
                                      <p:to>
                                        <p:strVal val="visible"/>
                                      </p:to>
                                    </p:set>
                                    <p:animEffect transition="in" filter="wipe(left)">
                                      <p:cBhvr>
                                        <p:cTn id="23" dur="500"/>
                                        <p:tgtEl>
                                          <p:spTgt spid="10243">
                                            <p:txEl>
                                              <p:pRg st="6" end="6"/>
                                            </p:txEl>
                                          </p:spTgt>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10243">
                                            <p:txEl>
                                              <p:pRg st="8" end="8"/>
                                            </p:txEl>
                                          </p:spTgt>
                                        </p:tgtEl>
                                        <p:attrNameLst>
                                          <p:attrName>style.visibility</p:attrName>
                                        </p:attrNameLst>
                                      </p:cBhvr>
                                      <p:to>
                                        <p:strVal val="visible"/>
                                      </p:to>
                                    </p:set>
                                    <p:animEffect transition="in" filter="wipe(left)">
                                      <p:cBhvr>
                                        <p:cTn id="27" dur="500"/>
                                        <p:tgtEl>
                                          <p:spTgt spid="10243">
                                            <p:txEl>
                                              <p:pRg st="8" end="8"/>
                                            </p:txEl>
                                          </p:spTgt>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0243">
                                            <p:txEl>
                                              <p:pRg st="9" end="9"/>
                                            </p:txEl>
                                          </p:spTgt>
                                        </p:tgtEl>
                                        <p:attrNameLst>
                                          <p:attrName>style.visibility</p:attrName>
                                        </p:attrNameLst>
                                      </p:cBhvr>
                                      <p:to>
                                        <p:strVal val="visible"/>
                                      </p:to>
                                    </p:set>
                                    <p:animEffect transition="in" filter="wipe(left)">
                                      <p:cBhvr>
                                        <p:cTn id="30" dur="500"/>
                                        <p:tgtEl>
                                          <p:spTgt spid="10243">
                                            <p:txEl>
                                              <p:pRg st="9" end="9"/>
                                            </p:txEl>
                                          </p:spTgt>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0243">
                                            <p:txEl>
                                              <p:pRg st="10" end="10"/>
                                            </p:txEl>
                                          </p:spTgt>
                                        </p:tgtEl>
                                        <p:attrNameLst>
                                          <p:attrName>style.visibility</p:attrName>
                                        </p:attrNameLst>
                                      </p:cBhvr>
                                      <p:to>
                                        <p:strVal val="visible"/>
                                      </p:to>
                                    </p:set>
                                    <p:animEffect transition="in" filter="wipe(left)">
                                      <p:cBhvr>
                                        <p:cTn id="33" dur="500"/>
                                        <p:tgtEl>
                                          <p:spTgt spid="10243">
                                            <p:txEl>
                                              <p:pRg st="10" end="10"/>
                                            </p:txEl>
                                          </p:spTgt>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0243">
                                            <p:txEl>
                                              <p:pRg st="11" end="11"/>
                                            </p:txEl>
                                          </p:spTgt>
                                        </p:tgtEl>
                                        <p:attrNameLst>
                                          <p:attrName>style.visibility</p:attrName>
                                        </p:attrNameLst>
                                      </p:cBhvr>
                                      <p:to>
                                        <p:strVal val="visible"/>
                                      </p:to>
                                    </p:set>
                                    <p:animEffect transition="in" filter="wipe(left)">
                                      <p:cBhvr>
                                        <p:cTn id="36" dur="500"/>
                                        <p:tgtEl>
                                          <p:spTgt spid="10243">
                                            <p:txEl>
                                              <p:pRg st="11" end="11"/>
                                            </p:txEl>
                                          </p:spTgt>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0243">
                                            <p:txEl>
                                              <p:pRg st="12" end="12"/>
                                            </p:txEl>
                                          </p:spTgt>
                                        </p:tgtEl>
                                        <p:attrNameLst>
                                          <p:attrName>style.visibility</p:attrName>
                                        </p:attrNameLst>
                                      </p:cBhvr>
                                      <p:to>
                                        <p:strVal val="visible"/>
                                      </p:to>
                                    </p:set>
                                    <p:animEffect transition="in" filter="wipe(left)">
                                      <p:cBhvr>
                                        <p:cTn id="39" dur="500"/>
                                        <p:tgtEl>
                                          <p:spTgt spid="10243">
                                            <p:txEl>
                                              <p:pRg st="12" end="12"/>
                                            </p:txEl>
                                          </p:spTgt>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0243">
                                            <p:txEl>
                                              <p:pRg st="13" end="13"/>
                                            </p:txEl>
                                          </p:spTgt>
                                        </p:tgtEl>
                                        <p:attrNameLst>
                                          <p:attrName>style.visibility</p:attrName>
                                        </p:attrNameLst>
                                      </p:cBhvr>
                                      <p:to>
                                        <p:strVal val="visible"/>
                                      </p:to>
                                    </p:set>
                                    <p:animEffect transition="in" filter="wipe(left)">
                                      <p:cBhvr>
                                        <p:cTn id="42" dur="500"/>
                                        <p:tgtEl>
                                          <p:spTgt spid="10243">
                                            <p:txEl>
                                              <p:pRg st="13" end="13"/>
                                            </p:txEl>
                                          </p:spTgt>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0243">
                                            <p:txEl>
                                              <p:pRg st="14" end="14"/>
                                            </p:txEl>
                                          </p:spTgt>
                                        </p:tgtEl>
                                        <p:attrNameLst>
                                          <p:attrName>style.visibility</p:attrName>
                                        </p:attrNameLst>
                                      </p:cBhvr>
                                      <p:to>
                                        <p:strVal val="visible"/>
                                      </p:to>
                                    </p:set>
                                    <p:animEffect transition="in" filter="wipe(left)">
                                      <p:cBhvr>
                                        <p:cTn id="45" dur="500"/>
                                        <p:tgtEl>
                                          <p:spTgt spid="10243">
                                            <p:txEl>
                                              <p:pRg st="14" end="14"/>
                                            </p:txEl>
                                          </p:spTgt>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0243">
                                            <p:txEl>
                                              <p:pRg st="15" end="15"/>
                                            </p:txEl>
                                          </p:spTgt>
                                        </p:tgtEl>
                                        <p:attrNameLst>
                                          <p:attrName>style.visibility</p:attrName>
                                        </p:attrNameLst>
                                      </p:cBhvr>
                                      <p:to>
                                        <p:strVal val="visible"/>
                                      </p:to>
                                    </p:set>
                                    <p:animEffect transition="in" filter="wipe(left)">
                                      <p:cBhvr>
                                        <p:cTn id="48" dur="500"/>
                                        <p:tgtEl>
                                          <p:spTgt spid="10243">
                                            <p:txEl>
                                              <p:pRg st="15" end="15"/>
                                            </p:txEl>
                                          </p:spTgt>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0243">
                                            <p:txEl>
                                              <p:pRg st="16" end="16"/>
                                            </p:txEl>
                                          </p:spTgt>
                                        </p:tgtEl>
                                        <p:attrNameLst>
                                          <p:attrName>style.visibility</p:attrName>
                                        </p:attrNameLst>
                                      </p:cBhvr>
                                      <p:to>
                                        <p:strVal val="visible"/>
                                      </p:to>
                                    </p:set>
                                    <p:animEffect transition="in" filter="wipe(left)">
                                      <p:cBhvr>
                                        <p:cTn id="51" dur="500"/>
                                        <p:tgtEl>
                                          <p:spTgt spid="10243">
                                            <p:txEl>
                                              <p:pRg st="16" end="16"/>
                                            </p:txEl>
                                          </p:spTgt>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0243">
                                            <p:txEl>
                                              <p:pRg st="17" end="17"/>
                                            </p:txEl>
                                          </p:spTgt>
                                        </p:tgtEl>
                                        <p:attrNameLst>
                                          <p:attrName>style.visibility</p:attrName>
                                        </p:attrNameLst>
                                      </p:cBhvr>
                                      <p:to>
                                        <p:strVal val="visible"/>
                                      </p:to>
                                    </p:set>
                                    <p:animEffect transition="in" filter="wipe(left)">
                                      <p:cBhvr>
                                        <p:cTn id="54" dur="500"/>
                                        <p:tgtEl>
                                          <p:spTgt spid="10243">
                                            <p:txEl>
                                              <p:pRg st="17" end="17"/>
                                            </p:txEl>
                                          </p:spTgt>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0243">
                                            <p:txEl>
                                              <p:pRg st="18" end="18"/>
                                            </p:txEl>
                                          </p:spTgt>
                                        </p:tgtEl>
                                        <p:attrNameLst>
                                          <p:attrName>style.visibility</p:attrName>
                                        </p:attrNameLst>
                                      </p:cBhvr>
                                      <p:to>
                                        <p:strVal val="visible"/>
                                      </p:to>
                                    </p:set>
                                    <p:animEffect transition="in" filter="wipe(left)">
                                      <p:cBhvr>
                                        <p:cTn id="57" dur="500"/>
                                        <p:tgtEl>
                                          <p:spTgt spid="10243">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autoUpdateAnimBg="0" advAuto="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r>
              <a:rPr lang="en-US" sz="3600" dirty="0" smtClean="0">
                <a:cs typeface="Arial" charset="0"/>
              </a:rPr>
              <a:t>How </a:t>
            </a:r>
            <a:r>
              <a:rPr lang="en-US" sz="3600" dirty="0">
                <a:cs typeface="Arial" charset="0"/>
              </a:rPr>
              <a:t>Much We Are Taxed</a:t>
            </a:r>
            <a:r>
              <a:rPr lang="en-US" sz="3600" dirty="0"/>
              <a:t> </a:t>
            </a:r>
            <a:r>
              <a:rPr lang="en-US" sz="3600" dirty="0" smtClean="0"/>
              <a:t>Also Affects….</a:t>
            </a:r>
            <a:endParaRPr lang="en-US" sz="3600" dirty="0"/>
          </a:p>
        </p:txBody>
      </p:sp>
      <p:sp>
        <p:nvSpPr>
          <p:cNvPr id="11267" name="Rectangle 3"/>
          <p:cNvSpPr>
            <a:spLocks noGrp="1" noChangeArrowheads="1"/>
          </p:cNvSpPr>
          <p:nvPr>
            <p:ph type="body" idx="1"/>
          </p:nvPr>
        </p:nvSpPr>
        <p:spPr>
          <a:xfrm>
            <a:off x="609600" y="1752600"/>
            <a:ext cx="7772400" cy="4876800"/>
          </a:xfrm>
        </p:spPr>
        <p:txBody>
          <a:bodyPr>
            <a:normAutofit/>
          </a:bodyPr>
          <a:lstStyle/>
          <a:p>
            <a:r>
              <a:rPr lang="en-US" sz="2800" dirty="0" smtClean="0">
                <a:cs typeface="Arial" charset="0"/>
              </a:rPr>
              <a:t>Political Equilibrium</a:t>
            </a:r>
          </a:p>
          <a:p>
            <a:pPr lvl="1"/>
            <a:r>
              <a:rPr lang="en-US" sz="2400" dirty="0" smtClean="0">
                <a:cs typeface="Arial" charset="0"/>
              </a:rPr>
              <a:t>Tax share and voting choices</a:t>
            </a:r>
            <a:endParaRPr lang="en-US" sz="2400" dirty="0">
              <a:cs typeface="Times New Roman" pitchFamily="18" charset="0"/>
            </a:endParaRPr>
          </a:p>
          <a:p>
            <a:endParaRPr lang="en-US" sz="2800" dirty="0" smtClean="0">
              <a:cs typeface="Arial" charset="0"/>
            </a:endParaRPr>
          </a:p>
          <a:p>
            <a:r>
              <a:rPr lang="en-US" sz="2800" dirty="0" smtClean="0">
                <a:cs typeface="Arial" charset="0"/>
              </a:rPr>
              <a:t>Market </a:t>
            </a:r>
            <a:r>
              <a:rPr lang="en-US" sz="2800" dirty="0">
                <a:cs typeface="Arial" charset="0"/>
              </a:rPr>
              <a:t>Equilibrium and Its </a:t>
            </a:r>
            <a:r>
              <a:rPr lang="en-US" sz="2800" dirty="0" smtClean="0">
                <a:cs typeface="Arial" charset="0"/>
              </a:rPr>
              <a:t>Efficiency with which resources are employed in private use</a:t>
            </a:r>
          </a:p>
          <a:p>
            <a:pPr lvl="1"/>
            <a:r>
              <a:rPr lang="en-US" sz="2400" dirty="0" smtClean="0">
                <a:cs typeface="Arial" charset="0"/>
              </a:rPr>
              <a:t>Distort prices – might result in inefficiency</a:t>
            </a:r>
            <a:endParaRPr lang="en-US" sz="2400" dirty="0">
              <a:cs typeface="Times New Roman" pitchFamily="18" charset="0"/>
            </a:endParaRPr>
          </a:p>
          <a:p>
            <a:endParaRPr lang="en-US" sz="2800" dirty="0" smtClean="0">
              <a:cs typeface="Arial" charset="0"/>
            </a:endParaRPr>
          </a:p>
          <a:p>
            <a:r>
              <a:rPr lang="en-US" sz="2800" dirty="0" smtClean="0">
                <a:cs typeface="Arial" charset="0"/>
              </a:rPr>
              <a:t>The </a:t>
            </a:r>
            <a:r>
              <a:rPr lang="en-US" sz="2800" dirty="0">
                <a:cs typeface="Arial" charset="0"/>
              </a:rPr>
              <a:t>Distribution of </a:t>
            </a:r>
            <a:r>
              <a:rPr lang="en-US" sz="2800" dirty="0" smtClean="0">
                <a:cs typeface="Arial" charset="0"/>
              </a:rPr>
              <a:t>Income</a:t>
            </a:r>
          </a:p>
          <a:p>
            <a:pPr lvl="1"/>
            <a:r>
              <a:rPr lang="en-US" sz="2400" dirty="0" smtClean="0">
                <a:cs typeface="Arial" charset="0"/>
              </a:rPr>
              <a:t>Reducing the income people have to spend</a:t>
            </a:r>
          </a:p>
          <a:p>
            <a:pPr lvl="1"/>
            <a:r>
              <a:rPr lang="en-US" sz="2400" dirty="0" smtClean="0">
                <a:cs typeface="Arial" charset="0"/>
              </a:rPr>
              <a:t>Prices and amounts of private goods &amp; services </a:t>
            </a:r>
          </a:p>
          <a:p>
            <a:pPr lvl="1"/>
            <a:endParaRPr lang="en-US" dirty="0">
              <a:cs typeface="Times New Roman" pitchFamily="18" charset="0"/>
            </a:endParaRPr>
          </a:p>
          <a:p>
            <a:endParaRPr lang="en-US" dirty="0"/>
          </a:p>
        </p:txBody>
      </p:sp>
      <p:sp>
        <p:nvSpPr>
          <p:cNvPr id="4" name="Slide Number Placeholder 3"/>
          <p:cNvSpPr>
            <a:spLocks noGrp="1"/>
          </p:cNvSpPr>
          <p:nvPr>
            <p:ph type="sldNum" sz="quarter" idx="12"/>
          </p:nvPr>
        </p:nvSpPr>
        <p:spPr/>
        <p:txBody>
          <a:bodyPr/>
          <a:lstStyle/>
          <a:p>
            <a:fld id="{9A4B6450-EC41-4195-A209-9389352C6526}" type="slidenum">
              <a:rPr lang="en-US" smtClean="0"/>
              <a:pPr/>
              <a:t>25</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wipe(left)">
                                      <p:cBhvr>
                                        <p:cTn id="7" dur="500"/>
                                        <p:tgtEl>
                                          <p:spTgt spid="11267">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1267">
                                            <p:txEl>
                                              <p:pRg st="1" end="1"/>
                                            </p:txEl>
                                          </p:spTgt>
                                        </p:tgtEl>
                                        <p:attrNameLst>
                                          <p:attrName>style.visibility</p:attrName>
                                        </p:attrNameLst>
                                      </p:cBhvr>
                                      <p:to>
                                        <p:strVal val="visible"/>
                                      </p:to>
                                    </p:set>
                                    <p:animEffect transition="in" filter="wipe(left)">
                                      <p:cBhvr>
                                        <p:cTn id="10" dur="500"/>
                                        <p:tgtEl>
                                          <p:spTgt spid="11267">
                                            <p:txEl>
                                              <p:pRg st="1" end="1"/>
                                            </p:txEl>
                                          </p:spTgt>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1267">
                                            <p:txEl>
                                              <p:pRg st="3" end="3"/>
                                            </p:txEl>
                                          </p:spTgt>
                                        </p:tgtEl>
                                        <p:attrNameLst>
                                          <p:attrName>style.visibility</p:attrName>
                                        </p:attrNameLst>
                                      </p:cBhvr>
                                      <p:to>
                                        <p:strVal val="visible"/>
                                      </p:to>
                                    </p:set>
                                    <p:animEffect transition="in" filter="wipe(left)">
                                      <p:cBhvr>
                                        <p:cTn id="14" dur="500"/>
                                        <p:tgtEl>
                                          <p:spTgt spid="11267">
                                            <p:txEl>
                                              <p:pRg st="3" end="3"/>
                                            </p:txEl>
                                          </p:spTgt>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1267">
                                            <p:txEl>
                                              <p:pRg st="4" end="4"/>
                                            </p:txEl>
                                          </p:spTgt>
                                        </p:tgtEl>
                                        <p:attrNameLst>
                                          <p:attrName>style.visibility</p:attrName>
                                        </p:attrNameLst>
                                      </p:cBhvr>
                                      <p:to>
                                        <p:strVal val="visible"/>
                                      </p:to>
                                    </p:set>
                                    <p:animEffect transition="in" filter="wipe(left)">
                                      <p:cBhvr>
                                        <p:cTn id="17" dur="500"/>
                                        <p:tgtEl>
                                          <p:spTgt spid="11267">
                                            <p:txEl>
                                              <p:pRg st="4" end="4"/>
                                            </p:txEl>
                                          </p:spTgt>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1267">
                                            <p:txEl>
                                              <p:pRg st="6" end="6"/>
                                            </p:txEl>
                                          </p:spTgt>
                                        </p:tgtEl>
                                        <p:attrNameLst>
                                          <p:attrName>style.visibility</p:attrName>
                                        </p:attrNameLst>
                                      </p:cBhvr>
                                      <p:to>
                                        <p:strVal val="visible"/>
                                      </p:to>
                                    </p:set>
                                    <p:animEffect transition="in" filter="wipe(left)">
                                      <p:cBhvr>
                                        <p:cTn id="21" dur="500"/>
                                        <p:tgtEl>
                                          <p:spTgt spid="11267">
                                            <p:txEl>
                                              <p:pRg st="6" end="6"/>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1267">
                                            <p:txEl>
                                              <p:pRg st="7" end="7"/>
                                            </p:txEl>
                                          </p:spTgt>
                                        </p:tgtEl>
                                        <p:attrNameLst>
                                          <p:attrName>style.visibility</p:attrName>
                                        </p:attrNameLst>
                                      </p:cBhvr>
                                      <p:to>
                                        <p:strVal val="visible"/>
                                      </p:to>
                                    </p:set>
                                    <p:animEffect transition="in" filter="wipe(left)">
                                      <p:cBhvr>
                                        <p:cTn id="24" dur="500"/>
                                        <p:tgtEl>
                                          <p:spTgt spid="11267">
                                            <p:txEl>
                                              <p:pRg st="7" end="7"/>
                                            </p:txEl>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1267">
                                            <p:txEl>
                                              <p:pRg st="8" end="8"/>
                                            </p:txEl>
                                          </p:spTgt>
                                        </p:tgtEl>
                                        <p:attrNameLst>
                                          <p:attrName>style.visibility</p:attrName>
                                        </p:attrNameLst>
                                      </p:cBhvr>
                                      <p:to>
                                        <p:strVal val="visible"/>
                                      </p:to>
                                    </p:set>
                                    <p:animEffect transition="in" filter="wipe(left)">
                                      <p:cBhvr>
                                        <p:cTn id="27" dur="500"/>
                                        <p:tgtEl>
                                          <p:spTgt spid="1126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autoUpdateAnimBg="0" advAuto="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762000" y="0"/>
            <a:ext cx="7772400" cy="1143000"/>
          </a:xfrm>
        </p:spPr>
        <p:txBody>
          <a:bodyPr/>
          <a:lstStyle/>
          <a:p>
            <a:r>
              <a:rPr lang="en-US" dirty="0">
                <a:cs typeface="Arial" charset="0"/>
              </a:rPr>
              <a:t>Tax Basics</a:t>
            </a:r>
            <a:r>
              <a:rPr lang="en-US" dirty="0"/>
              <a:t> </a:t>
            </a:r>
          </a:p>
        </p:txBody>
      </p:sp>
      <p:sp>
        <p:nvSpPr>
          <p:cNvPr id="13315" name="Rectangle 3"/>
          <p:cNvSpPr>
            <a:spLocks noGrp="1" noChangeArrowheads="1"/>
          </p:cNvSpPr>
          <p:nvPr>
            <p:ph type="body" idx="1"/>
          </p:nvPr>
        </p:nvSpPr>
        <p:spPr>
          <a:xfrm>
            <a:off x="228600" y="1143000"/>
            <a:ext cx="8686800" cy="5334000"/>
          </a:xfrm>
        </p:spPr>
        <p:txBody>
          <a:bodyPr>
            <a:noAutofit/>
          </a:bodyPr>
          <a:lstStyle/>
          <a:p>
            <a:pPr>
              <a:lnSpc>
                <a:spcPct val="90000"/>
              </a:lnSpc>
            </a:pPr>
            <a:r>
              <a:rPr lang="en-US" dirty="0">
                <a:solidFill>
                  <a:srgbClr val="660066"/>
                </a:solidFill>
                <a:cs typeface="Arial" charset="0"/>
              </a:rPr>
              <a:t>Tax Base</a:t>
            </a:r>
          </a:p>
          <a:p>
            <a:pPr lvl="1">
              <a:lnSpc>
                <a:spcPct val="90000"/>
              </a:lnSpc>
            </a:pPr>
            <a:r>
              <a:rPr lang="en-US" dirty="0">
                <a:cs typeface="Arial" charset="0"/>
              </a:rPr>
              <a:t>The item or the activity that is to be taxed. </a:t>
            </a:r>
            <a:endParaRPr lang="en-US" dirty="0" smtClean="0">
              <a:cs typeface="Arial" charset="0"/>
            </a:endParaRPr>
          </a:p>
          <a:p>
            <a:pPr lvl="2">
              <a:lnSpc>
                <a:spcPct val="90000"/>
              </a:lnSpc>
            </a:pPr>
            <a:r>
              <a:rPr lang="en-US" dirty="0" smtClean="0">
                <a:cs typeface="Arial" charset="0"/>
              </a:rPr>
              <a:t>Income</a:t>
            </a:r>
          </a:p>
          <a:p>
            <a:pPr lvl="2">
              <a:lnSpc>
                <a:spcPct val="90000"/>
              </a:lnSpc>
            </a:pPr>
            <a:r>
              <a:rPr lang="en-US" dirty="0" smtClean="0">
                <a:cs typeface="Arial" charset="0"/>
              </a:rPr>
              <a:t>Consumption</a:t>
            </a:r>
          </a:p>
          <a:p>
            <a:pPr lvl="2">
              <a:lnSpc>
                <a:spcPct val="90000"/>
              </a:lnSpc>
            </a:pPr>
            <a:r>
              <a:rPr lang="en-US" dirty="0" smtClean="0">
                <a:cs typeface="Arial" charset="0"/>
              </a:rPr>
              <a:t>wealth</a:t>
            </a:r>
            <a:endParaRPr lang="en-US" dirty="0" smtClean="0">
              <a:cs typeface="Times New Roman" pitchFamily="18" charset="0"/>
            </a:endParaRPr>
          </a:p>
          <a:p>
            <a:pPr lvl="1">
              <a:lnSpc>
                <a:spcPct val="90000"/>
              </a:lnSpc>
            </a:pPr>
            <a:r>
              <a:rPr lang="en-US" dirty="0" smtClean="0">
                <a:cs typeface="Times New Roman" pitchFamily="18" charset="0"/>
              </a:rPr>
              <a:t>The three bases are related to each other</a:t>
            </a:r>
          </a:p>
          <a:p>
            <a:pPr lvl="1">
              <a:lnSpc>
                <a:spcPct val="90000"/>
              </a:lnSpc>
            </a:pPr>
            <a:r>
              <a:rPr lang="en-US" dirty="0" smtClean="0">
                <a:cs typeface="Times New Roman" pitchFamily="18" charset="0"/>
              </a:rPr>
              <a:t>General Tax</a:t>
            </a:r>
          </a:p>
          <a:p>
            <a:pPr lvl="2">
              <a:lnSpc>
                <a:spcPct val="90000"/>
              </a:lnSpc>
            </a:pPr>
            <a:r>
              <a:rPr lang="en-US" dirty="0" smtClean="0">
                <a:cs typeface="Times New Roman" pitchFamily="18" charset="0"/>
              </a:rPr>
              <a:t>Taxes all the bases</a:t>
            </a:r>
          </a:p>
          <a:p>
            <a:pPr lvl="1">
              <a:lnSpc>
                <a:spcPct val="90000"/>
              </a:lnSpc>
            </a:pPr>
            <a:r>
              <a:rPr lang="en-US" dirty="0" smtClean="0">
                <a:cs typeface="Times New Roman" pitchFamily="18" charset="0"/>
              </a:rPr>
              <a:t>Selective Tax</a:t>
            </a:r>
          </a:p>
          <a:p>
            <a:pPr lvl="2">
              <a:lnSpc>
                <a:spcPct val="90000"/>
              </a:lnSpc>
            </a:pPr>
            <a:r>
              <a:rPr lang="en-US" dirty="0" smtClean="0">
                <a:cs typeface="Times New Roman" pitchFamily="18" charset="0"/>
              </a:rPr>
              <a:t>Tax on certain portion of tax base</a:t>
            </a:r>
          </a:p>
          <a:p>
            <a:pPr lvl="3">
              <a:lnSpc>
                <a:spcPct val="90000"/>
              </a:lnSpc>
            </a:pPr>
            <a:r>
              <a:rPr lang="en-US" sz="1600" dirty="0" smtClean="0">
                <a:cs typeface="Times New Roman" pitchFamily="18" charset="0"/>
              </a:rPr>
              <a:t>Excise Tax on production and sale of goods</a:t>
            </a:r>
          </a:p>
          <a:p>
            <a:pPr lvl="3">
              <a:lnSpc>
                <a:spcPct val="90000"/>
              </a:lnSpc>
            </a:pPr>
            <a:r>
              <a:rPr lang="en-US" sz="1600" dirty="0" smtClean="0">
                <a:cs typeface="Times New Roman" pitchFamily="18" charset="0"/>
              </a:rPr>
              <a:t>Property Tax as a tax on one type wealth</a:t>
            </a:r>
          </a:p>
          <a:p>
            <a:pPr lvl="3">
              <a:lnSpc>
                <a:spcPct val="90000"/>
              </a:lnSpc>
            </a:pPr>
            <a:r>
              <a:rPr lang="en-US" sz="1600" dirty="0" smtClean="0">
                <a:cs typeface="Times New Roman" pitchFamily="18" charset="0"/>
              </a:rPr>
              <a:t>Tax on profit is selective tax on a type of income </a:t>
            </a:r>
            <a:endParaRPr lang="en-US" sz="1600" dirty="0">
              <a:cs typeface="Times New Roman" pitchFamily="18" charset="0"/>
            </a:endParaRPr>
          </a:p>
        </p:txBody>
      </p:sp>
      <p:sp>
        <p:nvSpPr>
          <p:cNvPr id="13320" name="Rectangle 8"/>
          <p:cNvSpPr>
            <a:spLocks noChangeArrowheads="1"/>
          </p:cNvSpPr>
          <p:nvPr/>
        </p:nvSpPr>
        <p:spPr bwMode="auto">
          <a:xfrm>
            <a:off x="304800" y="3810000"/>
            <a:ext cx="8686800" cy="1600200"/>
          </a:xfrm>
          <a:prstGeom prst="rect">
            <a:avLst/>
          </a:prstGeom>
          <a:noFill/>
          <a:ln w="9525">
            <a:noFill/>
            <a:miter lim="800000"/>
            <a:headEnd/>
            <a:tailEnd/>
          </a:ln>
          <a:effectLst/>
        </p:spPr>
        <p:txBody>
          <a:bodyPr/>
          <a:lstStyle/>
          <a:p>
            <a:pPr marL="742950" lvl="1" indent="-285750">
              <a:lnSpc>
                <a:spcPct val="90000"/>
              </a:lnSpc>
              <a:spcBef>
                <a:spcPct val="20000"/>
              </a:spcBef>
              <a:buClr>
                <a:srgbClr val="660066"/>
              </a:buClr>
              <a:buFont typeface="Wingdings" pitchFamily="2" charset="2"/>
              <a:buChar char="§"/>
            </a:pPr>
            <a:endParaRPr lang="en-US" dirty="0"/>
          </a:p>
        </p:txBody>
      </p:sp>
      <p:sp>
        <p:nvSpPr>
          <p:cNvPr id="13321" name="Rectangle 9"/>
          <p:cNvSpPr>
            <a:spLocks noChangeArrowheads="1"/>
          </p:cNvSpPr>
          <p:nvPr/>
        </p:nvSpPr>
        <p:spPr bwMode="auto">
          <a:xfrm>
            <a:off x="304800" y="5257800"/>
            <a:ext cx="8686800" cy="1600200"/>
          </a:xfrm>
          <a:prstGeom prst="rect">
            <a:avLst/>
          </a:prstGeom>
          <a:noFill/>
          <a:ln w="9525">
            <a:noFill/>
            <a:miter lim="800000"/>
            <a:headEnd/>
            <a:tailEnd/>
          </a:ln>
          <a:effectLst/>
        </p:spPr>
        <p:txBody>
          <a:bodyPr/>
          <a:lstStyle/>
          <a:p>
            <a:pPr marL="342900" indent="-342900">
              <a:lnSpc>
                <a:spcPct val="90000"/>
              </a:lnSpc>
              <a:spcBef>
                <a:spcPct val="20000"/>
              </a:spcBef>
              <a:buClr>
                <a:srgbClr val="660066"/>
              </a:buClr>
              <a:buFont typeface="Wingdings" pitchFamily="2" charset="2"/>
              <a:buChar char="§"/>
            </a:pPr>
            <a:endParaRPr lang="en-US" dirty="0">
              <a:latin typeface="Arial" charset="0"/>
              <a:cs typeface="Arial" charset="0"/>
            </a:endParaRPr>
          </a:p>
        </p:txBody>
      </p:sp>
      <p:sp>
        <p:nvSpPr>
          <p:cNvPr id="6" name="Slide Number Placeholder 5"/>
          <p:cNvSpPr>
            <a:spLocks noGrp="1"/>
          </p:cNvSpPr>
          <p:nvPr>
            <p:ph type="sldNum" sz="quarter" idx="12"/>
          </p:nvPr>
        </p:nvSpPr>
        <p:spPr/>
        <p:txBody>
          <a:bodyPr/>
          <a:lstStyle/>
          <a:p>
            <a:fld id="{9A4B6450-EC41-4195-A209-9389352C6526}" type="slidenum">
              <a:rPr lang="en-US" smtClean="0"/>
              <a:pPr/>
              <a:t>26</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wipe(left)">
                                      <p:cBhvr>
                                        <p:cTn id="7" dur="500"/>
                                        <p:tgtEl>
                                          <p:spTgt spid="13315">
                                            <p:txEl>
                                              <p:pRg st="0" end="0"/>
                                            </p:txEl>
                                          </p:spTgt>
                                        </p:tgtEl>
                                      </p:cBhvr>
                                    </p:animEffect>
                                  </p:childTnLst>
                                  <p:subTnLst>
                                    <p:animClr>
                                      <p:cBhvr override="childStyle">
                                        <p:cTn dur="1" fill="hold" display="0" masterRel="nextClick" afterEffect="1"/>
                                        <p:tgtEl>
                                          <p:spTgt spid="13315">
                                            <p:txEl>
                                              <p:pRg st="0" end="0"/>
                                            </p:txEl>
                                          </p:spTgt>
                                        </p:tgtEl>
                                        <p:attrNameLst>
                                          <p:attrName>ppt_c</p:attrName>
                                        </p:attrNameLst>
                                      </p:cBhvr>
                                      <p:to>
                                        <a:srgbClr val="660066"/>
                                      </p:to>
                                    </p:animClr>
                                  </p:sub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315">
                                            <p:txEl>
                                              <p:pRg st="1" end="1"/>
                                            </p:txEl>
                                          </p:spTgt>
                                        </p:tgtEl>
                                        <p:attrNameLst>
                                          <p:attrName>style.visibility</p:attrName>
                                        </p:attrNameLst>
                                      </p:cBhvr>
                                      <p:to>
                                        <p:strVal val="visible"/>
                                      </p:to>
                                    </p:set>
                                    <p:animEffect transition="in" filter="wipe(left)">
                                      <p:cBhvr>
                                        <p:cTn id="11" dur="500"/>
                                        <p:tgtEl>
                                          <p:spTgt spid="13315">
                                            <p:txEl>
                                              <p:pRg st="1" end="1"/>
                                            </p:txEl>
                                          </p:spTgt>
                                        </p:tgtEl>
                                      </p:cBhvr>
                                    </p:animEffect>
                                  </p:childTnLst>
                                  <p:subTnLst>
                                    <p:animClr>
                                      <p:cBhvr override="childStyle">
                                        <p:cTn dur="1" fill="hold" display="0" masterRel="nextClick" afterEffect="1"/>
                                        <p:tgtEl>
                                          <p:spTgt spid="13315">
                                            <p:txEl>
                                              <p:pRg st="1" end="1"/>
                                            </p:txEl>
                                          </p:spTgt>
                                        </p:tgtEl>
                                        <p:attrNameLst>
                                          <p:attrName>ppt_c</p:attrName>
                                        </p:attrNameLst>
                                      </p:cBhvr>
                                      <p:to>
                                        <a:srgbClr val="660066"/>
                                      </p:to>
                                    </p:animClr>
                                  </p:sub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315">
                                            <p:txEl>
                                              <p:pRg st="2" end="2"/>
                                            </p:txEl>
                                          </p:spTgt>
                                        </p:tgtEl>
                                        <p:attrNameLst>
                                          <p:attrName>style.visibility</p:attrName>
                                        </p:attrNameLst>
                                      </p:cBhvr>
                                      <p:to>
                                        <p:strVal val="visible"/>
                                      </p:to>
                                    </p:set>
                                    <p:animEffect transition="in" filter="wipe(left)">
                                      <p:cBhvr>
                                        <p:cTn id="15" dur="500"/>
                                        <p:tgtEl>
                                          <p:spTgt spid="13315">
                                            <p:txEl>
                                              <p:pRg st="2" end="2"/>
                                            </p:txEl>
                                          </p:spTgt>
                                        </p:tgtEl>
                                      </p:cBhvr>
                                    </p:animEffect>
                                  </p:childTnLst>
                                  <p:subTnLst>
                                    <p:animClr>
                                      <p:cBhvr override="childStyle">
                                        <p:cTn dur="1" fill="hold" display="0" masterRel="nextClick" afterEffect="1"/>
                                        <p:tgtEl>
                                          <p:spTgt spid="13315">
                                            <p:txEl>
                                              <p:pRg st="2" end="2"/>
                                            </p:txEl>
                                          </p:spTgt>
                                        </p:tgtEl>
                                        <p:attrNameLst>
                                          <p:attrName>ppt_c</p:attrName>
                                        </p:attrNameLst>
                                      </p:cBhvr>
                                      <p:to>
                                        <a:srgbClr val="660066"/>
                                      </p:to>
                                    </p:animClr>
                                  </p:sub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3315">
                                            <p:txEl>
                                              <p:pRg st="3" end="3"/>
                                            </p:txEl>
                                          </p:spTgt>
                                        </p:tgtEl>
                                        <p:attrNameLst>
                                          <p:attrName>style.visibility</p:attrName>
                                        </p:attrNameLst>
                                      </p:cBhvr>
                                      <p:to>
                                        <p:strVal val="visible"/>
                                      </p:to>
                                    </p:set>
                                    <p:animEffect transition="in" filter="wipe(left)">
                                      <p:cBhvr>
                                        <p:cTn id="19" dur="500"/>
                                        <p:tgtEl>
                                          <p:spTgt spid="13315">
                                            <p:txEl>
                                              <p:pRg st="3" end="3"/>
                                            </p:txEl>
                                          </p:spTgt>
                                        </p:tgtEl>
                                      </p:cBhvr>
                                    </p:animEffect>
                                  </p:childTnLst>
                                  <p:subTnLst>
                                    <p:animClr>
                                      <p:cBhvr override="childStyle">
                                        <p:cTn dur="1" fill="hold" display="0" masterRel="nextClick" afterEffect="1"/>
                                        <p:tgtEl>
                                          <p:spTgt spid="13315">
                                            <p:txEl>
                                              <p:pRg st="3" end="3"/>
                                            </p:txEl>
                                          </p:spTgt>
                                        </p:tgtEl>
                                        <p:attrNameLst>
                                          <p:attrName>ppt_c</p:attrName>
                                        </p:attrNameLst>
                                      </p:cBhvr>
                                      <p:to>
                                        <a:srgbClr val="660066"/>
                                      </p:to>
                                    </p:animClr>
                                  </p:sub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3315">
                                            <p:txEl>
                                              <p:pRg st="4" end="4"/>
                                            </p:txEl>
                                          </p:spTgt>
                                        </p:tgtEl>
                                        <p:attrNameLst>
                                          <p:attrName>style.visibility</p:attrName>
                                        </p:attrNameLst>
                                      </p:cBhvr>
                                      <p:to>
                                        <p:strVal val="visible"/>
                                      </p:to>
                                    </p:set>
                                    <p:animEffect transition="in" filter="wipe(left)">
                                      <p:cBhvr>
                                        <p:cTn id="23" dur="500"/>
                                        <p:tgtEl>
                                          <p:spTgt spid="13315">
                                            <p:txEl>
                                              <p:pRg st="4" end="4"/>
                                            </p:txEl>
                                          </p:spTgt>
                                        </p:tgtEl>
                                      </p:cBhvr>
                                    </p:animEffect>
                                  </p:childTnLst>
                                  <p:subTnLst>
                                    <p:animClr>
                                      <p:cBhvr override="childStyle">
                                        <p:cTn dur="1" fill="hold" display="0" masterRel="nextClick" afterEffect="1"/>
                                        <p:tgtEl>
                                          <p:spTgt spid="13315">
                                            <p:txEl>
                                              <p:pRg st="4" end="4"/>
                                            </p:txEl>
                                          </p:spTgt>
                                        </p:tgtEl>
                                        <p:attrNameLst>
                                          <p:attrName>ppt_c</p:attrName>
                                        </p:attrNameLst>
                                      </p:cBhvr>
                                      <p:to>
                                        <a:srgbClr val="660066"/>
                                      </p:to>
                                    </p:animClr>
                                  </p:sub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3315">
                                            <p:txEl>
                                              <p:pRg st="5" end="5"/>
                                            </p:txEl>
                                          </p:spTgt>
                                        </p:tgtEl>
                                        <p:attrNameLst>
                                          <p:attrName>style.visibility</p:attrName>
                                        </p:attrNameLst>
                                      </p:cBhvr>
                                      <p:to>
                                        <p:strVal val="visible"/>
                                      </p:to>
                                    </p:set>
                                    <p:animEffect transition="in" filter="wipe(left)">
                                      <p:cBhvr>
                                        <p:cTn id="27" dur="500"/>
                                        <p:tgtEl>
                                          <p:spTgt spid="13315">
                                            <p:txEl>
                                              <p:pRg st="5" end="5"/>
                                            </p:txEl>
                                          </p:spTgt>
                                        </p:tgtEl>
                                      </p:cBhvr>
                                    </p:animEffect>
                                  </p:childTnLst>
                                  <p:subTnLst>
                                    <p:animClr>
                                      <p:cBhvr override="childStyle">
                                        <p:cTn dur="1" fill="hold" display="0" masterRel="nextClick" afterEffect="1"/>
                                        <p:tgtEl>
                                          <p:spTgt spid="13315">
                                            <p:txEl>
                                              <p:pRg st="5" end="5"/>
                                            </p:txEl>
                                          </p:spTgt>
                                        </p:tgtEl>
                                        <p:attrNameLst>
                                          <p:attrName>ppt_c</p:attrName>
                                        </p:attrNameLst>
                                      </p:cBhvr>
                                      <p:to>
                                        <a:srgbClr val="660066"/>
                                      </p:to>
                                    </p:animClr>
                                  </p:sub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3315">
                                            <p:txEl>
                                              <p:pRg st="6" end="6"/>
                                            </p:txEl>
                                          </p:spTgt>
                                        </p:tgtEl>
                                        <p:attrNameLst>
                                          <p:attrName>style.visibility</p:attrName>
                                        </p:attrNameLst>
                                      </p:cBhvr>
                                      <p:to>
                                        <p:strVal val="visible"/>
                                      </p:to>
                                    </p:set>
                                    <p:animEffect transition="in" filter="wipe(left)">
                                      <p:cBhvr>
                                        <p:cTn id="31" dur="500"/>
                                        <p:tgtEl>
                                          <p:spTgt spid="13315">
                                            <p:txEl>
                                              <p:pRg st="6" end="6"/>
                                            </p:txEl>
                                          </p:spTgt>
                                        </p:tgtEl>
                                      </p:cBhvr>
                                    </p:animEffect>
                                  </p:childTnLst>
                                  <p:subTnLst>
                                    <p:animClr>
                                      <p:cBhvr override="childStyle">
                                        <p:cTn dur="1" fill="hold" display="0" masterRel="nextClick" afterEffect="1"/>
                                        <p:tgtEl>
                                          <p:spTgt spid="13315">
                                            <p:txEl>
                                              <p:pRg st="6" end="6"/>
                                            </p:txEl>
                                          </p:spTgt>
                                        </p:tgtEl>
                                        <p:attrNameLst>
                                          <p:attrName>ppt_c</p:attrName>
                                        </p:attrNameLst>
                                      </p:cBhvr>
                                      <p:to>
                                        <a:srgbClr val="660066"/>
                                      </p:to>
                                    </p:animClr>
                                  </p:sub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3315">
                                            <p:txEl>
                                              <p:pRg st="7" end="7"/>
                                            </p:txEl>
                                          </p:spTgt>
                                        </p:tgtEl>
                                        <p:attrNameLst>
                                          <p:attrName>style.visibility</p:attrName>
                                        </p:attrNameLst>
                                      </p:cBhvr>
                                      <p:to>
                                        <p:strVal val="visible"/>
                                      </p:to>
                                    </p:set>
                                    <p:animEffect transition="in" filter="wipe(left)">
                                      <p:cBhvr>
                                        <p:cTn id="35" dur="500"/>
                                        <p:tgtEl>
                                          <p:spTgt spid="13315">
                                            <p:txEl>
                                              <p:pRg st="7" end="7"/>
                                            </p:txEl>
                                          </p:spTgt>
                                        </p:tgtEl>
                                      </p:cBhvr>
                                    </p:animEffect>
                                  </p:childTnLst>
                                  <p:subTnLst>
                                    <p:animClr>
                                      <p:cBhvr override="childStyle">
                                        <p:cTn dur="1" fill="hold" display="0" masterRel="nextClick" afterEffect="1"/>
                                        <p:tgtEl>
                                          <p:spTgt spid="13315">
                                            <p:txEl>
                                              <p:pRg st="7" end="7"/>
                                            </p:txEl>
                                          </p:spTgt>
                                        </p:tgtEl>
                                        <p:attrNameLst>
                                          <p:attrName>ppt_c</p:attrName>
                                        </p:attrNameLst>
                                      </p:cBhvr>
                                      <p:to>
                                        <a:srgbClr val="660066"/>
                                      </p:to>
                                    </p:animClr>
                                  </p:sub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13315">
                                            <p:txEl>
                                              <p:pRg st="8" end="8"/>
                                            </p:txEl>
                                          </p:spTgt>
                                        </p:tgtEl>
                                        <p:attrNameLst>
                                          <p:attrName>style.visibility</p:attrName>
                                        </p:attrNameLst>
                                      </p:cBhvr>
                                      <p:to>
                                        <p:strVal val="visible"/>
                                      </p:to>
                                    </p:set>
                                    <p:animEffect transition="in" filter="wipe(left)">
                                      <p:cBhvr>
                                        <p:cTn id="39" dur="500"/>
                                        <p:tgtEl>
                                          <p:spTgt spid="13315">
                                            <p:txEl>
                                              <p:pRg st="8" end="8"/>
                                            </p:txEl>
                                          </p:spTgt>
                                        </p:tgtEl>
                                      </p:cBhvr>
                                    </p:animEffect>
                                  </p:childTnLst>
                                  <p:subTnLst>
                                    <p:animClr>
                                      <p:cBhvr override="childStyle">
                                        <p:cTn dur="1" fill="hold" display="0" masterRel="nextClick" afterEffect="1"/>
                                        <p:tgtEl>
                                          <p:spTgt spid="13315">
                                            <p:txEl>
                                              <p:pRg st="8" end="8"/>
                                            </p:txEl>
                                          </p:spTgt>
                                        </p:tgtEl>
                                        <p:attrNameLst>
                                          <p:attrName>ppt_c</p:attrName>
                                        </p:attrNameLst>
                                      </p:cBhvr>
                                      <p:to>
                                        <a:srgbClr val="660066"/>
                                      </p:to>
                                    </p:animClr>
                                  </p:sub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13315">
                                            <p:txEl>
                                              <p:pRg st="9" end="9"/>
                                            </p:txEl>
                                          </p:spTgt>
                                        </p:tgtEl>
                                        <p:attrNameLst>
                                          <p:attrName>style.visibility</p:attrName>
                                        </p:attrNameLst>
                                      </p:cBhvr>
                                      <p:to>
                                        <p:strVal val="visible"/>
                                      </p:to>
                                    </p:set>
                                    <p:animEffect transition="in" filter="wipe(left)">
                                      <p:cBhvr>
                                        <p:cTn id="43" dur="500"/>
                                        <p:tgtEl>
                                          <p:spTgt spid="13315">
                                            <p:txEl>
                                              <p:pRg st="9" end="9"/>
                                            </p:txEl>
                                          </p:spTgt>
                                        </p:tgtEl>
                                      </p:cBhvr>
                                    </p:animEffect>
                                  </p:childTnLst>
                                  <p:subTnLst>
                                    <p:animClr>
                                      <p:cBhvr override="childStyle">
                                        <p:cTn dur="1" fill="hold" display="0" masterRel="nextClick" afterEffect="1"/>
                                        <p:tgtEl>
                                          <p:spTgt spid="13315">
                                            <p:txEl>
                                              <p:pRg st="9" end="9"/>
                                            </p:txEl>
                                          </p:spTgt>
                                        </p:tgtEl>
                                        <p:attrNameLst>
                                          <p:attrName>ppt_c</p:attrName>
                                        </p:attrNameLst>
                                      </p:cBhvr>
                                      <p:to>
                                        <a:srgbClr val="660066"/>
                                      </p:to>
                                    </p:animClr>
                                  </p:sub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13315">
                                            <p:txEl>
                                              <p:pRg st="10" end="10"/>
                                            </p:txEl>
                                          </p:spTgt>
                                        </p:tgtEl>
                                        <p:attrNameLst>
                                          <p:attrName>style.visibility</p:attrName>
                                        </p:attrNameLst>
                                      </p:cBhvr>
                                      <p:to>
                                        <p:strVal val="visible"/>
                                      </p:to>
                                    </p:set>
                                    <p:animEffect transition="in" filter="wipe(left)">
                                      <p:cBhvr>
                                        <p:cTn id="47" dur="500"/>
                                        <p:tgtEl>
                                          <p:spTgt spid="13315">
                                            <p:txEl>
                                              <p:pRg st="10" end="10"/>
                                            </p:txEl>
                                          </p:spTgt>
                                        </p:tgtEl>
                                      </p:cBhvr>
                                    </p:animEffect>
                                  </p:childTnLst>
                                  <p:subTnLst>
                                    <p:animClr>
                                      <p:cBhvr override="childStyle">
                                        <p:cTn dur="1" fill="hold" display="0" masterRel="nextClick" afterEffect="1"/>
                                        <p:tgtEl>
                                          <p:spTgt spid="13315">
                                            <p:txEl>
                                              <p:pRg st="10" end="10"/>
                                            </p:txEl>
                                          </p:spTgt>
                                        </p:tgtEl>
                                        <p:attrNameLst>
                                          <p:attrName>ppt_c</p:attrName>
                                        </p:attrNameLst>
                                      </p:cBhvr>
                                      <p:to>
                                        <a:srgbClr val="660066"/>
                                      </p:to>
                                    </p:animClr>
                                  </p:sub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13315">
                                            <p:txEl>
                                              <p:pRg st="11" end="11"/>
                                            </p:txEl>
                                          </p:spTgt>
                                        </p:tgtEl>
                                        <p:attrNameLst>
                                          <p:attrName>style.visibility</p:attrName>
                                        </p:attrNameLst>
                                      </p:cBhvr>
                                      <p:to>
                                        <p:strVal val="visible"/>
                                      </p:to>
                                    </p:set>
                                    <p:animEffect transition="in" filter="wipe(left)">
                                      <p:cBhvr>
                                        <p:cTn id="51" dur="500"/>
                                        <p:tgtEl>
                                          <p:spTgt spid="13315">
                                            <p:txEl>
                                              <p:pRg st="11" end="11"/>
                                            </p:txEl>
                                          </p:spTgt>
                                        </p:tgtEl>
                                      </p:cBhvr>
                                    </p:animEffect>
                                  </p:childTnLst>
                                  <p:subTnLst>
                                    <p:animClr>
                                      <p:cBhvr override="childStyle">
                                        <p:cTn dur="1" fill="hold" display="0" masterRel="nextClick" afterEffect="1"/>
                                        <p:tgtEl>
                                          <p:spTgt spid="13315">
                                            <p:txEl>
                                              <p:pRg st="11" end="11"/>
                                            </p:txEl>
                                          </p:spTgt>
                                        </p:tgtEl>
                                        <p:attrNameLst>
                                          <p:attrName>ppt_c</p:attrName>
                                        </p:attrNameLst>
                                      </p:cBhvr>
                                      <p:to>
                                        <a:srgbClr val="660066"/>
                                      </p:to>
                                    </p:animClr>
                                  </p:sub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13315">
                                            <p:txEl>
                                              <p:pRg st="12" end="12"/>
                                            </p:txEl>
                                          </p:spTgt>
                                        </p:tgtEl>
                                        <p:attrNameLst>
                                          <p:attrName>style.visibility</p:attrName>
                                        </p:attrNameLst>
                                      </p:cBhvr>
                                      <p:to>
                                        <p:strVal val="visible"/>
                                      </p:to>
                                    </p:set>
                                    <p:animEffect transition="in" filter="wipe(left)">
                                      <p:cBhvr>
                                        <p:cTn id="55" dur="500"/>
                                        <p:tgtEl>
                                          <p:spTgt spid="13315">
                                            <p:txEl>
                                              <p:pRg st="12" end="12"/>
                                            </p:txEl>
                                          </p:spTgt>
                                        </p:tgtEl>
                                      </p:cBhvr>
                                    </p:animEffect>
                                  </p:childTnLst>
                                  <p:subTnLst>
                                    <p:animClr>
                                      <p:cBhvr override="childStyle">
                                        <p:cTn dur="1" fill="hold" display="0" masterRel="nextClick" afterEffect="1"/>
                                        <p:tgtEl>
                                          <p:spTgt spid="13315">
                                            <p:txEl>
                                              <p:pRg st="12" end="12"/>
                                            </p:txEl>
                                          </p:spTgt>
                                        </p:tgtEl>
                                        <p:attrNameLst>
                                          <p:attrName>ppt_c</p:attrName>
                                        </p:attrNameLst>
                                      </p:cBhvr>
                                      <p:to>
                                        <a:srgbClr val="660066"/>
                                      </p:to>
                                    </p:animClr>
                                  </p:subTnLst>
                                </p:cTn>
                              </p:par>
                            </p:childTnLst>
                          </p:cTn>
                        </p:par>
                        <p:par>
                          <p:cTn id="56" fill="hold">
                            <p:stCondLst>
                              <p:cond delay="6500"/>
                            </p:stCondLst>
                            <p:childTnLst>
                              <p:par>
                                <p:cTn id="57" presetID="22" presetClass="entr" presetSubtype="8" fill="hold" grpId="0" nodeType="afterEffect" nodePh="1">
                                  <p:stCondLst>
                                    <p:cond delay="0"/>
                                  </p:stCondLst>
                                  <p:endCondLst>
                                    <p:cond evt="begin" delay="0">
                                      <p:tn val="57"/>
                                    </p:cond>
                                  </p:endCondLst>
                                  <p:childTnLst>
                                    <p:set>
                                      <p:cBhvr>
                                        <p:cTn id="58" dur="1" fill="hold">
                                          <p:stCondLst>
                                            <p:cond delay="0"/>
                                          </p:stCondLst>
                                        </p:cTn>
                                        <p:tgtEl>
                                          <p:spTgt spid="13320"/>
                                        </p:tgtEl>
                                        <p:attrNameLst>
                                          <p:attrName>style.visibility</p:attrName>
                                        </p:attrNameLst>
                                      </p:cBhvr>
                                      <p:to>
                                        <p:strVal val="visible"/>
                                      </p:to>
                                    </p:set>
                                    <p:animEffect transition="in" filter="wipe(left)">
                                      <p:cBhvr>
                                        <p:cTn id="59" dur="500"/>
                                        <p:tgtEl>
                                          <p:spTgt spid="13320"/>
                                        </p:tgtEl>
                                      </p:cBhvr>
                                    </p:animEffect>
                                  </p:childTnLst>
                                  <p:subTnLst>
                                    <p:animClr>
                                      <p:cBhvr override="childStyle">
                                        <p:cTn dur="1" fill="hold" display="0" masterRel="nextClick" afterEffect="1"/>
                                        <p:tgtEl>
                                          <p:spTgt spid="13320"/>
                                        </p:tgtEl>
                                        <p:attrNameLst>
                                          <p:attrName>ppt_c</p:attrName>
                                        </p:attrNameLst>
                                      </p:cBhvr>
                                      <p:to>
                                        <a:srgbClr val="660066"/>
                                      </p:to>
                                    </p:animClr>
                                  </p:subTnLst>
                                </p:cTn>
                              </p:par>
                            </p:childTnLst>
                          </p:cTn>
                        </p:par>
                        <p:par>
                          <p:cTn id="60" fill="hold">
                            <p:stCondLst>
                              <p:cond delay="7000"/>
                            </p:stCondLst>
                            <p:childTnLst>
                              <p:par>
                                <p:cTn id="61" presetID="22" presetClass="entr" presetSubtype="8" fill="hold" grpId="0" nodeType="afterEffect" nodePh="1">
                                  <p:stCondLst>
                                    <p:cond delay="0"/>
                                  </p:stCondLst>
                                  <p:endCondLst>
                                    <p:cond evt="begin" delay="0">
                                      <p:tn val="61"/>
                                    </p:cond>
                                  </p:endCondLst>
                                  <p:childTnLst>
                                    <p:set>
                                      <p:cBhvr>
                                        <p:cTn id="62" dur="1" fill="hold">
                                          <p:stCondLst>
                                            <p:cond delay="0"/>
                                          </p:stCondLst>
                                        </p:cTn>
                                        <p:tgtEl>
                                          <p:spTgt spid="13321"/>
                                        </p:tgtEl>
                                        <p:attrNameLst>
                                          <p:attrName>style.visibility</p:attrName>
                                        </p:attrNameLst>
                                      </p:cBhvr>
                                      <p:to>
                                        <p:strVal val="visible"/>
                                      </p:to>
                                    </p:set>
                                    <p:animEffect transition="in" filter="wipe(left)">
                                      <p:cBhvr>
                                        <p:cTn id="63" dur="500"/>
                                        <p:tgtEl>
                                          <p:spTgt spid="13321"/>
                                        </p:tgtEl>
                                      </p:cBhvr>
                                    </p:animEffect>
                                  </p:childTnLst>
                                  <p:subTnLst>
                                    <p:animClr>
                                      <p:cBhvr override="childStyle">
                                        <p:cTn dur="1" fill="hold" display="0" masterRel="nextClick" afterEffect="1"/>
                                        <p:tgtEl>
                                          <p:spTgt spid="13321"/>
                                        </p:tgtEl>
                                        <p:attrNameLst>
                                          <p:attrName>ppt_c</p:attrName>
                                        </p:attrNameLst>
                                      </p:cBhvr>
                                      <p:to>
                                        <a:srgbClr val="6600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bldLvl="5" autoUpdateAnimBg="0" advAuto="0"/>
      <p:bldP spid="13320" grpId="0" autoUpdateAnimBg="0"/>
      <p:bldP spid="13321"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762000" y="0"/>
            <a:ext cx="7772400" cy="1143000"/>
          </a:xfrm>
        </p:spPr>
        <p:txBody>
          <a:bodyPr/>
          <a:lstStyle/>
          <a:p>
            <a:r>
              <a:rPr lang="en-US">
                <a:cs typeface="Arial" charset="0"/>
              </a:rPr>
              <a:t>Tax Basics</a:t>
            </a:r>
            <a:r>
              <a:rPr lang="en-US"/>
              <a:t> </a:t>
            </a:r>
          </a:p>
        </p:txBody>
      </p:sp>
      <p:sp>
        <p:nvSpPr>
          <p:cNvPr id="13315" name="Rectangle 3"/>
          <p:cNvSpPr>
            <a:spLocks noGrp="1" noChangeArrowheads="1"/>
          </p:cNvSpPr>
          <p:nvPr>
            <p:ph type="body" idx="1"/>
          </p:nvPr>
        </p:nvSpPr>
        <p:spPr>
          <a:xfrm>
            <a:off x="228600" y="1143000"/>
            <a:ext cx="8686800" cy="4648200"/>
          </a:xfrm>
        </p:spPr>
        <p:txBody>
          <a:bodyPr>
            <a:normAutofit lnSpcReduction="10000"/>
          </a:bodyPr>
          <a:lstStyle/>
          <a:p>
            <a:pPr>
              <a:lnSpc>
                <a:spcPct val="90000"/>
              </a:lnSpc>
            </a:pPr>
            <a:r>
              <a:rPr lang="en-US" sz="2600" dirty="0" smtClean="0">
                <a:solidFill>
                  <a:srgbClr val="660066"/>
                </a:solidFill>
                <a:cs typeface="Arial" charset="0"/>
              </a:rPr>
              <a:t>Tax </a:t>
            </a:r>
            <a:r>
              <a:rPr lang="en-US" sz="2600" dirty="0">
                <a:solidFill>
                  <a:srgbClr val="660066"/>
                </a:solidFill>
                <a:cs typeface="Arial" charset="0"/>
              </a:rPr>
              <a:t>Rate Structure</a:t>
            </a:r>
          </a:p>
          <a:p>
            <a:pPr lvl="1">
              <a:lnSpc>
                <a:spcPct val="90000"/>
              </a:lnSpc>
            </a:pPr>
            <a:r>
              <a:rPr lang="en-US" sz="2400" dirty="0">
                <a:cs typeface="Arial" charset="0"/>
              </a:rPr>
              <a:t>The relationship between the amount that is to be paid in tax and the tax base for a given accounting period.</a:t>
            </a:r>
            <a:endParaRPr lang="en-US" sz="2400" dirty="0">
              <a:cs typeface="Times New Roman" pitchFamily="18" charset="0"/>
            </a:endParaRPr>
          </a:p>
          <a:p>
            <a:pPr>
              <a:lnSpc>
                <a:spcPct val="90000"/>
              </a:lnSpc>
            </a:pPr>
            <a:endParaRPr lang="en-US" sz="2000" dirty="0" smtClean="0">
              <a:solidFill>
                <a:srgbClr val="660066"/>
              </a:solidFill>
              <a:cs typeface="Arial" charset="0"/>
            </a:endParaRPr>
          </a:p>
          <a:p>
            <a:pPr>
              <a:lnSpc>
                <a:spcPct val="90000"/>
              </a:lnSpc>
              <a:buClr>
                <a:srgbClr val="660066"/>
              </a:buClr>
            </a:pPr>
            <a:r>
              <a:rPr lang="en-US" sz="2600" dirty="0" smtClean="0">
                <a:solidFill>
                  <a:srgbClr val="660066"/>
                </a:solidFill>
                <a:cs typeface="Arial" charset="0"/>
              </a:rPr>
              <a:t>Average Tax Rate</a:t>
            </a:r>
          </a:p>
          <a:p>
            <a:pPr lvl="1">
              <a:lnSpc>
                <a:spcPct val="90000"/>
              </a:lnSpc>
              <a:buClr>
                <a:srgbClr val="660066"/>
              </a:buClr>
            </a:pPr>
            <a:r>
              <a:rPr lang="en-US" sz="2400" dirty="0" smtClean="0">
                <a:cs typeface="Arial" charset="0"/>
              </a:rPr>
              <a:t>The total amount of tax divided by the total amount of the tax base.</a:t>
            </a:r>
          </a:p>
          <a:p>
            <a:pPr>
              <a:lnSpc>
                <a:spcPct val="90000"/>
              </a:lnSpc>
            </a:pPr>
            <a:endParaRPr lang="en-US" sz="2000" dirty="0" smtClean="0">
              <a:solidFill>
                <a:srgbClr val="660066"/>
              </a:solidFill>
              <a:cs typeface="Arial" charset="0"/>
            </a:endParaRPr>
          </a:p>
          <a:p>
            <a:pPr>
              <a:lnSpc>
                <a:spcPct val="90000"/>
              </a:lnSpc>
            </a:pPr>
            <a:endParaRPr lang="en-US" sz="2000" dirty="0" smtClean="0">
              <a:solidFill>
                <a:srgbClr val="660066"/>
              </a:solidFill>
              <a:cs typeface="Arial" charset="0"/>
            </a:endParaRPr>
          </a:p>
          <a:p>
            <a:pPr>
              <a:lnSpc>
                <a:spcPct val="90000"/>
              </a:lnSpc>
            </a:pPr>
            <a:r>
              <a:rPr lang="en-US" sz="2600" dirty="0" smtClean="0">
                <a:solidFill>
                  <a:srgbClr val="660066"/>
                </a:solidFill>
                <a:cs typeface="Arial" charset="0"/>
              </a:rPr>
              <a:t>Marginal </a:t>
            </a:r>
            <a:r>
              <a:rPr lang="en-US" sz="2600" dirty="0">
                <a:solidFill>
                  <a:srgbClr val="660066"/>
                </a:solidFill>
                <a:cs typeface="Arial" charset="0"/>
              </a:rPr>
              <a:t>Tax Rate</a:t>
            </a:r>
          </a:p>
          <a:p>
            <a:pPr lvl="1">
              <a:lnSpc>
                <a:spcPct val="90000"/>
              </a:lnSpc>
            </a:pPr>
            <a:r>
              <a:rPr lang="en-US" sz="2400" dirty="0">
                <a:cs typeface="Arial" charset="0"/>
              </a:rPr>
              <a:t>The amount by which the tax increases when the tax base increases. </a:t>
            </a:r>
            <a:endParaRPr lang="en-US" sz="1800" dirty="0">
              <a:latin typeface="Arial" charset="0"/>
              <a:cs typeface="Arial" charset="0"/>
            </a:endParaRPr>
          </a:p>
          <a:p>
            <a:pPr lvl="1">
              <a:lnSpc>
                <a:spcPct val="90000"/>
              </a:lnSpc>
              <a:buFont typeface="Wingdings" pitchFamily="2" charset="2"/>
              <a:buNone/>
            </a:pPr>
            <a:r>
              <a:rPr lang="en-US" sz="1800" dirty="0">
                <a:latin typeface="Arial" charset="0"/>
                <a:cs typeface="Arial" charset="0"/>
              </a:rPr>
              <a:t> </a:t>
            </a:r>
            <a:endParaRPr lang="en-US" sz="1800" dirty="0">
              <a:solidFill>
                <a:srgbClr val="FF0000"/>
              </a:solidFill>
              <a:cs typeface="Times New Roman" pitchFamily="18" charset="0"/>
            </a:endParaRPr>
          </a:p>
          <a:p>
            <a:pPr lvl="1">
              <a:lnSpc>
                <a:spcPct val="90000"/>
              </a:lnSpc>
            </a:pPr>
            <a:endParaRPr lang="en-US" sz="1800" dirty="0">
              <a:latin typeface="Arial" charset="0"/>
              <a:cs typeface="Arial" charset="0"/>
            </a:endParaRPr>
          </a:p>
          <a:p>
            <a:pPr lvl="1">
              <a:lnSpc>
                <a:spcPct val="90000"/>
              </a:lnSpc>
              <a:buFont typeface="Wingdings" pitchFamily="2" charset="2"/>
              <a:buNone/>
            </a:pPr>
            <a:endParaRPr lang="en-US" sz="1800" dirty="0"/>
          </a:p>
        </p:txBody>
      </p:sp>
      <p:sp>
        <p:nvSpPr>
          <p:cNvPr id="13321" name="Rectangle 9"/>
          <p:cNvSpPr>
            <a:spLocks noChangeArrowheads="1"/>
          </p:cNvSpPr>
          <p:nvPr/>
        </p:nvSpPr>
        <p:spPr bwMode="auto">
          <a:xfrm>
            <a:off x="304800" y="6096000"/>
            <a:ext cx="8686800" cy="533400"/>
          </a:xfrm>
          <a:prstGeom prst="rect">
            <a:avLst/>
          </a:prstGeom>
          <a:noFill/>
          <a:ln w="9525">
            <a:noFill/>
            <a:miter lim="800000"/>
            <a:headEnd/>
            <a:tailEnd/>
          </a:ln>
          <a:effectLst/>
        </p:spPr>
        <p:txBody>
          <a:bodyPr/>
          <a:lstStyle/>
          <a:p>
            <a:pPr marL="342900" indent="-342900">
              <a:lnSpc>
                <a:spcPct val="90000"/>
              </a:lnSpc>
              <a:spcBef>
                <a:spcPct val="20000"/>
              </a:spcBef>
              <a:buClr>
                <a:srgbClr val="660066"/>
              </a:buClr>
              <a:buFont typeface="Wingdings" pitchFamily="2" charset="2"/>
              <a:buChar char="§"/>
            </a:pPr>
            <a:r>
              <a:rPr lang="en-US" dirty="0">
                <a:solidFill>
                  <a:srgbClr val="660066"/>
                </a:solidFill>
                <a:latin typeface="Arial" charset="0"/>
                <a:cs typeface="Arial" charset="0"/>
              </a:rPr>
              <a:t>Tax bracket</a:t>
            </a:r>
          </a:p>
          <a:p>
            <a:pPr marL="742950" lvl="1" indent="-285750">
              <a:lnSpc>
                <a:spcPct val="90000"/>
              </a:lnSpc>
              <a:spcBef>
                <a:spcPct val="20000"/>
              </a:spcBef>
              <a:buClr>
                <a:srgbClr val="660066"/>
              </a:buClr>
              <a:buFont typeface="Wingdings" pitchFamily="2" charset="2"/>
              <a:buChar char="§"/>
            </a:pPr>
            <a:r>
              <a:rPr lang="en-US" dirty="0">
                <a:latin typeface="Arial" charset="0"/>
                <a:cs typeface="Arial" charset="0"/>
              </a:rPr>
              <a:t>The range of the tax base in which the marginal rate is constant.</a:t>
            </a:r>
          </a:p>
        </p:txBody>
      </p:sp>
      <p:sp>
        <p:nvSpPr>
          <p:cNvPr id="8" name="TextBox 7"/>
          <p:cNvSpPr txBox="1"/>
          <p:nvPr/>
        </p:nvSpPr>
        <p:spPr>
          <a:xfrm>
            <a:off x="3352800" y="3429000"/>
            <a:ext cx="4876800" cy="369332"/>
          </a:xfrm>
          <a:prstGeom prst="rect">
            <a:avLst/>
          </a:prstGeom>
          <a:noFill/>
        </p:spPr>
        <p:txBody>
          <a:bodyPr wrap="square" rtlCol="0">
            <a:spAutoFit/>
          </a:bodyPr>
          <a:lstStyle/>
          <a:p>
            <a:r>
              <a:rPr lang="en-US" dirty="0" err="1" smtClean="0"/>
              <a:t>ATR</a:t>
            </a:r>
            <a:r>
              <a:rPr lang="en-US" dirty="0" smtClean="0"/>
              <a:t> = (Total Taxes Paid)/(Value of the Tax Base)</a:t>
            </a:r>
            <a:endParaRPr lang="en-US" dirty="0"/>
          </a:p>
        </p:txBody>
      </p:sp>
      <p:sp>
        <p:nvSpPr>
          <p:cNvPr id="9" name="TextBox 8"/>
          <p:cNvSpPr txBox="1"/>
          <p:nvPr/>
        </p:nvSpPr>
        <p:spPr>
          <a:xfrm>
            <a:off x="3276600" y="5181600"/>
            <a:ext cx="4953000" cy="369332"/>
          </a:xfrm>
          <a:prstGeom prst="rect">
            <a:avLst/>
          </a:prstGeom>
          <a:noFill/>
        </p:spPr>
        <p:txBody>
          <a:bodyPr wrap="square" rtlCol="0">
            <a:spAutoFit/>
          </a:bodyPr>
          <a:lstStyle/>
          <a:p>
            <a:r>
              <a:rPr lang="en-US" dirty="0" smtClean="0"/>
              <a:t>MTR = (∆Total Taxes Paid)/(∆ Value of the Tax Base)</a:t>
            </a:r>
            <a:endParaRPr lang="en-US" dirty="0"/>
          </a:p>
        </p:txBody>
      </p:sp>
      <p:sp>
        <p:nvSpPr>
          <p:cNvPr id="7" name="Slide Number Placeholder 6"/>
          <p:cNvSpPr>
            <a:spLocks noGrp="1"/>
          </p:cNvSpPr>
          <p:nvPr>
            <p:ph type="sldNum" sz="quarter" idx="12"/>
          </p:nvPr>
        </p:nvSpPr>
        <p:spPr/>
        <p:txBody>
          <a:bodyPr/>
          <a:lstStyle/>
          <a:p>
            <a:fld id="{9A4B6450-EC41-4195-A209-9389352C6526}" type="slidenum">
              <a:rPr lang="en-US" smtClean="0"/>
              <a:pPr/>
              <a:t>27</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wipe(left)">
                                      <p:cBhvr>
                                        <p:cTn id="7" dur="500"/>
                                        <p:tgtEl>
                                          <p:spTgt spid="13315">
                                            <p:txEl>
                                              <p:pRg st="0" end="0"/>
                                            </p:txEl>
                                          </p:spTgt>
                                        </p:tgtEl>
                                      </p:cBhvr>
                                    </p:animEffect>
                                  </p:childTnLst>
                                  <p:subTnLst>
                                    <p:animClr>
                                      <p:cBhvr override="childStyle">
                                        <p:cTn dur="1" fill="hold" display="0" masterRel="nextClick" afterEffect="1"/>
                                        <p:tgtEl>
                                          <p:spTgt spid="13315">
                                            <p:txEl>
                                              <p:pRg st="0" end="0"/>
                                            </p:txEl>
                                          </p:spTgt>
                                        </p:tgtEl>
                                        <p:attrNameLst>
                                          <p:attrName>ppt_c</p:attrName>
                                        </p:attrNameLst>
                                      </p:cBhvr>
                                      <p:to>
                                        <a:srgbClr val="660066"/>
                                      </p:to>
                                    </p:animClr>
                                  </p:sub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315">
                                            <p:txEl>
                                              <p:pRg st="1" end="1"/>
                                            </p:txEl>
                                          </p:spTgt>
                                        </p:tgtEl>
                                        <p:attrNameLst>
                                          <p:attrName>style.visibility</p:attrName>
                                        </p:attrNameLst>
                                      </p:cBhvr>
                                      <p:to>
                                        <p:strVal val="visible"/>
                                      </p:to>
                                    </p:set>
                                    <p:animEffect transition="in" filter="wipe(left)">
                                      <p:cBhvr>
                                        <p:cTn id="11" dur="500"/>
                                        <p:tgtEl>
                                          <p:spTgt spid="13315">
                                            <p:txEl>
                                              <p:pRg st="1" end="1"/>
                                            </p:txEl>
                                          </p:spTgt>
                                        </p:tgtEl>
                                      </p:cBhvr>
                                    </p:animEffect>
                                  </p:childTnLst>
                                  <p:subTnLst>
                                    <p:animClr>
                                      <p:cBhvr override="childStyle">
                                        <p:cTn dur="1" fill="hold" display="0" masterRel="nextClick" afterEffect="1"/>
                                        <p:tgtEl>
                                          <p:spTgt spid="13315">
                                            <p:txEl>
                                              <p:pRg st="1" end="1"/>
                                            </p:txEl>
                                          </p:spTgt>
                                        </p:tgtEl>
                                        <p:attrNameLst>
                                          <p:attrName>ppt_c</p:attrName>
                                        </p:attrNameLst>
                                      </p:cBhvr>
                                      <p:to>
                                        <a:srgbClr val="660066"/>
                                      </p:to>
                                    </p:animClr>
                                  </p:sub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315">
                                            <p:txEl>
                                              <p:pRg st="3" end="3"/>
                                            </p:txEl>
                                          </p:spTgt>
                                        </p:tgtEl>
                                        <p:attrNameLst>
                                          <p:attrName>style.visibility</p:attrName>
                                        </p:attrNameLst>
                                      </p:cBhvr>
                                      <p:to>
                                        <p:strVal val="visible"/>
                                      </p:to>
                                    </p:set>
                                    <p:animEffect transition="in" filter="wipe(left)">
                                      <p:cBhvr>
                                        <p:cTn id="15" dur="500"/>
                                        <p:tgtEl>
                                          <p:spTgt spid="13315">
                                            <p:txEl>
                                              <p:pRg st="3" end="3"/>
                                            </p:txEl>
                                          </p:spTgt>
                                        </p:tgtEl>
                                      </p:cBhvr>
                                    </p:animEffect>
                                  </p:childTnLst>
                                  <p:subTnLst>
                                    <p:animClr>
                                      <p:cBhvr override="childStyle">
                                        <p:cTn dur="1" fill="hold" display="0" masterRel="nextClick" afterEffect="1"/>
                                        <p:tgtEl>
                                          <p:spTgt spid="13315">
                                            <p:txEl>
                                              <p:pRg st="3" end="3"/>
                                            </p:txEl>
                                          </p:spTgt>
                                        </p:tgtEl>
                                        <p:attrNameLst>
                                          <p:attrName>ppt_c</p:attrName>
                                        </p:attrNameLst>
                                      </p:cBhvr>
                                      <p:to>
                                        <a:srgbClr val="660066"/>
                                      </p:to>
                                    </p:animClr>
                                  </p:sub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3315">
                                            <p:txEl>
                                              <p:pRg st="4" end="4"/>
                                            </p:txEl>
                                          </p:spTgt>
                                        </p:tgtEl>
                                        <p:attrNameLst>
                                          <p:attrName>style.visibility</p:attrName>
                                        </p:attrNameLst>
                                      </p:cBhvr>
                                      <p:to>
                                        <p:strVal val="visible"/>
                                      </p:to>
                                    </p:set>
                                    <p:animEffect transition="in" filter="wipe(left)">
                                      <p:cBhvr>
                                        <p:cTn id="19" dur="500"/>
                                        <p:tgtEl>
                                          <p:spTgt spid="13315">
                                            <p:txEl>
                                              <p:pRg st="4" end="4"/>
                                            </p:txEl>
                                          </p:spTgt>
                                        </p:tgtEl>
                                      </p:cBhvr>
                                    </p:animEffect>
                                  </p:childTnLst>
                                  <p:subTnLst>
                                    <p:animClr>
                                      <p:cBhvr override="childStyle">
                                        <p:cTn dur="1" fill="hold" display="0" masterRel="nextClick" afterEffect="1"/>
                                        <p:tgtEl>
                                          <p:spTgt spid="13315">
                                            <p:txEl>
                                              <p:pRg st="4" end="4"/>
                                            </p:txEl>
                                          </p:spTgt>
                                        </p:tgtEl>
                                        <p:attrNameLst>
                                          <p:attrName>ppt_c</p:attrName>
                                        </p:attrNameLst>
                                      </p:cBhvr>
                                      <p:to>
                                        <a:srgbClr val="660066"/>
                                      </p:to>
                                    </p:animClr>
                                  </p:sub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3315">
                                            <p:txEl>
                                              <p:pRg st="7" end="7"/>
                                            </p:txEl>
                                          </p:spTgt>
                                        </p:tgtEl>
                                        <p:attrNameLst>
                                          <p:attrName>style.visibility</p:attrName>
                                        </p:attrNameLst>
                                      </p:cBhvr>
                                      <p:to>
                                        <p:strVal val="visible"/>
                                      </p:to>
                                    </p:set>
                                    <p:animEffect transition="in" filter="wipe(left)">
                                      <p:cBhvr>
                                        <p:cTn id="23" dur="500"/>
                                        <p:tgtEl>
                                          <p:spTgt spid="13315">
                                            <p:txEl>
                                              <p:pRg st="7" end="7"/>
                                            </p:txEl>
                                          </p:spTgt>
                                        </p:tgtEl>
                                      </p:cBhvr>
                                    </p:animEffect>
                                  </p:childTnLst>
                                  <p:subTnLst>
                                    <p:animClr>
                                      <p:cBhvr override="childStyle">
                                        <p:cTn dur="1" fill="hold" display="0" masterRel="nextClick" afterEffect="1"/>
                                        <p:tgtEl>
                                          <p:spTgt spid="13315">
                                            <p:txEl>
                                              <p:pRg st="7" end="7"/>
                                            </p:txEl>
                                          </p:spTgt>
                                        </p:tgtEl>
                                        <p:attrNameLst>
                                          <p:attrName>ppt_c</p:attrName>
                                        </p:attrNameLst>
                                      </p:cBhvr>
                                      <p:to>
                                        <a:srgbClr val="660066"/>
                                      </p:to>
                                    </p:animClr>
                                  </p:sub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3315">
                                            <p:txEl>
                                              <p:pRg st="8" end="8"/>
                                            </p:txEl>
                                          </p:spTgt>
                                        </p:tgtEl>
                                        <p:attrNameLst>
                                          <p:attrName>style.visibility</p:attrName>
                                        </p:attrNameLst>
                                      </p:cBhvr>
                                      <p:to>
                                        <p:strVal val="visible"/>
                                      </p:to>
                                    </p:set>
                                    <p:animEffect transition="in" filter="wipe(left)">
                                      <p:cBhvr>
                                        <p:cTn id="27" dur="500"/>
                                        <p:tgtEl>
                                          <p:spTgt spid="13315">
                                            <p:txEl>
                                              <p:pRg st="8" end="8"/>
                                            </p:txEl>
                                          </p:spTgt>
                                        </p:tgtEl>
                                      </p:cBhvr>
                                    </p:animEffect>
                                  </p:childTnLst>
                                  <p:subTnLst>
                                    <p:animClr>
                                      <p:cBhvr override="childStyle">
                                        <p:cTn dur="1" fill="hold" display="0" masterRel="nextClick" afterEffect="1"/>
                                        <p:tgtEl>
                                          <p:spTgt spid="13315">
                                            <p:txEl>
                                              <p:pRg st="8" end="8"/>
                                            </p:txEl>
                                          </p:spTgt>
                                        </p:tgtEl>
                                        <p:attrNameLst>
                                          <p:attrName>ppt_c</p:attrName>
                                        </p:attrNameLst>
                                      </p:cBhvr>
                                      <p:to>
                                        <a:srgbClr val="660066"/>
                                      </p:to>
                                    </p:animClr>
                                  </p:sub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3315">
                                            <p:txEl>
                                              <p:pRg st="9" end="9"/>
                                            </p:txEl>
                                          </p:spTgt>
                                        </p:tgtEl>
                                        <p:attrNameLst>
                                          <p:attrName>style.visibility</p:attrName>
                                        </p:attrNameLst>
                                      </p:cBhvr>
                                      <p:to>
                                        <p:strVal val="visible"/>
                                      </p:to>
                                    </p:set>
                                    <p:animEffect transition="in" filter="wipe(left)">
                                      <p:cBhvr>
                                        <p:cTn id="31" dur="500"/>
                                        <p:tgtEl>
                                          <p:spTgt spid="13315">
                                            <p:txEl>
                                              <p:pRg st="9" end="9"/>
                                            </p:txEl>
                                          </p:spTgt>
                                        </p:tgtEl>
                                      </p:cBhvr>
                                    </p:animEffect>
                                  </p:childTnLst>
                                  <p:subTnLst>
                                    <p:animClr>
                                      <p:cBhvr override="childStyle">
                                        <p:cTn dur="1" fill="hold" display="0" masterRel="nextClick" afterEffect="1"/>
                                        <p:tgtEl>
                                          <p:spTgt spid="13315">
                                            <p:txEl>
                                              <p:pRg st="9" end="9"/>
                                            </p:txEl>
                                          </p:spTgt>
                                        </p:tgtEl>
                                        <p:attrNameLst>
                                          <p:attrName>ppt_c</p:attrName>
                                        </p:attrNameLst>
                                      </p:cBhvr>
                                      <p:to>
                                        <a:srgbClr val="660066"/>
                                      </p:to>
                                    </p:animClr>
                                  </p:sub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3321"/>
                                        </p:tgtEl>
                                        <p:attrNameLst>
                                          <p:attrName>style.visibility</p:attrName>
                                        </p:attrNameLst>
                                      </p:cBhvr>
                                      <p:to>
                                        <p:strVal val="visible"/>
                                      </p:to>
                                    </p:set>
                                    <p:animEffect transition="in" filter="wipe(left)">
                                      <p:cBhvr>
                                        <p:cTn id="35" dur="500"/>
                                        <p:tgtEl>
                                          <p:spTgt spid="13321"/>
                                        </p:tgtEl>
                                      </p:cBhvr>
                                    </p:animEffect>
                                  </p:childTnLst>
                                  <p:subTnLst>
                                    <p:animClr>
                                      <p:cBhvr override="childStyle">
                                        <p:cTn dur="1" fill="hold" display="0" masterRel="nextClick" afterEffect="1"/>
                                        <p:tgtEl>
                                          <p:spTgt spid="13321"/>
                                        </p:tgtEl>
                                        <p:attrNameLst>
                                          <p:attrName>ppt_c</p:attrName>
                                        </p:attrNameLst>
                                      </p:cBhvr>
                                      <p:to>
                                        <a:srgbClr val="6600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bldLvl="5" autoUpdateAnimBg="0" advAuto="0"/>
      <p:bldP spid="13321"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609600"/>
            <a:ext cx="8915400" cy="1143000"/>
          </a:xfrm>
        </p:spPr>
        <p:txBody>
          <a:bodyPr/>
          <a:lstStyle/>
          <a:p>
            <a:r>
              <a:rPr lang="en-US">
                <a:cs typeface="Arial" charset="0"/>
              </a:rPr>
              <a:t>Descriptors of the Tax Rate Structure</a:t>
            </a:r>
            <a:r>
              <a:rPr lang="en-US"/>
              <a:t> </a:t>
            </a:r>
          </a:p>
        </p:txBody>
      </p:sp>
      <p:sp>
        <p:nvSpPr>
          <p:cNvPr id="14339" name="Rectangle 3"/>
          <p:cNvSpPr>
            <a:spLocks noGrp="1" noChangeArrowheads="1"/>
          </p:cNvSpPr>
          <p:nvPr>
            <p:ph type="body" idx="1"/>
          </p:nvPr>
        </p:nvSpPr>
        <p:spPr/>
        <p:txBody>
          <a:bodyPr/>
          <a:lstStyle/>
          <a:p>
            <a:r>
              <a:rPr lang="en-US" sz="2800">
                <a:latin typeface="Arial" charset="0"/>
                <a:cs typeface="Arial" charset="0"/>
              </a:rPr>
              <a:t>A </a:t>
            </a:r>
            <a:r>
              <a:rPr lang="en-US" sz="2800">
                <a:solidFill>
                  <a:srgbClr val="660066"/>
                </a:solidFill>
                <a:latin typeface="Arial" charset="0"/>
                <a:cs typeface="Arial" charset="0"/>
              </a:rPr>
              <a:t>Progressive Tax </a:t>
            </a:r>
            <a:r>
              <a:rPr lang="en-US" sz="2800">
                <a:latin typeface="Arial" charset="0"/>
                <a:cs typeface="Arial" charset="0"/>
              </a:rPr>
              <a:t>has a</a:t>
            </a:r>
            <a:r>
              <a:rPr lang="en-US" sz="2800">
                <a:solidFill>
                  <a:srgbClr val="660066"/>
                </a:solidFill>
                <a:latin typeface="Arial" charset="0"/>
                <a:cs typeface="Arial" charset="0"/>
              </a:rPr>
              <a:t> </a:t>
            </a:r>
            <a:r>
              <a:rPr lang="en-US" sz="2800">
                <a:latin typeface="Arial" charset="0"/>
                <a:cs typeface="Arial" charset="0"/>
              </a:rPr>
              <a:t>structure where the marginal tax rate is increasing and greater than the average tax rate.</a:t>
            </a:r>
            <a:endParaRPr lang="en-US" sz="2800">
              <a:cs typeface="Times New Roman" pitchFamily="18" charset="0"/>
            </a:endParaRPr>
          </a:p>
          <a:p>
            <a:r>
              <a:rPr lang="en-US" sz="2800">
                <a:latin typeface="Arial" charset="0"/>
                <a:cs typeface="Arial" charset="0"/>
              </a:rPr>
              <a:t>A</a:t>
            </a:r>
            <a:r>
              <a:rPr lang="en-US" sz="2800">
                <a:solidFill>
                  <a:srgbClr val="660066"/>
                </a:solidFill>
                <a:latin typeface="Arial" charset="0"/>
                <a:cs typeface="Arial" charset="0"/>
              </a:rPr>
              <a:t> Proportional Tax </a:t>
            </a:r>
            <a:r>
              <a:rPr lang="en-US" sz="2800">
                <a:latin typeface="Arial" charset="0"/>
                <a:cs typeface="Arial" charset="0"/>
              </a:rPr>
              <a:t>has a structure where the marginal tax rate is constant and equal to the average tax rate.</a:t>
            </a:r>
            <a:endParaRPr lang="en-US" sz="2800">
              <a:cs typeface="Times New Roman" pitchFamily="18" charset="0"/>
            </a:endParaRPr>
          </a:p>
          <a:p>
            <a:r>
              <a:rPr lang="en-US" sz="2800">
                <a:latin typeface="Arial" charset="0"/>
                <a:cs typeface="Arial" charset="0"/>
              </a:rPr>
              <a:t>A</a:t>
            </a:r>
            <a:r>
              <a:rPr lang="en-US" sz="2800">
                <a:solidFill>
                  <a:srgbClr val="660066"/>
                </a:solidFill>
                <a:latin typeface="Arial" charset="0"/>
                <a:cs typeface="Arial" charset="0"/>
              </a:rPr>
              <a:t> Regressive Tax </a:t>
            </a:r>
            <a:r>
              <a:rPr lang="en-US" sz="2800">
                <a:latin typeface="Arial" charset="0"/>
                <a:cs typeface="Arial" charset="0"/>
              </a:rPr>
              <a:t>has a structure where the marginal tax rate is decreasing and less than the average tax rate.</a:t>
            </a:r>
            <a:endParaRPr lang="en-US" sz="2800">
              <a:cs typeface="Times New Roman" pitchFamily="18" charset="0"/>
            </a:endParaRPr>
          </a:p>
          <a:p>
            <a:endParaRPr lang="en-US" sz="2800"/>
          </a:p>
        </p:txBody>
      </p:sp>
      <p:sp>
        <p:nvSpPr>
          <p:cNvPr id="4" name="Slide Number Placeholder 3"/>
          <p:cNvSpPr>
            <a:spLocks noGrp="1"/>
          </p:cNvSpPr>
          <p:nvPr>
            <p:ph type="sldNum" sz="quarter" idx="12"/>
          </p:nvPr>
        </p:nvSpPr>
        <p:spPr/>
        <p:txBody>
          <a:bodyPr/>
          <a:lstStyle/>
          <a:p>
            <a:fld id="{9A4B6450-EC41-4195-A209-9389352C6526}" type="slidenum">
              <a:rPr lang="en-US" smtClean="0"/>
              <a:pPr/>
              <a:t>28</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wipe(left)">
                                      <p:cBhvr>
                                        <p:cTn id="7" dur="500"/>
                                        <p:tgtEl>
                                          <p:spTgt spid="14339">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4339">
                                            <p:txEl>
                                              <p:pRg st="1" end="1"/>
                                            </p:txEl>
                                          </p:spTgt>
                                        </p:tgtEl>
                                        <p:attrNameLst>
                                          <p:attrName>style.visibility</p:attrName>
                                        </p:attrNameLst>
                                      </p:cBhvr>
                                      <p:to>
                                        <p:strVal val="visible"/>
                                      </p:to>
                                    </p:set>
                                    <p:animEffect transition="in" filter="wipe(left)">
                                      <p:cBhvr>
                                        <p:cTn id="11" dur="500"/>
                                        <p:tgtEl>
                                          <p:spTgt spid="14339">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4339">
                                            <p:txEl>
                                              <p:pRg st="2" end="2"/>
                                            </p:txEl>
                                          </p:spTgt>
                                        </p:tgtEl>
                                        <p:attrNameLst>
                                          <p:attrName>style.visibility</p:attrName>
                                        </p:attrNameLst>
                                      </p:cBhvr>
                                      <p:to>
                                        <p:strVal val="visible"/>
                                      </p:to>
                                    </p:set>
                                    <p:animEffect transition="in" filter="wipe(left)">
                                      <p:cBhvr>
                                        <p:cTn id="15" dur="500"/>
                                        <p:tgtEl>
                                          <p:spTgt spid="143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autoUpdateAnimBg="0" advAuto="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fontScale="90000"/>
          </a:bodyPr>
          <a:lstStyle/>
          <a:p>
            <a:r>
              <a:rPr lang="en-US">
                <a:cs typeface="Arial" charset="0"/>
              </a:rPr>
              <a:t>How Should the Burden of Government Be Financed</a:t>
            </a:r>
            <a:r>
              <a:rPr lang="en-US"/>
              <a:t> </a:t>
            </a:r>
          </a:p>
        </p:txBody>
      </p:sp>
      <p:sp>
        <p:nvSpPr>
          <p:cNvPr id="17411" name="Rectangle 3"/>
          <p:cNvSpPr>
            <a:spLocks noGrp="1" noChangeArrowheads="1"/>
          </p:cNvSpPr>
          <p:nvPr>
            <p:ph type="body" idx="1"/>
          </p:nvPr>
        </p:nvSpPr>
        <p:spPr/>
        <p:txBody>
          <a:bodyPr>
            <a:normAutofit lnSpcReduction="10000"/>
          </a:bodyPr>
          <a:lstStyle/>
          <a:p>
            <a:r>
              <a:rPr lang="en-US" dirty="0">
                <a:solidFill>
                  <a:srgbClr val="660066"/>
                </a:solidFill>
                <a:latin typeface="Arial" charset="0"/>
                <a:cs typeface="Arial" charset="0"/>
              </a:rPr>
              <a:t>Benefit Principle</a:t>
            </a:r>
          </a:p>
          <a:p>
            <a:pPr lvl="1"/>
            <a:r>
              <a:rPr lang="en-US" dirty="0">
                <a:latin typeface="Arial" charset="0"/>
                <a:cs typeface="Arial" charset="0"/>
              </a:rPr>
              <a:t>Those that benefit the most from a particular program should pay the most for that program (</a:t>
            </a:r>
            <a:r>
              <a:rPr lang="en-US" dirty="0" err="1">
                <a:latin typeface="Arial" charset="0"/>
                <a:cs typeface="Arial" charset="0"/>
              </a:rPr>
              <a:t>Lindahl</a:t>
            </a:r>
            <a:r>
              <a:rPr lang="en-US" dirty="0">
                <a:latin typeface="Arial" charset="0"/>
                <a:cs typeface="Arial" charset="0"/>
              </a:rPr>
              <a:t> Tax principle at work</a:t>
            </a:r>
            <a:r>
              <a:rPr lang="en-US" dirty="0" smtClean="0">
                <a:latin typeface="Arial" charset="0"/>
                <a:cs typeface="Arial" charset="0"/>
              </a:rPr>
              <a:t>).</a:t>
            </a:r>
          </a:p>
          <a:p>
            <a:pPr lvl="2"/>
            <a:r>
              <a:rPr lang="en-US" dirty="0" smtClean="0">
                <a:latin typeface="Arial" charset="0"/>
                <a:cs typeface="Arial" charset="0"/>
              </a:rPr>
              <a:t>Fuel Tax to finance road construction</a:t>
            </a:r>
            <a:endParaRPr lang="en-US" dirty="0">
              <a:cs typeface="Times New Roman" pitchFamily="18" charset="0"/>
            </a:endParaRPr>
          </a:p>
          <a:p>
            <a:r>
              <a:rPr lang="en-US" dirty="0">
                <a:solidFill>
                  <a:srgbClr val="660066"/>
                </a:solidFill>
                <a:latin typeface="Arial" charset="0"/>
                <a:cs typeface="Arial" charset="0"/>
              </a:rPr>
              <a:t>Ability-to-Pay Principle</a:t>
            </a:r>
          </a:p>
          <a:p>
            <a:pPr lvl="1"/>
            <a:r>
              <a:rPr lang="en-US" dirty="0">
                <a:latin typeface="Arial" charset="0"/>
                <a:cs typeface="Arial" charset="0"/>
              </a:rPr>
              <a:t>Those who have the greatest ability to pay should be required to pay the most.</a:t>
            </a:r>
            <a:r>
              <a:rPr lang="en-US" dirty="0"/>
              <a:t> </a:t>
            </a:r>
            <a:endParaRPr lang="en-US" dirty="0" smtClean="0"/>
          </a:p>
          <a:p>
            <a:pPr lvl="2"/>
            <a:r>
              <a:rPr lang="en-US" dirty="0" smtClean="0"/>
              <a:t>Horizontal equity</a:t>
            </a:r>
          </a:p>
          <a:p>
            <a:pPr lvl="2"/>
            <a:r>
              <a:rPr lang="en-US" dirty="0" smtClean="0"/>
              <a:t>Vertical equity</a:t>
            </a:r>
            <a:endParaRPr lang="en-US" dirty="0"/>
          </a:p>
        </p:txBody>
      </p:sp>
      <p:sp>
        <p:nvSpPr>
          <p:cNvPr id="4" name="Slide Number Placeholder 3"/>
          <p:cNvSpPr>
            <a:spLocks noGrp="1"/>
          </p:cNvSpPr>
          <p:nvPr>
            <p:ph type="sldNum" sz="quarter" idx="12"/>
          </p:nvPr>
        </p:nvSpPr>
        <p:spPr/>
        <p:txBody>
          <a:bodyPr/>
          <a:lstStyle/>
          <a:p>
            <a:fld id="{9A4B6450-EC41-4195-A209-9389352C6526}" type="slidenum">
              <a:rPr lang="en-US" smtClean="0"/>
              <a:pPr/>
              <a:t>29</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wipe(left)">
                                      <p:cBhvr>
                                        <p:cTn id="7" dur="500"/>
                                        <p:tgtEl>
                                          <p:spTgt spid="17411">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7411">
                                            <p:txEl>
                                              <p:pRg st="1" end="1"/>
                                            </p:txEl>
                                          </p:spTgt>
                                        </p:tgtEl>
                                        <p:attrNameLst>
                                          <p:attrName>style.visibility</p:attrName>
                                        </p:attrNameLst>
                                      </p:cBhvr>
                                      <p:to>
                                        <p:strVal val="visible"/>
                                      </p:to>
                                    </p:set>
                                    <p:animEffect transition="in" filter="wipe(left)">
                                      <p:cBhvr>
                                        <p:cTn id="10" dur="500"/>
                                        <p:tgtEl>
                                          <p:spTgt spid="17411">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7411">
                                            <p:txEl>
                                              <p:pRg st="2" end="2"/>
                                            </p:txEl>
                                          </p:spTgt>
                                        </p:tgtEl>
                                        <p:attrNameLst>
                                          <p:attrName>style.visibility</p:attrName>
                                        </p:attrNameLst>
                                      </p:cBhvr>
                                      <p:to>
                                        <p:strVal val="visible"/>
                                      </p:to>
                                    </p:set>
                                    <p:animEffect transition="in" filter="wipe(left)">
                                      <p:cBhvr>
                                        <p:cTn id="13" dur="500"/>
                                        <p:tgtEl>
                                          <p:spTgt spid="17411">
                                            <p:txEl>
                                              <p:pRg st="2" end="2"/>
                                            </p:txEl>
                                          </p:spTgt>
                                        </p:tgtEl>
                                      </p:cBhvr>
                                    </p:animEffect>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17411">
                                            <p:txEl>
                                              <p:pRg st="3" end="3"/>
                                            </p:txEl>
                                          </p:spTgt>
                                        </p:tgtEl>
                                        <p:attrNameLst>
                                          <p:attrName>style.visibility</p:attrName>
                                        </p:attrNameLst>
                                      </p:cBhvr>
                                      <p:to>
                                        <p:strVal val="visible"/>
                                      </p:to>
                                    </p:set>
                                    <p:animEffect transition="in" filter="wipe(left)">
                                      <p:cBhvr>
                                        <p:cTn id="17" dur="500"/>
                                        <p:tgtEl>
                                          <p:spTgt spid="17411">
                                            <p:txEl>
                                              <p:pRg st="3" end="3"/>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7411">
                                            <p:txEl>
                                              <p:pRg st="4" end="4"/>
                                            </p:txEl>
                                          </p:spTgt>
                                        </p:tgtEl>
                                        <p:attrNameLst>
                                          <p:attrName>style.visibility</p:attrName>
                                        </p:attrNameLst>
                                      </p:cBhvr>
                                      <p:to>
                                        <p:strVal val="visible"/>
                                      </p:to>
                                    </p:set>
                                    <p:animEffect transition="in" filter="wipe(left)">
                                      <p:cBhvr>
                                        <p:cTn id="20" dur="500"/>
                                        <p:tgtEl>
                                          <p:spTgt spid="17411">
                                            <p:txEl>
                                              <p:pRg st="4" end="4"/>
                                            </p:txEl>
                                          </p:spTgt>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7411">
                                            <p:txEl>
                                              <p:pRg st="5" end="5"/>
                                            </p:txEl>
                                          </p:spTgt>
                                        </p:tgtEl>
                                        <p:attrNameLst>
                                          <p:attrName>style.visibility</p:attrName>
                                        </p:attrNameLst>
                                      </p:cBhvr>
                                      <p:to>
                                        <p:strVal val="visible"/>
                                      </p:to>
                                    </p:set>
                                    <p:animEffect transition="in" filter="wipe(left)">
                                      <p:cBhvr>
                                        <p:cTn id="23" dur="500"/>
                                        <p:tgtEl>
                                          <p:spTgt spid="17411">
                                            <p:txEl>
                                              <p:pRg st="5" end="5"/>
                                            </p:txEl>
                                          </p:spTgt>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7411">
                                            <p:txEl>
                                              <p:pRg st="6" end="6"/>
                                            </p:txEl>
                                          </p:spTgt>
                                        </p:tgtEl>
                                        <p:attrNameLst>
                                          <p:attrName>style.visibility</p:attrName>
                                        </p:attrNameLst>
                                      </p:cBhvr>
                                      <p:to>
                                        <p:strVal val="visible"/>
                                      </p:to>
                                    </p:set>
                                    <p:animEffect transition="in" filter="wipe(left)">
                                      <p:cBhvr>
                                        <p:cTn id="26" dur="500"/>
                                        <p:tgtEl>
                                          <p:spTgt spid="174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autoUpdateAnimBg="0" advAuto="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fontScale="90000"/>
          </a:bodyPr>
          <a:lstStyle/>
          <a:p>
            <a:r>
              <a:rPr lang="en-US" dirty="0">
                <a:cs typeface="Arial" charset="0"/>
              </a:rPr>
              <a:t>How Should the Burden of Government Be Financed</a:t>
            </a:r>
            <a:r>
              <a:rPr lang="en-US" dirty="0"/>
              <a:t> </a:t>
            </a:r>
          </a:p>
        </p:txBody>
      </p:sp>
      <p:sp>
        <p:nvSpPr>
          <p:cNvPr id="17411" name="Rectangle 3"/>
          <p:cNvSpPr>
            <a:spLocks noGrp="1" noChangeArrowheads="1"/>
          </p:cNvSpPr>
          <p:nvPr>
            <p:ph type="body" idx="1"/>
          </p:nvPr>
        </p:nvSpPr>
        <p:spPr/>
        <p:txBody>
          <a:bodyPr>
            <a:normAutofit lnSpcReduction="10000"/>
          </a:bodyPr>
          <a:lstStyle/>
          <a:p>
            <a:r>
              <a:rPr lang="en-US" sz="2400" dirty="0" smtClean="0">
                <a:solidFill>
                  <a:srgbClr val="660066"/>
                </a:solidFill>
                <a:cs typeface="Arial" charset="0"/>
              </a:rPr>
              <a:t>Horizontal Equity</a:t>
            </a:r>
            <a:endParaRPr lang="en-US" sz="2400" dirty="0">
              <a:solidFill>
                <a:srgbClr val="660066"/>
              </a:solidFill>
              <a:cs typeface="Arial" charset="0"/>
            </a:endParaRPr>
          </a:p>
          <a:p>
            <a:pPr lvl="1"/>
            <a:r>
              <a:rPr lang="en-US" sz="2000" dirty="0" smtClean="0">
                <a:cs typeface="Arial" charset="0"/>
              </a:rPr>
              <a:t>Same tax on people of same economic ability.</a:t>
            </a:r>
          </a:p>
          <a:p>
            <a:pPr lvl="1"/>
            <a:r>
              <a:rPr lang="en-US" sz="2000" dirty="0" smtClean="0">
                <a:cs typeface="Arial" charset="0"/>
              </a:rPr>
              <a:t>As per income</a:t>
            </a:r>
          </a:p>
          <a:p>
            <a:pPr lvl="1"/>
            <a:r>
              <a:rPr lang="en-US" sz="2000" dirty="0" smtClean="0">
                <a:cs typeface="Arial" charset="0"/>
              </a:rPr>
              <a:t>Then what about ability to pay?</a:t>
            </a:r>
          </a:p>
          <a:p>
            <a:pPr lvl="2"/>
            <a:r>
              <a:rPr lang="en-US" sz="1800" dirty="0" smtClean="0">
                <a:cs typeface="Arial" charset="0"/>
              </a:rPr>
              <a:t>Same income yet varying responsibilities?</a:t>
            </a:r>
          </a:p>
          <a:p>
            <a:pPr lvl="2"/>
            <a:r>
              <a:rPr lang="en-US" sz="1800" dirty="0" smtClean="0">
                <a:cs typeface="Arial" charset="0"/>
              </a:rPr>
              <a:t>Same income yet varying choices of leisure and work?</a:t>
            </a:r>
            <a:endParaRPr lang="en-US" sz="1800" dirty="0">
              <a:cs typeface="Times New Roman" pitchFamily="18" charset="0"/>
            </a:endParaRPr>
          </a:p>
          <a:p>
            <a:endParaRPr lang="en-US" sz="2400" dirty="0" smtClean="0">
              <a:solidFill>
                <a:srgbClr val="660066"/>
              </a:solidFill>
              <a:cs typeface="Arial" charset="0"/>
            </a:endParaRPr>
          </a:p>
          <a:p>
            <a:r>
              <a:rPr lang="en-US" sz="2400" dirty="0" smtClean="0">
                <a:solidFill>
                  <a:srgbClr val="660066"/>
                </a:solidFill>
                <a:cs typeface="Arial" charset="0"/>
              </a:rPr>
              <a:t>Vertical Equity</a:t>
            </a:r>
            <a:endParaRPr lang="en-US" sz="2400" dirty="0">
              <a:solidFill>
                <a:srgbClr val="660066"/>
              </a:solidFill>
              <a:cs typeface="Arial" charset="0"/>
            </a:endParaRPr>
          </a:p>
          <a:p>
            <a:pPr lvl="1"/>
            <a:r>
              <a:rPr lang="en-US" sz="2000" dirty="0" smtClean="0">
                <a:cs typeface="Arial" charset="0"/>
              </a:rPr>
              <a:t>People with differing economic ability pay different level of taxes based on some norm of fairness</a:t>
            </a:r>
          </a:p>
          <a:p>
            <a:pPr lvl="2"/>
            <a:r>
              <a:rPr lang="en-US" sz="1800" dirty="0" smtClean="0">
                <a:cs typeface="Arial" charset="0"/>
              </a:rPr>
              <a:t>As income increases the Marginal Benefit to dollar decreases – by how much</a:t>
            </a:r>
          </a:p>
          <a:p>
            <a:pPr lvl="2"/>
            <a:r>
              <a:rPr lang="en-US" sz="1800" dirty="0" smtClean="0">
                <a:cs typeface="Arial" charset="0"/>
              </a:rPr>
              <a:t>Does it actually fall for someone who fears future inability to work?</a:t>
            </a:r>
            <a:r>
              <a:rPr lang="en-US" sz="1800" dirty="0" smtClean="0"/>
              <a:t> </a:t>
            </a:r>
            <a:endParaRPr lang="en-US" sz="1800" dirty="0"/>
          </a:p>
        </p:txBody>
      </p:sp>
      <p:sp>
        <p:nvSpPr>
          <p:cNvPr id="4" name="Slide Number Placeholder 3"/>
          <p:cNvSpPr>
            <a:spLocks noGrp="1"/>
          </p:cNvSpPr>
          <p:nvPr>
            <p:ph type="sldNum" sz="quarter" idx="12"/>
          </p:nvPr>
        </p:nvSpPr>
        <p:spPr/>
        <p:txBody>
          <a:bodyPr/>
          <a:lstStyle/>
          <a:p>
            <a:fld id="{9A4B6450-EC41-4195-A209-9389352C6526}" type="slidenum">
              <a:rPr lang="en-US" smtClean="0"/>
              <a:pPr/>
              <a:t>30</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wipe(left)">
                                      <p:cBhvr>
                                        <p:cTn id="7" dur="500"/>
                                        <p:tgtEl>
                                          <p:spTgt spid="17411">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7411">
                                            <p:txEl>
                                              <p:pRg st="1" end="1"/>
                                            </p:txEl>
                                          </p:spTgt>
                                        </p:tgtEl>
                                        <p:attrNameLst>
                                          <p:attrName>style.visibility</p:attrName>
                                        </p:attrNameLst>
                                      </p:cBhvr>
                                      <p:to>
                                        <p:strVal val="visible"/>
                                      </p:to>
                                    </p:set>
                                    <p:animEffect transition="in" filter="wipe(left)">
                                      <p:cBhvr>
                                        <p:cTn id="10" dur="500"/>
                                        <p:tgtEl>
                                          <p:spTgt spid="17411">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7411">
                                            <p:txEl>
                                              <p:pRg st="2" end="2"/>
                                            </p:txEl>
                                          </p:spTgt>
                                        </p:tgtEl>
                                        <p:attrNameLst>
                                          <p:attrName>style.visibility</p:attrName>
                                        </p:attrNameLst>
                                      </p:cBhvr>
                                      <p:to>
                                        <p:strVal val="visible"/>
                                      </p:to>
                                    </p:set>
                                    <p:animEffect transition="in" filter="wipe(left)">
                                      <p:cBhvr>
                                        <p:cTn id="13" dur="500"/>
                                        <p:tgtEl>
                                          <p:spTgt spid="17411">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7411">
                                            <p:txEl>
                                              <p:pRg st="3" end="3"/>
                                            </p:txEl>
                                          </p:spTgt>
                                        </p:tgtEl>
                                        <p:attrNameLst>
                                          <p:attrName>style.visibility</p:attrName>
                                        </p:attrNameLst>
                                      </p:cBhvr>
                                      <p:to>
                                        <p:strVal val="visible"/>
                                      </p:to>
                                    </p:set>
                                    <p:animEffect transition="in" filter="wipe(left)">
                                      <p:cBhvr>
                                        <p:cTn id="16" dur="500"/>
                                        <p:tgtEl>
                                          <p:spTgt spid="17411">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7411">
                                            <p:txEl>
                                              <p:pRg st="4" end="4"/>
                                            </p:txEl>
                                          </p:spTgt>
                                        </p:tgtEl>
                                        <p:attrNameLst>
                                          <p:attrName>style.visibility</p:attrName>
                                        </p:attrNameLst>
                                      </p:cBhvr>
                                      <p:to>
                                        <p:strVal val="visible"/>
                                      </p:to>
                                    </p:set>
                                    <p:animEffect transition="in" filter="wipe(left)">
                                      <p:cBhvr>
                                        <p:cTn id="19" dur="500"/>
                                        <p:tgtEl>
                                          <p:spTgt spid="17411">
                                            <p:txEl>
                                              <p:pRg st="4" end="4"/>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7411">
                                            <p:txEl>
                                              <p:pRg st="5" end="5"/>
                                            </p:txEl>
                                          </p:spTgt>
                                        </p:tgtEl>
                                        <p:attrNameLst>
                                          <p:attrName>style.visibility</p:attrName>
                                        </p:attrNameLst>
                                      </p:cBhvr>
                                      <p:to>
                                        <p:strVal val="visible"/>
                                      </p:to>
                                    </p:set>
                                    <p:animEffect transition="in" filter="wipe(left)">
                                      <p:cBhvr>
                                        <p:cTn id="22" dur="500"/>
                                        <p:tgtEl>
                                          <p:spTgt spid="17411">
                                            <p:txEl>
                                              <p:pRg st="5" end="5"/>
                                            </p:txEl>
                                          </p:spTgt>
                                        </p:tgtEl>
                                      </p:cBhvr>
                                    </p:animEffect>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17411">
                                            <p:txEl>
                                              <p:pRg st="7" end="7"/>
                                            </p:txEl>
                                          </p:spTgt>
                                        </p:tgtEl>
                                        <p:attrNameLst>
                                          <p:attrName>style.visibility</p:attrName>
                                        </p:attrNameLst>
                                      </p:cBhvr>
                                      <p:to>
                                        <p:strVal val="visible"/>
                                      </p:to>
                                    </p:set>
                                    <p:animEffect transition="in" filter="wipe(left)">
                                      <p:cBhvr>
                                        <p:cTn id="26" dur="500"/>
                                        <p:tgtEl>
                                          <p:spTgt spid="17411">
                                            <p:txEl>
                                              <p:pRg st="7" end="7"/>
                                            </p:txEl>
                                          </p:spTgt>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17411">
                                            <p:txEl>
                                              <p:pRg st="8" end="8"/>
                                            </p:txEl>
                                          </p:spTgt>
                                        </p:tgtEl>
                                        <p:attrNameLst>
                                          <p:attrName>style.visibility</p:attrName>
                                        </p:attrNameLst>
                                      </p:cBhvr>
                                      <p:to>
                                        <p:strVal val="visible"/>
                                      </p:to>
                                    </p:set>
                                    <p:animEffect transition="in" filter="wipe(left)">
                                      <p:cBhvr>
                                        <p:cTn id="29" dur="500"/>
                                        <p:tgtEl>
                                          <p:spTgt spid="17411">
                                            <p:txEl>
                                              <p:pRg st="8" end="8"/>
                                            </p:txEl>
                                          </p:spTgt>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7411">
                                            <p:txEl>
                                              <p:pRg st="9" end="9"/>
                                            </p:txEl>
                                          </p:spTgt>
                                        </p:tgtEl>
                                        <p:attrNameLst>
                                          <p:attrName>style.visibility</p:attrName>
                                        </p:attrNameLst>
                                      </p:cBhvr>
                                      <p:to>
                                        <p:strVal val="visible"/>
                                      </p:to>
                                    </p:set>
                                    <p:animEffect transition="in" filter="wipe(left)">
                                      <p:cBhvr>
                                        <p:cTn id="32" dur="500"/>
                                        <p:tgtEl>
                                          <p:spTgt spid="17411">
                                            <p:txEl>
                                              <p:pRg st="9" end="9"/>
                                            </p:txEl>
                                          </p:spTgt>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7411">
                                            <p:txEl>
                                              <p:pRg st="10" end="10"/>
                                            </p:txEl>
                                          </p:spTgt>
                                        </p:tgtEl>
                                        <p:attrNameLst>
                                          <p:attrName>style.visibility</p:attrName>
                                        </p:attrNameLst>
                                      </p:cBhvr>
                                      <p:to>
                                        <p:strVal val="visible"/>
                                      </p:to>
                                    </p:set>
                                    <p:animEffect transition="in" filter="wipe(left)">
                                      <p:cBhvr>
                                        <p:cTn id="35" dur="500"/>
                                        <p:tgtEl>
                                          <p:spTgt spid="17411">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autoUpdateAnimBg="0" advAuto="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28600" y="304800"/>
            <a:ext cx="8686800" cy="1143000"/>
          </a:xfrm>
        </p:spPr>
        <p:txBody>
          <a:bodyPr>
            <a:normAutofit fontScale="90000"/>
          </a:bodyPr>
          <a:lstStyle/>
          <a:p>
            <a:r>
              <a:rPr lang="en-US" sz="4000">
                <a:cs typeface="Arial" charset="0"/>
              </a:rPr>
              <a:t>Criteria for Evaluating Alternative Methods of Government Finance</a:t>
            </a:r>
            <a:r>
              <a:rPr lang="en-US"/>
              <a:t> </a:t>
            </a:r>
          </a:p>
        </p:txBody>
      </p:sp>
      <p:sp>
        <p:nvSpPr>
          <p:cNvPr id="18435" name="Rectangle 3"/>
          <p:cNvSpPr>
            <a:spLocks noGrp="1" noChangeArrowheads="1"/>
          </p:cNvSpPr>
          <p:nvPr>
            <p:ph type="body" idx="1"/>
          </p:nvPr>
        </p:nvSpPr>
        <p:spPr>
          <a:xfrm>
            <a:off x="228600" y="1752600"/>
            <a:ext cx="8686800" cy="4572000"/>
          </a:xfrm>
        </p:spPr>
        <p:txBody>
          <a:bodyPr>
            <a:normAutofit lnSpcReduction="10000"/>
          </a:bodyPr>
          <a:lstStyle/>
          <a:p>
            <a:pPr>
              <a:lnSpc>
                <a:spcPct val="90000"/>
              </a:lnSpc>
            </a:pPr>
            <a:r>
              <a:rPr lang="en-US" sz="2800">
                <a:latin typeface="Arial" charset="0"/>
                <a:cs typeface="Arial" charset="0"/>
              </a:rPr>
              <a:t>Equity</a:t>
            </a:r>
          </a:p>
          <a:p>
            <a:pPr lvl="1">
              <a:lnSpc>
                <a:spcPct val="90000"/>
              </a:lnSpc>
            </a:pPr>
            <a:r>
              <a:rPr lang="en-US" sz="2400">
                <a:latin typeface="Arial" charset="0"/>
                <a:cs typeface="Arial" charset="0"/>
              </a:rPr>
              <a:t>The distribution of the burden of government finance should coincide with commonly held notions of fairness and ability-to-pay. </a:t>
            </a:r>
            <a:endParaRPr lang="en-US" sz="2400">
              <a:cs typeface="Times New Roman" pitchFamily="18" charset="0"/>
            </a:endParaRPr>
          </a:p>
          <a:p>
            <a:pPr>
              <a:lnSpc>
                <a:spcPct val="90000"/>
              </a:lnSpc>
            </a:pPr>
            <a:r>
              <a:rPr lang="en-US" sz="2800">
                <a:latin typeface="Arial" charset="0"/>
                <a:cs typeface="Arial" charset="0"/>
              </a:rPr>
              <a:t>Efficiency</a:t>
            </a:r>
          </a:p>
          <a:p>
            <a:pPr lvl="1">
              <a:lnSpc>
                <a:spcPct val="90000"/>
              </a:lnSpc>
            </a:pPr>
            <a:r>
              <a:rPr lang="en-US" sz="2400">
                <a:latin typeface="Arial" charset="0"/>
                <a:cs typeface="Arial" charset="0"/>
              </a:rPr>
              <a:t>The system of government finance should raise revenues with only a minimal loss in efficiency in the private sector. </a:t>
            </a:r>
            <a:endParaRPr lang="en-US" sz="2400">
              <a:cs typeface="Times New Roman" pitchFamily="18" charset="0"/>
            </a:endParaRPr>
          </a:p>
          <a:p>
            <a:pPr>
              <a:lnSpc>
                <a:spcPct val="90000"/>
              </a:lnSpc>
            </a:pPr>
            <a:r>
              <a:rPr lang="en-US" sz="2800">
                <a:latin typeface="Arial" charset="0"/>
                <a:cs typeface="Arial" charset="0"/>
              </a:rPr>
              <a:t>Administrative ease</a:t>
            </a:r>
          </a:p>
          <a:p>
            <a:pPr lvl="1">
              <a:lnSpc>
                <a:spcPct val="90000"/>
              </a:lnSpc>
            </a:pPr>
            <a:r>
              <a:rPr lang="en-US" sz="2400">
                <a:latin typeface="Arial" charset="0"/>
                <a:cs typeface="Arial" charset="0"/>
              </a:rPr>
              <a:t>A government finance system should be relatively easy to administer in a consistent manner without excessive costs to collect, enforce, and comply with taxes and tax laws.</a:t>
            </a:r>
            <a:endParaRPr lang="en-US" sz="2400">
              <a:cs typeface="Times New Roman" pitchFamily="18" charset="0"/>
            </a:endParaRPr>
          </a:p>
          <a:p>
            <a:pPr>
              <a:lnSpc>
                <a:spcPct val="90000"/>
              </a:lnSpc>
            </a:pPr>
            <a:endParaRPr lang="en-US" sz="2800"/>
          </a:p>
        </p:txBody>
      </p:sp>
      <p:sp>
        <p:nvSpPr>
          <p:cNvPr id="4" name="Slide Number Placeholder 3"/>
          <p:cNvSpPr>
            <a:spLocks noGrp="1"/>
          </p:cNvSpPr>
          <p:nvPr>
            <p:ph type="sldNum" sz="quarter" idx="12"/>
          </p:nvPr>
        </p:nvSpPr>
        <p:spPr/>
        <p:txBody>
          <a:bodyPr/>
          <a:lstStyle/>
          <a:p>
            <a:fld id="{9A4B6450-EC41-4195-A209-9389352C6526}" type="slidenum">
              <a:rPr lang="en-US" smtClean="0"/>
              <a:pPr/>
              <a:t>31</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wipe(left)">
                                      <p:cBhvr>
                                        <p:cTn id="7" dur="500"/>
                                        <p:tgtEl>
                                          <p:spTgt spid="18435">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8435">
                                            <p:txEl>
                                              <p:pRg st="1" end="1"/>
                                            </p:txEl>
                                          </p:spTgt>
                                        </p:tgtEl>
                                        <p:attrNameLst>
                                          <p:attrName>style.visibility</p:attrName>
                                        </p:attrNameLst>
                                      </p:cBhvr>
                                      <p:to>
                                        <p:strVal val="visible"/>
                                      </p:to>
                                    </p:set>
                                    <p:animEffect transition="in" filter="wipe(left)">
                                      <p:cBhvr>
                                        <p:cTn id="10" dur="500"/>
                                        <p:tgtEl>
                                          <p:spTgt spid="18435">
                                            <p:txEl>
                                              <p:pRg st="1" end="1"/>
                                            </p:txEl>
                                          </p:spTgt>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8435">
                                            <p:txEl>
                                              <p:pRg st="2" end="2"/>
                                            </p:txEl>
                                          </p:spTgt>
                                        </p:tgtEl>
                                        <p:attrNameLst>
                                          <p:attrName>style.visibility</p:attrName>
                                        </p:attrNameLst>
                                      </p:cBhvr>
                                      <p:to>
                                        <p:strVal val="visible"/>
                                      </p:to>
                                    </p:set>
                                    <p:animEffect transition="in" filter="wipe(left)">
                                      <p:cBhvr>
                                        <p:cTn id="14" dur="500"/>
                                        <p:tgtEl>
                                          <p:spTgt spid="18435">
                                            <p:txEl>
                                              <p:pRg st="2" end="2"/>
                                            </p:txEl>
                                          </p:spTgt>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8435">
                                            <p:txEl>
                                              <p:pRg st="3" end="3"/>
                                            </p:txEl>
                                          </p:spTgt>
                                        </p:tgtEl>
                                        <p:attrNameLst>
                                          <p:attrName>style.visibility</p:attrName>
                                        </p:attrNameLst>
                                      </p:cBhvr>
                                      <p:to>
                                        <p:strVal val="visible"/>
                                      </p:to>
                                    </p:set>
                                    <p:animEffect transition="in" filter="wipe(left)">
                                      <p:cBhvr>
                                        <p:cTn id="17" dur="500"/>
                                        <p:tgtEl>
                                          <p:spTgt spid="18435">
                                            <p:txEl>
                                              <p:pRg st="3" end="3"/>
                                            </p:txEl>
                                          </p:spTgt>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8435">
                                            <p:txEl>
                                              <p:pRg st="4" end="4"/>
                                            </p:txEl>
                                          </p:spTgt>
                                        </p:tgtEl>
                                        <p:attrNameLst>
                                          <p:attrName>style.visibility</p:attrName>
                                        </p:attrNameLst>
                                      </p:cBhvr>
                                      <p:to>
                                        <p:strVal val="visible"/>
                                      </p:to>
                                    </p:set>
                                    <p:animEffect transition="in" filter="wipe(left)">
                                      <p:cBhvr>
                                        <p:cTn id="21" dur="500"/>
                                        <p:tgtEl>
                                          <p:spTgt spid="18435">
                                            <p:txEl>
                                              <p:pRg st="4" end="4"/>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8435">
                                            <p:txEl>
                                              <p:pRg st="5" end="5"/>
                                            </p:txEl>
                                          </p:spTgt>
                                        </p:tgtEl>
                                        <p:attrNameLst>
                                          <p:attrName>style.visibility</p:attrName>
                                        </p:attrNameLst>
                                      </p:cBhvr>
                                      <p:to>
                                        <p:strVal val="visible"/>
                                      </p:to>
                                    </p:set>
                                    <p:animEffect transition="in" filter="wipe(left)">
                                      <p:cBhvr>
                                        <p:cTn id="24" dur="500"/>
                                        <p:tgtEl>
                                          <p:spTgt spid="1843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autoUpdateAnimBg="0" advAuto="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cs typeface="Arial" charset="0"/>
              </a:rPr>
              <a:t>Tax Compliance and Evasion</a:t>
            </a:r>
            <a:r>
              <a:rPr lang="en-US"/>
              <a:t> </a:t>
            </a:r>
          </a:p>
        </p:txBody>
      </p:sp>
      <p:sp>
        <p:nvSpPr>
          <p:cNvPr id="19459" name="Rectangle 3"/>
          <p:cNvSpPr>
            <a:spLocks noGrp="1" noChangeArrowheads="1"/>
          </p:cNvSpPr>
          <p:nvPr>
            <p:ph type="body" idx="1"/>
          </p:nvPr>
        </p:nvSpPr>
        <p:spPr/>
        <p:txBody>
          <a:bodyPr/>
          <a:lstStyle/>
          <a:p>
            <a:r>
              <a:rPr lang="en-US" sz="2800" b="1">
                <a:solidFill>
                  <a:srgbClr val="660066"/>
                </a:solidFill>
                <a:latin typeface="Arial" charset="0"/>
                <a:cs typeface="Arial" charset="0"/>
              </a:rPr>
              <a:t>Tax Evasion </a:t>
            </a:r>
            <a:r>
              <a:rPr lang="en-US" sz="2800">
                <a:latin typeface="Arial" charset="0"/>
                <a:cs typeface="Arial" charset="0"/>
              </a:rPr>
              <a:t>is the term for</a:t>
            </a:r>
            <a:r>
              <a:rPr lang="en-US" sz="2800" b="1">
                <a:latin typeface="Arial" charset="0"/>
                <a:cs typeface="Arial" charset="0"/>
              </a:rPr>
              <a:t> </a:t>
            </a:r>
            <a:r>
              <a:rPr lang="en-US" sz="2800">
                <a:latin typeface="Arial" charset="0"/>
                <a:cs typeface="Arial" charset="0"/>
              </a:rPr>
              <a:t>illegal ways of avoiding paying taxes. It is typically the result of not declaring income or overstating otherwise legal deductions. </a:t>
            </a:r>
            <a:endParaRPr lang="en-US" sz="2800">
              <a:cs typeface="Times New Roman" pitchFamily="18" charset="0"/>
            </a:endParaRPr>
          </a:p>
          <a:p>
            <a:r>
              <a:rPr lang="en-US" sz="2800" b="1">
                <a:solidFill>
                  <a:srgbClr val="660066"/>
                </a:solidFill>
                <a:latin typeface="Arial" charset="0"/>
                <a:cs typeface="Arial" charset="0"/>
              </a:rPr>
              <a:t>Tax Avoidance </a:t>
            </a:r>
            <a:r>
              <a:rPr lang="en-US" sz="2800">
                <a:latin typeface="Arial" charset="0"/>
                <a:cs typeface="Arial" charset="0"/>
              </a:rPr>
              <a:t>is the term for the</a:t>
            </a:r>
            <a:r>
              <a:rPr lang="en-US" sz="2800" b="1">
                <a:latin typeface="Arial" charset="0"/>
                <a:cs typeface="Arial" charset="0"/>
              </a:rPr>
              <a:t> </a:t>
            </a:r>
            <a:r>
              <a:rPr lang="en-US" sz="2800">
                <a:latin typeface="Arial" charset="0"/>
                <a:cs typeface="Arial" charset="0"/>
              </a:rPr>
              <a:t>legal ways of avoiding paying taxes, typically the result of avoiding activities that are taxed, delaying the time in which taxes are owed, or taking an action designed to lower a tax burden.</a:t>
            </a:r>
            <a:r>
              <a:rPr lang="en-US" sz="2800"/>
              <a:t> </a:t>
            </a:r>
          </a:p>
        </p:txBody>
      </p:sp>
      <p:sp>
        <p:nvSpPr>
          <p:cNvPr id="4" name="Slide Number Placeholder 3"/>
          <p:cNvSpPr>
            <a:spLocks noGrp="1"/>
          </p:cNvSpPr>
          <p:nvPr>
            <p:ph type="sldNum" sz="quarter" idx="12"/>
          </p:nvPr>
        </p:nvSpPr>
        <p:spPr/>
        <p:txBody>
          <a:bodyPr/>
          <a:lstStyle/>
          <a:p>
            <a:fld id="{9A4B6450-EC41-4195-A209-9389352C6526}" type="slidenum">
              <a:rPr lang="en-US" smtClean="0"/>
              <a:pPr/>
              <a:t>32</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wipe(left)">
                                      <p:cBhvr>
                                        <p:cTn id="7" dur="500"/>
                                        <p:tgtEl>
                                          <p:spTgt spid="19459">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9459">
                                            <p:txEl>
                                              <p:pRg st="1" end="1"/>
                                            </p:txEl>
                                          </p:spTgt>
                                        </p:tgtEl>
                                        <p:attrNameLst>
                                          <p:attrName>style.visibility</p:attrName>
                                        </p:attrNameLst>
                                      </p:cBhvr>
                                      <p:to>
                                        <p:strVal val="visible"/>
                                      </p:to>
                                    </p:set>
                                    <p:animEffect transition="in" filter="wipe(left)">
                                      <p:cBhvr>
                                        <p:cTn id="11" dur="500"/>
                                        <p:tgtEl>
                                          <p:spTgt spid="1945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autoUpdateAnimBg="0" advAuto="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a:xfrm>
            <a:off x="685800" y="-228600"/>
            <a:ext cx="7772400" cy="1143000"/>
          </a:xfrm>
        </p:spPr>
        <p:txBody>
          <a:bodyPr/>
          <a:lstStyle/>
          <a:p>
            <a:r>
              <a:rPr lang="en-US" sz="2400" dirty="0" smtClean="0"/>
              <a:t>Reducing </a:t>
            </a:r>
            <a:r>
              <a:rPr lang="en-US" sz="2400" dirty="0"/>
              <a:t>Tax Evasion</a:t>
            </a:r>
          </a:p>
        </p:txBody>
      </p:sp>
      <p:sp>
        <p:nvSpPr>
          <p:cNvPr id="5199" name="Rectangle 79"/>
          <p:cNvSpPr>
            <a:spLocks noChangeArrowheads="1"/>
          </p:cNvSpPr>
          <p:nvPr/>
        </p:nvSpPr>
        <p:spPr bwMode="auto">
          <a:xfrm rot="16200000">
            <a:off x="4069556" y="1526382"/>
            <a:ext cx="1368425" cy="249238"/>
          </a:xfrm>
          <a:prstGeom prst="rect">
            <a:avLst/>
          </a:prstGeom>
          <a:noFill/>
          <a:ln w="9525">
            <a:noFill/>
            <a:miter lim="800000"/>
            <a:headEnd/>
            <a:tailEnd/>
          </a:ln>
        </p:spPr>
        <p:txBody>
          <a:bodyPr wrap="none" lIns="0" tIns="0" rIns="0" bIns="0">
            <a:spAutoFit/>
          </a:bodyPr>
          <a:lstStyle/>
          <a:p>
            <a:r>
              <a:rPr lang="en-US" sz="1300">
                <a:solidFill>
                  <a:srgbClr val="660066"/>
                </a:solidFill>
                <a:latin typeface="Arial" charset="0"/>
              </a:rPr>
              <a:t>Cost and Benefit </a:t>
            </a:r>
            <a:endParaRPr lang="en-US"/>
          </a:p>
        </p:txBody>
      </p:sp>
      <p:sp>
        <p:nvSpPr>
          <p:cNvPr id="5200" name="Rectangle 80"/>
          <p:cNvSpPr>
            <a:spLocks noChangeArrowheads="1"/>
          </p:cNvSpPr>
          <p:nvPr/>
        </p:nvSpPr>
        <p:spPr bwMode="auto">
          <a:xfrm>
            <a:off x="4795838" y="3263900"/>
            <a:ext cx="2957512" cy="249238"/>
          </a:xfrm>
          <a:prstGeom prst="rect">
            <a:avLst/>
          </a:prstGeom>
          <a:noFill/>
          <a:ln w="9525">
            <a:noFill/>
            <a:miter lim="800000"/>
            <a:headEnd/>
            <a:tailEnd/>
          </a:ln>
        </p:spPr>
        <p:txBody>
          <a:bodyPr wrap="none" lIns="0" tIns="0" rIns="0" bIns="0">
            <a:spAutoFit/>
          </a:bodyPr>
          <a:lstStyle/>
          <a:p>
            <a:r>
              <a:rPr lang="en-US" sz="1300">
                <a:solidFill>
                  <a:srgbClr val="660066"/>
                </a:solidFill>
                <a:latin typeface="Arial" charset="0"/>
              </a:rPr>
              <a:t>Unreported Income per Year (Dollars) </a:t>
            </a:r>
            <a:endParaRPr lang="en-US"/>
          </a:p>
        </p:txBody>
      </p:sp>
      <p:sp>
        <p:nvSpPr>
          <p:cNvPr id="5201" name="Rectangle 81"/>
          <p:cNvSpPr>
            <a:spLocks noChangeArrowheads="1"/>
          </p:cNvSpPr>
          <p:nvPr/>
        </p:nvSpPr>
        <p:spPr bwMode="auto">
          <a:xfrm>
            <a:off x="4795838" y="3014663"/>
            <a:ext cx="207962" cy="249237"/>
          </a:xfrm>
          <a:prstGeom prst="rect">
            <a:avLst/>
          </a:prstGeom>
          <a:noFill/>
          <a:ln w="9525">
            <a:noFill/>
            <a:miter lim="800000"/>
            <a:headEnd/>
            <a:tailEnd/>
          </a:ln>
        </p:spPr>
        <p:txBody>
          <a:bodyPr wrap="none" lIns="0" tIns="0" rIns="0" bIns="0">
            <a:spAutoFit/>
          </a:bodyPr>
          <a:lstStyle/>
          <a:p>
            <a:r>
              <a:rPr lang="en-US" sz="1300">
                <a:solidFill>
                  <a:srgbClr val="000000"/>
                </a:solidFill>
                <a:latin typeface="Arial" charset="0"/>
              </a:rPr>
              <a:t>0 </a:t>
            </a:r>
            <a:endParaRPr lang="en-US"/>
          </a:p>
        </p:txBody>
      </p:sp>
      <p:grpSp>
        <p:nvGrpSpPr>
          <p:cNvPr id="2" name="Group 154"/>
          <p:cNvGrpSpPr>
            <a:grpSpLocks/>
          </p:cNvGrpSpPr>
          <p:nvPr/>
        </p:nvGrpSpPr>
        <p:grpSpPr bwMode="auto">
          <a:xfrm>
            <a:off x="5776913" y="3014663"/>
            <a:ext cx="247650" cy="295275"/>
            <a:chOff x="3631" y="1899"/>
            <a:chExt cx="156" cy="186"/>
          </a:xfrm>
        </p:grpSpPr>
        <p:sp>
          <p:nvSpPr>
            <p:cNvPr id="5204" name="Rectangle 84"/>
            <p:cNvSpPr>
              <a:spLocks noChangeArrowheads="1"/>
            </p:cNvSpPr>
            <p:nvPr/>
          </p:nvSpPr>
          <p:spPr bwMode="auto">
            <a:xfrm>
              <a:off x="3631" y="1899"/>
              <a:ext cx="144" cy="125"/>
            </a:xfrm>
            <a:prstGeom prst="rect">
              <a:avLst/>
            </a:prstGeom>
            <a:noFill/>
            <a:ln w="9525">
              <a:noFill/>
              <a:miter lim="800000"/>
              <a:headEnd/>
              <a:tailEnd/>
            </a:ln>
          </p:spPr>
          <p:txBody>
            <a:bodyPr wrap="none" lIns="0" tIns="0" rIns="0" bIns="0">
              <a:spAutoFit/>
            </a:bodyPr>
            <a:lstStyle/>
            <a:p>
              <a:r>
                <a:rPr lang="en-US" sz="1300" i="1">
                  <a:solidFill>
                    <a:srgbClr val="000000"/>
                  </a:solidFill>
                  <a:latin typeface="Arial" charset="0"/>
                </a:rPr>
                <a:t>D* </a:t>
              </a:r>
              <a:endParaRPr lang="en-US"/>
            </a:p>
          </p:txBody>
        </p:sp>
        <p:sp>
          <p:nvSpPr>
            <p:cNvPr id="5205" name="Rectangle 85"/>
            <p:cNvSpPr>
              <a:spLocks noChangeArrowheads="1"/>
            </p:cNvSpPr>
            <p:nvPr/>
          </p:nvSpPr>
          <p:spPr bwMode="auto">
            <a:xfrm>
              <a:off x="3700" y="1960"/>
              <a:ext cx="87" cy="125"/>
            </a:xfrm>
            <a:prstGeom prst="rect">
              <a:avLst/>
            </a:prstGeom>
            <a:noFill/>
            <a:ln w="9525">
              <a:noFill/>
              <a:miter lim="800000"/>
              <a:headEnd/>
              <a:tailEnd/>
            </a:ln>
          </p:spPr>
          <p:txBody>
            <a:bodyPr wrap="none" lIns="0" tIns="0" rIns="0" bIns="0">
              <a:spAutoFit/>
            </a:bodyPr>
            <a:lstStyle/>
            <a:p>
              <a:r>
                <a:rPr lang="en-US" sz="1300">
                  <a:solidFill>
                    <a:srgbClr val="000000"/>
                  </a:solidFill>
                  <a:latin typeface="Arial" charset="0"/>
                </a:rPr>
                <a:t>1 </a:t>
              </a:r>
              <a:endParaRPr lang="en-US"/>
            </a:p>
          </p:txBody>
        </p:sp>
      </p:grpSp>
      <p:sp>
        <p:nvSpPr>
          <p:cNvPr id="5206" name="Rectangle 86"/>
          <p:cNvSpPr>
            <a:spLocks noChangeArrowheads="1"/>
          </p:cNvSpPr>
          <p:nvPr/>
        </p:nvSpPr>
        <p:spPr bwMode="auto">
          <a:xfrm>
            <a:off x="4657725" y="720725"/>
            <a:ext cx="234950" cy="249238"/>
          </a:xfrm>
          <a:prstGeom prst="rect">
            <a:avLst/>
          </a:prstGeom>
          <a:noFill/>
          <a:ln w="9525">
            <a:noFill/>
            <a:miter lim="800000"/>
            <a:headEnd/>
            <a:tailEnd/>
          </a:ln>
        </p:spPr>
        <p:txBody>
          <a:bodyPr wrap="none" lIns="0" tIns="0" rIns="0" bIns="0">
            <a:spAutoFit/>
          </a:bodyPr>
          <a:lstStyle/>
          <a:p>
            <a:r>
              <a:rPr lang="en-US" sz="1300" b="1">
                <a:solidFill>
                  <a:srgbClr val="000000"/>
                </a:solidFill>
                <a:latin typeface="Arial" charset="0"/>
              </a:rPr>
              <a:t>B </a:t>
            </a:r>
            <a:endParaRPr lang="en-US"/>
          </a:p>
        </p:txBody>
      </p:sp>
      <p:sp>
        <p:nvSpPr>
          <p:cNvPr id="5211" name="Rectangle 91"/>
          <p:cNvSpPr>
            <a:spLocks noChangeArrowheads="1"/>
          </p:cNvSpPr>
          <p:nvPr/>
        </p:nvSpPr>
        <p:spPr bwMode="auto">
          <a:xfrm>
            <a:off x="6413500" y="1287463"/>
            <a:ext cx="358775" cy="249237"/>
          </a:xfrm>
          <a:prstGeom prst="rect">
            <a:avLst/>
          </a:prstGeom>
          <a:noFill/>
          <a:ln w="9525">
            <a:noFill/>
            <a:miter lim="800000"/>
            <a:headEnd/>
            <a:tailEnd/>
          </a:ln>
        </p:spPr>
        <p:txBody>
          <a:bodyPr wrap="none" lIns="0" tIns="0" rIns="0" bIns="0">
            <a:spAutoFit/>
          </a:bodyPr>
          <a:lstStyle/>
          <a:p>
            <a:r>
              <a:rPr lang="en-US" sz="1300" i="1">
                <a:solidFill>
                  <a:srgbClr val="000000"/>
                </a:solidFill>
                <a:latin typeface="Arial" charset="0"/>
              </a:rPr>
              <a:t>MC </a:t>
            </a:r>
            <a:endParaRPr lang="en-US"/>
          </a:p>
        </p:txBody>
      </p:sp>
      <p:sp>
        <p:nvSpPr>
          <p:cNvPr id="5212" name="Line 92"/>
          <p:cNvSpPr>
            <a:spLocks noChangeShapeType="1"/>
          </p:cNvSpPr>
          <p:nvPr/>
        </p:nvSpPr>
        <p:spPr bwMode="auto">
          <a:xfrm flipH="1">
            <a:off x="5321300" y="1384300"/>
            <a:ext cx="1065213" cy="1298575"/>
          </a:xfrm>
          <a:prstGeom prst="line">
            <a:avLst/>
          </a:prstGeom>
          <a:noFill/>
          <a:ln w="55563">
            <a:solidFill>
              <a:srgbClr val="006600"/>
            </a:solidFill>
            <a:round/>
            <a:headEnd/>
            <a:tailEnd/>
          </a:ln>
        </p:spPr>
        <p:txBody>
          <a:bodyPr/>
          <a:lstStyle/>
          <a:p>
            <a:endParaRPr lang="en-US"/>
          </a:p>
        </p:txBody>
      </p:sp>
      <p:sp>
        <p:nvSpPr>
          <p:cNvPr id="5213" name="Line 93"/>
          <p:cNvSpPr>
            <a:spLocks noChangeShapeType="1"/>
          </p:cNvSpPr>
          <p:nvPr/>
        </p:nvSpPr>
        <p:spPr bwMode="auto">
          <a:xfrm>
            <a:off x="5403850" y="1411288"/>
            <a:ext cx="982663" cy="1327150"/>
          </a:xfrm>
          <a:prstGeom prst="line">
            <a:avLst/>
          </a:prstGeom>
          <a:noFill/>
          <a:ln w="55563">
            <a:solidFill>
              <a:srgbClr val="000000"/>
            </a:solidFill>
            <a:round/>
            <a:headEnd/>
            <a:tailEnd/>
          </a:ln>
        </p:spPr>
        <p:txBody>
          <a:bodyPr/>
          <a:lstStyle/>
          <a:p>
            <a:endParaRPr lang="en-US"/>
          </a:p>
        </p:txBody>
      </p:sp>
      <p:sp>
        <p:nvSpPr>
          <p:cNvPr id="5214" name="Line 94"/>
          <p:cNvSpPr>
            <a:spLocks noChangeShapeType="1"/>
          </p:cNvSpPr>
          <p:nvPr/>
        </p:nvSpPr>
        <p:spPr bwMode="auto">
          <a:xfrm>
            <a:off x="5183188" y="1590675"/>
            <a:ext cx="871537" cy="1160463"/>
          </a:xfrm>
          <a:prstGeom prst="line">
            <a:avLst/>
          </a:prstGeom>
          <a:noFill/>
          <a:ln w="55563">
            <a:solidFill>
              <a:srgbClr val="006600"/>
            </a:solidFill>
            <a:round/>
            <a:headEnd/>
            <a:tailEnd/>
          </a:ln>
        </p:spPr>
        <p:txBody>
          <a:bodyPr/>
          <a:lstStyle/>
          <a:p>
            <a:endParaRPr lang="en-US"/>
          </a:p>
        </p:txBody>
      </p:sp>
      <p:sp>
        <p:nvSpPr>
          <p:cNvPr id="5219" name="Line 99"/>
          <p:cNvSpPr>
            <a:spLocks noChangeShapeType="1"/>
          </p:cNvSpPr>
          <p:nvPr/>
        </p:nvSpPr>
        <p:spPr bwMode="auto">
          <a:xfrm flipH="1">
            <a:off x="5334000" y="1619250"/>
            <a:ext cx="195263" cy="133350"/>
          </a:xfrm>
          <a:prstGeom prst="line">
            <a:avLst/>
          </a:prstGeom>
          <a:noFill/>
          <a:ln w="27051">
            <a:solidFill>
              <a:srgbClr val="000000"/>
            </a:solidFill>
            <a:round/>
            <a:headEnd/>
            <a:tailEnd type="stealth" w="med" len="med"/>
          </a:ln>
        </p:spPr>
        <p:txBody>
          <a:bodyPr/>
          <a:lstStyle/>
          <a:p>
            <a:endParaRPr lang="en-US"/>
          </a:p>
        </p:txBody>
      </p:sp>
      <p:sp>
        <p:nvSpPr>
          <p:cNvPr id="5221" name="Rectangle 101"/>
          <p:cNvSpPr>
            <a:spLocks noChangeArrowheads="1"/>
          </p:cNvSpPr>
          <p:nvPr/>
        </p:nvSpPr>
        <p:spPr bwMode="auto">
          <a:xfrm>
            <a:off x="6057900" y="2705100"/>
            <a:ext cx="357188" cy="198438"/>
          </a:xfrm>
          <a:prstGeom prst="rect">
            <a:avLst/>
          </a:prstGeom>
          <a:noFill/>
          <a:ln w="9525">
            <a:noFill/>
            <a:miter lim="800000"/>
            <a:headEnd/>
            <a:tailEnd/>
          </a:ln>
        </p:spPr>
        <p:txBody>
          <a:bodyPr wrap="none" lIns="0" tIns="0" rIns="0" bIns="0">
            <a:spAutoFit/>
          </a:bodyPr>
          <a:lstStyle/>
          <a:p>
            <a:r>
              <a:rPr lang="en-US" sz="1300" i="1">
                <a:solidFill>
                  <a:srgbClr val="000000"/>
                </a:solidFill>
                <a:latin typeface="Arial" charset="0"/>
              </a:rPr>
              <a:t>MB</a:t>
            </a:r>
            <a:r>
              <a:rPr lang="en-US" sz="1300" baseline="-25000">
                <a:solidFill>
                  <a:srgbClr val="000000"/>
                </a:solidFill>
                <a:latin typeface="Arial" charset="0"/>
              </a:rPr>
              <a:t>2</a:t>
            </a:r>
            <a:r>
              <a:rPr lang="en-US" sz="1300" i="1">
                <a:solidFill>
                  <a:srgbClr val="000000"/>
                </a:solidFill>
                <a:latin typeface="Arial" charset="0"/>
              </a:rPr>
              <a:t> </a:t>
            </a:r>
            <a:endParaRPr lang="en-US"/>
          </a:p>
        </p:txBody>
      </p:sp>
      <p:sp>
        <p:nvSpPr>
          <p:cNvPr id="5226" name="Rectangle 106"/>
          <p:cNvSpPr>
            <a:spLocks noChangeArrowheads="1"/>
          </p:cNvSpPr>
          <p:nvPr/>
        </p:nvSpPr>
        <p:spPr bwMode="auto">
          <a:xfrm>
            <a:off x="2722563" y="3014663"/>
            <a:ext cx="304800" cy="249237"/>
          </a:xfrm>
          <a:prstGeom prst="rect">
            <a:avLst/>
          </a:prstGeom>
          <a:noFill/>
          <a:ln w="9525">
            <a:noFill/>
            <a:miter lim="800000"/>
            <a:headEnd/>
            <a:tailEnd/>
          </a:ln>
        </p:spPr>
        <p:txBody>
          <a:bodyPr wrap="none" lIns="0" tIns="0" rIns="0" bIns="0">
            <a:spAutoFit/>
          </a:bodyPr>
          <a:lstStyle/>
          <a:p>
            <a:r>
              <a:rPr lang="en-US" sz="1300" i="1">
                <a:solidFill>
                  <a:srgbClr val="000000"/>
                </a:solidFill>
                <a:latin typeface="Arial" charset="0"/>
              </a:rPr>
              <a:t>D* </a:t>
            </a:r>
            <a:endParaRPr lang="en-US"/>
          </a:p>
        </p:txBody>
      </p:sp>
      <p:sp>
        <p:nvSpPr>
          <p:cNvPr id="5227" name="Rectangle 107"/>
          <p:cNvSpPr>
            <a:spLocks noChangeArrowheads="1"/>
          </p:cNvSpPr>
          <p:nvPr/>
        </p:nvSpPr>
        <p:spPr bwMode="auto">
          <a:xfrm>
            <a:off x="1673225" y="706438"/>
            <a:ext cx="234950" cy="249237"/>
          </a:xfrm>
          <a:prstGeom prst="rect">
            <a:avLst/>
          </a:prstGeom>
          <a:noFill/>
          <a:ln w="9525">
            <a:noFill/>
            <a:miter lim="800000"/>
            <a:headEnd/>
            <a:tailEnd/>
          </a:ln>
        </p:spPr>
        <p:txBody>
          <a:bodyPr wrap="none" lIns="0" tIns="0" rIns="0" bIns="0">
            <a:spAutoFit/>
          </a:bodyPr>
          <a:lstStyle/>
          <a:p>
            <a:r>
              <a:rPr lang="en-US" sz="1300" b="1">
                <a:solidFill>
                  <a:srgbClr val="000000"/>
                </a:solidFill>
                <a:latin typeface="Arial" charset="0"/>
              </a:rPr>
              <a:t>A </a:t>
            </a:r>
            <a:endParaRPr lang="en-US"/>
          </a:p>
        </p:txBody>
      </p:sp>
      <p:sp>
        <p:nvSpPr>
          <p:cNvPr id="5228" name="Rectangle 108"/>
          <p:cNvSpPr>
            <a:spLocks noChangeArrowheads="1"/>
          </p:cNvSpPr>
          <p:nvPr/>
        </p:nvSpPr>
        <p:spPr bwMode="auto">
          <a:xfrm>
            <a:off x="3371850" y="1246188"/>
            <a:ext cx="358775" cy="249237"/>
          </a:xfrm>
          <a:prstGeom prst="rect">
            <a:avLst/>
          </a:prstGeom>
          <a:noFill/>
          <a:ln w="9525">
            <a:noFill/>
            <a:miter lim="800000"/>
            <a:headEnd/>
            <a:tailEnd/>
          </a:ln>
        </p:spPr>
        <p:txBody>
          <a:bodyPr wrap="none" lIns="0" tIns="0" rIns="0" bIns="0">
            <a:spAutoFit/>
          </a:bodyPr>
          <a:lstStyle/>
          <a:p>
            <a:r>
              <a:rPr lang="en-US" sz="1300" i="1">
                <a:solidFill>
                  <a:srgbClr val="000000"/>
                </a:solidFill>
                <a:latin typeface="Arial" charset="0"/>
              </a:rPr>
              <a:t>MC </a:t>
            </a:r>
            <a:endParaRPr lang="en-US"/>
          </a:p>
        </p:txBody>
      </p:sp>
      <p:sp>
        <p:nvSpPr>
          <p:cNvPr id="5230" name="Rectangle 110"/>
          <p:cNvSpPr>
            <a:spLocks noChangeArrowheads="1"/>
          </p:cNvSpPr>
          <p:nvPr/>
        </p:nvSpPr>
        <p:spPr bwMode="auto">
          <a:xfrm>
            <a:off x="3124200" y="2682875"/>
            <a:ext cx="871538" cy="249238"/>
          </a:xfrm>
          <a:prstGeom prst="rect">
            <a:avLst/>
          </a:prstGeom>
          <a:noFill/>
          <a:ln w="9525">
            <a:noFill/>
            <a:miter lim="800000"/>
            <a:headEnd/>
            <a:tailEnd/>
          </a:ln>
        </p:spPr>
        <p:txBody>
          <a:bodyPr wrap="none" lIns="0" tIns="0" rIns="0" bIns="0">
            <a:spAutoFit/>
          </a:bodyPr>
          <a:lstStyle/>
          <a:p>
            <a:r>
              <a:rPr lang="en-US" sz="1300" i="1">
                <a:solidFill>
                  <a:srgbClr val="000000"/>
                </a:solidFill>
                <a:latin typeface="Arial" charset="0"/>
              </a:rPr>
              <a:t>MB = MTR </a:t>
            </a:r>
            <a:endParaRPr lang="en-US"/>
          </a:p>
        </p:txBody>
      </p:sp>
      <p:sp>
        <p:nvSpPr>
          <p:cNvPr id="5231" name="Rectangle 111"/>
          <p:cNvSpPr>
            <a:spLocks noChangeArrowheads="1"/>
          </p:cNvSpPr>
          <p:nvPr/>
        </p:nvSpPr>
        <p:spPr bwMode="auto">
          <a:xfrm rot="16200000">
            <a:off x="1097756" y="1513682"/>
            <a:ext cx="1368425" cy="249238"/>
          </a:xfrm>
          <a:prstGeom prst="rect">
            <a:avLst/>
          </a:prstGeom>
          <a:noFill/>
          <a:ln w="9525">
            <a:noFill/>
            <a:miter lim="800000"/>
            <a:headEnd/>
            <a:tailEnd/>
          </a:ln>
        </p:spPr>
        <p:txBody>
          <a:bodyPr wrap="none" lIns="0" tIns="0" rIns="0" bIns="0">
            <a:spAutoFit/>
          </a:bodyPr>
          <a:lstStyle/>
          <a:p>
            <a:r>
              <a:rPr lang="en-US" sz="1300">
                <a:solidFill>
                  <a:srgbClr val="660066"/>
                </a:solidFill>
                <a:latin typeface="Arial" charset="0"/>
              </a:rPr>
              <a:t>Cost and Benefit </a:t>
            </a:r>
            <a:endParaRPr lang="en-US"/>
          </a:p>
        </p:txBody>
      </p:sp>
      <p:sp>
        <p:nvSpPr>
          <p:cNvPr id="5232" name="Rectangle 112"/>
          <p:cNvSpPr>
            <a:spLocks noChangeArrowheads="1"/>
          </p:cNvSpPr>
          <p:nvPr/>
        </p:nvSpPr>
        <p:spPr bwMode="auto">
          <a:xfrm>
            <a:off x="1617663" y="3263900"/>
            <a:ext cx="2957512" cy="249238"/>
          </a:xfrm>
          <a:prstGeom prst="rect">
            <a:avLst/>
          </a:prstGeom>
          <a:noFill/>
          <a:ln w="9525">
            <a:noFill/>
            <a:miter lim="800000"/>
            <a:headEnd/>
            <a:tailEnd/>
          </a:ln>
        </p:spPr>
        <p:txBody>
          <a:bodyPr wrap="none" lIns="0" tIns="0" rIns="0" bIns="0">
            <a:spAutoFit/>
          </a:bodyPr>
          <a:lstStyle/>
          <a:p>
            <a:r>
              <a:rPr lang="en-US" sz="1300">
                <a:solidFill>
                  <a:srgbClr val="660066"/>
                </a:solidFill>
                <a:latin typeface="Arial" charset="0"/>
              </a:rPr>
              <a:t>Unreported Income per Year (Dollars) </a:t>
            </a:r>
            <a:endParaRPr lang="en-US"/>
          </a:p>
        </p:txBody>
      </p:sp>
      <p:sp>
        <p:nvSpPr>
          <p:cNvPr id="5233" name="Rectangle 113"/>
          <p:cNvSpPr>
            <a:spLocks noChangeArrowheads="1"/>
          </p:cNvSpPr>
          <p:nvPr/>
        </p:nvSpPr>
        <p:spPr bwMode="auto">
          <a:xfrm>
            <a:off x="1824038" y="3014663"/>
            <a:ext cx="207962" cy="249237"/>
          </a:xfrm>
          <a:prstGeom prst="rect">
            <a:avLst/>
          </a:prstGeom>
          <a:noFill/>
          <a:ln w="9525">
            <a:noFill/>
            <a:miter lim="800000"/>
            <a:headEnd/>
            <a:tailEnd/>
          </a:ln>
        </p:spPr>
        <p:txBody>
          <a:bodyPr wrap="none" lIns="0" tIns="0" rIns="0" bIns="0">
            <a:spAutoFit/>
          </a:bodyPr>
          <a:lstStyle/>
          <a:p>
            <a:r>
              <a:rPr lang="en-US" sz="1300">
                <a:solidFill>
                  <a:srgbClr val="000000"/>
                </a:solidFill>
                <a:latin typeface="Arial" charset="0"/>
              </a:rPr>
              <a:t>0 </a:t>
            </a:r>
            <a:endParaRPr lang="en-US"/>
          </a:p>
        </p:txBody>
      </p:sp>
      <p:sp>
        <p:nvSpPr>
          <p:cNvPr id="5235" name="Line 115"/>
          <p:cNvSpPr>
            <a:spLocks noChangeShapeType="1"/>
          </p:cNvSpPr>
          <p:nvPr/>
        </p:nvSpPr>
        <p:spPr bwMode="auto">
          <a:xfrm flipH="1">
            <a:off x="2363788" y="1217613"/>
            <a:ext cx="1022350" cy="1354137"/>
          </a:xfrm>
          <a:prstGeom prst="line">
            <a:avLst/>
          </a:prstGeom>
          <a:noFill/>
          <a:ln w="55563">
            <a:solidFill>
              <a:srgbClr val="006600"/>
            </a:solidFill>
            <a:round/>
            <a:headEnd/>
            <a:tailEnd/>
          </a:ln>
        </p:spPr>
        <p:txBody>
          <a:bodyPr/>
          <a:lstStyle/>
          <a:p>
            <a:endParaRPr lang="en-US"/>
          </a:p>
        </p:txBody>
      </p:sp>
      <p:sp>
        <p:nvSpPr>
          <p:cNvPr id="5236" name="Line 116"/>
          <p:cNvSpPr>
            <a:spLocks noChangeShapeType="1"/>
          </p:cNvSpPr>
          <p:nvPr/>
        </p:nvSpPr>
        <p:spPr bwMode="auto">
          <a:xfrm>
            <a:off x="2378075" y="1217613"/>
            <a:ext cx="855663" cy="1436687"/>
          </a:xfrm>
          <a:prstGeom prst="line">
            <a:avLst/>
          </a:prstGeom>
          <a:noFill/>
          <a:ln w="55563">
            <a:solidFill>
              <a:srgbClr val="006600"/>
            </a:solidFill>
            <a:round/>
            <a:headEnd/>
            <a:tailEnd/>
          </a:ln>
        </p:spPr>
        <p:txBody>
          <a:bodyPr/>
          <a:lstStyle/>
          <a:p>
            <a:endParaRPr lang="en-US"/>
          </a:p>
        </p:txBody>
      </p:sp>
      <p:sp>
        <p:nvSpPr>
          <p:cNvPr id="5238" name="Rectangle 118"/>
          <p:cNvSpPr>
            <a:spLocks noChangeArrowheads="1"/>
          </p:cNvSpPr>
          <p:nvPr/>
        </p:nvSpPr>
        <p:spPr bwMode="auto">
          <a:xfrm>
            <a:off x="4257675" y="3857625"/>
            <a:ext cx="366713" cy="198438"/>
          </a:xfrm>
          <a:prstGeom prst="rect">
            <a:avLst/>
          </a:prstGeom>
          <a:noFill/>
          <a:ln w="9525">
            <a:noFill/>
            <a:miter lim="800000"/>
            <a:headEnd/>
            <a:tailEnd/>
          </a:ln>
        </p:spPr>
        <p:txBody>
          <a:bodyPr wrap="none" lIns="0" tIns="0" rIns="0" bIns="0">
            <a:spAutoFit/>
          </a:bodyPr>
          <a:lstStyle/>
          <a:p>
            <a:r>
              <a:rPr lang="en-US" sz="1300" i="1">
                <a:solidFill>
                  <a:srgbClr val="000000"/>
                </a:solidFill>
                <a:latin typeface="Arial" charset="0"/>
              </a:rPr>
              <a:t>MC</a:t>
            </a:r>
            <a:r>
              <a:rPr lang="en-US" sz="1300" baseline="-25000">
                <a:solidFill>
                  <a:srgbClr val="000000"/>
                </a:solidFill>
                <a:latin typeface="Arial" charset="0"/>
              </a:rPr>
              <a:t>2</a:t>
            </a:r>
            <a:r>
              <a:rPr lang="en-US" sz="1300" i="1">
                <a:solidFill>
                  <a:srgbClr val="000000"/>
                </a:solidFill>
                <a:latin typeface="Arial" charset="0"/>
              </a:rPr>
              <a:t> </a:t>
            </a:r>
          </a:p>
        </p:txBody>
      </p:sp>
      <p:sp>
        <p:nvSpPr>
          <p:cNvPr id="5240" name="Rectangle 120"/>
          <p:cNvSpPr>
            <a:spLocks noChangeArrowheads="1"/>
          </p:cNvSpPr>
          <p:nvPr/>
        </p:nvSpPr>
        <p:spPr bwMode="auto">
          <a:xfrm>
            <a:off x="3165475" y="3733800"/>
            <a:ext cx="234950" cy="249238"/>
          </a:xfrm>
          <a:prstGeom prst="rect">
            <a:avLst/>
          </a:prstGeom>
          <a:noFill/>
          <a:ln w="9525">
            <a:noFill/>
            <a:miter lim="800000"/>
            <a:headEnd/>
            <a:tailEnd/>
          </a:ln>
        </p:spPr>
        <p:txBody>
          <a:bodyPr wrap="none" lIns="0" tIns="0" rIns="0" bIns="0">
            <a:spAutoFit/>
          </a:bodyPr>
          <a:lstStyle/>
          <a:p>
            <a:r>
              <a:rPr lang="en-US" sz="1300" b="1">
                <a:solidFill>
                  <a:srgbClr val="000000"/>
                </a:solidFill>
                <a:latin typeface="Arial" charset="0"/>
              </a:rPr>
              <a:t>C </a:t>
            </a:r>
            <a:endParaRPr lang="en-US"/>
          </a:p>
        </p:txBody>
      </p:sp>
      <p:sp>
        <p:nvSpPr>
          <p:cNvPr id="5241" name="Rectangle 121"/>
          <p:cNvSpPr>
            <a:spLocks noChangeArrowheads="1"/>
          </p:cNvSpPr>
          <p:nvPr/>
        </p:nvSpPr>
        <p:spPr bwMode="auto">
          <a:xfrm>
            <a:off x="4657725" y="3927475"/>
            <a:ext cx="366713" cy="198438"/>
          </a:xfrm>
          <a:prstGeom prst="rect">
            <a:avLst/>
          </a:prstGeom>
          <a:noFill/>
          <a:ln w="9525">
            <a:noFill/>
            <a:miter lim="800000"/>
            <a:headEnd/>
            <a:tailEnd/>
          </a:ln>
        </p:spPr>
        <p:txBody>
          <a:bodyPr wrap="none" lIns="0" tIns="0" rIns="0" bIns="0">
            <a:spAutoFit/>
          </a:bodyPr>
          <a:lstStyle/>
          <a:p>
            <a:r>
              <a:rPr lang="en-US" sz="1300" i="1">
                <a:solidFill>
                  <a:srgbClr val="000000"/>
                </a:solidFill>
                <a:latin typeface="Arial" charset="0"/>
              </a:rPr>
              <a:t>MC</a:t>
            </a:r>
            <a:r>
              <a:rPr lang="en-US" sz="1300" baseline="-25000">
                <a:solidFill>
                  <a:srgbClr val="000000"/>
                </a:solidFill>
                <a:latin typeface="Arial" charset="0"/>
              </a:rPr>
              <a:t>1</a:t>
            </a:r>
            <a:r>
              <a:rPr lang="en-US" sz="1300" i="1">
                <a:solidFill>
                  <a:srgbClr val="000000"/>
                </a:solidFill>
                <a:latin typeface="Arial" charset="0"/>
              </a:rPr>
              <a:t> </a:t>
            </a:r>
          </a:p>
        </p:txBody>
      </p:sp>
      <p:sp>
        <p:nvSpPr>
          <p:cNvPr id="5248" name="Rectangle 128"/>
          <p:cNvSpPr>
            <a:spLocks noChangeArrowheads="1"/>
          </p:cNvSpPr>
          <p:nvPr/>
        </p:nvSpPr>
        <p:spPr bwMode="auto">
          <a:xfrm rot="16200000">
            <a:off x="2493169" y="4622007"/>
            <a:ext cx="1368425" cy="249237"/>
          </a:xfrm>
          <a:prstGeom prst="rect">
            <a:avLst/>
          </a:prstGeom>
          <a:noFill/>
          <a:ln w="9525">
            <a:noFill/>
            <a:miter lim="800000"/>
            <a:headEnd/>
            <a:tailEnd/>
          </a:ln>
        </p:spPr>
        <p:txBody>
          <a:bodyPr wrap="none" lIns="0" tIns="0" rIns="0" bIns="0">
            <a:spAutoFit/>
          </a:bodyPr>
          <a:lstStyle/>
          <a:p>
            <a:r>
              <a:rPr lang="en-US" sz="1300">
                <a:solidFill>
                  <a:srgbClr val="660066"/>
                </a:solidFill>
                <a:latin typeface="Arial" charset="0"/>
              </a:rPr>
              <a:t>Cost and Benefit </a:t>
            </a:r>
            <a:endParaRPr lang="en-US"/>
          </a:p>
        </p:txBody>
      </p:sp>
      <p:sp>
        <p:nvSpPr>
          <p:cNvPr id="5249" name="Rectangle 129"/>
          <p:cNvSpPr>
            <a:spLocks noChangeArrowheads="1"/>
          </p:cNvSpPr>
          <p:nvPr/>
        </p:nvSpPr>
        <p:spPr bwMode="auto">
          <a:xfrm>
            <a:off x="3136900" y="6318250"/>
            <a:ext cx="2957513" cy="249238"/>
          </a:xfrm>
          <a:prstGeom prst="rect">
            <a:avLst/>
          </a:prstGeom>
          <a:noFill/>
          <a:ln w="9525">
            <a:noFill/>
            <a:miter lim="800000"/>
            <a:headEnd/>
            <a:tailEnd/>
          </a:ln>
        </p:spPr>
        <p:txBody>
          <a:bodyPr wrap="none" lIns="0" tIns="0" rIns="0" bIns="0">
            <a:spAutoFit/>
          </a:bodyPr>
          <a:lstStyle/>
          <a:p>
            <a:r>
              <a:rPr lang="en-US" sz="1300">
                <a:solidFill>
                  <a:srgbClr val="660066"/>
                </a:solidFill>
                <a:latin typeface="Arial" charset="0"/>
              </a:rPr>
              <a:t>Unreported Income per Year (Dollars) </a:t>
            </a:r>
            <a:endParaRPr lang="en-US"/>
          </a:p>
        </p:txBody>
      </p:sp>
      <p:sp>
        <p:nvSpPr>
          <p:cNvPr id="5250" name="Rectangle 130"/>
          <p:cNvSpPr>
            <a:spLocks noChangeArrowheads="1"/>
          </p:cNvSpPr>
          <p:nvPr/>
        </p:nvSpPr>
        <p:spPr bwMode="auto">
          <a:xfrm>
            <a:off x="3303588" y="6027738"/>
            <a:ext cx="207962" cy="249237"/>
          </a:xfrm>
          <a:prstGeom prst="rect">
            <a:avLst/>
          </a:prstGeom>
          <a:noFill/>
          <a:ln w="9525">
            <a:noFill/>
            <a:miter lim="800000"/>
            <a:headEnd/>
            <a:tailEnd/>
          </a:ln>
        </p:spPr>
        <p:txBody>
          <a:bodyPr wrap="none" lIns="0" tIns="0" rIns="0" bIns="0">
            <a:spAutoFit/>
          </a:bodyPr>
          <a:lstStyle/>
          <a:p>
            <a:r>
              <a:rPr lang="en-US" sz="1300">
                <a:solidFill>
                  <a:srgbClr val="000000"/>
                </a:solidFill>
                <a:latin typeface="Arial" charset="0"/>
              </a:rPr>
              <a:t>0 </a:t>
            </a:r>
            <a:endParaRPr lang="en-US"/>
          </a:p>
        </p:txBody>
      </p:sp>
      <p:sp>
        <p:nvSpPr>
          <p:cNvPr id="5251" name="Line 131"/>
          <p:cNvSpPr>
            <a:spLocks noChangeShapeType="1"/>
          </p:cNvSpPr>
          <p:nvPr/>
        </p:nvSpPr>
        <p:spPr bwMode="auto">
          <a:xfrm flipH="1">
            <a:off x="3579813" y="4065588"/>
            <a:ext cx="787400" cy="1243012"/>
          </a:xfrm>
          <a:prstGeom prst="line">
            <a:avLst/>
          </a:prstGeom>
          <a:noFill/>
          <a:ln w="55563">
            <a:solidFill>
              <a:srgbClr val="006600"/>
            </a:solidFill>
            <a:round/>
            <a:headEnd/>
            <a:tailEnd/>
          </a:ln>
        </p:spPr>
        <p:txBody>
          <a:bodyPr/>
          <a:lstStyle/>
          <a:p>
            <a:endParaRPr lang="en-US"/>
          </a:p>
        </p:txBody>
      </p:sp>
      <p:sp>
        <p:nvSpPr>
          <p:cNvPr id="5252" name="Line 132"/>
          <p:cNvSpPr>
            <a:spLocks noChangeShapeType="1"/>
          </p:cNvSpPr>
          <p:nvPr/>
        </p:nvSpPr>
        <p:spPr bwMode="auto">
          <a:xfrm flipH="1">
            <a:off x="3732213" y="4148138"/>
            <a:ext cx="1036637" cy="1395412"/>
          </a:xfrm>
          <a:prstGeom prst="line">
            <a:avLst/>
          </a:prstGeom>
          <a:noFill/>
          <a:ln w="55563">
            <a:solidFill>
              <a:srgbClr val="000000"/>
            </a:solidFill>
            <a:round/>
            <a:headEnd/>
            <a:tailEnd/>
          </a:ln>
        </p:spPr>
        <p:txBody>
          <a:bodyPr/>
          <a:lstStyle/>
          <a:p>
            <a:endParaRPr lang="en-US"/>
          </a:p>
        </p:txBody>
      </p:sp>
      <p:grpSp>
        <p:nvGrpSpPr>
          <p:cNvPr id="3" name="Group 174"/>
          <p:cNvGrpSpPr>
            <a:grpSpLocks/>
          </p:cNvGrpSpPr>
          <p:nvPr/>
        </p:nvGrpSpPr>
        <p:grpSpPr bwMode="auto">
          <a:xfrm>
            <a:off x="3884613" y="4341813"/>
            <a:ext cx="1506537" cy="1506537"/>
            <a:chOff x="2447" y="2735"/>
            <a:chExt cx="949" cy="949"/>
          </a:xfrm>
        </p:grpSpPr>
        <p:sp>
          <p:nvSpPr>
            <p:cNvPr id="5247" name="Rectangle 127"/>
            <p:cNvSpPr>
              <a:spLocks noChangeArrowheads="1"/>
            </p:cNvSpPr>
            <p:nvPr/>
          </p:nvSpPr>
          <p:spPr bwMode="auto">
            <a:xfrm>
              <a:off x="2847" y="3527"/>
              <a:ext cx="549" cy="157"/>
            </a:xfrm>
            <a:prstGeom prst="rect">
              <a:avLst/>
            </a:prstGeom>
            <a:noFill/>
            <a:ln w="9525">
              <a:noFill/>
              <a:miter lim="800000"/>
              <a:headEnd/>
              <a:tailEnd/>
            </a:ln>
          </p:spPr>
          <p:txBody>
            <a:bodyPr wrap="none" lIns="0" tIns="0" rIns="0" bIns="0">
              <a:spAutoFit/>
            </a:bodyPr>
            <a:lstStyle/>
            <a:p>
              <a:r>
                <a:rPr lang="en-US" sz="1300" i="1">
                  <a:solidFill>
                    <a:srgbClr val="000000"/>
                  </a:solidFill>
                  <a:latin typeface="Arial" charset="0"/>
                </a:rPr>
                <a:t>MB = MTR </a:t>
              </a:r>
              <a:endParaRPr lang="en-US"/>
            </a:p>
          </p:txBody>
        </p:sp>
        <p:sp>
          <p:nvSpPr>
            <p:cNvPr id="5253" name="Line 133"/>
            <p:cNvSpPr>
              <a:spLocks noChangeShapeType="1"/>
            </p:cNvSpPr>
            <p:nvPr/>
          </p:nvSpPr>
          <p:spPr bwMode="auto">
            <a:xfrm>
              <a:off x="2447" y="2735"/>
              <a:ext cx="505" cy="774"/>
            </a:xfrm>
            <a:prstGeom prst="line">
              <a:avLst/>
            </a:prstGeom>
            <a:noFill/>
            <a:ln w="55563">
              <a:solidFill>
                <a:srgbClr val="006600"/>
              </a:solidFill>
              <a:round/>
              <a:headEnd/>
              <a:tailEnd/>
            </a:ln>
          </p:spPr>
          <p:txBody>
            <a:bodyPr/>
            <a:lstStyle/>
            <a:p>
              <a:endParaRPr lang="en-US"/>
            </a:p>
          </p:txBody>
        </p:sp>
      </p:grpSp>
      <p:sp>
        <p:nvSpPr>
          <p:cNvPr id="5257" name="Line 137"/>
          <p:cNvSpPr>
            <a:spLocks noChangeShapeType="1"/>
          </p:cNvSpPr>
          <p:nvPr/>
        </p:nvSpPr>
        <p:spPr bwMode="auto">
          <a:xfrm flipH="1" flipV="1">
            <a:off x="4267200" y="4343400"/>
            <a:ext cx="238125" cy="163513"/>
          </a:xfrm>
          <a:prstGeom prst="line">
            <a:avLst/>
          </a:prstGeom>
          <a:noFill/>
          <a:ln w="27051">
            <a:solidFill>
              <a:srgbClr val="000000"/>
            </a:solidFill>
            <a:round/>
            <a:headEnd/>
            <a:tailEnd type="stealth" w="med" len="med"/>
          </a:ln>
        </p:spPr>
        <p:txBody>
          <a:bodyPr/>
          <a:lstStyle/>
          <a:p>
            <a:endParaRPr lang="en-US"/>
          </a:p>
        </p:txBody>
      </p:sp>
      <p:sp>
        <p:nvSpPr>
          <p:cNvPr id="5258" name="Line 138"/>
          <p:cNvSpPr>
            <a:spLocks noChangeShapeType="1"/>
          </p:cNvSpPr>
          <p:nvPr/>
        </p:nvSpPr>
        <p:spPr bwMode="auto">
          <a:xfrm flipH="1" flipV="1">
            <a:off x="3733800" y="5181600"/>
            <a:ext cx="192088" cy="112713"/>
          </a:xfrm>
          <a:prstGeom prst="line">
            <a:avLst/>
          </a:prstGeom>
          <a:noFill/>
          <a:ln w="27051">
            <a:solidFill>
              <a:srgbClr val="000000"/>
            </a:solidFill>
            <a:round/>
            <a:headEnd/>
            <a:tailEnd type="stealth" w="med" len="med"/>
          </a:ln>
        </p:spPr>
        <p:txBody>
          <a:bodyPr/>
          <a:lstStyle/>
          <a:p>
            <a:endParaRPr lang="en-US"/>
          </a:p>
        </p:txBody>
      </p:sp>
      <p:sp>
        <p:nvSpPr>
          <p:cNvPr id="5234" name="Line 114"/>
          <p:cNvSpPr>
            <a:spLocks noChangeShapeType="1"/>
          </p:cNvSpPr>
          <p:nvPr/>
        </p:nvSpPr>
        <p:spPr bwMode="auto">
          <a:xfrm>
            <a:off x="2819400" y="1981200"/>
            <a:ext cx="1588" cy="950913"/>
          </a:xfrm>
          <a:prstGeom prst="line">
            <a:avLst/>
          </a:prstGeom>
          <a:noFill/>
          <a:ln w="55563" cap="rnd">
            <a:solidFill>
              <a:srgbClr val="006600"/>
            </a:solidFill>
            <a:prstDash val="sysDot"/>
            <a:round/>
            <a:headEnd/>
            <a:tailEnd/>
          </a:ln>
        </p:spPr>
        <p:txBody>
          <a:bodyPr/>
          <a:lstStyle/>
          <a:p>
            <a:endParaRPr lang="en-US"/>
          </a:p>
        </p:txBody>
      </p:sp>
      <p:grpSp>
        <p:nvGrpSpPr>
          <p:cNvPr id="4" name="Group 167"/>
          <p:cNvGrpSpPr>
            <a:grpSpLocks/>
          </p:cNvGrpSpPr>
          <p:nvPr/>
        </p:nvGrpSpPr>
        <p:grpSpPr bwMode="auto">
          <a:xfrm>
            <a:off x="2754313" y="1633538"/>
            <a:ext cx="165100" cy="398462"/>
            <a:chOff x="1735" y="1029"/>
            <a:chExt cx="104" cy="251"/>
          </a:xfrm>
        </p:grpSpPr>
        <p:sp>
          <p:nvSpPr>
            <p:cNvPr id="5229" name="Rectangle 109"/>
            <p:cNvSpPr>
              <a:spLocks noChangeArrowheads="1"/>
            </p:cNvSpPr>
            <p:nvPr/>
          </p:nvSpPr>
          <p:spPr bwMode="auto">
            <a:xfrm>
              <a:off x="1741" y="1029"/>
              <a:ext cx="98" cy="125"/>
            </a:xfrm>
            <a:prstGeom prst="rect">
              <a:avLst/>
            </a:prstGeom>
            <a:noFill/>
            <a:ln w="9525">
              <a:noFill/>
              <a:miter lim="800000"/>
              <a:headEnd/>
              <a:tailEnd/>
            </a:ln>
          </p:spPr>
          <p:txBody>
            <a:bodyPr wrap="none" lIns="0" tIns="0" rIns="0" bIns="0">
              <a:spAutoFit/>
            </a:bodyPr>
            <a:lstStyle/>
            <a:p>
              <a:r>
                <a:rPr lang="en-US" sz="1300" i="1">
                  <a:solidFill>
                    <a:srgbClr val="000000"/>
                  </a:solidFill>
                  <a:latin typeface="Arial" charset="0"/>
                </a:rPr>
                <a:t>E </a:t>
              </a:r>
              <a:endParaRPr lang="en-US"/>
            </a:p>
          </p:txBody>
        </p:sp>
        <p:sp>
          <p:nvSpPr>
            <p:cNvPr id="5264" name="Oval 144"/>
            <p:cNvSpPr>
              <a:spLocks noChangeArrowheads="1"/>
            </p:cNvSpPr>
            <p:nvPr/>
          </p:nvSpPr>
          <p:spPr bwMode="auto">
            <a:xfrm>
              <a:off x="1735" y="1200"/>
              <a:ext cx="80" cy="80"/>
            </a:xfrm>
            <a:prstGeom prst="ellipse">
              <a:avLst/>
            </a:prstGeom>
            <a:solidFill>
              <a:srgbClr val="660066"/>
            </a:solidFill>
            <a:ln w="26988">
              <a:solidFill>
                <a:srgbClr val="660066"/>
              </a:solidFill>
              <a:round/>
              <a:headEnd/>
              <a:tailEnd/>
            </a:ln>
          </p:spPr>
          <p:txBody>
            <a:bodyPr/>
            <a:lstStyle/>
            <a:p>
              <a:endParaRPr lang="en-US"/>
            </a:p>
          </p:txBody>
        </p:sp>
      </p:grpSp>
      <p:sp>
        <p:nvSpPr>
          <p:cNvPr id="5215" name="Line 95"/>
          <p:cNvSpPr>
            <a:spLocks noChangeShapeType="1"/>
          </p:cNvSpPr>
          <p:nvPr/>
        </p:nvSpPr>
        <p:spPr bwMode="auto">
          <a:xfrm>
            <a:off x="5846763" y="2019300"/>
            <a:ext cx="1587" cy="925513"/>
          </a:xfrm>
          <a:prstGeom prst="line">
            <a:avLst/>
          </a:prstGeom>
          <a:noFill/>
          <a:ln w="55563" cap="rnd">
            <a:solidFill>
              <a:srgbClr val="006600"/>
            </a:solidFill>
            <a:prstDash val="sysDot"/>
            <a:round/>
            <a:headEnd/>
            <a:tailEnd/>
          </a:ln>
        </p:spPr>
        <p:txBody>
          <a:bodyPr/>
          <a:lstStyle/>
          <a:p>
            <a:endParaRPr lang="en-US"/>
          </a:p>
        </p:txBody>
      </p:sp>
      <p:sp>
        <p:nvSpPr>
          <p:cNvPr id="5216" name="Line 96"/>
          <p:cNvSpPr>
            <a:spLocks noChangeShapeType="1"/>
          </p:cNvSpPr>
          <p:nvPr/>
        </p:nvSpPr>
        <p:spPr bwMode="auto">
          <a:xfrm>
            <a:off x="5667375" y="2254250"/>
            <a:ext cx="1588" cy="690563"/>
          </a:xfrm>
          <a:prstGeom prst="line">
            <a:avLst/>
          </a:prstGeom>
          <a:noFill/>
          <a:ln w="55563" cap="rnd">
            <a:solidFill>
              <a:srgbClr val="006600"/>
            </a:solidFill>
            <a:prstDash val="sysDot"/>
            <a:round/>
            <a:headEnd/>
            <a:tailEnd/>
          </a:ln>
        </p:spPr>
        <p:txBody>
          <a:bodyPr/>
          <a:lstStyle/>
          <a:p>
            <a:endParaRPr lang="en-US"/>
          </a:p>
        </p:txBody>
      </p:sp>
      <p:grpSp>
        <p:nvGrpSpPr>
          <p:cNvPr id="5" name="Group 170"/>
          <p:cNvGrpSpPr>
            <a:grpSpLocks/>
          </p:cNvGrpSpPr>
          <p:nvPr/>
        </p:nvGrpSpPr>
        <p:grpSpPr bwMode="auto">
          <a:xfrm>
            <a:off x="5791200" y="1905000"/>
            <a:ext cx="409575" cy="295275"/>
            <a:chOff x="3643" y="1185"/>
            <a:chExt cx="258" cy="186"/>
          </a:xfrm>
        </p:grpSpPr>
        <p:sp>
          <p:nvSpPr>
            <p:cNvPr id="5203" name="Rectangle 83"/>
            <p:cNvSpPr>
              <a:spLocks noChangeArrowheads="1"/>
            </p:cNvSpPr>
            <p:nvPr/>
          </p:nvSpPr>
          <p:spPr bwMode="auto">
            <a:xfrm>
              <a:off x="3814" y="1246"/>
              <a:ext cx="87" cy="125"/>
            </a:xfrm>
            <a:prstGeom prst="rect">
              <a:avLst/>
            </a:prstGeom>
            <a:noFill/>
            <a:ln w="9525">
              <a:noFill/>
              <a:miter lim="800000"/>
              <a:headEnd/>
              <a:tailEnd/>
            </a:ln>
          </p:spPr>
          <p:txBody>
            <a:bodyPr wrap="none" lIns="0" tIns="0" rIns="0" bIns="0">
              <a:spAutoFit/>
            </a:bodyPr>
            <a:lstStyle/>
            <a:p>
              <a:r>
                <a:rPr lang="en-US" sz="1300">
                  <a:solidFill>
                    <a:srgbClr val="000000"/>
                  </a:solidFill>
                  <a:latin typeface="Arial" charset="0"/>
                </a:rPr>
                <a:t>1 </a:t>
              </a:r>
              <a:endParaRPr lang="en-US"/>
            </a:p>
          </p:txBody>
        </p:sp>
        <p:grpSp>
          <p:nvGrpSpPr>
            <p:cNvPr id="6" name="Group 169"/>
            <p:cNvGrpSpPr>
              <a:grpSpLocks/>
            </p:cNvGrpSpPr>
            <p:nvPr/>
          </p:nvGrpSpPr>
          <p:grpSpPr bwMode="auto">
            <a:xfrm>
              <a:off x="3643" y="1185"/>
              <a:ext cx="216" cy="125"/>
              <a:chOff x="3643" y="1185"/>
              <a:chExt cx="216" cy="125"/>
            </a:xfrm>
          </p:grpSpPr>
          <p:sp>
            <p:nvSpPr>
              <p:cNvPr id="5202" name="Rectangle 82"/>
              <p:cNvSpPr>
                <a:spLocks noChangeArrowheads="1"/>
              </p:cNvSpPr>
              <p:nvPr/>
            </p:nvSpPr>
            <p:spPr bwMode="auto">
              <a:xfrm>
                <a:off x="3761" y="1185"/>
                <a:ext cx="98" cy="125"/>
              </a:xfrm>
              <a:prstGeom prst="rect">
                <a:avLst/>
              </a:prstGeom>
              <a:noFill/>
              <a:ln w="9525">
                <a:noFill/>
                <a:miter lim="800000"/>
                <a:headEnd/>
                <a:tailEnd/>
              </a:ln>
            </p:spPr>
            <p:txBody>
              <a:bodyPr wrap="none" lIns="0" tIns="0" rIns="0" bIns="0">
                <a:spAutoFit/>
              </a:bodyPr>
              <a:lstStyle/>
              <a:p>
                <a:r>
                  <a:rPr lang="en-US" sz="1300" i="1">
                    <a:solidFill>
                      <a:srgbClr val="000000"/>
                    </a:solidFill>
                    <a:latin typeface="Arial" charset="0"/>
                  </a:rPr>
                  <a:t>E </a:t>
                </a:r>
                <a:endParaRPr lang="en-US"/>
              </a:p>
            </p:txBody>
          </p:sp>
          <p:sp>
            <p:nvSpPr>
              <p:cNvPr id="5265" name="Oval 145"/>
              <p:cNvSpPr>
                <a:spLocks noChangeArrowheads="1"/>
              </p:cNvSpPr>
              <p:nvPr/>
            </p:nvSpPr>
            <p:spPr bwMode="auto">
              <a:xfrm>
                <a:off x="3643" y="1227"/>
                <a:ext cx="80" cy="80"/>
              </a:xfrm>
              <a:prstGeom prst="ellipse">
                <a:avLst/>
              </a:prstGeom>
              <a:solidFill>
                <a:srgbClr val="660066"/>
              </a:solidFill>
              <a:ln w="26988">
                <a:solidFill>
                  <a:srgbClr val="660066"/>
                </a:solidFill>
                <a:round/>
                <a:headEnd/>
                <a:tailEnd/>
              </a:ln>
            </p:spPr>
            <p:txBody>
              <a:bodyPr/>
              <a:lstStyle/>
              <a:p>
                <a:endParaRPr lang="en-US"/>
              </a:p>
            </p:txBody>
          </p:sp>
        </p:grpSp>
      </p:grpSp>
      <p:grpSp>
        <p:nvGrpSpPr>
          <p:cNvPr id="7" name="Group 171"/>
          <p:cNvGrpSpPr>
            <a:grpSpLocks/>
          </p:cNvGrpSpPr>
          <p:nvPr/>
        </p:nvGrpSpPr>
        <p:grpSpPr bwMode="auto">
          <a:xfrm>
            <a:off x="5349875" y="2074863"/>
            <a:ext cx="379413" cy="346075"/>
            <a:chOff x="3370" y="1307"/>
            <a:chExt cx="239" cy="218"/>
          </a:xfrm>
        </p:grpSpPr>
        <p:sp>
          <p:nvSpPr>
            <p:cNvPr id="5207" name="Rectangle 87"/>
            <p:cNvSpPr>
              <a:spLocks noChangeArrowheads="1"/>
            </p:cNvSpPr>
            <p:nvPr/>
          </p:nvSpPr>
          <p:spPr bwMode="auto">
            <a:xfrm>
              <a:off x="3370" y="1307"/>
              <a:ext cx="139" cy="157"/>
            </a:xfrm>
            <a:prstGeom prst="rect">
              <a:avLst/>
            </a:prstGeom>
            <a:noFill/>
            <a:ln w="9525">
              <a:noFill/>
              <a:miter lim="800000"/>
              <a:headEnd/>
              <a:tailEnd/>
            </a:ln>
          </p:spPr>
          <p:txBody>
            <a:bodyPr wrap="none" lIns="0" tIns="0" rIns="0" bIns="0">
              <a:spAutoFit/>
            </a:bodyPr>
            <a:lstStyle/>
            <a:p>
              <a:r>
                <a:rPr lang="en-US" sz="1300" i="1">
                  <a:solidFill>
                    <a:srgbClr val="000000"/>
                  </a:solidFill>
                  <a:latin typeface="Arial" charset="0"/>
                </a:rPr>
                <a:t>E </a:t>
              </a:r>
              <a:endParaRPr lang="en-US"/>
            </a:p>
          </p:txBody>
        </p:sp>
        <p:grpSp>
          <p:nvGrpSpPr>
            <p:cNvPr id="8" name="Group 168"/>
            <p:cNvGrpSpPr>
              <a:grpSpLocks/>
            </p:cNvGrpSpPr>
            <p:nvPr/>
          </p:nvGrpSpPr>
          <p:grpSpPr bwMode="auto">
            <a:xfrm>
              <a:off x="3413" y="1368"/>
              <a:ext cx="196" cy="157"/>
              <a:chOff x="3413" y="1368"/>
              <a:chExt cx="196" cy="157"/>
            </a:xfrm>
          </p:grpSpPr>
          <p:sp>
            <p:nvSpPr>
              <p:cNvPr id="5208" name="Rectangle 88"/>
              <p:cNvSpPr>
                <a:spLocks noChangeArrowheads="1"/>
              </p:cNvSpPr>
              <p:nvPr/>
            </p:nvSpPr>
            <p:spPr bwMode="auto">
              <a:xfrm>
                <a:off x="3413" y="1368"/>
                <a:ext cx="131" cy="157"/>
              </a:xfrm>
              <a:prstGeom prst="rect">
                <a:avLst/>
              </a:prstGeom>
              <a:noFill/>
              <a:ln w="9525">
                <a:noFill/>
                <a:miter lim="800000"/>
                <a:headEnd/>
                <a:tailEnd/>
              </a:ln>
            </p:spPr>
            <p:txBody>
              <a:bodyPr wrap="none" lIns="0" tIns="0" rIns="0" bIns="0">
                <a:spAutoFit/>
              </a:bodyPr>
              <a:lstStyle/>
              <a:p>
                <a:r>
                  <a:rPr lang="en-US" sz="1300">
                    <a:solidFill>
                      <a:srgbClr val="000000"/>
                    </a:solidFill>
                    <a:latin typeface="Arial" charset="0"/>
                  </a:rPr>
                  <a:t>2 </a:t>
                </a:r>
                <a:endParaRPr lang="en-US"/>
              </a:p>
            </p:txBody>
          </p:sp>
          <p:sp>
            <p:nvSpPr>
              <p:cNvPr id="5266" name="Oval 146"/>
              <p:cNvSpPr>
                <a:spLocks noChangeArrowheads="1"/>
              </p:cNvSpPr>
              <p:nvPr/>
            </p:nvSpPr>
            <p:spPr bwMode="auto">
              <a:xfrm>
                <a:off x="3530" y="1375"/>
                <a:ext cx="79" cy="80"/>
              </a:xfrm>
              <a:prstGeom prst="ellipse">
                <a:avLst/>
              </a:prstGeom>
              <a:solidFill>
                <a:srgbClr val="660066"/>
              </a:solidFill>
              <a:ln w="26988">
                <a:solidFill>
                  <a:srgbClr val="660066"/>
                </a:solidFill>
                <a:round/>
                <a:headEnd/>
                <a:tailEnd/>
              </a:ln>
            </p:spPr>
            <p:txBody>
              <a:bodyPr/>
              <a:lstStyle/>
              <a:p>
                <a:endParaRPr lang="en-US"/>
              </a:p>
            </p:txBody>
          </p:sp>
        </p:grpSp>
      </p:grpSp>
      <p:sp>
        <p:nvSpPr>
          <p:cNvPr id="5254" name="Line 134"/>
          <p:cNvSpPr>
            <a:spLocks noChangeShapeType="1"/>
          </p:cNvSpPr>
          <p:nvPr/>
        </p:nvSpPr>
        <p:spPr bwMode="auto">
          <a:xfrm>
            <a:off x="4049713" y="4589463"/>
            <a:ext cx="1587" cy="1368425"/>
          </a:xfrm>
          <a:prstGeom prst="line">
            <a:avLst/>
          </a:prstGeom>
          <a:noFill/>
          <a:ln w="55563" cap="rnd">
            <a:solidFill>
              <a:srgbClr val="006600"/>
            </a:solidFill>
            <a:prstDash val="sysDot"/>
            <a:round/>
            <a:headEnd/>
            <a:tailEnd/>
          </a:ln>
        </p:spPr>
        <p:txBody>
          <a:bodyPr/>
          <a:lstStyle/>
          <a:p>
            <a:endParaRPr lang="en-US"/>
          </a:p>
        </p:txBody>
      </p:sp>
      <p:sp>
        <p:nvSpPr>
          <p:cNvPr id="5255" name="Line 135"/>
          <p:cNvSpPr>
            <a:spLocks noChangeShapeType="1"/>
          </p:cNvSpPr>
          <p:nvPr/>
        </p:nvSpPr>
        <p:spPr bwMode="auto">
          <a:xfrm>
            <a:off x="4229100" y="4879975"/>
            <a:ext cx="1588" cy="1077913"/>
          </a:xfrm>
          <a:prstGeom prst="line">
            <a:avLst/>
          </a:prstGeom>
          <a:noFill/>
          <a:ln w="55563" cap="rnd">
            <a:solidFill>
              <a:srgbClr val="006600"/>
            </a:solidFill>
            <a:prstDash val="sysDot"/>
            <a:round/>
            <a:headEnd/>
            <a:tailEnd/>
          </a:ln>
        </p:spPr>
        <p:txBody>
          <a:bodyPr/>
          <a:lstStyle/>
          <a:p>
            <a:endParaRPr lang="en-US"/>
          </a:p>
        </p:txBody>
      </p:sp>
      <p:grpSp>
        <p:nvGrpSpPr>
          <p:cNvPr id="9" name="Group 172"/>
          <p:cNvGrpSpPr>
            <a:grpSpLocks/>
          </p:cNvGrpSpPr>
          <p:nvPr/>
        </p:nvGrpSpPr>
        <p:grpSpPr bwMode="auto">
          <a:xfrm>
            <a:off x="3965575" y="4424363"/>
            <a:ext cx="309563" cy="222250"/>
            <a:chOff x="2498" y="2787"/>
            <a:chExt cx="195" cy="140"/>
          </a:xfrm>
        </p:grpSpPr>
        <p:sp>
          <p:nvSpPr>
            <p:cNvPr id="5262" name="Rectangle 142"/>
            <p:cNvSpPr>
              <a:spLocks noChangeArrowheads="1"/>
            </p:cNvSpPr>
            <p:nvPr/>
          </p:nvSpPr>
          <p:spPr bwMode="auto">
            <a:xfrm>
              <a:off x="2595" y="2787"/>
              <a:ext cx="98" cy="125"/>
            </a:xfrm>
            <a:prstGeom prst="rect">
              <a:avLst/>
            </a:prstGeom>
            <a:noFill/>
            <a:ln w="9525">
              <a:noFill/>
              <a:miter lim="800000"/>
              <a:headEnd/>
              <a:tailEnd/>
            </a:ln>
          </p:spPr>
          <p:txBody>
            <a:bodyPr wrap="none" lIns="0" tIns="0" rIns="0" bIns="0">
              <a:spAutoFit/>
            </a:bodyPr>
            <a:lstStyle/>
            <a:p>
              <a:r>
                <a:rPr lang="en-US" sz="1300" i="1">
                  <a:solidFill>
                    <a:srgbClr val="000000"/>
                  </a:solidFill>
                  <a:latin typeface="Arial" charset="0"/>
                </a:rPr>
                <a:t>E </a:t>
              </a:r>
              <a:endParaRPr lang="en-US"/>
            </a:p>
          </p:txBody>
        </p:sp>
        <p:sp>
          <p:nvSpPr>
            <p:cNvPr id="5267" name="Oval 147"/>
            <p:cNvSpPr>
              <a:spLocks noChangeArrowheads="1"/>
            </p:cNvSpPr>
            <p:nvPr/>
          </p:nvSpPr>
          <p:spPr bwMode="auto">
            <a:xfrm>
              <a:off x="2498" y="2847"/>
              <a:ext cx="80" cy="80"/>
            </a:xfrm>
            <a:prstGeom prst="ellipse">
              <a:avLst/>
            </a:prstGeom>
            <a:solidFill>
              <a:srgbClr val="660066"/>
            </a:solidFill>
            <a:ln w="26988">
              <a:solidFill>
                <a:srgbClr val="660066"/>
              </a:solidFill>
              <a:round/>
              <a:headEnd/>
              <a:tailEnd/>
            </a:ln>
          </p:spPr>
          <p:txBody>
            <a:bodyPr/>
            <a:lstStyle/>
            <a:p>
              <a:endParaRPr lang="en-US"/>
            </a:p>
          </p:txBody>
        </p:sp>
      </p:grpSp>
      <p:grpSp>
        <p:nvGrpSpPr>
          <p:cNvPr id="10" name="Group 173"/>
          <p:cNvGrpSpPr>
            <a:grpSpLocks/>
          </p:cNvGrpSpPr>
          <p:nvPr/>
        </p:nvGrpSpPr>
        <p:grpSpPr bwMode="auto">
          <a:xfrm>
            <a:off x="4159250" y="4756150"/>
            <a:ext cx="385763" cy="198438"/>
            <a:chOff x="2620" y="2996"/>
            <a:chExt cx="243" cy="125"/>
          </a:xfrm>
        </p:grpSpPr>
        <p:sp>
          <p:nvSpPr>
            <p:cNvPr id="5260" name="Rectangle 140"/>
            <p:cNvSpPr>
              <a:spLocks noChangeArrowheads="1"/>
            </p:cNvSpPr>
            <p:nvPr/>
          </p:nvSpPr>
          <p:spPr bwMode="auto">
            <a:xfrm>
              <a:off x="2725" y="2996"/>
              <a:ext cx="138" cy="125"/>
            </a:xfrm>
            <a:prstGeom prst="rect">
              <a:avLst/>
            </a:prstGeom>
            <a:noFill/>
            <a:ln w="9525">
              <a:noFill/>
              <a:miter lim="800000"/>
              <a:headEnd/>
              <a:tailEnd/>
            </a:ln>
          </p:spPr>
          <p:txBody>
            <a:bodyPr wrap="none" lIns="0" tIns="0" rIns="0" bIns="0">
              <a:spAutoFit/>
            </a:bodyPr>
            <a:lstStyle/>
            <a:p>
              <a:r>
                <a:rPr lang="en-US" sz="1300" i="1">
                  <a:solidFill>
                    <a:srgbClr val="000000"/>
                  </a:solidFill>
                  <a:latin typeface="Arial" charset="0"/>
                </a:rPr>
                <a:t>E</a:t>
              </a:r>
              <a:r>
                <a:rPr lang="en-US" sz="1300" baseline="-25000">
                  <a:solidFill>
                    <a:srgbClr val="000000"/>
                  </a:solidFill>
                  <a:latin typeface="Arial" charset="0"/>
                </a:rPr>
                <a:t>1</a:t>
              </a:r>
              <a:r>
                <a:rPr lang="en-US" sz="1300" i="1">
                  <a:solidFill>
                    <a:srgbClr val="000000"/>
                  </a:solidFill>
                  <a:latin typeface="Arial" charset="0"/>
                </a:rPr>
                <a:t> </a:t>
              </a:r>
            </a:p>
          </p:txBody>
        </p:sp>
        <p:sp>
          <p:nvSpPr>
            <p:cNvPr id="5268" name="Oval 148"/>
            <p:cNvSpPr>
              <a:spLocks noChangeArrowheads="1"/>
            </p:cNvSpPr>
            <p:nvPr/>
          </p:nvSpPr>
          <p:spPr bwMode="auto">
            <a:xfrm>
              <a:off x="2620" y="3030"/>
              <a:ext cx="80" cy="80"/>
            </a:xfrm>
            <a:prstGeom prst="ellipse">
              <a:avLst/>
            </a:prstGeom>
            <a:solidFill>
              <a:srgbClr val="660066"/>
            </a:solidFill>
            <a:ln w="26988">
              <a:solidFill>
                <a:srgbClr val="660066"/>
              </a:solidFill>
              <a:round/>
              <a:headEnd/>
              <a:tailEnd/>
            </a:ln>
          </p:spPr>
          <p:txBody>
            <a:bodyPr/>
            <a:lstStyle/>
            <a:p>
              <a:endParaRPr lang="en-US"/>
            </a:p>
          </p:txBody>
        </p:sp>
      </p:grpSp>
      <p:sp>
        <p:nvSpPr>
          <p:cNvPr id="5269" name="Rectangle 149"/>
          <p:cNvSpPr>
            <a:spLocks noChangeArrowheads="1"/>
          </p:cNvSpPr>
          <p:nvPr/>
        </p:nvSpPr>
        <p:spPr bwMode="auto">
          <a:xfrm>
            <a:off x="6413500" y="2600325"/>
            <a:ext cx="968375" cy="198438"/>
          </a:xfrm>
          <a:prstGeom prst="rect">
            <a:avLst/>
          </a:prstGeom>
          <a:noFill/>
          <a:ln w="9525">
            <a:noFill/>
            <a:miter lim="800000"/>
            <a:headEnd/>
            <a:tailEnd/>
          </a:ln>
        </p:spPr>
        <p:txBody>
          <a:bodyPr wrap="none" lIns="0" tIns="0" rIns="0" bIns="0">
            <a:spAutoFit/>
          </a:bodyPr>
          <a:lstStyle/>
          <a:p>
            <a:r>
              <a:rPr lang="en-US" sz="1300" i="1">
                <a:solidFill>
                  <a:srgbClr val="000000"/>
                </a:solidFill>
                <a:latin typeface="Arial" charset="0"/>
              </a:rPr>
              <a:t>MB</a:t>
            </a:r>
            <a:r>
              <a:rPr lang="en-US" sz="1300" baseline="-25000">
                <a:solidFill>
                  <a:srgbClr val="000000"/>
                </a:solidFill>
                <a:latin typeface="Arial" charset="0"/>
              </a:rPr>
              <a:t>1</a:t>
            </a:r>
            <a:r>
              <a:rPr lang="en-US" sz="1300" i="1">
                <a:solidFill>
                  <a:srgbClr val="000000"/>
                </a:solidFill>
                <a:latin typeface="Arial" charset="0"/>
              </a:rPr>
              <a:t> = MTR</a:t>
            </a:r>
            <a:r>
              <a:rPr lang="en-US" sz="1300" baseline="-25000">
                <a:solidFill>
                  <a:srgbClr val="000000"/>
                </a:solidFill>
                <a:latin typeface="Arial" charset="0"/>
              </a:rPr>
              <a:t>1</a:t>
            </a:r>
            <a:r>
              <a:rPr lang="en-US" sz="1300" i="1">
                <a:solidFill>
                  <a:srgbClr val="000000"/>
                </a:solidFill>
                <a:latin typeface="Arial" charset="0"/>
              </a:rPr>
              <a:t> </a:t>
            </a:r>
          </a:p>
        </p:txBody>
      </p:sp>
      <p:sp>
        <p:nvSpPr>
          <p:cNvPr id="5270" name="Freeform 150"/>
          <p:cNvSpPr>
            <a:spLocks/>
          </p:cNvSpPr>
          <p:nvPr/>
        </p:nvSpPr>
        <p:spPr bwMode="auto">
          <a:xfrm>
            <a:off x="4879975" y="747713"/>
            <a:ext cx="2279650" cy="2197100"/>
          </a:xfrm>
          <a:custGeom>
            <a:avLst/>
            <a:gdLst/>
            <a:ahLst/>
            <a:cxnLst>
              <a:cxn ang="0">
                <a:pos x="0" y="0"/>
              </a:cxn>
              <a:cxn ang="0">
                <a:pos x="0" y="1384"/>
              </a:cxn>
              <a:cxn ang="0">
                <a:pos x="1436" y="1384"/>
              </a:cxn>
            </a:cxnLst>
            <a:rect l="0" t="0" r="r" b="b"/>
            <a:pathLst>
              <a:path w="1436" h="1384">
                <a:moveTo>
                  <a:pt x="0" y="0"/>
                </a:moveTo>
                <a:lnTo>
                  <a:pt x="0" y="1384"/>
                </a:lnTo>
                <a:lnTo>
                  <a:pt x="1436" y="1384"/>
                </a:lnTo>
              </a:path>
            </a:pathLst>
          </a:custGeom>
          <a:noFill/>
          <a:ln w="55563">
            <a:solidFill>
              <a:srgbClr val="000000"/>
            </a:solidFill>
            <a:prstDash val="solid"/>
            <a:round/>
            <a:headEnd/>
            <a:tailEnd/>
          </a:ln>
        </p:spPr>
        <p:txBody>
          <a:bodyPr/>
          <a:lstStyle/>
          <a:p>
            <a:endParaRPr lang="en-US"/>
          </a:p>
        </p:txBody>
      </p:sp>
      <p:sp>
        <p:nvSpPr>
          <p:cNvPr id="5271" name="Freeform 151"/>
          <p:cNvSpPr>
            <a:spLocks/>
          </p:cNvSpPr>
          <p:nvPr/>
        </p:nvSpPr>
        <p:spPr bwMode="auto">
          <a:xfrm>
            <a:off x="1908175" y="733425"/>
            <a:ext cx="2279650" cy="2198688"/>
          </a:xfrm>
          <a:custGeom>
            <a:avLst/>
            <a:gdLst/>
            <a:ahLst/>
            <a:cxnLst>
              <a:cxn ang="0">
                <a:pos x="0" y="0"/>
              </a:cxn>
              <a:cxn ang="0">
                <a:pos x="0" y="1385"/>
              </a:cxn>
              <a:cxn ang="0">
                <a:pos x="1436" y="1385"/>
              </a:cxn>
            </a:cxnLst>
            <a:rect l="0" t="0" r="r" b="b"/>
            <a:pathLst>
              <a:path w="1436" h="1385">
                <a:moveTo>
                  <a:pt x="0" y="0"/>
                </a:moveTo>
                <a:lnTo>
                  <a:pt x="0" y="1385"/>
                </a:lnTo>
                <a:lnTo>
                  <a:pt x="1436" y="1385"/>
                </a:lnTo>
              </a:path>
            </a:pathLst>
          </a:custGeom>
          <a:noFill/>
          <a:ln w="55563">
            <a:solidFill>
              <a:srgbClr val="000000"/>
            </a:solidFill>
            <a:prstDash val="solid"/>
            <a:round/>
            <a:headEnd/>
            <a:tailEnd/>
          </a:ln>
        </p:spPr>
        <p:txBody>
          <a:bodyPr/>
          <a:lstStyle/>
          <a:p>
            <a:endParaRPr lang="en-US"/>
          </a:p>
        </p:txBody>
      </p:sp>
      <p:sp>
        <p:nvSpPr>
          <p:cNvPr id="5272" name="Freeform 152"/>
          <p:cNvSpPr>
            <a:spLocks/>
          </p:cNvSpPr>
          <p:nvPr/>
        </p:nvSpPr>
        <p:spPr bwMode="auto">
          <a:xfrm>
            <a:off x="3386138" y="3760788"/>
            <a:ext cx="2281237" cy="2197100"/>
          </a:xfrm>
          <a:custGeom>
            <a:avLst/>
            <a:gdLst/>
            <a:ahLst/>
            <a:cxnLst>
              <a:cxn ang="0">
                <a:pos x="0" y="0"/>
              </a:cxn>
              <a:cxn ang="0">
                <a:pos x="0" y="1384"/>
              </a:cxn>
              <a:cxn ang="0">
                <a:pos x="1437" y="1384"/>
              </a:cxn>
            </a:cxnLst>
            <a:rect l="0" t="0" r="r" b="b"/>
            <a:pathLst>
              <a:path w="1437" h="1384">
                <a:moveTo>
                  <a:pt x="0" y="0"/>
                </a:moveTo>
                <a:lnTo>
                  <a:pt x="0" y="1384"/>
                </a:lnTo>
                <a:lnTo>
                  <a:pt x="1437" y="1384"/>
                </a:lnTo>
              </a:path>
            </a:pathLst>
          </a:custGeom>
          <a:noFill/>
          <a:ln w="55563">
            <a:solidFill>
              <a:srgbClr val="000000"/>
            </a:solidFill>
            <a:prstDash val="solid"/>
            <a:round/>
            <a:headEnd/>
            <a:tailEnd/>
          </a:ln>
        </p:spPr>
        <p:txBody>
          <a:bodyPr/>
          <a:lstStyle/>
          <a:p>
            <a:endParaRPr lang="en-US"/>
          </a:p>
        </p:txBody>
      </p:sp>
      <p:sp>
        <p:nvSpPr>
          <p:cNvPr id="5273" name="Line 153"/>
          <p:cNvSpPr>
            <a:spLocks noChangeShapeType="1"/>
          </p:cNvSpPr>
          <p:nvPr/>
        </p:nvSpPr>
        <p:spPr bwMode="auto">
          <a:xfrm flipH="1">
            <a:off x="5911850" y="2362200"/>
            <a:ext cx="195263" cy="133350"/>
          </a:xfrm>
          <a:prstGeom prst="line">
            <a:avLst/>
          </a:prstGeom>
          <a:noFill/>
          <a:ln w="27051">
            <a:solidFill>
              <a:srgbClr val="000000"/>
            </a:solidFill>
            <a:round/>
            <a:headEnd/>
            <a:tailEnd type="stealth" w="med" len="med"/>
          </a:ln>
        </p:spPr>
        <p:txBody>
          <a:bodyPr/>
          <a:lstStyle/>
          <a:p>
            <a:endParaRPr lang="en-US"/>
          </a:p>
        </p:txBody>
      </p:sp>
      <p:grpSp>
        <p:nvGrpSpPr>
          <p:cNvPr id="11" name="Group 155"/>
          <p:cNvGrpSpPr>
            <a:grpSpLocks/>
          </p:cNvGrpSpPr>
          <p:nvPr/>
        </p:nvGrpSpPr>
        <p:grpSpPr bwMode="auto">
          <a:xfrm>
            <a:off x="5543550" y="3014663"/>
            <a:ext cx="247650" cy="295275"/>
            <a:chOff x="3631" y="1899"/>
            <a:chExt cx="156" cy="186"/>
          </a:xfrm>
        </p:grpSpPr>
        <p:sp>
          <p:nvSpPr>
            <p:cNvPr id="5276" name="Rectangle 156"/>
            <p:cNvSpPr>
              <a:spLocks noChangeArrowheads="1"/>
            </p:cNvSpPr>
            <p:nvPr/>
          </p:nvSpPr>
          <p:spPr bwMode="auto">
            <a:xfrm>
              <a:off x="3631" y="1899"/>
              <a:ext cx="144" cy="125"/>
            </a:xfrm>
            <a:prstGeom prst="rect">
              <a:avLst/>
            </a:prstGeom>
            <a:noFill/>
            <a:ln w="9525">
              <a:noFill/>
              <a:miter lim="800000"/>
              <a:headEnd/>
              <a:tailEnd/>
            </a:ln>
          </p:spPr>
          <p:txBody>
            <a:bodyPr wrap="none" lIns="0" tIns="0" rIns="0" bIns="0">
              <a:spAutoFit/>
            </a:bodyPr>
            <a:lstStyle/>
            <a:p>
              <a:r>
                <a:rPr lang="en-US" sz="1300" i="1">
                  <a:solidFill>
                    <a:srgbClr val="000000"/>
                  </a:solidFill>
                  <a:latin typeface="Arial" charset="0"/>
                </a:rPr>
                <a:t>D* </a:t>
              </a:r>
              <a:endParaRPr lang="en-US"/>
            </a:p>
          </p:txBody>
        </p:sp>
        <p:sp>
          <p:nvSpPr>
            <p:cNvPr id="5277" name="Rectangle 157"/>
            <p:cNvSpPr>
              <a:spLocks noChangeArrowheads="1"/>
            </p:cNvSpPr>
            <p:nvPr/>
          </p:nvSpPr>
          <p:spPr bwMode="auto">
            <a:xfrm>
              <a:off x="3700" y="1960"/>
              <a:ext cx="87" cy="125"/>
            </a:xfrm>
            <a:prstGeom prst="rect">
              <a:avLst/>
            </a:prstGeom>
            <a:noFill/>
            <a:ln w="9525">
              <a:noFill/>
              <a:miter lim="800000"/>
              <a:headEnd/>
              <a:tailEnd/>
            </a:ln>
          </p:spPr>
          <p:txBody>
            <a:bodyPr wrap="none" lIns="0" tIns="0" rIns="0" bIns="0">
              <a:spAutoFit/>
            </a:bodyPr>
            <a:lstStyle/>
            <a:p>
              <a:r>
                <a:rPr lang="en-US" sz="1300">
                  <a:solidFill>
                    <a:srgbClr val="000000"/>
                  </a:solidFill>
                  <a:latin typeface="Arial" charset="0"/>
                </a:rPr>
                <a:t>2 </a:t>
              </a:r>
              <a:endParaRPr lang="en-US"/>
            </a:p>
          </p:txBody>
        </p:sp>
      </p:grpSp>
      <p:grpSp>
        <p:nvGrpSpPr>
          <p:cNvPr id="12" name="Group 158"/>
          <p:cNvGrpSpPr>
            <a:grpSpLocks/>
          </p:cNvGrpSpPr>
          <p:nvPr/>
        </p:nvGrpSpPr>
        <p:grpSpPr bwMode="auto">
          <a:xfrm>
            <a:off x="4171950" y="6019800"/>
            <a:ext cx="247650" cy="295275"/>
            <a:chOff x="3631" y="1899"/>
            <a:chExt cx="156" cy="186"/>
          </a:xfrm>
        </p:grpSpPr>
        <p:sp>
          <p:nvSpPr>
            <p:cNvPr id="5279" name="Rectangle 159"/>
            <p:cNvSpPr>
              <a:spLocks noChangeArrowheads="1"/>
            </p:cNvSpPr>
            <p:nvPr/>
          </p:nvSpPr>
          <p:spPr bwMode="auto">
            <a:xfrm>
              <a:off x="3631" y="1899"/>
              <a:ext cx="144" cy="125"/>
            </a:xfrm>
            <a:prstGeom prst="rect">
              <a:avLst/>
            </a:prstGeom>
            <a:noFill/>
            <a:ln w="9525">
              <a:noFill/>
              <a:miter lim="800000"/>
              <a:headEnd/>
              <a:tailEnd/>
            </a:ln>
          </p:spPr>
          <p:txBody>
            <a:bodyPr wrap="none" lIns="0" tIns="0" rIns="0" bIns="0">
              <a:spAutoFit/>
            </a:bodyPr>
            <a:lstStyle/>
            <a:p>
              <a:r>
                <a:rPr lang="en-US" sz="1300" i="1">
                  <a:solidFill>
                    <a:srgbClr val="000000"/>
                  </a:solidFill>
                  <a:latin typeface="Arial" charset="0"/>
                </a:rPr>
                <a:t>D* </a:t>
              </a:r>
              <a:endParaRPr lang="en-US"/>
            </a:p>
          </p:txBody>
        </p:sp>
        <p:sp>
          <p:nvSpPr>
            <p:cNvPr id="5280" name="Rectangle 160"/>
            <p:cNvSpPr>
              <a:spLocks noChangeArrowheads="1"/>
            </p:cNvSpPr>
            <p:nvPr/>
          </p:nvSpPr>
          <p:spPr bwMode="auto">
            <a:xfrm>
              <a:off x="3700" y="1960"/>
              <a:ext cx="87" cy="125"/>
            </a:xfrm>
            <a:prstGeom prst="rect">
              <a:avLst/>
            </a:prstGeom>
            <a:noFill/>
            <a:ln w="9525">
              <a:noFill/>
              <a:miter lim="800000"/>
              <a:headEnd/>
              <a:tailEnd/>
            </a:ln>
          </p:spPr>
          <p:txBody>
            <a:bodyPr wrap="none" lIns="0" tIns="0" rIns="0" bIns="0">
              <a:spAutoFit/>
            </a:bodyPr>
            <a:lstStyle/>
            <a:p>
              <a:r>
                <a:rPr lang="en-US" sz="1300">
                  <a:solidFill>
                    <a:srgbClr val="000000"/>
                  </a:solidFill>
                  <a:latin typeface="Arial" charset="0"/>
                </a:rPr>
                <a:t>1 </a:t>
              </a:r>
              <a:endParaRPr lang="en-US"/>
            </a:p>
          </p:txBody>
        </p:sp>
      </p:grpSp>
      <p:grpSp>
        <p:nvGrpSpPr>
          <p:cNvPr id="13" name="Group 161"/>
          <p:cNvGrpSpPr>
            <a:grpSpLocks/>
          </p:cNvGrpSpPr>
          <p:nvPr/>
        </p:nvGrpSpPr>
        <p:grpSpPr bwMode="auto">
          <a:xfrm>
            <a:off x="3886200" y="6003925"/>
            <a:ext cx="247650" cy="295275"/>
            <a:chOff x="3631" y="1899"/>
            <a:chExt cx="156" cy="186"/>
          </a:xfrm>
        </p:grpSpPr>
        <p:sp>
          <p:nvSpPr>
            <p:cNvPr id="5282" name="Rectangle 162"/>
            <p:cNvSpPr>
              <a:spLocks noChangeArrowheads="1"/>
            </p:cNvSpPr>
            <p:nvPr/>
          </p:nvSpPr>
          <p:spPr bwMode="auto">
            <a:xfrm>
              <a:off x="3631" y="1899"/>
              <a:ext cx="144" cy="125"/>
            </a:xfrm>
            <a:prstGeom prst="rect">
              <a:avLst/>
            </a:prstGeom>
            <a:noFill/>
            <a:ln w="9525">
              <a:noFill/>
              <a:miter lim="800000"/>
              <a:headEnd/>
              <a:tailEnd/>
            </a:ln>
          </p:spPr>
          <p:txBody>
            <a:bodyPr wrap="none" lIns="0" tIns="0" rIns="0" bIns="0">
              <a:spAutoFit/>
            </a:bodyPr>
            <a:lstStyle/>
            <a:p>
              <a:r>
                <a:rPr lang="en-US" sz="1300" i="1">
                  <a:solidFill>
                    <a:srgbClr val="000000"/>
                  </a:solidFill>
                  <a:latin typeface="Arial" charset="0"/>
                </a:rPr>
                <a:t>D* </a:t>
              </a:r>
              <a:endParaRPr lang="en-US"/>
            </a:p>
          </p:txBody>
        </p:sp>
        <p:sp>
          <p:nvSpPr>
            <p:cNvPr id="5283" name="Rectangle 163"/>
            <p:cNvSpPr>
              <a:spLocks noChangeArrowheads="1"/>
            </p:cNvSpPr>
            <p:nvPr/>
          </p:nvSpPr>
          <p:spPr bwMode="auto">
            <a:xfrm>
              <a:off x="3700" y="1960"/>
              <a:ext cx="87" cy="125"/>
            </a:xfrm>
            <a:prstGeom prst="rect">
              <a:avLst/>
            </a:prstGeom>
            <a:noFill/>
            <a:ln w="9525">
              <a:noFill/>
              <a:miter lim="800000"/>
              <a:headEnd/>
              <a:tailEnd/>
            </a:ln>
          </p:spPr>
          <p:txBody>
            <a:bodyPr wrap="none" lIns="0" tIns="0" rIns="0" bIns="0">
              <a:spAutoFit/>
            </a:bodyPr>
            <a:lstStyle/>
            <a:p>
              <a:r>
                <a:rPr lang="en-US" sz="1300">
                  <a:solidFill>
                    <a:srgbClr val="000000"/>
                  </a:solidFill>
                  <a:latin typeface="Arial" charset="0"/>
                </a:rPr>
                <a:t>2 </a:t>
              </a:r>
              <a:endParaRPr lang="en-US"/>
            </a:p>
          </p:txBody>
        </p:sp>
      </p:grpSp>
      <p:sp>
        <p:nvSpPr>
          <p:cNvPr id="76" name="Slide Number Placeholder 75"/>
          <p:cNvSpPr>
            <a:spLocks noGrp="1"/>
          </p:cNvSpPr>
          <p:nvPr>
            <p:ph type="sldNum" sz="quarter" idx="12"/>
          </p:nvPr>
        </p:nvSpPr>
        <p:spPr/>
        <p:txBody>
          <a:bodyPr/>
          <a:lstStyle/>
          <a:p>
            <a:fld id="{9A4B6450-EC41-4195-A209-9389352C6526}" type="slidenum">
              <a:rPr lang="en-US" smtClean="0"/>
              <a:pPr/>
              <a:t>33</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235"/>
                                        </p:tgtEl>
                                        <p:attrNameLst>
                                          <p:attrName>style.visibility</p:attrName>
                                        </p:attrNameLst>
                                      </p:cBhvr>
                                      <p:to>
                                        <p:strVal val="visible"/>
                                      </p:to>
                                    </p:set>
                                    <p:animEffect transition="in" filter="wipe(down)">
                                      <p:cBhvr>
                                        <p:cTn id="7" dur="500"/>
                                        <p:tgtEl>
                                          <p:spTgt spid="523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228"/>
                                        </p:tgtEl>
                                        <p:attrNameLst>
                                          <p:attrName>style.visibility</p:attrName>
                                        </p:attrNameLst>
                                      </p:cBhvr>
                                      <p:to>
                                        <p:strVal val="visible"/>
                                      </p:to>
                                    </p:set>
                                    <p:animEffect transition="in" filter="wipe(down)">
                                      <p:cBhvr>
                                        <p:cTn id="11" dur="500"/>
                                        <p:tgtEl>
                                          <p:spTgt spid="5228"/>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5236"/>
                                        </p:tgtEl>
                                        <p:attrNameLst>
                                          <p:attrName>style.visibility</p:attrName>
                                        </p:attrNameLst>
                                      </p:cBhvr>
                                      <p:to>
                                        <p:strVal val="visible"/>
                                      </p:to>
                                    </p:set>
                                    <p:animEffect transition="in" filter="wipe(down)">
                                      <p:cBhvr>
                                        <p:cTn id="15" dur="500"/>
                                        <p:tgtEl>
                                          <p:spTgt spid="5236"/>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5230"/>
                                        </p:tgtEl>
                                        <p:attrNameLst>
                                          <p:attrName>style.visibility</p:attrName>
                                        </p:attrNameLst>
                                      </p:cBhvr>
                                      <p:to>
                                        <p:strVal val="visible"/>
                                      </p:to>
                                    </p:set>
                                    <p:animEffect transition="in" filter="wipe(down)">
                                      <p:cBhvr>
                                        <p:cTn id="19" dur="500"/>
                                        <p:tgtEl>
                                          <p:spTgt spid="5230"/>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5234"/>
                                        </p:tgtEl>
                                        <p:attrNameLst>
                                          <p:attrName>style.visibility</p:attrName>
                                        </p:attrNameLst>
                                      </p:cBhvr>
                                      <p:to>
                                        <p:strVal val="visible"/>
                                      </p:to>
                                    </p:set>
                                    <p:animEffect transition="in" filter="wipe(down)">
                                      <p:cBhvr>
                                        <p:cTn id="23" dur="500"/>
                                        <p:tgtEl>
                                          <p:spTgt spid="5234"/>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down)">
                                      <p:cBhvr>
                                        <p:cTn id="27" dur="500"/>
                                        <p:tgtEl>
                                          <p:spTgt spid="4"/>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5212"/>
                                        </p:tgtEl>
                                        <p:attrNameLst>
                                          <p:attrName>style.visibility</p:attrName>
                                        </p:attrNameLst>
                                      </p:cBhvr>
                                      <p:to>
                                        <p:strVal val="visible"/>
                                      </p:to>
                                    </p:set>
                                    <p:animEffect transition="in" filter="wipe(left)">
                                      <p:cBhvr>
                                        <p:cTn id="31" dur="500"/>
                                        <p:tgtEl>
                                          <p:spTgt spid="5212"/>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5211"/>
                                        </p:tgtEl>
                                        <p:attrNameLst>
                                          <p:attrName>style.visibility</p:attrName>
                                        </p:attrNameLst>
                                      </p:cBhvr>
                                      <p:to>
                                        <p:strVal val="visible"/>
                                      </p:to>
                                    </p:set>
                                    <p:animEffect transition="in" filter="wipe(left)">
                                      <p:cBhvr>
                                        <p:cTn id="35" dur="500"/>
                                        <p:tgtEl>
                                          <p:spTgt spid="5211"/>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5213"/>
                                        </p:tgtEl>
                                        <p:attrNameLst>
                                          <p:attrName>style.visibility</p:attrName>
                                        </p:attrNameLst>
                                      </p:cBhvr>
                                      <p:to>
                                        <p:strVal val="visible"/>
                                      </p:to>
                                    </p:set>
                                    <p:animEffect transition="in" filter="wipe(up)">
                                      <p:cBhvr>
                                        <p:cTn id="39" dur="500"/>
                                        <p:tgtEl>
                                          <p:spTgt spid="5213"/>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5269"/>
                                        </p:tgtEl>
                                        <p:attrNameLst>
                                          <p:attrName>style.visibility</p:attrName>
                                        </p:attrNameLst>
                                      </p:cBhvr>
                                      <p:to>
                                        <p:strVal val="visible"/>
                                      </p:to>
                                    </p:set>
                                    <p:animEffect transition="in" filter="wipe(left)">
                                      <p:cBhvr>
                                        <p:cTn id="43" dur="500"/>
                                        <p:tgtEl>
                                          <p:spTgt spid="5269"/>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5215"/>
                                        </p:tgtEl>
                                        <p:attrNameLst>
                                          <p:attrName>style.visibility</p:attrName>
                                        </p:attrNameLst>
                                      </p:cBhvr>
                                      <p:to>
                                        <p:strVal val="visible"/>
                                      </p:to>
                                    </p:set>
                                    <p:animEffect transition="in" filter="wipe(down)">
                                      <p:cBhvr>
                                        <p:cTn id="47" dur="500"/>
                                        <p:tgtEl>
                                          <p:spTgt spid="5215"/>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wipe(left)">
                                      <p:cBhvr>
                                        <p:cTn id="51" dur="500"/>
                                        <p:tgtEl>
                                          <p:spTgt spid="5"/>
                                        </p:tgtEl>
                                      </p:cBhvr>
                                    </p:animEffect>
                                  </p:childTnLst>
                                </p:cTn>
                              </p:par>
                            </p:childTnLst>
                          </p:cTn>
                        </p:par>
                        <p:par>
                          <p:cTn id="52" fill="hold">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5219"/>
                                        </p:tgtEl>
                                        <p:attrNameLst>
                                          <p:attrName>style.visibility</p:attrName>
                                        </p:attrNameLst>
                                      </p:cBhvr>
                                      <p:to>
                                        <p:strVal val="visible"/>
                                      </p:to>
                                    </p:set>
                                    <p:animEffect transition="in" filter="wipe(up)">
                                      <p:cBhvr>
                                        <p:cTn id="55" dur="500"/>
                                        <p:tgtEl>
                                          <p:spTgt spid="5219"/>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5273"/>
                                        </p:tgtEl>
                                        <p:attrNameLst>
                                          <p:attrName>style.visibility</p:attrName>
                                        </p:attrNameLst>
                                      </p:cBhvr>
                                      <p:to>
                                        <p:strVal val="visible"/>
                                      </p:to>
                                    </p:set>
                                    <p:animEffect transition="in" filter="wipe(up)">
                                      <p:cBhvr>
                                        <p:cTn id="59" dur="500"/>
                                        <p:tgtEl>
                                          <p:spTgt spid="5273"/>
                                        </p:tgtEl>
                                      </p:cBhvr>
                                    </p:animEffect>
                                  </p:childTnLst>
                                </p:cTn>
                              </p:par>
                            </p:childTnLst>
                          </p:cTn>
                        </p:par>
                        <p:par>
                          <p:cTn id="60" fill="hold">
                            <p:stCondLst>
                              <p:cond delay="7000"/>
                            </p:stCondLst>
                            <p:childTnLst>
                              <p:par>
                                <p:cTn id="61" presetID="22" presetClass="entr" presetSubtype="1" fill="hold" grpId="0" nodeType="afterEffect">
                                  <p:stCondLst>
                                    <p:cond delay="0"/>
                                  </p:stCondLst>
                                  <p:childTnLst>
                                    <p:set>
                                      <p:cBhvr>
                                        <p:cTn id="62" dur="1" fill="hold">
                                          <p:stCondLst>
                                            <p:cond delay="0"/>
                                          </p:stCondLst>
                                        </p:cTn>
                                        <p:tgtEl>
                                          <p:spTgt spid="5214"/>
                                        </p:tgtEl>
                                        <p:attrNameLst>
                                          <p:attrName>style.visibility</p:attrName>
                                        </p:attrNameLst>
                                      </p:cBhvr>
                                      <p:to>
                                        <p:strVal val="visible"/>
                                      </p:to>
                                    </p:set>
                                    <p:animEffect transition="in" filter="wipe(up)">
                                      <p:cBhvr>
                                        <p:cTn id="63" dur="500"/>
                                        <p:tgtEl>
                                          <p:spTgt spid="5214"/>
                                        </p:tgtEl>
                                      </p:cBhvr>
                                    </p:animEffect>
                                  </p:childTnLst>
                                </p:cTn>
                              </p:par>
                            </p:childTnLst>
                          </p:cTn>
                        </p:par>
                        <p:par>
                          <p:cTn id="64" fill="hold">
                            <p:stCondLst>
                              <p:cond delay="7500"/>
                            </p:stCondLst>
                            <p:childTnLst>
                              <p:par>
                                <p:cTn id="65" presetID="22" presetClass="entr" presetSubtype="8" fill="hold" grpId="0" nodeType="afterEffect">
                                  <p:stCondLst>
                                    <p:cond delay="0"/>
                                  </p:stCondLst>
                                  <p:childTnLst>
                                    <p:set>
                                      <p:cBhvr>
                                        <p:cTn id="66" dur="1" fill="hold">
                                          <p:stCondLst>
                                            <p:cond delay="0"/>
                                          </p:stCondLst>
                                        </p:cTn>
                                        <p:tgtEl>
                                          <p:spTgt spid="5221"/>
                                        </p:tgtEl>
                                        <p:attrNameLst>
                                          <p:attrName>style.visibility</p:attrName>
                                        </p:attrNameLst>
                                      </p:cBhvr>
                                      <p:to>
                                        <p:strVal val="visible"/>
                                      </p:to>
                                    </p:set>
                                    <p:animEffect transition="in" filter="wipe(left)">
                                      <p:cBhvr>
                                        <p:cTn id="67" dur="500"/>
                                        <p:tgtEl>
                                          <p:spTgt spid="5221"/>
                                        </p:tgtEl>
                                      </p:cBhvr>
                                    </p:animEffect>
                                  </p:childTnLst>
                                </p:cTn>
                              </p:par>
                            </p:childTnLst>
                          </p:cTn>
                        </p:par>
                        <p:par>
                          <p:cTn id="68" fill="hold">
                            <p:stCondLst>
                              <p:cond delay="8000"/>
                            </p:stCondLst>
                            <p:childTnLst>
                              <p:par>
                                <p:cTn id="69" presetID="22" presetClass="entr" presetSubtype="4" fill="hold" grpId="0" nodeType="afterEffect">
                                  <p:stCondLst>
                                    <p:cond delay="0"/>
                                  </p:stCondLst>
                                  <p:childTnLst>
                                    <p:set>
                                      <p:cBhvr>
                                        <p:cTn id="70" dur="1" fill="hold">
                                          <p:stCondLst>
                                            <p:cond delay="0"/>
                                          </p:stCondLst>
                                        </p:cTn>
                                        <p:tgtEl>
                                          <p:spTgt spid="5216"/>
                                        </p:tgtEl>
                                        <p:attrNameLst>
                                          <p:attrName>style.visibility</p:attrName>
                                        </p:attrNameLst>
                                      </p:cBhvr>
                                      <p:to>
                                        <p:strVal val="visible"/>
                                      </p:to>
                                    </p:set>
                                    <p:animEffect transition="in" filter="wipe(down)">
                                      <p:cBhvr>
                                        <p:cTn id="71" dur="500"/>
                                        <p:tgtEl>
                                          <p:spTgt spid="5216"/>
                                        </p:tgtEl>
                                      </p:cBhvr>
                                    </p:animEffect>
                                  </p:childTnLst>
                                </p:cTn>
                              </p:par>
                            </p:childTnLst>
                          </p:cTn>
                        </p:par>
                        <p:par>
                          <p:cTn id="72" fill="hold">
                            <p:stCondLst>
                              <p:cond delay="8500"/>
                            </p:stCondLst>
                            <p:childTnLst>
                              <p:par>
                                <p:cTn id="73" presetID="22" presetClass="entr" presetSubtype="8" fill="hold" nodeType="afterEffect">
                                  <p:stCondLst>
                                    <p:cond delay="0"/>
                                  </p:stCondLst>
                                  <p:childTnLst>
                                    <p:set>
                                      <p:cBhvr>
                                        <p:cTn id="74" dur="1" fill="hold">
                                          <p:stCondLst>
                                            <p:cond delay="0"/>
                                          </p:stCondLst>
                                        </p:cTn>
                                        <p:tgtEl>
                                          <p:spTgt spid="7"/>
                                        </p:tgtEl>
                                        <p:attrNameLst>
                                          <p:attrName>style.visibility</p:attrName>
                                        </p:attrNameLst>
                                      </p:cBhvr>
                                      <p:to>
                                        <p:strVal val="visible"/>
                                      </p:to>
                                    </p:set>
                                    <p:animEffect transition="in" filter="wipe(left)">
                                      <p:cBhvr>
                                        <p:cTn id="75" dur="500"/>
                                        <p:tgtEl>
                                          <p:spTgt spid="7"/>
                                        </p:tgtEl>
                                      </p:cBhvr>
                                    </p:animEffect>
                                  </p:childTnLst>
                                </p:cTn>
                              </p:par>
                            </p:childTnLst>
                          </p:cTn>
                        </p:par>
                        <p:par>
                          <p:cTn id="76" fill="hold">
                            <p:stCondLst>
                              <p:cond delay="9000"/>
                            </p:stCondLst>
                            <p:childTnLst>
                              <p:par>
                                <p:cTn id="77" presetID="22" presetClass="entr" presetSubtype="8" fill="hold" nodeType="afterEffect">
                                  <p:stCondLst>
                                    <p:cond delay="0"/>
                                  </p:stCondLst>
                                  <p:childTnLst>
                                    <p:set>
                                      <p:cBhvr>
                                        <p:cTn id="78" dur="1" fill="hold">
                                          <p:stCondLst>
                                            <p:cond delay="0"/>
                                          </p:stCondLst>
                                        </p:cTn>
                                        <p:tgtEl>
                                          <p:spTgt spid="3"/>
                                        </p:tgtEl>
                                        <p:attrNameLst>
                                          <p:attrName>style.visibility</p:attrName>
                                        </p:attrNameLst>
                                      </p:cBhvr>
                                      <p:to>
                                        <p:strVal val="visible"/>
                                      </p:to>
                                    </p:set>
                                    <p:animEffect transition="in" filter="wipe(left)">
                                      <p:cBhvr>
                                        <p:cTn id="79" dur="500"/>
                                        <p:tgtEl>
                                          <p:spTgt spid="3"/>
                                        </p:tgtEl>
                                      </p:cBhvr>
                                    </p:animEffect>
                                  </p:childTnLst>
                                </p:cTn>
                              </p:par>
                            </p:childTnLst>
                          </p:cTn>
                        </p:par>
                        <p:par>
                          <p:cTn id="80" fill="hold">
                            <p:stCondLst>
                              <p:cond delay="9500"/>
                            </p:stCondLst>
                            <p:childTnLst>
                              <p:par>
                                <p:cTn id="81" presetID="22" presetClass="entr" presetSubtype="8" fill="hold" grpId="0" nodeType="afterEffect">
                                  <p:stCondLst>
                                    <p:cond delay="0"/>
                                  </p:stCondLst>
                                  <p:childTnLst>
                                    <p:set>
                                      <p:cBhvr>
                                        <p:cTn id="82" dur="1" fill="hold">
                                          <p:stCondLst>
                                            <p:cond delay="0"/>
                                          </p:stCondLst>
                                        </p:cTn>
                                        <p:tgtEl>
                                          <p:spTgt spid="5252"/>
                                        </p:tgtEl>
                                        <p:attrNameLst>
                                          <p:attrName>style.visibility</p:attrName>
                                        </p:attrNameLst>
                                      </p:cBhvr>
                                      <p:to>
                                        <p:strVal val="visible"/>
                                      </p:to>
                                    </p:set>
                                    <p:animEffect transition="in" filter="wipe(left)">
                                      <p:cBhvr>
                                        <p:cTn id="83" dur="500"/>
                                        <p:tgtEl>
                                          <p:spTgt spid="5252"/>
                                        </p:tgtEl>
                                      </p:cBhvr>
                                    </p:animEffect>
                                  </p:childTnLst>
                                </p:cTn>
                              </p:par>
                            </p:childTnLst>
                          </p:cTn>
                        </p:par>
                        <p:par>
                          <p:cTn id="84" fill="hold">
                            <p:stCondLst>
                              <p:cond delay="10000"/>
                            </p:stCondLst>
                            <p:childTnLst>
                              <p:par>
                                <p:cTn id="85" presetID="1" presetClass="entr" presetSubtype="0" fill="hold" grpId="0" nodeType="afterEffect">
                                  <p:stCondLst>
                                    <p:cond delay="0"/>
                                  </p:stCondLst>
                                  <p:childTnLst>
                                    <p:set>
                                      <p:cBhvr>
                                        <p:cTn id="86" dur="1" fill="hold">
                                          <p:stCondLst>
                                            <p:cond delay="499"/>
                                          </p:stCondLst>
                                        </p:cTn>
                                        <p:tgtEl>
                                          <p:spTgt spid="5241"/>
                                        </p:tgtEl>
                                        <p:attrNameLst>
                                          <p:attrName>style.visibility</p:attrName>
                                        </p:attrNameLst>
                                      </p:cBhvr>
                                      <p:to>
                                        <p:strVal val="visible"/>
                                      </p:to>
                                    </p:set>
                                  </p:childTnLst>
                                </p:cTn>
                              </p:par>
                            </p:childTnLst>
                          </p:cTn>
                        </p:par>
                        <p:par>
                          <p:cTn id="87" fill="hold">
                            <p:stCondLst>
                              <p:cond delay="10500"/>
                            </p:stCondLst>
                            <p:childTnLst>
                              <p:par>
                                <p:cTn id="88" presetID="22" presetClass="entr" presetSubtype="8" fill="hold" nodeType="afterEffect">
                                  <p:stCondLst>
                                    <p:cond delay="0"/>
                                  </p:stCondLst>
                                  <p:childTnLst>
                                    <p:set>
                                      <p:cBhvr>
                                        <p:cTn id="89" dur="1" fill="hold">
                                          <p:stCondLst>
                                            <p:cond delay="0"/>
                                          </p:stCondLst>
                                        </p:cTn>
                                        <p:tgtEl>
                                          <p:spTgt spid="10"/>
                                        </p:tgtEl>
                                        <p:attrNameLst>
                                          <p:attrName>style.visibility</p:attrName>
                                        </p:attrNameLst>
                                      </p:cBhvr>
                                      <p:to>
                                        <p:strVal val="visible"/>
                                      </p:to>
                                    </p:set>
                                    <p:animEffect transition="in" filter="wipe(left)">
                                      <p:cBhvr>
                                        <p:cTn id="90" dur="500"/>
                                        <p:tgtEl>
                                          <p:spTgt spid="10"/>
                                        </p:tgtEl>
                                      </p:cBhvr>
                                    </p:animEffect>
                                  </p:childTnLst>
                                </p:cTn>
                              </p:par>
                            </p:childTnLst>
                          </p:cTn>
                        </p:par>
                        <p:par>
                          <p:cTn id="91" fill="hold">
                            <p:stCondLst>
                              <p:cond delay="11000"/>
                            </p:stCondLst>
                            <p:childTnLst>
                              <p:par>
                                <p:cTn id="92" presetID="22" presetClass="entr" presetSubtype="4" fill="hold" grpId="0" nodeType="afterEffect">
                                  <p:stCondLst>
                                    <p:cond delay="0"/>
                                  </p:stCondLst>
                                  <p:childTnLst>
                                    <p:set>
                                      <p:cBhvr>
                                        <p:cTn id="93" dur="1" fill="hold">
                                          <p:stCondLst>
                                            <p:cond delay="0"/>
                                          </p:stCondLst>
                                        </p:cTn>
                                        <p:tgtEl>
                                          <p:spTgt spid="5255"/>
                                        </p:tgtEl>
                                        <p:attrNameLst>
                                          <p:attrName>style.visibility</p:attrName>
                                        </p:attrNameLst>
                                      </p:cBhvr>
                                      <p:to>
                                        <p:strVal val="visible"/>
                                      </p:to>
                                    </p:set>
                                    <p:animEffect transition="in" filter="wipe(down)">
                                      <p:cBhvr>
                                        <p:cTn id="94" dur="500"/>
                                        <p:tgtEl>
                                          <p:spTgt spid="5255"/>
                                        </p:tgtEl>
                                      </p:cBhvr>
                                    </p:animEffect>
                                  </p:childTnLst>
                                </p:cTn>
                              </p:par>
                            </p:childTnLst>
                          </p:cTn>
                        </p:par>
                        <p:par>
                          <p:cTn id="95" fill="hold">
                            <p:stCondLst>
                              <p:cond delay="11500"/>
                            </p:stCondLst>
                            <p:childTnLst>
                              <p:par>
                                <p:cTn id="96" presetID="22" presetClass="entr" presetSubtype="8" fill="hold" grpId="0" nodeType="afterEffect">
                                  <p:stCondLst>
                                    <p:cond delay="0"/>
                                  </p:stCondLst>
                                  <p:childTnLst>
                                    <p:set>
                                      <p:cBhvr>
                                        <p:cTn id="97" dur="1" fill="hold">
                                          <p:stCondLst>
                                            <p:cond delay="0"/>
                                          </p:stCondLst>
                                        </p:cTn>
                                        <p:tgtEl>
                                          <p:spTgt spid="5258"/>
                                        </p:tgtEl>
                                        <p:attrNameLst>
                                          <p:attrName>style.visibility</p:attrName>
                                        </p:attrNameLst>
                                      </p:cBhvr>
                                      <p:to>
                                        <p:strVal val="visible"/>
                                      </p:to>
                                    </p:set>
                                    <p:animEffect transition="in" filter="wipe(left)">
                                      <p:cBhvr>
                                        <p:cTn id="98" dur="500"/>
                                        <p:tgtEl>
                                          <p:spTgt spid="5258"/>
                                        </p:tgtEl>
                                      </p:cBhvr>
                                    </p:animEffect>
                                  </p:childTnLst>
                                </p:cTn>
                              </p:par>
                            </p:childTnLst>
                          </p:cTn>
                        </p:par>
                        <p:par>
                          <p:cTn id="99" fill="hold">
                            <p:stCondLst>
                              <p:cond delay="12000"/>
                            </p:stCondLst>
                            <p:childTnLst>
                              <p:par>
                                <p:cTn id="100" presetID="22" presetClass="entr" presetSubtype="8" fill="hold" grpId="0" nodeType="afterEffect">
                                  <p:stCondLst>
                                    <p:cond delay="0"/>
                                  </p:stCondLst>
                                  <p:childTnLst>
                                    <p:set>
                                      <p:cBhvr>
                                        <p:cTn id="101" dur="1" fill="hold">
                                          <p:stCondLst>
                                            <p:cond delay="0"/>
                                          </p:stCondLst>
                                        </p:cTn>
                                        <p:tgtEl>
                                          <p:spTgt spid="5257"/>
                                        </p:tgtEl>
                                        <p:attrNameLst>
                                          <p:attrName>style.visibility</p:attrName>
                                        </p:attrNameLst>
                                      </p:cBhvr>
                                      <p:to>
                                        <p:strVal val="visible"/>
                                      </p:to>
                                    </p:set>
                                    <p:animEffect transition="in" filter="wipe(left)">
                                      <p:cBhvr>
                                        <p:cTn id="102" dur="500"/>
                                        <p:tgtEl>
                                          <p:spTgt spid="5257"/>
                                        </p:tgtEl>
                                      </p:cBhvr>
                                    </p:animEffect>
                                  </p:childTnLst>
                                </p:cTn>
                              </p:par>
                            </p:childTnLst>
                          </p:cTn>
                        </p:par>
                        <p:par>
                          <p:cTn id="103" fill="hold">
                            <p:stCondLst>
                              <p:cond delay="12500"/>
                            </p:stCondLst>
                            <p:childTnLst>
                              <p:par>
                                <p:cTn id="104" presetID="22" presetClass="entr" presetSubtype="4" fill="hold" grpId="0" nodeType="afterEffect">
                                  <p:stCondLst>
                                    <p:cond delay="0"/>
                                  </p:stCondLst>
                                  <p:childTnLst>
                                    <p:set>
                                      <p:cBhvr>
                                        <p:cTn id="105" dur="1" fill="hold">
                                          <p:stCondLst>
                                            <p:cond delay="0"/>
                                          </p:stCondLst>
                                        </p:cTn>
                                        <p:tgtEl>
                                          <p:spTgt spid="5254"/>
                                        </p:tgtEl>
                                        <p:attrNameLst>
                                          <p:attrName>style.visibility</p:attrName>
                                        </p:attrNameLst>
                                      </p:cBhvr>
                                      <p:to>
                                        <p:strVal val="visible"/>
                                      </p:to>
                                    </p:set>
                                    <p:animEffect transition="in" filter="wipe(down)">
                                      <p:cBhvr>
                                        <p:cTn id="106" dur="500"/>
                                        <p:tgtEl>
                                          <p:spTgt spid="5254"/>
                                        </p:tgtEl>
                                      </p:cBhvr>
                                    </p:animEffect>
                                  </p:childTnLst>
                                </p:cTn>
                              </p:par>
                            </p:childTnLst>
                          </p:cTn>
                        </p:par>
                        <p:par>
                          <p:cTn id="107" fill="hold">
                            <p:stCondLst>
                              <p:cond delay="13000"/>
                            </p:stCondLst>
                            <p:childTnLst>
                              <p:par>
                                <p:cTn id="108" presetID="22" presetClass="entr" presetSubtype="8" fill="hold" grpId="0" nodeType="afterEffect">
                                  <p:stCondLst>
                                    <p:cond delay="0"/>
                                  </p:stCondLst>
                                  <p:childTnLst>
                                    <p:set>
                                      <p:cBhvr>
                                        <p:cTn id="109" dur="1" fill="hold">
                                          <p:stCondLst>
                                            <p:cond delay="0"/>
                                          </p:stCondLst>
                                        </p:cTn>
                                        <p:tgtEl>
                                          <p:spTgt spid="5251"/>
                                        </p:tgtEl>
                                        <p:attrNameLst>
                                          <p:attrName>style.visibility</p:attrName>
                                        </p:attrNameLst>
                                      </p:cBhvr>
                                      <p:to>
                                        <p:strVal val="visible"/>
                                      </p:to>
                                    </p:set>
                                    <p:animEffect transition="in" filter="wipe(left)">
                                      <p:cBhvr>
                                        <p:cTn id="110" dur="500"/>
                                        <p:tgtEl>
                                          <p:spTgt spid="5251"/>
                                        </p:tgtEl>
                                      </p:cBhvr>
                                    </p:animEffect>
                                  </p:childTnLst>
                                </p:cTn>
                              </p:par>
                            </p:childTnLst>
                          </p:cTn>
                        </p:par>
                        <p:par>
                          <p:cTn id="111" fill="hold">
                            <p:stCondLst>
                              <p:cond delay="13500"/>
                            </p:stCondLst>
                            <p:childTnLst>
                              <p:par>
                                <p:cTn id="112" presetID="1" presetClass="entr" presetSubtype="0" fill="hold" grpId="0" nodeType="afterEffect">
                                  <p:stCondLst>
                                    <p:cond delay="0"/>
                                  </p:stCondLst>
                                  <p:childTnLst>
                                    <p:set>
                                      <p:cBhvr>
                                        <p:cTn id="113" dur="1" fill="hold">
                                          <p:stCondLst>
                                            <p:cond delay="499"/>
                                          </p:stCondLst>
                                        </p:cTn>
                                        <p:tgtEl>
                                          <p:spTgt spid="5238"/>
                                        </p:tgtEl>
                                        <p:attrNameLst>
                                          <p:attrName>style.visibility</p:attrName>
                                        </p:attrNameLst>
                                      </p:cBhvr>
                                      <p:to>
                                        <p:strVal val="visible"/>
                                      </p:to>
                                    </p:set>
                                  </p:childTnLst>
                                </p:cTn>
                              </p:par>
                            </p:childTnLst>
                          </p:cTn>
                        </p:par>
                        <p:par>
                          <p:cTn id="114" fill="hold">
                            <p:stCondLst>
                              <p:cond delay="14000"/>
                            </p:stCondLst>
                            <p:childTnLst>
                              <p:par>
                                <p:cTn id="115" presetID="22" presetClass="entr" presetSubtype="8" fill="hold" nodeType="afterEffect">
                                  <p:stCondLst>
                                    <p:cond delay="0"/>
                                  </p:stCondLst>
                                  <p:childTnLst>
                                    <p:set>
                                      <p:cBhvr>
                                        <p:cTn id="116" dur="1" fill="hold">
                                          <p:stCondLst>
                                            <p:cond delay="0"/>
                                          </p:stCondLst>
                                        </p:cTn>
                                        <p:tgtEl>
                                          <p:spTgt spid="9"/>
                                        </p:tgtEl>
                                        <p:attrNameLst>
                                          <p:attrName>style.visibility</p:attrName>
                                        </p:attrNameLst>
                                      </p:cBhvr>
                                      <p:to>
                                        <p:strVal val="visible"/>
                                      </p:to>
                                    </p:set>
                                    <p:animEffect transition="in" filter="wipe(left)">
                                      <p:cBhvr>
                                        <p:cTn id="1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1" grpId="0" autoUpdateAnimBg="0"/>
      <p:bldP spid="5212" grpId="0" animBg="1"/>
      <p:bldP spid="5213" grpId="0" animBg="1"/>
      <p:bldP spid="5214" grpId="0" animBg="1"/>
      <p:bldP spid="5219" grpId="0" animBg="1"/>
      <p:bldP spid="5221" grpId="0" autoUpdateAnimBg="0"/>
      <p:bldP spid="5228" grpId="0" autoUpdateAnimBg="0"/>
      <p:bldP spid="5230" grpId="0" autoUpdateAnimBg="0"/>
      <p:bldP spid="5235" grpId="0" animBg="1"/>
      <p:bldP spid="5236" grpId="0" animBg="1"/>
      <p:bldP spid="5238" grpId="0" autoUpdateAnimBg="0"/>
      <p:bldP spid="5241" grpId="0" autoUpdateAnimBg="0"/>
      <p:bldP spid="5251" grpId="0" animBg="1"/>
      <p:bldP spid="5252" grpId="0" animBg="1"/>
      <p:bldP spid="5257" grpId="0" animBg="1"/>
      <p:bldP spid="5258" grpId="0" animBg="1"/>
      <p:bldP spid="5234" grpId="0" animBg="1"/>
      <p:bldP spid="5215" grpId="0" animBg="1"/>
      <p:bldP spid="5216" grpId="0" animBg="1"/>
      <p:bldP spid="5254" grpId="0" animBg="1"/>
      <p:bldP spid="5255" grpId="0" animBg="1"/>
      <p:bldP spid="5269" grpId="0" autoUpdateAnimBg="0"/>
      <p:bldP spid="5273"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cs typeface="Arial" charset="0"/>
              </a:rPr>
              <a:t>Alternatives to Taxation</a:t>
            </a:r>
            <a:r>
              <a:rPr lang="en-US"/>
              <a:t> </a:t>
            </a:r>
          </a:p>
        </p:txBody>
      </p:sp>
      <p:sp>
        <p:nvSpPr>
          <p:cNvPr id="20483" name="Rectangle 3"/>
          <p:cNvSpPr>
            <a:spLocks noGrp="1" noChangeArrowheads="1"/>
          </p:cNvSpPr>
          <p:nvPr>
            <p:ph type="body" idx="1"/>
          </p:nvPr>
        </p:nvSpPr>
        <p:spPr/>
        <p:txBody>
          <a:bodyPr>
            <a:normAutofit fontScale="92500" lnSpcReduction="20000"/>
          </a:bodyPr>
          <a:lstStyle/>
          <a:p>
            <a:r>
              <a:rPr lang="en-US" dirty="0">
                <a:solidFill>
                  <a:srgbClr val="660066"/>
                </a:solidFill>
                <a:latin typeface="Arial" charset="0"/>
                <a:cs typeface="Arial" charset="0"/>
              </a:rPr>
              <a:t>Debt Finance </a:t>
            </a:r>
            <a:r>
              <a:rPr lang="en-US" dirty="0">
                <a:latin typeface="Arial" charset="0"/>
                <a:cs typeface="Arial" charset="0"/>
              </a:rPr>
              <a:t>is the means of financing expenditures through the issuing of bonds</a:t>
            </a:r>
            <a:r>
              <a:rPr lang="en-US" dirty="0" smtClean="0">
                <a:latin typeface="Arial" charset="0"/>
                <a:cs typeface="Arial" charset="0"/>
              </a:rPr>
              <a:t>.</a:t>
            </a:r>
          </a:p>
          <a:p>
            <a:pPr lvl="1"/>
            <a:r>
              <a:rPr lang="en-US" dirty="0" smtClean="0">
                <a:latin typeface="Arial" charset="0"/>
                <a:cs typeface="Arial" charset="0"/>
              </a:rPr>
              <a:t>People willingly buy bonds because the interest payment is sufficient to offset the requirement of current consumption</a:t>
            </a:r>
          </a:p>
          <a:p>
            <a:pPr lvl="1"/>
            <a:r>
              <a:rPr lang="en-US" dirty="0" smtClean="0">
                <a:latin typeface="Arial" charset="0"/>
                <a:cs typeface="Arial" charset="0"/>
              </a:rPr>
              <a:t>Taxes are used to pay off debt</a:t>
            </a:r>
            <a:endParaRPr lang="en-US" dirty="0">
              <a:cs typeface="Times New Roman" pitchFamily="18" charset="0"/>
            </a:endParaRPr>
          </a:p>
          <a:p>
            <a:endParaRPr lang="en-US" dirty="0" smtClean="0">
              <a:solidFill>
                <a:srgbClr val="660066"/>
              </a:solidFill>
              <a:latin typeface="Arial" charset="0"/>
              <a:cs typeface="Arial" charset="0"/>
            </a:endParaRPr>
          </a:p>
          <a:p>
            <a:r>
              <a:rPr lang="en-US" dirty="0" smtClean="0">
                <a:solidFill>
                  <a:srgbClr val="660066"/>
                </a:solidFill>
                <a:latin typeface="Arial" charset="0"/>
                <a:cs typeface="Arial" charset="0"/>
              </a:rPr>
              <a:t>Inflationary </a:t>
            </a:r>
            <a:r>
              <a:rPr lang="en-US" dirty="0">
                <a:solidFill>
                  <a:srgbClr val="660066"/>
                </a:solidFill>
                <a:latin typeface="Arial" charset="0"/>
                <a:cs typeface="Arial" charset="0"/>
              </a:rPr>
              <a:t>Finance </a:t>
            </a:r>
            <a:r>
              <a:rPr lang="en-US" dirty="0">
                <a:latin typeface="Arial" charset="0"/>
                <a:cs typeface="Arial" charset="0"/>
              </a:rPr>
              <a:t>is the means of financing expenditures through the printing of money</a:t>
            </a:r>
            <a:r>
              <a:rPr lang="en-US" dirty="0" smtClean="0">
                <a:latin typeface="Arial" charset="0"/>
                <a:cs typeface="Arial" charset="0"/>
              </a:rPr>
              <a:t>.</a:t>
            </a:r>
          </a:p>
          <a:p>
            <a:pPr lvl="1"/>
            <a:r>
              <a:rPr lang="en-US" dirty="0" smtClean="0">
                <a:latin typeface="Arial" charset="0"/>
                <a:cs typeface="Arial" charset="0"/>
              </a:rPr>
              <a:t>Reduction in real value, inflationary tax, reduces command over resources in private sector</a:t>
            </a:r>
            <a:endParaRPr lang="en-US" dirty="0">
              <a:cs typeface="Times New Roman" pitchFamily="18" charset="0"/>
            </a:endParaRPr>
          </a:p>
          <a:p>
            <a:endParaRPr lang="en-US" dirty="0"/>
          </a:p>
        </p:txBody>
      </p:sp>
      <p:sp>
        <p:nvSpPr>
          <p:cNvPr id="4" name="Slide Number Placeholder 3"/>
          <p:cNvSpPr>
            <a:spLocks noGrp="1"/>
          </p:cNvSpPr>
          <p:nvPr>
            <p:ph type="sldNum" sz="quarter" idx="12"/>
          </p:nvPr>
        </p:nvSpPr>
        <p:spPr/>
        <p:txBody>
          <a:bodyPr/>
          <a:lstStyle/>
          <a:p>
            <a:fld id="{9A4B6450-EC41-4195-A209-9389352C6526}" type="slidenum">
              <a:rPr lang="en-US" smtClean="0"/>
              <a:pPr/>
              <a:t>34</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wipe(left)">
                                      <p:cBhvr>
                                        <p:cTn id="7" dur="500"/>
                                        <p:tgtEl>
                                          <p:spTgt spid="2048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0483">
                                            <p:txEl>
                                              <p:pRg st="1" end="1"/>
                                            </p:txEl>
                                          </p:spTgt>
                                        </p:tgtEl>
                                        <p:attrNameLst>
                                          <p:attrName>style.visibility</p:attrName>
                                        </p:attrNameLst>
                                      </p:cBhvr>
                                      <p:to>
                                        <p:strVal val="visible"/>
                                      </p:to>
                                    </p:set>
                                    <p:animEffect transition="in" filter="wipe(left)">
                                      <p:cBhvr>
                                        <p:cTn id="10" dur="500"/>
                                        <p:tgtEl>
                                          <p:spTgt spid="2048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0483">
                                            <p:txEl>
                                              <p:pRg st="2" end="2"/>
                                            </p:txEl>
                                          </p:spTgt>
                                        </p:tgtEl>
                                        <p:attrNameLst>
                                          <p:attrName>style.visibility</p:attrName>
                                        </p:attrNameLst>
                                      </p:cBhvr>
                                      <p:to>
                                        <p:strVal val="visible"/>
                                      </p:to>
                                    </p:set>
                                    <p:animEffect transition="in" filter="wipe(left)">
                                      <p:cBhvr>
                                        <p:cTn id="13" dur="500"/>
                                        <p:tgtEl>
                                          <p:spTgt spid="20483">
                                            <p:txEl>
                                              <p:pRg st="2" end="2"/>
                                            </p:txEl>
                                          </p:spTgt>
                                        </p:tgtEl>
                                      </p:cBhvr>
                                    </p:animEffect>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20483">
                                            <p:txEl>
                                              <p:pRg st="4" end="4"/>
                                            </p:txEl>
                                          </p:spTgt>
                                        </p:tgtEl>
                                        <p:attrNameLst>
                                          <p:attrName>style.visibility</p:attrName>
                                        </p:attrNameLst>
                                      </p:cBhvr>
                                      <p:to>
                                        <p:strVal val="visible"/>
                                      </p:to>
                                    </p:set>
                                    <p:animEffect transition="in" filter="wipe(left)">
                                      <p:cBhvr>
                                        <p:cTn id="17" dur="500"/>
                                        <p:tgtEl>
                                          <p:spTgt spid="20483">
                                            <p:txEl>
                                              <p:pRg st="4" end="4"/>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20483">
                                            <p:txEl>
                                              <p:pRg st="5" end="5"/>
                                            </p:txEl>
                                          </p:spTgt>
                                        </p:tgtEl>
                                        <p:attrNameLst>
                                          <p:attrName>style.visibility</p:attrName>
                                        </p:attrNameLst>
                                      </p:cBhvr>
                                      <p:to>
                                        <p:strVal val="visible"/>
                                      </p:to>
                                    </p:set>
                                    <p:animEffect transition="in" filter="wipe(left)">
                                      <p:cBhvr>
                                        <p:cTn id="20" dur="500"/>
                                        <p:tgtEl>
                                          <p:spTgt spid="2048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autoUpdateAnimBg="0" advAuto="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228600" y="228600"/>
            <a:ext cx="8686800" cy="1143000"/>
          </a:xfrm>
        </p:spPr>
        <p:txBody>
          <a:bodyPr/>
          <a:lstStyle/>
          <a:p>
            <a:r>
              <a:rPr lang="en-US" dirty="0" smtClean="0">
                <a:cs typeface="Arial" charset="0"/>
              </a:rPr>
              <a:t>User Charges &amp; Efficiency</a:t>
            </a:r>
            <a:endParaRPr lang="en-US" dirty="0"/>
          </a:p>
        </p:txBody>
      </p:sp>
      <p:sp>
        <p:nvSpPr>
          <p:cNvPr id="21507" name="Rectangle 3"/>
          <p:cNvSpPr>
            <a:spLocks noGrp="1" noChangeArrowheads="1"/>
          </p:cNvSpPr>
          <p:nvPr>
            <p:ph type="body" idx="1"/>
          </p:nvPr>
        </p:nvSpPr>
        <p:spPr>
          <a:xfrm>
            <a:off x="228600" y="1371600"/>
            <a:ext cx="8686800" cy="5105400"/>
          </a:xfrm>
        </p:spPr>
        <p:txBody>
          <a:bodyPr/>
          <a:lstStyle/>
          <a:p>
            <a:pPr>
              <a:lnSpc>
                <a:spcPct val="90000"/>
              </a:lnSpc>
            </a:pPr>
            <a:r>
              <a:rPr lang="en-US" sz="2800" dirty="0" smtClean="0"/>
              <a:t>Can also create efficiency if benefits of government goods are congestible</a:t>
            </a:r>
          </a:p>
          <a:p>
            <a:pPr>
              <a:lnSpc>
                <a:spcPct val="90000"/>
              </a:lnSpc>
            </a:pPr>
            <a:endParaRPr lang="en-US" sz="2800" dirty="0" smtClean="0"/>
          </a:p>
          <a:p>
            <a:pPr>
              <a:lnSpc>
                <a:spcPct val="90000"/>
              </a:lnSpc>
            </a:pPr>
            <a:r>
              <a:rPr lang="en-US" sz="2800" dirty="0" smtClean="0"/>
              <a:t>Road Congestion example</a:t>
            </a:r>
          </a:p>
          <a:p>
            <a:pPr lvl="1">
              <a:lnSpc>
                <a:spcPct val="90000"/>
              </a:lnSpc>
            </a:pPr>
            <a:r>
              <a:rPr lang="en-US" sz="2400" dirty="0" smtClean="0"/>
              <a:t>No price required if traffic is below the point of congestion</a:t>
            </a:r>
          </a:p>
          <a:p>
            <a:pPr lvl="1">
              <a:lnSpc>
                <a:spcPct val="90000"/>
              </a:lnSpc>
            </a:pPr>
            <a:r>
              <a:rPr lang="en-US" sz="2400" dirty="0" smtClean="0"/>
              <a:t>Above that, price may be charged equivalent to the point where </a:t>
            </a:r>
            <a:r>
              <a:rPr lang="en-US" sz="2400" dirty="0" err="1" smtClean="0"/>
              <a:t>MSB</a:t>
            </a:r>
            <a:r>
              <a:rPr lang="en-US" sz="2400" dirty="0" smtClean="0"/>
              <a:t>=</a:t>
            </a:r>
            <a:r>
              <a:rPr lang="en-US" sz="2400" dirty="0" err="1" smtClean="0"/>
              <a:t>MSC</a:t>
            </a:r>
            <a:endParaRPr lang="en-US" sz="2400" dirty="0"/>
          </a:p>
        </p:txBody>
      </p:sp>
      <p:sp>
        <p:nvSpPr>
          <p:cNvPr id="4" name="Slide Number Placeholder 3"/>
          <p:cNvSpPr>
            <a:spLocks noGrp="1"/>
          </p:cNvSpPr>
          <p:nvPr>
            <p:ph type="sldNum" sz="quarter" idx="12"/>
          </p:nvPr>
        </p:nvSpPr>
        <p:spPr/>
        <p:txBody>
          <a:bodyPr/>
          <a:lstStyle/>
          <a:p>
            <a:fld id="{9A4B6450-EC41-4195-A209-9389352C6526}" type="slidenum">
              <a:rPr lang="en-US" smtClean="0"/>
              <a:pPr/>
              <a:t>35</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wipe(left)">
                                      <p:cBhvr>
                                        <p:cTn id="7" dur="500"/>
                                        <p:tgtEl>
                                          <p:spTgt spid="21507">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507">
                                            <p:txEl>
                                              <p:pRg st="2" end="2"/>
                                            </p:txEl>
                                          </p:spTgt>
                                        </p:tgtEl>
                                        <p:attrNameLst>
                                          <p:attrName>style.visibility</p:attrName>
                                        </p:attrNameLst>
                                      </p:cBhvr>
                                      <p:to>
                                        <p:strVal val="visible"/>
                                      </p:to>
                                    </p:set>
                                    <p:animEffect transition="in" filter="wipe(left)">
                                      <p:cBhvr>
                                        <p:cTn id="11" dur="500"/>
                                        <p:tgtEl>
                                          <p:spTgt spid="21507">
                                            <p:txEl>
                                              <p:pRg st="2" end="2"/>
                                            </p:txEl>
                                          </p:spTgt>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1507">
                                            <p:txEl>
                                              <p:pRg st="3" end="3"/>
                                            </p:txEl>
                                          </p:spTgt>
                                        </p:tgtEl>
                                        <p:attrNameLst>
                                          <p:attrName>style.visibility</p:attrName>
                                        </p:attrNameLst>
                                      </p:cBhvr>
                                      <p:to>
                                        <p:strVal val="visible"/>
                                      </p:to>
                                    </p:set>
                                    <p:animEffect transition="in" filter="wipe(left)">
                                      <p:cBhvr>
                                        <p:cTn id="14" dur="500"/>
                                        <p:tgtEl>
                                          <p:spTgt spid="21507">
                                            <p:txEl>
                                              <p:pRg st="3" end="3"/>
                                            </p:txEl>
                                          </p:spTgt>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21507">
                                            <p:txEl>
                                              <p:pRg st="4" end="4"/>
                                            </p:txEl>
                                          </p:spTgt>
                                        </p:tgtEl>
                                        <p:attrNameLst>
                                          <p:attrName>style.visibility</p:attrName>
                                        </p:attrNameLst>
                                      </p:cBhvr>
                                      <p:to>
                                        <p:strVal val="visible"/>
                                      </p:to>
                                    </p:set>
                                    <p:animEffect transition="in" filter="wipe(left)">
                                      <p:cBhvr>
                                        <p:cTn id="17" dur="500"/>
                                        <p:tgtEl>
                                          <p:spTgt spid="215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autoUpdateAnimBg="0" advAuto="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normAutofit/>
          </a:bodyPr>
          <a:lstStyle/>
          <a:p>
            <a:r>
              <a:rPr lang="en-US" sz="3600" b="1" dirty="0" smtClean="0">
                <a:cs typeface="Arial" charset="0"/>
              </a:rPr>
              <a:t>Taxation, Prices Efficiency, and the Distribution of Income</a:t>
            </a:r>
            <a:r>
              <a:rPr lang="en-US" sz="3600" b="1" dirty="0" smtClean="0"/>
              <a:t> </a:t>
            </a:r>
            <a:endParaRPr lang="en-US" dirty="0"/>
          </a:p>
        </p:txBody>
      </p:sp>
      <p:sp>
        <p:nvSpPr>
          <p:cNvPr id="2051" name="Rectangle 3"/>
          <p:cNvSpPr>
            <a:spLocks noGrp="1" noChangeArrowheads="1"/>
          </p:cNvSpPr>
          <p:nvPr>
            <p:ph type="subTitle" idx="1"/>
          </p:nvPr>
        </p:nvSpPr>
        <p:spPr/>
        <p:txBody>
          <a:bodyPr/>
          <a:lstStyle/>
          <a:p>
            <a:pPr eaLnBrk="1" hangingPunct="1">
              <a:defRPr/>
            </a:pPr>
            <a:r>
              <a:rPr lang="en-US" dirty="0" smtClean="0"/>
              <a:t>Public Finance</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7" name="Rectangle 3"/>
          <p:cNvSpPr>
            <a:spLocks noGrp="1" noChangeArrowheads="1"/>
          </p:cNvSpPr>
          <p:nvPr>
            <p:ph type="body" idx="1"/>
          </p:nvPr>
        </p:nvSpPr>
        <p:spPr/>
        <p:txBody>
          <a:bodyPr/>
          <a:lstStyle/>
          <a:p>
            <a:pPr>
              <a:spcBef>
                <a:spcPct val="50000"/>
              </a:spcBef>
            </a:pPr>
            <a:r>
              <a:rPr lang="en-US" sz="2800" dirty="0">
                <a:latin typeface="Arial" charset="0"/>
                <a:cs typeface="Arial" charset="0"/>
              </a:rPr>
              <a:t>A</a:t>
            </a:r>
            <a:r>
              <a:rPr lang="en-US" sz="2800" b="1" dirty="0">
                <a:latin typeface="Arial" charset="0"/>
                <a:cs typeface="Arial" charset="0"/>
              </a:rPr>
              <a:t> </a:t>
            </a:r>
            <a:r>
              <a:rPr lang="en-US" sz="2800" b="1" dirty="0">
                <a:solidFill>
                  <a:srgbClr val="660066"/>
                </a:solidFill>
                <a:latin typeface="Arial" charset="0"/>
                <a:cs typeface="Arial" charset="0"/>
              </a:rPr>
              <a:t>price distorting tax</a:t>
            </a:r>
            <a:r>
              <a:rPr lang="en-US" sz="2800" b="1" dirty="0">
                <a:latin typeface="Arial" charset="0"/>
                <a:cs typeface="Arial" charset="0"/>
              </a:rPr>
              <a:t> </a:t>
            </a:r>
            <a:r>
              <a:rPr lang="en-US" sz="2800" dirty="0">
                <a:latin typeface="Arial" charset="0"/>
                <a:cs typeface="Arial" charset="0"/>
              </a:rPr>
              <a:t>is a tax that alters the relative price of goods</a:t>
            </a:r>
            <a:r>
              <a:rPr lang="en-US" sz="2800" dirty="0" smtClean="0">
                <a:latin typeface="Arial" charset="0"/>
                <a:cs typeface="Arial" charset="0"/>
              </a:rPr>
              <a:t>.</a:t>
            </a:r>
          </a:p>
          <a:p>
            <a:pPr>
              <a:spcBef>
                <a:spcPct val="50000"/>
              </a:spcBef>
            </a:pPr>
            <a:r>
              <a:rPr lang="en-US" sz="2800" dirty="0" smtClean="0">
                <a:latin typeface="Arial" charset="0"/>
                <a:cs typeface="Arial" charset="0"/>
              </a:rPr>
              <a:t>Example: Tax on Gasoline</a:t>
            </a:r>
          </a:p>
          <a:p>
            <a:pPr lvl="1">
              <a:spcBef>
                <a:spcPct val="50000"/>
              </a:spcBef>
            </a:pPr>
            <a:r>
              <a:rPr lang="en-US" dirty="0" smtClean="0">
                <a:latin typeface="Arial" charset="0"/>
                <a:cs typeface="Arial" charset="0"/>
              </a:rPr>
              <a:t>The budget line pivots on the y-axis shifts on x-axis</a:t>
            </a:r>
          </a:p>
          <a:p>
            <a:pPr lvl="1">
              <a:spcBef>
                <a:spcPct val="50000"/>
              </a:spcBef>
            </a:pPr>
            <a:r>
              <a:rPr lang="en-US" dirty="0" smtClean="0">
                <a:latin typeface="Arial" charset="0"/>
                <a:cs typeface="Arial" charset="0"/>
              </a:rPr>
              <a:t>The purchase price increased for consumers</a:t>
            </a:r>
            <a:endParaRPr lang="en-US" dirty="0"/>
          </a:p>
          <a:p>
            <a:pPr lvl="1">
              <a:spcBef>
                <a:spcPct val="50000"/>
              </a:spcBef>
            </a:pPr>
            <a:r>
              <a:rPr lang="en-US" dirty="0" smtClean="0">
                <a:latin typeface="Arial" charset="0"/>
                <a:cs typeface="Arial" charset="0"/>
              </a:rPr>
              <a:t>Also shows a scenario if a Lump-sum tax was applied instead</a:t>
            </a:r>
          </a:p>
        </p:txBody>
      </p:sp>
      <p:sp>
        <p:nvSpPr>
          <p:cNvPr id="36869" name="Rectangle 5"/>
          <p:cNvSpPr>
            <a:spLocks noChangeArrowheads="1"/>
          </p:cNvSpPr>
          <p:nvPr/>
        </p:nvSpPr>
        <p:spPr bwMode="auto">
          <a:xfrm>
            <a:off x="1600200" y="381000"/>
            <a:ext cx="6088063" cy="762000"/>
          </a:xfrm>
          <a:prstGeom prst="rect">
            <a:avLst/>
          </a:prstGeom>
          <a:noFill/>
          <a:ln w="9525">
            <a:noFill/>
            <a:miter lim="800000"/>
            <a:headEnd/>
            <a:tailEnd/>
          </a:ln>
          <a:effectLst/>
        </p:spPr>
        <p:txBody>
          <a:bodyPr wrap="none">
            <a:spAutoFit/>
          </a:bodyPr>
          <a:lstStyle/>
          <a:p>
            <a:r>
              <a:rPr lang="en-US" sz="4400">
                <a:solidFill>
                  <a:srgbClr val="660066"/>
                </a:solidFill>
                <a:latin typeface="Arial" charset="0"/>
              </a:rPr>
              <a:t>Price Distorting Taxes</a:t>
            </a:r>
          </a:p>
        </p:txBody>
      </p:sp>
      <p:sp>
        <p:nvSpPr>
          <p:cNvPr id="4" name="Slide Number Placeholder 3"/>
          <p:cNvSpPr>
            <a:spLocks noGrp="1"/>
          </p:cNvSpPr>
          <p:nvPr>
            <p:ph type="sldNum" sz="quarter" idx="12"/>
          </p:nvPr>
        </p:nvSpPr>
        <p:spPr/>
        <p:txBody>
          <a:bodyPr/>
          <a:lstStyle/>
          <a:p>
            <a:fld id="{9A4B6450-EC41-4195-A209-9389352C6526}" type="slidenum">
              <a:rPr lang="en-US" smtClean="0"/>
              <a:pPr/>
              <a:t>37</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Effect transition="in" filter="wipe(left)">
                                      <p:cBhvr>
                                        <p:cTn id="7" dur="500"/>
                                        <p:tgtEl>
                                          <p:spTgt spid="36867">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6867">
                                            <p:txEl>
                                              <p:pRg st="1" end="1"/>
                                            </p:txEl>
                                          </p:spTgt>
                                        </p:tgtEl>
                                        <p:attrNameLst>
                                          <p:attrName>style.visibility</p:attrName>
                                        </p:attrNameLst>
                                      </p:cBhvr>
                                      <p:to>
                                        <p:strVal val="visible"/>
                                      </p:to>
                                    </p:set>
                                    <p:animEffect transition="in" filter="wipe(left)">
                                      <p:cBhvr>
                                        <p:cTn id="11" dur="500"/>
                                        <p:tgtEl>
                                          <p:spTgt spid="36867">
                                            <p:txEl>
                                              <p:pRg st="1" end="1"/>
                                            </p:txEl>
                                          </p:spTgt>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36867">
                                            <p:txEl>
                                              <p:pRg st="2" end="2"/>
                                            </p:txEl>
                                          </p:spTgt>
                                        </p:tgtEl>
                                        <p:attrNameLst>
                                          <p:attrName>style.visibility</p:attrName>
                                        </p:attrNameLst>
                                      </p:cBhvr>
                                      <p:to>
                                        <p:strVal val="visible"/>
                                      </p:to>
                                    </p:set>
                                    <p:animEffect transition="in" filter="wipe(left)">
                                      <p:cBhvr>
                                        <p:cTn id="14" dur="500"/>
                                        <p:tgtEl>
                                          <p:spTgt spid="36867">
                                            <p:txEl>
                                              <p:pRg st="2" end="2"/>
                                            </p:txEl>
                                          </p:spTgt>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36867">
                                            <p:txEl>
                                              <p:pRg st="3" end="3"/>
                                            </p:txEl>
                                          </p:spTgt>
                                        </p:tgtEl>
                                        <p:attrNameLst>
                                          <p:attrName>style.visibility</p:attrName>
                                        </p:attrNameLst>
                                      </p:cBhvr>
                                      <p:to>
                                        <p:strVal val="visible"/>
                                      </p:to>
                                    </p:set>
                                    <p:animEffect transition="in" filter="wipe(left)">
                                      <p:cBhvr>
                                        <p:cTn id="17" dur="500"/>
                                        <p:tgtEl>
                                          <p:spTgt spid="36867">
                                            <p:txEl>
                                              <p:pRg st="3" end="3"/>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36867">
                                            <p:txEl>
                                              <p:pRg st="4" end="4"/>
                                            </p:txEl>
                                          </p:spTgt>
                                        </p:tgtEl>
                                        <p:attrNameLst>
                                          <p:attrName>style.visibility</p:attrName>
                                        </p:attrNameLst>
                                      </p:cBhvr>
                                      <p:to>
                                        <p:strVal val="visible"/>
                                      </p:to>
                                    </p:set>
                                    <p:animEffect transition="in" filter="wipe(left)">
                                      <p:cBhvr>
                                        <p:cTn id="20" dur="500"/>
                                        <p:tgtEl>
                                          <p:spTgt spid="368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autoUpdateAnimBg="0" advAuto="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304800" y="609600"/>
            <a:ext cx="8382000" cy="1143000"/>
          </a:xfrm>
        </p:spPr>
        <p:txBody>
          <a:bodyPr/>
          <a:lstStyle/>
          <a:p>
            <a:r>
              <a:rPr lang="en-US">
                <a:cs typeface="Arial" charset="0"/>
              </a:rPr>
              <a:t>Unit Taxes</a:t>
            </a:r>
            <a:r>
              <a:rPr lang="en-US"/>
              <a:t> </a:t>
            </a:r>
          </a:p>
        </p:txBody>
      </p:sp>
      <p:sp>
        <p:nvSpPr>
          <p:cNvPr id="20483" name="Rectangle 3"/>
          <p:cNvSpPr>
            <a:spLocks noGrp="1" noChangeArrowheads="1"/>
          </p:cNvSpPr>
          <p:nvPr>
            <p:ph type="body" idx="1"/>
          </p:nvPr>
        </p:nvSpPr>
        <p:spPr/>
        <p:txBody>
          <a:bodyPr/>
          <a:lstStyle/>
          <a:p>
            <a:r>
              <a:rPr lang="en-US">
                <a:latin typeface="Arial" charset="0"/>
                <a:cs typeface="Arial" charset="0"/>
              </a:rPr>
              <a:t>A </a:t>
            </a:r>
            <a:r>
              <a:rPr lang="en-US">
                <a:solidFill>
                  <a:srgbClr val="660066"/>
                </a:solidFill>
                <a:latin typeface="Arial" charset="0"/>
                <a:cs typeface="Arial" charset="0"/>
              </a:rPr>
              <a:t>unit tax</a:t>
            </a:r>
            <a:r>
              <a:rPr lang="en-US">
                <a:latin typeface="Arial" charset="0"/>
                <a:cs typeface="Arial" charset="0"/>
              </a:rPr>
              <a:t> adds to the price by a fixed amount. Examples include the 32 cents per pack of cigarettes and 24 cents per gallon of gasoline in federal taxes.</a:t>
            </a:r>
            <a:r>
              <a:rPr lang="en-US"/>
              <a:t> </a:t>
            </a:r>
          </a:p>
        </p:txBody>
      </p:sp>
      <p:sp>
        <p:nvSpPr>
          <p:cNvPr id="4" name="Slide Number Placeholder 3"/>
          <p:cNvSpPr>
            <a:spLocks noGrp="1"/>
          </p:cNvSpPr>
          <p:nvPr>
            <p:ph type="sldNum" sz="quarter" idx="12"/>
          </p:nvPr>
        </p:nvSpPr>
        <p:spPr/>
        <p:txBody>
          <a:bodyPr/>
          <a:lstStyle/>
          <a:p>
            <a:fld id="{9A4B6450-EC41-4195-A209-9389352C6526}" type="slidenum">
              <a:rPr lang="en-US" smtClean="0"/>
              <a:pPr/>
              <a:t>38</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wipe(left)">
                                      <p:cBhvr>
                                        <p:cTn id="7" dur="500"/>
                                        <p:tgtEl>
                                          <p:spTgt spid="2048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autoUpdateAnimBg="0" advAuto="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idx="4294967295"/>
          </p:nvPr>
        </p:nvSpPr>
        <p:spPr>
          <a:xfrm>
            <a:off x="762000" y="0"/>
            <a:ext cx="7772400" cy="1143000"/>
          </a:xfrm>
        </p:spPr>
        <p:txBody>
          <a:bodyPr/>
          <a:lstStyle/>
          <a:p>
            <a:r>
              <a:rPr lang="en-US" sz="2400" dirty="0" smtClean="0"/>
              <a:t>Excess </a:t>
            </a:r>
            <a:r>
              <a:rPr lang="en-US" sz="2400" dirty="0"/>
              <a:t>Burden </a:t>
            </a:r>
            <a:r>
              <a:rPr lang="en-US" sz="2400" dirty="0" smtClean="0"/>
              <a:t>is Zero When </a:t>
            </a:r>
            <a:r>
              <a:rPr lang="en-US" sz="2400" dirty="0"/>
              <a:t>Demand or Supply is Perfectly Inelastic</a:t>
            </a:r>
          </a:p>
        </p:txBody>
      </p:sp>
      <p:grpSp>
        <p:nvGrpSpPr>
          <p:cNvPr id="2" name="Group 66"/>
          <p:cNvGrpSpPr>
            <a:grpSpLocks/>
          </p:cNvGrpSpPr>
          <p:nvPr/>
        </p:nvGrpSpPr>
        <p:grpSpPr bwMode="auto">
          <a:xfrm>
            <a:off x="1638300" y="1454150"/>
            <a:ext cx="1030288" cy="3938588"/>
            <a:chOff x="1032" y="916"/>
            <a:chExt cx="649" cy="2481"/>
          </a:xfrm>
        </p:grpSpPr>
        <p:sp>
          <p:nvSpPr>
            <p:cNvPr id="4133" name="Rectangle 37"/>
            <p:cNvSpPr>
              <a:spLocks noChangeArrowheads="1"/>
            </p:cNvSpPr>
            <p:nvPr/>
          </p:nvSpPr>
          <p:spPr bwMode="auto">
            <a:xfrm>
              <a:off x="1032" y="916"/>
              <a:ext cx="649" cy="192"/>
            </a:xfrm>
            <a:prstGeom prst="rect">
              <a:avLst/>
            </a:prstGeom>
            <a:noFill/>
            <a:ln w="9525">
              <a:noFill/>
              <a:miter lim="800000"/>
              <a:headEnd/>
              <a:tailEnd/>
            </a:ln>
          </p:spPr>
          <p:txBody>
            <a:bodyPr wrap="none" lIns="0" tIns="0" rIns="0" bIns="0">
              <a:spAutoFit/>
            </a:bodyPr>
            <a:lstStyle/>
            <a:p>
              <a:r>
                <a:rPr lang="en-US" sz="2000" b="0">
                  <a:solidFill>
                    <a:srgbClr val="000000"/>
                  </a:solidFill>
                  <a:latin typeface="Arial" charset="0"/>
                </a:rPr>
                <a:t>Demand </a:t>
              </a:r>
              <a:endParaRPr lang="en-US"/>
            </a:p>
          </p:txBody>
        </p:sp>
        <p:sp>
          <p:nvSpPr>
            <p:cNvPr id="4137" name="Line 41"/>
            <p:cNvSpPr>
              <a:spLocks noChangeShapeType="1"/>
            </p:cNvSpPr>
            <p:nvPr/>
          </p:nvSpPr>
          <p:spPr bwMode="auto">
            <a:xfrm>
              <a:off x="1346" y="1116"/>
              <a:ext cx="1" cy="2281"/>
            </a:xfrm>
            <a:prstGeom prst="line">
              <a:avLst/>
            </a:prstGeom>
            <a:noFill/>
            <a:ln w="82550">
              <a:solidFill>
                <a:srgbClr val="006600"/>
              </a:solidFill>
              <a:round/>
              <a:headEnd/>
              <a:tailEnd/>
            </a:ln>
          </p:spPr>
          <p:txBody>
            <a:bodyPr/>
            <a:lstStyle/>
            <a:p>
              <a:endParaRPr lang="en-US"/>
            </a:p>
          </p:txBody>
        </p:sp>
      </p:grpSp>
      <p:grpSp>
        <p:nvGrpSpPr>
          <p:cNvPr id="3" name="Group 67"/>
          <p:cNvGrpSpPr>
            <a:grpSpLocks/>
          </p:cNvGrpSpPr>
          <p:nvPr/>
        </p:nvGrpSpPr>
        <p:grpSpPr bwMode="auto">
          <a:xfrm>
            <a:off x="1154113" y="1412875"/>
            <a:ext cx="3116262" cy="2211388"/>
            <a:chOff x="727" y="890"/>
            <a:chExt cx="1963" cy="1393"/>
          </a:xfrm>
        </p:grpSpPr>
        <p:sp>
          <p:nvSpPr>
            <p:cNvPr id="4134" name="Rectangle 38"/>
            <p:cNvSpPr>
              <a:spLocks noChangeArrowheads="1"/>
            </p:cNvSpPr>
            <p:nvPr/>
          </p:nvSpPr>
          <p:spPr bwMode="auto">
            <a:xfrm>
              <a:off x="2129" y="890"/>
              <a:ext cx="534" cy="192"/>
            </a:xfrm>
            <a:prstGeom prst="rect">
              <a:avLst/>
            </a:prstGeom>
            <a:noFill/>
            <a:ln w="9525">
              <a:noFill/>
              <a:miter lim="800000"/>
              <a:headEnd/>
              <a:tailEnd/>
            </a:ln>
          </p:spPr>
          <p:txBody>
            <a:bodyPr wrap="none" lIns="0" tIns="0" rIns="0" bIns="0">
              <a:spAutoFit/>
            </a:bodyPr>
            <a:lstStyle/>
            <a:p>
              <a:r>
                <a:rPr lang="en-US" sz="2000" b="0">
                  <a:solidFill>
                    <a:srgbClr val="000000"/>
                  </a:solidFill>
                  <a:latin typeface="Arial" charset="0"/>
                </a:rPr>
                <a:t>Supply </a:t>
              </a:r>
              <a:endParaRPr lang="en-US"/>
            </a:p>
          </p:txBody>
        </p:sp>
        <p:sp>
          <p:nvSpPr>
            <p:cNvPr id="4135" name="Rectangle 39"/>
            <p:cNvSpPr>
              <a:spLocks noChangeArrowheads="1"/>
            </p:cNvSpPr>
            <p:nvPr/>
          </p:nvSpPr>
          <p:spPr bwMode="auto">
            <a:xfrm>
              <a:off x="2060" y="1073"/>
              <a:ext cx="630" cy="192"/>
            </a:xfrm>
            <a:prstGeom prst="rect">
              <a:avLst/>
            </a:prstGeom>
            <a:noFill/>
            <a:ln w="9525">
              <a:noFill/>
              <a:miter lim="800000"/>
              <a:headEnd/>
              <a:tailEnd/>
            </a:ln>
          </p:spPr>
          <p:txBody>
            <a:bodyPr wrap="none" lIns="0" tIns="0" rIns="0" bIns="0">
              <a:spAutoFit/>
            </a:bodyPr>
            <a:lstStyle/>
            <a:p>
              <a:r>
                <a:rPr lang="en-US" sz="2000" b="0">
                  <a:solidFill>
                    <a:srgbClr val="000000"/>
                  </a:solidFill>
                  <a:latin typeface="Arial" charset="0"/>
                </a:rPr>
                <a:t>after Tax</a:t>
              </a:r>
              <a:endParaRPr lang="en-US"/>
            </a:p>
          </p:txBody>
        </p:sp>
        <p:sp>
          <p:nvSpPr>
            <p:cNvPr id="4138" name="Line 42"/>
            <p:cNvSpPr>
              <a:spLocks noChangeShapeType="1"/>
            </p:cNvSpPr>
            <p:nvPr/>
          </p:nvSpPr>
          <p:spPr bwMode="auto">
            <a:xfrm flipH="1">
              <a:off x="727" y="1073"/>
              <a:ext cx="1263" cy="1210"/>
            </a:xfrm>
            <a:prstGeom prst="line">
              <a:avLst/>
            </a:prstGeom>
            <a:noFill/>
            <a:ln w="82550">
              <a:solidFill>
                <a:srgbClr val="006600"/>
              </a:solidFill>
              <a:round/>
              <a:headEnd/>
              <a:tailEnd/>
            </a:ln>
          </p:spPr>
          <p:txBody>
            <a:bodyPr/>
            <a:lstStyle/>
            <a:p>
              <a:endParaRPr lang="en-US"/>
            </a:p>
          </p:txBody>
        </p:sp>
      </p:grpSp>
      <p:grpSp>
        <p:nvGrpSpPr>
          <p:cNvPr id="4" name="Group 68"/>
          <p:cNvGrpSpPr>
            <a:grpSpLocks/>
          </p:cNvGrpSpPr>
          <p:nvPr/>
        </p:nvGrpSpPr>
        <p:grpSpPr bwMode="auto">
          <a:xfrm>
            <a:off x="1154113" y="2214563"/>
            <a:ext cx="3027362" cy="2128837"/>
            <a:chOff x="727" y="1395"/>
            <a:chExt cx="1907" cy="1341"/>
          </a:xfrm>
        </p:grpSpPr>
        <p:sp>
          <p:nvSpPr>
            <p:cNvPr id="4132" name="Rectangle 36"/>
            <p:cNvSpPr>
              <a:spLocks noChangeArrowheads="1"/>
            </p:cNvSpPr>
            <p:nvPr/>
          </p:nvSpPr>
          <p:spPr bwMode="auto">
            <a:xfrm>
              <a:off x="2042" y="1395"/>
              <a:ext cx="592" cy="218"/>
            </a:xfrm>
            <a:prstGeom prst="rect">
              <a:avLst/>
            </a:prstGeom>
            <a:noFill/>
            <a:ln w="9525">
              <a:noFill/>
              <a:miter lim="800000"/>
              <a:headEnd/>
              <a:tailEnd/>
            </a:ln>
          </p:spPr>
          <p:txBody>
            <a:bodyPr wrap="none" lIns="0" tIns="0" rIns="0" bIns="0">
              <a:spAutoFit/>
            </a:bodyPr>
            <a:lstStyle/>
            <a:p>
              <a:r>
                <a:rPr lang="en-US" sz="2000" b="0">
                  <a:solidFill>
                    <a:srgbClr val="000000"/>
                  </a:solidFill>
                  <a:latin typeface="Arial" charset="0"/>
                </a:rPr>
                <a:t>Supply </a:t>
              </a:r>
              <a:endParaRPr lang="en-US"/>
            </a:p>
          </p:txBody>
        </p:sp>
        <p:sp>
          <p:nvSpPr>
            <p:cNvPr id="4139" name="Line 43"/>
            <p:cNvSpPr>
              <a:spLocks noChangeShapeType="1"/>
            </p:cNvSpPr>
            <p:nvPr/>
          </p:nvSpPr>
          <p:spPr bwMode="auto">
            <a:xfrm flipH="1">
              <a:off x="727" y="1525"/>
              <a:ext cx="1263" cy="1211"/>
            </a:xfrm>
            <a:prstGeom prst="line">
              <a:avLst/>
            </a:prstGeom>
            <a:noFill/>
            <a:ln w="82550">
              <a:solidFill>
                <a:srgbClr val="000000"/>
              </a:solidFill>
              <a:round/>
              <a:headEnd/>
              <a:tailEnd/>
            </a:ln>
          </p:spPr>
          <p:txBody>
            <a:bodyPr/>
            <a:lstStyle/>
            <a:p>
              <a:endParaRPr lang="en-US"/>
            </a:p>
          </p:txBody>
        </p:sp>
      </p:grpSp>
      <p:sp>
        <p:nvSpPr>
          <p:cNvPr id="4140" name="Rectangle 44"/>
          <p:cNvSpPr>
            <a:spLocks noChangeArrowheads="1"/>
          </p:cNvSpPr>
          <p:nvPr/>
        </p:nvSpPr>
        <p:spPr bwMode="auto">
          <a:xfrm rot="16200000">
            <a:off x="214313" y="3138488"/>
            <a:ext cx="815975" cy="346075"/>
          </a:xfrm>
          <a:prstGeom prst="rect">
            <a:avLst/>
          </a:prstGeom>
          <a:noFill/>
          <a:ln w="9525">
            <a:noFill/>
            <a:miter lim="800000"/>
            <a:headEnd/>
            <a:tailEnd/>
          </a:ln>
        </p:spPr>
        <p:txBody>
          <a:bodyPr wrap="none" lIns="0" tIns="0" rIns="0" bIns="0">
            <a:spAutoFit/>
          </a:bodyPr>
          <a:lstStyle/>
          <a:p>
            <a:r>
              <a:rPr lang="en-US" sz="2000">
                <a:solidFill>
                  <a:srgbClr val="660066"/>
                </a:solidFill>
                <a:latin typeface="Arial" charset="0"/>
              </a:rPr>
              <a:t>Price </a:t>
            </a:r>
            <a:endParaRPr lang="en-US"/>
          </a:p>
        </p:txBody>
      </p:sp>
      <p:sp>
        <p:nvSpPr>
          <p:cNvPr id="4141" name="Rectangle 45"/>
          <p:cNvSpPr>
            <a:spLocks noChangeArrowheads="1"/>
          </p:cNvSpPr>
          <p:nvPr/>
        </p:nvSpPr>
        <p:spPr bwMode="auto">
          <a:xfrm>
            <a:off x="1431925" y="5862638"/>
            <a:ext cx="2501900" cy="346075"/>
          </a:xfrm>
          <a:prstGeom prst="rect">
            <a:avLst/>
          </a:prstGeom>
          <a:noFill/>
          <a:ln w="9525">
            <a:noFill/>
            <a:miter lim="800000"/>
            <a:headEnd/>
            <a:tailEnd/>
          </a:ln>
        </p:spPr>
        <p:txBody>
          <a:bodyPr wrap="none" lIns="0" tIns="0" rIns="0" bIns="0">
            <a:spAutoFit/>
          </a:bodyPr>
          <a:lstStyle/>
          <a:p>
            <a:r>
              <a:rPr lang="en-US" sz="2000">
                <a:solidFill>
                  <a:srgbClr val="660066"/>
                </a:solidFill>
                <a:latin typeface="Arial" charset="0"/>
              </a:rPr>
              <a:t>Quantity per Month </a:t>
            </a:r>
            <a:endParaRPr lang="en-US"/>
          </a:p>
        </p:txBody>
      </p:sp>
      <p:sp>
        <p:nvSpPr>
          <p:cNvPr id="4142" name="Rectangle 46"/>
          <p:cNvSpPr>
            <a:spLocks noChangeArrowheads="1"/>
          </p:cNvSpPr>
          <p:nvPr/>
        </p:nvSpPr>
        <p:spPr bwMode="auto">
          <a:xfrm>
            <a:off x="2233613" y="5821363"/>
            <a:ext cx="249237" cy="346075"/>
          </a:xfrm>
          <a:prstGeom prst="rect">
            <a:avLst/>
          </a:prstGeom>
          <a:noFill/>
          <a:ln w="9525">
            <a:noFill/>
            <a:miter lim="800000"/>
            <a:headEnd/>
            <a:tailEnd/>
          </a:ln>
        </p:spPr>
        <p:txBody>
          <a:bodyPr wrap="none" lIns="0" tIns="0" rIns="0" bIns="0">
            <a:spAutoFit/>
          </a:bodyPr>
          <a:lstStyle/>
          <a:p>
            <a:r>
              <a:rPr lang="en-US" sz="2000" b="0">
                <a:solidFill>
                  <a:srgbClr val="000000"/>
                </a:solidFill>
                <a:latin typeface="Arial" charset="0"/>
              </a:rPr>
              <a:t>  </a:t>
            </a:r>
            <a:endParaRPr lang="en-US"/>
          </a:p>
        </p:txBody>
      </p:sp>
      <p:sp>
        <p:nvSpPr>
          <p:cNvPr id="4143" name="Freeform 47"/>
          <p:cNvSpPr>
            <a:spLocks/>
          </p:cNvSpPr>
          <p:nvPr/>
        </p:nvSpPr>
        <p:spPr bwMode="auto">
          <a:xfrm>
            <a:off x="836613" y="1662113"/>
            <a:ext cx="3041650" cy="3730625"/>
          </a:xfrm>
          <a:custGeom>
            <a:avLst/>
            <a:gdLst/>
            <a:ahLst/>
            <a:cxnLst>
              <a:cxn ang="0">
                <a:pos x="0" y="0"/>
              </a:cxn>
              <a:cxn ang="0">
                <a:pos x="0" y="2350"/>
              </a:cxn>
              <a:cxn ang="0">
                <a:pos x="1916" y="2350"/>
              </a:cxn>
            </a:cxnLst>
            <a:rect l="0" t="0" r="r" b="b"/>
            <a:pathLst>
              <a:path w="1916" h="2350">
                <a:moveTo>
                  <a:pt x="0" y="0"/>
                </a:moveTo>
                <a:lnTo>
                  <a:pt x="0" y="2350"/>
                </a:lnTo>
                <a:lnTo>
                  <a:pt x="1916" y="2350"/>
                </a:lnTo>
              </a:path>
            </a:pathLst>
          </a:custGeom>
          <a:noFill/>
          <a:ln w="82550">
            <a:solidFill>
              <a:srgbClr val="000000"/>
            </a:solidFill>
            <a:prstDash val="solid"/>
            <a:round/>
            <a:headEnd/>
            <a:tailEnd/>
          </a:ln>
        </p:spPr>
        <p:txBody>
          <a:bodyPr/>
          <a:lstStyle/>
          <a:p>
            <a:endParaRPr lang="en-US"/>
          </a:p>
        </p:txBody>
      </p:sp>
      <p:sp>
        <p:nvSpPr>
          <p:cNvPr id="4144" name="Rectangle 48"/>
          <p:cNvSpPr>
            <a:spLocks noChangeArrowheads="1"/>
          </p:cNvSpPr>
          <p:nvPr/>
        </p:nvSpPr>
        <p:spPr bwMode="auto">
          <a:xfrm>
            <a:off x="657225" y="5503863"/>
            <a:ext cx="317500" cy="346075"/>
          </a:xfrm>
          <a:prstGeom prst="rect">
            <a:avLst/>
          </a:prstGeom>
          <a:noFill/>
          <a:ln w="9525">
            <a:noFill/>
            <a:miter lim="800000"/>
            <a:headEnd/>
            <a:tailEnd/>
          </a:ln>
        </p:spPr>
        <p:txBody>
          <a:bodyPr wrap="none" lIns="0" tIns="0" rIns="0" bIns="0">
            <a:spAutoFit/>
          </a:bodyPr>
          <a:lstStyle/>
          <a:p>
            <a:r>
              <a:rPr lang="en-US" sz="2000" b="0">
                <a:solidFill>
                  <a:srgbClr val="660066"/>
                </a:solidFill>
                <a:latin typeface="Arial" charset="0"/>
              </a:rPr>
              <a:t>0 </a:t>
            </a:r>
            <a:endParaRPr lang="en-US"/>
          </a:p>
        </p:txBody>
      </p:sp>
      <p:sp>
        <p:nvSpPr>
          <p:cNvPr id="4145" name="Rectangle 49"/>
          <p:cNvSpPr>
            <a:spLocks noChangeArrowheads="1"/>
          </p:cNvSpPr>
          <p:nvPr/>
        </p:nvSpPr>
        <p:spPr bwMode="auto">
          <a:xfrm>
            <a:off x="2081213" y="5503863"/>
            <a:ext cx="317500" cy="373062"/>
          </a:xfrm>
          <a:prstGeom prst="rect">
            <a:avLst/>
          </a:prstGeom>
          <a:noFill/>
          <a:ln w="9525">
            <a:noFill/>
            <a:miter lim="800000"/>
            <a:headEnd/>
            <a:tailEnd/>
          </a:ln>
        </p:spPr>
        <p:txBody>
          <a:bodyPr wrap="none" lIns="0" tIns="0" rIns="0" bIns="0">
            <a:spAutoFit/>
          </a:bodyPr>
          <a:lstStyle/>
          <a:p>
            <a:r>
              <a:rPr lang="en-US" sz="2000" b="0" i="1">
                <a:solidFill>
                  <a:srgbClr val="660066"/>
                </a:solidFill>
                <a:latin typeface="Arial" charset="0"/>
              </a:rPr>
              <a:t>q </a:t>
            </a:r>
            <a:endParaRPr lang="en-US"/>
          </a:p>
        </p:txBody>
      </p:sp>
      <p:sp>
        <p:nvSpPr>
          <p:cNvPr id="4146" name="Rectangle 50"/>
          <p:cNvSpPr>
            <a:spLocks noChangeArrowheads="1"/>
          </p:cNvSpPr>
          <p:nvPr/>
        </p:nvSpPr>
        <p:spPr bwMode="auto">
          <a:xfrm>
            <a:off x="504825" y="1287463"/>
            <a:ext cx="373063" cy="346075"/>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charset="0"/>
              </a:rPr>
              <a:t>A </a:t>
            </a:r>
            <a:endParaRPr lang="en-US"/>
          </a:p>
        </p:txBody>
      </p:sp>
      <p:sp>
        <p:nvSpPr>
          <p:cNvPr id="4147" name="Rectangle 51"/>
          <p:cNvSpPr>
            <a:spLocks noChangeArrowheads="1"/>
          </p:cNvSpPr>
          <p:nvPr/>
        </p:nvSpPr>
        <p:spPr bwMode="auto">
          <a:xfrm rot="16200000">
            <a:off x="4208463" y="3138488"/>
            <a:ext cx="815975" cy="346075"/>
          </a:xfrm>
          <a:prstGeom prst="rect">
            <a:avLst/>
          </a:prstGeom>
          <a:noFill/>
          <a:ln w="9525">
            <a:noFill/>
            <a:miter lim="800000"/>
            <a:headEnd/>
            <a:tailEnd/>
          </a:ln>
        </p:spPr>
        <p:txBody>
          <a:bodyPr wrap="none" lIns="0" tIns="0" rIns="0" bIns="0">
            <a:spAutoFit/>
          </a:bodyPr>
          <a:lstStyle/>
          <a:p>
            <a:r>
              <a:rPr lang="en-US" sz="2000">
                <a:solidFill>
                  <a:srgbClr val="660066"/>
                </a:solidFill>
                <a:latin typeface="Arial" charset="0"/>
              </a:rPr>
              <a:t>Price </a:t>
            </a:r>
            <a:endParaRPr lang="en-US"/>
          </a:p>
        </p:txBody>
      </p:sp>
      <p:sp>
        <p:nvSpPr>
          <p:cNvPr id="4148" name="Rectangle 52"/>
          <p:cNvSpPr>
            <a:spLocks noChangeArrowheads="1"/>
          </p:cNvSpPr>
          <p:nvPr/>
        </p:nvSpPr>
        <p:spPr bwMode="auto">
          <a:xfrm>
            <a:off x="6242050" y="5821363"/>
            <a:ext cx="249238" cy="346075"/>
          </a:xfrm>
          <a:prstGeom prst="rect">
            <a:avLst/>
          </a:prstGeom>
          <a:noFill/>
          <a:ln w="9525">
            <a:noFill/>
            <a:miter lim="800000"/>
            <a:headEnd/>
            <a:tailEnd/>
          </a:ln>
        </p:spPr>
        <p:txBody>
          <a:bodyPr wrap="none" lIns="0" tIns="0" rIns="0" bIns="0">
            <a:spAutoFit/>
          </a:bodyPr>
          <a:lstStyle/>
          <a:p>
            <a:r>
              <a:rPr lang="en-US" sz="2000" b="0">
                <a:solidFill>
                  <a:srgbClr val="000000"/>
                </a:solidFill>
                <a:latin typeface="Arial" charset="0"/>
              </a:rPr>
              <a:t>  </a:t>
            </a:r>
            <a:endParaRPr lang="en-US"/>
          </a:p>
        </p:txBody>
      </p:sp>
      <p:sp>
        <p:nvSpPr>
          <p:cNvPr id="4149" name="Freeform 53"/>
          <p:cNvSpPr>
            <a:spLocks/>
          </p:cNvSpPr>
          <p:nvPr/>
        </p:nvSpPr>
        <p:spPr bwMode="auto">
          <a:xfrm>
            <a:off x="4830763" y="1662113"/>
            <a:ext cx="3055937" cy="3730625"/>
          </a:xfrm>
          <a:custGeom>
            <a:avLst/>
            <a:gdLst/>
            <a:ahLst/>
            <a:cxnLst>
              <a:cxn ang="0">
                <a:pos x="0" y="0"/>
              </a:cxn>
              <a:cxn ang="0">
                <a:pos x="0" y="2350"/>
              </a:cxn>
              <a:cxn ang="0">
                <a:pos x="1925" y="2350"/>
              </a:cxn>
            </a:cxnLst>
            <a:rect l="0" t="0" r="r" b="b"/>
            <a:pathLst>
              <a:path w="1925" h="2350">
                <a:moveTo>
                  <a:pt x="0" y="0"/>
                </a:moveTo>
                <a:lnTo>
                  <a:pt x="0" y="2350"/>
                </a:lnTo>
                <a:lnTo>
                  <a:pt x="1925" y="2350"/>
                </a:lnTo>
              </a:path>
            </a:pathLst>
          </a:custGeom>
          <a:noFill/>
          <a:ln w="82550">
            <a:solidFill>
              <a:srgbClr val="000000"/>
            </a:solidFill>
            <a:prstDash val="solid"/>
            <a:round/>
            <a:headEnd/>
            <a:tailEnd/>
          </a:ln>
        </p:spPr>
        <p:txBody>
          <a:bodyPr/>
          <a:lstStyle/>
          <a:p>
            <a:endParaRPr lang="en-US"/>
          </a:p>
        </p:txBody>
      </p:sp>
      <p:sp>
        <p:nvSpPr>
          <p:cNvPr id="4150" name="Rectangle 54"/>
          <p:cNvSpPr>
            <a:spLocks noChangeArrowheads="1"/>
          </p:cNvSpPr>
          <p:nvPr/>
        </p:nvSpPr>
        <p:spPr bwMode="auto">
          <a:xfrm>
            <a:off x="4665663" y="5503863"/>
            <a:ext cx="317500" cy="346075"/>
          </a:xfrm>
          <a:prstGeom prst="rect">
            <a:avLst/>
          </a:prstGeom>
          <a:noFill/>
          <a:ln w="9525">
            <a:noFill/>
            <a:miter lim="800000"/>
            <a:headEnd/>
            <a:tailEnd/>
          </a:ln>
        </p:spPr>
        <p:txBody>
          <a:bodyPr wrap="none" lIns="0" tIns="0" rIns="0" bIns="0">
            <a:spAutoFit/>
          </a:bodyPr>
          <a:lstStyle/>
          <a:p>
            <a:r>
              <a:rPr lang="en-US" sz="2000" b="0">
                <a:solidFill>
                  <a:srgbClr val="660066"/>
                </a:solidFill>
                <a:latin typeface="Arial" charset="0"/>
              </a:rPr>
              <a:t>0 </a:t>
            </a:r>
            <a:endParaRPr lang="en-US"/>
          </a:p>
        </p:txBody>
      </p:sp>
      <p:sp>
        <p:nvSpPr>
          <p:cNvPr id="4151" name="Rectangle 55"/>
          <p:cNvSpPr>
            <a:spLocks noChangeArrowheads="1"/>
          </p:cNvSpPr>
          <p:nvPr/>
        </p:nvSpPr>
        <p:spPr bwMode="auto">
          <a:xfrm>
            <a:off x="6075363" y="5503863"/>
            <a:ext cx="317500" cy="373062"/>
          </a:xfrm>
          <a:prstGeom prst="rect">
            <a:avLst/>
          </a:prstGeom>
          <a:noFill/>
          <a:ln w="9525">
            <a:noFill/>
            <a:miter lim="800000"/>
            <a:headEnd/>
            <a:tailEnd/>
          </a:ln>
        </p:spPr>
        <p:txBody>
          <a:bodyPr wrap="none" lIns="0" tIns="0" rIns="0" bIns="0">
            <a:spAutoFit/>
          </a:bodyPr>
          <a:lstStyle/>
          <a:p>
            <a:r>
              <a:rPr lang="en-US" sz="2000" b="0" i="1">
                <a:solidFill>
                  <a:srgbClr val="660066"/>
                </a:solidFill>
                <a:latin typeface="Arial" charset="0"/>
              </a:rPr>
              <a:t>q </a:t>
            </a:r>
            <a:endParaRPr lang="en-US"/>
          </a:p>
        </p:txBody>
      </p:sp>
      <p:sp>
        <p:nvSpPr>
          <p:cNvPr id="4156" name="Rectangle 60"/>
          <p:cNvSpPr>
            <a:spLocks noChangeArrowheads="1"/>
          </p:cNvSpPr>
          <p:nvPr/>
        </p:nvSpPr>
        <p:spPr bwMode="auto">
          <a:xfrm>
            <a:off x="4498975" y="1287463"/>
            <a:ext cx="373063" cy="346075"/>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charset="0"/>
              </a:rPr>
              <a:t>B </a:t>
            </a:r>
            <a:endParaRPr lang="en-US"/>
          </a:p>
        </p:txBody>
      </p:sp>
      <p:grpSp>
        <p:nvGrpSpPr>
          <p:cNvPr id="5" name="Group 69"/>
          <p:cNvGrpSpPr>
            <a:grpSpLocks/>
          </p:cNvGrpSpPr>
          <p:nvPr/>
        </p:nvGrpSpPr>
        <p:grpSpPr bwMode="auto">
          <a:xfrm>
            <a:off x="5757863" y="1468438"/>
            <a:ext cx="939800" cy="3924300"/>
            <a:chOff x="3627" y="925"/>
            <a:chExt cx="592" cy="2472"/>
          </a:xfrm>
        </p:grpSpPr>
        <p:sp>
          <p:nvSpPr>
            <p:cNvPr id="4152" name="Rectangle 56"/>
            <p:cNvSpPr>
              <a:spLocks noChangeArrowheads="1"/>
            </p:cNvSpPr>
            <p:nvPr/>
          </p:nvSpPr>
          <p:spPr bwMode="auto">
            <a:xfrm>
              <a:off x="3627" y="925"/>
              <a:ext cx="592" cy="218"/>
            </a:xfrm>
            <a:prstGeom prst="rect">
              <a:avLst/>
            </a:prstGeom>
            <a:noFill/>
            <a:ln w="9525">
              <a:noFill/>
              <a:miter lim="800000"/>
              <a:headEnd/>
              <a:tailEnd/>
            </a:ln>
          </p:spPr>
          <p:txBody>
            <a:bodyPr wrap="none" lIns="0" tIns="0" rIns="0" bIns="0">
              <a:spAutoFit/>
            </a:bodyPr>
            <a:lstStyle/>
            <a:p>
              <a:r>
                <a:rPr lang="en-US" sz="2000" b="0">
                  <a:solidFill>
                    <a:srgbClr val="000000"/>
                  </a:solidFill>
                  <a:latin typeface="Arial" charset="0"/>
                </a:rPr>
                <a:t>Supply </a:t>
              </a:r>
              <a:endParaRPr lang="en-US"/>
            </a:p>
          </p:txBody>
        </p:sp>
        <p:sp>
          <p:nvSpPr>
            <p:cNvPr id="4157" name="Line 61"/>
            <p:cNvSpPr>
              <a:spLocks noChangeShapeType="1"/>
            </p:cNvSpPr>
            <p:nvPr/>
          </p:nvSpPr>
          <p:spPr bwMode="auto">
            <a:xfrm>
              <a:off x="3871" y="1151"/>
              <a:ext cx="1" cy="2246"/>
            </a:xfrm>
            <a:prstGeom prst="line">
              <a:avLst/>
            </a:prstGeom>
            <a:noFill/>
            <a:ln w="82550">
              <a:solidFill>
                <a:srgbClr val="006600"/>
              </a:solidFill>
              <a:round/>
              <a:headEnd/>
              <a:tailEnd/>
            </a:ln>
          </p:spPr>
          <p:txBody>
            <a:bodyPr/>
            <a:lstStyle/>
            <a:p>
              <a:endParaRPr lang="en-US"/>
            </a:p>
          </p:txBody>
        </p:sp>
      </p:grpSp>
      <p:grpSp>
        <p:nvGrpSpPr>
          <p:cNvPr id="6" name="Group 70"/>
          <p:cNvGrpSpPr>
            <a:grpSpLocks/>
          </p:cNvGrpSpPr>
          <p:nvPr/>
        </p:nvGrpSpPr>
        <p:grpSpPr bwMode="auto">
          <a:xfrm>
            <a:off x="5564188" y="2047875"/>
            <a:ext cx="3387725" cy="2060575"/>
            <a:chOff x="3505" y="1290"/>
            <a:chExt cx="2134" cy="1298"/>
          </a:xfrm>
        </p:grpSpPr>
        <p:sp>
          <p:nvSpPr>
            <p:cNvPr id="4153" name="Rectangle 57"/>
            <p:cNvSpPr>
              <a:spLocks noChangeArrowheads="1"/>
            </p:cNvSpPr>
            <p:nvPr/>
          </p:nvSpPr>
          <p:spPr bwMode="auto">
            <a:xfrm>
              <a:off x="4942" y="2370"/>
              <a:ext cx="697" cy="218"/>
            </a:xfrm>
            <a:prstGeom prst="rect">
              <a:avLst/>
            </a:prstGeom>
            <a:noFill/>
            <a:ln w="9525">
              <a:noFill/>
              <a:miter lim="800000"/>
              <a:headEnd/>
              <a:tailEnd/>
            </a:ln>
          </p:spPr>
          <p:txBody>
            <a:bodyPr wrap="none" lIns="0" tIns="0" rIns="0" bIns="0">
              <a:spAutoFit/>
            </a:bodyPr>
            <a:lstStyle/>
            <a:p>
              <a:r>
                <a:rPr lang="en-US" sz="2000" b="0">
                  <a:solidFill>
                    <a:srgbClr val="000000"/>
                  </a:solidFill>
                  <a:latin typeface="Arial" charset="0"/>
                </a:rPr>
                <a:t>Demand </a:t>
              </a:r>
              <a:endParaRPr lang="en-US"/>
            </a:p>
          </p:txBody>
        </p:sp>
        <p:sp>
          <p:nvSpPr>
            <p:cNvPr id="4158" name="Line 62"/>
            <p:cNvSpPr>
              <a:spLocks noChangeShapeType="1"/>
            </p:cNvSpPr>
            <p:nvPr/>
          </p:nvSpPr>
          <p:spPr bwMode="auto">
            <a:xfrm>
              <a:off x="3505" y="1290"/>
              <a:ext cx="1550" cy="1080"/>
            </a:xfrm>
            <a:prstGeom prst="line">
              <a:avLst/>
            </a:prstGeom>
            <a:noFill/>
            <a:ln w="82550">
              <a:solidFill>
                <a:srgbClr val="000000"/>
              </a:solidFill>
              <a:round/>
              <a:headEnd/>
              <a:tailEnd/>
            </a:ln>
          </p:spPr>
          <p:txBody>
            <a:bodyPr/>
            <a:lstStyle/>
            <a:p>
              <a:endParaRPr lang="en-US"/>
            </a:p>
          </p:txBody>
        </p:sp>
      </p:grpSp>
      <p:grpSp>
        <p:nvGrpSpPr>
          <p:cNvPr id="7" name="Group 71"/>
          <p:cNvGrpSpPr>
            <a:grpSpLocks/>
          </p:cNvGrpSpPr>
          <p:nvPr/>
        </p:nvGrpSpPr>
        <p:grpSpPr bwMode="auto">
          <a:xfrm>
            <a:off x="5191125" y="2559050"/>
            <a:ext cx="3760788" cy="2336800"/>
            <a:chOff x="3270" y="1612"/>
            <a:chExt cx="2369" cy="1472"/>
          </a:xfrm>
        </p:grpSpPr>
        <p:sp>
          <p:nvSpPr>
            <p:cNvPr id="4154" name="Rectangle 58"/>
            <p:cNvSpPr>
              <a:spLocks noChangeArrowheads="1"/>
            </p:cNvSpPr>
            <p:nvPr/>
          </p:nvSpPr>
          <p:spPr bwMode="auto">
            <a:xfrm>
              <a:off x="4881" y="2683"/>
              <a:ext cx="758" cy="218"/>
            </a:xfrm>
            <a:prstGeom prst="rect">
              <a:avLst/>
            </a:prstGeom>
            <a:noFill/>
            <a:ln w="9525">
              <a:noFill/>
              <a:miter lim="800000"/>
              <a:headEnd/>
              <a:tailEnd/>
            </a:ln>
          </p:spPr>
          <p:txBody>
            <a:bodyPr wrap="none" lIns="0" tIns="0" rIns="0" bIns="0">
              <a:spAutoFit/>
            </a:bodyPr>
            <a:lstStyle/>
            <a:p>
              <a:r>
                <a:rPr lang="en-US" sz="2000" b="0">
                  <a:solidFill>
                    <a:srgbClr val="000000"/>
                  </a:solidFill>
                  <a:latin typeface="Arial" charset="0"/>
                </a:rPr>
                <a:t>Net Price </a:t>
              </a:r>
              <a:endParaRPr lang="en-US"/>
            </a:p>
          </p:txBody>
        </p:sp>
        <p:sp>
          <p:nvSpPr>
            <p:cNvPr id="4155" name="Rectangle 59"/>
            <p:cNvSpPr>
              <a:spLocks noChangeArrowheads="1"/>
            </p:cNvSpPr>
            <p:nvPr/>
          </p:nvSpPr>
          <p:spPr bwMode="auto">
            <a:xfrm>
              <a:off x="4898" y="2866"/>
              <a:ext cx="731" cy="218"/>
            </a:xfrm>
            <a:prstGeom prst="rect">
              <a:avLst/>
            </a:prstGeom>
            <a:noFill/>
            <a:ln w="9525">
              <a:noFill/>
              <a:miter lim="800000"/>
              <a:headEnd/>
              <a:tailEnd/>
            </a:ln>
          </p:spPr>
          <p:txBody>
            <a:bodyPr wrap="none" lIns="0" tIns="0" rIns="0" bIns="0">
              <a:spAutoFit/>
            </a:bodyPr>
            <a:lstStyle/>
            <a:p>
              <a:r>
                <a:rPr lang="en-US" sz="2000" b="0">
                  <a:solidFill>
                    <a:srgbClr val="000000"/>
                  </a:solidFill>
                  <a:latin typeface="Arial" charset="0"/>
                </a:rPr>
                <a:t>after Tax </a:t>
              </a:r>
              <a:endParaRPr lang="en-US"/>
            </a:p>
          </p:txBody>
        </p:sp>
        <p:sp>
          <p:nvSpPr>
            <p:cNvPr id="4159" name="Line 63"/>
            <p:cNvSpPr>
              <a:spLocks noChangeShapeType="1"/>
            </p:cNvSpPr>
            <p:nvPr/>
          </p:nvSpPr>
          <p:spPr bwMode="auto">
            <a:xfrm>
              <a:off x="3270" y="1612"/>
              <a:ext cx="1550" cy="1080"/>
            </a:xfrm>
            <a:prstGeom prst="line">
              <a:avLst/>
            </a:prstGeom>
            <a:noFill/>
            <a:ln w="82550">
              <a:solidFill>
                <a:srgbClr val="006600"/>
              </a:solidFill>
              <a:round/>
              <a:headEnd/>
              <a:tailEnd/>
            </a:ln>
          </p:spPr>
          <p:txBody>
            <a:bodyPr/>
            <a:lstStyle/>
            <a:p>
              <a:endParaRPr lang="en-US"/>
            </a:p>
          </p:txBody>
        </p:sp>
      </p:grpSp>
      <p:sp>
        <p:nvSpPr>
          <p:cNvPr id="4160" name="Rectangle 64"/>
          <p:cNvSpPr>
            <a:spLocks noChangeArrowheads="1"/>
          </p:cNvSpPr>
          <p:nvPr/>
        </p:nvSpPr>
        <p:spPr bwMode="auto">
          <a:xfrm>
            <a:off x="5384800" y="5918200"/>
            <a:ext cx="2501900" cy="346075"/>
          </a:xfrm>
          <a:prstGeom prst="rect">
            <a:avLst/>
          </a:prstGeom>
          <a:noFill/>
          <a:ln w="9525">
            <a:noFill/>
            <a:miter lim="800000"/>
            <a:headEnd/>
            <a:tailEnd/>
          </a:ln>
        </p:spPr>
        <p:txBody>
          <a:bodyPr wrap="none" lIns="0" tIns="0" rIns="0" bIns="0">
            <a:spAutoFit/>
          </a:bodyPr>
          <a:lstStyle/>
          <a:p>
            <a:r>
              <a:rPr lang="en-US" sz="2000">
                <a:solidFill>
                  <a:srgbClr val="660066"/>
                </a:solidFill>
                <a:latin typeface="Arial" charset="0"/>
              </a:rPr>
              <a:t>Quantity per Month </a:t>
            </a:r>
            <a:endParaRPr lang="en-US"/>
          </a:p>
        </p:txBody>
      </p:sp>
      <p:sp>
        <p:nvSpPr>
          <p:cNvPr id="37" name="Slide Number Placeholder 36"/>
          <p:cNvSpPr>
            <a:spLocks noGrp="1"/>
          </p:cNvSpPr>
          <p:nvPr>
            <p:ph type="sldNum" sz="quarter" idx="12"/>
          </p:nvPr>
        </p:nvSpPr>
        <p:spPr/>
        <p:txBody>
          <a:bodyPr/>
          <a:lstStyle/>
          <a:p>
            <a:fld id="{9A4B6450-EC41-4195-A209-9389352C6526}" type="slidenum">
              <a:rPr lang="en-US" smtClean="0"/>
              <a:pPr/>
              <a:t>39</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22" presetClass="entr" presetSubtype="4" fill="hold" nodeType="afterEffect">
                                  <p:stCondLst>
                                    <p:cond delay="100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childTnLst>
                          </p:cTn>
                        </p:par>
                        <p:par>
                          <p:cTn id="16" fill="hold">
                            <p:stCondLst>
                              <p:cond delay="2500"/>
                            </p:stCondLst>
                            <p:childTnLst>
                              <p:par>
                                <p:cTn id="17" presetID="22" presetClass="entr" presetSubtype="4" fill="hold" nodeType="afterEffect">
                                  <p:stCondLst>
                                    <p:cond delay="100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childTnLst>
                          </p:cTn>
                        </p:par>
                        <p:par>
                          <p:cTn id="20" fill="hold">
                            <p:stCondLst>
                              <p:cond delay="4000"/>
                            </p:stCondLst>
                            <p:childTnLst>
                              <p:par>
                                <p:cTn id="21" presetID="22" presetClass="entr" presetSubtype="1"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up)">
                                      <p:cBhvr>
                                        <p:cTn id="23" dur="500"/>
                                        <p:tgtEl>
                                          <p:spTgt spid="6"/>
                                        </p:tgtEl>
                                      </p:cBhvr>
                                    </p:animEffect>
                                  </p:childTnLst>
                                </p:cTn>
                              </p:par>
                            </p:childTnLst>
                          </p:cTn>
                        </p:par>
                        <p:par>
                          <p:cTn id="24" fill="hold">
                            <p:stCondLst>
                              <p:cond delay="4500"/>
                            </p:stCondLst>
                            <p:childTnLst>
                              <p:par>
                                <p:cTn id="25" presetID="22" presetClass="entr" presetSubtype="1" fill="hold" nodeType="afterEffect">
                                  <p:stCondLst>
                                    <p:cond delay="100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cs typeface="Arial" charset="0"/>
              </a:rPr>
              <a:t>Efficiency Loss Ratio of a Tax</a:t>
            </a:r>
            <a:r>
              <a:rPr lang="en-US"/>
              <a:t> </a:t>
            </a:r>
          </a:p>
        </p:txBody>
      </p:sp>
      <p:sp>
        <p:nvSpPr>
          <p:cNvPr id="23555" name="Rectangle 3"/>
          <p:cNvSpPr>
            <a:spLocks noGrp="1" noChangeArrowheads="1"/>
          </p:cNvSpPr>
          <p:nvPr>
            <p:ph type="body" idx="1"/>
          </p:nvPr>
        </p:nvSpPr>
        <p:spPr/>
        <p:txBody>
          <a:bodyPr/>
          <a:lstStyle/>
          <a:p>
            <a:r>
              <a:rPr lang="en-US" dirty="0">
                <a:latin typeface="Arial" charset="0"/>
                <a:cs typeface="Arial" charset="0"/>
              </a:rPr>
              <a:t>The </a:t>
            </a:r>
            <a:r>
              <a:rPr lang="en-US" dirty="0">
                <a:solidFill>
                  <a:srgbClr val="660066"/>
                </a:solidFill>
                <a:latin typeface="Arial" charset="0"/>
                <a:cs typeface="Arial" charset="0"/>
              </a:rPr>
              <a:t>Efficiency Loss Ratio</a:t>
            </a:r>
            <a:r>
              <a:rPr lang="en-US" dirty="0">
                <a:latin typeface="Arial" charset="0"/>
                <a:cs typeface="Arial" charset="0"/>
              </a:rPr>
              <a:t> is the deadweight loss per dollar of revenue raised</a:t>
            </a:r>
            <a:r>
              <a:rPr lang="en-US" b="1" dirty="0">
                <a:cs typeface="Times New Roman" pitchFamily="18" charset="0"/>
              </a:rPr>
              <a:t> </a:t>
            </a:r>
            <a:r>
              <a:rPr lang="en-US" i="1" dirty="0" err="1">
                <a:latin typeface="Arial" charset="0"/>
                <a:cs typeface="Arial" charset="0"/>
              </a:rPr>
              <a:t>DWL</a:t>
            </a:r>
            <a:r>
              <a:rPr lang="en-US" dirty="0">
                <a:latin typeface="Arial" charset="0"/>
                <a:cs typeface="Arial" charset="0"/>
              </a:rPr>
              <a:t>/</a:t>
            </a:r>
            <a:r>
              <a:rPr lang="en-US" i="1" dirty="0">
                <a:latin typeface="Arial" charset="0"/>
                <a:cs typeface="Arial" charset="0"/>
              </a:rPr>
              <a:t>R</a:t>
            </a:r>
            <a:r>
              <a:rPr lang="en-US" dirty="0">
                <a:latin typeface="Arial" charset="0"/>
                <a:cs typeface="Arial" charset="0"/>
              </a:rPr>
              <a:t> </a:t>
            </a:r>
            <a:r>
              <a:rPr lang="en-US" dirty="0" smtClean="0">
                <a:latin typeface="Arial" charset="0"/>
                <a:cs typeface="Arial" charset="0"/>
              </a:rPr>
              <a:t>.</a:t>
            </a:r>
            <a:endParaRPr lang="en-US" dirty="0">
              <a:cs typeface="Times New Roman" pitchFamily="18" charset="0"/>
            </a:endParaRPr>
          </a:p>
        </p:txBody>
      </p:sp>
      <p:sp>
        <p:nvSpPr>
          <p:cNvPr id="4" name="Slide Number Placeholder 3"/>
          <p:cNvSpPr>
            <a:spLocks noGrp="1"/>
          </p:cNvSpPr>
          <p:nvPr>
            <p:ph type="sldNum" sz="quarter" idx="12"/>
          </p:nvPr>
        </p:nvSpPr>
        <p:spPr/>
        <p:txBody>
          <a:bodyPr/>
          <a:lstStyle/>
          <a:p>
            <a:fld id="{9A4B6450-EC41-4195-A209-9389352C6526}" type="slidenum">
              <a:rPr lang="en-US" smtClean="0"/>
              <a:pPr/>
              <a:t>40</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wipe(left)">
                                      <p:cBhvr>
                                        <p:cTn id="7" dur="500"/>
                                        <p:tgtEl>
                                          <p:spTgt spid="235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autoUpdateAnimBg="0" advAuto="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cs typeface="Arial" charset="0"/>
              </a:rPr>
              <a:t>Incidence of a Tax</a:t>
            </a:r>
            <a:r>
              <a:rPr lang="en-US"/>
              <a:t> </a:t>
            </a:r>
          </a:p>
        </p:txBody>
      </p:sp>
      <p:sp>
        <p:nvSpPr>
          <p:cNvPr id="24579" name="Rectangle 3"/>
          <p:cNvSpPr>
            <a:spLocks noGrp="1" noChangeArrowheads="1"/>
          </p:cNvSpPr>
          <p:nvPr>
            <p:ph type="body" idx="1"/>
          </p:nvPr>
        </p:nvSpPr>
        <p:spPr>
          <a:xfrm>
            <a:off x="342900" y="1981200"/>
            <a:ext cx="8458200" cy="4114800"/>
          </a:xfrm>
        </p:spPr>
        <p:txBody>
          <a:bodyPr/>
          <a:lstStyle/>
          <a:p>
            <a:r>
              <a:rPr lang="en-US">
                <a:latin typeface="Arial" charset="0"/>
                <a:cs typeface="Arial" charset="0"/>
              </a:rPr>
              <a:t>The </a:t>
            </a:r>
            <a:r>
              <a:rPr lang="en-US">
                <a:solidFill>
                  <a:srgbClr val="660066"/>
                </a:solidFill>
                <a:latin typeface="Arial" charset="0"/>
                <a:cs typeface="Arial" charset="0"/>
              </a:rPr>
              <a:t>Legal Incidence </a:t>
            </a:r>
            <a:r>
              <a:rPr lang="en-US">
                <a:solidFill>
                  <a:schemeClr val="tx2"/>
                </a:solidFill>
                <a:latin typeface="Arial" charset="0"/>
                <a:cs typeface="Arial" charset="0"/>
              </a:rPr>
              <a:t>is the</a:t>
            </a:r>
            <a:r>
              <a:rPr lang="en-US">
                <a:solidFill>
                  <a:srgbClr val="660066"/>
                </a:solidFill>
                <a:latin typeface="Arial" charset="0"/>
                <a:cs typeface="Arial" charset="0"/>
              </a:rPr>
              <a:t> </a:t>
            </a:r>
            <a:r>
              <a:rPr lang="en-US">
                <a:latin typeface="Arial" charset="0"/>
                <a:cs typeface="Arial" charset="0"/>
              </a:rPr>
              <a:t>burden of a tax as determined by who is legally obligated to pay the tax. </a:t>
            </a:r>
            <a:endParaRPr lang="en-US">
              <a:cs typeface="Times New Roman" pitchFamily="18" charset="0"/>
            </a:endParaRPr>
          </a:p>
          <a:p>
            <a:r>
              <a:rPr lang="en-US">
                <a:latin typeface="Arial" charset="0"/>
                <a:cs typeface="Arial" charset="0"/>
              </a:rPr>
              <a:t>The </a:t>
            </a:r>
            <a:r>
              <a:rPr lang="en-US">
                <a:solidFill>
                  <a:srgbClr val="660066"/>
                </a:solidFill>
                <a:latin typeface="Arial" charset="0"/>
                <a:cs typeface="Arial" charset="0"/>
              </a:rPr>
              <a:t>Economic Incidence </a:t>
            </a:r>
            <a:r>
              <a:rPr lang="en-US">
                <a:solidFill>
                  <a:schemeClr val="tx2"/>
                </a:solidFill>
                <a:latin typeface="Arial" charset="0"/>
                <a:cs typeface="Arial" charset="0"/>
              </a:rPr>
              <a:t>is</a:t>
            </a:r>
            <a:r>
              <a:rPr lang="en-US">
                <a:solidFill>
                  <a:srgbClr val="660066"/>
                </a:solidFill>
                <a:latin typeface="Arial" charset="0"/>
                <a:cs typeface="Arial" charset="0"/>
              </a:rPr>
              <a:t> </a:t>
            </a:r>
            <a:r>
              <a:rPr lang="en-US">
                <a:latin typeface="Arial" charset="0"/>
                <a:cs typeface="Arial" charset="0"/>
              </a:rPr>
              <a:t>the burden of a tax as determined by how much the parties are affected in terms of paying higher prices, or receiving lower prices.   </a:t>
            </a:r>
            <a:endParaRPr lang="en-US">
              <a:cs typeface="Times New Roman" pitchFamily="18" charset="0"/>
            </a:endParaRPr>
          </a:p>
          <a:p>
            <a:endParaRPr lang="en-US"/>
          </a:p>
        </p:txBody>
      </p:sp>
      <p:sp>
        <p:nvSpPr>
          <p:cNvPr id="4" name="Slide Number Placeholder 3"/>
          <p:cNvSpPr>
            <a:spLocks noGrp="1"/>
          </p:cNvSpPr>
          <p:nvPr>
            <p:ph type="sldNum" sz="quarter" idx="12"/>
          </p:nvPr>
        </p:nvSpPr>
        <p:spPr/>
        <p:txBody>
          <a:bodyPr/>
          <a:lstStyle/>
          <a:p>
            <a:fld id="{9A4B6450-EC41-4195-A209-9389352C6526}" type="slidenum">
              <a:rPr lang="en-US" smtClean="0"/>
              <a:pPr/>
              <a:t>41</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wipe(left)">
                                      <p:cBhvr>
                                        <p:cTn id="7" dur="500"/>
                                        <p:tgtEl>
                                          <p:spTgt spid="24579">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4579">
                                            <p:txEl>
                                              <p:pRg st="1" end="1"/>
                                            </p:txEl>
                                          </p:spTgt>
                                        </p:tgtEl>
                                        <p:attrNameLst>
                                          <p:attrName>style.visibility</p:attrName>
                                        </p:attrNameLst>
                                      </p:cBhvr>
                                      <p:to>
                                        <p:strVal val="visible"/>
                                      </p:to>
                                    </p:set>
                                    <p:animEffect transition="in" filter="wipe(left)">
                                      <p:cBhvr>
                                        <p:cTn id="11" dur="500"/>
                                        <p:tgtEl>
                                          <p:spTgt spid="2457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autoUpdateAnimBg="0" advAuto="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cs typeface="Arial" charset="0"/>
              </a:rPr>
              <a:t>Shifting of Taxes</a:t>
            </a:r>
            <a:r>
              <a:rPr lang="en-US"/>
              <a:t> </a:t>
            </a:r>
          </a:p>
        </p:txBody>
      </p:sp>
      <p:sp>
        <p:nvSpPr>
          <p:cNvPr id="25603" name="Rectangle 3"/>
          <p:cNvSpPr>
            <a:spLocks noGrp="1" noChangeArrowheads="1"/>
          </p:cNvSpPr>
          <p:nvPr>
            <p:ph type="body" idx="1"/>
          </p:nvPr>
        </p:nvSpPr>
        <p:spPr/>
        <p:txBody>
          <a:bodyPr/>
          <a:lstStyle/>
          <a:p>
            <a:r>
              <a:rPr lang="en-US" dirty="0">
                <a:solidFill>
                  <a:srgbClr val="660066"/>
                </a:solidFill>
                <a:latin typeface="Arial" charset="0"/>
                <a:cs typeface="Arial" charset="0"/>
              </a:rPr>
              <a:t>Forward Shifting</a:t>
            </a:r>
            <a:r>
              <a:rPr lang="en-US" dirty="0">
                <a:latin typeface="Arial" charset="0"/>
                <a:cs typeface="Arial" charset="0"/>
              </a:rPr>
              <a:t> is the transfer of the burden of the tax from the seller, who is legally obligated to pay it, to the buyer</a:t>
            </a:r>
            <a:r>
              <a:rPr lang="en-US" dirty="0" smtClean="0">
                <a:latin typeface="Arial" charset="0"/>
                <a:cs typeface="Arial" charset="0"/>
              </a:rPr>
              <a:t>.</a:t>
            </a:r>
          </a:p>
          <a:p>
            <a:pPr lvl="1"/>
            <a:r>
              <a:rPr lang="en-US" dirty="0" smtClean="0">
                <a:latin typeface="Arial" charset="0"/>
                <a:cs typeface="Arial" charset="0"/>
              </a:rPr>
              <a:t>Gasoline example</a:t>
            </a:r>
            <a:r>
              <a:rPr lang="en-US" dirty="0">
                <a:latin typeface="Arial" charset="0"/>
                <a:cs typeface="Arial" charset="0"/>
              </a:rPr>
              <a:t> </a:t>
            </a:r>
            <a:endParaRPr lang="en-US" dirty="0">
              <a:cs typeface="Times New Roman" pitchFamily="18" charset="0"/>
            </a:endParaRPr>
          </a:p>
          <a:p>
            <a:r>
              <a:rPr lang="en-US" dirty="0">
                <a:solidFill>
                  <a:srgbClr val="660066"/>
                </a:solidFill>
                <a:latin typeface="Arial" charset="0"/>
                <a:cs typeface="Arial" charset="0"/>
              </a:rPr>
              <a:t>Backward Shifting</a:t>
            </a:r>
            <a:r>
              <a:rPr lang="en-US" dirty="0">
                <a:latin typeface="Arial" charset="0"/>
                <a:cs typeface="Arial" charset="0"/>
              </a:rPr>
              <a:t> is the transfer of the burden of the tax from the buyer, who is legally obligated to pay it, to the seller</a:t>
            </a:r>
            <a:r>
              <a:rPr lang="en-US" dirty="0" smtClean="0">
                <a:latin typeface="Arial" charset="0"/>
                <a:cs typeface="Arial" charset="0"/>
              </a:rPr>
              <a:t>.</a:t>
            </a:r>
          </a:p>
          <a:p>
            <a:pPr lvl="1"/>
            <a:r>
              <a:rPr lang="en-US" dirty="0" smtClean="0">
                <a:latin typeface="Arial" charset="0"/>
                <a:cs typeface="Arial" charset="0"/>
              </a:rPr>
              <a:t>Payroll tax if income decreases</a:t>
            </a:r>
            <a:endParaRPr lang="en-US" dirty="0">
              <a:cs typeface="Times New Roman" pitchFamily="18" charset="0"/>
            </a:endParaRPr>
          </a:p>
          <a:p>
            <a:endParaRPr lang="en-US" dirty="0"/>
          </a:p>
        </p:txBody>
      </p:sp>
      <p:sp>
        <p:nvSpPr>
          <p:cNvPr id="4" name="Slide Number Placeholder 3"/>
          <p:cNvSpPr>
            <a:spLocks noGrp="1"/>
          </p:cNvSpPr>
          <p:nvPr>
            <p:ph type="sldNum" sz="quarter" idx="12"/>
          </p:nvPr>
        </p:nvSpPr>
        <p:spPr/>
        <p:txBody>
          <a:bodyPr/>
          <a:lstStyle/>
          <a:p>
            <a:fld id="{9A4B6450-EC41-4195-A209-9389352C6526}" type="slidenum">
              <a:rPr lang="en-US" smtClean="0"/>
              <a:pPr/>
              <a:t>42</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Effect transition="in" filter="wipe(left)">
                                      <p:cBhvr>
                                        <p:cTn id="7" dur="500"/>
                                        <p:tgtEl>
                                          <p:spTgt spid="2560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5603">
                                            <p:txEl>
                                              <p:pRg st="1" end="1"/>
                                            </p:txEl>
                                          </p:spTgt>
                                        </p:tgtEl>
                                        <p:attrNameLst>
                                          <p:attrName>style.visibility</p:attrName>
                                        </p:attrNameLst>
                                      </p:cBhvr>
                                      <p:to>
                                        <p:strVal val="visible"/>
                                      </p:to>
                                    </p:set>
                                    <p:animEffect transition="in" filter="wipe(left)">
                                      <p:cBhvr>
                                        <p:cTn id="10" dur="500"/>
                                        <p:tgtEl>
                                          <p:spTgt spid="25603">
                                            <p:txEl>
                                              <p:pRg st="1" end="1"/>
                                            </p:txEl>
                                          </p:spTgt>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5603">
                                            <p:txEl>
                                              <p:pRg st="2" end="2"/>
                                            </p:txEl>
                                          </p:spTgt>
                                        </p:tgtEl>
                                        <p:attrNameLst>
                                          <p:attrName>style.visibility</p:attrName>
                                        </p:attrNameLst>
                                      </p:cBhvr>
                                      <p:to>
                                        <p:strVal val="visible"/>
                                      </p:to>
                                    </p:set>
                                    <p:animEffect transition="in" filter="wipe(left)">
                                      <p:cBhvr>
                                        <p:cTn id="14" dur="500"/>
                                        <p:tgtEl>
                                          <p:spTgt spid="25603">
                                            <p:txEl>
                                              <p:pRg st="2" end="2"/>
                                            </p:txEl>
                                          </p:spTgt>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25603">
                                            <p:txEl>
                                              <p:pRg st="3" end="3"/>
                                            </p:txEl>
                                          </p:spTgt>
                                        </p:tgtEl>
                                        <p:attrNameLst>
                                          <p:attrName>style.visibility</p:attrName>
                                        </p:attrNameLst>
                                      </p:cBhvr>
                                      <p:to>
                                        <p:strVal val="visible"/>
                                      </p:to>
                                    </p:set>
                                    <p:animEffect transition="in" filter="wipe(left)">
                                      <p:cBhvr>
                                        <p:cTn id="17" dur="500"/>
                                        <p:tgtEl>
                                          <p:spTgt spid="2560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autoUpdateAnimBg="0" advAuto="0"/>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normAutofit fontScale="90000"/>
          </a:bodyPr>
          <a:lstStyle/>
          <a:p>
            <a:r>
              <a:rPr lang="en-US" b="0">
                <a:cs typeface="Arial" charset="0"/>
              </a:rPr>
              <a:t>Independence of Legal and Economic Incidence</a:t>
            </a:r>
            <a:r>
              <a:rPr lang="en-US"/>
              <a:t> </a:t>
            </a:r>
          </a:p>
        </p:txBody>
      </p:sp>
      <p:sp>
        <p:nvSpPr>
          <p:cNvPr id="28675" name="Rectangle 3"/>
          <p:cNvSpPr>
            <a:spLocks noGrp="1" noChangeArrowheads="1"/>
          </p:cNvSpPr>
          <p:nvPr>
            <p:ph type="body" idx="1"/>
          </p:nvPr>
        </p:nvSpPr>
        <p:spPr/>
        <p:txBody>
          <a:bodyPr/>
          <a:lstStyle/>
          <a:p>
            <a:r>
              <a:rPr lang="en-US">
                <a:latin typeface="Arial" charset="0"/>
                <a:cs typeface="Arial" charset="0"/>
              </a:rPr>
              <a:t>It does not matter whether the buyer or seller is legally liable for a tax. </a:t>
            </a:r>
          </a:p>
          <a:p>
            <a:r>
              <a:rPr lang="en-US">
                <a:latin typeface="Arial" charset="0"/>
                <a:cs typeface="Arial" charset="0"/>
              </a:rPr>
              <a:t>The economic incidence of the tax is determined by supply and demand elasticities, the amount of the tax, and the original equilibrium price and quantity.</a:t>
            </a:r>
            <a:endParaRPr lang="en-US">
              <a:cs typeface="Times New Roman" pitchFamily="18" charset="0"/>
            </a:endParaRPr>
          </a:p>
          <a:p>
            <a:endParaRPr lang="en-US"/>
          </a:p>
        </p:txBody>
      </p:sp>
      <p:sp>
        <p:nvSpPr>
          <p:cNvPr id="4" name="Slide Number Placeholder 3"/>
          <p:cNvSpPr>
            <a:spLocks noGrp="1"/>
          </p:cNvSpPr>
          <p:nvPr>
            <p:ph type="sldNum" sz="quarter" idx="12"/>
          </p:nvPr>
        </p:nvSpPr>
        <p:spPr/>
        <p:txBody>
          <a:bodyPr/>
          <a:lstStyle/>
          <a:p>
            <a:fld id="{9A4B6450-EC41-4195-A209-9389352C6526}" type="slidenum">
              <a:rPr lang="en-US" smtClean="0"/>
              <a:pPr/>
              <a:t>43</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wipe(left)">
                                      <p:cBhvr>
                                        <p:cTn id="7" dur="500"/>
                                        <p:tgtEl>
                                          <p:spTgt spid="28675">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8675">
                                            <p:txEl>
                                              <p:pRg st="1" end="1"/>
                                            </p:txEl>
                                          </p:spTgt>
                                        </p:tgtEl>
                                        <p:attrNameLst>
                                          <p:attrName>style.visibility</p:attrName>
                                        </p:attrNameLst>
                                      </p:cBhvr>
                                      <p:to>
                                        <p:strVal val="visible"/>
                                      </p:to>
                                    </p:set>
                                    <p:animEffect transition="in" filter="wipe(left)">
                                      <p:cBhvr>
                                        <p:cTn id="11" dur="500"/>
                                        <p:tgtEl>
                                          <p:spTgt spid="286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autoUpdateAnimBg="0" advAuto="0"/>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r>
              <a:rPr lang="en-US" dirty="0" smtClean="0"/>
              <a:t>Impact of a Tax on a Good with a Perfectly Elastic Supply</a:t>
            </a:r>
            <a:endParaRPr lang="en-US" dirty="0"/>
          </a:p>
        </p:txBody>
      </p:sp>
      <p:sp>
        <p:nvSpPr>
          <p:cNvPr id="29699" name="Rectangle 3"/>
          <p:cNvSpPr>
            <a:spLocks noGrp="1" noChangeArrowheads="1"/>
          </p:cNvSpPr>
          <p:nvPr>
            <p:ph type="body" idx="1"/>
          </p:nvPr>
        </p:nvSpPr>
        <p:spPr>
          <a:xfrm>
            <a:off x="609600" y="2362200"/>
            <a:ext cx="7772400" cy="4114800"/>
          </a:xfrm>
        </p:spPr>
        <p:txBody>
          <a:bodyPr>
            <a:normAutofit lnSpcReduction="10000"/>
          </a:bodyPr>
          <a:lstStyle/>
          <a:p>
            <a:r>
              <a:rPr lang="en-US" dirty="0" smtClean="0">
                <a:latin typeface="Arial" charset="0"/>
                <a:cs typeface="Arial" charset="0"/>
              </a:rPr>
              <a:t>Generally the supply of goods and services is more elastic in the long run than in the short run.</a:t>
            </a:r>
          </a:p>
          <a:p>
            <a:r>
              <a:rPr lang="en-US" dirty="0" smtClean="0">
                <a:latin typeface="Arial" charset="0"/>
                <a:cs typeface="Arial" charset="0"/>
              </a:rPr>
              <a:t>Therefore, buyers are more likely to pay the taxes in the long run.</a:t>
            </a:r>
          </a:p>
          <a:p>
            <a:r>
              <a:rPr lang="en-US" dirty="0" smtClean="0">
                <a:latin typeface="Arial" charset="0"/>
                <a:cs typeface="Arial" charset="0"/>
              </a:rPr>
              <a:t>Industries where resources can be easily shifted for other use have elastic supply curves in long run.</a:t>
            </a:r>
            <a:endParaRPr lang="en-US" dirty="0">
              <a:latin typeface="Arial" charset="0"/>
              <a:cs typeface="Arial" charset="0"/>
            </a:endParaRPr>
          </a:p>
        </p:txBody>
      </p:sp>
      <p:sp>
        <p:nvSpPr>
          <p:cNvPr id="4" name="Slide Number Placeholder 3"/>
          <p:cNvSpPr>
            <a:spLocks noGrp="1"/>
          </p:cNvSpPr>
          <p:nvPr>
            <p:ph type="sldNum" sz="quarter" idx="12"/>
          </p:nvPr>
        </p:nvSpPr>
        <p:spPr/>
        <p:txBody>
          <a:bodyPr/>
          <a:lstStyle/>
          <a:p>
            <a:fld id="{9A4B6450-EC41-4195-A209-9389352C6526}" type="slidenum">
              <a:rPr lang="en-US" smtClean="0"/>
              <a:pPr/>
              <a:t>44</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Effect transition="in" filter="wipe(left)">
                                      <p:cBhvr>
                                        <p:cTn id="7" dur="500"/>
                                        <p:tgtEl>
                                          <p:spTgt spid="29699">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9699">
                                            <p:txEl>
                                              <p:pRg st="1" end="1"/>
                                            </p:txEl>
                                          </p:spTgt>
                                        </p:tgtEl>
                                        <p:attrNameLst>
                                          <p:attrName>style.visibility</p:attrName>
                                        </p:attrNameLst>
                                      </p:cBhvr>
                                      <p:to>
                                        <p:strVal val="visible"/>
                                      </p:to>
                                    </p:set>
                                    <p:animEffect transition="in" filter="wipe(left)">
                                      <p:cBhvr>
                                        <p:cTn id="11" dur="500"/>
                                        <p:tgtEl>
                                          <p:spTgt spid="29699">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9699">
                                            <p:txEl>
                                              <p:pRg st="2" end="2"/>
                                            </p:txEl>
                                          </p:spTgt>
                                        </p:tgtEl>
                                        <p:attrNameLst>
                                          <p:attrName>style.visibility</p:attrName>
                                        </p:attrNameLst>
                                      </p:cBhvr>
                                      <p:to>
                                        <p:strVal val="visible"/>
                                      </p:to>
                                    </p:set>
                                    <p:animEffect transition="in" filter="wipe(left)">
                                      <p:cBhvr>
                                        <p:cTn id="15" dur="500"/>
                                        <p:tgtEl>
                                          <p:spTgt spid="296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autoUpdateAnimBg="0" advAuto="0"/>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a:xfrm>
            <a:off x="685800" y="-228600"/>
            <a:ext cx="7772400" cy="1143000"/>
          </a:xfrm>
        </p:spPr>
        <p:txBody>
          <a:bodyPr/>
          <a:lstStyle/>
          <a:p>
            <a:r>
              <a:rPr lang="en-US" sz="2400" dirty="0" smtClean="0"/>
              <a:t>Multimarket </a:t>
            </a:r>
            <a:r>
              <a:rPr lang="en-US" sz="2400" dirty="0"/>
              <a:t>Analysis of Excess </a:t>
            </a:r>
            <a:r>
              <a:rPr lang="en-US" sz="2400" dirty="0" smtClean="0"/>
              <a:t>Burden</a:t>
            </a:r>
            <a:br>
              <a:rPr lang="en-US" sz="2400" dirty="0" smtClean="0"/>
            </a:br>
            <a:r>
              <a:rPr lang="en-US" sz="2400" dirty="0" smtClean="0"/>
              <a:t>(Minimizing the excess burden)</a:t>
            </a:r>
            <a:endParaRPr lang="en-US" sz="2400" dirty="0"/>
          </a:p>
        </p:txBody>
      </p:sp>
      <p:sp>
        <p:nvSpPr>
          <p:cNvPr id="11346" name="Freeform 82"/>
          <p:cNvSpPr>
            <a:spLocks/>
          </p:cNvSpPr>
          <p:nvPr/>
        </p:nvSpPr>
        <p:spPr bwMode="auto">
          <a:xfrm>
            <a:off x="2868613" y="2986088"/>
            <a:ext cx="179387" cy="373062"/>
          </a:xfrm>
          <a:custGeom>
            <a:avLst/>
            <a:gdLst/>
            <a:ahLst/>
            <a:cxnLst>
              <a:cxn ang="0">
                <a:pos x="0" y="0"/>
              </a:cxn>
              <a:cxn ang="0">
                <a:pos x="0" y="0"/>
              </a:cxn>
              <a:cxn ang="0">
                <a:pos x="113" y="235"/>
              </a:cxn>
              <a:cxn ang="0">
                <a:pos x="0" y="235"/>
              </a:cxn>
              <a:cxn ang="0">
                <a:pos x="0" y="0"/>
              </a:cxn>
            </a:cxnLst>
            <a:rect l="0" t="0" r="r" b="b"/>
            <a:pathLst>
              <a:path w="113" h="235">
                <a:moveTo>
                  <a:pt x="0" y="0"/>
                </a:moveTo>
                <a:lnTo>
                  <a:pt x="0" y="0"/>
                </a:lnTo>
                <a:lnTo>
                  <a:pt x="113" y="235"/>
                </a:lnTo>
                <a:lnTo>
                  <a:pt x="0" y="235"/>
                </a:lnTo>
                <a:lnTo>
                  <a:pt x="0" y="0"/>
                </a:lnTo>
                <a:close/>
              </a:path>
            </a:pathLst>
          </a:custGeom>
          <a:blipFill dpi="0" rotWithShape="0">
            <a:blip r:embed="rId2" cstate="print"/>
            <a:srcRect/>
            <a:tile tx="0" ty="0" sx="100000" sy="100000" flip="none" algn="tl"/>
          </a:blipFill>
          <a:ln w="9525">
            <a:noFill/>
            <a:round/>
            <a:headEnd/>
            <a:tailEnd/>
          </a:ln>
        </p:spPr>
        <p:txBody>
          <a:bodyPr/>
          <a:lstStyle/>
          <a:p>
            <a:endParaRPr lang="en-US"/>
          </a:p>
        </p:txBody>
      </p:sp>
      <p:sp>
        <p:nvSpPr>
          <p:cNvPr id="11353" name="Rectangle 89"/>
          <p:cNvSpPr>
            <a:spLocks noChangeArrowheads="1"/>
          </p:cNvSpPr>
          <p:nvPr/>
        </p:nvSpPr>
        <p:spPr bwMode="auto">
          <a:xfrm>
            <a:off x="1004888" y="3232150"/>
            <a:ext cx="341312" cy="304800"/>
          </a:xfrm>
          <a:prstGeom prst="rect">
            <a:avLst/>
          </a:prstGeom>
          <a:noFill/>
          <a:ln w="9525">
            <a:noFill/>
            <a:miter lim="800000"/>
            <a:headEnd/>
            <a:tailEnd/>
          </a:ln>
        </p:spPr>
        <p:txBody>
          <a:bodyPr wrap="none" lIns="0" tIns="0" rIns="0" bIns="0">
            <a:spAutoFit/>
          </a:bodyPr>
          <a:lstStyle/>
          <a:p>
            <a:r>
              <a:rPr lang="en-US" sz="2000" b="0" i="1">
                <a:solidFill>
                  <a:srgbClr val="660066"/>
                </a:solidFill>
                <a:latin typeface="Arial" charset="0"/>
              </a:rPr>
              <a:t>P</a:t>
            </a:r>
            <a:r>
              <a:rPr lang="en-US" sz="2000" b="0" i="1" baseline="-25000">
                <a:solidFill>
                  <a:srgbClr val="660066"/>
                </a:solidFill>
                <a:latin typeface="Arial" charset="0"/>
              </a:rPr>
              <a:t>F</a:t>
            </a:r>
            <a:r>
              <a:rPr lang="en-US" sz="2000" b="0" i="1">
                <a:solidFill>
                  <a:srgbClr val="660066"/>
                </a:solidFill>
                <a:latin typeface="Arial" charset="0"/>
              </a:rPr>
              <a:t> </a:t>
            </a:r>
            <a:endParaRPr lang="en-US">
              <a:solidFill>
                <a:srgbClr val="660066"/>
              </a:solidFill>
            </a:endParaRPr>
          </a:p>
        </p:txBody>
      </p:sp>
      <p:sp>
        <p:nvSpPr>
          <p:cNvPr id="11358" name="Rectangle 94"/>
          <p:cNvSpPr>
            <a:spLocks noChangeArrowheads="1"/>
          </p:cNvSpPr>
          <p:nvPr/>
        </p:nvSpPr>
        <p:spPr bwMode="auto">
          <a:xfrm>
            <a:off x="2940050" y="2647950"/>
            <a:ext cx="331788" cy="304800"/>
          </a:xfrm>
          <a:prstGeom prst="rect">
            <a:avLst/>
          </a:prstGeom>
          <a:noFill/>
          <a:ln w="9525">
            <a:noFill/>
            <a:miter lim="800000"/>
            <a:headEnd/>
            <a:tailEnd/>
          </a:ln>
        </p:spPr>
        <p:txBody>
          <a:bodyPr wrap="none" lIns="0" tIns="0" rIns="0" bIns="0">
            <a:spAutoFit/>
          </a:bodyPr>
          <a:lstStyle/>
          <a:p>
            <a:r>
              <a:rPr lang="en-US" sz="2000" b="0" i="1">
                <a:solidFill>
                  <a:srgbClr val="000000"/>
                </a:solidFill>
                <a:latin typeface="Arial" charset="0"/>
              </a:rPr>
              <a:t>E</a:t>
            </a:r>
            <a:r>
              <a:rPr lang="en-US" sz="2000" b="0" baseline="-25000">
                <a:solidFill>
                  <a:srgbClr val="000000"/>
                </a:solidFill>
                <a:latin typeface="Arial" charset="0"/>
              </a:rPr>
              <a:t>2</a:t>
            </a:r>
            <a:r>
              <a:rPr lang="en-US" sz="2000" b="0" i="1">
                <a:solidFill>
                  <a:srgbClr val="000000"/>
                </a:solidFill>
                <a:latin typeface="Arial" charset="0"/>
              </a:rPr>
              <a:t> </a:t>
            </a:r>
            <a:endParaRPr lang="en-US"/>
          </a:p>
        </p:txBody>
      </p:sp>
      <p:sp>
        <p:nvSpPr>
          <p:cNvPr id="11362" name="Rectangle 98"/>
          <p:cNvSpPr>
            <a:spLocks noChangeArrowheads="1"/>
          </p:cNvSpPr>
          <p:nvPr/>
        </p:nvSpPr>
        <p:spPr bwMode="auto">
          <a:xfrm>
            <a:off x="2660650" y="3360738"/>
            <a:ext cx="239713" cy="304800"/>
          </a:xfrm>
          <a:prstGeom prst="rect">
            <a:avLst/>
          </a:prstGeom>
          <a:noFill/>
          <a:ln w="9525">
            <a:noFill/>
            <a:miter lim="800000"/>
            <a:headEnd/>
            <a:tailEnd/>
          </a:ln>
        </p:spPr>
        <p:txBody>
          <a:bodyPr wrap="none" lIns="0" tIns="0" rIns="0" bIns="0">
            <a:spAutoFit/>
          </a:bodyPr>
          <a:lstStyle/>
          <a:p>
            <a:r>
              <a:rPr lang="en-US" sz="2000" b="0" i="1">
                <a:solidFill>
                  <a:srgbClr val="000000"/>
                </a:solidFill>
                <a:latin typeface="Arial" charset="0"/>
              </a:rPr>
              <a:t>A </a:t>
            </a:r>
            <a:endParaRPr lang="en-US"/>
          </a:p>
        </p:txBody>
      </p:sp>
      <p:sp>
        <p:nvSpPr>
          <p:cNvPr id="11364" name="Rectangle 100"/>
          <p:cNvSpPr>
            <a:spLocks noChangeArrowheads="1"/>
          </p:cNvSpPr>
          <p:nvPr/>
        </p:nvSpPr>
        <p:spPr bwMode="auto">
          <a:xfrm>
            <a:off x="2895600" y="1295400"/>
            <a:ext cx="184150" cy="304800"/>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charset="0"/>
              </a:rPr>
              <a:t>A</a:t>
            </a:r>
            <a:endParaRPr lang="en-US"/>
          </a:p>
        </p:txBody>
      </p:sp>
      <p:grpSp>
        <p:nvGrpSpPr>
          <p:cNvPr id="2" name="Group 174"/>
          <p:cNvGrpSpPr>
            <a:grpSpLocks/>
          </p:cNvGrpSpPr>
          <p:nvPr/>
        </p:nvGrpSpPr>
        <p:grpSpPr bwMode="auto">
          <a:xfrm>
            <a:off x="2509838" y="2143125"/>
            <a:ext cx="1157287" cy="2212975"/>
            <a:chOff x="1581" y="1350"/>
            <a:chExt cx="729" cy="1394"/>
          </a:xfrm>
        </p:grpSpPr>
        <p:sp>
          <p:nvSpPr>
            <p:cNvPr id="11360" name="Rectangle 96"/>
            <p:cNvSpPr>
              <a:spLocks noChangeArrowheads="1"/>
            </p:cNvSpPr>
            <p:nvPr/>
          </p:nvSpPr>
          <p:spPr bwMode="auto">
            <a:xfrm>
              <a:off x="2086" y="2552"/>
              <a:ext cx="224" cy="192"/>
            </a:xfrm>
            <a:prstGeom prst="rect">
              <a:avLst/>
            </a:prstGeom>
            <a:noFill/>
            <a:ln w="9525">
              <a:noFill/>
              <a:miter lim="800000"/>
              <a:headEnd/>
              <a:tailEnd/>
            </a:ln>
          </p:spPr>
          <p:txBody>
            <a:bodyPr wrap="none" lIns="0" tIns="0" rIns="0" bIns="0">
              <a:spAutoFit/>
            </a:bodyPr>
            <a:lstStyle/>
            <a:p>
              <a:r>
                <a:rPr lang="en-US" sz="2000" b="0" i="1">
                  <a:solidFill>
                    <a:srgbClr val="000000"/>
                  </a:solidFill>
                  <a:latin typeface="Arial" charset="0"/>
                </a:rPr>
                <a:t>D</a:t>
              </a:r>
              <a:r>
                <a:rPr lang="en-US" sz="2000" b="0" i="1" baseline="-25000">
                  <a:solidFill>
                    <a:srgbClr val="000000"/>
                  </a:solidFill>
                  <a:latin typeface="Arial" charset="0"/>
                </a:rPr>
                <a:t>F</a:t>
              </a:r>
              <a:r>
                <a:rPr lang="en-US" sz="2000" b="0" i="1">
                  <a:solidFill>
                    <a:srgbClr val="000000"/>
                  </a:solidFill>
                  <a:latin typeface="Arial" charset="0"/>
                </a:rPr>
                <a:t> </a:t>
              </a:r>
              <a:endParaRPr lang="en-US"/>
            </a:p>
          </p:txBody>
        </p:sp>
        <p:sp>
          <p:nvSpPr>
            <p:cNvPr id="11371" name="Line 107"/>
            <p:cNvSpPr>
              <a:spLocks noChangeShapeType="1"/>
            </p:cNvSpPr>
            <p:nvPr/>
          </p:nvSpPr>
          <p:spPr bwMode="auto">
            <a:xfrm>
              <a:off x="1581" y="1350"/>
              <a:ext cx="539" cy="1193"/>
            </a:xfrm>
            <a:prstGeom prst="line">
              <a:avLst/>
            </a:prstGeom>
            <a:noFill/>
            <a:ln w="55563">
              <a:solidFill>
                <a:srgbClr val="006600"/>
              </a:solidFill>
              <a:round/>
              <a:headEnd/>
              <a:tailEnd/>
            </a:ln>
          </p:spPr>
          <p:txBody>
            <a:bodyPr/>
            <a:lstStyle/>
            <a:p>
              <a:endParaRPr lang="en-US"/>
            </a:p>
          </p:txBody>
        </p:sp>
      </p:grpSp>
      <p:grpSp>
        <p:nvGrpSpPr>
          <p:cNvPr id="3" name="Group 169"/>
          <p:cNvGrpSpPr>
            <a:grpSpLocks/>
          </p:cNvGrpSpPr>
          <p:nvPr/>
        </p:nvGrpSpPr>
        <p:grpSpPr bwMode="auto">
          <a:xfrm>
            <a:off x="1473200" y="2857500"/>
            <a:ext cx="3094038" cy="304800"/>
            <a:chOff x="928" y="1800"/>
            <a:chExt cx="1949" cy="192"/>
          </a:xfrm>
        </p:grpSpPr>
        <p:sp>
          <p:nvSpPr>
            <p:cNvPr id="11352" name="Rectangle 88"/>
            <p:cNvSpPr>
              <a:spLocks noChangeArrowheads="1"/>
            </p:cNvSpPr>
            <p:nvPr/>
          </p:nvSpPr>
          <p:spPr bwMode="auto">
            <a:xfrm>
              <a:off x="2695" y="1800"/>
              <a:ext cx="182" cy="192"/>
            </a:xfrm>
            <a:prstGeom prst="rect">
              <a:avLst/>
            </a:prstGeom>
            <a:noFill/>
            <a:ln w="9525">
              <a:noFill/>
              <a:miter lim="800000"/>
              <a:headEnd/>
              <a:tailEnd/>
            </a:ln>
          </p:spPr>
          <p:txBody>
            <a:bodyPr wrap="none" lIns="0" tIns="0" rIns="0" bIns="0">
              <a:spAutoFit/>
            </a:bodyPr>
            <a:lstStyle/>
            <a:p>
              <a:r>
                <a:rPr lang="en-US" sz="2000" b="0" i="1">
                  <a:solidFill>
                    <a:srgbClr val="000000"/>
                  </a:solidFill>
                  <a:latin typeface="Arial" charset="0"/>
                </a:rPr>
                <a:t>S' </a:t>
              </a:r>
              <a:endParaRPr lang="en-US"/>
            </a:p>
          </p:txBody>
        </p:sp>
        <p:sp>
          <p:nvSpPr>
            <p:cNvPr id="11372" name="Line 108"/>
            <p:cNvSpPr>
              <a:spLocks noChangeShapeType="1"/>
            </p:cNvSpPr>
            <p:nvPr/>
          </p:nvSpPr>
          <p:spPr bwMode="auto">
            <a:xfrm>
              <a:off x="928" y="1890"/>
              <a:ext cx="1750" cy="1"/>
            </a:xfrm>
            <a:prstGeom prst="line">
              <a:avLst/>
            </a:prstGeom>
            <a:noFill/>
            <a:ln w="55563">
              <a:solidFill>
                <a:srgbClr val="006600"/>
              </a:solidFill>
              <a:round/>
              <a:headEnd/>
              <a:tailEnd/>
            </a:ln>
          </p:spPr>
          <p:txBody>
            <a:bodyPr/>
            <a:lstStyle/>
            <a:p>
              <a:endParaRPr lang="en-US"/>
            </a:p>
          </p:txBody>
        </p:sp>
      </p:grpSp>
      <p:grpSp>
        <p:nvGrpSpPr>
          <p:cNvPr id="4" name="Group 170"/>
          <p:cNvGrpSpPr>
            <a:grpSpLocks/>
          </p:cNvGrpSpPr>
          <p:nvPr/>
        </p:nvGrpSpPr>
        <p:grpSpPr bwMode="auto">
          <a:xfrm>
            <a:off x="1473200" y="3217863"/>
            <a:ext cx="3071813" cy="304800"/>
            <a:chOff x="928" y="2027"/>
            <a:chExt cx="1935" cy="192"/>
          </a:xfrm>
        </p:grpSpPr>
        <p:sp>
          <p:nvSpPr>
            <p:cNvPr id="11363" name="Rectangle 99"/>
            <p:cNvSpPr>
              <a:spLocks noChangeArrowheads="1"/>
            </p:cNvSpPr>
            <p:nvPr/>
          </p:nvSpPr>
          <p:spPr bwMode="auto">
            <a:xfrm>
              <a:off x="2712" y="2027"/>
              <a:ext cx="151" cy="192"/>
            </a:xfrm>
            <a:prstGeom prst="rect">
              <a:avLst/>
            </a:prstGeom>
            <a:noFill/>
            <a:ln w="9525">
              <a:noFill/>
              <a:miter lim="800000"/>
              <a:headEnd/>
              <a:tailEnd/>
            </a:ln>
          </p:spPr>
          <p:txBody>
            <a:bodyPr wrap="none" lIns="0" tIns="0" rIns="0" bIns="0">
              <a:spAutoFit/>
            </a:bodyPr>
            <a:lstStyle/>
            <a:p>
              <a:r>
                <a:rPr lang="en-US" sz="2000" b="0" i="1">
                  <a:solidFill>
                    <a:srgbClr val="000000"/>
                  </a:solidFill>
                  <a:latin typeface="Arial" charset="0"/>
                </a:rPr>
                <a:t>S </a:t>
              </a:r>
              <a:endParaRPr lang="en-US"/>
            </a:p>
          </p:txBody>
        </p:sp>
        <p:sp>
          <p:nvSpPr>
            <p:cNvPr id="11374" name="Line 110"/>
            <p:cNvSpPr>
              <a:spLocks noChangeShapeType="1"/>
            </p:cNvSpPr>
            <p:nvPr/>
          </p:nvSpPr>
          <p:spPr bwMode="auto">
            <a:xfrm>
              <a:off x="928" y="2125"/>
              <a:ext cx="1750" cy="1"/>
            </a:xfrm>
            <a:prstGeom prst="line">
              <a:avLst/>
            </a:prstGeom>
            <a:noFill/>
            <a:ln w="55563">
              <a:solidFill>
                <a:srgbClr val="000000"/>
              </a:solidFill>
              <a:round/>
              <a:headEnd/>
              <a:tailEnd/>
            </a:ln>
          </p:spPr>
          <p:txBody>
            <a:bodyPr/>
            <a:lstStyle/>
            <a:p>
              <a:endParaRPr lang="en-US"/>
            </a:p>
          </p:txBody>
        </p:sp>
      </p:grpSp>
      <p:grpSp>
        <p:nvGrpSpPr>
          <p:cNvPr id="5" name="Group 113"/>
          <p:cNvGrpSpPr>
            <a:grpSpLocks/>
          </p:cNvGrpSpPr>
          <p:nvPr/>
        </p:nvGrpSpPr>
        <p:grpSpPr bwMode="auto">
          <a:xfrm>
            <a:off x="2895600" y="3000375"/>
            <a:ext cx="168275" cy="1479550"/>
            <a:chOff x="1767" y="1890"/>
            <a:chExt cx="106" cy="932"/>
          </a:xfrm>
        </p:grpSpPr>
        <p:sp>
          <p:nvSpPr>
            <p:cNvPr id="11375" name="Line 111"/>
            <p:cNvSpPr>
              <a:spLocks noChangeShapeType="1"/>
            </p:cNvSpPr>
            <p:nvPr/>
          </p:nvSpPr>
          <p:spPr bwMode="auto">
            <a:xfrm>
              <a:off x="1767" y="1890"/>
              <a:ext cx="1" cy="932"/>
            </a:xfrm>
            <a:prstGeom prst="line">
              <a:avLst/>
            </a:prstGeom>
            <a:noFill/>
            <a:ln w="55563" cap="rnd">
              <a:solidFill>
                <a:srgbClr val="006600"/>
              </a:solidFill>
              <a:prstDash val="sysDot"/>
              <a:round/>
              <a:headEnd/>
              <a:tailEnd/>
            </a:ln>
          </p:spPr>
          <p:txBody>
            <a:bodyPr/>
            <a:lstStyle/>
            <a:p>
              <a:endParaRPr lang="en-US"/>
            </a:p>
          </p:txBody>
        </p:sp>
        <p:sp>
          <p:nvSpPr>
            <p:cNvPr id="11376" name="Line 112"/>
            <p:cNvSpPr>
              <a:spLocks noChangeShapeType="1"/>
            </p:cNvSpPr>
            <p:nvPr/>
          </p:nvSpPr>
          <p:spPr bwMode="auto">
            <a:xfrm>
              <a:off x="1872" y="2125"/>
              <a:ext cx="1" cy="697"/>
            </a:xfrm>
            <a:prstGeom prst="line">
              <a:avLst/>
            </a:prstGeom>
            <a:noFill/>
            <a:ln w="55563" cap="rnd">
              <a:solidFill>
                <a:srgbClr val="006600"/>
              </a:solidFill>
              <a:prstDash val="sysDot"/>
              <a:round/>
              <a:headEnd/>
              <a:tailEnd/>
            </a:ln>
          </p:spPr>
          <p:txBody>
            <a:bodyPr/>
            <a:lstStyle/>
            <a:p>
              <a:endParaRPr lang="en-US"/>
            </a:p>
          </p:txBody>
        </p:sp>
      </p:grpSp>
      <p:sp>
        <p:nvSpPr>
          <p:cNvPr id="11379" name="Freeform 115"/>
          <p:cNvSpPr>
            <a:spLocks/>
          </p:cNvSpPr>
          <p:nvPr/>
        </p:nvSpPr>
        <p:spPr bwMode="auto">
          <a:xfrm>
            <a:off x="6662738" y="2724150"/>
            <a:ext cx="911225" cy="428625"/>
          </a:xfrm>
          <a:custGeom>
            <a:avLst/>
            <a:gdLst/>
            <a:ahLst/>
            <a:cxnLst>
              <a:cxn ang="0">
                <a:pos x="0" y="0"/>
              </a:cxn>
              <a:cxn ang="0">
                <a:pos x="0" y="0"/>
              </a:cxn>
              <a:cxn ang="0">
                <a:pos x="574" y="270"/>
              </a:cxn>
              <a:cxn ang="0">
                <a:pos x="0" y="270"/>
              </a:cxn>
              <a:cxn ang="0">
                <a:pos x="0" y="0"/>
              </a:cxn>
            </a:cxnLst>
            <a:rect l="0" t="0" r="r" b="b"/>
            <a:pathLst>
              <a:path w="574" h="270">
                <a:moveTo>
                  <a:pt x="0" y="0"/>
                </a:moveTo>
                <a:lnTo>
                  <a:pt x="0" y="0"/>
                </a:lnTo>
                <a:lnTo>
                  <a:pt x="574" y="270"/>
                </a:lnTo>
                <a:lnTo>
                  <a:pt x="0" y="270"/>
                </a:lnTo>
                <a:lnTo>
                  <a:pt x="0" y="0"/>
                </a:lnTo>
                <a:close/>
              </a:path>
            </a:pathLst>
          </a:custGeom>
          <a:blipFill dpi="0" rotWithShape="0">
            <a:blip r:embed="rId2" cstate="print"/>
            <a:srcRect/>
            <a:tile tx="0" ty="0" sx="100000" sy="100000" flip="none" algn="tl"/>
          </a:blipFill>
          <a:ln w="9525">
            <a:noFill/>
            <a:round/>
            <a:headEnd/>
            <a:tailEnd/>
          </a:ln>
        </p:spPr>
        <p:txBody>
          <a:bodyPr/>
          <a:lstStyle/>
          <a:p>
            <a:endParaRPr lang="en-US"/>
          </a:p>
        </p:txBody>
      </p:sp>
      <p:sp>
        <p:nvSpPr>
          <p:cNvPr id="11382" name="Rectangle 118"/>
          <p:cNvSpPr>
            <a:spLocks noChangeArrowheads="1"/>
          </p:cNvSpPr>
          <p:nvPr/>
        </p:nvSpPr>
        <p:spPr bwMode="auto">
          <a:xfrm rot="16200000">
            <a:off x="-192881" y="3121819"/>
            <a:ext cx="690562" cy="304800"/>
          </a:xfrm>
          <a:prstGeom prst="rect">
            <a:avLst/>
          </a:prstGeom>
          <a:noFill/>
          <a:ln w="9525">
            <a:noFill/>
            <a:miter lim="800000"/>
            <a:headEnd/>
            <a:tailEnd/>
          </a:ln>
        </p:spPr>
        <p:txBody>
          <a:bodyPr wrap="none" lIns="0" tIns="0" rIns="0" bIns="0">
            <a:spAutoFit/>
          </a:bodyPr>
          <a:lstStyle/>
          <a:p>
            <a:r>
              <a:rPr lang="en-US" sz="2000">
                <a:solidFill>
                  <a:srgbClr val="660066"/>
                </a:solidFill>
                <a:latin typeface="Arial" charset="0"/>
              </a:rPr>
              <a:t>Price </a:t>
            </a:r>
            <a:endParaRPr lang="en-US"/>
          </a:p>
        </p:txBody>
      </p:sp>
      <p:sp>
        <p:nvSpPr>
          <p:cNvPr id="11386" name="Rectangle 122"/>
          <p:cNvSpPr>
            <a:spLocks noChangeArrowheads="1"/>
          </p:cNvSpPr>
          <p:nvPr/>
        </p:nvSpPr>
        <p:spPr bwMode="auto">
          <a:xfrm>
            <a:off x="6149975" y="5216525"/>
            <a:ext cx="2308225" cy="346075"/>
          </a:xfrm>
          <a:prstGeom prst="rect">
            <a:avLst/>
          </a:prstGeom>
          <a:noFill/>
          <a:ln w="9525">
            <a:noFill/>
            <a:miter lim="800000"/>
            <a:headEnd/>
            <a:tailEnd/>
          </a:ln>
        </p:spPr>
        <p:txBody>
          <a:bodyPr wrap="none" lIns="0" tIns="0" rIns="0" bIns="0">
            <a:spAutoFit/>
          </a:bodyPr>
          <a:lstStyle/>
          <a:p>
            <a:r>
              <a:rPr lang="en-US" sz="2000" dirty="0">
                <a:solidFill>
                  <a:srgbClr val="660066"/>
                </a:solidFill>
                <a:latin typeface="Arial" charset="0"/>
              </a:rPr>
              <a:t>Clothing per Year </a:t>
            </a:r>
            <a:endParaRPr lang="en-US" dirty="0"/>
          </a:p>
        </p:txBody>
      </p:sp>
      <p:sp>
        <p:nvSpPr>
          <p:cNvPr id="11387" name="Rectangle 123"/>
          <p:cNvSpPr>
            <a:spLocks noChangeArrowheads="1"/>
          </p:cNvSpPr>
          <p:nvPr/>
        </p:nvSpPr>
        <p:spPr bwMode="auto">
          <a:xfrm>
            <a:off x="5570538" y="4576763"/>
            <a:ext cx="211137" cy="304800"/>
          </a:xfrm>
          <a:prstGeom prst="rect">
            <a:avLst/>
          </a:prstGeom>
          <a:noFill/>
          <a:ln w="9525">
            <a:noFill/>
            <a:miter lim="800000"/>
            <a:headEnd/>
            <a:tailEnd/>
          </a:ln>
        </p:spPr>
        <p:txBody>
          <a:bodyPr wrap="none" lIns="0" tIns="0" rIns="0" bIns="0">
            <a:spAutoFit/>
          </a:bodyPr>
          <a:lstStyle/>
          <a:p>
            <a:r>
              <a:rPr lang="en-US" sz="2000" b="0">
                <a:solidFill>
                  <a:srgbClr val="660066"/>
                </a:solidFill>
                <a:latin typeface="Arial" charset="0"/>
              </a:rPr>
              <a:t>0 </a:t>
            </a:r>
            <a:endParaRPr lang="en-US">
              <a:solidFill>
                <a:srgbClr val="660066"/>
              </a:solidFill>
            </a:endParaRPr>
          </a:p>
        </p:txBody>
      </p:sp>
      <p:sp>
        <p:nvSpPr>
          <p:cNvPr id="11388" name="Rectangle 124"/>
          <p:cNvSpPr>
            <a:spLocks noChangeArrowheads="1"/>
          </p:cNvSpPr>
          <p:nvPr/>
        </p:nvSpPr>
        <p:spPr bwMode="auto">
          <a:xfrm>
            <a:off x="6537325" y="4576763"/>
            <a:ext cx="454025" cy="304800"/>
          </a:xfrm>
          <a:prstGeom prst="rect">
            <a:avLst/>
          </a:prstGeom>
          <a:noFill/>
          <a:ln w="9525">
            <a:noFill/>
            <a:miter lim="800000"/>
            <a:headEnd/>
            <a:tailEnd/>
          </a:ln>
        </p:spPr>
        <p:txBody>
          <a:bodyPr wrap="none" lIns="0" tIns="0" rIns="0" bIns="0">
            <a:spAutoFit/>
          </a:bodyPr>
          <a:lstStyle/>
          <a:p>
            <a:r>
              <a:rPr lang="en-US" sz="2000" b="0" i="1">
                <a:solidFill>
                  <a:srgbClr val="660066"/>
                </a:solidFill>
                <a:latin typeface="Arial" charset="0"/>
              </a:rPr>
              <a:t>Q</a:t>
            </a:r>
            <a:r>
              <a:rPr lang="en-US" sz="2000" b="0" i="1" baseline="-25000">
                <a:solidFill>
                  <a:srgbClr val="660066"/>
                </a:solidFill>
                <a:latin typeface="Arial" charset="0"/>
              </a:rPr>
              <a:t>C</a:t>
            </a:r>
            <a:r>
              <a:rPr lang="en-US" sz="2000" b="0" baseline="-25000">
                <a:solidFill>
                  <a:srgbClr val="660066"/>
                </a:solidFill>
                <a:latin typeface="Arial" charset="0"/>
              </a:rPr>
              <a:t>2</a:t>
            </a:r>
            <a:r>
              <a:rPr lang="en-US" sz="2000" b="0" i="1" baseline="-25000">
                <a:solidFill>
                  <a:srgbClr val="660066"/>
                </a:solidFill>
                <a:latin typeface="Arial" charset="0"/>
              </a:rPr>
              <a:t> </a:t>
            </a:r>
            <a:endParaRPr lang="en-US">
              <a:solidFill>
                <a:srgbClr val="660066"/>
              </a:solidFill>
            </a:endParaRPr>
          </a:p>
        </p:txBody>
      </p:sp>
      <p:sp>
        <p:nvSpPr>
          <p:cNvPr id="11391" name="Rectangle 127"/>
          <p:cNvSpPr>
            <a:spLocks noChangeArrowheads="1"/>
          </p:cNvSpPr>
          <p:nvPr/>
        </p:nvSpPr>
        <p:spPr bwMode="auto">
          <a:xfrm>
            <a:off x="5105400" y="3009900"/>
            <a:ext cx="358775" cy="304800"/>
          </a:xfrm>
          <a:prstGeom prst="rect">
            <a:avLst/>
          </a:prstGeom>
          <a:noFill/>
          <a:ln w="9525">
            <a:noFill/>
            <a:miter lim="800000"/>
            <a:headEnd/>
            <a:tailEnd/>
          </a:ln>
        </p:spPr>
        <p:txBody>
          <a:bodyPr wrap="none" lIns="0" tIns="0" rIns="0" bIns="0">
            <a:spAutoFit/>
          </a:bodyPr>
          <a:lstStyle/>
          <a:p>
            <a:r>
              <a:rPr lang="en-US" sz="2000" b="0" i="1">
                <a:solidFill>
                  <a:srgbClr val="660066"/>
                </a:solidFill>
                <a:latin typeface="Arial" charset="0"/>
              </a:rPr>
              <a:t>P</a:t>
            </a:r>
            <a:r>
              <a:rPr lang="en-US" sz="2000" b="0" i="1" baseline="-25000">
                <a:solidFill>
                  <a:srgbClr val="660066"/>
                </a:solidFill>
                <a:latin typeface="Arial" charset="0"/>
              </a:rPr>
              <a:t>C</a:t>
            </a:r>
            <a:r>
              <a:rPr lang="en-US" sz="2000" b="0" i="1">
                <a:solidFill>
                  <a:srgbClr val="660066"/>
                </a:solidFill>
                <a:latin typeface="Arial" charset="0"/>
              </a:rPr>
              <a:t> </a:t>
            </a:r>
            <a:endParaRPr lang="en-US">
              <a:solidFill>
                <a:srgbClr val="660066"/>
              </a:solidFill>
            </a:endParaRPr>
          </a:p>
        </p:txBody>
      </p:sp>
      <p:grpSp>
        <p:nvGrpSpPr>
          <p:cNvPr id="6" name="Group 140"/>
          <p:cNvGrpSpPr>
            <a:grpSpLocks/>
          </p:cNvGrpSpPr>
          <p:nvPr/>
        </p:nvGrpSpPr>
        <p:grpSpPr bwMode="auto">
          <a:xfrm>
            <a:off x="6675438" y="2738438"/>
            <a:ext cx="900112" cy="1741487"/>
            <a:chOff x="4205" y="1725"/>
            <a:chExt cx="567" cy="1097"/>
          </a:xfrm>
        </p:grpSpPr>
        <p:sp>
          <p:nvSpPr>
            <p:cNvPr id="11402" name="Line 138"/>
            <p:cNvSpPr>
              <a:spLocks noChangeShapeType="1"/>
            </p:cNvSpPr>
            <p:nvPr/>
          </p:nvSpPr>
          <p:spPr bwMode="auto">
            <a:xfrm>
              <a:off x="4205" y="1725"/>
              <a:ext cx="1" cy="1097"/>
            </a:xfrm>
            <a:prstGeom prst="line">
              <a:avLst/>
            </a:prstGeom>
            <a:noFill/>
            <a:ln w="55563" cap="rnd">
              <a:solidFill>
                <a:srgbClr val="006600"/>
              </a:solidFill>
              <a:prstDash val="sysDot"/>
              <a:round/>
              <a:headEnd/>
              <a:tailEnd/>
            </a:ln>
          </p:spPr>
          <p:txBody>
            <a:bodyPr/>
            <a:lstStyle/>
            <a:p>
              <a:endParaRPr lang="en-US"/>
            </a:p>
          </p:txBody>
        </p:sp>
        <p:sp>
          <p:nvSpPr>
            <p:cNvPr id="11403" name="Line 139"/>
            <p:cNvSpPr>
              <a:spLocks noChangeShapeType="1"/>
            </p:cNvSpPr>
            <p:nvPr/>
          </p:nvSpPr>
          <p:spPr bwMode="auto">
            <a:xfrm>
              <a:off x="4771" y="1995"/>
              <a:ext cx="1" cy="827"/>
            </a:xfrm>
            <a:prstGeom prst="line">
              <a:avLst/>
            </a:prstGeom>
            <a:noFill/>
            <a:ln w="55563" cap="rnd">
              <a:solidFill>
                <a:srgbClr val="006600"/>
              </a:solidFill>
              <a:prstDash val="sysDot"/>
              <a:round/>
              <a:headEnd/>
              <a:tailEnd/>
            </a:ln>
          </p:spPr>
          <p:txBody>
            <a:bodyPr/>
            <a:lstStyle/>
            <a:p>
              <a:endParaRPr lang="en-US"/>
            </a:p>
          </p:txBody>
        </p:sp>
      </p:grpSp>
      <p:grpSp>
        <p:nvGrpSpPr>
          <p:cNvPr id="7" name="Group 173"/>
          <p:cNvGrpSpPr>
            <a:grpSpLocks/>
          </p:cNvGrpSpPr>
          <p:nvPr/>
        </p:nvGrpSpPr>
        <p:grpSpPr bwMode="auto">
          <a:xfrm>
            <a:off x="5583238" y="2198688"/>
            <a:ext cx="3151187" cy="1701800"/>
            <a:chOff x="3517" y="1385"/>
            <a:chExt cx="1985" cy="1072"/>
          </a:xfrm>
        </p:grpSpPr>
        <p:sp>
          <p:nvSpPr>
            <p:cNvPr id="11410" name="Rectangle 146"/>
            <p:cNvSpPr>
              <a:spLocks noChangeArrowheads="1"/>
            </p:cNvSpPr>
            <p:nvPr/>
          </p:nvSpPr>
          <p:spPr bwMode="auto">
            <a:xfrm>
              <a:off x="5267" y="2265"/>
              <a:ext cx="235" cy="192"/>
            </a:xfrm>
            <a:prstGeom prst="rect">
              <a:avLst/>
            </a:prstGeom>
            <a:noFill/>
            <a:ln w="9525">
              <a:noFill/>
              <a:miter lim="800000"/>
              <a:headEnd/>
              <a:tailEnd/>
            </a:ln>
          </p:spPr>
          <p:txBody>
            <a:bodyPr wrap="none" lIns="0" tIns="0" rIns="0" bIns="0">
              <a:spAutoFit/>
            </a:bodyPr>
            <a:lstStyle/>
            <a:p>
              <a:r>
                <a:rPr lang="en-US" sz="2000" b="0" i="1">
                  <a:solidFill>
                    <a:srgbClr val="000000"/>
                  </a:solidFill>
                  <a:latin typeface="Arial" charset="0"/>
                </a:rPr>
                <a:t>D</a:t>
              </a:r>
              <a:r>
                <a:rPr lang="en-US" sz="2000" b="0" i="1" baseline="-25000">
                  <a:solidFill>
                    <a:srgbClr val="000000"/>
                  </a:solidFill>
                  <a:latin typeface="Arial" charset="0"/>
                </a:rPr>
                <a:t>C</a:t>
              </a:r>
              <a:r>
                <a:rPr lang="en-US" sz="2000" b="0" i="1">
                  <a:solidFill>
                    <a:srgbClr val="000000"/>
                  </a:solidFill>
                  <a:latin typeface="Arial" charset="0"/>
                </a:rPr>
                <a:t> </a:t>
              </a:r>
              <a:endParaRPr lang="en-US"/>
            </a:p>
          </p:txBody>
        </p:sp>
        <p:sp>
          <p:nvSpPr>
            <p:cNvPr id="11412" name="Line 148"/>
            <p:cNvSpPr>
              <a:spLocks noChangeShapeType="1"/>
            </p:cNvSpPr>
            <p:nvPr/>
          </p:nvSpPr>
          <p:spPr bwMode="auto">
            <a:xfrm>
              <a:off x="3517" y="1385"/>
              <a:ext cx="1846" cy="888"/>
            </a:xfrm>
            <a:prstGeom prst="line">
              <a:avLst/>
            </a:prstGeom>
            <a:noFill/>
            <a:ln w="55563">
              <a:solidFill>
                <a:srgbClr val="006600"/>
              </a:solidFill>
              <a:round/>
              <a:headEnd/>
              <a:tailEnd/>
            </a:ln>
          </p:spPr>
          <p:txBody>
            <a:bodyPr/>
            <a:lstStyle/>
            <a:p>
              <a:endParaRPr lang="en-US"/>
            </a:p>
          </p:txBody>
        </p:sp>
      </p:grpSp>
      <p:grpSp>
        <p:nvGrpSpPr>
          <p:cNvPr id="8" name="Group 171"/>
          <p:cNvGrpSpPr>
            <a:grpSpLocks/>
          </p:cNvGrpSpPr>
          <p:nvPr/>
        </p:nvGrpSpPr>
        <p:grpSpPr bwMode="auto">
          <a:xfrm>
            <a:off x="5583238" y="2559050"/>
            <a:ext cx="3194050" cy="373063"/>
            <a:chOff x="3517" y="1612"/>
            <a:chExt cx="2012" cy="235"/>
          </a:xfrm>
        </p:grpSpPr>
        <p:sp>
          <p:nvSpPr>
            <p:cNvPr id="11409" name="Rectangle 145"/>
            <p:cNvSpPr>
              <a:spLocks noChangeArrowheads="1"/>
            </p:cNvSpPr>
            <p:nvPr/>
          </p:nvSpPr>
          <p:spPr bwMode="auto">
            <a:xfrm>
              <a:off x="5285" y="1612"/>
              <a:ext cx="244" cy="235"/>
            </a:xfrm>
            <a:prstGeom prst="rect">
              <a:avLst/>
            </a:prstGeom>
            <a:noFill/>
            <a:ln w="9525">
              <a:noFill/>
              <a:miter lim="800000"/>
              <a:headEnd/>
              <a:tailEnd/>
            </a:ln>
          </p:spPr>
          <p:txBody>
            <a:bodyPr wrap="none" lIns="0" tIns="0" rIns="0" bIns="0">
              <a:spAutoFit/>
            </a:bodyPr>
            <a:lstStyle/>
            <a:p>
              <a:r>
                <a:rPr lang="en-US" sz="2000" b="0" i="1">
                  <a:solidFill>
                    <a:srgbClr val="000000"/>
                  </a:solidFill>
                  <a:latin typeface="Arial" charset="0"/>
                </a:rPr>
                <a:t>S' </a:t>
              </a:r>
              <a:endParaRPr lang="en-US"/>
            </a:p>
          </p:txBody>
        </p:sp>
        <p:sp>
          <p:nvSpPr>
            <p:cNvPr id="11413" name="Line 149"/>
            <p:cNvSpPr>
              <a:spLocks noChangeShapeType="1"/>
            </p:cNvSpPr>
            <p:nvPr/>
          </p:nvSpPr>
          <p:spPr bwMode="auto">
            <a:xfrm>
              <a:off x="3517" y="1725"/>
              <a:ext cx="1742" cy="1"/>
            </a:xfrm>
            <a:prstGeom prst="line">
              <a:avLst/>
            </a:prstGeom>
            <a:noFill/>
            <a:ln w="55563">
              <a:solidFill>
                <a:srgbClr val="006600"/>
              </a:solidFill>
              <a:round/>
              <a:headEnd/>
              <a:tailEnd/>
            </a:ln>
          </p:spPr>
          <p:txBody>
            <a:bodyPr/>
            <a:lstStyle/>
            <a:p>
              <a:endParaRPr lang="en-US"/>
            </a:p>
          </p:txBody>
        </p:sp>
      </p:grpSp>
      <p:grpSp>
        <p:nvGrpSpPr>
          <p:cNvPr id="9" name="Group 172"/>
          <p:cNvGrpSpPr>
            <a:grpSpLocks/>
          </p:cNvGrpSpPr>
          <p:nvPr/>
        </p:nvGrpSpPr>
        <p:grpSpPr bwMode="auto">
          <a:xfrm>
            <a:off x="5583238" y="2986088"/>
            <a:ext cx="3152775" cy="373062"/>
            <a:chOff x="3517" y="1881"/>
            <a:chExt cx="1986" cy="235"/>
          </a:xfrm>
        </p:grpSpPr>
        <p:sp>
          <p:nvSpPr>
            <p:cNvPr id="11381" name="Rectangle 117"/>
            <p:cNvSpPr>
              <a:spLocks noChangeArrowheads="1"/>
            </p:cNvSpPr>
            <p:nvPr/>
          </p:nvSpPr>
          <p:spPr bwMode="auto">
            <a:xfrm>
              <a:off x="5285" y="1881"/>
              <a:ext cx="218" cy="235"/>
            </a:xfrm>
            <a:prstGeom prst="rect">
              <a:avLst/>
            </a:prstGeom>
            <a:noFill/>
            <a:ln w="9525">
              <a:noFill/>
              <a:miter lim="800000"/>
              <a:headEnd/>
              <a:tailEnd/>
            </a:ln>
          </p:spPr>
          <p:txBody>
            <a:bodyPr wrap="none" lIns="0" tIns="0" rIns="0" bIns="0">
              <a:spAutoFit/>
            </a:bodyPr>
            <a:lstStyle/>
            <a:p>
              <a:r>
                <a:rPr lang="en-US" sz="2000" b="0" i="1">
                  <a:solidFill>
                    <a:srgbClr val="000000"/>
                  </a:solidFill>
                  <a:latin typeface="Arial" charset="0"/>
                </a:rPr>
                <a:t>S </a:t>
              </a:r>
              <a:endParaRPr lang="en-US"/>
            </a:p>
          </p:txBody>
        </p:sp>
        <p:sp>
          <p:nvSpPr>
            <p:cNvPr id="11415" name="Line 151"/>
            <p:cNvSpPr>
              <a:spLocks noChangeShapeType="1"/>
            </p:cNvSpPr>
            <p:nvPr/>
          </p:nvSpPr>
          <p:spPr bwMode="auto">
            <a:xfrm>
              <a:off x="3517" y="1995"/>
              <a:ext cx="1733" cy="1"/>
            </a:xfrm>
            <a:prstGeom prst="line">
              <a:avLst/>
            </a:prstGeom>
            <a:noFill/>
            <a:ln w="55563">
              <a:solidFill>
                <a:srgbClr val="000000"/>
              </a:solidFill>
              <a:round/>
              <a:headEnd/>
              <a:tailEnd/>
            </a:ln>
          </p:spPr>
          <p:txBody>
            <a:bodyPr/>
            <a:lstStyle/>
            <a:p>
              <a:endParaRPr lang="en-US"/>
            </a:p>
          </p:txBody>
        </p:sp>
      </p:grpSp>
      <p:sp>
        <p:nvSpPr>
          <p:cNvPr id="11416" name="Freeform 152"/>
          <p:cNvSpPr>
            <a:spLocks/>
          </p:cNvSpPr>
          <p:nvPr/>
        </p:nvSpPr>
        <p:spPr bwMode="auto">
          <a:xfrm>
            <a:off x="5570538" y="1811338"/>
            <a:ext cx="2998787" cy="2668587"/>
          </a:xfrm>
          <a:custGeom>
            <a:avLst/>
            <a:gdLst/>
            <a:ahLst/>
            <a:cxnLst>
              <a:cxn ang="0">
                <a:pos x="0" y="0"/>
              </a:cxn>
              <a:cxn ang="0">
                <a:pos x="0" y="1681"/>
              </a:cxn>
              <a:cxn ang="0">
                <a:pos x="1889" y="1681"/>
              </a:cxn>
            </a:cxnLst>
            <a:rect l="0" t="0" r="r" b="b"/>
            <a:pathLst>
              <a:path w="1889" h="1681">
                <a:moveTo>
                  <a:pt x="0" y="0"/>
                </a:moveTo>
                <a:lnTo>
                  <a:pt x="0" y="1681"/>
                </a:lnTo>
                <a:lnTo>
                  <a:pt x="1889" y="1681"/>
                </a:lnTo>
              </a:path>
            </a:pathLst>
          </a:custGeom>
          <a:noFill/>
          <a:ln w="55563">
            <a:solidFill>
              <a:srgbClr val="000000"/>
            </a:solidFill>
            <a:prstDash val="solid"/>
            <a:round/>
            <a:headEnd/>
            <a:tailEnd/>
          </a:ln>
        </p:spPr>
        <p:txBody>
          <a:bodyPr/>
          <a:lstStyle/>
          <a:p>
            <a:endParaRPr lang="en-US"/>
          </a:p>
        </p:txBody>
      </p:sp>
      <p:sp>
        <p:nvSpPr>
          <p:cNvPr id="11417" name="Freeform 153"/>
          <p:cNvSpPr>
            <a:spLocks/>
          </p:cNvSpPr>
          <p:nvPr/>
        </p:nvSpPr>
        <p:spPr bwMode="auto">
          <a:xfrm>
            <a:off x="1473200" y="1811338"/>
            <a:ext cx="2984500" cy="2668587"/>
          </a:xfrm>
          <a:custGeom>
            <a:avLst/>
            <a:gdLst/>
            <a:ahLst/>
            <a:cxnLst>
              <a:cxn ang="0">
                <a:pos x="0" y="0"/>
              </a:cxn>
              <a:cxn ang="0">
                <a:pos x="0" y="1681"/>
              </a:cxn>
              <a:cxn ang="0">
                <a:pos x="1880" y="1681"/>
              </a:cxn>
            </a:cxnLst>
            <a:rect l="0" t="0" r="r" b="b"/>
            <a:pathLst>
              <a:path w="1880" h="1681">
                <a:moveTo>
                  <a:pt x="0" y="0"/>
                </a:moveTo>
                <a:lnTo>
                  <a:pt x="0" y="1681"/>
                </a:lnTo>
                <a:lnTo>
                  <a:pt x="1880" y="1681"/>
                </a:lnTo>
              </a:path>
            </a:pathLst>
          </a:custGeom>
          <a:noFill/>
          <a:ln w="55563">
            <a:solidFill>
              <a:srgbClr val="000000"/>
            </a:solidFill>
            <a:prstDash val="solid"/>
            <a:round/>
            <a:headEnd/>
            <a:tailEnd/>
          </a:ln>
        </p:spPr>
        <p:txBody>
          <a:bodyPr/>
          <a:lstStyle/>
          <a:p>
            <a:endParaRPr lang="en-US"/>
          </a:p>
        </p:txBody>
      </p:sp>
      <p:sp>
        <p:nvSpPr>
          <p:cNvPr id="11418" name="Rectangle 154"/>
          <p:cNvSpPr>
            <a:spLocks noChangeArrowheads="1"/>
          </p:cNvSpPr>
          <p:nvPr/>
        </p:nvSpPr>
        <p:spPr bwMode="auto">
          <a:xfrm>
            <a:off x="407988" y="2800350"/>
            <a:ext cx="938212" cy="304800"/>
          </a:xfrm>
          <a:prstGeom prst="rect">
            <a:avLst/>
          </a:prstGeom>
          <a:noFill/>
          <a:ln w="9525">
            <a:noFill/>
            <a:miter lim="800000"/>
            <a:headEnd/>
            <a:tailEnd/>
          </a:ln>
          <a:effectLst/>
        </p:spPr>
        <p:txBody>
          <a:bodyPr wrap="none" lIns="0" tIns="0" rIns="0" bIns="0">
            <a:spAutoFit/>
          </a:bodyPr>
          <a:lstStyle/>
          <a:p>
            <a:r>
              <a:rPr lang="en-US" sz="2000" b="0" i="1">
                <a:solidFill>
                  <a:srgbClr val="660066"/>
                </a:solidFill>
                <a:latin typeface="Arial" charset="0"/>
              </a:rPr>
              <a:t>P</a:t>
            </a:r>
            <a:r>
              <a:rPr lang="en-US" sz="2000" b="0" i="1" baseline="-25000">
                <a:solidFill>
                  <a:srgbClr val="660066"/>
                </a:solidFill>
                <a:latin typeface="Arial" charset="0"/>
              </a:rPr>
              <a:t>F</a:t>
            </a:r>
            <a:r>
              <a:rPr lang="en-US" sz="2000" b="0">
                <a:solidFill>
                  <a:srgbClr val="660066"/>
                </a:solidFill>
                <a:latin typeface="Arial" charset="0"/>
              </a:rPr>
              <a:t>(1 + </a:t>
            </a:r>
            <a:r>
              <a:rPr lang="en-US" sz="2000" b="0" i="1">
                <a:solidFill>
                  <a:srgbClr val="660066"/>
                </a:solidFill>
                <a:latin typeface="Arial" charset="0"/>
              </a:rPr>
              <a:t>t</a:t>
            </a:r>
            <a:r>
              <a:rPr lang="en-US" sz="2000" b="0">
                <a:solidFill>
                  <a:srgbClr val="660066"/>
                </a:solidFill>
                <a:latin typeface="Arial" charset="0"/>
              </a:rPr>
              <a:t>)</a:t>
            </a:r>
            <a:endParaRPr lang="en-US">
              <a:solidFill>
                <a:srgbClr val="660066"/>
              </a:solidFill>
            </a:endParaRPr>
          </a:p>
        </p:txBody>
      </p:sp>
      <p:sp>
        <p:nvSpPr>
          <p:cNvPr id="11419" name="Rectangle 155"/>
          <p:cNvSpPr>
            <a:spLocks noChangeArrowheads="1"/>
          </p:cNvSpPr>
          <p:nvPr/>
        </p:nvSpPr>
        <p:spPr bwMode="auto">
          <a:xfrm>
            <a:off x="6934200" y="1295400"/>
            <a:ext cx="184150" cy="304800"/>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charset="0"/>
              </a:rPr>
              <a:t>B</a:t>
            </a:r>
            <a:endParaRPr lang="en-US"/>
          </a:p>
        </p:txBody>
      </p:sp>
      <p:sp>
        <p:nvSpPr>
          <p:cNvPr id="11420" name="Rectangle 156"/>
          <p:cNvSpPr>
            <a:spLocks noChangeArrowheads="1"/>
          </p:cNvSpPr>
          <p:nvPr/>
        </p:nvSpPr>
        <p:spPr bwMode="auto">
          <a:xfrm>
            <a:off x="3092450" y="3009900"/>
            <a:ext cx="331788" cy="304800"/>
          </a:xfrm>
          <a:prstGeom prst="rect">
            <a:avLst/>
          </a:prstGeom>
          <a:noFill/>
          <a:ln w="9525">
            <a:noFill/>
            <a:miter lim="800000"/>
            <a:headEnd/>
            <a:tailEnd/>
          </a:ln>
        </p:spPr>
        <p:txBody>
          <a:bodyPr wrap="none" lIns="0" tIns="0" rIns="0" bIns="0">
            <a:spAutoFit/>
          </a:bodyPr>
          <a:lstStyle/>
          <a:p>
            <a:r>
              <a:rPr lang="en-US" sz="2000" b="0" i="1">
                <a:solidFill>
                  <a:srgbClr val="000000"/>
                </a:solidFill>
                <a:latin typeface="Arial" charset="0"/>
              </a:rPr>
              <a:t>E</a:t>
            </a:r>
            <a:r>
              <a:rPr lang="en-US" sz="2000" b="0" baseline="-25000">
                <a:solidFill>
                  <a:srgbClr val="000000"/>
                </a:solidFill>
                <a:latin typeface="Arial" charset="0"/>
              </a:rPr>
              <a:t>1</a:t>
            </a:r>
            <a:r>
              <a:rPr lang="en-US" sz="2000" b="0" i="1">
                <a:solidFill>
                  <a:srgbClr val="000000"/>
                </a:solidFill>
                <a:latin typeface="Arial" charset="0"/>
              </a:rPr>
              <a:t> </a:t>
            </a:r>
            <a:endParaRPr lang="en-US"/>
          </a:p>
        </p:txBody>
      </p:sp>
      <p:grpSp>
        <p:nvGrpSpPr>
          <p:cNvPr id="10" name="Group 168"/>
          <p:cNvGrpSpPr>
            <a:grpSpLocks/>
          </p:cNvGrpSpPr>
          <p:nvPr/>
        </p:nvGrpSpPr>
        <p:grpSpPr bwMode="auto">
          <a:xfrm>
            <a:off x="6800850" y="3962400"/>
            <a:ext cx="635000" cy="381000"/>
            <a:chOff x="4284" y="2496"/>
            <a:chExt cx="400" cy="240"/>
          </a:xfrm>
        </p:grpSpPr>
        <p:sp>
          <p:nvSpPr>
            <p:cNvPr id="11380" name="Line 116"/>
            <p:cNvSpPr>
              <a:spLocks noChangeShapeType="1"/>
            </p:cNvSpPr>
            <p:nvPr/>
          </p:nvSpPr>
          <p:spPr bwMode="auto">
            <a:xfrm>
              <a:off x="4284" y="2735"/>
              <a:ext cx="400" cy="1"/>
            </a:xfrm>
            <a:prstGeom prst="line">
              <a:avLst/>
            </a:prstGeom>
            <a:noFill/>
            <a:ln w="12700">
              <a:solidFill>
                <a:srgbClr val="000000"/>
              </a:solidFill>
              <a:round/>
              <a:headEnd type="stealth" w="lg" len="lg"/>
              <a:tailEnd type="stealth" w="lg" len="lg"/>
            </a:ln>
          </p:spPr>
          <p:txBody>
            <a:bodyPr/>
            <a:lstStyle/>
            <a:p>
              <a:endParaRPr lang="en-US"/>
            </a:p>
          </p:txBody>
        </p:sp>
        <p:sp>
          <p:nvSpPr>
            <p:cNvPr id="11422" name="Rectangle 158"/>
            <p:cNvSpPr>
              <a:spLocks noChangeArrowheads="1"/>
            </p:cNvSpPr>
            <p:nvPr/>
          </p:nvSpPr>
          <p:spPr bwMode="auto">
            <a:xfrm>
              <a:off x="4320" y="2496"/>
              <a:ext cx="309" cy="173"/>
            </a:xfrm>
            <a:prstGeom prst="rect">
              <a:avLst/>
            </a:prstGeom>
            <a:solidFill>
              <a:srgbClr val="FFFFFF"/>
            </a:solidFill>
            <a:ln w="9525">
              <a:noFill/>
              <a:miter lim="800000"/>
              <a:headEnd/>
              <a:tailEnd/>
            </a:ln>
          </p:spPr>
          <p:txBody>
            <a:bodyPr wrap="none" lIns="0" tIns="0" rIns="0" bIns="0">
              <a:spAutoFit/>
            </a:bodyPr>
            <a:lstStyle/>
            <a:p>
              <a:r>
                <a:rPr lang="en-US" b="0">
                  <a:solidFill>
                    <a:srgbClr val="000000"/>
                  </a:solidFill>
                  <a:latin typeface="Symbol" pitchFamily="18" charset="2"/>
                </a:rPr>
                <a:t>D</a:t>
              </a:r>
              <a:r>
                <a:rPr lang="en-US" b="0" i="1">
                  <a:solidFill>
                    <a:srgbClr val="000000"/>
                  </a:solidFill>
                  <a:latin typeface="Arial" charset="0"/>
                </a:rPr>
                <a:t>Q</a:t>
              </a:r>
              <a:r>
                <a:rPr lang="en-US" b="0" i="1" baseline="-25000">
                  <a:solidFill>
                    <a:srgbClr val="000000"/>
                  </a:solidFill>
                  <a:latin typeface="Arial" charset="0"/>
                </a:rPr>
                <a:t>C</a:t>
              </a:r>
              <a:r>
                <a:rPr lang="en-US" b="0" i="1">
                  <a:solidFill>
                    <a:srgbClr val="000000"/>
                  </a:solidFill>
                  <a:latin typeface="Arial" charset="0"/>
                </a:rPr>
                <a:t> </a:t>
              </a:r>
              <a:endParaRPr lang="en-US"/>
            </a:p>
          </p:txBody>
        </p:sp>
      </p:grpSp>
      <p:sp>
        <p:nvSpPr>
          <p:cNvPr id="11423" name="Rectangle 159"/>
          <p:cNvSpPr>
            <a:spLocks noChangeArrowheads="1"/>
          </p:cNvSpPr>
          <p:nvPr/>
        </p:nvSpPr>
        <p:spPr bwMode="auto">
          <a:xfrm>
            <a:off x="4572000" y="2590800"/>
            <a:ext cx="955675" cy="304800"/>
          </a:xfrm>
          <a:prstGeom prst="rect">
            <a:avLst/>
          </a:prstGeom>
          <a:noFill/>
          <a:ln w="9525">
            <a:noFill/>
            <a:miter lim="800000"/>
            <a:headEnd/>
            <a:tailEnd/>
          </a:ln>
          <a:effectLst/>
        </p:spPr>
        <p:txBody>
          <a:bodyPr wrap="none" lIns="0" tIns="0" rIns="0" bIns="0">
            <a:spAutoFit/>
          </a:bodyPr>
          <a:lstStyle/>
          <a:p>
            <a:r>
              <a:rPr lang="en-US" sz="2000" b="0" i="1">
                <a:solidFill>
                  <a:srgbClr val="660066"/>
                </a:solidFill>
                <a:latin typeface="Arial" charset="0"/>
              </a:rPr>
              <a:t>P</a:t>
            </a:r>
            <a:r>
              <a:rPr lang="en-US" sz="2000" b="0" i="1" baseline="-25000">
                <a:solidFill>
                  <a:srgbClr val="660066"/>
                </a:solidFill>
                <a:latin typeface="Arial" charset="0"/>
              </a:rPr>
              <a:t>C</a:t>
            </a:r>
            <a:r>
              <a:rPr lang="en-US" sz="2000" b="0">
                <a:solidFill>
                  <a:srgbClr val="660066"/>
                </a:solidFill>
                <a:latin typeface="Arial" charset="0"/>
              </a:rPr>
              <a:t>(1 + </a:t>
            </a:r>
            <a:r>
              <a:rPr lang="en-US" sz="2000" b="0" i="1">
                <a:solidFill>
                  <a:srgbClr val="660066"/>
                </a:solidFill>
                <a:latin typeface="Arial" charset="0"/>
              </a:rPr>
              <a:t>t</a:t>
            </a:r>
            <a:r>
              <a:rPr lang="en-US" sz="2000" b="0">
                <a:solidFill>
                  <a:srgbClr val="660066"/>
                </a:solidFill>
                <a:latin typeface="Arial" charset="0"/>
              </a:rPr>
              <a:t>)</a:t>
            </a:r>
            <a:endParaRPr lang="en-US">
              <a:solidFill>
                <a:srgbClr val="660066"/>
              </a:solidFill>
            </a:endParaRPr>
          </a:p>
        </p:txBody>
      </p:sp>
      <p:sp>
        <p:nvSpPr>
          <p:cNvPr id="11424" name="Rectangle 160"/>
          <p:cNvSpPr>
            <a:spLocks noChangeArrowheads="1"/>
          </p:cNvSpPr>
          <p:nvPr/>
        </p:nvSpPr>
        <p:spPr bwMode="auto">
          <a:xfrm>
            <a:off x="7340600" y="4576763"/>
            <a:ext cx="454025" cy="304800"/>
          </a:xfrm>
          <a:prstGeom prst="rect">
            <a:avLst/>
          </a:prstGeom>
          <a:noFill/>
          <a:ln w="9525">
            <a:noFill/>
            <a:miter lim="800000"/>
            <a:headEnd/>
            <a:tailEnd/>
          </a:ln>
        </p:spPr>
        <p:txBody>
          <a:bodyPr wrap="none" lIns="0" tIns="0" rIns="0" bIns="0">
            <a:spAutoFit/>
          </a:bodyPr>
          <a:lstStyle/>
          <a:p>
            <a:r>
              <a:rPr lang="en-US" sz="2000" b="0" i="1">
                <a:solidFill>
                  <a:srgbClr val="660066"/>
                </a:solidFill>
                <a:latin typeface="Arial" charset="0"/>
              </a:rPr>
              <a:t>Q</a:t>
            </a:r>
            <a:r>
              <a:rPr lang="en-US" sz="2000" b="0" i="1" baseline="-25000">
                <a:solidFill>
                  <a:srgbClr val="660066"/>
                </a:solidFill>
                <a:latin typeface="Arial" charset="0"/>
              </a:rPr>
              <a:t>C</a:t>
            </a:r>
            <a:r>
              <a:rPr lang="en-US" sz="2000" b="0" baseline="-25000">
                <a:solidFill>
                  <a:srgbClr val="660066"/>
                </a:solidFill>
                <a:latin typeface="Arial" charset="0"/>
              </a:rPr>
              <a:t>1</a:t>
            </a:r>
            <a:r>
              <a:rPr lang="en-US" sz="2000" b="0" i="1" baseline="-25000">
                <a:solidFill>
                  <a:srgbClr val="660066"/>
                </a:solidFill>
                <a:latin typeface="Arial" charset="0"/>
              </a:rPr>
              <a:t> </a:t>
            </a:r>
            <a:endParaRPr lang="en-US">
              <a:solidFill>
                <a:srgbClr val="660066"/>
              </a:solidFill>
            </a:endParaRPr>
          </a:p>
        </p:txBody>
      </p:sp>
      <p:sp>
        <p:nvSpPr>
          <p:cNvPr id="11425" name="Rectangle 161"/>
          <p:cNvSpPr>
            <a:spLocks noChangeArrowheads="1"/>
          </p:cNvSpPr>
          <p:nvPr/>
        </p:nvSpPr>
        <p:spPr bwMode="auto">
          <a:xfrm>
            <a:off x="6731000" y="2387600"/>
            <a:ext cx="331788" cy="304800"/>
          </a:xfrm>
          <a:prstGeom prst="rect">
            <a:avLst/>
          </a:prstGeom>
          <a:noFill/>
          <a:ln w="9525">
            <a:noFill/>
            <a:miter lim="800000"/>
            <a:headEnd/>
            <a:tailEnd/>
          </a:ln>
        </p:spPr>
        <p:txBody>
          <a:bodyPr wrap="none" lIns="0" tIns="0" rIns="0" bIns="0">
            <a:spAutoFit/>
          </a:bodyPr>
          <a:lstStyle/>
          <a:p>
            <a:r>
              <a:rPr lang="en-US" sz="2000" b="0" i="1">
                <a:solidFill>
                  <a:srgbClr val="000000"/>
                </a:solidFill>
                <a:latin typeface="Arial" charset="0"/>
              </a:rPr>
              <a:t>E</a:t>
            </a:r>
            <a:r>
              <a:rPr lang="en-US" sz="2000" b="0" baseline="-25000">
                <a:solidFill>
                  <a:srgbClr val="000000"/>
                </a:solidFill>
                <a:latin typeface="Arial" charset="0"/>
              </a:rPr>
              <a:t>2</a:t>
            </a:r>
            <a:r>
              <a:rPr lang="en-US" sz="2000" b="0" i="1">
                <a:solidFill>
                  <a:srgbClr val="000000"/>
                </a:solidFill>
                <a:latin typeface="Arial" charset="0"/>
              </a:rPr>
              <a:t> </a:t>
            </a:r>
            <a:endParaRPr lang="en-US"/>
          </a:p>
        </p:txBody>
      </p:sp>
      <p:sp>
        <p:nvSpPr>
          <p:cNvPr id="11426" name="Rectangle 162"/>
          <p:cNvSpPr>
            <a:spLocks noChangeArrowheads="1"/>
          </p:cNvSpPr>
          <p:nvPr/>
        </p:nvSpPr>
        <p:spPr bwMode="auto">
          <a:xfrm>
            <a:off x="7620000" y="2819400"/>
            <a:ext cx="331788" cy="304800"/>
          </a:xfrm>
          <a:prstGeom prst="rect">
            <a:avLst/>
          </a:prstGeom>
          <a:noFill/>
          <a:ln w="9525">
            <a:noFill/>
            <a:miter lim="800000"/>
            <a:headEnd/>
            <a:tailEnd/>
          </a:ln>
        </p:spPr>
        <p:txBody>
          <a:bodyPr wrap="none" lIns="0" tIns="0" rIns="0" bIns="0">
            <a:spAutoFit/>
          </a:bodyPr>
          <a:lstStyle/>
          <a:p>
            <a:r>
              <a:rPr lang="en-US" sz="2000" b="0" i="1">
                <a:solidFill>
                  <a:srgbClr val="000000"/>
                </a:solidFill>
                <a:latin typeface="Arial" charset="0"/>
              </a:rPr>
              <a:t>E</a:t>
            </a:r>
            <a:r>
              <a:rPr lang="en-US" sz="2000" b="0" baseline="-25000">
                <a:solidFill>
                  <a:srgbClr val="000000"/>
                </a:solidFill>
                <a:latin typeface="Arial" charset="0"/>
              </a:rPr>
              <a:t>1</a:t>
            </a:r>
            <a:r>
              <a:rPr lang="en-US" sz="2000" b="0" i="1">
                <a:solidFill>
                  <a:srgbClr val="000000"/>
                </a:solidFill>
                <a:latin typeface="Arial" charset="0"/>
              </a:rPr>
              <a:t> </a:t>
            </a:r>
            <a:endParaRPr lang="en-US"/>
          </a:p>
        </p:txBody>
      </p:sp>
      <p:sp>
        <p:nvSpPr>
          <p:cNvPr id="11427" name="Rectangle 163"/>
          <p:cNvSpPr>
            <a:spLocks noChangeArrowheads="1"/>
          </p:cNvSpPr>
          <p:nvPr/>
        </p:nvSpPr>
        <p:spPr bwMode="auto">
          <a:xfrm>
            <a:off x="6324600" y="3124200"/>
            <a:ext cx="354013" cy="396875"/>
          </a:xfrm>
          <a:prstGeom prst="rect">
            <a:avLst/>
          </a:prstGeom>
          <a:noFill/>
          <a:ln w="9525">
            <a:noFill/>
            <a:miter lim="800000"/>
            <a:headEnd/>
            <a:tailEnd/>
          </a:ln>
          <a:effectLst/>
        </p:spPr>
        <p:txBody>
          <a:bodyPr wrap="none">
            <a:spAutoFit/>
          </a:bodyPr>
          <a:lstStyle/>
          <a:p>
            <a:r>
              <a:rPr lang="en-US" sz="2000" b="0" i="1">
                <a:solidFill>
                  <a:srgbClr val="000000"/>
                </a:solidFill>
                <a:latin typeface="Arial" charset="0"/>
              </a:rPr>
              <a:t>B</a:t>
            </a:r>
          </a:p>
        </p:txBody>
      </p:sp>
      <p:grpSp>
        <p:nvGrpSpPr>
          <p:cNvPr id="11" name="Group 167"/>
          <p:cNvGrpSpPr>
            <a:grpSpLocks/>
          </p:cNvGrpSpPr>
          <p:nvPr/>
        </p:nvGrpSpPr>
        <p:grpSpPr bwMode="auto">
          <a:xfrm>
            <a:off x="2133600" y="3810000"/>
            <a:ext cx="925513" cy="601663"/>
            <a:chOff x="1344" y="2400"/>
            <a:chExt cx="583" cy="379"/>
          </a:xfrm>
        </p:grpSpPr>
        <p:sp>
          <p:nvSpPr>
            <p:cNvPr id="11378" name="Line 114"/>
            <p:cNvSpPr>
              <a:spLocks noChangeShapeType="1"/>
            </p:cNvSpPr>
            <p:nvPr/>
          </p:nvSpPr>
          <p:spPr bwMode="auto">
            <a:xfrm>
              <a:off x="1632" y="2544"/>
              <a:ext cx="175" cy="138"/>
            </a:xfrm>
            <a:prstGeom prst="line">
              <a:avLst/>
            </a:prstGeom>
            <a:noFill/>
            <a:ln w="14351">
              <a:solidFill>
                <a:srgbClr val="000000"/>
              </a:solidFill>
              <a:round/>
              <a:headEnd/>
              <a:tailEnd type="stealth" w="lg" len="lg"/>
            </a:ln>
          </p:spPr>
          <p:txBody>
            <a:bodyPr/>
            <a:lstStyle/>
            <a:p>
              <a:endParaRPr lang="en-US"/>
            </a:p>
          </p:txBody>
        </p:sp>
        <p:sp>
          <p:nvSpPr>
            <p:cNvPr id="11421" name="Rectangle 157"/>
            <p:cNvSpPr>
              <a:spLocks noChangeArrowheads="1"/>
            </p:cNvSpPr>
            <p:nvPr/>
          </p:nvSpPr>
          <p:spPr bwMode="auto">
            <a:xfrm>
              <a:off x="1344" y="2400"/>
              <a:ext cx="299" cy="173"/>
            </a:xfrm>
            <a:prstGeom prst="rect">
              <a:avLst/>
            </a:prstGeom>
            <a:solidFill>
              <a:srgbClr val="FFFFFF"/>
            </a:solidFill>
            <a:ln w="9525">
              <a:noFill/>
              <a:miter lim="800000"/>
              <a:headEnd/>
              <a:tailEnd/>
            </a:ln>
          </p:spPr>
          <p:txBody>
            <a:bodyPr wrap="none" lIns="0" tIns="0" rIns="0" bIns="0">
              <a:spAutoFit/>
            </a:bodyPr>
            <a:lstStyle/>
            <a:p>
              <a:r>
                <a:rPr lang="en-US" b="0">
                  <a:solidFill>
                    <a:srgbClr val="000000"/>
                  </a:solidFill>
                  <a:latin typeface="Symbol" pitchFamily="18" charset="2"/>
                </a:rPr>
                <a:t>D</a:t>
              </a:r>
              <a:r>
                <a:rPr lang="en-US" b="0" i="1">
                  <a:solidFill>
                    <a:srgbClr val="000000"/>
                  </a:solidFill>
                  <a:latin typeface="Arial" charset="0"/>
                </a:rPr>
                <a:t>Q</a:t>
              </a:r>
              <a:r>
                <a:rPr lang="en-US" b="0" i="1" baseline="-25000">
                  <a:solidFill>
                    <a:srgbClr val="000000"/>
                  </a:solidFill>
                  <a:latin typeface="Arial" charset="0"/>
                </a:rPr>
                <a:t>F</a:t>
              </a:r>
              <a:r>
                <a:rPr lang="en-US" b="0" i="1">
                  <a:solidFill>
                    <a:srgbClr val="000000"/>
                  </a:solidFill>
                  <a:latin typeface="Arial" charset="0"/>
                </a:rPr>
                <a:t> </a:t>
              </a:r>
              <a:endParaRPr lang="en-US"/>
            </a:p>
          </p:txBody>
        </p:sp>
        <p:sp>
          <p:nvSpPr>
            <p:cNvPr id="11428" name="AutoShape 164"/>
            <p:cNvSpPr>
              <a:spLocks/>
            </p:cNvSpPr>
            <p:nvPr/>
          </p:nvSpPr>
          <p:spPr bwMode="auto">
            <a:xfrm rot="5400000">
              <a:off x="1848" y="2701"/>
              <a:ext cx="53" cy="104"/>
            </a:xfrm>
            <a:prstGeom prst="leftBrace">
              <a:avLst>
                <a:gd name="adj1" fmla="val 16352"/>
                <a:gd name="adj2" fmla="val 50000"/>
              </a:avLst>
            </a:prstGeom>
            <a:noFill/>
            <a:ln w="19050">
              <a:solidFill>
                <a:schemeClr val="tx1"/>
              </a:solidFill>
              <a:round/>
              <a:headEnd/>
              <a:tailEnd/>
            </a:ln>
            <a:effectLst/>
          </p:spPr>
          <p:txBody>
            <a:bodyPr wrap="none" anchor="ctr"/>
            <a:lstStyle/>
            <a:p>
              <a:endParaRPr lang="en-US"/>
            </a:p>
          </p:txBody>
        </p:sp>
      </p:grpSp>
      <p:sp>
        <p:nvSpPr>
          <p:cNvPr id="11429" name="Rectangle 165"/>
          <p:cNvSpPr>
            <a:spLocks noChangeArrowheads="1"/>
          </p:cNvSpPr>
          <p:nvPr/>
        </p:nvSpPr>
        <p:spPr bwMode="auto">
          <a:xfrm>
            <a:off x="3068638" y="4576763"/>
            <a:ext cx="436562" cy="304800"/>
          </a:xfrm>
          <a:prstGeom prst="rect">
            <a:avLst/>
          </a:prstGeom>
          <a:noFill/>
          <a:ln w="9525">
            <a:noFill/>
            <a:miter lim="800000"/>
            <a:headEnd/>
            <a:tailEnd/>
          </a:ln>
        </p:spPr>
        <p:txBody>
          <a:bodyPr wrap="none" lIns="0" tIns="0" rIns="0" bIns="0">
            <a:spAutoFit/>
          </a:bodyPr>
          <a:lstStyle/>
          <a:p>
            <a:r>
              <a:rPr lang="en-US" sz="2000" b="0" i="1">
                <a:solidFill>
                  <a:srgbClr val="660066"/>
                </a:solidFill>
                <a:latin typeface="Arial" charset="0"/>
              </a:rPr>
              <a:t>Q</a:t>
            </a:r>
            <a:r>
              <a:rPr lang="en-US" sz="2000" b="0" i="1" baseline="-25000">
                <a:solidFill>
                  <a:srgbClr val="660066"/>
                </a:solidFill>
                <a:latin typeface="Arial" charset="0"/>
              </a:rPr>
              <a:t>F1 </a:t>
            </a:r>
            <a:endParaRPr lang="en-US">
              <a:solidFill>
                <a:srgbClr val="660066"/>
              </a:solidFill>
            </a:endParaRPr>
          </a:p>
        </p:txBody>
      </p:sp>
      <p:sp>
        <p:nvSpPr>
          <p:cNvPr id="11430" name="Rectangle 166"/>
          <p:cNvSpPr>
            <a:spLocks noChangeArrowheads="1"/>
          </p:cNvSpPr>
          <p:nvPr/>
        </p:nvSpPr>
        <p:spPr bwMode="auto">
          <a:xfrm>
            <a:off x="2611438" y="4576763"/>
            <a:ext cx="436562" cy="304800"/>
          </a:xfrm>
          <a:prstGeom prst="rect">
            <a:avLst/>
          </a:prstGeom>
          <a:noFill/>
          <a:ln w="9525">
            <a:noFill/>
            <a:miter lim="800000"/>
            <a:headEnd/>
            <a:tailEnd/>
          </a:ln>
        </p:spPr>
        <p:txBody>
          <a:bodyPr wrap="none" lIns="0" tIns="0" rIns="0" bIns="0">
            <a:spAutoFit/>
          </a:bodyPr>
          <a:lstStyle/>
          <a:p>
            <a:r>
              <a:rPr lang="en-US" sz="2000" b="0" i="1">
                <a:solidFill>
                  <a:srgbClr val="660066"/>
                </a:solidFill>
                <a:latin typeface="Arial" charset="0"/>
              </a:rPr>
              <a:t>Q</a:t>
            </a:r>
            <a:r>
              <a:rPr lang="en-US" sz="2000" b="0" i="1" baseline="-25000">
                <a:solidFill>
                  <a:srgbClr val="660066"/>
                </a:solidFill>
                <a:latin typeface="Arial" charset="0"/>
              </a:rPr>
              <a:t>F2 </a:t>
            </a:r>
            <a:endParaRPr lang="en-US">
              <a:solidFill>
                <a:srgbClr val="660066"/>
              </a:solidFill>
            </a:endParaRPr>
          </a:p>
        </p:txBody>
      </p:sp>
      <p:sp>
        <p:nvSpPr>
          <p:cNvPr id="57" name="Rectangle 126"/>
          <p:cNvSpPr>
            <a:spLocks noChangeArrowheads="1"/>
          </p:cNvSpPr>
          <p:nvPr/>
        </p:nvSpPr>
        <p:spPr bwMode="auto">
          <a:xfrm>
            <a:off x="1976947" y="5178623"/>
            <a:ext cx="1680653" cy="307777"/>
          </a:xfrm>
          <a:prstGeom prst="rect">
            <a:avLst/>
          </a:prstGeom>
          <a:noFill/>
          <a:ln w="9525">
            <a:noFill/>
            <a:miter lim="800000"/>
            <a:headEnd/>
            <a:tailEnd/>
          </a:ln>
        </p:spPr>
        <p:txBody>
          <a:bodyPr wrap="none" lIns="0" tIns="0" rIns="0" bIns="0">
            <a:spAutoFit/>
          </a:bodyPr>
          <a:lstStyle/>
          <a:p>
            <a:r>
              <a:rPr lang="en-US" sz="2000" dirty="0">
                <a:solidFill>
                  <a:srgbClr val="660066"/>
                </a:solidFill>
                <a:latin typeface="Arial" charset="0"/>
              </a:rPr>
              <a:t>Food per Year </a:t>
            </a:r>
            <a:endParaRPr lang="en-US" sz="1400" dirty="0"/>
          </a:p>
        </p:txBody>
      </p:sp>
      <p:sp>
        <p:nvSpPr>
          <p:cNvPr id="58" name="Slide Number Placeholder 57"/>
          <p:cNvSpPr>
            <a:spLocks noGrp="1"/>
          </p:cNvSpPr>
          <p:nvPr>
            <p:ph type="sldNum" sz="quarter" idx="12"/>
          </p:nvPr>
        </p:nvSpPr>
        <p:spPr/>
        <p:txBody>
          <a:bodyPr/>
          <a:lstStyle/>
          <a:p>
            <a:fld id="{9A4B6450-EC41-4195-A209-9389352C6526}" type="slidenum">
              <a:rPr lang="en-US" smtClean="0"/>
              <a:pPr/>
              <a:t>45</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up)">
                                      <p:cBhvr>
                                        <p:cTn id="15" dur="500"/>
                                        <p:tgtEl>
                                          <p:spTgt spid="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358"/>
                                        </p:tgtEl>
                                        <p:attrNameLst>
                                          <p:attrName>style.visibility</p:attrName>
                                        </p:attrNameLst>
                                      </p:cBhvr>
                                      <p:to>
                                        <p:strVal val="visible"/>
                                      </p:to>
                                    </p:set>
                                    <p:animEffect transition="in" filter="wipe(left)">
                                      <p:cBhvr>
                                        <p:cTn id="19" dur="500"/>
                                        <p:tgtEl>
                                          <p:spTgt spid="11358"/>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1420"/>
                                        </p:tgtEl>
                                        <p:attrNameLst>
                                          <p:attrName>style.visibility</p:attrName>
                                        </p:attrNameLst>
                                      </p:cBhvr>
                                      <p:to>
                                        <p:strVal val="visible"/>
                                      </p:to>
                                    </p:set>
                                    <p:animEffect transition="in" filter="wipe(left)">
                                      <p:cBhvr>
                                        <p:cTn id="23" dur="500"/>
                                        <p:tgtEl>
                                          <p:spTgt spid="11420"/>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1346"/>
                                        </p:tgtEl>
                                        <p:attrNameLst>
                                          <p:attrName>style.visibility</p:attrName>
                                        </p:attrNameLst>
                                      </p:cBhvr>
                                      <p:to>
                                        <p:strVal val="visible"/>
                                      </p:to>
                                    </p:set>
                                    <p:animEffect transition="in" filter="wipe(left)">
                                      <p:cBhvr>
                                        <p:cTn id="35" dur="500"/>
                                        <p:tgtEl>
                                          <p:spTgt spid="11346"/>
                                        </p:tgtEl>
                                      </p:cBhvr>
                                    </p:animEffect>
                                  </p:childTnLst>
                                </p:cTn>
                              </p:par>
                            </p:childTnLst>
                          </p:cTn>
                        </p:par>
                        <p:par>
                          <p:cTn id="36" fill="hold">
                            <p:stCondLst>
                              <p:cond delay="4000"/>
                            </p:stCondLst>
                            <p:childTnLst>
                              <p:par>
                                <p:cTn id="37" presetID="1" presetClass="entr" presetSubtype="0" fill="hold" grpId="0" nodeType="afterEffect">
                                  <p:stCondLst>
                                    <p:cond delay="0"/>
                                  </p:stCondLst>
                                  <p:childTnLst>
                                    <p:set>
                                      <p:cBhvr>
                                        <p:cTn id="38" dur="1" fill="hold">
                                          <p:stCondLst>
                                            <p:cond delay="499"/>
                                          </p:stCondLst>
                                        </p:cTn>
                                        <p:tgtEl>
                                          <p:spTgt spid="11362"/>
                                        </p:tgtEl>
                                        <p:attrNameLst>
                                          <p:attrName>style.visibility</p:attrName>
                                        </p:attrNameLst>
                                      </p:cBhvr>
                                      <p:to>
                                        <p:strVal val="visible"/>
                                      </p:to>
                                    </p:set>
                                  </p:childTnLst>
                                </p:cTn>
                              </p:par>
                            </p:childTnLst>
                          </p:cTn>
                        </p:par>
                        <p:par>
                          <p:cTn id="39" fill="hold">
                            <p:stCondLst>
                              <p:cond delay="4500"/>
                            </p:stCondLst>
                            <p:childTnLst>
                              <p:par>
                                <p:cTn id="40" presetID="22" presetClass="entr" presetSubtype="8" fill="hold"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par>
                          <p:cTn id="43" fill="hold">
                            <p:stCondLst>
                              <p:cond delay="5000"/>
                            </p:stCondLst>
                            <p:childTnLst>
                              <p:par>
                                <p:cTn id="44" presetID="22" presetClass="entr" presetSubtype="8"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wipe(left)">
                                      <p:cBhvr>
                                        <p:cTn id="46" dur="500"/>
                                        <p:tgtEl>
                                          <p:spTgt spid="9"/>
                                        </p:tgtEl>
                                      </p:cBhvr>
                                    </p:animEffect>
                                  </p:childTnLst>
                                </p:cTn>
                              </p:par>
                            </p:childTnLst>
                          </p:cTn>
                        </p:par>
                        <p:par>
                          <p:cTn id="47" fill="hold">
                            <p:stCondLst>
                              <p:cond delay="5500"/>
                            </p:stCondLst>
                            <p:childTnLst>
                              <p:par>
                                <p:cTn id="48" presetID="22" presetClass="entr" presetSubtype="8" fill="hold" grpId="0" nodeType="afterEffect">
                                  <p:stCondLst>
                                    <p:cond delay="0"/>
                                  </p:stCondLst>
                                  <p:childTnLst>
                                    <p:set>
                                      <p:cBhvr>
                                        <p:cTn id="49" dur="1" fill="hold">
                                          <p:stCondLst>
                                            <p:cond delay="0"/>
                                          </p:stCondLst>
                                        </p:cTn>
                                        <p:tgtEl>
                                          <p:spTgt spid="11426"/>
                                        </p:tgtEl>
                                        <p:attrNameLst>
                                          <p:attrName>style.visibility</p:attrName>
                                        </p:attrNameLst>
                                      </p:cBhvr>
                                      <p:to>
                                        <p:strVal val="visible"/>
                                      </p:to>
                                    </p:set>
                                    <p:animEffect transition="in" filter="wipe(left)">
                                      <p:cBhvr>
                                        <p:cTn id="50" dur="500"/>
                                        <p:tgtEl>
                                          <p:spTgt spid="11426"/>
                                        </p:tgtEl>
                                      </p:cBhvr>
                                    </p:animEffect>
                                  </p:childTnLst>
                                </p:cTn>
                              </p:par>
                            </p:childTnLst>
                          </p:cTn>
                        </p:par>
                        <p:par>
                          <p:cTn id="51" fill="hold">
                            <p:stCondLst>
                              <p:cond delay="6000"/>
                            </p:stCondLst>
                            <p:childTnLst>
                              <p:par>
                                <p:cTn id="52" presetID="22" presetClass="entr" presetSubtype="8" fill="hold" grpId="0" nodeType="afterEffect">
                                  <p:stCondLst>
                                    <p:cond delay="0"/>
                                  </p:stCondLst>
                                  <p:childTnLst>
                                    <p:set>
                                      <p:cBhvr>
                                        <p:cTn id="53" dur="1" fill="hold">
                                          <p:stCondLst>
                                            <p:cond delay="0"/>
                                          </p:stCondLst>
                                        </p:cTn>
                                        <p:tgtEl>
                                          <p:spTgt spid="11425"/>
                                        </p:tgtEl>
                                        <p:attrNameLst>
                                          <p:attrName>style.visibility</p:attrName>
                                        </p:attrNameLst>
                                      </p:cBhvr>
                                      <p:to>
                                        <p:strVal val="visible"/>
                                      </p:to>
                                    </p:set>
                                    <p:animEffect transition="in" filter="wipe(left)">
                                      <p:cBhvr>
                                        <p:cTn id="54" dur="500"/>
                                        <p:tgtEl>
                                          <p:spTgt spid="11425"/>
                                        </p:tgtEl>
                                      </p:cBhvr>
                                    </p:animEffect>
                                  </p:childTnLst>
                                </p:cTn>
                              </p:par>
                            </p:childTnLst>
                          </p:cTn>
                        </p:par>
                        <p:par>
                          <p:cTn id="55" fill="hold">
                            <p:stCondLst>
                              <p:cond delay="6500"/>
                            </p:stCondLst>
                            <p:childTnLst>
                              <p:par>
                                <p:cTn id="56" presetID="22" presetClass="entr" presetSubtype="4" fill="hold" nodeType="after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wipe(down)">
                                      <p:cBhvr>
                                        <p:cTn id="58" dur="500"/>
                                        <p:tgtEl>
                                          <p:spTgt spid="6"/>
                                        </p:tgtEl>
                                      </p:cBhvr>
                                    </p:animEffect>
                                  </p:childTnLst>
                                </p:cTn>
                              </p:par>
                            </p:childTnLst>
                          </p:cTn>
                        </p:par>
                        <p:par>
                          <p:cTn id="59" fill="hold">
                            <p:stCondLst>
                              <p:cond delay="7000"/>
                            </p:stCondLst>
                            <p:childTnLst>
                              <p:par>
                                <p:cTn id="60" presetID="17" presetClass="entr" presetSubtype="10" fill="hold" nodeType="after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ppt_w</p:attrName>
                                        </p:attrNameLst>
                                      </p:cBhvr>
                                      <p:tavLst>
                                        <p:tav tm="0">
                                          <p:val>
                                            <p:fltVal val="0"/>
                                          </p:val>
                                        </p:tav>
                                        <p:tav tm="100000">
                                          <p:val>
                                            <p:strVal val="#ppt_w"/>
                                          </p:val>
                                        </p:tav>
                                      </p:tavLst>
                                    </p:anim>
                                    <p:anim calcmode="lin" valueType="num">
                                      <p:cBhvr>
                                        <p:cTn id="63" dur="500" fill="hold"/>
                                        <p:tgtEl>
                                          <p:spTgt spid="10"/>
                                        </p:tgtEl>
                                        <p:attrNameLst>
                                          <p:attrName>ppt_h</p:attrName>
                                        </p:attrNameLst>
                                      </p:cBhvr>
                                      <p:tavLst>
                                        <p:tav tm="0">
                                          <p:val>
                                            <p:strVal val="#ppt_h"/>
                                          </p:val>
                                        </p:tav>
                                        <p:tav tm="100000">
                                          <p:val>
                                            <p:strVal val="#ppt_h"/>
                                          </p:val>
                                        </p:tav>
                                      </p:tavLst>
                                    </p:anim>
                                  </p:childTnLst>
                                </p:cTn>
                              </p:par>
                            </p:childTnLst>
                          </p:cTn>
                        </p:par>
                        <p:par>
                          <p:cTn id="64" fill="hold">
                            <p:stCondLst>
                              <p:cond delay="7500"/>
                            </p:stCondLst>
                            <p:childTnLst>
                              <p:par>
                                <p:cTn id="65" presetID="22" presetClass="entr" presetSubtype="8" fill="hold" nodeType="after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ipe(left)">
                                      <p:cBhvr>
                                        <p:cTn id="67" dur="500"/>
                                        <p:tgtEl>
                                          <p:spTgt spid="7"/>
                                        </p:tgtEl>
                                      </p:cBhvr>
                                    </p:animEffect>
                                  </p:childTnLst>
                                </p:cTn>
                              </p:par>
                            </p:childTnLst>
                          </p:cTn>
                        </p:par>
                        <p:par>
                          <p:cTn id="68" fill="hold">
                            <p:stCondLst>
                              <p:cond delay="8000"/>
                            </p:stCondLst>
                            <p:childTnLst>
                              <p:par>
                                <p:cTn id="69" presetID="22" presetClass="entr" presetSubtype="8" fill="hold" grpId="0" nodeType="afterEffect">
                                  <p:stCondLst>
                                    <p:cond delay="0"/>
                                  </p:stCondLst>
                                  <p:childTnLst>
                                    <p:set>
                                      <p:cBhvr>
                                        <p:cTn id="70" dur="1" fill="hold">
                                          <p:stCondLst>
                                            <p:cond delay="0"/>
                                          </p:stCondLst>
                                        </p:cTn>
                                        <p:tgtEl>
                                          <p:spTgt spid="11379"/>
                                        </p:tgtEl>
                                        <p:attrNameLst>
                                          <p:attrName>style.visibility</p:attrName>
                                        </p:attrNameLst>
                                      </p:cBhvr>
                                      <p:to>
                                        <p:strVal val="visible"/>
                                      </p:to>
                                    </p:set>
                                    <p:animEffect transition="in" filter="wipe(left)">
                                      <p:cBhvr>
                                        <p:cTn id="71" dur="500"/>
                                        <p:tgtEl>
                                          <p:spTgt spid="11379"/>
                                        </p:tgtEl>
                                      </p:cBhvr>
                                    </p:animEffect>
                                  </p:childTnLst>
                                </p:cTn>
                              </p:par>
                            </p:childTnLst>
                          </p:cTn>
                        </p:par>
                        <p:par>
                          <p:cTn id="72" fill="hold">
                            <p:stCondLst>
                              <p:cond delay="8500"/>
                            </p:stCondLst>
                            <p:childTnLst>
                              <p:par>
                                <p:cTn id="73" presetID="1" presetClass="entr" presetSubtype="0" fill="hold" grpId="0" nodeType="afterEffect">
                                  <p:stCondLst>
                                    <p:cond delay="0"/>
                                  </p:stCondLst>
                                  <p:childTnLst>
                                    <p:set>
                                      <p:cBhvr>
                                        <p:cTn id="74" dur="1" fill="hold">
                                          <p:stCondLst>
                                            <p:cond delay="499"/>
                                          </p:stCondLst>
                                        </p:cTn>
                                        <p:tgtEl>
                                          <p:spTgt spid="114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46" grpId="0" animBg="1"/>
      <p:bldP spid="11358" grpId="0" autoUpdateAnimBg="0"/>
      <p:bldP spid="11362" grpId="0" autoUpdateAnimBg="0"/>
      <p:bldP spid="11379" grpId="0" animBg="1"/>
      <p:bldP spid="11420" grpId="0" autoUpdateAnimBg="0"/>
      <p:bldP spid="11425" grpId="0" autoUpdateAnimBg="0"/>
      <p:bldP spid="11426" grpId="0" autoUpdateAnimBg="0"/>
      <p:bldP spid="11427" grpId="0"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fontScale="90000"/>
          </a:bodyPr>
          <a:lstStyle/>
          <a:p>
            <a:r>
              <a:rPr lang="en-US" b="0" dirty="0" smtClean="0">
                <a:cs typeface="Arial" charset="0"/>
              </a:rPr>
              <a:t>Implication</a:t>
            </a:r>
            <a:r>
              <a:rPr lang="en-US" b="0" dirty="0">
                <a:cs typeface="Times New Roman" pitchFamily="18" charset="0"/>
              </a:rPr>
              <a:t/>
            </a:r>
            <a:br>
              <a:rPr lang="en-US" b="0" dirty="0">
                <a:cs typeface="Times New Roman" pitchFamily="18" charset="0"/>
              </a:rPr>
            </a:br>
            <a:endParaRPr lang="en-US" b="0" dirty="0">
              <a:cs typeface="Times New Roman" pitchFamily="18" charset="0"/>
            </a:endParaRPr>
          </a:p>
        </p:txBody>
      </p:sp>
      <p:sp>
        <p:nvSpPr>
          <p:cNvPr id="30723" name="Rectangle 3"/>
          <p:cNvSpPr>
            <a:spLocks noGrp="1" noChangeArrowheads="1"/>
          </p:cNvSpPr>
          <p:nvPr>
            <p:ph type="body" idx="1"/>
          </p:nvPr>
        </p:nvSpPr>
        <p:spPr/>
        <p:txBody>
          <a:bodyPr>
            <a:normAutofit/>
          </a:bodyPr>
          <a:lstStyle/>
          <a:p>
            <a:pPr>
              <a:lnSpc>
                <a:spcPct val="90000"/>
              </a:lnSpc>
            </a:pPr>
            <a:r>
              <a:rPr lang="en-US" sz="2800" dirty="0" smtClean="0">
                <a:latin typeface="Arial" charset="0"/>
                <a:cs typeface="Arial" charset="0"/>
              </a:rPr>
              <a:t>Efficiency loss can be minimized </a:t>
            </a:r>
          </a:p>
          <a:p>
            <a:pPr lvl="1">
              <a:lnSpc>
                <a:spcPct val="90000"/>
              </a:lnSpc>
            </a:pPr>
            <a:r>
              <a:rPr lang="en-US" sz="2400" dirty="0" smtClean="0">
                <a:latin typeface="Arial" charset="0"/>
                <a:cs typeface="Arial" charset="0"/>
              </a:rPr>
              <a:t>Goods are taxed at rates that decrease with elasticity of demand</a:t>
            </a:r>
          </a:p>
          <a:p>
            <a:pPr>
              <a:lnSpc>
                <a:spcPct val="90000"/>
              </a:lnSpc>
            </a:pPr>
            <a:endParaRPr lang="en-US" sz="2800" dirty="0" smtClean="0">
              <a:latin typeface="Arial" charset="0"/>
              <a:cs typeface="Arial" charset="0"/>
            </a:endParaRPr>
          </a:p>
          <a:p>
            <a:pPr>
              <a:lnSpc>
                <a:spcPct val="90000"/>
              </a:lnSpc>
            </a:pPr>
            <a:r>
              <a:rPr lang="en-US" sz="2800" dirty="0" smtClean="0">
                <a:latin typeface="Arial" charset="0"/>
                <a:cs typeface="Arial" charset="0"/>
              </a:rPr>
              <a:t>More inelastic demand needs higher tax</a:t>
            </a:r>
          </a:p>
          <a:p>
            <a:pPr>
              <a:lnSpc>
                <a:spcPct val="90000"/>
              </a:lnSpc>
            </a:pPr>
            <a:endParaRPr lang="en-US" sz="2800" dirty="0" smtClean="0">
              <a:latin typeface="Arial" charset="0"/>
              <a:cs typeface="Arial" charset="0"/>
            </a:endParaRPr>
          </a:p>
          <a:p>
            <a:pPr>
              <a:lnSpc>
                <a:spcPct val="90000"/>
              </a:lnSpc>
            </a:pPr>
            <a:r>
              <a:rPr lang="en-US" sz="2800" dirty="0" smtClean="0">
                <a:latin typeface="Arial" charset="0"/>
                <a:cs typeface="Arial" charset="0"/>
              </a:rPr>
              <a:t>Efficient system of taxes will have to face political opposition</a:t>
            </a:r>
            <a:endParaRPr lang="en-US" sz="2800" dirty="0">
              <a:latin typeface="Arial" charset="0"/>
              <a:cs typeface="Arial" charset="0"/>
            </a:endParaRPr>
          </a:p>
        </p:txBody>
      </p:sp>
      <p:sp>
        <p:nvSpPr>
          <p:cNvPr id="4" name="Slide Number Placeholder 3"/>
          <p:cNvSpPr>
            <a:spLocks noGrp="1"/>
          </p:cNvSpPr>
          <p:nvPr>
            <p:ph type="sldNum" sz="quarter" idx="12"/>
          </p:nvPr>
        </p:nvSpPr>
        <p:spPr/>
        <p:txBody>
          <a:bodyPr/>
          <a:lstStyle/>
          <a:p>
            <a:fld id="{9A4B6450-EC41-4195-A209-9389352C6526}" type="slidenum">
              <a:rPr lang="en-US" smtClean="0"/>
              <a:pPr/>
              <a:t>46</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wipe(left)">
                                      <p:cBhvr>
                                        <p:cTn id="7" dur="500"/>
                                        <p:tgtEl>
                                          <p:spTgt spid="3072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0723">
                                            <p:txEl>
                                              <p:pRg st="1" end="1"/>
                                            </p:txEl>
                                          </p:spTgt>
                                        </p:tgtEl>
                                        <p:attrNameLst>
                                          <p:attrName>style.visibility</p:attrName>
                                        </p:attrNameLst>
                                      </p:cBhvr>
                                      <p:to>
                                        <p:strVal val="visible"/>
                                      </p:to>
                                    </p:set>
                                    <p:animEffect transition="in" filter="wipe(left)">
                                      <p:cBhvr>
                                        <p:cTn id="10" dur="500"/>
                                        <p:tgtEl>
                                          <p:spTgt spid="30723">
                                            <p:txEl>
                                              <p:pRg st="1" end="1"/>
                                            </p:txEl>
                                          </p:spTgt>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0723">
                                            <p:txEl>
                                              <p:pRg st="3" end="3"/>
                                            </p:txEl>
                                          </p:spTgt>
                                        </p:tgtEl>
                                        <p:attrNameLst>
                                          <p:attrName>style.visibility</p:attrName>
                                        </p:attrNameLst>
                                      </p:cBhvr>
                                      <p:to>
                                        <p:strVal val="visible"/>
                                      </p:to>
                                    </p:set>
                                    <p:animEffect transition="in" filter="wipe(left)">
                                      <p:cBhvr>
                                        <p:cTn id="14" dur="500"/>
                                        <p:tgtEl>
                                          <p:spTgt spid="30723">
                                            <p:txEl>
                                              <p:pRg st="3" end="3"/>
                                            </p:txEl>
                                          </p:spTgt>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0723">
                                            <p:txEl>
                                              <p:pRg st="5" end="5"/>
                                            </p:txEl>
                                          </p:spTgt>
                                        </p:tgtEl>
                                        <p:attrNameLst>
                                          <p:attrName>style.visibility</p:attrName>
                                        </p:attrNameLst>
                                      </p:cBhvr>
                                      <p:to>
                                        <p:strVal val="visible"/>
                                      </p:to>
                                    </p:set>
                                    <p:animEffect transition="in" filter="wipe(left)">
                                      <p:cBhvr>
                                        <p:cTn id="18" dur="500"/>
                                        <p:tgtEl>
                                          <p:spTgt spid="3072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autoUpdateAnimBg="0" advAuto="0"/>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338" name="Rectangle 50"/>
          <p:cNvSpPr>
            <a:spLocks noGrp="1" noChangeArrowheads="1"/>
          </p:cNvSpPr>
          <p:nvPr>
            <p:ph type="title" idx="4294967295"/>
          </p:nvPr>
        </p:nvSpPr>
        <p:spPr>
          <a:xfrm>
            <a:off x="533400" y="-304800"/>
            <a:ext cx="7772400" cy="1143000"/>
          </a:xfrm>
        </p:spPr>
        <p:txBody>
          <a:bodyPr/>
          <a:lstStyle/>
          <a:p>
            <a:r>
              <a:rPr lang="en-US" sz="2400" dirty="0" smtClean="0"/>
              <a:t>Multimarket </a:t>
            </a:r>
            <a:r>
              <a:rPr lang="en-US" sz="2400" dirty="0"/>
              <a:t>Analysis Incidence</a:t>
            </a:r>
          </a:p>
        </p:txBody>
      </p:sp>
      <p:sp>
        <p:nvSpPr>
          <p:cNvPr id="12384" name="Freeform 96"/>
          <p:cNvSpPr>
            <a:spLocks/>
          </p:cNvSpPr>
          <p:nvPr/>
        </p:nvSpPr>
        <p:spPr bwMode="auto">
          <a:xfrm>
            <a:off x="1030288" y="809625"/>
            <a:ext cx="1587" cy="1588"/>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FFFFF"/>
          </a:solidFill>
          <a:ln w="9525">
            <a:noFill/>
            <a:round/>
            <a:headEnd/>
            <a:tailEnd/>
          </a:ln>
        </p:spPr>
        <p:txBody>
          <a:bodyPr/>
          <a:lstStyle/>
          <a:p>
            <a:endParaRPr lang="en-US"/>
          </a:p>
        </p:txBody>
      </p:sp>
      <p:sp>
        <p:nvSpPr>
          <p:cNvPr id="12386" name="Rectangle 98"/>
          <p:cNvSpPr>
            <a:spLocks noChangeArrowheads="1"/>
          </p:cNvSpPr>
          <p:nvPr/>
        </p:nvSpPr>
        <p:spPr bwMode="auto">
          <a:xfrm>
            <a:off x="1209675" y="5246688"/>
            <a:ext cx="442913" cy="455612"/>
          </a:xfrm>
          <a:prstGeom prst="rect">
            <a:avLst/>
          </a:prstGeom>
          <a:noFill/>
          <a:ln w="9525">
            <a:noFill/>
            <a:miter lim="800000"/>
            <a:headEnd/>
            <a:tailEnd/>
          </a:ln>
        </p:spPr>
        <p:txBody>
          <a:bodyPr wrap="none" lIns="0" tIns="0" rIns="0" bIns="0">
            <a:spAutoFit/>
          </a:bodyPr>
          <a:lstStyle/>
          <a:p>
            <a:r>
              <a:rPr lang="en-US" sz="2600" b="0">
                <a:solidFill>
                  <a:srgbClr val="660066"/>
                </a:solidFill>
                <a:latin typeface="Arial" charset="0"/>
              </a:rPr>
              <a:t>0 </a:t>
            </a:r>
            <a:endParaRPr lang="en-US"/>
          </a:p>
        </p:txBody>
      </p:sp>
      <p:sp>
        <p:nvSpPr>
          <p:cNvPr id="12387" name="Rectangle 99"/>
          <p:cNvSpPr>
            <a:spLocks noChangeArrowheads="1"/>
          </p:cNvSpPr>
          <p:nvPr/>
        </p:nvSpPr>
        <p:spPr bwMode="auto">
          <a:xfrm>
            <a:off x="2389188" y="5232400"/>
            <a:ext cx="477837" cy="396875"/>
          </a:xfrm>
          <a:prstGeom prst="rect">
            <a:avLst/>
          </a:prstGeom>
          <a:noFill/>
          <a:ln w="9525">
            <a:noFill/>
            <a:miter lim="800000"/>
            <a:headEnd/>
            <a:tailEnd/>
          </a:ln>
        </p:spPr>
        <p:txBody>
          <a:bodyPr wrap="none" lIns="0" tIns="0" rIns="0" bIns="0">
            <a:spAutoFit/>
          </a:bodyPr>
          <a:lstStyle/>
          <a:p>
            <a:r>
              <a:rPr lang="en-US" sz="2600" b="0" i="1">
                <a:solidFill>
                  <a:srgbClr val="660066"/>
                </a:solidFill>
                <a:latin typeface="Arial" charset="0"/>
              </a:rPr>
              <a:t>Q* </a:t>
            </a:r>
            <a:endParaRPr lang="en-US"/>
          </a:p>
        </p:txBody>
      </p:sp>
      <p:sp>
        <p:nvSpPr>
          <p:cNvPr id="12390" name="Rectangle 102"/>
          <p:cNvSpPr>
            <a:spLocks noChangeArrowheads="1"/>
          </p:cNvSpPr>
          <p:nvPr/>
        </p:nvSpPr>
        <p:spPr bwMode="auto">
          <a:xfrm>
            <a:off x="808038" y="2716213"/>
            <a:ext cx="481012" cy="396875"/>
          </a:xfrm>
          <a:prstGeom prst="rect">
            <a:avLst/>
          </a:prstGeom>
          <a:noFill/>
          <a:ln w="9525">
            <a:noFill/>
            <a:miter lim="800000"/>
            <a:headEnd/>
            <a:tailEnd/>
          </a:ln>
        </p:spPr>
        <p:txBody>
          <a:bodyPr wrap="none" lIns="0" tIns="0" rIns="0" bIns="0">
            <a:spAutoFit/>
          </a:bodyPr>
          <a:lstStyle/>
          <a:p>
            <a:r>
              <a:rPr lang="en-US" sz="2600" b="0" i="1">
                <a:solidFill>
                  <a:srgbClr val="660066"/>
                </a:solidFill>
                <a:latin typeface="Arial" charset="0"/>
              </a:rPr>
              <a:t>P</a:t>
            </a:r>
            <a:r>
              <a:rPr lang="en-US" sz="2600" b="0" i="1" baseline="-25000">
                <a:solidFill>
                  <a:srgbClr val="660066"/>
                </a:solidFill>
                <a:latin typeface="Arial" charset="0"/>
              </a:rPr>
              <a:t>G</a:t>
            </a:r>
            <a:r>
              <a:rPr lang="en-US" sz="2600" b="0" i="1">
                <a:solidFill>
                  <a:srgbClr val="660066"/>
                </a:solidFill>
                <a:latin typeface="Arial" charset="0"/>
              </a:rPr>
              <a:t> </a:t>
            </a:r>
            <a:endParaRPr lang="en-US"/>
          </a:p>
        </p:txBody>
      </p:sp>
      <p:sp>
        <p:nvSpPr>
          <p:cNvPr id="12392" name="Rectangle 104"/>
          <p:cNvSpPr>
            <a:spLocks noChangeArrowheads="1"/>
          </p:cNvSpPr>
          <p:nvPr/>
        </p:nvSpPr>
        <p:spPr bwMode="auto">
          <a:xfrm>
            <a:off x="2016125" y="5232400"/>
            <a:ext cx="412750" cy="396875"/>
          </a:xfrm>
          <a:prstGeom prst="rect">
            <a:avLst/>
          </a:prstGeom>
          <a:noFill/>
          <a:ln w="9525">
            <a:noFill/>
            <a:miter lim="800000"/>
            <a:headEnd/>
            <a:tailEnd/>
          </a:ln>
        </p:spPr>
        <p:txBody>
          <a:bodyPr wrap="none" lIns="0" tIns="0" rIns="0" bIns="0">
            <a:spAutoFit/>
          </a:bodyPr>
          <a:lstStyle/>
          <a:p>
            <a:r>
              <a:rPr lang="en-US" sz="2600" b="0" i="1">
                <a:solidFill>
                  <a:srgbClr val="660066"/>
                </a:solidFill>
                <a:latin typeface="Arial" charset="0"/>
              </a:rPr>
              <a:t>Q' </a:t>
            </a:r>
            <a:endParaRPr lang="en-US"/>
          </a:p>
        </p:txBody>
      </p:sp>
      <p:sp>
        <p:nvSpPr>
          <p:cNvPr id="12396" name="Rectangle 108"/>
          <p:cNvSpPr>
            <a:spLocks noChangeArrowheads="1"/>
          </p:cNvSpPr>
          <p:nvPr/>
        </p:nvSpPr>
        <p:spPr bwMode="auto">
          <a:xfrm>
            <a:off x="795338" y="3173413"/>
            <a:ext cx="622300" cy="484187"/>
          </a:xfrm>
          <a:prstGeom prst="rect">
            <a:avLst/>
          </a:prstGeom>
          <a:noFill/>
          <a:ln w="9525">
            <a:noFill/>
            <a:miter lim="800000"/>
            <a:headEnd/>
            <a:tailEnd/>
          </a:ln>
        </p:spPr>
        <p:txBody>
          <a:bodyPr wrap="none" lIns="0" tIns="0" rIns="0" bIns="0">
            <a:spAutoFit/>
          </a:bodyPr>
          <a:lstStyle/>
          <a:p>
            <a:r>
              <a:rPr lang="en-US" sz="2600" b="0" i="1">
                <a:solidFill>
                  <a:srgbClr val="660066"/>
                </a:solidFill>
                <a:latin typeface="Arial" charset="0"/>
              </a:rPr>
              <a:t>P* </a:t>
            </a:r>
            <a:endParaRPr lang="en-US"/>
          </a:p>
        </p:txBody>
      </p:sp>
      <p:sp>
        <p:nvSpPr>
          <p:cNvPr id="12397" name="Rectangle 109"/>
          <p:cNvSpPr>
            <a:spLocks noChangeArrowheads="1"/>
          </p:cNvSpPr>
          <p:nvPr/>
        </p:nvSpPr>
        <p:spPr bwMode="auto">
          <a:xfrm>
            <a:off x="795338" y="3490913"/>
            <a:ext cx="468312" cy="396875"/>
          </a:xfrm>
          <a:prstGeom prst="rect">
            <a:avLst/>
          </a:prstGeom>
          <a:noFill/>
          <a:ln w="9525">
            <a:noFill/>
            <a:miter lim="800000"/>
            <a:headEnd/>
            <a:tailEnd/>
          </a:ln>
        </p:spPr>
        <p:txBody>
          <a:bodyPr wrap="none" lIns="0" tIns="0" rIns="0" bIns="0">
            <a:spAutoFit/>
          </a:bodyPr>
          <a:lstStyle/>
          <a:p>
            <a:r>
              <a:rPr lang="en-US" sz="2600" b="0" i="1">
                <a:solidFill>
                  <a:srgbClr val="660066"/>
                </a:solidFill>
                <a:latin typeface="Arial" charset="0"/>
              </a:rPr>
              <a:t>P</a:t>
            </a:r>
            <a:r>
              <a:rPr lang="en-US" sz="2600" b="0" i="1" baseline="-25000">
                <a:solidFill>
                  <a:srgbClr val="660066"/>
                </a:solidFill>
                <a:latin typeface="Arial" charset="0"/>
              </a:rPr>
              <a:t>N</a:t>
            </a:r>
            <a:r>
              <a:rPr lang="en-US" sz="2600" b="0" i="1">
                <a:solidFill>
                  <a:srgbClr val="660066"/>
                </a:solidFill>
                <a:latin typeface="Arial" charset="0"/>
              </a:rPr>
              <a:t> </a:t>
            </a:r>
            <a:endParaRPr lang="en-US"/>
          </a:p>
        </p:txBody>
      </p:sp>
      <p:sp>
        <p:nvSpPr>
          <p:cNvPr id="12401" name="Rectangle 113"/>
          <p:cNvSpPr>
            <a:spLocks noChangeArrowheads="1"/>
          </p:cNvSpPr>
          <p:nvPr/>
        </p:nvSpPr>
        <p:spPr bwMode="auto">
          <a:xfrm>
            <a:off x="2551113" y="796925"/>
            <a:ext cx="496887" cy="496888"/>
          </a:xfrm>
          <a:prstGeom prst="rect">
            <a:avLst/>
          </a:prstGeom>
          <a:noFill/>
          <a:ln w="9525">
            <a:noFill/>
            <a:miter lim="800000"/>
            <a:headEnd/>
            <a:tailEnd/>
          </a:ln>
        </p:spPr>
        <p:txBody>
          <a:bodyPr wrap="none" lIns="0" tIns="0" rIns="0" bIns="0">
            <a:spAutoFit/>
          </a:bodyPr>
          <a:lstStyle/>
          <a:p>
            <a:r>
              <a:rPr lang="en-US" sz="2600">
                <a:solidFill>
                  <a:srgbClr val="000000"/>
                </a:solidFill>
                <a:latin typeface="Arial" charset="0"/>
              </a:rPr>
              <a:t>A </a:t>
            </a:r>
            <a:endParaRPr lang="en-US"/>
          </a:p>
        </p:txBody>
      </p:sp>
      <p:grpSp>
        <p:nvGrpSpPr>
          <p:cNvPr id="2" name="Group 163"/>
          <p:cNvGrpSpPr>
            <a:grpSpLocks/>
          </p:cNvGrpSpPr>
          <p:nvPr/>
        </p:nvGrpSpPr>
        <p:grpSpPr bwMode="auto">
          <a:xfrm>
            <a:off x="1236663" y="1543050"/>
            <a:ext cx="2625725" cy="3289300"/>
            <a:chOff x="779" y="972"/>
            <a:chExt cx="1654" cy="2072"/>
          </a:xfrm>
        </p:grpSpPr>
        <p:sp>
          <p:nvSpPr>
            <p:cNvPr id="12400" name="Rectangle 112"/>
            <p:cNvSpPr>
              <a:spLocks noChangeArrowheads="1"/>
            </p:cNvSpPr>
            <p:nvPr/>
          </p:nvSpPr>
          <p:spPr bwMode="auto">
            <a:xfrm>
              <a:off x="2120" y="2739"/>
              <a:ext cx="313" cy="305"/>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D </a:t>
              </a:r>
              <a:endParaRPr lang="en-US"/>
            </a:p>
          </p:txBody>
        </p:sp>
        <p:sp>
          <p:nvSpPr>
            <p:cNvPr id="12402" name="Line 114"/>
            <p:cNvSpPr>
              <a:spLocks noChangeShapeType="1"/>
            </p:cNvSpPr>
            <p:nvPr/>
          </p:nvSpPr>
          <p:spPr bwMode="auto">
            <a:xfrm>
              <a:off x="779" y="972"/>
              <a:ext cx="1289" cy="1802"/>
            </a:xfrm>
            <a:prstGeom prst="line">
              <a:avLst/>
            </a:prstGeom>
            <a:noFill/>
            <a:ln w="55563">
              <a:solidFill>
                <a:srgbClr val="006600"/>
              </a:solidFill>
              <a:round/>
              <a:headEnd/>
              <a:tailEnd/>
            </a:ln>
          </p:spPr>
          <p:txBody>
            <a:bodyPr/>
            <a:lstStyle/>
            <a:p>
              <a:endParaRPr lang="en-US"/>
            </a:p>
          </p:txBody>
        </p:sp>
      </p:grpSp>
      <p:grpSp>
        <p:nvGrpSpPr>
          <p:cNvPr id="3" name="Group 162"/>
          <p:cNvGrpSpPr>
            <a:grpSpLocks/>
          </p:cNvGrpSpPr>
          <p:nvPr/>
        </p:nvGrpSpPr>
        <p:grpSpPr bwMode="auto">
          <a:xfrm>
            <a:off x="1500188" y="1155700"/>
            <a:ext cx="3902075" cy="2516188"/>
            <a:chOff x="945" y="728"/>
            <a:chExt cx="2458" cy="1585"/>
          </a:xfrm>
        </p:grpSpPr>
        <p:sp>
          <p:nvSpPr>
            <p:cNvPr id="12395" name="Rectangle 107"/>
            <p:cNvSpPr>
              <a:spLocks noChangeArrowheads="1"/>
            </p:cNvSpPr>
            <p:nvPr/>
          </p:nvSpPr>
          <p:spPr bwMode="auto">
            <a:xfrm>
              <a:off x="2242" y="728"/>
              <a:ext cx="1161" cy="250"/>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S' = MC + T </a:t>
              </a:r>
              <a:endParaRPr lang="en-US"/>
            </a:p>
          </p:txBody>
        </p:sp>
        <p:sp>
          <p:nvSpPr>
            <p:cNvPr id="12403" name="Line 115"/>
            <p:cNvSpPr>
              <a:spLocks noChangeShapeType="1"/>
            </p:cNvSpPr>
            <p:nvPr/>
          </p:nvSpPr>
          <p:spPr bwMode="auto">
            <a:xfrm flipH="1">
              <a:off x="945" y="902"/>
              <a:ext cx="1210" cy="1411"/>
            </a:xfrm>
            <a:prstGeom prst="line">
              <a:avLst/>
            </a:prstGeom>
            <a:noFill/>
            <a:ln w="55563">
              <a:solidFill>
                <a:srgbClr val="006600"/>
              </a:solidFill>
              <a:round/>
              <a:headEnd/>
              <a:tailEnd/>
            </a:ln>
          </p:spPr>
          <p:txBody>
            <a:bodyPr/>
            <a:lstStyle/>
            <a:p>
              <a:endParaRPr lang="en-US"/>
            </a:p>
          </p:txBody>
        </p:sp>
      </p:grpSp>
      <p:grpSp>
        <p:nvGrpSpPr>
          <p:cNvPr id="4" name="Group 164"/>
          <p:cNvGrpSpPr>
            <a:grpSpLocks/>
          </p:cNvGrpSpPr>
          <p:nvPr/>
        </p:nvGrpSpPr>
        <p:grpSpPr bwMode="auto">
          <a:xfrm>
            <a:off x="1720850" y="1846263"/>
            <a:ext cx="2474913" cy="2363787"/>
            <a:chOff x="1084" y="1163"/>
            <a:chExt cx="1559" cy="1489"/>
          </a:xfrm>
        </p:grpSpPr>
        <p:sp>
          <p:nvSpPr>
            <p:cNvPr id="12399" name="Rectangle 111"/>
            <p:cNvSpPr>
              <a:spLocks noChangeArrowheads="1"/>
            </p:cNvSpPr>
            <p:nvPr/>
          </p:nvSpPr>
          <p:spPr bwMode="auto">
            <a:xfrm>
              <a:off x="2338" y="1163"/>
              <a:ext cx="305" cy="305"/>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S </a:t>
              </a:r>
              <a:endParaRPr lang="en-US"/>
            </a:p>
          </p:txBody>
        </p:sp>
        <p:sp>
          <p:nvSpPr>
            <p:cNvPr id="12405" name="Line 117"/>
            <p:cNvSpPr>
              <a:spLocks noChangeShapeType="1"/>
            </p:cNvSpPr>
            <p:nvPr/>
          </p:nvSpPr>
          <p:spPr bwMode="auto">
            <a:xfrm flipH="1">
              <a:off x="1084" y="1242"/>
              <a:ext cx="1210" cy="1410"/>
            </a:xfrm>
            <a:prstGeom prst="line">
              <a:avLst/>
            </a:prstGeom>
            <a:noFill/>
            <a:ln w="55563">
              <a:solidFill>
                <a:srgbClr val="000000"/>
              </a:solidFill>
              <a:round/>
              <a:headEnd/>
              <a:tailEnd/>
            </a:ln>
          </p:spPr>
          <p:txBody>
            <a:bodyPr/>
            <a:lstStyle/>
            <a:p>
              <a:endParaRPr lang="en-US"/>
            </a:p>
          </p:txBody>
        </p:sp>
      </p:grpSp>
      <p:grpSp>
        <p:nvGrpSpPr>
          <p:cNvPr id="5" name="Group 121"/>
          <p:cNvGrpSpPr>
            <a:grpSpLocks/>
          </p:cNvGrpSpPr>
          <p:nvPr/>
        </p:nvGrpSpPr>
        <p:grpSpPr bwMode="auto">
          <a:xfrm>
            <a:off x="1236663" y="2870200"/>
            <a:ext cx="1258887" cy="2224088"/>
            <a:chOff x="779" y="1808"/>
            <a:chExt cx="793" cy="1401"/>
          </a:xfrm>
        </p:grpSpPr>
        <p:sp>
          <p:nvSpPr>
            <p:cNvPr id="12406" name="Freeform 118"/>
            <p:cNvSpPr>
              <a:spLocks/>
            </p:cNvSpPr>
            <p:nvPr/>
          </p:nvSpPr>
          <p:spPr bwMode="auto">
            <a:xfrm>
              <a:off x="779" y="2086"/>
              <a:ext cx="793" cy="1123"/>
            </a:xfrm>
            <a:custGeom>
              <a:avLst/>
              <a:gdLst/>
              <a:ahLst/>
              <a:cxnLst>
                <a:cxn ang="0">
                  <a:pos x="0" y="0"/>
                </a:cxn>
                <a:cxn ang="0">
                  <a:pos x="793" y="0"/>
                </a:cxn>
                <a:cxn ang="0">
                  <a:pos x="793" y="1123"/>
                </a:cxn>
              </a:cxnLst>
              <a:rect l="0" t="0" r="r" b="b"/>
              <a:pathLst>
                <a:path w="793" h="1123">
                  <a:moveTo>
                    <a:pt x="0" y="0"/>
                  </a:moveTo>
                  <a:lnTo>
                    <a:pt x="793" y="0"/>
                  </a:lnTo>
                  <a:lnTo>
                    <a:pt x="793" y="1123"/>
                  </a:lnTo>
                </a:path>
              </a:pathLst>
            </a:custGeom>
            <a:noFill/>
            <a:ln w="55563" cap="rnd">
              <a:solidFill>
                <a:srgbClr val="006600"/>
              </a:solidFill>
              <a:prstDash val="sysDot"/>
              <a:round/>
              <a:headEnd/>
              <a:tailEnd/>
            </a:ln>
          </p:spPr>
          <p:txBody>
            <a:bodyPr/>
            <a:lstStyle/>
            <a:p>
              <a:endParaRPr lang="en-US"/>
            </a:p>
          </p:txBody>
        </p:sp>
        <p:sp>
          <p:nvSpPr>
            <p:cNvPr id="12407" name="Freeform 119"/>
            <p:cNvSpPr>
              <a:spLocks/>
            </p:cNvSpPr>
            <p:nvPr/>
          </p:nvSpPr>
          <p:spPr bwMode="auto">
            <a:xfrm>
              <a:off x="779" y="1808"/>
              <a:ext cx="592" cy="1401"/>
            </a:xfrm>
            <a:custGeom>
              <a:avLst/>
              <a:gdLst/>
              <a:ahLst/>
              <a:cxnLst>
                <a:cxn ang="0">
                  <a:pos x="0" y="0"/>
                </a:cxn>
                <a:cxn ang="0">
                  <a:pos x="592" y="0"/>
                </a:cxn>
                <a:cxn ang="0">
                  <a:pos x="592" y="1401"/>
                </a:cxn>
              </a:cxnLst>
              <a:rect l="0" t="0" r="r" b="b"/>
              <a:pathLst>
                <a:path w="592" h="1401">
                  <a:moveTo>
                    <a:pt x="0" y="0"/>
                  </a:moveTo>
                  <a:lnTo>
                    <a:pt x="592" y="0"/>
                  </a:lnTo>
                  <a:lnTo>
                    <a:pt x="592" y="1401"/>
                  </a:lnTo>
                </a:path>
              </a:pathLst>
            </a:custGeom>
            <a:noFill/>
            <a:ln w="55563" cap="rnd">
              <a:solidFill>
                <a:srgbClr val="006600"/>
              </a:solidFill>
              <a:prstDash val="sysDot"/>
              <a:round/>
              <a:headEnd/>
              <a:tailEnd/>
            </a:ln>
          </p:spPr>
          <p:txBody>
            <a:bodyPr/>
            <a:lstStyle/>
            <a:p>
              <a:endParaRPr lang="en-US"/>
            </a:p>
          </p:txBody>
        </p:sp>
        <p:sp>
          <p:nvSpPr>
            <p:cNvPr id="12408" name="Line 120"/>
            <p:cNvSpPr>
              <a:spLocks noChangeShapeType="1"/>
            </p:cNvSpPr>
            <p:nvPr/>
          </p:nvSpPr>
          <p:spPr bwMode="auto">
            <a:xfrm flipH="1">
              <a:off x="779" y="2321"/>
              <a:ext cx="592" cy="1"/>
            </a:xfrm>
            <a:prstGeom prst="line">
              <a:avLst/>
            </a:prstGeom>
            <a:noFill/>
            <a:ln w="55563" cap="rnd">
              <a:solidFill>
                <a:srgbClr val="006600"/>
              </a:solidFill>
              <a:prstDash val="sysDot"/>
              <a:round/>
              <a:headEnd/>
              <a:tailEnd/>
            </a:ln>
          </p:spPr>
          <p:txBody>
            <a:bodyPr/>
            <a:lstStyle/>
            <a:p>
              <a:endParaRPr lang="en-US"/>
            </a:p>
          </p:txBody>
        </p:sp>
      </p:grpSp>
      <p:sp>
        <p:nvSpPr>
          <p:cNvPr id="12410" name="Line 122"/>
          <p:cNvSpPr>
            <a:spLocks noChangeShapeType="1"/>
          </p:cNvSpPr>
          <p:nvPr/>
        </p:nvSpPr>
        <p:spPr bwMode="auto">
          <a:xfrm flipV="1">
            <a:off x="1955800" y="3276600"/>
            <a:ext cx="3175" cy="504825"/>
          </a:xfrm>
          <a:prstGeom prst="line">
            <a:avLst/>
          </a:prstGeom>
          <a:noFill/>
          <a:ln w="27051">
            <a:solidFill>
              <a:srgbClr val="000000"/>
            </a:solidFill>
            <a:round/>
            <a:headEnd/>
            <a:tailEnd type="stealth" w="lg" len="lg"/>
          </a:ln>
        </p:spPr>
        <p:txBody>
          <a:bodyPr/>
          <a:lstStyle/>
          <a:p>
            <a:endParaRPr lang="en-US"/>
          </a:p>
        </p:txBody>
      </p:sp>
      <p:sp>
        <p:nvSpPr>
          <p:cNvPr id="12412" name="Rectangle 124"/>
          <p:cNvSpPr>
            <a:spLocks noChangeArrowheads="1"/>
          </p:cNvSpPr>
          <p:nvPr/>
        </p:nvSpPr>
        <p:spPr bwMode="auto">
          <a:xfrm>
            <a:off x="7029450" y="838200"/>
            <a:ext cx="511175" cy="496888"/>
          </a:xfrm>
          <a:prstGeom prst="rect">
            <a:avLst/>
          </a:prstGeom>
          <a:noFill/>
          <a:ln w="9525">
            <a:noFill/>
            <a:miter lim="800000"/>
            <a:headEnd/>
            <a:tailEnd/>
          </a:ln>
        </p:spPr>
        <p:txBody>
          <a:bodyPr wrap="none" lIns="0" tIns="0" rIns="0" bIns="0">
            <a:spAutoFit/>
          </a:bodyPr>
          <a:lstStyle/>
          <a:p>
            <a:r>
              <a:rPr lang="en-US" sz="2600">
                <a:solidFill>
                  <a:srgbClr val="000000"/>
                </a:solidFill>
                <a:latin typeface="Arial" charset="0"/>
              </a:rPr>
              <a:t>B </a:t>
            </a:r>
            <a:endParaRPr lang="en-US"/>
          </a:p>
        </p:txBody>
      </p:sp>
      <p:sp>
        <p:nvSpPr>
          <p:cNvPr id="12413" name="Rectangle 125"/>
          <p:cNvSpPr>
            <a:spLocks noChangeArrowheads="1"/>
          </p:cNvSpPr>
          <p:nvPr/>
        </p:nvSpPr>
        <p:spPr bwMode="auto">
          <a:xfrm rot="16200000">
            <a:off x="-174624" y="3059112"/>
            <a:ext cx="901700"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Price </a:t>
            </a:r>
            <a:endParaRPr lang="en-US"/>
          </a:p>
        </p:txBody>
      </p:sp>
      <p:sp>
        <p:nvSpPr>
          <p:cNvPr id="12414" name="Rectangle 126"/>
          <p:cNvSpPr>
            <a:spLocks noChangeArrowheads="1"/>
          </p:cNvSpPr>
          <p:nvPr/>
        </p:nvSpPr>
        <p:spPr bwMode="auto">
          <a:xfrm>
            <a:off x="6130925" y="5854700"/>
            <a:ext cx="2584450" cy="496888"/>
          </a:xfrm>
          <a:prstGeom prst="rect">
            <a:avLst/>
          </a:prstGeom>
          <a:noFill/>
          <a:ln w="9525">
            <a:noFill/>
            <a:miter lim="800000"/>
            <a:headEnd/>
            <a:tailEnd/>
          </a:ln>
        </p:spPr>
        <p:txBody>
          <a:bodyPr wrap="none" lIns="0" tIns="0" rIns="0" bIns="0">
            <a:spAutoFit/>
          </a:bodyPr>
          <a:lstStyle/>
          <a:p>
            <a:r>
              <a:rPr lang="en-US" sz="2600" dirty="0">
                <a:solidFill>
                  <a:srgbClr val="660066"/>
                </a:solidFill>
                <a:latin typeface="Arial" charset="0"/>
              </a:rPr>
              <a:t>Food per Year </a:t>
            </a:r>
            <a:endParaRPr lang="en-US" dirty="0"/>
          </a:p>
        </p:txBody>
      </p:sp>
      <p:sp>
        <p:nvSpPr>
          <p:cNvPr id="12415" name="Rectangle 127"/>
          <p:cNvSpPr>
            <a:spLocks noChangeArrowheads="1"/>
          </p:cNvSpPr>
          <p:nvPr/>
        </p:nvSpPr>
        <p:spPr bwMode="auto">
          <a:xfrm>
            <a:off x="5661025" y="5260975"/>
            <a:ext cx="442913" cy="455613"/>
          </a:xfrm>
          <a:prstGeom prst="rect">
            <a:avLst/>
          </a:prstGeom>
          <a:noFill/>
          <a:ln w="9525">
            <a:noFill/>
            <a:miter lim="800000"/>
            <a:headEnd/>
            <a:tailEnd/>
          </a:ln>
        </p:spPr>
        <p:txBody>
          <a:bodyPr wrap="none" lIns="0" tIns="0" rIns="0" bIns="0">
            <a:spAutoFit/>
          </a:bodyPr>
          <a:lstStyle/>
          <a:p>
            <a:r>
              <a:rPr lang="en-US" sz="2600" b="0">
                <a:solidFill>
                  <a:srgbClr val="660066"/>
                </a:solidFill>
                <a:latin typeface="Arial" charset="0"/>
              </a:rPr>
              <a:t>0 </a:t>
            </a:r>
            <a:endParaRPr lang="en-US"/>
          </a:p>
        </p:txBody>
      </p:sp>
      <p:sp>
        <p:nvSpPr>
          <p:cNvPr id="12418" name="Rectangle 130"/>
          <p:cNvSpPr>
            <a:spLocks noChangeArrowheads="1"/>
          </p:cNvSpPr>
          <p:nvPr/>
        </p:nvSpPr>
        <p:spPr bwMode="auto">
          <a:xfrm>
            <a:off x="5314950" y="2889250"/>
            <a:ext cx="312738" cy="396875"/>
          </a:xfrm>
          <a:prstGeom prst="rect">
            <a:avLst/>
          </a:prstGeom>
          <a:noFill/>
          <a:ln w="9525">
            <a:noFill/>
            <a:miter lim="800000"/>
            <a:headEnd/>
            <a:tailEnd/>
          </a:ln>
        </p:spPr>
        <p:txBody>
          <a:bodyPr wrap="none" lIns="0" tIns="0" rIns="0" bIns="0">
            <a:spAutoFit/>
          </a:bodyPr>
          <a:lstStyle/>
          <a:p>
            <a:r>
              <a:rPr lang="en-US" sz="2600" b="0" i="1">
                <a:solidFill>
                  <a:srgbClr val="660066"/>
                </a:solidFill>
                <a:latin typeface="Arial" charset="0"/>
              </a:rPr>
              <a:t>P </a:t>
            </a:r>
            <a:endParaRPr lang="en-US"/>
          </a:p>
        </p:txBody>
      </p:sp>
      <p:grpSp>
        <p:nvGrpSpPr>
          <p:cNvPr id="6" name="Group 167"/>
          <p:cNvGrpSpPr>
            <a:grpSpLocks/>
          </p:cNvGrpSpPr>
          <p:nvPr/>
        </p:nvGrpSpPr>
        <p:grpSpPr bwMode="auto">
          <a:xfrm>
            <a:off x="5673725" y="1943100"/>
            <a:ext cx="3248025" cy="2986088"/>
            <a:chOff x="3574" y="1224"/>
            <a:chExt cx="2046" cy="1881"/>
          </a:xfrm>
        </p:grpSpPr>
        <p:sp>
          <p:nvSpPr>
            <p:cNvPr id="12426" name="Rectangle 138"/>
            <p:cNvSpPr>
              <a:spLocks noChangeArrowheads="1"/>
            </p:cNvSpPr>
            <p:nvPr/>
          </p:nvSpPr>
          <p:spPr bwMode="auto">
            <a:xfrm>
              <a:off x="5307" y="2800"/>
              <a:ext cx="313" cy="305"/>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D </a:t>
              </a:r>
              <a:endParaRPr lang="en-US"/>
            </a:p>
          </p:txBody>
        </p:sp>
        <p:sp>
          <p:nvSpPr>
            <p:cNvPr id="12427" name="Line 139"/>
            <p:cNvSpPr>
              <a:spLocks noChangeShapeType="1"/>
            </p:cNvSpPr>
            <p:nvPr/>
          </p:nvSpPr>
          <p:spPr bwMode="auto">
            <a:xfrm>
              <a:off x="3574" y="1224"/>
              <a:ext cx="1707" cy="1637"/>
            </a:xfrm>
            <a:prstGeom prst="line">
              <a:avLst/>
            </a:prstGeom>
            <a:noFill/>
            <a:ln w="55563">
              <a:solidFill>
                <a:srgbClr val="006600"/>
              </a:solidFill>
              <a:round/>
              <a:headEnd/>
              <a:tailEnd/>
            </a:ln>
          </p:spPr>
          <p:txBody>
            <a:bodyPr/>
            <a:lstStyle/>
            <a:p>
              <a:endParaRPr lang="en-US"/>
            </a:p>
          </p:txBody>
        </p:sp>
      </p:grpSp>
      <p:grpSp>
        <p:nvGrpSpPr>
          <p:cNvPr id="7" name="Group 166"/>
          <p:cNvGrpSpPr>
            <a:grpSpLocks/>
          </p:cNvGrpSpPr>
          <p:nvPr/>
        </p:nvGrpSpPr>
        <p:grpSpPr bwMode="auto">
          <a:xfrm>
            <a:off x="6157913" y="1485900"/>
            <a:ext cx="2446337" cy="2503488"/>
            <a:chOff x="3879" y="936"/>
            <a:chExt cx="1541" cy="1577"/>
          </a:xfrm>
        </p:grpSpPr>
        <p:sp>
          <p:nvSpPr>
            <p:cNvPr id="12425" name="Rectangle 137"/>
            <p:cNvSpPr>
              <a:spLocks noChangeArrowheads="1"/>
            </p:cNvSpPr>
            <p:nvPr/>
          </p:nvSpPr>
          <p:spPr bwMode="auto">
            <a:xfrm>
              <a:off x="5115" y="936"/>
              <a:ext cx="305" cy="305"/>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S </a:t>
              </a:r>
              <a:endParaRPr lang="en-US"/>
            </a:p>
          </p:txBody>
        </p:sp>
        <p:sp>
          <p:nvSpPr>
            <p:cNvPr id="12428" name="Line 140"/>
            <p:cNvSpPr>
              <a:spLocks noChangeShapeType="1"/>
            </p:cNvSpPr>
            <p:nvPr/>
          </p:nvSpPr>
          <p:spPr bwMode="auto">
            <a:xfrm flipH="1">
              <a:off x="3879" y="1033"/>
              <a:ext cx="1184" cy="1480"/>
            </a:xfrm>
            <a:prstGeom prst="line">
              <a:avLst/>
            </a:prstGeom>
            <a:noFill/>
            <a:ln w="55563">
              <a:solidFill>
                <a:srgbClr val="000000"/>
              </a:solidFill>
              <a:round/>
              <a:headEnd/>
              <a:tailEnd/>
            </a:ln>
          </p:spPr>
          <p:txBody>
            <a:bodyPr/>
            <a:lstStyle/>
            <a:p>
              <a:endParaRPr lang="en-US"/>
            </a:p>
          </p:txBody>
        </p:sp>
      </p:grpSp>
      <p:grpSp>
        <p:nvGrpSpPr>
          <p:cNvPr id="8" name="Group 165"/>
          <p:cNvGrpSpPr>
            <a:grpSpLocks/>
          </p:cNvGrpSpPr>
          <p:nvPr/>
        </p:nvGrpSpPr>
        <p:grpSpPr bwMode="auto">
          <a:xfrm>
            <a:off x="6503988" y="1873250"/>
            <a:ext cx="2514600" cy="2474913"/>
            <a:chOff x="4097" y="1180"/>
            <a:chExt cx="1584" cy="1559"/>
          </a:xfrm>
        </p:grpSpPr>
        <p:sp>
          <p:nvSpPr>
            <p:cNvPr id="12422" name="Rectangle 134"/>
            <p:cNvSpPr>
              <a:spLocks noChangeArrowheads="1"/>
            </p:cNvSpPr>
            <p:nvPr/>
          </p:nvSpPr>
          <p:spPr bwMode="auto">
            <a:xfrm>
              <a:off x="5333" y="1180"/>
              <a:ext cx="348" cy="305"/>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S' </a:t>
              </a:r>
              <a:endParaRPr lang="en-US"/>
            </a:p>
          </p:txBody>
        </p:sp>
        <p:sp>
          <p:nvSpPr>
            <p:cNvPr id="12429" name="Line 141"/>
            <p:cNvSpPr>
              <a:spLocks noChangeShapeType="1"/>
            </p:cNvSpPr>
            <p:nvPr/>
          </p:nvSpPr>
          <p:spPr bwMode="auto">
            <a:xfrm flipH="1">
              <a:off x="4097" y="1259"/>
              <a:ext cx="1175" cy="1480"/>
            </a:xfrm>
            <a:prstGeom prst="line">
              <a:avLst/>
            </a:prstGeom>
            <a:noFill/>
            <a:ln w="55563">
              <a:solidFill>
                <a:srgbClr val="006600"/>
              </a:solidFill>
              <a:round/>
              <a:headEnd/>
              <a:tailEnd/>
            </a:ln>
          </p:spPr>
          <p:txBody>
            <a:bodyPr/>
            <a:lstStyle/>
            <a:p>
              <a:endParaRPr lang="en-US"/>
            </a:p>
          </p:txBody>
        </p:sp>
      </p:grpSp>
      <p:grpSp>
        <p:nvGrpSpPr>
          <p:cNvPr id="9" name="Group 144"/>
          <p:cNvGrpSpPr>
            <a:grpSpLocks/>
          </p:cNvGrpSpPr>
          <p:nvPr/>
        </p:nvGrpSpPr>
        <p:grpSpPr bwMode="auto">
          <a:xfrm>
            <a:off x="5688013" y="3090863"/>
            <a:ext cx="1533525" cy="2003425"/>
            <a:chOff x="3583" y="1947"/>
            <a:chExt cx="966" cy="1262"/>
          </a:xfrm>
        </p:grpSpPr>
        <p:sp>
          <p:nvSpPr>
            <p:cNvPr id="12430" name="Freeform 142"/>
            <p:cNvSpPr>
              <a:spLocks/>
            </p:cNvSpPr>
            <p:nvPr/>
          </p:nvSpPr>
          <p:spPr bwMode="auto">
            <a:xfrm>
              <a:off x="3592" y="2156"/>
              <a:ext cx="957" cy="1053"/>
            </a:xfrm>
            <a:custGeom>
              <a:avLst/>
              <a:gdLst/>
              <a:ahLst/>
              <a:cxnLst>
                <a:cxn ang="0">
                  <a:pos x="0" y="0"/>
                </a:cxn>
                <a:cxn ang="0">
                  <a:pos x="957" y="0"/>
                </a:cxn>
                <a:cxn ang="0">
                  <a:pos x="957" y="1053"/>
                </a:cxn>
              </a:cxnLst>
              <a:rect l="0" t="0" r="r" b="b"/>
              <a:pathLst>
                <a:path w="957" h="1053">
                  <a:moveTo>
                    <a:pt x="0" y="0"/>
                  </a:moveTo>
                  <a:lnTo>
                    <a:pt x="957" y="0"/>
                  </a:lnTo>
                  <a:lnTo>
                    <a:pt x="957" y="1053"/>
                  </a:lnTo>
                </a:path>
              </a:pathLst>
            </a:custGeom>
            <a:noFill/>
            <a:ln w="55563" cap="rnd">
              <a:solidFill>
                <a:srgbClr val="006600"/>
              </a:solidFill>
              <a:prstDash val="sysDot"/>
              <a:round/>
              <a:headEnd/>
              <a:tailEnd/>
            </a:ln>
          </p:spPr>
          <p:txBody>
            <a:bodyPr/>
            <a:lstStyle/>
            <a:p>
              <a:endParaRPr lang="en-US"/>
            </a:p>
          </p:txBody>
        </p:sp>
        <p:sp>
          <p:nvSpPr>
            <p:cNvPr id="12431" name="Freeform 143"/>
            <p:cNvSpPr>
              <a:spLocks/>
            </p:cNvSpPr>
            <p:nvPr/>
          </p:nvSpPr>
          <p:spPr bwMode="auto">
            <a:xfrm>
              <a:off x="3583" y="1947"/>
              <a:ext cx="749" cy="1262"/>
            </a:xfrm>
            <a:custGeom>
              <a:avLst/>
              <a:gdLst/>
              <a:ahLst/>
              <a:cxnLst>
                <a:cxn ang="0">
                  <a:pos x="0" y="0"/>
                </a:cxn>
                <a:cxn ang="0">
                  <a:pos x="749" y="0"/>
                </a:cxn>
                <a:cxn ang="0">
                  <a:pos x="749" y="1262"/>
                </a:cxn>
              </a:cxnLst>
              <a:rect l="0" t="0" r="r" b="b"/>
              <a:pathLst>
                <a:path w="749" h="1262">
                  <a:moveTo>
                    <a:pt x="0" y="0"/>
                  </a:moveTo>
                  <a:lnTo>
                    <a:pt x="749" y="0"/>
                  </a:lnTo>
                  <a:lnTo>
                    <a:pt x="749" y="1262"/>
                  </a:lnTo>
                </a:path>
              </a:pathLst>
            </a:custGeom>
            <a:noFill/>
            <a:ln w="55563" cap="rnd">
              <a:solidFill>
                <a:srgbClr val="006600"/>
              </a:solidFill>
              <a:prstDash val="sysDot"/>
              <a:round/>
              <a:headEnd/>
              <a:tailEnd/>
            </a:ln>
          </p:spPr>
          <p:txBody>
            <a:bodyPr/>
            <a:lstStyle/>
            <a:p>
              <a:endParaRPr lang="en-US"/>
            </a:p>
          </p:txBody>
        </p:sp>
      </p:grpSp>
      <p:sp>
        <p:nvSpPr>
          <p:cNvPr id="12433" name="Line 145"/>
          <p:cNvSpPr>
            <a:spLocks noChangeShapeType="1"/>
          </p:cNvSpPr>
          <p:nvPr/>
        </p:nvSpPr>
        <p:spPr bwMode="auto">
          <a:xfrm>
            <a:off x="6448425" y="3725863"/>
            <a:ext cx="485775" cy="1587"/>
          </a:xfrm>
          <a:prstGeom prst="line">
            <a:avLst/>
          </a:prstGeom>
          <a:noFill/>
          <a:ln w="27051">
            <a:solidFill>
              <a:srgbClr val="000000"/>
            </a:solidFill>
            <a:round/>
            <a:headEnd/>
            <a:tailEnd type="stealth" w="lg" len="lg"/>
          </a:ln>
        </p:spPr>
        <p:txBody>
          <a:bodyPr/>
          <a:lstStyle/>
          <a:p>
            <a:endParaRPr lang="en-US"/>
          </a:p>
        </p:txBody>
      </p:sp>
      <p:sp>
        <p:nvSpPr>
          <p:cNvPr id="12437" name="Rectangle 149"/>
          <p:cNvSpPr>
            <a:spLocks noChangeArrowheads="1"/>
          </p:cNvSpPr>
          <p:nvPr/>
        </p:nvSpPr>
        <p:spPr bwMode="auto">
          <a:xfrm>
            <a:off x="6629400" y="5232400"/>
            <a:ext cx="481013" cy="396875"/>
          </a:xfrm>
          <a:prstGeom prst="rect">
            <a:avLst/>
          </a:prstGeom>
          <a:noFill/>
          <a:ln w="9525">
            <a:noFill/>
            <a:miter lim="800000"/>
            <a:headEnd/>
            <a:tailEnd/>
          </a:ln>
        </p:spPr>
        <p:txBody>
          <a:bodyPr wrap="none" lIns="0" tIns="0" rIns="0" bIns="0">
            <a:spAutoFit/>
          </a:bodyPr>
          <a:lstStyle/>
          <a:p>
            <a:r>
              <a:rPr lang="en-US" sz="2600" b="0" i="1">
                <a:solidFill>
                  <a:srgbClr val="660066"/>
                </a:solidFill>
                <a:latin typeface="Arial" charset="0"/>
              </a:rPr>
              <a:t>Q</a:t>
            </a:r>
            <a:r>
              <a:rPr lang="en-US" sz="2600" b="0" i="1" baseline="-25000">
                <a:solidFill>
                  <a:srgbClr val="660066"/>
                </a:solidFill>
                <a:latin typeface="Arial" charset="0"/>
              </a:rPr>
              <a:t>F</a:t>
            </a:r>
            <a:r>
              <a:rPr lang="en-US" sz="2600" b="0" i="1">
                <a:solidFill>
                  <a:srgbClr val="660066"/>
                </a:solidFill>
                <a:latin typeface="Arial" charset="0"/>
              </a:rPr>
              <a:t> </a:t>
            </a:r>
            <a:endParaRPr lang="en-US"/>
          </a:p>
        </p:txBody>
      </p:sp>
      <p:sp>
        <p:nvSpPr>
          <p:cNvPr id="12439" name="Freeform 151"/>
          <p:cNvSpPr>
            <a:spLocks/>
          </p:cNvSpPr>
          <p:nvPr/>
        </p:nvSpPr>
        <p:spPr bwMode="auto">
          <a:xfrm>
            <a:off x="5673725" y="1376363"/>
            <a:ext cx="3000375" cy="3717925"/>
          </a:xfrm>
          <a:custGeom>
            <a:avLst/>
            <a:gdLst/>
            <a:ahLst/>
            <a:cxnLst>
              <a:cxn ang="0">
                <a:pos x="0" y="0"/>
              </a:cxn>
              <a:cxn ang="0">
                <a:pos x="0" y="2342"/>
              </a:cxn>
              <a:cxn ang="0">
                <a:pos x="1890" y="2342"/>
              </a:cxn>
            </a:cxnLst>
            <a:rect l="0" t="0" r="r" b="b"/>
            <a:pathLst>
              <a:path w="1890" h="2342">
                <a:moveTo>
                  <a:pt x="0" y="0"/>
                </a:moveTo>
                <a:lnTo>
                  <a:pt x="0" y="2342"/>
                </a:lnTo>
                <a:lnTo>
                  <a:pt x="1890" y="2342"/>
                </a:lnTo>
              </a:path>
            </a:pathLst>
          </a:custGeom>
          <a:noFill/>
          <a:ln w="55563">
            <a:solidFill>
              <a:schemeClr val="tx1"/>
            </a:solidFill>
            <a:prstDash val="solid"/>
            <a:round/>
            <a:headEnd/>
            <a:tailEnd/>
          </a:ln>
        </p:spPr>
        <p:txBody>
          <a:bodyPr/>
          <a:lstStyle/>
          <a:p>
            <a:endParaRPr lang="en-US"/>
          </a:p>
        </p:txBody>
      </p:sp>
      <p:sp>
        <p:nvSpPr>
          <p:cNvPr id="12440" name="Rectangle 152"/>
          <p:cNvSpPr>
            <a:spLocks noChangeArrowheads="1"/>
          </p:cNvSpPr>
          <p:nvPr/>
        </p:nvSpPr>
        <p:spPr bwMode="auto">
          <a:xfrm>
            <a:off x="1430338" y="5703888"/>
            <a:ext cx="3233737" cy="496887"/>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Clothing per Year  </a:t>
            </a:r>
            <a:endParaRPr lang="en-US"/>
          </a:p>
        </p:txBody>
      </p:sp>
      <p:sp>
        <p:nvSpPr>
          <p:cNvPr id="12385" name="Freeform 97"/>
          <p:cNvSpPr>
            <a:spLocks/>
          </p:cNvSpPr>
          <p:nvPr/>
        </p:nvSpPr>
        <p:spPr bwMode="auto">
          <a:xfrm>
            <a:off x="1236663" y="1390650"/>
            <a:ext cx="3359150" cy="3703638"/>
          </a:xfrm>
          <a:custGeom>
            <a:avLst/>
            <a:gdLst/>
            <a:ahLst/>
            <a:cxnLst>
              <a:cxn ang="0">
                <a:pos x="0" y="0"/>
              </a:cxn>
              <a:cxn ang="0">
                <a:pos x="0" y="2333"/>
              </a:cxn>
              <a:cxn ang="0">
                <a:pos x="2116" y="2333"/>
              </a:cxn>
            </a:cxnLst>
            <a:rect l="0" t="0" r="r" b="b"/>
            <a:pathLst>
              <a:path w="2116" h="2333">
                <a:moveTo>
                  <a:pt x="0" y="0"/>
                </a:moveTo>
                <a:lnTo>
                  <a:pt x="0" y="2333"/>
                </a:lnTo>
                <a:lnTo>
                  <a:pt x="2116" y="2333"/>
                </a:lnTo>
              </a:path>
            </a:pathLst>
          </a:custGeom>
          <a:noFill/>
          <a:ln w="55563">
            <a:solidFill>
              <a:schemeClr val="tx1"/>
            </a:solidFill>
            <a:prstDash val="solid"/>
            <a:round/>
            <a:headEnd/>
            <a:tailEnd/>
          </a:ln>
        </p:spPr>
        <p:txBody>
          <a:bodyPr/>
          <a:lstStyle/>
          <a:p>
            <a:endParaRPr lang="en-US"/>
          </a:p>
        </p:txBody>
      </p:sp>
      <p:grpSp>
        <p:nvGrpSpPr>
          <p:cNvPr id="10" name="Group 156"/>
          <p:cNvGrpSpPr>
            <a:grpSpLocks/>
          </p:cNvGrpSpPr>
          <p:nvPr/>
        </p:nvGrpSpPr>
        <p:grpSpPr bwMode="auto">
          <a:xfrm>
            <a:off x="5314950" y="3241675"/>
            <a:ext cx="396875" cy="417513"/>
            <a:chOff x="3374" y="2042"/>
            <a:chExt cx="250" cy="263"/>
          </a:xfrm>
        </p:grpSpPr>
        <p:sp>
          <p:nvSpPr>
            <p:cNvPr id="12423" name="Rectangle 135"/>
            <p:cNvSpPr>
              <a:spLocks noChangeArrowheads="1"/>
            </p:cNvSpPr>
            <p:nvPr/>
          </p:nvSpPr>
          <p:spPr bwMode="auto">
            <a:xfrm>
              <a:off x="3374" y="2042"/>
              <a:ext cx="237" cy="250"/>
            </a:xfrm>
            <a:prstGeom prst="rect">
              <a:avLst/>
            </a:prstGeom>
            <a:noFill/>
            <a:ln w="9525">
              <a:noFill/>
              <a:miter lim="800000"/>
              <a:headEnd/>
              <a:tailEnd/>
            </a:ln>
          </p:spPr>
          <p:txBody>
            <a:bodyPr wrap="none" lIns="0" tIns="0" rIns="0" bIns="0">
              <a:spAutoFit/>
            </a:bodyPr>
            <a:lstStyle/>
            <a:p>
              <a:r>
                <a:rPr lang="en-US" sz="2600" b="0" i="1">
                  <a:solidFill>
                    <a:srgbClr val="660066"/>
                  </a:solidFill>
                  <a:latin typeface="Arial" charset="0"/>
                </a:rPr>
                <a:t>P' </a:t>
              </a:r>
              <a:endParaRPr lang="en-US"/>
            </a:p>
          </p:txBody>
        </p:sp>
        <p:sp>
          <p:nvSpPr>
            <p:cNvPr id="12441" name="Rectangle 153"/>
            <p:cNvSpPr>
              <a:spLocks noChangeArrowheads="1"/>
            </p:cNvSpPr>
            <p:nvPr/>
          </p:nvSpPr>
          <p:spPr bwMode="auto">
            <a:xfrm>
              <a:off x="3425" y="2084"/>
              <a:ext cx="199" cy="221"/>
            </a:xfrm>
            <a:prstGeom prst="rect">
              <a:avLst/>
            </a:prstGeom>
            <a:noFill/>
            <a:ln w="9525">
              <a:noFill/>
              <a:miter lim="800000"/>
              <a:headEnd/>
              <a:tailEnd/>
            </a:ln>
            <a:effectLst/>
          </p:spPr>
          <p:txBody>
            <a:bodyPr wrap="none">
              <a:spAutoFit/>
            </a:bodyPr>
            <a:lstStyle/>
            <a:p>
              <a:r>
                <a:rPr lang="en-US" sz="2600" b="0" i="1" baseline="-25000">
                  <a:solidFill>
                    <a:srgbClr val="660066"/>
                  </a:solidFill>
                  <a:latin typeface="Arial" charset="0"/>
                </a:rPr>
                <a:t>F</a:t>
              </a:r>
            </a:p>
          </p:txBody>
        </p:sp>
      </p:grpSp>
      <p:grpSp>
        <p:nvGrpSpPr>
          <p:cNvPr id="11" name="Group 155"/>
          <p:cNvGrpSpPr>
            <a:grpSpLocks/>
          </p:cNvGrpSpPr>
          <p:nvPr/>
        </p:nvGrpSpPr>
        <p:grpSpPr bwMode="auto">
          <a:xfrm>
            <a:off x="7126288" y="5232400"/>
            <a:ext cx="581025" cy="484188"/>
            <a:chOff x="4489" y="3296"/>
            <a:chExt cx="366" cy="305"/>
          </a:xfrm>
        </p:grpSpPr>
        <p:sp>
          <p:nvSpPr>
            <p:cNvPr id="12435" name="Rectangle 147"/>
            <p:cNvSpPr>
              <a:spLocks noChangeArrowheads="1"/>
            </p:cNvSpPr>
            <p:nvPr/>
          </p:nvSpPr>
          <p:spPr bwMode="auto">
            <a:xfrm>
              <a:off x="4489" y="3296"/>
              <a:ext cx="366" cy="305"/>
            </a:xfrm>
            <a:prstGeom prst="rect">
              <a:avLst/>
            </a:prstGeom>
            <a:noFill/>
            <a:ln w="9525">
              <a:noFill/>
              <a:miter lim="800000"/>
              <a:headEnd/>
              <a:tailEnd/>
            </a:ln>
          </p:spPr>
          <p:txBody>
            <a:bodyPr wrap="none" lIns="0" tIns="0" rIns="0" bIns="0">
              <a:spAutoFit/>
            </a:bodyPr>
            <a:lstStyle/>
            <a:p>
              <a:r>
                <a:rPr lang="en-US" sz="2600" b="0" i="1">
                  <a:solidFill>
                    <a:srgbClr val="660066"/>
                  </a:solidFill>
                  <a:latin typeface="Arial" charset="0"/>
                </a:rPr>
                <a:t>Q' </a:t>
              </a:r>
              <a:endParaRPr lang="en-US"/>
            </a:p>
          </p:txBody>
        </p:sp>
        <p:sp>
          <p:nvSpPr>
            <p:cNvPr id="12442" name="Rectangle 154"/>
            <p:cNvSpPr>
              <a:spLocks noChangeArrowheads="1"/>
            </p:cNvSpPr>
            <p:nvPr/>
          </p:nvSpPr>
          <p:spPr bwMode="auto">
            <a:xfrm>
              <a:off x="4576" y="3360"/>
              <a:ext cx="199" cy="221"/>
            </a:xfrm>
            <a:prstGeom prst="rect">
              <a:avLst/>
            </a:prstGeom>
            <a:noFill/>
            <a:ln w="9525">
              <a:noFill/>
              <a:miter lim="800000"/>
              <a:headEnd/>
              <a:tailEnd/>
            </a:ln>
            <a:effectLst/>
          </p:spPr>
          <p:txBody>
            <a:bodyPr wrap="none">
              <a:spAutoFit/>
            </a:bodyPr>
            <a:lstStyle/>
            <a:p>
              <a:r>
                <a:rPr lang="en-US" sz="2600" b="0" i="1" baseline="-25000">
                  <a:solidFill>
                    <a:srgbClr val="660066"/>
                  </a:solidFill>
                  <a:latin typeface="Arial" charset="0"/>
                </a:rPr>
                <a:t>F</a:t>
              </a:r>
            </a:p>
          </p:txBody>
        </p:sp>
      </p:grpSp>
      <p:grpSp>
        <p:nvGrpSpPr>
          <p:cNvPr id="12" name="Group 170"/>
          <p:cNvGrpSpPr>
            <a:grpSpLocks/>
          </p:cNvGrpSpPr>
          <p:nvPr/>
        </p:nvGrpSpPr>
        <p:grpSpPr bwMode="auto">
          <a:xfrm>
            <a:off x="1981200" y="2209800"/>
            <a:ext cx="433388" cy="731838"/>
            <a:chOff x="1248" y="1392"/>
            <a:chExt cx="273" cy="461"/>
          </a:xfrm>
        </p:grpSpPr>
        <p:sp>
          <p:nvSpPr>
            <p:cNvPr id="12388" name="Rectangle 100"/>
            <p:cNvSpPr>
              <a:spLocks noChangeArrowheads="1"/>
            </p:cNvSpPr>
            <p:nvPr/>
          </p:nvSpPr>
          <p:spPr bwMode="auto">
            <a:xfrm>
              <a:off x="1248" y="1392"/>
              <a:ext cx="273" cy="250"/>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E</a:t>
              </a:r>
              <a:r>
                <a:rPr lang="en-US" sz="2600" b="0" baseline="-25000">
                  <a:solidFill>
                    <a:srgbClr val="000000"/>
                  </a:solidFill>
                  <a:latin typeface="Arial" charset="0"/>
                </a:rPr>
                <a:t>2</a:t>
              </a:r>
              <a:r>
                <a:rPr lang="en-US" sz="2600" b="0" i="1">
                  <a:solidFill>
                    <a:srgbClr val="000000"/>
                  </a:solidFill>
                  <a:latin typeface="Arial" charset="0"/>
                </a:rPr>
                <a:t> </a:t>
              </a:r>
              <a:endParaRPr lang="en-US"/>
            </a:p>
          </p:txBody>
        </p:sp>
        <p:sp>
          <p:nvSpPr>
            <p:cNvPr id="12445" name="Oval 157"/>
            <p:cNvSpPr>
              <a:spLocks noChangeArrowheads="1"/>
            </p:cNvSpPr>
            <p:nvPr/>
          </p:nvSpPr>
          <p:spPr bwMode="auto">
            <a:xfrm>
              <a:off x="1332" y="1772"/>
              <a:ext cx="81" cy="81"/>
            </a:xfrm>
            <a:prstGeom prst="ellipse">
              <a:avLst/>
            </a:prstGeom>
            <a:solidFill>
              <a:srgbClr val="660066"/>
            </a:solidFill>
            <a:ln w="27051">
              <a:solidFill>
                <a:srgbClr val="660066"/>
              </a:solidFill>
              <a:round/>
              <a:headEnd/>
              <a:tailEnd/>
            </a:ln>
          </p:spPr>
          <p:txBody>
            <a:bodyPr/>
            <a:lstStyle/>
            <a:p>
              <a:endParaRPr lang="en-US"/>
            </a:p>
          </p:txBody>
        </p:sp>
      </p:grpSp>
      <p:grpSp>
        <p:nvGrpSpPr>
          <p:cNvPr id="13" name="Group 171"/>
          <p:cNvGrpSpPr>
            <a:grpSpLocks/>
          </p:cNvGrpSpPr>
          <p:nvPr/>
        </p:nvGrpSpPr>
        <p:grpSpPr bwMode="auto">
          <a:xfrm>
            <a:off x="2432050" y="3124200"/>
            <a:ext cx="692150" cy="396875"/>
            <a:chOff x="1532" y="1968"/>
            <a:chExt cx="436" cy="250"/>
          </a:xfrm>
        </p:grpSpPr>
        <p:sp>
          <p:nvSpPr>
            <p:cNvPr id="12393" name="Rectangle 105"/>
            <p:cNvSpPr>
              <a:spLocks noChangeArrowheads="1"/>
            </p:cNvSpPr>
            <p:nvPr/>
          </p:nvSpPr>
          <p:spPr bwMode="auto">
            <a:xfrm>
              <a:off x="1695" y="1968"/>
              <a:ext cx="273" cy="250"/>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E</a:t>
              </a:r>
              <a:r>
                <a:rPr lang="en-US" sz="2600" b="0" baseline="-25000">
                  <a:solidFill>
                    <a:srgbClr val="000000"/>
                  </a:solidFill>
                  <a:latin typeface="Arial" charset="0"/>
                </a:rPr>
                <a:t>1</a:t>
              </a:r>
              <a:r>
                <a:rPr lang="en-US" sz="2600" b="0" i="1">
                  <a:solidFill>
                    <a:srgbClr val="000000"/>
                  </a:solidFill>
                  <a:latin typeface="Arial" charset="0"/>
                </a:rPr>
                <a:t> </a:t>
              </a:r>
              <a:endParaRPr lang="en-US"/>
            </a:p>
          </p:txBody>
        </p:sp>
        <p:sp>
          <p:nvSpPr>
            <p:cNvPr id="12446" name="Oval 158"/>
            <p:cNvSpPr>
              <a:spLocks noChangeArrowheads="1"/>
            </p:cNvSpPr>
            <p:nvPr/>
          </p:nvSpPr>
          <p:spPr bwMode="auto">
            <a:xfrm>
              <a:off x="1532" y="2048"/>
              <a:ext cx="81" cy="81"/>
            </a:xfrm>
            <a:prstGeom prst="ellipse">
              <a:avLst/>
            </a:prstGeom>
            <a:solidFill>
              <a:srgbClr val="660066"/>
            </a:solidFill>
            <a:ln w="27051">
              <a:solidFill>
                <a:srgbClr val="660066"/>
              </a:solidFill>
              <a:round/>
              <a:headEnd/>
              <a:tailEnd/>
            </a:ln>
          </p:spPr>
          <p:txBody>
            <a:bodyPr/>
            <a:lstStyle/>
            <a:p>
              <a:endParaRPr lang="en-US"/>
            </a:p>
          </p:txBody>
        </p:sp>
      </p:grpSp>
      <p:grpSp>
        <p:nvGrpSpPr>
          <p:cNvPr id="14" name="Group 172"/>
          <p:cNvGrpSpPr>
            <a:grpSpLocks/>
          </p:cNvGrpSpPr>
          <p:nvPr/>
        </p:nvGrpSpPr>
        <p:grpSpPr bwMode="auto">
          <a:xfrm>
            <a:off x="6667500" y="2514600"/>
            <a:ext cx="433388" cy="642938"/>
            <a:chOff x="4200" y="1584"/>
            <a:chExt cx="273" cy="405"/>
          </a:xfrm>
        </p:grpSpPr>
        <p:sp>
          <p:nvSpPr>
            <p:cNvPr id="12420" name="Rectangle 132"/>
            <p:cNvSpPr>
              <a:spLocks noChangeArrowheads="1"/>
            </p:cNvSpPr>
            <p:nvPr/>
          </p:nvSpPr>
          <p:spPr bwMode="auto">
            <a:xfrm>
              <a:off x="4200" y="1584"/>
              <a:ext cx="273" cy="250"/>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E</a:t>
              </a:r>
              <a:r>
                <a:rPr lang="en-US" sz="2600" b="0" baseline="-25000">
                  <a:solidFill>
                    <a:srgbClr val="000000"/>
                  </a:solidFill>
                  <a:latin typeface="Arial" charset="0"/>
                </a:rPr>
                <a:t>1</a:t>
              </a:r>
              <a:r>
                <a:rPr lang="en-US" sz="2600" b="0" i="1">
                  <a:solidFill>
                    <a:srgbClr val="000000"/>
                  </a:solidFill>
                  <a:latin typeface="Arial" charset="0"/>
                </a:rPr>
                <a:t> </a:t>
              </a:r>
              <a:endParaRPr lang="en-US"/>
            </a:p>
          </p:txBody>
        </p:sp>
        <p:sp>
          <p:nvSpPr>
            <p:cNvPr id="12447" name="Oval 159"/>
            <p:cNvSpPr>
              <a:spLocks noChangeArrowheads="1"/>
            </p:cNvSpPr>
            <p:nvPr/>
          </p:nvSpPr>
          <p:spPr bwMode="auto">
            <a:xfrm>
              <a:off x="4292" y="1908"/>
              <a:ext cx="81" cy="81"/>
            </a:xfrm>
            <a:prstGeom prst="ellipse">
              <a:avLst/>
            </a:prstGeom>
            <a:solidFill>
              <a:srgbClr val="660066"/>
            </a:solidFill>
            <a:ln w="27051">
              <a:solidFill>
                <a:srgbClr val="660066"/>
              </a:solidFill>
              <a:round/>
              <a:headEnd/>
              <a:tailEnd/>
            </a:ln>
          </p:spPr>
          <p:txBody>
            <a:bodyPr/>
            <a:lstStyle/>
            <a:p>
              <a:endParaRPr lang="en-US"/>
            </a:p>
          </p:txBody>
        </p:sp>
      </p:grpSp>
      <p:grpSp>
        <p:nvGrpSpPr>
          <p:cNvPr id="15" name="Group 173"/>
          <p:cNvGrpSpPr>
            <a:grpSpLocks/>
          </p:cNvGrpSpPr>
          <p:nvPr/>
        </p:nvGrpSpPr>
        <p:grpSpPr bwMode="auto">
          <a:xfrm>
            <a:off x="7156450" y="3200400"/>
            <a:ext cx="647700" cy="396875"/>
            <a:chOff x="4508" y="2016"/>
            <a:chExt cx="408" cy="250"/>
          </a:xfrm>
        </p:grpSpPr>
        <p:sp>
          <p:nvSpPr>
            <p:cNvPr id="12416" name="Rectangle 128"/>
            <p:cNvSpPr>
              <a:spLocks noChangeArrowheads="1"/>
            </p:cNvSpPr>
            <p:nvPr/>
          </p:nvSpPr>
          <p:spPr bwMode="auto">
            <a:xfrm>
              <a:off x="4643" y="2016"/>
              <a:ext cx="273" cy="250"/>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E</a:t>
              </a:r>
              <a:r>
                <a:rPr lang="en-US" sz="2600" b="0" i="1" baseline="-25000">
                  <a:solidFill>
                    <a:srgbClr val="000000"/>
                  </a:solidFill>
                  <a:latin typeface="Arial" charset="0"/>
                </a:rPr>
                <a:t>2</a:t>
              </a:r>
              <a:r>
                <a:rPr lang="en-US" sz="2600" b="0" i="1">
                  <a:solidFill>
                    <a:srgbClr val="000000"/>
                  </a:solidFill>
                  <a:latin typeface="Arial" charset="0"/>
                </a:rPr>
                <a:t> </a:t>
              </a:r>
              <a:endParaRPr lang="en-US"/>
            </a:p>
          </p:txBody>
        </p:sp>
        <p:sp>
          <p:nvSpPr>
            <p:cNvPr id="12448" name="Oval 160"/>
            <p:cNvSpPr>
              <a:spLocks noChangeArrowheads="1"/>
            </p:cNvSpPr>
            <p:nvPr/>
          </p:nvSpPr>
          <p:spPr bwMode="auto">
            <a:xfrm>
              <a:off x="4508" y="2111"/>
              <a:ext cx="81" cy="81"/>
            </a:xfrm>
            <a:prstGeom prst="ellipse">
              <a:avLst/>
            </a:prstGeom>
            <a:solidFill>
              <a:srgbClr val="660066"/>
            </a:solidFill>
            <a:ln w="27051">
              <a:solidFill>
                <a:srgbClr val="660066"/>
              </a:solidFill>
              <a:round/>
              <a:headEnd/>
              <a:tailEnd/>
            </a:ln>
          </p:spPr>
          <p:txBody>
            <a:bodyPr/>
            <a:lstStyle/>
            <a:p>
              <a:endParaRPr lang="en-US"/>
            </a:p>
          </p:txBody>
        </p:sp>
      </p:grpSp>
      <p:sp>
        <p:nvSpPr>
          <p:cNvPr id="12456" name="Line 168"/>
          <p:cNvSpPr>
            <a:spLocks noChangeShapeType="1"/>
          </p:cNvSpPr>
          <p:nvPr/>
        </p:nvSpPr>
        <p:spPr bwMode="auto">
          <a:xfrm flipV="1">
            <a:off x="2971800" y="2133600"/>
            <a:ext cx="3175" cy="504825"/>
          </a:xfrm>
          <a:prstGeom prst="line">
            <a:avLst/>
          </a:prstGeom>
          <a:noFill/>
          <a:ln w="27051">
            <a:solidFill>
              <a:srgbClr val="000000"/>
            </a:solidFill>
            <a:round/>
            <a:headEnd/>
            <a:tailEnd type="stealth" w="lg" len="lg"/>
          </a:ln>
        </p:spPr>
        <p:txBody>
          <a:bodyPr/>
          <a:lstStyle/>
          <a:p>
            <a:endParaRPr lang="en-US"/>
          </a:p>
        </p:txBody>
      </p:sp>
      <p:sp>
        <p:nvSpPr>
          <p:cNvPr id="12457" name="Line 169"/>
          <p:cNvSpPr>
            <a:spLocks noChangeShapeType="1"/>
          </p:cNvSpPr>
          <p:nvPr/>
        </p:nvSpPr>
        <p:spPr bwMode="auto">
          <a:xfrm>
            <a:off x="7467600" y="2438400"/>
            <a:ext cx="485775" cy="1588"/>
          </a:xfrm>
          <a:prstGeom prst="line">
            <a:avLst/>
          </a:prstGeom>
          <a:noFill/>
          <a:ln w="27051">
            <a:solidFill>
              <a:srgbClr val="000000"/>
            </a:solidFill>
            <a:round/>
            <a:headEnd/>
            <a:tailEnd type="stealth" w="lg" len="lg"/>
          </a:ln>
        </p:spPr>
        <p:txBody>
          <a:bodyPr/>
          <a:lstStyle/>
          <a:p>
            <a:endParaRPr lang="en-US"/>
          </a:p>
        </p:txBody>
      </p:sp>
      <p:sp>
        <p:nvSpPr>
          <p:cNvPr id="67" name="Slide Number Placeholder 66"/>
          <p:cNvSpPr>
            <a:spLocks noGrp="1"/>
          </p:cNvSpPr>
          <p:nvPr>
            <p:ph type="sldNum" sz="quarter" idx="12"/>
          </p:nvPr>
        </p:nvSpPr>
        <p:spPr/>
        <p:txBody>
          <a:bodyPr/>
          <a:lstStyle/>
          <a:p>
            <a:fld id="{9A4B6450-EC41-4195-A209-9389352C6526}" type="slidenum">
              <a:rPr lang="en-US" smtClean="0"/>
              <a:pPr/>
              <a:t>47</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par>
                          <p:cTn id="12" fill="hold">
                            <p:stCondLst>
                              <p:cond delay="1000"/>
                            </p:stCondLst>
                            <p:childTnLst>
                              <p:par>
                                <p:cTn id="13" presetID="18" presetClass="entr" presetSubtype="3"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strips(upRight)">
                                      <p:cBhvr>
                                        <p:cTn id="15" dur="500"/>
                                        <p:tgtEl>
                                          <p:spTgt spid="5"/>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up)">
                                      <p:cBhvr>
                                        <p:cTn id="19" dur="500"/>
                                        <p:tgtEl>
                                          <p:spTgt spid="13"/>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up)">
                                      <p:cBhvr>
                                        <p:cTn id="23" dur="500"/>
                                        <p:tgtEl>
                                          <p:spTgt spid="12"/>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12410"/>
                                        </p:tgtEl>
                                        <p:attrNameLst>
                                          <p:attrName>style.visibility</p:attrName>
                                        </p:attrNameLst>
                                      </p:cBhvr>
                                      <p:to>
                                        <p:strVal val="visible"/>
                                      </p:to>
                                    </p:set>
                                    <p:animEffect transition="in" filter="wipe(down)">
                                      <p:cBhvr>
                                        <p:cTn id="27" dur="500"/>
                                        <p:tgtEl>
                                          <p:spTgt spid="12410"/>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12456"/>
                                        </p:tgtEl>
                                        <p:attrNameLst>
                                          <p:attrName>style.visibility</p:attrName>
                                        </p:attrNameLst>
                                      </p:cBhvr>
                                      <p:to>
                                        <p:strVal val="visible"/>
                                      </p:to>
                                    </p:set>
                                    <p:animEffect transition="in" filter="wipe(down)">
                                      <p:cBhvr>
                                        <p:cTn id="31" dur="500"/>
                                        <p:tgtEl>
                                          <p:spTgt spid="12456"/>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down)">
                                      <p:cBhvr>
                                        <p:cTn id="35" dur="500"/>
                                        <p:tgtEl>
                                          <p:spTgt spid="3"/>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up)">
                                      <p:cBhvr>
                                        <p:cTn id="39" dur="500"/>
                                        <p:tgtEl>
                                          <p:spTgt spid="6"/>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left)">
                                      <p:cBhvr>
                                        <p:cTn id="43" dur="500"/>
                                        <p:tgtEl>
                                          <p:spTgt spid="7"/>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up)">
                                      <p:cBhvr>
                                        <p:cTn id="47" dur="500"/>
                                        <p:tgtEl>
                                          <p:spTgt spid="9"/>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up)">
                                      <p:cBhvr>
                                        <p:cTn id="51" dur="500"/>
                                        <p:tgtEl>
                                          <p:spTgt spid="14"/>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up)">
                                      <p:cBhvr>
                                        <p:cTn id="55" dur="500"/>
                                        <p:tgtEl>
                                          <p:spTgt spid="15"/>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12433"/>
                                        </p:tgtEl>
                                        <p:attrNameLst>
                                          <p:attrName>style.visibility</p:attrName>
                                        </p:attrNameLst>
                                      </p:cBhvr>
                                      <p:to>
                                        <p:strVal val="visible"/>
                                      </p:to>
                                    </p:set>
                                    <p:animEffect transition="in" filter="wipe(up)">
                                      <p:cBhvr>
                                        <p:cTn id="59" dur="500"/>
                                        <p:tgtEl>
                                          <p:spTgt spid="12433"/>
                                        </p:tgtEl>
                                      </p:cBhvr>
                                    </p:animEffect>
                                  </p:childTnLst>
                                </p:cTn>
                              </p:par>
                            </p:childTnLst>
                          </p:cTn>
                        </p:par>
                        <p:par>
                          <p:cTn id="60" fill="hold">
                            <p:stCondLst>
                              <p:cond delay="7000"/>
                            </p:stCondLst>
                            <p:childTnLst>
                              <p:par>
                                <p:cTn id="61" presetID="22" presetClass="entr" presetSubtype="1" fill="hold" grpId="0" nodeType="afterEffect">
                                  <p:stCondLst>
                                    <p:cond delay="0"/>
                                  </p:stCondLst>
                                  <p:childTnLst>
                                    <p:set>
                                      <p:cBhvr>
                                        <p:cTn id="62" dur="1" fill="hold">
                                          <p:stCondLst>
                                            <p:cond delay="0"/>
                                          </p:stCondLst>
                                        </p:cTn>
                                        <p:tgtEl>
                                          <p:spTgt spid="12457"/>
                                        </p:tgtEl>
                                        <p:attrNameLst>
                                          <p:attrName>style.visibility</p:attrName>
                                        </p:attrNameLst>
                                      </p:cBhvr>
                                      <p:to>
                                        <p:strVal val="visible"/>
                                      </p:to>
                                    </p:set>
                                    <p:animEffect transition="in" filter="wipe(up)">
                                      <p:cBhvr>
                                        <p:cTn id="63" dur="500"/>
                                        <p:tgtEl>
                                          <p:spTgt spid="12457"/>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wipe(down)">
                                      <p:cBhvr>
                                        <p:cTn id="6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10" grpId="0" animBg="1"/>
      <p:bldP spid="12433" grpId="0" animBg="1"/>
      <p:bldP spid="12456" grpId="0" animBg="1"/>
      <p:bldP spid="12457" grpId="0" animBg="1"/>
    </p:bld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fontScale="90000"/>
          </a:bodyPr>
          <a:lstStyle/>
          <a:p>
            <a:r>
              <a:rPr lang="en-US" b="0" dirty="0" smtClean="0">
                <a:cs typeface="Arial" charset="0"/>
              </a:rPr>
              <a:t>Implication</a:t>
            </a:r>
            <a:r>
              <a:rPr lang="en-US" b="0" dirty="0">
                <a:cs typeface="Times New Roman" pitchFamily="18" charset="0"/>
              </a:rPr>
              <a:t/>
            </a:r>
            <a:br>
              <a:rPr lang="en-US" b="0" dirty="0">
                <a:cs typeface="Times New Roman" pitchFamily="18" charset="0"/>
              </a:rPr>
            </a:br>
            <a:endParaRPr lang="en-US" b="0" dirty="0">
              <a:cs typeface="Times New Roman" pitchFamily="18" charset="0"/>
            </a:endParaRPr>
          </a:p>
        </p:txBody>
      </p:sp>
      <p:sp>
        <p:nvSpPr>
          <p:cNvPr id="30723" name="Rectangle 3"/>
          <p:cNvSpPr>
            <a:spLocks noGrp="1" noChangeArrowheads="1"/>
          </p:cNvSpPr>
          <p:nvPr>
            <p:ph type="body" idx="1"/>
          </p:nvPr>
        </p:nvSpPr>
        <p:spPr/>
        <p:txBody>
          <a:bodyPr>
            <a:normAutofit/>
          </a:bodyPr>
          <a:lstStyle/>
          <a:p>
            <a:pPr>
              <a:lnSpc>
                <a:spcPct val="90000"/>
              </a:lnSpc>
            </a:pPr>
            <a:r>
              <a:rPr lang="en-US" sz="2800" dirty="0" smtClean="0">
                <a:latin typeface="Arial" charset="0"/>
                <a:cs typeface="Arial" charset="0"/>
              </a:rPr>
              <a:t>Price of clothing to increase but that of food to decrease</a:t>
            </a:r>
          </a:p>
          <a:p>
            <a:pPr>
              <a:lnSpc>
                <a:spcPct val="90000"/>
              </a:lnSpc>
            </a:pPr>
            <a:endParaRPr lang="en-US" sz="2800" dirty="0" smtClean="0">
              <a:latin typeface="Arial" charset="0"/>
              <a:cs typeface="Arial" charset="0"/>
            </a:endParaRPr>
          </a:p>
          <a:p>
            <a:pPr>
              <a:lnSpc>
                <a:spcPct val="90000"/>
              </a:lnSpc>
            </a:pPr>
            <a:r>
              <a:rPr lang="en-US" sz="2800" dirty="0" smtClean="0">
                <a:latin typeface="Arial" charset="0"/>
                <a:cs typeface="Arial" charset="0"/>
              </a:rPr>
              <a:t>Effect on specialized capital and labor of clothing industry</a:t>
            </a:r>
          </a:p>
          <a:p>
            <a:pPr>
              <a:lnSpc>
                <a:spcPct val="90000"/>
              </a:lnSpc>
            </a:pPr>
            <a:endParaRPr lang="en-US" sz="2800" dirty="0" smtClean="0">
              <a:latin typeface="Arial" charset="0"/>
              <a:cs typeface="Arial" charset="0"/>
            </a:endParaRPr>
          </a:p>
          <a:p>
            <a:pPr>
              <a:lnSpc>
                <a:spcPct val="90000"/>
              </a:lnSpc>
            </a:pPr>
            <a:r>
              <a:rPr lang="en-US" sz="2800" dirty="0" smtClean="0">
                <a:latin typeface="Arial" charset="0"/>
                <a:cs typeface="Arial" charset="0"/>
              </a:rPr>
              <a:t>The specialized inputs of one industry face a decrease in income when they move to another industry</a:t>
            </a:r>
            <a:endParaRPr lang="en-US" sz="2800" dirty="0">
              <a:latin typeface="Arial" charset="0"/>
              <a:cs typeface="Arial" charset="0"/>
            </a:endParaRPr>
          </a:p>
        </p:txBody>
      </p:sp>
      <p:sp>
        <p:nvSpPr>
          <p:cNvPr id="4" name="Slide Number Placeholder 3"/>
          <p:cNvSpPr>
            <a:spLocks noGrp="1"/>
          </p:cNvSpPr>
          <p:nvPr>
            <p:ph type="sldNum" sz="quarter" idx="12"/>
          </p:nvPr>
        </p:nvSpPr>
        <p:spPr/>
        <p:txBody>
          <a:bodyPr/>
          <a:lstStyle/>
          <a:p>
            <a:fld id="{9A4B6450-EC41-4195-A209-9389352C6526}" type="slidenum">
              <a:rPr lang="en-US" smtClean="0"/>
              <a:pPr/>
              <a:t>48</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wipe(left)">
                                      <p:cBhvr>
                                        <p:cTn id="7" dur="500"/>
                                        <p:tgtEl>
                                          <p:spTgt spid="30723">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0723">
                                            <p:txEl>
                                              <p:pRg st="2" end="2"/>
                                            </p:txEl>
                                          </p:spTgt>
                                        </p:tgtEl>
                                        <p:attrNameLst>
                                          <p:attrName>style.visibility</p:attrName>
                                        </p:attrNameLst>
                                      </p:cBhvr>
                                      <p:to>
                                        <p:strVal val="visible"/>
                                      </p:to>
                                    </p:set>
                                    <p:animEffect transition="in" filter="wipe(left)">
                                      <p:cBhvr>
                                        <p:cTn id="11" dur="500"/>
                                        <p:tgtEl>
                                          <p:spTgt spid="30723">
                                            <p:txEl>
                                              <p:pRg st="2" end="2"/>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723">
                                            <p:txEl>
                                              <p:pRg st="4" end="4"/>
                                            </p:txEl>
                                          </p:spTgt>
                                        </p:tgtEl>
                                        <p:attrNameLst>
                                          <p:attrName>style.visibility</p:attrName>
                                        </p:attrNameLst>
                                      </p:cBhvr>
                                      <p:to>
                                        <p:strVal val="visible"/>
                                      </p:to>
                                    </p:set>
                                    <p:animEffect transition="in" filter="wipe(left)">
                                      <p:cBhvr>
                                        <p:cTn id="15" dur="500"/>
                                        <p:tgtEl>
                                          <p:spTgt spid="307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autoUpdateAnimBg="0" advAuto="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normAutofit/>
          </a:bodyPr>
          <a:lstStyle/>
          <a:p>
            <a:r>
              <a:rPr lang="en-US" sz="4000" b="1" dirty="0" smtClean="0">
                <a:latin typeface="Arial" charset="0"/>
                <a:cs typeface="Arial" charset="0"/>
              </a:rPr>
              <a:t> </a:t>
            </a:r>
            <a:r>
              <a:rPr lang="en-US" sz="3600" b="1" dirty="0" smtClean="0">
                <a:latin typeface="Arial" charset="0"/>
                <a:cs typeface="Times New Roman" pitchFamily="18" charset="0"/>
              </a:rPr>
              <a:t>Budget Balance and Government Debt</a:t>
            </a:r>
            <a:r>
              <a:rPr lang="en-US" sz="3600" dirty="0" smtClean="0">
                <a:latin typeface="Arial" charset="0"/>
              </a:rPr>
              <a:t> </a:t>
            </a:r>
            <a:endParaRPr lang="en-US" sz="3600" dirty="0">
              <a:latin typeface="Arial" charset="0"/>
            </a:endParaRPr>
          </a:p>
        </p:txBody>
      </p:sp>
      <p:sp>
        <p:nvSpPr>
          <p:cNvPr id="2051" name="Rectangle 3"/>
          <p:cNvSpPr>
            <a:spLocks noGrp="1" noChangeArrowheads="1"/>
          </p:cNvSpPr>
          <p:nvPr>
            <p:ph type="subTitle" idx="1"/>
          </p:nvPr>
        </p:nvSpPr>
        <p:spPr/>
        <p:txBody>
          <a:bodyPr/>
          <a:lstStyle/>
          <a:p>
            <a:pPr eaLnBrk="1" hangingPunct="1">
              <a:defRPr/>
            </a:pPr>
            <a:r>
              <a:rPr lang="en-US" dirty="0" smtClean="0"/>
              <a:t>Public Finance</a:t>
            </a: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cs typeface="Arial" charset="0"/>
              </a:rPr>
              <a:t>Budget Terms</a:t>
            </a:r>
            <a:r>
              <a:rPr lang="en-US"/>
              <a:t> </a:t>
            </a:r>
          </a:p>
        </p:txBody>
      </p:sp>
      <p:sp>
        <p:nvSpPr>
          <p:cNvPr id="11267" name="Rectangle 3"/>
          <p:cNvSpPr>
            <a:spLocks noGrp="1" noChangeArrowheads="1"/>
          </p:cNvSpPr>
          <p:nvPr>
            <p:ph type="body" idx="1"/>
          </p:nvPr>
        </p:nvSpPr>
        <p:spPr/>
        <p:txBody>
          <a:bodyPr/>
          <a:lstStyle/>
          <a:p>
            <a:r>
              <a:rPr lang="en-US" sz="2400" dirty="0">
                <a:solidFill>
                  <a:schemeClr val="tx2"/>
                </a:solidFill>
                <a:latin typeface="Arial" charset="0"/>
                <a:cs typeface="Arial" charset="0"/>
              </a:rPr>
              <a:t>A</a:t>
            </a:r>
            <a:r>
              <a:rPr lang="en-US" sz="2400" dirty="0">
                <a:solidFill>
                  <a:srgbClr val="660066"/>
                </a:solidFill>
                <a:latin typeface="Arial" charset="0"/>
                <a:cs typeface="Arial" charset="0"/>
              </a:rPr>
              <a:t> Budget Surplus </a:t>
            </a:r>
            <a:r>
              <a:rPr lang="en-US" sz="2400" dirty="0">
                <a:latin typeface="Arial" charset="0"/>
                <a:cs typeface="Arial" charset="0"/>
              </a:rPr>
              <a:t>exists when Tax Revenues are greater than  Expenditures and is the difference between the two.</a:t>
            </a:r>
            <a:endParaRPr lang="en-US" sz="2400" dirty="0">
              <a:latin typeface="Arial" charset="0"/>
              <a:cs typeface="Times New Roman" pitchFamily="18" charset="0"/>
            </a:endParaRPr>
          </a:p>
          <a:p>
            <a:pPr>
              <a:buFont typeface="Wingdings" pitchFamily="2" charset="2"/>
              <a:buNone/>
            </a:pPr>
            <a:r>
              <a:rPr lang="en-US" sz="2400" dirty="0">
                <a:latin typeface="Arial" charset="0"/>
                <a:cs typeface="Arial" charset="0"/>
              </a:rPr>
              <a:t> </a:t>
            </a:r>
            <a:endParaRPr lang="en-US" sz="2400" dirty="0">
              <a:latin typeface="Arial" charset="0"/>
              <a:cs typeface="Times New Roman" pitchFamily="18" charset="0"/>
            </a:endParaRPr>
          </a:p>
          <a:p>
            <a:r>
              <a:rPr lang="en-US" sz="2400" dirty="0">
                <a:solidFill>
                  <a:schemeClr val="tx2"/>
                </a:solidFill>
                <a:latin typeface="Arial" charset="0"/>
                <a:cs typeface="Arial" charset="0"/>
              </a:rPr>
              <a:t>A</a:t>
            </a:r>
            <a:r>
              <a:rPr lang="en-US" sz="2400" dirty="0">
                <a:solidFill>
                  <a:srgbClr val="660066"/>
                </a:solidFill>
                <a:latin typeface="Arial" charset="0"/>
                <a:cs typeface="Arial" charset="0"/>
              </a:rPr>
              <a:t> Budget Deficit </a:t>
            </a:r>
            <a:r>
              <a:rPr lang="en-US" sz="2400" dirty="0">
                <a:latin typeface="Arial" charset="0"/>
                <a:cs typeface="Arial" charset="0"/>
              </a:rPr>
              <a:t>exists when Expenditures are greater than Tax Revenues and is the difference between the two.</a:t>
            </a:r>
            <a:endParaRPr lang="en-US" sz="2400" dirty="0">
              <a:latin typeface="Arial" charset="0"/>
              <a:cs typeface="Times New Roman" pitchFamily="18" charset="0"/>
            </a:endParaRPr>
          </a:p>
          <a:p>
            <a:pPr>
              <a:buFont typeface="Wingdings" pitchFamily="2" charset="2"/>
              <a:buNone/>
            </a:pPr>
            <a:r>
              <a:rPr lang="en-US" sz="2400" dirty="0">
                <a:latin typeface="Arial" charset="0"/>
                <a:cs typeface="Arial" charset="0"/>
              </a:rPr>
              <a:t> </a:t>
            </a:r>
            <a:endParaRPr lang="en-US" sz="2400" dirty="0">
              <a:latin typeface="Arial" charset="0"/>
              <a:cs typeface="Times New Roman" pitchFamily="18" charset="0"/>
            </a:endParaRPr>
          </a:p>
          <a:p>
            <a:r>
              <a:rPr lang="en-US" sz="2400" dirty="0">
                <a:solidFill>
                  <a:schemeClr val="tx2"/>
                </a:solidFill>
                <a:latin typeface="Arial" charset="0"/>
                <a:cs typeface="Arial" charset="0"/>
              </a:rPr>
              <a:t>The</a:t>
            </a:r>
            <a:r>
              <a:rPr lang="en-US" sz="2400" dirty="0">
                <a:solidFill>
                  <a:srgbClr val="660066"/>
                </a:solidFill>
                <a:latin typeface="Arial" charset="0"/>
                <a:cs typeface="Arial" charset="0"/>
              </a:rPr>
              <a:t> National Debt </a:t>
            </a:r>
            <a:r>
              <a:rPr lang="en-US" sz="2400" dirty="0">
                <a:latin typeface="Arial" charset="0"/>
                <a:cs typeface="Arial" charset="0"/>
              </a:rPr>
              <a:t>is the sum of deficits minus the sum of all </a:t>
            </a:r>
            <a:r>
              <a:rPr lang="en-US" sz="2400" dirty="0" smtClean="0">
                <a:latin typeface="Arial" charset="0"/>
                <a:cs typeface="Arial" charset="0"/>
              </a:rPr>
              <a:t>surpluses</a:t>
            </a:r>
            <a:endParaRPr lang="en-US" sz="2400" dirty="0">
              <a:latin typeface="Arial" charset="0"/>
              <a:cs typeface="Times New Roman" pitchFamily="18" charset="0"/>
            </a:endParaRPr>
          </a:p>
          <a:p>
            <a:endParaRPr lang="en-US" sz="2400" dirty="0">
              <a:latin typeface="Arial" charset="0"/>
            </a:endParaRPr>
          </a:p>
        </p:txBody>
      </p:sp>
      <p:sp>
        <p:nvSpPr>
          <p:cNvPr id="4" name="Slide Number Placeholder 3"/>
          <p:cNvSpPr>
            <a:spLocks noGrp="1"/>
          </p:cNvSpPr>
          <p:nvPr>
            <p:ph type="sldNum" sz="quarter" idx="12"/>
          </p:nvPr>
        </p:nvSpPr>
        <p:spPr/>
        <p:txBody>
          <a:bodyPr/>
          <a:lstStyle/>
          <a:p>
            <a:fld id="{9A4B6450-EC41-4195-A209-9389352C6526}" type="slidenum">
              <a:rPr lang="en-US" smtClean="0"/>
              <a:pPr/>
              <a:t>50</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wipe(left)">
                                      <p:cBhvr>
                                        <p:cTn id="7" dur="500"/>
                                        <p:tgtEl>
                                          <p:spTgt spid="11267">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267">
                                            <p:txEl>
                                              <p:pRg st="1" end="1"/>
                                            </p:txEl>
                                          </p:spTgt>
                                        </p:tgtEl>
                                        <p:attrNameLst>
                                          <p:attrName>style.visibility</p:attrName>
                                        </p:attrNameLst>
                                      </p:cBhvr>
                                      <p:to>
                                        <p:strVal val="visible"/>
                                      </p:to>
                                    </p:set>
                                    <p:animEffect transition="in" filter="wipe(left)">
                                      <p:cBhvr>
                                        <p:cTn id="11" dur="500"/>
                                        <p:tgtEl>
                                          <p:spTgt spid="11267">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267">
                                            <p:txEl>
                                              <p:pRg st="2" end="2"/>
                                            </p:txEl>
                                          </p:spTgt>
                                        </p:tgtEl>
                                        <p:attrNameLst>
                                          <p:attrName>style.visibility</p:attrName>
                                        </p:attrNameLst>
                                      </p:cBhvr>
                                      <p:to>
                                        <p:strVal val="visible"/>
                                      </p:to>
                                    </p:set>
                                    <p:animEffect transition="in" filter="wipe(left)">
                                      <p:cBhvr>
                                        <p:cTn id="15" dur="500"/>
                                        <p:tgtEl>
                                          <p:spTgt spid="11267">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267">
                                            <p:txEl>
                                              <p:pRg st="3" end="3"/>
                                            </p:txEl>
                                          </p:spTgt>
                                        </p:tgtEl>
                                        <p:attrNameLst>
                                          <p:attrName>style.visibility</p:attrName>
                                        </p:attrNameLst>
                                      </p:cBhvr>
                                      <p:to>
                                        <p:strVal val="visible"/>
                                      </p:to>
                                    </p:set>
                                    <p:animEffect transition="in" filter="wipe(left)">
                                      <p:cBhvr>
                                        <p:cTn id="19" dur="500"/>
                                        <p:tgtEl>
                                          <p:spTgt spid="11267">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1267">
                                            <p:txEl>
                                              <p:pRg st="4" end="4"/>
                                            </p:txEl>
                                          </p:spTgt>
                                        </p:tgtEl>
                                        <p:attrNameLst>
                                          <p:attrName>style.visibility</p:attrName>
                                        </p:attrNameLst>
                                      </p:cBhvr>
                                      <p:to>
                                        <p:strVal val="visible"/>
                                      </p:to>
                                    </p:set>
                                    <p:animEffect transition="in" filter="wipe(left)">
                                      <p:cBhvr>
                                        <p:cTn id="23" dur="500"/>
                                        <p:tgtEl>
                                          <p:spTgt spid="112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autoUpdateAnimBg="0" advAuto="0"/>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a:xfrm>
            <a:off x="685800" y="-228600"/>
            <a:ext cx="7772400" cy="1143000"/>
          </a:xfrm>
        </p:spPr>
        <p:txBody>
          <a:bodyPr/>
          <a:lstStyle/>
          <a:p>
            <a:r>
              <a:rPr lang="en-US" sz="2400" dirty="0" smtClean="0"/>
              <a:t>Government </a:t>
            </a:r>
            <a:r>
              <a:rPr lang="en-US" sz="2400" dirty="0"/>
              <a:t>Demand for </a:t>
            </a:r>
            <a:r>
              <a:rPr lang="en-US" sz="2400" dirty="0" err="1"/>
              <a:t>Loanable</a:t>
            </a:r>
            <a:r>
              <a:rPr lang="en-US" sz="2400" dirty="0"/>
              <a:t> Funds and the Market Rate of Interest</a:t>
            </a:r>
          </a:p>
        </p:txBody>
      </p:sp>
      <p:sp>
        <p:nvSpPr>
          <p:cNvPr id="5154" name="Rectangle 34"/>
          <p:cNvSpPr>
            <a:spLocks noChangeArrowheads="1"/>
          </p:cNvSpPr>
          <p:nvPr/>
        </p:nvSpPr>
        <p:spPr bwMode="auto">
          <a:xfrm rot="16200000">
            <a:off x="350044" y="2875756"/>
            <a:ext cx="2349500" cy="496888"/>
          </a:xfrm>
          <a:prstGeom prst="rect">
            <a:avLst/>
          </a:prstGeom>
          <a:noFill/>
          <a:ln w="9525">
            <a:noFill/>
            <a:miter lim="800000"/>
            <a:headEnd/>
            <a:tailEnd/>
          </a:ln>
        </p:spPr>
        <p:txBody>
          <a:bodyPr wrap="none" lIns="0" tIns="0" rIns="0" bIns="0">
            <a:spAutoFit/>
          </a:bodyPr>
          <a:lstStyle/>
          <a:p>
            <a:r>
              <a:rPr lang="en-US" sz="2600" b="1">
                <a:solidFill>
                  <a:srgbClr val="660066"/>
                </a:solidFill>
                <a:latin typeface="Arial" charset="0"/>
              </a:rPr>
              <a:t>Interest Rate </a:t>
            </a:r>
            <a:endParaRPr lang="en-US"/>
          </a:p>
        </p:txBody>
      </p:sp>
      <p:sp>
        <p:nvSpPr>
          <p:cNvPr id="5155" name="Rectangle 35"/>
          <p:cNvSpPr>
            <a:spLocks noChangeArrowheads="1"/>
          </p:cNvSpPr>
          <p:nvPr/>
        </p:nvSpPr>
        <p:spPr bwMode="auto">
          <a:xfrm>
            <a:off x="3048000" y="6308725"/>
            <a:ext cx="4041775" cy="396875"/>
          </a:xfrm>
          <a:prstGeom prst="rect">
            <a:avLst/>
          </a:prstGeom>
          <a:noFill/>
          <a:ln w="9525">
            <a:noFill/>
            <a:miter lim="800000"/>
            <a:headEnd/>
            <a:tailEnd/>
          </a:ln>
        </p:spPr>
        <p:txBody>
          <a:bodyPr wrap="none" lIns="0" tIns="0" rIns="0" bIns="0">
            <a:spAutoFit/>
          </a:bodyPr>
          <a:lstStyle/>
          <a:p>
            <a:r>
              <a:rPr lang="en-US" sz="2600" b="1">
                <a:solidFill>
                  <a:srgbClr val="660066"/>
                </a:solidFill>
                <a:latin typeface="Arial" charset="0"/>
              </a:rPr>
              <a:t>Loanable Funds per Year </a:t>
            </a:r>
            <a:endParaRPr lang="en-US"/>
          </a:p>
        </p:txBody>
      </p:sp>
      <p:sp>
        <p:nvSpPr>
          <p:cNvPr id="5156" name="Rectangle 36"/>
          <p:cNvSpPr>
            <a:spLocks noChangeArrowheads="1"/>
          </p:cNvSpPr>
          <p:nvPr/>
        </p:nvSpPr>
        <p:spPr bwMode="auto">
          <a:xfrm>
            <a:off x="2209800" y="5957888"/>
            <a:ext cx="184150"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0</a:t>
            </a:r>
            <a:endParaRPr lang="en-US"/>
          </a:p>
        </p:txBody>
      </p:sp>
      <p:sp>
        <p:nvSpPr>
          <p:cNvPr id="5157" name="Rectangle 37"/>
          <p:cNvSpPr>
            <a:spLocks noChangeArrowheads="1"/>
          </p:cNvSpPr>
          <p:nvPr/>
        </p:nvSpPr>
        <p:spPr bwMode="auto">
          <a:xfrm>
            <a:off x="4319588" y="5861050"/>
            <a:ext cx="396875"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L</a:t>
            </a:r>
            <a:r>
              <a:rPr lang="en-US" sz="2600" baseline="-25000">
                <a:solidFill>
                  <a:srgbClr val="660066"/>
                </a:solidFill>
                <a:latin typeface="Arial" charset="0"/>
              </a:rPr>
              <a:t>1</a:t>
            </a:r>
            <a:r>
              <a:rPr lang="en-US" sz="2600" i="1">
                <a:solidFill>
                  <a:srgbClr val="660066"/>
                </a:solidFill>
                <a:latin typeface="Arial" charset="0"/>
              </a:rPr>
              <a:t> </a:t>
            </a:r>
            <a:endParaRPr lang="en-US"/>
          </a:p>
        </p:txBody>
      </p:sp>
      <p:sp>
        <p:nvSpPr>
          <p:cNvPr id="5167" name="Rectangle 47"/>
          <p:cNvSpPr>
            <a:spLocks noChangeArrowheads="1"/>
          </p:cNvSpPr>
          <p:nvPr/>
        </p:nvSpPr>
        <p:spPr bwMode="auto">
          <a:xfrm>
            <a:off x="5024438" y="2266950"/>
            <a:ext cx="552450" cy="484188"/>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 </a:t>
            </a:r>
            <a:endParaRPr lang="en-US"/>
          </a:p>
        </p:txBody>
      </p:sp>
      <p:sp>
        <p:nvSpPr>
          <p:cNvPr id="5169" name="Rectangle 49"/>
          <p:cNvSpPr>
            <a:spLocks noChangeArrowheads="1"/>
          </p:cNvSpPr>
          <p:nvPr/>
        </p:nvSpPr>
        <p:spPr bwMode="auto">
          <a:xfrm>
            <a:off x="4776788" y="5861050"/>
            <a:ext cx="396875"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L</a:t>
            </a:r>
            <a:r>
              <a:rPr lang="en-US" sz="2600" baseline="-25000">
                <a:solidFill>
                  <a:srgbClr val="660066"/>
                </a:solidFill>
                <a:latin typeface="Arial" charset="0"/>
              </a:rPr>
              <a:t>2</a:t>
            </a:r>
            <a:r>
              <a:rPr lang="en-US" sz="2600" i="1">
                <a:solidFill>
                  <a:srgbClr val="660066"/>
                </a:solidFill>
                <a:latin typeface="Arial" charset="0"/>
              </a:rPr>
              <a:t> </a:t>
            </a:r>
            <a:endParaRPr lang="en-US"/>
          </a:p>
        </p:txBody>
      </p:sp>
      <p:sp>
        <p:nvSpPr>
          <p:cNvPr id="5171" name="Rectangle 51"/>
          <p:cNvSpPr>
            <a:spLocks noChangeArrowheads="1"/>
          </p:cNvSpPr>
          <p:nvPr/>
        </p:nvSpPr>
        <p:spPr bwMode="auto">
          <a:xfrm>
            <a:off x="1914525" y="2281238"/>
            <a:ext cx="285750"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i</a:t>
            </a:r>
            <a:r>
              <a:rPr lang="en-US" sz="2600" baseline="-25000">
                <a:solidFill>
                  <a:srgbClr val="660066"/>
                </a:solidFill>
                <a:latin typeface="Arial" charset="0"/>
              </a:rPr>
              <a:t>2</a:t>
            </a:r>
            <a:r>
              <a:rPr lang="en-US" sz="2600" i="1">
                <a:solidFill>
                  <a:srgbClr val="660066"/>
                </a:solidFill>
                <a:latin typeface="Arial" charset="0"/>
              </a:rPr>
              <a:t> </a:t>
            </a:r>
            <a:endParaRPr lang="en-US"/>
          </a:p>
        </p:txBody>
      </p:sp>
      <p:sp>
        <p:nvSpPr>
          <p:cNvPr id="5173" name="Rectangle 53"/>
          <p:cNvSpPr>
            <a:spLocks noChangeArrowheads="1"/>
          </p:cNvSpPr>
          <p:nvPr/>
        </p:nvSpPr>
        <p:spPr bwMode="auto">
          <a:xfrm>
            <a:off x="1914525" y="2806700"/>
            <a:ext cx="285750"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i</a:t>
            </a:r>
            <a:r>
              <a:rPr lang="en-US" sz="2600" baseline="-25000">
                <a:solidFill>
                  <a:srgbClr val="660066"/>
                </a:solidFill>
                <a:latin typeface="Arial" charset="0"/>
              </a:rPr>
              <a:t>1</a:t>
            </a:r>
            <a:r>
              <a:rPr lang="en-US" sz="2600" i="1">
                <a:solidFill>
                  <a:srgbClr val="660066"/>
                </a:solidFill>
                <a:latin typeface="Arial" charset="0"/>
              </a:rPr>
              <a:t> </a:t>
            </a:r>
            <a:endParaRPr lang="en-US"/>
          </a:p>
        </p:txBody>
      </p:sp>
      <p:sp>
        <p:nvSpPr>
          <p:cNvPr id="5175" name="Rectangle 55"/>
          <p:cNvSpPr>
            <a:spLocks noChangeArrowheads="1"/>
          </p:cNvSpPr>
          <p:nvPr/>
        </p:nvSpPr>
        <p:spPr bwMode="auto">
          <a:xfrm>
            <a:off x="4579938" y="2751138"/>
            <a:ext cx="220662"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a:t>
            </a:r>
            <a:endParaRPr lang="en-US"/>
          </a:p>
        </p:txBody>
      </p:sp>
      <p:grpSp>
        <p:nvGrpSpPr>
          <p:cNvPr id="2" name="Group 64"/>
          <p:cNvGrpSpPr>
            <a:grpSpLocks/>
          </p:cNvGrpSpPr>
          <p:nvPr/>
        </p:nvGrpSpPr>
        <p:grpSpPr bwMode="auto">
          <a:xfrm>
            <a:off x="3282950" y="912813"/>
            <a:ext cx="3346450" cy="3332162"/>
            <a:chOff x="2068" y="575"/>
            <a:chExt cx="2108" cy="2099"/>
          </a:xfrm>
        </p:grpSpPr>
        <p:sp>
          <p:nvSpPr>
            <p:cNvPr id="5168" name="Line 48"/>
            <p:cNvSpPr>
              <a:spLocks noChangeShapeType="1"/>
            </p:cNvSpPr>
            <p:nvPr/>
          </p:nvSpPr>
          <p:spPr bwMode="auto">
            <a:xfrm flipH="1">
              <a:off x="2068" y="724"/>
              <a:ext cx="1750" cy="1950"/>
            </a:xfrm>
            <a:prstGeom prst="line">
              <a:avLst/>
            </a:prstGeom>
            <a:noFill/>
            <a:ln w="82550">
              <a:solidFill>
                <a:srgbClr val="006600"/>
              </a:solidFill>
              <a:round/>
              <a:headEnd/>
              <a:tailEnd/>
            </a:ln>
          </p:spPr>
          <p:txBody>
            <a:bodyPr/>
            <a:lstStyle/>
            <a:p>
              <a:endParaRPr lang="en-US"/>
            </a:p>
          </p:txBody>
        </p:sp>
        <p:sp>
          <p:nvSpPr>
            <p:cNvPr id="5176" name="Rectangle 56"/>
            <p:cNvSpPr>
              <a:spLocks noChangeArrowheads="1"/>
            </p:cNvSpPr>
            <p:nvPr/>
          </p:nvSpPr>
          <p:spPr bwMode="auto">
            <a:xfrm>
              <a:off x="3871" y="575"/>
              <a:ext cx="305" cy="30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S </a:t>
              </a:r>
              <a:endParaRPr lang="en-US"/>
            </a:p>
          </p:txBody>
        </p:sp>
      </p:grpSp>
      <p:grpSp>
        <p:nvGrpSpPr>
          <p:cNvPr id="3" name="Group 61"/>
          <p:cNvGrpSpPr>
            <a:grpSpLocks/>
          </p:cNvGrpSpPr>
          <p:nvPr/>
        </p:nvGrpSpPr>
        <p:grpSpPr bwMode="auto">
          <a:xfrm>
            <a:off x="2301875" y="2489200"/>
            <a:ext cx="2543175" cy="3289300"/>
            <a:chOff x="1450" y="1568"/>
            <a:chExt cx="1602" cy="2072"/>
          </a:xfrm>
        </p:grpSpPr>
        <p:sp>
          <p:nvSpPr>
            <p:cNvPr id="5179" name="Freeform 59"/>
            <p:cNvSpPr>
              <a:spLocks/>
            </p:cNvSpPr>
            <p:nvPr/>
          </p:nvSpPr>
          <p:spPr bwMode="auto">
            <a:xfrm>
              <a:off x="1450" y="1568"/>
              <a:ext cx="1602" cy="2072"/>
            </a:xfrm>
            <a:custGeom>
              <a:avLst/>
              <a:gdLst/>
              <a:ahLst/>
              <a:cxnLst>
                <a:cxn ang="0">
                  <a:pos x="0" y="0"/>
                </a:cxn>
                <a:cxn ang="0">
                  <a:pos x="1602" y="0"/>
                </a:cxn>
                <a:cxn ang="0">
                  <a:pos x="1602" y="2072"/>
                </a:cxn>
              </a:cxnLst>
              <a:rect l="0" t="0" r="r" b="b"/>
              <a:pathLst>
                <a:path w="1602" h="2072">
                  <a:moveTo>
                    <a:pt x="0" y="0"/>
                  </a:moveTo>
                  <a:lnTo>
                    <a:pt x="1602" y="0"/>
                  </a:lnTo>
                  <a:lnTo>
                    <a:pt x="1602" y="2072"/>
                  </a:lnTo>
                </a:path>
              </a:pathLst>
            </a:custGeom>
            <a:noFill/>
            <a:ln w="82550" cap="rnd">
              <a:solidFill>
                <a:srgbClr val="006600"/>
              </a:solidFill>
              <a:prstDash val="sysDot"/>
              <a:round/>
              <a:headEnd/>
              <a:tailEnd/>
            </a:ln>
          </p:spPr>
          <p:txBody>
            <a:bodyPr/>
            <a:lstStyle/>
            <a:p>
              <a:endParaRPr lang="en-US"/>
            </a:p>
          </p:txBody>
        </p:sp>
        <p:sp>
          <p:nvSpPr>
            <p:cNvPr id="5180" name="Freeform 60"/>
            <p:cNvSpPr>
              <a:spLocks/>
            </p:cNvSpPr>
            <p:nvPr/>
          </p:nvSpPr>
          <p:spPr bwMode="auto">
            <a:xfrm>
              <a:off x="1450" y="1864"/>
              <a:ext cx="1341" cy="1776"/>
            </a:xfrm>
            <a:custGeom>
              <a:avLst/>
              <a:gdLst/>
              <a:ahLst/>
              <a:cxnLst>
                <a:cxn ang="0">
                  <a:pos x="0" y="0"/>
                </a:cxn>
                <a:cxn ang="0">
                  <a:pos x="1341" y="0"/>
                </a:cxn>
                <a:cxn ang="0">
                  <a:pos x="1341" y="1776"/>
                </a:cxn>
              </a:cxnLst>
              <a:rect l="0" t="0" r="r" b="b"/>
              <a:pathLst>
                <a:path w="1341" h="1776">
                  <a:moveTo>
                    <a:pt x="0" y="0"/>
                  </a:moveTo>
                  <a:lnTo>
                    <a:pt x="1341" y="0"/>
                  </a:lnTo>
                  <a:lnTo>
                    <a:pt x="1341" y="1776"/>
                  </a:lnTo>
                </a:path>
              </a:pathLst>
            </a:custGeom>
            <a:noFill/>
            <a:ln w="82550" cap="rnd">
              <a:solidFill>
                <a:srgbClr val="006600"/>
              </a:solidFill>
              <a:prstDash val="sysDot"/>
              <a:round/>
              <a:headEnd/>
              <a:tailEnd/>
            </a:ln>
          </p:spPr>
          <p:txBody>
            <a:bodyPr/>
            <a:lstStyle/>
            <a:p>
              <a:endParaRPr lang="en-US"/>
            </a:p>
          </p:txBody>
        </p:sp>
      </p:grpSp>
      <p:sp>
        <p:nvSpPr>
          <p:cNvPr id="5182" name="Freeform 62"/>
          <p:cNvSpPr>
            <a:spLocks/>
          </p:cNvSpPr>
          <p:nvPr/>
        </p:nvSpPr>
        <p:spPr bwMode="auto">
          <a:xfrm>
            <a:off x="2301875" y="831850"/>
            <a:ext cx="5307013" cy="4946650"/>
          </a:xfrm>
          <a:custGeom>
            <a:avLst/>
            <a:gdLst/>
            <a:ahLst/>
            <a:cxnLst>
              <a:cxn ang="0">
                <a:pos x="0" y="0"/>
              </a:cxn>
              <a:cxn ang="0">
                <a:pos x="0" y="3116"/>
              </a:cxn>
              <a:cxn ang="0">
                <a:pos x="3343" y="3116"/>
              </a:cxn>
            </a:cxnLst>
            <a:rect l="0" t="0" r="r" b="b"/>
            <a:pathLst>
              <a:path w="3343" h="3116">
                <a:moveTo>
                  <a:pt x="0" y="0"/>
                </a:moveTo>
                <a:lnTo>
                  <a:pt x="0" y="3116"/>
                </a:lnTo>
                <a:lnTo>
                  <a:pt x="3343" y="3116"/>
                </a:lnTo>
              </a:path>
            </a:pathLst>
          </a:custGeom>
          <a:noFill/>
          <a:ln w="82550">
            <a:solidFill>
              <a:srgbClr val="000000"/>
            </a:solidFill>
            <a:prstDash val="solid"/>
            <a:round/>
            <a:headEnd/>
            <a:tailEnd/>
          </a:ln>
        </p:spPr>
        <p:txBody>
          <a:bodyPr/>
          <a:lstStyle/>
          <a:p>
            <a:endParaRPr lang="en-US"/>
          </a:p>
        </p:txBody>
      </p:sp>
      <p:grpSp>
        <p:nvGrpSpPr>
          <p:cNvPr id="4" name="Group 65"/>
          <p:cNvGrpSpPr>
            <a:grpSpLocks/>
          </p:cNvGrpSpPr>
          <p:nvPr/>
        </p:nvGrpSpPr>
        <p:grpSpPr bwMode="auto">
          <a:xfrm>
            <a:off x="3614738" y="1162050"/>
            <a:ext cx="4510087" cy="3502025"/>
            <a:chOff x="2277" y="732"/>
            <a:chExt cx="2841" cy="2206"/>
          </a:xfrm>
        </p:grpSpPr>
        <p:sp>
          <p:nvSpPr>
            <p:cNvPr id="5177" name="Line 57"/>
            <p:cNvSpPr>
              <a:spLocks noChangeShapeType="1"/>
            </p:cNvSpPr>
            <p:nvPr/>
          </p:nvSpPr>
          <p:spPr bwMode="auto">
            <a:xfrm>
              <a:off x="2277" y="732"/>
              <a:ext cx="1907" cy="2055"/>
            </a:xfrm>
            <a:prstGeom prst="line">
              <a:avLst/>
            </a:prstGeom>
            <a:noFill/>
            <a:ln w="82550">
              <a:solidFill>
                <a:srgbClr val="006600"/>
              </a:solidFill>
              <a:round/>
              <a:headEnd/>
              <a:tailEnd/>
            </a:ln>
          </p:spPr>
          <p:txBody>
            <a:bodyPr/>
            <a:lstStyle/>
            <a:p>
              <a:endParaRPr lang="en-US"/>
            </a:p>
          </p:txBody>
        </p:sp>
        <p:sp>
          <p:nvSpPr>
            <p:cNvPr id="5183" name="Rectangle 63"/>
            <p:cNvSpPr>
              <a:spLocks noChangeArrowheads="1"/>
            </p:cNvSpPr>
            <p:nvPr/>
          </p:nvSpPr>
          <p:spPr bwMode="auto">
            <a:xfrm>
              <a:off x="4272" y="2688"/>
              <a:ext cx="846"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D</a:t>
              </a:r>
              <a:r>
                <a:rPr lang="en-US" sz="2600" baseline="-25000">
                  <a:solidFill>
                    <a:srgbClr val="000000"/>
                  </a:solidFill>
                  <a:latin typeface="Arial" charset="0"/>
                </a:rPr>
                <a:t>1</a:t>
              </a:r>
              <a:r>
                <a:rPr lang="en-US" sz="2600" i="1">
                  <a:solidFill>
                    <a:srgbClr val="000000"/>
                  </a:solidFill>
                  <a:latin typeface="Arial" charset="0"/>
                </a:rPr>
                <a:t> + </a:t>
              </a:r>
              <a:r>
                <a:rPr lang="en-US" sz="2600">
                  <a:solidFill>
                    <a:srgbClr val="000000"/>
                  </a:solidFill>
                  <a:latin typeface="Symbol" pitchFamily="18" charset="2"/>
                </a:rPr>
                <a:t>D</a:t>
              </a:r>
              <a:r>
                <a:rPr lang="en-US" sz="2600" i="1">
                  <a:solidFill>
                    <a:srgbClr val="000000"/>
                  </a:solidFill>
                  <a:latin typeface="Arial" charset="0"/>
                </a:rPr>
                <a:t>D</a:t>
              </a:r>
              <a:r>
                <a:rPr lang="en-US" sz="2600" i="1" baseline="-25000">
                  <a:solidFill>
                    <a:srgbClr val="000000"/>
                  </a:solidFill>
                  <a:latin typeface="Arial" charset="0"/>
                </a:rPr>
                <a:t>G</a:t>
              </a:r>
              <a:endParaRPr lang="en-US"/>
            </a:p>
          </p:txBody>
        </p:sp>
      </p:grpSp>
      <p:grpSp>
        <p:nvGrpSpPr>
          <p:cNvPr id="5" name="Group 66"/>
          <p:cNvGrpSpPr>
            <a:grpSpLocks/>
          </p:cNvGrpSpPr>
          <p:nvPr/>
        </p:nvGrpSpPr>
        <p:grpSpPr bwMode="auto">
          <a:xfrm>
            <a:off x="3130550" y="1397000"/>
            <a:ext cx="3230563" cy="3838575"/>
            <a:chOff x="1972" y="880"/>
            <a:chExt cx="2035" cy="2418"/>
          </a:xfrm>
        </p:grpSpPr>
        <p:sp>
          <p:nvSpPr>
            <p:cNvPr id="5159" name="Rectangle 39"/>
            <p:cNvSpPr>
              <a:spLocks noChangeArrowheads="1"/>
            </p:cNvSpPr>
            <p:nvPr/>
          </p:nvSpPr>
          <p:spPr bwMode="auto">
            <a:xfrm>
              <a:off x="3723" y="3048"/>
              <a:ext cx="284"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D</a:t>
              </a:r>
              <a:r>
                <a:rPr lang="en-US" sz="2600" baseline="-25000">
                  <a:solidFill>
                    <a:srgbClr val="000000"/>
                  </a:solidFill>
                  <a:latin typeface="Arial" charset="0"/>
                </a:rPr>
                <a:t>1</a:t>
              </a:r>
              <a:r>
                <a:rPr lang="en-US" sz="2600" i="1">
                  <a:solidFill>
                    <a:srgbClr val="000000"/>
                  </a:solidFill>
                  <a:latin typeface="Arial" charset="0"/>
                </a:rPr>
                <a:t> </a:t>
              </a:r>
              <a:endParaRPr lang="en-US"/>
            </a:p>
          </p:txBody>
        </p:sp>
        <p:sp>
          <p:nvSpPr>
            <p:cNvPr id="5178" name="Line 58"/>
            <p:cNvSpPr>
              <a:spLocks noChangeShapeType="1"/>
            </p:cNvSpPr>
            <p:nvPr/>
          </p:nvSpPr>
          <p:spPr bwMode="auto">
            <a:xfrm>
              <a:off x="1972" y="880"/>
              <a:ext cx="1768" cy="2151"/>
            </a:xfrm>
            <a:prstGeom prst="line">
              <a:avLst/>
            </a:prstGeom>
            <a:noFill/>
            <a:ln w="82550">
              <a:solidFill>
                <a:srgbClr val="000000"/>
              </a:solidFill>
              <a:round/>
              <a:headEnd/>
              <a:tailEnd/>
            </a:ln>
          </p:spPr>
          <p:txBody>
            <a:bodyPr/>
            <a:lstStyle/>
            <a:p>
              <a:endParaRPr lang="en-US"/>
            </a:p>
          </p:txBody>
        </p:sp>
      </p:grpSp>
      <p:sp>
        <p:nvSpPr>
          <p:cNvPr id="25" name="Slide Number Placeholder 24"/>
          <p:cNvSpPr>
            <a:spLocks noGrp="1"/>
          </p:cNvSpPr>
          <p:nvPr>
            <p:ph type="sldNum" sz="quarter" idx="12"/>
          </p:nvPr>
        </p:nvSpPr>
        <p:spPr/>
        <p:txBody>
          <a:bodyPr/>
          <a:lstStyle/>
          <a:p>
            <a:fld id="{9A4B6450-EC41-4195-A209-9389352C6526}" type="slidenum">
              <a:rPr lang="en-US" smtClean="0"/>
              <a:pPr/>
              <a:t>51</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175">
                                            <p:txEl>
                                              <p:pRg st="0" end="0"/>
                                            </p:txEl>
                                          </p:spTgt>
                                        </p:tgtEl>
                                        <p:attrNameLst>
                                          <p:attrName>style.visibility</p:attrName>
                                        </p:attrNameLst>
                                      </p:cBhvr>
                                      <p:to>
                                        <p:strVal val="visible"/>
                                      </p:to>
                                    </p:set>
                                    <p:animEffect transition="in" filter="wipe(left)">
                                      <p:cBhvr>
                                        <p:cTn id="19" dur="500"/>
                                        <p:tgtEl>
                                          <p:spTgt spid="5175">
                                            <p:txEl>
                                              <p:pRg st="0" end="0"/>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5167">
                                            <p:txEl>
                                              <p:pRg st="0" end="0"/>
                                            </p:txEl>
                                          </p:spTgt>
                                        </p:tgtEl>
                                        <p:attrNameLst>
                                          <p:attrName>style.visibility</p:attrName>
                                        </p:attrNameLst>
                                      </p:cBhvr>
                                      <p:to>
                                        <p:strVal val="visible"/>
                                      </p:to>
                                    </p:set>
                                    <p:animEffect transition="in" filter="wipe(left)">
                                      <p:cBhvr>
                                        <p:cTn id="23" dur="500"/>
                                        <p:tgtEl>
                                          <p:spTgt spid="5167">
                                            <p:txEl>
                                              <p:pRg st="0" end="0"/>
                                            </p:txEl>
                                          </p:spTgt>
                                        </p:tgtEl>
                                      </p:cBhvr>
                                    </p:animEffect>
                                  </p:childTnLst>
                                </p:cTn>
                              </p:par>
                            </p:childTnLst>
                          </p:cTn>
                        </p:par>
                        <p:par>
                          <p:cTn id="24" fill="hold">
                            <p:stCondLst>
                              <p:cond delay="2500"/>
                            </p:stCondLst>
                            <p:childTnLst>
                              <p:par>
                                <p:cTn id="25" presetID="18" presetClass="entr" presetSubtype="3"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strips(upRight)">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67" grpId="0" build="p" autoUpdateAnimBg="0" advAuto="0"/>
      <p:bldP spid="5175" grpId="0" build="p" autoUpdateAnimBg="0" advAuto="0"/>
    </p:bld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cs typeface="Arial" charset="0"/>
              </a:rPr>
              <a:t>Ricardian Equivalence</a:t>
            </a:r>
            <a:r>
              <a:rPr lang="en-US"/>
              <a:t> </a:t>
            </a:r>
          </a:p>
        </p:txBody>
      </p:sp>
      <p:sp>
        <p:nvSpPr>
          <p:cNvPr id="20483" name="Rectangle 3"/>
          <p:cNvSpPr>
            <a:spLocks noGrp="1" noChangeArrowheads="1"/>
          </p:cNvSpPr>
          <p:nvPr>
            <p:ph type="body" idx="1"/>
          </p:nvPr>
        </p:nvSpPr>
        <p:spPr/>
        <p:txBody>
          <a:bodyPr/>
          <a:lstStyle/>
          <a:p>
            <a:r>
              <a:rPr lang="en-US">
                <a:solidFill>
                  <a:srgbClr val="660066"/>
                </a:solidFill>
                <a:latin typeface="Arial" charset="0"/>
                <a:cs typeface="Arial" charset="0"/>
              </a:rPr>
              <a:t>Ricardian Equivalence</a:t>
            </a:r>
            <a:r>
              <a:rPr lang="en-US">
                <a:latin typeface="Arial" charset="0"/>
                <a:cs typeface="Arial" charset="0"/>
              </a:rPr>
              <a:t> is the view that deficits do not alter interest rates because citizens today see that deficits today will be financed with higher taxes tomorrow and citizens save in order to have the funds to pay those higher taxes.</a:t>
            </a:r>
            <a:endParaRPr lang="en-US">
              <a:cs typeface="Times New Roman" pitchFamily="18" charset="0"/>
            </a:endParaRPr>
          </a:p>
          <a:p>
            <a:endParaRPr lang="en-US"/>
          </a:p>
        </p:txBody>
      </p:sp>
      <p:sp>
        <p:nvSpPr>
          <p:cNvPr id="4" name="Slide Number Placeholder 3"/>
          <p:cNvSpPr>
            <a:spLocks noGrp="1"/>
          </p:cNvSpPr>
          <p:nvPr>
            <p:ph type="sldNum" sz="quarter" idx="12"/>
          </p:nvPr>
        </p:nvSpPr>
        <p:spPr/>
        <p:txBody>
          <a:bodyPr/>
          <a:lstStyle/>
          <a:p>
            <a:fld id="{9A4B6450-EC41-4195-A209-9389352C6526}" type="slidenum">
              <a:rPr lang="en-US" smtClean="0"/>
              <a:pPr/>
              <a:t>52</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wipe(left)">
                                      <p:cBhvr>
                                        <p:cTn id="7" dur="500"/>
                                        <p:tgtEl>
                                          <p:spTgt spid="2048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autoUpdateAnimBg="0" advAuto="0"/>
    </p:bld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66" name="Rectangle 22"/>
          <p:cNvSpPr>
            <a:spLocks noGrp="1" noChangeArrowheads="1"/>
          </p:cNvSpPr>
          <p:nvPr>
            <p:ph type="title" idx="4294967295"/>
          </p:nvPr>
        </p:nvSpPr>
        <p:spPr>
          <a:xfrm>
            <a:off x="685800" y="0"/>
            <a:ext cx="7772400" cy="1143000"/>
          </a:xfrm>
        </p:spPr>
        <p:txBody>
          <a:bodyPr/>
          <a:lstStyle/>
          <a:p>
            <a:r>
              <a:rPr lang="en-US" sz="2400" smtClean="0"/>
              <a:t>Ricardian</a:t>
            </a:r>
            <a:r>
              <a:rPr lang="en-US" sz="2400" dirty="0" smtClean="0"/>
              <a:t> </a:t>
            </a:r>
            <a:r>
              <a:rPr lang="en-US" sz="2400" dirty="0"/>
              <a:t>Equivalence: Deficits Do Not Affect Interest Rates</a:t>
            </a:r>
          </a:p>
        </p:txBody>
      </p:sp>
      <p:sp>
        <p:nvSpPr>
          <p:cNvPr id="6198" name="Rectangle 54"/>
          <p:cNvSpPr>
            <a:spLocks noChangeArrowheads="1"/>
          </p:cNvSpPr>
          <p:nvPr/>
        </p:nvSpPr>
        <p:spPr bwMode="auto">
          <a:xfrm rot="16200000">
            <a:off x="473869" y="2847181"/>
            <a:ext cx="2349500" cy="496888"/>
          </a:xfrm>
          <a:prstGeom prst="rect">
            <a:avLst/>
          </a:prstGeom>
          <a:noFill/>
          <a:ln w="9525">
            <a:noFill/>
            <a:miter lim="800000"/>
            <a:headEnd/>
            <a:tailEnd/>
          </a:ln>
        </p:spPr>
        <p:txBody>
          <a:bodyPr wrap="none" lIns="0" tIns="0" rIns="0" bIns="0">
            <a:spAutoFit/>
          </a:bodyPr>
          <a:lstStyle/>
          <a:p>
            <a:r>
              <a:rPr lang="en-US" sz="2600" b="1">
                <a:solidFill>
                  <a:srgbClr val="660066"/>
                </a:solidFill>
                <a:latin typeface="Arial" charset="0"/>
              </a:rPr>
              <a:t>Interest Rate </a:t>
            </a:r>
            <a:endParaRPr lang="en-US"/>
          </a:p>
        </p:txBody>
      </p:sp>
      <p:sp>
        <p:nvSpPr>
          <p:cNvPr id="6199" name="Rectangle 55"/>
          <p:cNvSpPr>
            <a:spLocks noChangeArrowheads="1"/>
          </p:cNvSpPr>
          <p:nvPr/>
        </p:nvSpPr>
        <p:spPr bwMode="auto">
          <a:xfrm>
            <a:off x="2081213" y="5999163"/>
            <a:ext cx="442912" cy="455612"/>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0 </a:t>
            </a:r>
            <a:endParaRPr lang="en-US"/>
          </a:p>
        </p:txBody>
      </p:sp>
      <p:sp>
        <p:nvSpPr>
          <p:cNvPr id="6200" name="Rectangle 56"/>
          <p:cNvSpPr>
            <a:spLocks noChangeArrowheads="1"/>
          </p:cNvSpPr>
          <p:nvPr/>
        </p:nvSpPr>
        <p:spPr bwMode="auto">
          <a:xfrm>
            <a:off x="4237038" y="5984875"/>
            <a:ext cx="396875"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L</a:t>
            </a:r>
            <a:r>
              <a:rPr lang="en-US" sz="2600" baseline="-25000">
                <a:solidFill>
                  <a:srgbClr val="660066"/>
                </a:solidFill>
                <a:latin typeface="Arial" charset="0"/>
              </a:rPr>
              <a:t>1</a:t>
            </a:r>
            <a:r>
              <a:rPr lang="en-US" sz="2600" i="1">
                <a:solidFill>
                  <a:srgbClr val="660066"/>
                </a:solidFill>
                <a:latin typeface="Arial" charset="0"/>
              </a:rPr>
              <a:t> </a:t>
            </a:r>
            <a:endParaRPr lang="en-US"/>
          </a:p>
        </p:txBody>
      </p:sp>
      <p:sp>
        <p:nvSpPr>
          <p:cNvPr id="6205" name="Rectangle 61"/>
          <p:cNvSpPr>
            <a:spLocks noChangeArrowheads="1"/>
          </p:cNvSpPr>
          <p:nvPr/>
        </p:nvSpPr>
        <p:spPr bwMode="auto">
          <a:xfrm>
            <a:off x="4997450" y="2317750"/>
            <a:ext cx="376238"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 </a:t>
            </a:r>
            <a:endParaRPr lang="en-US"/>
          </a:p>
        </p:txBody>
      </p:sp>
      <p:sp>
        <p:nvSpPr>
          <p:cNvPr id="6206" name="Rectangle 62"/>
          <p:cNvSpPr>
            <a:spLocks noChangeArrowheads="1"/>
          </p:cNvSpPr>
          <p:nvPr/>
        </p:nvSpPr>
        <p:spPr bwMode="auto">
          <a:xfrm>
            <a:off x="4678363" y="5984875"/>
            <a:ext cx="396875"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L</a:t>
            </a:r>
            <a:r>
              <a:rPr lang="en-US" sz="2600" baseline="-25000">
                <a:solidFill>
                  <a:srgbClr val="660066"/>
                </a:solidFill>
                <a:latin typeface="Arial" charset="0"/>
              </a:rPr>
              <a:t>2</a:t>
            </a:r>
            <a:r>
              <a:rPr lang="en-US" sz="2600" i="1">
                <a:solidFill>
                  <a:srgbClr val="660066"/>
                </a:solidFill>
                <a:latin typeface="Arial" charset="0"/>
              </a:rPr>
              <a:t> </a:t>
            </a:r>
          </a:p>
        </p:txBody>
      </p:sp>
      <p:sp>
        <p:nvSpPr>
          <p:cNvPr id="6208" name="Rectangle 64"/>
          <p:cNvSpPr>
            <a:spLocks noChangeArrowheads="1"/>
          </p:cNvSpPr>
          <p:nvPr/>
        </p:nvSpPr>
        <p:spPr bwMode="auto">
          <a:xfrm>
            <a:off x="5135563" y="5984875"/>
            <a:ext cx="396875"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L</a:t>
            </a:r>
            <a:r>
              <a:rPr lang="en-US" sz="2600" baseline="-25000">
                <a:solidFill>
                  <a:srgbClr val="660066"/>
                </a:solidFill>
                <a:latin typeface="Arial" charset="0"/>
              </a:rPr>
              <a:t>3</a:t>
            </a:r>
            <a:r>
              <a:rPr lang="en-US" sz="2600" i="1">
                <a:solidFill>
                  <a:srgbClr val="660066"/>
                </a:solidFill>
                <a:latin typeface="Arial" charset="0"/>
              </a:rPr>
              <a:t> </a:t>
            </a:r>
          </a:p>
        </p:txBody>
      </p:sp>
      <p:sp>
        <p:nvSpPr>
          <p:cNvPr id="6210" name="Rectangle 66"/>
          <p:cNvSpPr>
            <a:spLocks noChangeArrowheads="1"/>
          </p:cNvSpPr>
          <p:nvPr/>
        </p:nvSpPr>
        <p:spPr bwMode="auto">
          <a:xfrm>
            <a:off x="5426075" y="2828925"/>
            <a:ext cx="439738"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 </a:t>
            </a:r>
            <a:endParaRPr lang="en-US"/>
          </a:p>
        </p:txBody>
      </p:sp>
      <p:sp>
        <p:nvSpPr>
          <p:cNvPr id="6213" name="Rectangle 69"/>
          <p:cNvSpPr>
            <a:spLocks noChangeArrowheads="1"/>
          </p:cNvSpPr>
          <p:nvPr/>
        </p:nvSpPr>
        <p:spPr bwMode="auto">
          <a:xfrm>
            <a:off x="1928813" y="2378075"/>
            <a:ext cx="285750"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i</a:t>
            </a:r>
            <a:r>
              <a:rPr lang="en-US" sz="2600" baseline="-25000">
                <a:solidFill>
                  <a:srgbClr val="660066"/>
                </a:solidFill>
                <a:latin typeface="Arial" charset="0"/>
              </a:rPr>
              <a:t>2</a:t>
            </a:r>
            <a:r>
              <a:rPr lang="en-US" sz="2600" i="1">
                <a:solidFill>
                  <a:srgbClr val="660066"/>
                </a:solidFill>
                <a:latin typeface="Arial" charset="0"/>
              </a:rPr>
              <a:t> </a:t>
            </a:r>
            <a:endParaRPr lang="en-US"/>
          </a:p>
        </p:txBody>
      </p:sp>
      <p:sp>
        <p:nvSpPr>
          <p:cNvPr id="6215" name="Rectangle 71"/>
          <p:cNvSpPr>
            <a:spLocks noChangeArrowheads="1"/>
          </p:cNvSpPr>
          <p:nvPr/>
        </p:nvSpPr>
        <p:spPr bwMode="auto">
          <a:xfrm>
            <a:off x="1928813" y="2862263"/>
            <a:ext cx="285750"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i</a:t>
            </a:r>
            <a:r>
              <a:rPr lang="en-US" sz="2600" baseline="-25000">
                <a:solidFill>
                  <a:srgbClr val="660066"/>
                </a:solidFill>
                <a:latin typeface="Arial" charset="0"/>
              </a:rPr>
              <a:t>1</a:t>
            </a:r>
            <a:r>
              <a:rPr lang="en-US" sz="2600" i="1">
                <a:solidFill>
                  <a:srgbClr val="660066"/>
                </a:solidFill>
                <a:latin typeface="Arial" charset="0"/>
              </a:rPr>
              <a:t> </a:t>
            </a:r>
            <a:endParaRPr lang="en-US"/>
          </a:p>
        </p:txBody>
      </p:sp>
      <p:grpSp>
        <p:nvGrpSpPr>
          <p:cNvPr id="2" name="Group 74"/>
          <p:cNvGrpSpPr>
            <a:grpSpLocks/>
          </p:cNvGrpSpPr>
          <p:nvPr/>
        </p:nvGrpSpPr>
        <p:grpSpPr bwMode="auto">
          <a:xfrm>
            <a:off x="2232025" y="2544763"/>
            <a:ext cx="3013075" cy="3359150"/>
            <a:chOff x="1406" y="1603"/>
            <a:chExt cx="1898" cy="2116"/>
          </a:xfrm>
        </p:grpSpPr>
        <p:sp>
          <p:nvSpPr>
            <p:cNvPr id="6216" name="Freeform 72"/>
            <p:cNvSpPr>
              <a:spLocks/>
            </p:cNvSpPr>
            <p:nvPr/>
          </p:nvSpPr>
          <p:spPr bwMode="auto">
            <a:xfrm>
              <a:off x="1406" y="1603"/>
              <a:ext cx="1611" cy="2116"/>
            </a:xfrm>
            <a:custGeom>
              <a:avLst/>
              <a:gdLst/>
              <a:ahLst/>
              <a:cxnLst>
                <a:cxn ang="0">
                  <a:pos x="0" y="0"/>
                </a:cxn>
                <a:cxn ang="0">
                  <a:pos x="1611" y="0"/>
                </a:cxn>
                <a:cxn ang="0">
                  <a:pos x="1611" y="2116"/>
                </a:cxn>
              </a:cxnLst>
              <a:rect l="0" t="0" r="r" b="b"/>
              <a:pathLst>
                <a:path w="1611" h="2116">
                  <a:moveTo>
                    <a:pt x="0" y="0"/>
                  </a:moveTo>
                  <a:lnTo>
                    <a:pt x="1611" y="0"/>
                  </a:lnTo>
                  <a:lnTo>
                    <a:pt x="1611" y="2116"/>
                  </a:lnTo>
                </a:path>
              </a:pathLst>
            </a:custGeom>
            <a:noFill/>
            <a:ln w="82550" cap="rnd">
              <a:solidFill>
                <a:srgbClr val="006600"/>
              </a:solidFill>
              <a:prstDash val="sysDot"/>
              <a:round/>
              <a:headEnd/>
              <a:tailEnd/>
            </a:ln>
          </p:spPr>
          <p:txBody>
            <a:bodyPr/>
            <a:lstStyle/>
            <a:p>
              <a:endParaRPr lang="en-US"/>
            </a:p>
          </p:txBody>
        </p:sp>
        <p:sp>
          <p:nvSpPr>
            <p:cNvPr id="6217" name="Freeform 73"/>
            <p:cNvSpPr>
              <a:spLocks/>
            </p:cNvSpPr>
            <p:nvPr/>
          </p:nvSpPr>
          <p:spPr bwMode="auto">
            <a:xfrm>
              <a:off x="1406" y="1916"/>
              <a:ext cx="1898" cy="1803"/>
            </a:xfrm>
            <a:custGeom>
              <a:avLst/>
              <a:gdLst/>
              <a:ahLst/>
              <a:cxnLst>
                <a:cxn ang="0">
                  <a:pos x="0" y="0"/>
                </a:cxn>
                <a:cxn ang="0">
                  <a:pos x="1898" y="0"/>
                </a:cxn>
                <a:cxn ang="0">
                  <a:pos x="1898" y="1803"/>
                </a:cxn>
              </a:cxnLst>
              <a:rect l="0" t="0" r="r" b="b"/>
              <a:pathLst>
                <a:path w="1898" h="1803">
                  <a:moveTo>
                    <a:pt x="0" y="0"/>
                  </a:moveTo>
                  <a:lnTo>
                    <a:pt x="1898" y="0"/>
                  </a:lnTo>
                  <a:lnTo>
                    <a:pt x="1898" y="1803"/>
                  </a:lnTo>
                </a:path>
              </a:pathLst>
            </a:custGeom>
            <a:noFill/>
            <a:ln w="82550" cap="rnd">
              <a:solidFill>
                <a:srgbClr val="006600"/>
              </a:solidFill>
              <a:prstDash val="sysDot"/>
              <a:round/>
              <a:headEnd/>
              <a:tailEnd/>
            </a:ln>
          </p:spPr>
          <p:txBody>
            <a:bodyPr/>
            <a:lstStyle/>
            <a:p>
              <a:endParaRPr lang="en-US"/>
            </a:p>
          </p:txBody>
        </p:sp>
      </p:grpSp>
      <p:sp>
        <p:nvSpPr>
          <p:cNvPr id="6226" name="Rectangle 82"/>
          <p:cNvSpPr>
            <a:spLocks noChangeArrowheads="1"/>
          </p:cNvSpPr>
          <p:nvPr/>
        </p:nvSpPr>
        <p:spPr bwMode="auto">
          <a:xfrm>
            <a:off x="3033713" y="6359525"/>
            <a:ext cx="4041775" cy="396875"/>
          </a:xfrm>
          <a:prstGeom prst="rect">
            <a:avLst/>
          </a:prstGeom>
          <a:noFill/>
          <a:ln w="9525">
            <a:noFill/>
            <a:miter lim="800000"/>
            <a:headEnd/>
            <a:tailEnd/>
          </a:ln>
        </p:spPr>
        <p:txBody>
          <a:bodyPr wrap="none" lIns="0" tIns="0" rIns="0" bIns="0">
            <a:spAutoFit/>
          </a:bodyPr>
          <a:lstStyle/>
          <a:p>
            <a:r>
              <a:rPr lang="en-US" sz="2600" b="1">
                <a:solidFill>
                  <a:srgbClr val="660066"/>
                </a:solidFill>
                <a:latin typeface="Arial" charset="0"/>
              </a:rPr>
              <a:t>Loanable Funds per Year </a:t>
            </a:r>
            <a:endParaRPr lang="en-US"/>
          </a:p>
        </p:txBody>
      </p:sp>
      <p:sp>
        <p:nvSpPr>
          <p:cNvPr id="6227" name="Line 83"/>
          <p:cNvSpPr>
            <a:spLocks noChangeShapeType="1"/>
          </p:cNvSpPr>
          <p:nvPr/>
        </p:nvSpPr>
        <p:spPr bwMode="auto">
          <a:xfrm>
            <a:off x="4319588" y="3041650"/>
            <a:ext cx="1587" cy="2862263"/>
          </a:xfrm>
          <a:prstGeom prst="line">
            <a:avLst/>
          </a:prstGeom>
          <a:noFill/>
          <a:ln w="82550" cap="rnd">
            <a:solidFill>
              <a:srgbClr val="006600"/>
            </a:solidFill>
            <a:prstDash val="sysDot"/>
            <a:round/>
            <a:headEnd/>
            <a:tailEnd/>
          </a:ln>
        </p:spPr>
        <p:txBody>
          <a:bodyPr/>
          <a:lstStyle/>
          <a:p>
            <a:endParaRPr lang="en-US"/>
          </a:p>
        </p:txBody>
      </p:sp>
      <p:sp>
        <p:nvSpPr>
          <p:cNvPr id="6233" name="Freeform 89"/>
          <p:cNvSpPr>
            <a:spLocks/>
          </p:cNvSpPr>
          <p:nvPr/>
        </p:nvSpPr>
        <p:spPr bwMode="auto">
          <a:xfrm>
            <a:off x="2232025" y="844550"/>
            <a:ext cx="5349875" cy="5059363"/>
          </a:xfrm>
          <a:custGeom>
            <a:avLst/>
            <a:gdLst/>
            <a:ahLst/>
            <a:cxnLst>
              <a:cxn ang="0">
                <a:pos x="0" y="0"/>
              </a:cxn>
              <a:cxn ang="0">
                <a:pos x="0" y="3187"/>
              </a:cxn>
              <a:cxn ang="0">
                <a:pos x="3370" y="3187"/>
              </a:cxn>
            </a:cxnLst>
            <a:rect l="0" t="0" r="r" b="b"/>
            <a:pathLst>
              <a:path w="3370" h="3187">
                <a:moveTo>
                  <a:pt x="0" y="0"/>
                </a:moveTo>
                <a:lnTo>
                  <a:pt x="0" y="3187"/>
                </a:lnTo>
                <a:lnTo>
                  <a:pt x="3370" y="3187"/>
                </a:lnTo>
              </a:path>
            </a:pathLst>
          </a:custGeom>
          <a:noFill/>
          <a:ln w="82550">
            <a:solidFill>
              <a:srgbClr val="000000"/>
            </a:solidFill>
            <a:prstDash val="solid"/>
            <a:round/>
            <a:headEnd/>
            <a:tailEnd/>
          </a:ln>
        </p:spPr>
        <p:txBody>
          <a:bodyPr/>
          <a:lstStyle/>
          <a:p>
            <a:endParaRPr lang="en-US"/>
          </a:p>
        </p:txBody>
      </p:sp>
      <p:grpSp>
        <p:nvGrpSpPr>
          <p:cNvPr id="3" name="Group 100"/>
          <p:cNvGrpSpPr>
            <a:grpSpLocks/>
          </p:cNvGrpSpPr>
          <p:nvPr/>
        </p:nvGrpSpPr>
        <p:grpSpPr bwMode="auto">
          <a:xfrm>
            <a:off x="4837113" y="5322888"/>
            <a:ext cx="477837" cy="468312"/>
            <a:chOff x="3047" y="3353"/>
            <a:chExt cx="301" cy="295"/>
          </a:xfrm>
        </p:grpSpPr>
        <p:sp>
          <p:nvSpPr>
            <p:cNvPr id="6229" name="Rectangle 85"/>
            <p:cNvSpPr>
              <a:spLocks noChangeArrowheads="1"/>
            </p:cNvSpPr>
            <p:nvPr/>
          </p:nvSpPr>
          <p:spPr bwMode="auto">
            <a:xfrm>
              <a:off x="3047" y="3353"/>
              <a:ext cx="301" cy="250"/>
            </a:xfrm>
            <a:prstGeom prst="rect">
              <a:avLst/>
            </a:prstGeom>
            <a:noFill/>
            <a:ln w="9525">
              <a:noFill/>
              <a:miter lim="800000"/>
              <a:headEnd/>
              <a:tailEnd/>
            </a:ln>
          </p:spPr>
          <p:txBody>
            <a:bodyPr wrap="none" lIns="0" tIns="0" rIns="0" bIns="0">
              <a:spAutoFit/>
            </a:bodyPr>
            <a:lstStyle/>
            <a:p>
              <a:r>
                <a:rPr lang="en-US" sz="2600">
                  <a:solidFill>
                    <a:srgbClr val="000000"/>
                  </a:solidFill>
                  <a:latin typeface="Symbol" pitchFamily="18" charset="2"/>
                </a:rPr>
                <a:t>D</a:t>
              </a:r>
              <a:r>
                <a:rPr lang="en-US" sz="2600" i="1">
                  <a:solidFill>
                    <a:srgbClr val="000000"/>
                  </a:solidFill>
                  <a:latin typeface="Arial" charset="0"/>
                </a:rPr>
                <a:t>L </a:t>
              </a:r>
              <a:endParaRPr lang="en-US"/>
            </a:p>
          </p:txBody>
        </p:sp>
        <p:sp>
          <p:nvSpPr>
            <p:cNvPr id="6237" name="AutoShape 93"/>
            <p:cNvSpPr>
              <a:spLocks/>
            </p:cNvSpPr>
            <p:nvPr/>
          </p:nvSpPr>
          <p:spPr bwMode="auto">
            <a:xfrm rot="5400000">
              <a:off x="3140" y="3528"/>
              <a:ext cx="48" cy="192"/>
            </a:xfrm>
            <a:prstGeom prst="leftBrace">
              <a:avLst>
                <a:gd name="adj1" fmla="val 33333"/>
                <a:gd name="adj2" fmla="val 50000"/>
              </a:avLst>
            </a:prstGeom>
            <a:noFill/>
            <a:ln w="28575">
              <a:solidFill>
                <a:schemeClr val="tx1"/>
              </a:solidFill>
              <a:round/>
              <a:headEnd/>
              <a:tailEnd/>
            </a:ln>
            <a:effectLst/>
          </p:spPr>
          <p:txBody>
            <a:bodyPr wrap="none" anchor="ctr"/>
            <a:lstStyle/>
            <a:p>
              <a:endParaRPr lang="en-US"/>
            </a:p>
          </p:txBody>
        </p:sp>
      </p:grpSp>
      <p:grpSp>
        <p:nvGrpSpPr>
          <p:cNvPr id="4" name="Group 101"/>
          <p:cNvGrpSpPr>
            <a:grpSpLocks/>
          </p:cNvGrpSpPr>
          <p:nvPr/>
        </p:nvGrpSpPr>
        <p:grpSpPr bwMode="auto">
          <a:xfrm>
            <a:off x="3573463" y="1190625"/>
            <a:ext cx="4551362" cy="3625850"/>
            <a:chOff x="2251" y="750"/>
            <a:chExt cx="2867" cy="2284"/>
          </a:xfrm>
        </p:grpSpPr>
        <p:sp>
          <p:nvSpPr>
            <p:cNvPr id="6195" name="Line 51"/>
            <p:cNvSpPr>
              <a:spLocks noChangeShapeType="1"/>
            </p:cNvSpPr>
            <p:nvPr/>
          </p:nvSpPr>
          <p:spPr bwMode="auto">
            <a:xfrm>
              <a:off x="2251" y="750"/>
              <a:ext cx="1907" cy="2098"/>
            </a:xfrm>
            <a:prstGeom prst="line">
              <a:avLst/>
            </a:prstGeom>
            <a:noFill/>
            <a:ln w="82550">
              <a:solidFill>
                <a:srgbClr val="006600"/>
              </a:solidFill>
              <a:round/>
              <a:headEnd/>
              <a:tailEnd/>
            </a:ln>
          </p:spPr>
          <p:txBody>
            <a:bodyPr/>
            <a:lstStyle/>
            <a:p>
              <a:endParaRPr lang="en-US"/>
            </a:p>
          </p:txBody>
        </p:sp>
        <p:sp>
          <p:nvSpPr>
            <p:cNvPr id="6238" name="Rectangle 94"/>
            <p:cNvSpPr>
              <a:spLocks noChangeArrowheads="1"/>
            </p:cNvSpPr>
            <p:nvPr/>
          </p:nvSpPr>
          <p:spPr bwMode="auto">
            <a:xfrm>
              <a:off x="4272" y="2784"/>
              <a:ext cx="846"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D</a:t>
              </a:r>
              <a:r>
                <a:rPr lang="en-US" sz="2600" baseline="-25000">
                  <a:solidFill>
                    <a:srgbClr val="000000"/>
                  </a:solidFill>
                  <a:latin typeface="Arial" charset="0"/>
                </a:rPr>
                <a:t>1</a:t>
              </a:r>
              <a:r>
                <a:rPr lang="en-US" sz="2600" i="1">
                  <a:solidFill>
                    <a:srgbClr val="000000"/>
                  </a:solidFill>
                  <a:latin typeface="Arial" charset="0"/>
                </a:rPr>
                <a:t> + </a:t>
              </a:r>
              <a:r>
                <a:rPr lang="en-US" sz="2600">
                  <a:solidFill>
                    <a:srgbClr val="000000"/>
                  </a:solidFill>
                  <a:latin typeface="Symbol" pitchFamily="18" charset="2"/>
                </a:rPr>
                <a:t>D</a:t>
              </a:r>
              <a:r>
                <a:rPr lang="en-US" sz="2600" i="1">
                  <a:solidFill>
                    <a:srgbClr val="000000"/>
                  </a:solidFill>
                  <a:latin typeface="Arial" charset="0"/>
                </a:rPr>
                <a:t>D</a:t>
              </a:r>
              <a:r>
                <a:rPr lang="en-US" sz="2600" i="1" baseline="-25000">
                  <a:solidFill>
                    <a:srgbClr val="000000"/>
                  </a:solidFill>
                  <a:latin typeface="Arial" charset="0"/>
                </a:rPr>
                <a:t>G</a:t>
              </a:r>
              <a:endParaRPr lang="en-US"/>
            </a:p>
          </p:txBody>
        </p:sp>
      </p:grpSp>
      <p:sp>
        <p:nvSpPr>
          <p:cNvPr id="6239" name="Rectangle 95"/>
          <p:cNvSpPr>
            <a:spLocks noChangeArrowheads="1"/>
          </p:cNvSpPr>
          <p:nvPr/>
        </p:nvSpPr>
        <p:spPr bwMode="auto">
          <a:xfrm>
            <a:off x="4489450" y="2819400"/>
            <a:ext cx="220663" cy="396875"/>
          </a:xfrm>
          <a:prstGeom prst="rect">
            <a:avLst/>
          </a:prstGeom>
          <a:solidFill>
            <a:srgbClr val="FFFFFF"/>
          </a:solidFill>
          <a:ln w="9525">
            <a:noFill/>
            <a:miter lim="800000"/>
            <a:headEnd/>
            <a:tailEnd/>
          </a:ln>
        </p:spPr>
        <p:txBody>
          <a:bodyPr wrap="none" lIns="0" tIns="0" rIns="0" bIns="0">
            <a:spAutoFit/>
          </a:bodyPr>
          <a:lstStyle/>
          <a:p>
            <a:r>
              <a:rPr lang="en-US" sz="2600" i="1">
                <a:solidFill>
                  <a:srgbClr val="000000"/>
                </a:solidFill>
                <a:latin typeface="Arial" charset="0"/>
              </a:rPr>
              <a:t>E</a:t>
            </a:r>
            <a:endParaRPr lang="en-US"/>
          </a:p>
        </p:txBody>
      </p:sp>
      <p:grpSp>
        <p:nvGrpSpPr>
          <p:cNvPr id="5" name="Group 96"/>
          <p:cNvGrpSpPr>
            <a:grpSpLocks/>
          </p:cNvGrpSpPr>
          <p:nvPr/>
        </p:nvGrpSpPr>
        <p:grpSpPr bwMode="auto">
          <a:xfrm>
            <a:off x="3130550" y="996950"/>
            <a:ext cx="3484563" cy="3316288"/>
            <a:chOff x="1972" y="628"/>
            <a:chExt cx="2195" cy="2089"/>
          </a:xfrm>
        </p:grpSpPr>
        <p:sp>
          <p:nvSpPr>
            <p:cNvPr id="6212" name="Rectangle 68"/>
            <p:cNvSpPr>
              <a:spLocks noChangeArrowheads="1"/>
            </p:cNvSpPr>
            <p:nvPr/>
          </p:nvSpPr>
          <p:spPr bwMode="auto">
            <a:xfrm>
              <a:off x="3862" y="628"/>
              <a:ext cx="305" cy="30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S </a:t>
              </a:r>
              <a:endParaRPr lang="en-US"/>
            </a:p>
          </p:txBody>
        </p:sp>
        <p:sp>
          <p:nvSpPr>
            <p:cNvPr id="6234" name="Line 90"/>
            <p:cNvSpPr>
              <a:spLocks noChangeShapeType="1"/>
            </p:cNvSpPr>
            <p:nvPr/>
          </p:nvSpPr>
          <p:spPr bwMode="auto">
            <a:xfrm flipH="1">
              <a:off x="1972" y="741"/>
              <a:ext cx="1837" cy="1976"/>
            </a:xfrm>
            <a:prstGeom prst="line">
              <a:avLst/>
            </a:prstGeom>
            <a:noFill/>
            <a:ln w="82550">
              <a:solidFill>
                <a:srgbClr val="000000"/>
              </a:solidFill>
              <a:round/>
              <a:headEnd/>
              <a:tailEnd/>
            </a:ln>
          </p:spPr>
          <p:txBody>
            <a:bodyPr/>
            <a:lstStyle/>
            <a:p>
              <a:endParaRPr lang="en-US"/>
            </a:p>
          </p:txBody>
        </p:sp>
      </p:grpSp>
      <p:grpSp>
        <p:nvGrpSpPr>
          <p:cNvPr id="6" name="Group 97"/>
          <p:cNvGrpSpPr>
            <a:grpSpLocks/>
          </p:cNvGrpSpPr>
          <p:nvPr/>
        </p:nvGrpSpPr>
        <p:grpSpPr bwMode="auto">
          <a:xfrm>
            <a:off x="3103563" y="1536700"/>
            <a:ext cx="3243262" cy="3808413"/>
            <a:chOff x="1955" y="968"/>
            <a:chExt cx="2043" cy="2399"/>
          </a:xfrm>
        </p:grpSpPr>
        <p:sp>
          <p:nvSpPr>
            <p:cNvPr id="6203" name="Rectangle 59"/>
            <p:cNvSpPr>
              <a:spLocks noChangeArrowheads="1"/>
            </p:cNvSpPr>
            <p:nvPr/>
          </p:nvSpPr>
          <p:spPr bwMode="auto">
            <a:xfrm>
              <a:off x="3714" y="3117"/>
              <a:ext cx="284"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D</a:t>
              </a:r>
              <a:r>
                <a:rPr lang="en-US" sz="2600" baseline="-25000">
                  <a:solidFill>
                    <a:srgbClr val="000000"/>
                  </a:solidFill>
                  <a:latin typeface="Arial" charset="0"/>
                </a:rPr>
                <a:t>1</a:t>
              </a:r>
              <a:r>
                <a:rPr lang="en-US" sz="2600" i="1">
                  <a:solidFill>
                    <a:srgbClr val="000000"/>
                  </a:solidFill>
                  <a:latin typeface="Arial" charset="0"/>
                </a:rPr>
                <a:t> </a:t>
              </a:r>
              <a:endParaRPr lang="en-US"/>
            </a:p>
          </p:txBody>
        </p:sp>
        <p:sp>
          <p:nvSpPr>
            <p:cNvPr id="6235" name="Line 91"/>
            <p:cNvSpPr>
              <a:spLocks noChangeShapeType="1"/>
            </p:cNvSpPr>
            <p:nvPr/>
          </p:nvSpPr>
          <p:spPr bwMode="auto">
            <a:xfrm>
              <a:off x="1955" y="968"/>
              <a:ext cx="1732" cy="2133"/>
            </a:xfrm>
            <a:prstGeom prst="line">
              <a:avLst/>
            </a:prstGeom>
            <a:noFill/>
            <a:ln w="82550">
              <a:solidFill>
                <a:srgbClr val="000000"/>
              </a:solidFill>
              <a:round/>
              <a:headEnd/>
              <a:tailEnd/>
            </a:ln>
          </p:spPr>
          <p:txBody>
            <a:bodyPr/>
            <a:lstStyle/>
            <a:p>
              <a:endParaRPr lang="en-US"/>
            </a:p>
          </p:txBody>
        </p:sp>
      </p:grpSp>
      <p:grpSp>
        <p:nvGrpSpPr>
          <p:cNvPr id="7" name="Group 102"/>
          <p:cNvGrpSpPr>
            <a:grpSpLocks/>
          </p:cNvGrpSpPr>
          <p:nvPr/>
        </p:nvGrpSpPr>
        <p:grpSpPr bwMode="auto">
          <a:xfrm>
            <a:off x="3629025" y="1370013"/>
            <a:ext cx="3513138" cy="3455987"/>
            <a:chOff x="2286" y="863"/>
            <a:chExt cx="2213" cy="2177"/>
          </a:xfrm>
        </p:grpSpPr>
        <p:sp>
          <p:nvSpPr>
            <p:cNvPr id="6211" name="Rectangle 67"/>
            <p:cNvSpPr>
              <a:spLocks noChangeArrowheads="1"/>
            </p:cNvSpPr>
            <p:nvPr/>
          </p:nvSpPr>
          <p:spPr bwMode="auto">
            <a:xfrm>
              <a:off x="4262" y="863"/>
              <a:ext cx="237"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S' </a:t>
              </a:r>
              <a:endParaRPr lang="en-US"/>
            </a:p>
          </p:txBody>
        </p:sp>
        <p:sp>
          <p:nvSpPr>
            <p:cNvPr id="6196" name="Line 52"/>
            <p:cNvSpPr>
              <a:spLocks noChangeShapeType="1"/>
            </p:cNvSpPr>
            <p:nvPr/>
          </p:nvSpPr>
          <p:spPr bwMode="auto">
            <a:xfrm flipH="1">
              <a:off x="2286" y="959"/>
              <a:ext cx="1924" cy="2081"/>
            </a:xfrm>
            <a:prstGeom prst="line">
              <a:avLst/>
            </a:prstGeom>
            <a:noFill/>
            <a:ln w="82550">
              <a:solidFill>
                <a:srgbClr val="006600"/>
              </a:solidFill>
              <a:round/>
              <a:headEnd/>
              <a:tailEnd/>
            </a:ln>
          </p:spPr>
          <p:txBody>
            <a:bodyPr/>
            <a:lstStyle/>
            <a:p>
              <a:endParaRPr lang="en-US"/>
            </a:p>
          </p:txBody>
        </p:sp>
      </p:grpSp>
      <p:sp>
        <p:nvSpPr>
          <p:cNvPr id="34" name="Slide Number Placeholder 33"/>
          <p:cNvSpPr>
            <a:spLocks noGrp="1"/>
          </p:cNvSpPr>
          <p:nvPr>
            <p:ph type="sldNum" sz="quarter" idx="12"/>
          </p:nvPr>
        </p:nvSpPr>
        <p:spPr/>
        <p:txBody>
          <a:bodyPr/>
          <a:lstStyle/>
          <a:p>
            <a:fld id="{9A4B6450-EC41-4195-A209-9389352C6526}" type="slidenum">
              <a:rPr lang="en-US" smtClean="0"/>
              <a:pPr/>
              <a:t>53</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500"/>
                                        <p:tgtEl>
                                          <p:spTgt spid="5"/>
                                        </p:tgtEl>
                                      </p:cBhvr>
                                    </p:animEffect>
                                  </p:childTnLst>
                                </p:cTn>
                              </p:par>
                            </p:childTnLst>
                          </p:cTn>
                        </p:par>
                        <p:par>
                          <p:cTn id="12" fill="hold">
                            <p:stCondLst>
                              <p:cond delay="1000"/>
                            </p:stCondLst>
                            <p:childTnLst>
                              <p:par>
                                <p:cTn id="13" presetID="22" presetClass="entr" presetSubtype="1" fill="hold" nodeType="afterEffect">
                                  <p:stCondLst>
                                    <p:cond delay="100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par>
                          <p:cTn id="16" fill="hold">
                            <p:stCondLst>
                              <p:cond delay="2500"/>
                            </p:stCondLst>
                            <p:childTnLst>
                              <p:par>
                                <p:cTn id="17" presetID="22" presetClass="entr" presetSubtype="1"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up)">
                                      <p:cBhvr>
                                        <p:cTn id="19" dur="500"/>
                                        <p:tgtEl>
                                          <p:spTgt spid="4"/>
                                        </p:tgtEl>
                                      </p:cBhvr>
                                    </p:animEffect>
                                  </p:childTnLst>
                                </p:cTn>
                              </p:par>
                            </p:childTnLst>
                          </p:cTn>
                        </p:par>
                        <p:par>
                          <p:cTn id="20" fill="hold">
                            <p:stCondLst>
                              <p:cond delay="3000"/>
                            </p:stCondLst>
                            <p:childTnLst>
                              <p:par>
                                <p:cTn id="21" presetID="22" presetClass="entr" presetSubtype="1" fill="hold" grpId="0" nodeType="afterEffect">
                                  <p:stCondLst>
                                    <p:cond delay="0"/>
                                  </p:stCondLst>
                                  <p:childTnLst>
                                    <p:set>
                                      <p:cBhvr>
                                        <p:cTn id="22" dur="1" fill="hold">
                                          <p:stCondLst>
                                            <p:cond delay="0"/>
                                          </p:stCondLst>
                                        </p:cTn>
                                        <p:tgtEl>
                                          <p:spTgt spid="6239"/>
                                        </p:tgtEl>
                                        <p:attrNameLst>
                                          <p:attrName>style.visibility</p:attrName>
                                        </p:attrNameLst>
                                      </p:cBhvr>
                                      <p:to>
                                        <p:strVal val="visible"/>
                                      </p:to>
                                    </p:set>
                                    <p:animEffect transition="in" filter="wipe(up)">
                                      <p:cBhvr>
                                        <p:cTn id="23" dur="500"/>
                                        <p:tgtEl>
                                          <p:spTgt spid="6239"/>
                                        </p:tgtEl>
                                      </p:cBhvr>
                                    </p:animEffect>
                                  </p:childTnLst>
                                </p:cTn>
                              </p:par>
                            </p:childTnLst>
                          </p:cTn>
                        </p:par>
                        <p:par>
                          <p:cTn id="24" fill="hold">
                            <p:stCondLst>
                              <p:cond delay="3500"/>
                            </p:stCondLst>
                            <p:childTnLst>
                              <p:par>
                                <p:cTn id="25" presetID="22" presetClass="entr" presetSubtype="1" fill="hold" grpId="0" nodeType="afterEffect">
                                  <p:stCondLst>
                                    <p:cond delay="0"/>
                                  </p:stCondLst>
                                  <p:childTnLst>
                                    <p:set>
                                      <p:cBhvr>
                                        <p:cTn id="26" dur="1" fill="hold">
                                          <p:stCondLst>
                                            <p:cond delay="0"/>
                                          </p:stCondLst>
                                        </p:cTn>
                                        <p:tgtEl>
                                          <p:spTgt spid="6205"/>
                                        </p:tgtEl>
                                        <p:attrNameLst>
                                          <p:attrName>style.visibility</p:attrName>
                                        </p:attrNameLst>
                                      </p:cBhvr>
                                      <p:to>
                                        <p:strVal val="visible"/>
                                      </p:to>
                                    </p:set>
                                    <p:animEffect transition="in" filter="wipe(up)">
                                      <p:cBhvr>
                                        <p:cTn id="27" dur="500"/>
                                        <p:tgtEl>
                                          <p:spTgt spid="6205"/>
                                        </p:tgtEl>
                                      </p:cBhvr>
                                    </p:animEffect>
                                  </p:childTnLst>
                                </p:cTn>
                              </p:par>
                            </p:childTnLst>
                          </p:cTn>
                        </p:par>
                        <p:par>
                          <p:cTn id="28" fill="hold">
                            <p:stCondLst>
                              <p:cond delay="4000"/>
                            </p:stCondLst>
                            <p:childTnLst>
                              <p:par>
                                <p:cTn id="29" presetID="22" presetClass="entr" presetSubtype="1" fill="hold" grpId="0" nodeType="afterEffect">
                                  <p:stCondLst>
                                    <p:cond delay="0"/>
                                  </p:stCondLst>
                                  <p:childTnLst>
                                    <p:set>
                                      <p:cBhvr>
                                        <p:cTn id="30" dur="1" fill="hold">
                                          <p:stCondLst>
                                            <p:cond delay="0"/>
                                          </p:stCondLst>
                                        </p:cTn>
                                        <p:tgtEl>
                                          <p:spTgt spid="6210"/>
                                        </p:tgtEl>
                                        <p:attrNameLst>
                                          <p:attrName>style.visibility</p:attrName>
                                        </p:attrNameLst>
                                      </p:cBhvr>
                                      <p:to>
                                        <p:strVal val="visible"/>
                                      </p:to>
                                    </p:set>
                                    <p:animEffect transition="in" filter="wipe(up)">
                                      <p:cBhvr>
                                        <p:cTn id="31" dur="500"/>
                                        <p:tgtEl>
                                          <p:spTgt spid="6210"/>
                                        </p:tgtEl>
                                      </p:cBhvr>
                                    </p:animEffect>
                                  </p:childTnLst>
                                </p:cTn>
                              </p:par>
                            </p:childTnLst>
                          </p:cTn>
                        </p:par>
                        <p:par>
                          <p:cTn id="32" fill="hold">
                            <p:stCondLst>
                              <p:cond delay="4500"/>
                            </p:stCondLst>
                            <p:childTnLst>
                              <p:par>
                                <p:cTn id="33" presetID="18" presetClass="entr" presetSubtype="3"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strips(upRight)">
                                      <p:cBhvr>
                                        <p:cTn id="35" dur="500"/>
                                        <p:tgtEl>
                                          <p:spTgt spid="2"/>
                                        </p:tgtEl>
                                      </p:cBhvr>
                                    </p:animEffect>
                                  </p:childTnLst>
                                </p:cTn>
                              </p:par>
                            </p:childTnLst>
                          </p:cTn>
                        </p:par>
                        <p:par>
                          <p:cTn id="36" fill="hold">
                            <p:stCondLst>
                              <p:cond delay="5000"/>
                            </p:stCondLst>
                            <p:childTnLst>
                              <p:par>
                                <p:cTn id="37" presetID="22" presetClass="entr" presetSubtype="1" fill="hold" grpId="0" nodeType="afterEffect">
                                  <p:stCondLst>
                                    <p:cond delay="0"/>
                                  </p:stCondLst>
                                  <p:childTnLst>
                                    <p:set>
                                      <p:cBhvr>
                                        <p:cTn id="38" dur="1" fill="hold">
                                          <p:stCondLst>
                                            <p:cond delay="0"/>
                                          </p:stCondLst>
                                        </p:cTn>
                                        <p:tgtEl>
                                          <p:spTgt spid="6227"/>
                                        </p:tgtEl>
                                        <p:attrNameLst>
                                          <p:attrName>style.visibility</p:attrName>
                                        </p:attrNameLst>
                                      </p:cBhvr>
                                      <p:to>
                                        <p:strVal val="visible"/>
                                      </p:to>
                                    </p:set>
                                    <p:animEffect transition="in" filter="wipe(up)">
                                      <p:cBhvr>
                                        <p:cTn id="39" dur="500"/>
                                        <p:tgtEl>
                                          <p:spTgt spid="6227"/>
                                        </p:tgtEl>
                                      </p:cBhvr>
                                    </p:animEffect>
                                  </p:childTnLst>
                                </p:cTn>
                              </p:par>
                            </p:childTnLst>
                          </p:cTn>
                        </p:par>
                        <p:par>
                          <p:cTn id="40" fill="hold">
                            <p:stCondLst>
                              <p:cond delay="5500"/>
                            </p:stCondLst>
                            <p:childTnLst>
                              <p:par>
                                <p:cTn id="41" presetID="22" presetClass="entr" presetSubtype="1"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wipe(up)">
                                      <p:cBhvr>
                                        <p:cTn id="4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05" grpId="0" autoUpdateAnimBg="0"/>
      <p:bldP spid="6210" grpId="0" autoUpdateAnimBg="0"/>
      <p:bldP spid="6227" grpId="0" animBg="1"/>
      <p:bldP spid="6239" grpId="0" animBg="1"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fontScale="90000"/>
          </a:bodyPr>
          <a:lstStyle/>
          <a:p>
            <a:r>
              <a:rPr lang="en-US">
                <a:cs typeface="Arial" charset="0"/>
              </a:rPr>
              <a:t>Economic Effects of Federal Budget Surpluses</a:t>
            </a:r>
            <a:r>
              <a:rPr lang="en-US"/>
              <a:t> </a:t>
            </a:r>
          </a:p>
        </p:txBody>
      </p:sp>
      <p:sp>
        <p:nvSpPr>
          <p:cNvPr id="21507" name="Rectangle 3"/>
          <p:cNvSpPr>
            <a:spLocks noGrp="1" noChangeArrowheads="1"/>
          </p:cNvSpPr>
          <p:nvPr>
            <p:ph type="body" idx="1"/>
          </p:nvPr>
        </p:nvSpPr>
        <p:spPr>
          <a:xfrm>
            <a:off x="685800" y="2667000"/>
            <a:ext cx="7772400" cy="3429000"/>
          </a:xfrm>
        </p:spPr>
        <p:txBody>
          <a:bodyPr/>
          <a:lstStyle/>
          <a:p>
            <a:r>
              <a:rPr lang="en-US">
                <a:latin typeface="Arial" charset="0"/>
                <a:cs typeface="Arial" charset="0"/>
              </a:rPr>
              <a:t>Unified budget surpluses allow government to provide capital to the loanable funds market.</a:t>
            </a:r>
            <a:endParaRPr lang="en-US">
              <a:cs typeface="Times New Roman" pitchFamily="18" charset="0"/>
            </a:endParaRPr>
          </a:p>
          <a:p>
            <a:pPr>
              <a:buFont typeface="Wingdings" pitchFamily="2" charset="2"/>
              <a:buNone/>
            </a:pPr>
            <a:r>
              <a:rPr lang="en-US">
                <a:latin typeface="Arial" charset="0"/>
                <a:cs typeface="Arial" charset="0"/>
              </a:rPr>
              <a:t> </a:t>
            </a:r>
            <a:endParaRPr lang="en-US">
              <a:cs typeface="Times New Roman" pitchFamily="18" charset="0"/>
            </a:endParaRPr>
          </a:p>
          <a:p>
            <a:endParaRPr lang="en-US"/>
          </a:p>
        </p:txBody>
      </p:sp>
      <p:sp>
        <p:nvSpPr>
          <p:cNvPr id="4" name="Slide Number Placeholder 3"/>
          <p:cNvSpPr>
            <a:spLocks noGrp="1"/>
          </p:cNvSpPr>
          <p:nvPr>
            <p:ph type="sldNum" sz="quarter" idx="12"/>
          </p:nvPr>
        </p:nvSpPr>
        <p:spPr/>
        <p:txBody>
          <a:bodyPr/>
          <a:lstStyle/>
          <a:p>
            <a:fld id="{9A4B6450-EC41-4195-A209-9389352C6526}" type="slidenum">
              <a:rPr lang="en-US" smtClean="0"/>
              <a:pPr/>
              <a:t>54</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wipe(left)">
                                      <p:cBhvr>
                                        <p:cTn id="7" dur="500"/>
                                        <p:tgtEl>
                                          <p:spTgt spid="21507">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507">
                                            <p:txEl>
                                              <p:pRg st="1" end="1"/>
                                            </p:txEl>
                                          </p:spTgt>
                                        </p:tgtEl>
                                        <p:attrNameLst>
                                          <p:attrName>style.visibility</p:attrName>
                                        </p:attrNameLst>
                                      </p:cBhvr>
                                      <p:to>
                                        <p:strVal val="visible"/>
                                      </p:to>
                                    </p:set>
                                    <p:animEffect transition="in" filter="wipe(left)">
                                      <p:cBhvr>
                                        <p:cTn id="11" dur="500"/>
                                        <p:tgtEl>
                                          <p:spTgt spid="2150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autoUpdateAnimBg="0" advAuto="0"/>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97" name="Rectangle 29"/>
          <p:cNvSpPr>
            <a:spLocks noGrp="1" noChangeArrowheads="1"/>
          </p:cNvSpPr>
          <p:nvPr>
            <p:ph type="title" idx="4294967295"/>
          </p:nvPr>
        </p:nvSpPr>
        <p:spPr>
          <a:xfrm>
            <a:off x="685800" y="0"/>
            <a:ext cx="7772400" cy="1143000"/>
          </a:xfrm>
        </p:spPr>
        <p:txBody>
          <a:bodyPr/>
          <a:lstStyle/>
          <a:p>
            <a:r>
              <a:rPr lang="en-US" sz="2400" dirty="0" smtClean="0"/>
              <a:t>Impact </a:t>
            </a:r>
            <a:r>
              <a:rPr lang="en-US" sz="2400" dirty="0"/>
              <a:t>of a Budget Surplus on </a:t>
            </a:r>
            <a:br>
              <a:rPr lang="en-US" sz="2400" dirty="0"/>
            </a:br>
            <a:r>
              <a:rPr lang="en-US" sz="2400" dirty="0"/>
              <a:t>Credit Markets</a:t>
            </a:r>
          </a:p>
        </p:txBody>
      </p:sp>
      <p:sp>
        <p:nvSpPr>
          <p:cNvPr id="7218" name="Rectangle 50"/>
          <p:cNvSpPr>
            <a:spLocks noChangeArrowheads="1"/>
          </p:cNvSpPr>
          <p:nvPr/>
        </p:nvSpPr>
        <p:spPr bwMode="auto">
          <a:xfrm rot="16200000">
            <a:off x="675481" y="3304382"/>
            <a:ext cx="2225675" cy="455612"/>
          </a:xfrm>
          <a:prstGeom prst="rect">
            <a:avLst/>
          </a:prstGeom>
          <a:noFill/>
          <a:ln w="9525">
            <a:noFill/>
            <a:miter lim="800000"/>
            <a:headEnd/>
            <a:tailEnd/>
          </a:ln>
        </p:spPr>
        <p:txBody>
          <a:bodyPr wrap="none" lIns="0" tIns="0" rIns="0" bIns="0">
            <a:spAutoFit/>
          </a:bodyPr>
          <a:lstStyle/>
          <a:p>
            <a:r>
              <a:rPr lang="en-US" sz="2600">
                <a:solidFill>
                  <a:srgbClr val="000000"/>
                </a:solidFill>
                <a:latin typeface="Arial" charset="0"/>
              </a:rPr>
              <a:t>Interest Rate </a:t>
            </a:r>
            <a:endParaRPr lang="en-US"/>
          </a:p>
        </p:txBody>
      </p:sp>
      <p:sp>
        <p:nvSpPr>
          <p:cNvPr id="7219" name="Rectangle 51"/>
          <p:cNvSpPr>
            <a:spLocks noChangeArrowheads="1"/>
          </p:cNvSpPr>
          <p:nvPr/>
        </p:nvSpPr>
        <p:spPr bwMode="auto">
          <a:xfrm>
            <a:off x="3346450" y="6262688"/>
            <a:ext cx="3825875" cy="396875"/>
          </a:xfrm>
          <a:prstGeom prst="rect">
            <a:avLst/>
          </a:prstGeom>
          <a:noFill/>
          <a:ln w="9525">
            <a:noFill/>
            <a:miter lim="800000"/>
            <a:headEnd/>
            <a:tailEnd/>
          </a:ln>
        </p:spPr>
        <p:txBody>
          <a:bodyPr wrap="none" lIns="0" tIns="0" rIns="0" bIns="0">
            <a:spAutoFit/>
          </a:bodyPr>
          <a:lstStyle/>
          <a:p>
            <a:r>
              <a:rPr lang="en-US" sz="2600">
                <a:solidFill>
                  <a:srgbClr val="000000"/>
                </a:solidFill>
                <a:latin typeface="Arial" charset="0"/>
              </a:rPr>
              <a:t>Loanable Funds per Year </a:t>
            </a:r>
            <a:endParaRPr lang="en-US"/>
          </a:p>
        </p:txBody>
      </p:sp>
      <p:sp>
        <p:nvSpPr>
          <p:cNvPr id="7220" name="Rectangle 52"/>
          <p:cNvSpPr>
            <a:spLocks noChangeArrowheads="1"/>
          </p:cNvSpPr>
          <p:nvPr/>
        </p:nvSpPr>
        <p:spPr bwMode="auto">
          <a:xfrm>
            <a:off x="2322513" y="5932488"/>
            <a:ext cx="442912" cy="455612"/>
          </a:xfrm>
          <a:prstGeom prst="rect">
            <a:avLst/>
          </a:prstGeom>
          <a:noFill/>
          <a:ln w="9525">
            <a:noFill/>
            <a:miter lim="800000"/>
            <a:headEnd/>
            <a:tailEnd/>
          </a:ln>
        </p:spPr>
        <p:txBody>
          <a:bodyPr wrap="none" lIns="0" tIns="0" rIns="0" bIns="0">
            <a:spAutoFit/>
          </a:bodyPr>
          <a:lstStyle/>
          <a:p>
            <a:r>
              <a:rPr lang="en-US" sz="2600">
                <a:solidFill>
                  <a:srgbClr val="000000"/>
                </a:solidFill>
                <a:latin typeface="Arial" charset="0"/>
              </a:rPr>
              <a:t>0 </a:t>
            </a:r>
            <a:endParaRPr lang="en-US"/>
          </a:p>
        </p:txBody>
      </p:sp>
      <p:sp>
        <p:nvSpPr>
          <p:cNvPr id="7222" name="Rectangle 54"/>
          <p:cNvSpPr>
            <a:spLocks noChangeArrowheads="1"/>
          </p:cNvSpPr>
          <p:nvPr/>
        </p:nvSpPr>
        <p:spPr bwMode="auto">
          <a:xfrm>
            <a:off x="4992688" y="5434013"/>
            <a:ext cx="477837" cy="396875"/>
          </a:xfrm>
          <a:prstGeom prst="rect">
            <a:avLst/>
          </a:prstGeom>
          <a:noFill/>
          <a:ln w="9525">
            <a:noFill/>
            <a:miter lim="800000"/>
            <a:headEnd/>
            <a:tailEnd/>
          </a:ln>
        </p:spPr>
        <p:txBody>
          <a:bodyPr wrap="none" lIns="0" tIns="0" rIns="0" bIns="0">
            <a:spAutoFit/>
          </a:bodyPr>
          <a:lstStyle/>
          <a:p>
            <a:r>
              <a:rPr lang="en-US" sz="2600">
                <a:solidFill>
                  <a:srgbClr val="000000"/>
                </a:solidFill>
                <a:latin typeface="Symbol" pitchFamily="18" charset="2"/>
              </a:rPr>
              <a:t>D</a:t>
            </a:r>
            <a:r>
              <a:rPr lang="en-US" sz="2600" i="1">
                <a:solidFill>
                  <a:srgbClr val="000000"/>
                </a:solidFill>
                <a:latin typeface="Arial" charset="0"/>
              </a:rPr>
              <a:t>L </a:t>
            </a:r>
          </a:p>
        </p:txBody>
      </p:sp>
      <p:grpSp>
        <p:nvGrpSpPr>
          <p:cNvPr id="2" name="Group 72"/>
          <p:cNvGrpSpPr>
            <a:grpSpLocks/>
          </p:cNvGrpSpPr>
          <p:nvPr/>
        </p:nvGrpSpPr>
        <p:grpSpPr bwMode="auto">
          <a:xfrm>
            <a:off x="4022725" y="2255838"/>
            <a:ext cx="2887663" cy="2708275"/>
            <a:chOff x="2534" y="1421"/>
            <a:chExt cx="1819" cy="1706"/>
          </a:xfrm>
        </p:grpSpPr>
        <p:sp>
          <p:nvSpPr>
            <p:cNvPr id="7217" name="Line 49"/>
            <p:cNvSpPr>
              <a:spLocks noChangeShapeType="1"/>
            </p:cNvSpPr>
            <p:nvPr/>
          </p:nvSpPr>
          <p:spPr bwMode="auto">
            <a:xfrm>
              <a:off x="2534" y="1421"/>
              <a:ext cx="1472" cy="1445"/>
            </a:xfrm>
            <a:prstGeom prst="line">
              <a:avLst/>
            </a:prstGeom>
            <a:noFill/>
            <a:ln w="82550">
              <a:solidFill>
                <a:srgbClr val="006600"/>
              </a:solidFill>
              <a:round/>
              <a:headEnd/>
              <a:tailEnd/>
            </a:ln>
          </p:spPr>
          <p:txBody>
            <a:bodyPr/>
            <a:lstStyle/>
            <a:p>
              <a:endParaRPr lang="en-US"/>
            </a:p>
          </p:txBody>
        </p:sp>
        <p:sp>
          <p:nvSpPr>
            <p:cNvPr id="7223" name="Rectangle 55"/>
            <p:cNvSpPr>
              <a:spLocks noChangeArrowheads="1"/>
            </p:cNvSpPr>
            <p:nvPr/>
          </p:nvSpPr>
          <p:spPr bwMode="auto">
            <a:xfrm>
              <a:off x="4040" y="2822"/>
              <a:ext cx="313" cy="30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D </a:t>
              </a:r>
              <a:endParaRPr lang="en-US"/>
            </a:p>
          </p:txBody>
        </p:sp>
      </p:grpSp>
      <p:sp>
        <p:nvSpPr>
          <p:cNvPr id="7224" name="Rectangle 56"/>
          <p:cNvSpPr>
            <a:spLocks noChangeArrowheads="1"/>
          </p:cNvSpPr>
          <p:nvPr/>
        </p:nvSpPr>
        <p:spPr bwMode="auto">
          <a:xfrm>
            <a:off x="5267325" y="3055938"/>
            <a:ext cx="552450" cy="484187"/>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 </a:t>
            </a:r>
            <a:endParaRPr lang="en-US"/>
          </a:p>
        </p:txBody>
      </p:sp>
      <p:sp>
        <p:nvSpPr>
          <p:cNvPr id="7225" name="Rectangle 57"/>
          <p:cNvSpPr>
            <a:spLocks noChangeArrowheads="1"/>
          </p:cNvSpPr>
          <p:nvPr/>
        </p:nvSpPr>
        <p:spPr bwMode="auto">
          <a:xfrm>
            <a:off x="4714875" y="2503488"/>
            <a:ext cx="484188" cy="484187"/>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 </a:t>
            </a:r>
            <a:endParaRPr lang="en-US"/>
          </a:p>
        </p:txBody>
      </p:sp>
      <p:sp>
        <p:nvSpPr>
          <p:cNvPr id="7227" name="Rectangle 59"/>
          <p:cNvSpPr>
            <a:spLocks noChangeArrowheads="1"/>
          </p:cNvSpPr>
          <p:nvPr/>
        </p:nvSpPr>
        <p:spPr bwMode="auto">
          <a:xfrm>
            <a:off x="2133600" y="2959100"/>
            <a:ext cx="304800"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I</a:t>
            </a:r>
            <a:r>
              <a:rPr lang="en-US" sz="2600" baseline="-25000">
                <a:solidFill>
                  <a:srgbClr val="000000"/>
                </a:solidFill>
                <a:latin typeface="Arial" charset="0"/>
              </a:rPr>
              <a:t>1</a:t>
            </a:r>
            <a:r>
              <a:rPr lang="en-US" sz="2600" i="1">
                <a:solidFill>
                  <a:srgbClr val="000000"/>
                </a:solidFill>
                <a:latin typeface="Arial" charset="0"/>
              </a:rPr>
              <a:t> </a:t>
            </a:r>
            <a:endParaRPr lang="en-US"/>
          </a:p>
        </p:txBody>
      </p:sp>
      <p:sp>
        <p:nvSpPr>
          <p:cNvPr id="7228" name="Rectangle 60"/>
          <p:cNvSpPr>
            <a:spLocks noChangeArrowheads="1"/>
          </p:cNvSpPr>
          <p:nvPr/>
        </p:nvSpPr>
        <p:spPr bwMode="auto">
          <a:xfrm>
            <a:off x="2133600" y="3484563"/>
            <a:ext cx="304800"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I</a:t>
            </a:r>
            <a:r>
              <a:rPr lang="en-US" sz="2600" baseline="-25000">
                <a:solidFill>
                  <a:srgbClr val="000000"/>
                </a:solidFill>
                <a:latin typeface="Arial" charset="0"/>
              </a:rPr>
              <a:t>2</a:t>
            </a:r>
            <a:r>
              <a:rPr lang="en-US" sz="2600" i="1">
                <a:solidFill>
                  <a:srgbClr val="000000"/>
                </a:solidFill>
                <a:latin typeface="Arial" charset="0"/>
              </a:rPr>
              <a:t> </a:t>
            </a:r>
            <a:endParaRPr lang="en-US"/>
          </a:p>
        </p:txBody>
      </p:sp>
      <p:sp>
        <p:nvSpPr>
          <p:cNvPr id="7229" name="Rectangle 61"/>
          <p:cNvSpPr>
            <a:spLocks noChangeArrowheads="1"/>
          </p:cNvSpPr>
          <p:nvPr/>
        </p:nvSpPr>
        <p:spPr bwMode="auto">
          <a:xfrm>
            <a:off x="4810125" y="5918200"/>
            <a:ext cx="396875"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L</a:t>
            </a:r>
            <a:r>
              <a:rPr lang="en-US" sz="2600" baseline="-25000">
                <a:solidFill>
                  <a:srgbClr val="000000"/>
                </a:solidFill>
                <a:latin typeface="Arial" charset="0"/>
              </a:rPr>
              <a:t>1</a:t>
            </a:r>
            <a:r>
              <a:rPr lang="en-US" sz="2600" i="1">
                <a:solidFill>
                  <a:srgbClr val="000000"/>
                </a:solidFill>
                <a:latin typeface="Arial" charset="0"/>
              </a:rPr>
              <a:t> </a:t>
            </a:r>
            <a:endParaRPr lang="en-US"/>
          </a:p>
        </p:txBody>
      </p:sp>
      <p:sp>
        <p:nvSpPr>
          <p:cNvPr id="7230" name="Rectangle 62"/>
          <p:cNvSpPr>
            <a:spLocks noChangeArrowheads="1"/>
          </p:cNvSpPr>
          <p:nvPr/>
        </p:nvSpPr>
        <p:spPr bwMode="auto">
          <a:xfrm>
            <a:off x="5335588" y="5918200"/>
            <a:ext cx="396875"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L</a:t>
            </a:r>
            <a:r>
              <a:rPr lang="en-US" sz="2600" baseline="-25000">
                <a:solidFill>
                  <a:srgbClr val="000000"/>
                </a:solidFill>
                <a:latin typeface="Arial" charset="0"/>
              </a:rPr>
              <a:t>2</a:t>
            </a:r>
            <a:r>
              <a:rPr lang="en-US" sz="2600" i="1">
                <a:solidFill>
                  <a:srgbClr val="000000"/>
                </a:solidFill>
                <a:latin typeface="Arial" charset="0"/>
              </a:rPr>
              <a:t> </a:t>
            </a:r>
            <a:endParaRPr lang="en-US"/>
          </a:p>
        </p:txBody>
      </p:sp>
      <p:grpSp>
        <p:nvGrpSpPr>
          <p:cNvPr id="3" name="Group 65"/>
          <p:cNvGrpSpPr>
            <a:grpSpLocks/>
          </p:cNvGrpSpPr>
          <p:nvPr/>
        </p:nvGrpSpPr>
        <p:grpSpPr bwMode="auto">
          <a:xfrm>
            <a:off x="2460625" y="3113088"/>
            <a:ext cx="2971800" cy="2805112"/>
            <a:chOff x="1550" y="1961"/>
            <a:chExt cx="1872" cy="1767"/>
          </a:xfrm>
        </p:grpSpPr>
        <p:sp>
          <p:nvSpPr>
            <p:cNvPr id="7231" name="Freeform 63"/>
            <p:cNvSpPr>
              <a:spLocks/>
            </p:cNvSpPr>
            <p:nvPr/>
          </p:nvSpPr>
          <p:spPr bwMode="auto">
            <a:xfrm>
              <a:off x="1559" y="1961"/>
              <a:ext cx="1532" cy="1758"/>
            </a:xfrm>
            <a:custGeom>
              <a:avLst/>
              <a:gdLst/>
              <a:ahLst/>
              <a:cxnLst>
                <a:cxn ang="0">
                  <a:pos x="0" y="0"/>
                </a:cxn>
                <a:cxn ang="0">
                  <a:pos x="1532" y="0"/>
                </a:cxn>
                <a:cxn ang="0">
                  <a:pos x="1532" y="1758"/>
                </a:cxn>
              </a:cxnLst>
              <a:rect l="0" t="0" r="r" b="b"/>
              <a:pathLst>
                <a:path w="1532" h="1758">
                  <a:moveTo>
                    <a:pt x="0" y="0"/>
                  </a:moveTo>
                  <a:lnTo>
                    <a:pt x="1532" y="0"/>
                  </a:lnTo>
                  <a:lnTo>
                    <a:pt x="1532" y="1758"/>
                  </a:lnTo>
                </a:path>
              </a:pathLst>
            </a:custGeom>
            <a:noFill/>
            <a:ln w="82550" cap="rnd">
              <a:solidFill>
                <a:srgbClr val="006600"/>
              </a:solidFill>
              <a:prstDash val="sysDot"/>
              <a:round/>
              <a:headEnd/>
              <a:tailEnd/>
            </a:ln>
          </p:spPr>
          <p:txBody>
            <a:bodyPr/>
            <a:lstStyle/>
            <a:p>
              <a:endParaRPr lang="en-US"/>
            </a:p>
          </p:txBody>
        </p:sp>
        <p:sp>
          <p:nvSpPr>
            <p:cNvPr id="7232" name="Freeform 64"/>
            <p:cNvSpPr>
              <a:spLocks/>
            </p:cNvSpPr>
            <p:nvPr/>
          </p:nvSpPr>
          <p:spPr bwMode="auto">
            <a:xfrm>
              <a:off x="1550" y="2291"/>
              <a:ext cx="1872" cy="1437"/>
            </a:xfrm>
            <a:custGeom>
              <a:avLst/>
              <a:gdLst/>
              <a:ahLst/>
              <a:cxnLst>
                <a:cxn ang="0">
                  <a:pos x="0" y="0"/>
                </a:cxn>
                <a:cxn ang="0">
                  <a:pos x="1872" y="0"/>
                </a:cxn>
                <a:cxn ang="0">
                  <a:pos x="1872" y="1437"/>
                </a:cxn>
              </a:cxnLst>
              <a:rect l="0" t="0" r="r" b="b"/>
              <a:pathLst>
                <a:path w="1872" h="1437">
                  <a:moveTo>
                    <a:pt x="0" y="0"/>
                  </a:moveTo>
                  <a:lnTo>
                    <a:pt x="1872" y="0"/>
                  </a:lnTo>
                  <a:lnTo>
                    <a:pt x="1872" y="1437"/>
                  </a:lnTo>
                </a:path>
              </a:pathLst>
            </a:custGeom>
            <a:noFill/>
            <a:ln w="82550" cap="rnd">
              <a:solidFill>
                <a:srgbClr val="006600"/>
              </a:solidFill>
              <a:prstDash val="sysDot"/>
              <a:round/>
              <a:headEnd/>
              <a:tailEnd/>
            </a:ln>
          </p:spPr>
          <p:txBody>
            <a:bodyPr/>
            <a:lstStyle/>
            <a:p>
              <a:endParaRPr lang="en-US"/>
            </a:p>
          </p:txBody>
        </p:sp>
      </p:grpSp>
      <p:grpSp>
        <p:nvGrpSpPr>
          <p:cNvPr id="4" name="Group 70"/>
          <p:cNvGrpSpPr>
            <a:grpSpLocks/>
          </p:cNvGrpSpPr>
          <p:nvPr/>
        </p:nvGrpSpPr>
        <p:grpSpPr bwMode="auto">
          <a:xfrm>
            <a:off x="3870325" y="1854200"/>
            <a:ext cx="2351088" cy="2530475"/>
            <a:chOff x="2438" y="1168"/>
            <a:chExt cx="1481" cy="1594"/>
          </a:xfrm>
        </p:grpSpPr>
        <p:sp>
          <p:nvSpPr>
            <p:cNvPr id="7226" name="Rectangle 58"/>
            <p:cNvSpPr>
              <a:spLocks noChangeArrowheads="1"/>
            </p:cNvSpPr>
            <p:nvPr/>
          </p:nvSpPr>
          <p:spPr bwMode="auto">
            <a:xfrm>
              <a:off x="3614" y="1168"/>
              <a:ext cx="305" cy="30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S </a:t>
              </a:r>
              <a:endParaRPr lang="en-US"/>
            </a:p>
          </p:txBody>
        </p:sp>
        <p:sp>
          <p:nvSpPr>
            <p:cNvPr id="7234" name="Line 66"/>
            <p:cNvSpPr>
              <a:spLocks noChangeShapeType="1"/>
            </p:cNvSpPr>
            <p:nvPr/>
          </p:nvSpPr>
          <p:spPr bwMode="auto">
            <a:xfrm flipV="1">
              <a:off x="2438" y="1360"/>
              <a:ext cx="1141" cy="1402"/>
            </a:xfrm>
            <a:prstGeom prst="line">
              <a:avLst/>
            </a:prstGeom>
            <a:noFill/>
            <a:ln w="82550">
              <a:solidFill>
                <a:srgbClr val="000000"/>
              </a:solidFill>
              <a:round/>
              <a:headEnd/>
              <a:tailEnd/>
            </a:ln>
          </p:spPr>
          <p:txBody>
            <a:bodyPr/>
            <a:lstStyle/>
            <a:p>
              <a:endParaRPr lang="en-US"/>
            </a:p>
          </p:txBody>
        </p:sp>
      </p:grpSp>
      <p:grpSp>
        <p:nvGrpSpPr>
          <p:cNvPr id="5" name="Group 71"/>
          <p:cNvGrpSpPr>
            <a:grpSpLocks/>
          </p:cNvGrpSpPr>
          <p:nvPr/>
        </p:nvGrpSpPr>
        <p:grpSpPr bwMode="auto">
          <a:xfrm>
            <a:off x="4562475" y="2254250"/>
            <a:ext cx="3749675" cy="2503488"/>
            <a:chOff x="2874" y="1420"/>
            <a:chExt cx="2362" cy="1577"/>
          </a:xfrm>
        </p:grpSpPr>
        <p:sp>
          <p:nvSpPr>
            <p:cNvPr id="7221" name="Rectangle 53"/>
            <p:cNvSpPr>
              <a:spLocks noChangeArrowheads="1"/>
            </p:cNvSpPr>
            <p:nvPr/>
          </p:nvSpPr>
          <p:spPr bwMode="auto">
            <a:xfrm>
              <a:off x="4067" y="1420"/>
              <a:ext cx="1169"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S' = S</a:t>
              </a:r>
              <a:r>
                <a:rPr lang="en-US" sz="2600" baseline="-25000">
                  <a:solidFill>
                    <a:srgbClr val="000000"/>
                  </a:solidFill>
                  <a:latin typeface="Arial" charset="0"/>
                </a:rPr>
                <a:t>1</a:t>
              </a:r>
              <a:r>
                <a:rPr lang="en-US" sz="2600">
                  <a:solidFill>
                    <a:srgbClr val="000000"/>
                  </a:solidFill>
                  <a:latin typeface="Arial" charset="0"/>
                </a:rPr>
                <a:t> + </a:t>
              </a:r>
              <a:r>
                <a:rPr lang="en-US" sz="2600">
                  <a:solidFill>
                    <a:srgbClr val="000000"/>
                  </a:solidFill>
                  <a:latin typeface="Symbol" pitchFamily="18" charset="2"/>
                </a:rPr>
                <a:t>D</a:t>
              </a:r>
              <a:r>
                <a:rPr lang="en-US" sz="2600" i="1">
                  <a:solidFill>
                    <a:srgbClr val="000000"/>
                  </a:solidFill>
                  <a:latin typeface="Arial" charset="0"/>
                </a:rPr>
                <a:t>L </a:t>
              </a:r>
              <a:endParaRPr lang="en-US"/>
            </a:p>
          </p:txBody>
        </p:sp>
        <p:sp>
          <p:nvSpPr>
            <p:cNvPr id="7235" name="Line 67"/>
            <p:cNvSpPr>
              <a:spLocks noChangeShapeType="1"/>
            </p:cNvSpPr>
            <p:nvPr/>
          </p:nvSpPr>
          <p:spPr bwMode="auto">
            <a:xfrm flipV="1">
              <a:off x="2874" y="1586"/>
              <a:ext cx="1149" cy="1411"/>
            </a:xfrm>
            <a:prstGeom prst="line">
              <a:avLst/>
            </a:prstGeom>
            <a:noFill/>
            <a:ln w="82550">
              <a:solidFill>
                <a:srgbClr val="000000"/>
              </a:solidFill>
              <a:round/>
              <a:headEnd/>
              <a:tailEnd/>
            </a:ln>
          </p:spPr>
          <p:txBody>
            <a:bodyPr/>
            <a:lstStyle/>
            <a:p>
              <a:endParaRPr lang="en-US"/>
            </a:p>
          </p:txBody>
        </p:sp>
      </p:grpSp>
      <p:sp>
        <p:nvSpPr>
          <p:cNvPr id="7237" name="Freeform 69"/>
          <p:cNvSpPr>
            <a:spLocks/>
          </p:cNvSpPr>
          <p:nvPr/>
        </p:nvSpPr>
        <p:spPr bwMode="auto">
          <a:xfrm>
            <a:off x="2447925" y="1136650"/>
            <a:ext cx="5045075" cy="4767263"/>
          </a:xfrm>
          <a:custGeom>
            <a:avLst/>
            <a:gdLst/>
            <a:ahLst/>
            <a:cxnLst>
              <a:cxn ang="0">
                <a:pos x="0" y="0"/>
              </a:cxn>
              <a:cxn ang="0">
                <a:pos x="0" y="3003"/>
              </a:cxn>
              <a:cxn ang="0">
                <a:pos x="3178" y="3003"/>
              </a:cxn>
            </a:cxnLst>
            <a:rect l="0" t="0" r="r" b="b"/>
            <a:pathLst>
              <a:path w="3178" h="3003">
                <a:moveTo>
                  <a:pt x="0" y="0"/>
                </a:moveTo>
                <a:lnTo>
                  <a:pt x="0" y="3003"/>
                </a:lnTo>
                <a:lnTo>
                  <a:pt x="3178" y="3003"/>
                </a:lnTo>
              </a:path>
            </a:pathLst>
          </a:custGeom>
          <a:noFill/>
          <a:ln w="82550">
            <a:solidFill>
              <a:srgbClr val="000000"/>
            </a:solidFill>
            <a:prstDash val="solid"/>
            <a:round/>
            <a:headEnd/>
            <a:tailEnd/>
          </a:ln>
        </p:spPr>
        <p:txBody>
          <a:bodyPr/>
          <a:lstStyle/>
          <a:p>
            <a:endParaRPr lang="en-US"/>
          </a:p>
        </p:txBody>
      </p:sp>
      <p:sp>
        <p:nvSpPr>
          <p:cNvPr id="26" name="Slide Number Placeholder 25"/>
          <p:cNvSpPr>
            <a:spLocks noGrp="1"/>
          </p:cNvSpPr>
          <p:nvPr>
            <p:ph type="sldNum" sz="quarter" idx="12"/>
          </p:nvPr>
        </p:nvSpPr>
        <p:spPr/>
        <p:txBody>
          <a:bodyPr/>
          <a:lstStyle/>
          <a:p>
            <a:fld id="{9A4B6450-EC41-4195-A209-9389352C6526}" type="slidenum">
              <a:rPr lang="en-US" smtClean="0"/>
              <a:pPr/>
              <a:t>55</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7225"/>
                                        </p:tgtEl>
                                        <p:attrNameLst>
                                          <p:attrName>style.visibility</p:attrName>
                                        </p:attrNameLst>
                                      </p:cBhvr>
                                      <p:to>
                                        <p:strVal val="visible"/>
                                      </p:to>
                                    </p:set>
                                    <p:animEffect transition="in" filter="wipe(up)">
                                      <p:cBhvr>
                                        <p:cTn id="19" dur="500"/>
                                        <p:tgtEl>
                                          <p:spTgt spid="7225"/>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7224"/>
                                        </p:tgtEl>
                                        <p:attrNameLst>
                                          <p:attrName>style.visibility</p:attrName>
                                        </p:attrNameLst>
                                      </p:cBhvr>
                                      <p:to>
                                        <p:strVal val="visible"/>
                                      </p:to>
                                    </p:set>
                                    <p:animEffect transition="in" filter="wipe(up)">
                                      <p:cBhvr>
                                        <p:cTn id="23" dur="500"/>
                                        <p:tgtEl>
                                          <p:spTgt spid="7224"/>
                                        </p:tgtEl>
                                      </p:cBhvr>
                                    </p:animEffect>
                                  </p:childTnLst>
                                </p:cTn>
                              </p:par>
                            </p:childTnLst>
                          </p:cTn>
                        </p:par>
                        <p:par>
                          <p:cTn id="24" fill="hold">
                            <p:stCondLst>
                              <p:cond delay="2500"/>
                            </p:stCondLst>
                            <p:childTnLst>
                              <p:par>
                                <p:cTn id="25" presetID="18" presetClass="entr" presetSubtype="3"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strips(upRight)">
                                      <p:cBhvr>
                                        <p:cTn id="27" dur="500"/>
                                        <p:tgtEl>
                                          <p:spTgt spid="3"/>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7222"/>
                                        </p:tgtEl>
                                        <p:attrNameLst>
                                          <p:attrName>style.visibility</p:attrName>
                                        </p:attrNameLst>
                                      </p:cBhvr>
                                      <p:to>
                                        <p:strVal val="visible"/>
                                      </p:to>
                                    </p:set>
                                    <p:animEffect transition="in" filter="wipe(up)">
                                      <p:cBhvr>
                                        <p:cTn id="31" dur="500"/>
                                        <p:tgtEl>
                                          <p:spTgt spid="7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22" grpId="0" autoUpdateAnimBg="0"/>
      <p:bldP spid="7224" grpId="0" autoUpdateAnimBg="0"/>
      <p:bldP spid="7225" grpId="0"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2819400"/>
            <a:ext cx="8229600" cy="1143000"/>
          </a:xfrm>
        </p:spPr>
        <p:txBody>
          <a:bodyPr/>
          <a:lstStyle/>
          <a:p>
            <a:pPr eaLnBrk="1" hangingPunct="1"/>
            <a:r>
              <a:rPr lang="en-US" sz="3200" b="1" dirty="0" smtClean="0"/>
              <a:t>Public Finance I: Resource Mobilization and the Structure of Taxation </a:t>
            </a:r>
          </a:p>
        </p:txBody>
      </p:sp>
      <p:sp>
        <p:nvSpPr>
          <p:cNvPr id="3" name="Slide Number Placeholder 2"/>
          <p:cNvSpPr>
            <a:spLocks noGrp="1"/>
          </p:cNvSpPr>
          <p:nvPr>
            <p:ph type="sldNum" sz="quarter" idx="12"/>
          </p:nvPr>
        </p:nvSpPr>
        <p:spPr/>
        <p:txBody>
          <a:bodyPr/>
          <a:lstStyle/>
          <a:p>
            <a:fld id="{9A4B6450-EC41-4195-A209-9389352C6526}" type="slidenum">
              <a:rPr lang="en-US" smtClean="0"/>
              <a:pPr/>
              <a:t>56</a:t>
            </a:fld>
            <a:endParaRPr 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685800"/>
            <a:ext cx="8229600" cy="914400"/>
          </a:xfrm>
        </p:spPr>
        <p:txBody>
          <a:bodyPr/>
          <a:lstStyle/>
          <a:p>
            <a:pPr algn="l" eaLnBrk="1" hangingPunct="1"/>
            <a:r>
              <a:rPr lang="en-US" b="1" smtClean="0"/>
              <a:t>Inter Govt. Fiscal Relations </a:t>
            </a:r>
          </a:p>
        </p:txBody>
      </p:sp>
      <p:sp>
        <p:nvSpPr>
          <p:cNvPr id="11267" name="Rectangle 3"/>
          <p:cNvSpPr>
            <a:spLocks noGrp="1" noChangeArrowheads="1"/>
          </p:cNvSpPr>
          <p:nvPr>
            <p:ph idx="1"/>
          </p:nvPr>
        </p:nvSpPr>
        <p:spPr>
          <a:xfrm>
            <a:off x="457200" y="1905000"/>
            <a:ext cx="8229600" cy="4038600"/>
          </a:xfrm>
        </p:spPr>
        <p:txBody>
          <a:bodyPr/>
          <a:lstStyle/>
          <a:p>
            <a:pPr eaLnBrk="1" hangingPunct="1">
              <a:buFont typeface="Arial" charset="0"/>
              <a:buNone/>
            </a:pPr>
            <a:r>
              <a:rPr lang="en-US" b="1" dirty="0" smtClean="0"/>
              <a:t>1. Provincial and Local Governments</a:t>
            </a:r>
            <a:r>
              <a:rPr lang="en-US" sz="3600" dirty="0" smtClean="0"/>
              <a:t> </a:t>
            </a:r>
            <a:endParaRPr lang="en-US" dirty="0" smtClean="0"/>
          </a:p>
          <a:p>
            <a:pPr eaLnBrk="1" hangingPunct="1">
              <a:buFont typeface="Arial" charset="0"/>
              <a:buNone/>
            </a:pPr>
            <a:endParaRPr lang="en-US" sz="1800" dirty="0" smtClean="0"/>
          </a:p>
          <a:p>
            <a:pPr eaLnBrk="1" hangingPunct="1"/>
            <a:r>
              <a:rPr lang="en-US" sz="2800" dirty="0" smtClean="0"/>
              <a:t>Before the implementation of District Govt. system in 2001, Local </a:t>
            </a:r>
            <a:r>
              <a:rPr lang="en-US" sz="2800" dirty="0" err="1" smtClean="0"/>
              <a:t>Govt’s</a:t>
            </a:r>
            <a:r>
              <a:rPr lang="en-US" sz="2800" dirty="0" smtClean="0"/>
              <a:t> were extensions of Provincial Govt. and the former acted on behalf of the later. </a:t>
            </a:r>
          </a:p>
          <a:p>
            <a:pPr eaLnBrk="1" hangingPunct="1">
              <a:buFont typeface="Arial" charset="0"/>
              <a:buNone/>
            </a:pPr>
            <a:endParaRPr lang="en-US" sz="2800" dirty="0" smtClean="0"/>
          </a:p>
          <a:p>
            <a:pPr eaLnBrk="1" hangingPunct="1"/>
            <a:r>
              <a:rPr lang="en-US" sz="2800" dirty="0" smtClean="0"/>
              <a:t>Therefore, there was a great deal of overlap between these tiers of Govt.</a:t>
            </a:r>
          </a:p>
          <a:p>
            <a:pPr eaLnBrk="1" hangingPunct="1"/>
            <a:endParaRPr lang="en-US" dirty="0" smtClean="0"/>
          </a:p>
        </p:txBody>
      </p:sp>
      <p:sp>
        <p:nvSpPr>
          <p:cNvPr id="4" name="Slide Number Placeholder 3"/>
          <p:cNvSpPr>
            <a:spLocks noGrp="1"/>
          </p:cNvSpPr>
          <p:nvPr>
            <p:ph type="sldNum" sz="quarter" idx="12"/>
          </p:nvPr>
        </p:nvSpPr>
        <p:spPr/>
        <p:txBody>
          <a:bodyPr/>
          <a:lstStyle/>
          <a:p>
            <a:fld id="{9A4B6450-EC41-4195-A209-9389352C6526}" type="slidenum">
              <a:rPr lang="en-US" smtClean="0"/>
              <a:pPr/>
              <a:t>57</a:t>
            </a:fld>
            <a:endParaRPr 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762000"/>
            <a:ext cx="8229600" cy="685800"/>
          </a:xfrm>
        </p:spPr>
        <p:txBody>
          <a:bodyPr>
            <a:normAutofit fontScale="90000"/>
          </a:bodyPr>
          <a:lstStyle/>
          <a:p>
            <a:pPr algn="l" eaLnBrk="1" hangingPunct="1"/>
            <a:r>
              <a:rPr lang="en-US" b="1" smtClean="0"/>
              <a:t>Cont…</a:t>
            </a:r>
          </a:p>
        </p:txBody>
      </p:sp>
      <p:sp>
        <p:nvSpPr>
          <p:cNvPr id="13315" name="Rectangle 3"/>
          <p:cNvSpPr>
            <a:spLocks noGrp="1" noChangeArrowheads="1"/>
          </p:cNvSpPr>
          <p:nvPr>
            <p:ph idx="1"/>
          </p:nvPr>
        </p:nvSpPr>
        <p:spPr>
          <a:xfrm>
            <a:off x="381000" y="1600200"/>
            <a:ext cx="8229600" cy="4038600"/>
          </a:xfrm>
        </p:spPr>
        <p:txBody>
          <a:bodyPr/>
          <a:lstStyle/>
          <a:p>
            <a:pPr eaLnBrk="1" hangingPunct="1">
              <a:buFont typeface="Arial" charset="0"/>
              <a:buNone/>
            </a:pPr>
            <a:r>
              <a:rPr lang="en-US" b="1" smtClean="0"/>
              <a:t>2. Federal and Provincial Governments</a:t>
            </a:r>
            <a:r>
              <a:rPr lang="en-US" sz="3600" smtClean="0"/>
              <a:t> </a:t>
            </a:r>
            <a:endParaRPr lang="en-US" smtClean="0"/>
          </a:p>
          <a:p>
            <a:pPr eaLnBrk="1" hangingPunct="1">
              <a:buFont typeface="Arial" charset="0"/>
              <a:buNone/>
            </a:pPr>
            <a:endParaRPr lang="en-US" sz="1400" smtClean="0"/>
          </a:p>
          <a:p>
            <a:pPr eaLnBrk="1" hangingPunct="1"/>
            <a:r>
              <a:rPr lang="en-US" smtClean="0"/>
              <a:t>Federal Govt. is required to transfer revenues from taxes, as may be specified from time to time, to the provincial Govt’s. </a:t>
            </a:r>
          </a:p>
          <a:p>
            <a:pPr eaLnBrk="1" hangingPunct="1"/>
            <a:r>
              <a:rPr lang="en-US" smtClean="0"/>
              <a:t>Taxes to be included in the divisible pool and the share to be given to each province is determined various awards/commission.</a:t>
            </a:r>
          </a:p>
        </p:txBody>
      </p:sp>
      <p:sp>
        <p:nvSpPr>
          <p:cNvPr id="4" name="Slide Number Placeholder 3"/>
          <p:cNvSpPr>
            <a:spLocks noGrp="1"/>
          </p:cNvSpPr>
          <p:nvPr>
            <p:ph type="sldNum" sz="quarter" idx="12"/>
          </p:nvPr>
        </p:nvSpPr>
        <p:spPr/>
        <p:txBody>
          <a:bodyPr/>
          <a:lstStyle/>
          <a:p>
            <a:fld id="{9A4B6450-EC41-4195-A209-9389352C6526}" type="slidenum">
              <a:rPr lang="en-US" smtClean="0"/>
              <a:pPr/>
              <a:t>58</a:t>
            </a:fld>
            <a:endParaRPr 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762000"/>
            <a:ext cx="8229600" cy="685800"/>
          </a:xfrm>
        </p:spPr>
        <p:txBody>
          <a:bodyPr>
            <a:normAutofit fontScale="90000"/>
          </a:bodyPr>
          <a:lstStyle/>
          <a:p>
            <a:pPr algn="l" eaLnBrk="1" hangingPunct="1"/>
            <a:r>
              <a:rPr lang="en-US" b="1" smtClean="0"/>
              <a:t>Cont…</a:t>
            </a:r>
          </a:p>
        </p:txBody>
      </p:sp>
      <p:sp>
        <p:nvSpPr>
          <p:cNvPr id="14339" name="Rectangle 3"/>
          <p:cNvSpPr>
            <a:spLocks noGrp="1" noChangeArrowheads="1"/>
          </p:cNvSpPr>
          <p:nvPr>
            <p:ph idx="1"/>
          </p:nvPr>
        </p:nvSpPr>
        <p:spPr>
          <a:xfrm>
            <a:off x="381000" y="1600200"/>
            <a:ext cx="8229600" cy="4038600"/>
          </a:xfrm>
        </p:spPr>
        <p:txBody>
          <a:bodyPr/>
          <a:lstStyle/>
          <a:p>
            <a:pPr eaLnBrk="1" hangingPunct="1"/>
            <a:r>
              <a:rPr lang="en-US" smtClean="0"/>
              <a:t>National Finance Commission (NFC) is a body constituted by President of Pakistan which is meant to divide the revenue-sharing formula for the divisible pool, from Federal to Provincial Govt’s.</a:t>
            </a:r>
          </a:p>
          <a:p>
            <a:pPr eaLnBrk="1" hangingPunct="1"/>
            <a:r>
              <a:rPr lang="en-US" smtClean="0"/>
              <a:t>NFC is supposed to announced an award every 5 years.</a:t>
            </a:r>
          </a:p>
        </p:txBody>
      </p:sp>
      <p:sp>
        <p:nvSpPr>
          <p:cNvPr id="4" name="Slide Number Placeholder 3"/>
          <p:cNvSpPr>
            <a:spLocks noGrp="1"/>
          </p:cNvSpPr>
          <p:nvPr>
            <p:ph type="sldNum" sz="quarter" idx="12"/>
          </p:nvPr>
        </p:nvSpPr>
        <p:spPr/>
        <p:txBody>
          <a:bodyPr/>
          <a:lstStyle/>
          <a:p>
            <a:fld id="{9A4B6450-EC41-4195-A209-9389352C6526}" type="slidenum">
              <a:rPr lang="en-US" smtClean="0"/>
              <a:pPr/>
              <a:t>59</a:t>
            </a:fld>
            <a:endParaRPr lang="en-US"/>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762000"/>
            <a:ext cx="8229600" cy="1066800"/>
          </a:xfrm>
        </p:spPr>
        <p:txBody>
          <a:bodyPr>
            <a:normAutofit/>
          </a:bodyPr>
          <a:lstStyle/>
          <a:p>
            <a:pPr algn="l" eaLnBrk="1" hangingPunct="1"/>
            <a:r>
              <a:rPr lang="en-US" sz="2800" b="1" dirty="0" smtClean="0"/>
              <a:t>Overall Evaluation of the Intergovernmental Transfer System </a:t>
            </a:r>
            <a:endParaRPr lang="en-US" sz="5400" b="1" dirty="0" smtClean="0"/>
          </a:p>
        </p:txBody>
      </p:sp>
      <p:sp>
        <p:nvSpPr>
          <p:cNvPr id="8195" name="Rectangle 3"/>
          <p:cNvSpPr>
            <a:spLocks noGrp="1" noChangeArrowheads="1"/>
          </p:cNvSpPr>
          <p:nvPr>
            <p:ph idx="1"/>
          </p:nvPr>
        </p:nvSpPr>
        <p:spPr>
          <a:xfrm>
            <a:off x="381000" y="1600200"/>
            <a:ext cx="8229600" cy="4038600"/>
          </a:xfrm>
        </p:spPr>
        <p:txBody>
          <a:bodyPr rtlCol="0">
            <a:normAutofit fontScale="92500" lnSpcReduction="20000"/>
          </a:bodyPr>
          <a:lstStyle/>
          <a:p>
            <a:pPr eaLnBrk="1" fontAlgn="auto" hangingPunct="1">
              <a:spcAft>
                <a:spcPts val="0"/>
              </a:spcAft>
              <a:buFont typeface="Arial" charset="0"/>
              <a:buNone/>
              <a:defRPr/>
            </a:pPr>
            <a:endParaRPr lang="en-US" sz="1200" dirty="0" smtClean="0"/>
          </a:p>
          <a:p>
            <a:pPr eaLnBrk="1" fontAlgn="auto" hangingPunct="1">
              <a:spcAft>
                <a:spcPts val="0"/>
              </a:spcAft>
              <a:buFont typeface="Arial" charset="0"/>
              <a:buNone/>
              <a:defRPr/>
            </a:pPr>
            <a:endParaRPr lang="en-US" sz="1600" dirty="0" smtClean="0"/>
          </a:p>
          <a:p>
            <a:pPr eaLnBrk="1" fontAlgn="auto" hangingPunct="1">
              <a:spcAft>
                <a:spcPts val="0"/>
              </a:spcAft>
              <a:buFont typeface="Arial" pitchFamily="34" charset="0"/>
              <a:buChar char="•"/>
              <a:defRPr/>
            </a:pPr>
            <a:r>
              <a:rPr lang="en-US" sz="2400" dirty="0" smtClean="0"/>
              <a:t>The intergovernmental transfer arrangements in Pakistan, which include shared taxes based on population, straight transfers based on collection origin and various grants, have been criticized by experts for several reasons.</a:t>
            </a:r>
          </a:p>
          <a:p>
            <a:pPr eaLnBrk="1" fontAlgn="auto" hangingPunct="1">
              <a:spcAft>
                <a:spcPts val="0"/>
              </a:spcAft>
              <a:buFont typeface="Arial" pitchFamily="34" charset="0"/>
              <a:buChar char="•"/>
              <a:defRPr/>
            </a:pPr>
            <a:endParaRPr lang="en-US" sz="2400" dirty="0" smtClean="0"/>
          </a:p>
          <a:p>
            <a:pPr eaLnBrk="1" fontAlgn="auto" hangingPunct="1">
              <a:spcAft>
                <a:spcPts val="0"/>
              </a:spcAft>
              <a:buFont typeface="Arial" pitchFamily="34" charset="0"/>
              <a:buChar char="•"/>
              <a:defRPr/>
            </a:pPr>
            <a:r>
              <a:rPr lang="en-US" sz="2400" dirty="0" smtClean="0"/>
              <a:t>The straight transfers component (12% of total transfer revenue) returns selected resources revenues (oil, gas excise and royalties, and hydroelectric profits) to the point of collection. </a:t>
            </a:r>
          </a:p>
          <a:p>
            <a:pPr eaLnBrk="1" fontAlgn="auto" hangingPunct="1">
              <a:spcAft>
                <a:spcPts val="0"/>
              </a:spcAft>
              <a:buFont typeface="Arial" charset="0"/>
              <a:buNone/>
              <a:defRPr/>
            </a:pPr>
            <a:endParaRPr lang="en-US" sz="2400" dirty="0" smtClean="0"/>
          </a:p>
          <a:p>
            <a:pPr eaLnBrk="1" fontAlgn="auto" hangingPunct="1">
              <a:spcAft>
                <a:spcPts val="0"/>
              </a:spcAft>
              <a:buFont typeface="Arial" pitchFamily="34" charset="0"/>
              <a:buChar char="•"/>
              <a:defRPr/>
            </a:pPr>
            <a:r>
              <a:rPr lang="en-US" sz="2400" dirty="0" smtClean="0"/>
              <a:t>These arrangements are criticized for having no particular economic justifications.   </a:t>
            </a:r>
          </a:p>
        </p:txBody>
      </p:sp>
      <p:sp>
        <p:nvSpPr>
          <p:cNvPr id="4" name="Slide Number Placeholder 3"/>
          <p:cNvSpPr>
            <a:spLocks noGrp="1"/>
          </p:cNvSpPr>
          <p:nvPr>
            <p:ph type="sldNum" sz="quarter" idx="12"/>
          </p:nvPr>
        </p:nvSpPr>
        <p:spPr/>
        <p:txBody>
          <a:bodyPr/>
          <a:lstStyle/>
          <a:p>
            <a:fld id="{9A4B6450-EC41-4195-A209-9389352C6526}" type="slidenum">
              <a:rPr lang="en-US" smtClean="0"/>
              <a:pPr/>
              <a:t>60</a:t>
            </a:fld>
            <a:endParaRPr lang="en-US"/>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762000"/>
            <a:ext cx="8229600" cy="685800"/>
          </a:xfrm>
        </p:spPr>
        <p:txBody>
          <a:bodyPr>
            <a:normAutofit fontScale="90000"/>
          </a:bodyPr>
          <a:lstStyle/>
          <a:p>
            <a:pPr algn="l" eaLnBrk="1" hangingPunct="1"/>
            <a:r>
              <a:rPr lang="en-US" b="1" smtClean="0"/>
              <a:t>Public Finance: The Basic Facts</a:t>
            </a:r>
          </a:p>
        </p:txBody>
      </p:sp>
      <p:sp>
        <p:nvSpPr>
          <p:cNvPr id="26627" name="Rectangle 3"/>
          <p:cNvSpPr>
            <a:spLocks noGrp="1" noChangeArrowheads="1"/>
          </p:cNvSpPr>
          <p:nvPr>
            <p:ph idx="1"/>
          </p:nvPr>
        </p:nvSpPr>
        <p:spPr>
          <a:xfrm>
            <a:off x="381000" y="1981200"/>
            <a:ext cx="8229600" cy="4038600"/>
          </a:xfrm>
        </p:spPr>
        <p:txBody>
          <a:bodyPr/>
          <a:lstStyle/>
          <a:p>
            <a:pPr eaLnBrk="1" hangingPunct="1"/>
            <a:r>
              <a:rPr lang="en-US" sz="2200" smtClean="0"/>
              <a:t>Main source of revenue has historically been from customs duties, i.e. taxation on trade. </a:t>
            </a:r>
          </a:p>
          <a:p>
            <a:pPr eaLnBrk="1" hangingPunct="1"/>
            <a:endParaRPr lang="en-US" sz="2200" smtClean="0"/>
          </a:p>
          <a:p>
            <a:pPr eaLnBrk="1" hangingPunct="1"/>
            <a:r>
              <a:rPr lang="en-US" sz="2200" smtClean="0"/>
              <a:t>With high tariff barriers and imports substituting industrialization, this is a logical outcome.</a:t>
            </a:r>
          </a:p>
          <a:p>
            <a:pPr eaLnBrk="1" hangingPunct="1"/>
            <a:endParaRPr lang="en-US" sz="2200" smtClean="0"/>
          </a:p>
          <a:p>
            <a:pPr eaLnBrk="1" hangingPunct="1"/>
            <a:r>
              <a:rPr lang="en-US" sz="2200" smtClean="0"/>
              <a:t>Taxes from imports were, until recently, the main source of revenue for the exchequer. </a:t>
            </a:r>
          </a:p>
        </p:txBody>
      </p:sp>
      <p:sp>
        <p:nvSpPr>
          <p:cNvPr id="4" name="Slide Number Placeholder 3"/>
          <p:cNvSpPr>
            <a:spLocks noGrp="1"/>
          </p:cNvSpPr>
          <p:nvPr>
            <p:ph type="sldNum" sz="quarter" idx="12"/>
          </p:nvPr>
        </p:nvSpPr>
        <p:spPr/>
        <p:txBody>
          <a:bodyPr/>
          <a:lstStyle/>
          <a:p>
            <a:fld id="{9A4B6450-EC41-4195-A209-9389352C6526}" type="slidenum">
              <a:rPr lang="en-US" smtClean="0"/>
              <a:pPr/>
              <a:t>61</a:t>
            </a:fld>
            <a:endParaRPr lang="en-US"/>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762000"/>
            <a:ext cx="8229600" cy="685800"/>
          </a:xfrm>
        </p:spPr>
        <p:txBody>
          <a:bodyPr>
            <a:normAutofit fontScale="90000"/>
          </a:bodyPr>
          <a:lstStyle/>
          <a:p>
            <a:pPr algn="l" eaLnBrk="1" hangingPunct="1"/>
            <a:r>
              <a:rPr lang="en-US" b="1" smtClean="0"/>
              <a:t>Cont…</a:t>
            </a:r>
          </a:p>
        </p:txBody>
      </p:sp>
      <p:sp>
        <p:nvSpPr>
          <p:cNvPr id="27651" name="Rectangle 3"/>
          <p:cNvSpPr>
            <a:spLocks noGrp="1" noChangeArrowheads="1"/>
          </p:cNvSpPr>
          <p:nvPr>
            <p:ph idx="1"/>
          </p:nvPr>
        </p:nvSpPr>
        <p:spPr>
          <a:xfrm>
            <a:off x="381000" y="1981200"/>
            <a:ext cx="8229600" cy="4038600"/>
          </a:xfrm>
        </p:spPr>
        <p:txBody>
          <a:bodyPr/>
          <a:lstStyle/>
          <a:p>
            <a:pPr eaLnBrk="1" hangingPunct="1"/>
            <a:r>
              <a:rPr lang="en-US" sz="2200" smtClean="0"/>
              <a:t>Despite the impressive industrialization and dynamic economic growth that took place in the 1960s, the contribution of income and corporate taxes actually declined as a percentage of total revenue receipts for United Pakistan (Pakistan + Bangladesh).</a:t>
            </a:r>
          </a:p>
          <a:p>
            <a:pPr eaLnBrk="1" hangingPunct="1"/>
            <a:endParaRPr lang="en-US" sz="2200" smtClean="0"/>
          </a:p>
          <a:p>
            <a:pPr eaLnBrk="1" hangingPunct="1"/>
            <a:r>
              <a:rPr lang="en-US" sz="2200" smtClean="0"/>
              <a:t>On expenditure side, Pakistan was with more than half of the total expenditure being spent on defense from 1947 to at least 1970/1.</a:t>
            </a:r>
          </a:p>
          <a:p>
            <a:pPr eaLnBrk="1" hangingPunct="1"/>
            <a:endParaRPr lang="en-US" sz="2200" smtClean="0"/>
          </a:p>
          <a:p>
            <a:pPr eaLnBrk="1" hangingPunct="1"/>
            <a:r>
              <a:rPr lang="en-US" sz="2200" smtClean="0"/>
              <a:t>In 1970/1, 53 % of total expenditure was on defense.     </a:t>
            </a:r>
          </a:p>
        </p:txBody>
      </p:sp>
      <p:sp>
        <p:nvSpPr>
          <p:cNvPr id="4" name="Slide Number Placeholder 3"/>
          <p:cNvSpPr>
            <a:spLocks noGrp="1"/>
          </p:cNvSpPr>
          <p:nvPr>
            <p:ph type="sldNum" sz="quarter" idx="12"/>
          </p:nvPr>
        </p:nvSpPr>
        <p:spPr/>
        <p:txBody>
          <a:bodyPr/>
          <a:lstStyle/>
          <a:p>
            <a:fld id="{9A4B6450-EC41-4195-A209-9389352C6526}" type="slidenum">
              <a:rPr lang="en-US" smtClean="0"/>
              <a:pPr/>
              <a:t>62</a:t>
            </a:fld>
            <a:endParaRPr lang="en-US"/>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762000"/>
            <a:ext cx="8229600" cy="685800"/>
          </a:xfrm>
        </p:spPr>
        <p:txBody>
          <a:bodyPr>
            <a:normAutofit fontScale="90000"/>
          </a:bodyPr>
          <a:lstStyle/>
          <a:p>
            <a:pPr algn="l" eaLnBrk="1" hangingPunct="1"/>
            <a:r>
              <a:rPr lang="en-US" b="1" smtClean="0"/>
              <a:t>Cont…</a:t>
            </a:r>
          </a:p>
        </p:txBody>
      </p:sp>
      <p:sp>
        <p:nvSpPr>
          <p:cNvPr id="32771" name="Rectangle 3"/>
          <p:cNvSpPr>
            <a:spLocks noGrp="1" noChangeArrowheads="1"/>
          </p:cNvSpPr>
          <p:nvPr>
            <p:ph idx="1"/>
          </p:nvPr>
        </p:nvSpPr>
        <p:spPr>
          <a:xfrm>
            <a:off x="381000" y="1981200"/>
            <a:ext cx="8229600" cy="4038600"/>
          </a:xfrm>
        </p:spPr>
        <p:txBody>
          <a:bodyPr>
            <a:normAutofit lnSpcReduction="10000"/>
          </a:bodyPr>
          <a:lstStyle/>
          <a:p>
            <a:pPr eaLnBrk="1" hangingPunct="1"/>
            <a:r>
              <a:rPr lang="en-US" sz="2200" smtClean="0"/>
              <a:t>Pakistan’s economy was highly dependent on aid and that much of the industrialization boom of the decade of development was foreign funded. </a:t>
            </a:r>
          </a:p>
          <a:p>
            <a:pPr eaLnBrk="1" hangingPunct="1"/>
            <a:endParaRPr lang="en-US" sz="2200" smtClean="0"/>
          </a:p>
          <a:p>
            <a:pPr eaLnBrk="1" hangingPunct="1"/>
            <a:r>
              <a:rPr lang="en-US" sz="2200" smtClean="0"/>
              <a:t>The interesting fact is that even after 16 years of structural reforms,  very little has changed, and in fact, in the case of tax revenues as a per cent of GDP, there is much deterioration, presented in next table 10.6.</a:t>
            </a:r>
          </a:p>
          <a:p>
            <a:pPr eaLnBrk="1" hangingPunct="1"/>
            <a:endParaRPr lang="en-US" sz="2200" smtClean="0"/>
          </a:p>
          <a:p>
            <a:pPr eaLnBrk="1" hangingPunct="1"/>
            <a:r>
              <a:rPr lang="en-US" sz="2200" smtClean="0"/>
              <a:t>Tables 10.7 and 10.8 then break down the revenue and expenditure statements of the Govt. in greater detail.  </a:t>
            </a:r>
          </a:p>
        </p:txBody>
      </p:sp>
      <p:sp>
        <p:nvSpPr>
          <p:cNvPr id="4" name="Slide Number Placeholder 3"/>
          <p:cNvSpPr>
            <a:spLocks noGrp="1"/>
          </p:cNvSpPr>
          <p:nvPr>
            <p:ph type="sldNum" sz="quarter" idx="12"/>
          </p:nvPr>
        </p:nvSpPr>
        <p:spPr/>
        <p:txBody>
          <a:bodyPr/>
          <a:lstStyle/>
          <a:p>
            <a:fld id="{9A4B6450-EC41-4195-A209-9389352C6526}" type="slidenum">
              <a:rPr lang="en-US" smtClean="0"/>
              <a:pPr/>
              <a:t>63</a:t>
            </a:fld>
            <a:endParaRPr lang="en-US"/>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57200" y="762000"/>
            <a:ext cx="8229600" cy="685800"/>
          </a:xfrm>
        </p:spPr>
        <p:txBody>
          <a:bodyPr>
            <a:normAutofit fontScale="90000"/>
          </a:bodyPr>
          <a:lstStyle/>
          <a:p>
            <a:pPr algn="l" eaLnBrk="1" hangingPunct="1"/>
            <a:r>
              <a:rPr lang="en-US" b="1" smtClean="0"/>
              <a:t>Cont…</a:t>
            </a:r>
          </a:p>
        </p:txBody>
      </p:sp>
      <p:sp>
        <p:nvSpPr>
          <p:cNvPr id="35843" name="Rectangle 3"/>
          <p:cNvSpPr>
            <a:spLocks noGrp="1" noChangeArrowheads="1"/>
          </p:cNvSpPr>
          <p:nvPr>
            <p:ph idx="1"/>
          </p:nvPr>
        </p:nvSpPr>
        <p:spPr>
          <a:xfrm>
            <a:off x="381000" y="1981200"/>
            <a:ext cx="8229600" cy="4038600"/>
          </a:xfrm>
        </p:spPr>
        <p:txBody>
          <a:bodyPr/>
          <a:lstStyle/>
          <a:p>
            <a:pPr eaLnBrk="1" hangingPunct="1"/>
            <a:r>
              <a:rPr lang="en-US" sz="2200" dirty="0" smtClean="0"/>
              <a:t>Revenue from taxation is far greater than that from non-tax revenue, and that indirect taxes are many times as large as direct taxes. </a:t>
            </a:r>
          </a:p>
          <a:p>
            <a:pPr eaLnBrk="1" hangingPunct="1"/>
            <a:endParaRPr lang="en-US" sz="2200" dirty="0" smtClean="0"/>
          </a:p>
          <a:p>
            <a:pPr eaLnBrk="1" hangingPunct="1"/>
            <a:r>
              <a:rPr lang="en-US" sz="2200" dirty="0" smtClean="0"/>
              <a:t>In indirect tax category, import duties used to dominate by far, and provided the largest source of income to the Govt.</a:t>
            </a:r>
          </a:p>
          <a:p>
            <a:pPr eaLnBrk="1" hangingPunct="1"/>
            <a:endParaRPr lang="en-US" sz="2200" dirty="0" smtClean="0"/>
          </a:p>
          <a:p>
            <a:pPr eaLnBrk="1" hangingPunct="1"/>
            <a:r>
              <a:rPr lang="en-US" sz="2200" dirty="0" smtClean="0"/>
              <a:t>This has all changed and has been one of the most significant changes in Pakistan’s economy as a result of lowering tariffs and overall reforms.</a:t>
            </a:r>
          </a:p>
        </p:txBody>
      </p:sp>
      <p:sp>
        <p:nvSpPr>
          <p:cNvPr id="4" name="Slide Number Placeholder 3"/>
          <p:cNvSpPr>
            <a:spLocks noGrp="1"/>
          </p:cNvSpPr>
          <p:nvPr>
            <p:ph type="sldNum" sz="quarter" idx="12"/>
          </p:nvPr>
        </p:nvSpPr>
        <p:spPr/>
        <p:txBody>
          <a:bodyPr/>
          <a:lstStyle/>
          <a:p>
            <a:fld id="{9A4B6450-EC41-4195-A209-9389352C6526}" type="slidenum">
              <a:rPr lang="en-US" smtClean="0"/>
              <a:pPr/>
              <a:t>64</a:t>
            </a:fld>
            <a:endParaRPr lang="en-US"/>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762000"/>
            <a:ext cx="8229600" cy="685800"/>
          </a:xfrm>
        </p:spPr>
        <p:txBody>
          <a:bodyPr>
            <a:normAutofit fontScale="90000"/>
          </a:bodyPr>
          <a:lstStyle/>
          <a:p>
            <a:pPr algn="l" eaLnBrk="1" hangingPunct="1"/>
            <a:r>
              <a:rPr lang="en-US" b="1" smtClean="0"/>
              <a:t>Cont…</a:t>
            </a:r>
          </a:p>
        </p:txBody>
      </p:sp>
      <p:sp>
        <p:nvSpPr>
          <p:cNvPr id="37891" name="Rectangle 3"/>
          <p:cNvSpPr>
            <a:spLocks noGrp="1" noChangeArrowheads="1"/>
          </p:cNvSpPr>
          <p:nvPr>
            <p:ph idx="1"/>
          </p:nvPr>
        </p:nvSpPr>
        <p:spPr>
          <a:xfrm>
            <a:off x="381000" y="1981200"/>
            <a:ext cx="8229600" cy="4038600"/>
          </a:xfrm>
        </p:spPr>
        <p:txBody>
          <a:bodyPr/>
          <a:lstStyle/>
          <a:p>
            <a:pPr eaLnBrk="1" hangingPunct="1"/>
            <a:r>
              <a:rPr lang="en-US" sz="2200" smtClean="0"/>
              <a:t>Data for 2002/3 also show that defense and interest payments accounts for more than half of all Govt. expenditures.</a:t>
            </a:r>
          </a:p>
          <a:p>
            <a:pPr eaLnBrk="1" hangingPunct="1"/>
            <a:endParaRPr lang="en-US" sz="2200" smtClean="0"/>
          </a:p>
          <a:p>
            <a:pPr eaLnBrk="1" hangingPunct="1"/>
            <a:r>
              <a:rPr lang="en-US" sz="2200" smtClean="0"/>
              <a:t>This issue is the key importance to the economy and politics. </a:t>
            </a:r>
          </a:p>
          <a:p>
            <a:pPr eaLnBrk="1" hangingPunct="1"/>
            <a:endParaRPr lang="en-US" sz="2200" smtClean="0"/>
          </a:p>
          <a:p>
            <a:pPr eaLnBrk="1" hangingPunct="1"/>
            <a:r>
              <a:rPr lang="en-US" sz="2200" smtClean="0"/>
              <a:t>Development expenditure is far less than current or non-development expenditure, and in 2002/3 was less than 19% of total provincial and federal current expenditures.</a:t>
            </a:r>
          </a:p>
          <a:p>
            <a:pPr eaLnBrk="1" hangingPunct="1"/>
            <a:endParaRPr lang="en-US" sz="2200" smtClean="0"/>
          </a:p>
        </p:txBody>
      </p:sp>
      <p:sp>
        <p:nvSpPr>
          <p:cNvPr id="4" name="Slide Number Placeholder 3"/>
          <p:cNvSpPr>
            <a:spLocks noGrp="1"/>
          </p:cNvSpPr>
          <p:nvPr>
            <p:ph type="sldNum" sz="quarter" idx="12"/>
          </p:nvPr>
        </p:nvSpPr>
        <p:spPr/>
        <p:txBody>
          <a:bodyPr/>
          <a:lstStyle/>
          <a:p>
            <a:fld id="{9A4B6450-EC41-4195-A209-9389352C6526}" type="slidenum">
              <a:rPr lang="en-US" smtClean="0"/>
              <a:pPr/>
              <a:t>65</a:t>
            </a:fld>
            <a:endParaRPr lang="en-US"/>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G:\Dr. Khurrum\new Slides\24.JPG"/>
          <p:cNvPicPr>
            <a:picLocks noChangeAspect="1" noChangeArrowheads="1"/>
          </p:cNvPicPr>
          <p:nvPr/>
        </p:nvPicPr>
        <p:blipFill>
          <a:blip r:embed="rId3" cstate="print"/>
          <a:srcRect/>
          <a:stretch>
            <a:fillRect/>
          </a:stretch>
        </p:blipFill>
        <p:spPr bwMode="auto">
          <a:xfrm>
            <a:off x="228600" y="755650"/>
            <a:ext cx="8675688" cy="5340350"/>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9A4B6450-EC41-4195-A209-9389352C6526}" type="slidenum">
              <a:rPr lang="en-US" smtClean="0"/>
              <a:pPr/>
              <a:t>66</a:t>
            </a:fld>
            <a:endParaRPr lang="en-US"/>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normAutofit fontScale="90000"/>
          </a:bodyPr>
          <a:lstStyle/>
          <a:p>
            <a:pPr algn="l"/>
            <a:r>
              <a:rPr lang="en-US" b="1" dirty="0" smtClean="0"/>
              <a:t>Public Finance: The Basic Facts (</a:t>
            </a:r>
            <a:r>
              <a:rPr lang="en-US" b="1" dirty="0" err="1" smtClean="0"/>
              <a:t>contd</a:t>
            </a:r>
            <a:r>
              <a:rPr lang="en-US" b="1" dirty="0" smtClean="0"/>
              <a:t>…)</a:t>
            </a:r>
          </a:p>
        </p:txBody>
      </p:sp>
      <p:sp>
        <p:nvSpPr>
          <p:cNvPr id="57347" name="Content Placeholder 2"/>
          <p:cNvSpPr>
            <a:spLocks noGrp="1"/>
          </p:cNvSpPr>
          <p:nvPr>
            <p:ph idx="1"/>
          </p:nvPr>
        </p:nvSpPr>
        <p:spPr>
          <a:xfrm>
            <a:off x="457200" y="1905000"/>
            <a:ext cx="8229600" cy="4038600"/>
          </a:xfrm>
        </p:spPr>
        <p:txBody>
          <a:bodyPr/>
          <a:lstStyle/>
          <a:p>
            <a:r>
              <a:rPr lang="en-US" sz="2400" dirty="0" smtClean="0"/>
              <a:t>The </a:t>
            </a:r>
            <a:r>
              <a:rPr lang="en-US" sz="2400" b="1" u="sng" dirty="0" smtClean="0"/>
              <a:t>Elasticity Coefficient</a:t>
            </a:r>
            <a:r>
              <a:rPr lang="en-US" sz="2400" dirty="0" smtClean="0"/>
              <a:t> of a tax measures the built-in response of tax revenue to growth in income without any change in tax rate.</a:t>
            </a:r>
          </a:p>
          <a:p>
            <a:r>
              <a:rPr lang="en-US" sz="2400" b="1" u="sng" dirty="0" smtClean="0"/>
              <a:t>Buoyancy Coefficient </a:t>
            </a:r>
            <a:r>
              <a:rPr lang="en-US" sz="2400" dirty="0" smtClean="0"/>
              <a:t>measures the total responsiveness in the tax revenue to the growth of income, inclusive of changes in tax rates.</a:t>
            </a:r>
          </a:p>
          <a:p>
            <a:endParaRPr lang="en-US" sz="2400" dirty="0" smtClean="0"/>
          </a:p>
          <a:p>
            <a:r>
              <a:rPr lang="en-US" sz="2400" dirty="0" smtClean="0"/>
              <a:t> Table 10.19 show the extent of both for some important taxes. </a:t>
            </a:r>
          </a:p>
          <a:p>
            <a:endParaRPr lang="en-US" sz="2400" dirty="0" smtClean="0"/>
          </a:p>
        </p:txBody>
      </p:sp>
      <p:sp>
        <p:nvSpPr>
          <p:cNvPr id="4" name="Slide Number Placeholder 3"/>
          <p:cNvSpPr>
            <a:spLocks noGrp="1"/>
          </p:cNvSpPr>
          <p:nvPr>
            <p:ph type="sldNum" sz="quarter" idx="12"/>
          </p:nvPr>
        </p:nvSpPr>
        <p:spPr/>
        <p:txBody>
          <a:bodyPr/>
          <a:lstStyle/>
          <a:p>
            <a:fld id="{9A4B6450-EC41-4195-A209-9389352C6526}" type="slidenum">
              <a:rPr lang="en-US" smtClean="0"/>
              <a:pPr/>
              <a:t>67</a:t>
            </a:fld>
            <a:endParaRPr lang="en-US"/>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Content Placeholder 2"/>
          <p:cNvSpPr>
            <a:spLocks noGrp="1"/>
          </p:cNvSpPr>
          <p:nvPr>
            <p:ph idx="1"/>
          </p:nvPr>
        </p:nvSpPr>
        <p:spPr>
          <a:xfrm>
            <a:off x="457200" y="1905000"/>
            <a:ext cx="8229600" cy="4038600"/>
          </a:xfrm>
        </p:spPr>
        <p:txBody>
          <a:bodyPr>
            <a:normAutofit fontScale="92500"/>
          </a:bodyPr>
          <a:lstStyle/>
          <a:p>
            <a:r>
              <a:rPr lang="en-US" sz="2400" dirty="0" smtClean="0"/>
              <a:t>In most of the cases, a elasticity less than one shows that a one percent increase in income has a smaller effect on revenue </a:t>
            </a:r>
          </a:p>
          <a:p>
            <a:r>
              <a:rPr lang="en-US" sz="2400" dirty="0" smtClean="0"/>
              <a:t>Less than one Buoyancy shows the same effect but considering all the discretionary measures by the government.</a:t>
            </a:r>
          </a:p>
          <a:p>
            <a:r>
              <a:rPr lang="en-US" sz="2400" dirty="0" smtClean="0"/>
              <a:t>Might be due to </a:t>
            </a:r>
          </a:p>
          <a:p>
            <a:pPr lvl="1"/>
            <a:r>
              <a:rPr lang="en-US" sz="2000" dirty="0" smtClean="0"/>
              <a:t>presence of a large unofficial sector</a:t>
            </a:r>
          </a:p>
          <a:p>
            <a:pPr lvl="1"/>
            <a:r>
              <a:rPr lang="en-US" sz="2000" dirty="0" smtClean="0"/>
              <a:t>Wide array of tax exemptions</a:t>
            </a:r>
          </a:p>
          <a:p>
            <a:pPr lvl="1"/>
            <a:r>
              <a:rPr lang="en-US" sz="2000" dirty="0" smtClean="0"/>
              <a:t>Poor tax administration</a:t>
            </a:r>
          </a:p>
          <a:p>
            <a:endParaRPr lang="en-US" sz="2400" dirty="0" smtClean="0"/>
          </a:p>
          <a:p>
            <a:r>
              <a:rPr lang="en-US" sz="2400" dirty="0" smtClean="0"/>
              <a:t>Moving on to provincial efforts…..</a:t>
            </a:r>
          </a:p>
          <a:p>
            <a:endParaRPr lang="en-US" sz="2400" dirty="0" smtClean="0"/>
          </a:p>
          <a:p>
            <a:endParaRPr lang="en-US" sz="2400" dirty="0" smtClean="0"/>
          </a:p>
        </p:txBody>
      </p:sp>
      <p:sp>
        <p:nvSpPr>
          <p:cNvPr id="5" name="Title 1"/>
          <p:cNvSpPr>
            <a:spLocks noGrp="1"/>
          </p:cNvSpPr>
          <p:nvPr>
            <p:ph type="title"/>
          </p:nvPr>
        </p:nvSpPr>
        <p:spPr>
          <a:xfrm>
            <a:off x="457200" y="274638"/>
            <a:ext cx="8229600" cy="1143000"/>
          </a:xfrm>
        </p:spPr>
        <p:txBody>
          <a:bodyPr/>
          <a:lstStyle/>
          <a:p>
            <a:pPr algn="l"/>
            <a:r>
              <a:rPr lang="en-US" b="1" dirty="0" smtClean="0"/>
              <a:t>Cont…</a:t>
            </a:r>
          </a:p>
        </p:txBody>
      </p:sp>
      <p:sp>
        <p:nvSpPr>
          <p:cNvPr id="4" name="Slide Number Placeholder 3"/>
          <p:cNvSpPr>
            <a:spLocks noGrp="1"/>
          </p:cNvSpPr>
          <p:nvPr>
            <p:ph type="sldNum" sz="quarter" idx="12"/>
          </p:nvPr>
        </p:nvSpPr>
        <p:spPr/>
        <p:txBody>
          <a:bodyPr/>
          <a:lstStyle/>
          <a:p>
            <a:fld id="{9A4B6450-EC41-4195-A209-9389352C6526}" type="slidenum">
              <a:rPr lang="en-US" smtClean="0"/>
              <a:pPr/>
              <a:t>68</a:t>
            </a:fld>
            <a:endParaRPr lang="en-US"/>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G:\Dr. Khurrum\new Slides\32.JPG"/>
          <p:cNvPicPr>
            <a:picLocks noChangeAspect="1" noChangeArrowheads="1"/>
          </p:cNvPicPr>
          <p:nvPr/>
        </p:nvPicPr>
        <p:blipFill>
          <a:blip r:embed="rId3" cstate="print"/>
          <a:srcRect/>
          <a:stretch>
            <a:fillRect/>
          </a:stretch>
        </p:blipFill>
        <p:spPr bwMode="auto">
          <a:xfrm>
            <a:off x="381000" y="747713"/>
            <a:ext cx="8305800" cy="5313362"/>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9A4B6450-EC41-4195-A209-9389352C6526}" type="slidenum">
              <a:rPr lang="en-US" smtClean="0"/>
              <a:pPr/>
              <a:t>69</a:t>
            </a:fld>
            <a:endParaRPr lang="en-US"/>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pPr algn="l"/>
            <a:r>
              <a:rPr lang="en-US" sz="3200" b="1" smtClean="0"/>
              <a:t>Important Issues in Public Finance and Revenue Mobilization </a:t>
            </a:r>
          </a:p>
        </p:txBody>
      </p:sp>
      <p:sp>
        <p:nvSpPr>
          <p:cNvPr id="61443" name="Content Placeholder 2"/>
          <p:cNvSpPr>
            <a:spLocks noGrp="1"/>
          </p:cNvSpPr>
          <p:nvPr>
            <p:ph idx="1"/>
          </p:nvPr>
        </p:nvSpPr>
        <p:spPr>
          <a:xfrm>
            <a:off x="457200" y="1676400"/>
            <a:ext cx="8229600" cy="4419600"/>
          </a:xfrm>
        </p:spPr>
        <p:txBody>
          <a:bodyPr/>
          <a:lstStyle/>
          <a:p>
            <a:pPr>
              <a:buFont typeface="Arial" charset="0"/>
              <a:buNone/>
            </a:pPr>
            <a:endParaRPr lang="en-US" sz="2000" b="1" dirty="0" smtClean="0"/>
          </a:p>
          <a:p>
            <a:pPr>
              <a:buFont typeface="Arial" charset="0"/>
              <a:buNone/>
            </a:pPr>
            <a:r>
              <a:rPr lang="en-US" sz="2000" b="1" dirty="0" smtClean="0"/>
              <a:t>Federal Taxes</a:t>
            </a:r>
            <a:endParaRPr lang="en-US" sz="700" b="1" dirty="0" smtClean="0"/>
          </a:p>
          <a:p>
            <a:r>
              <a:rPr lang="en-US" sz="2400" dirty="0" smtClean="0"/>
              <a:t>Problems of the Federal tax system are as follows:</a:t>
            </a:r>
          </a:p>
          <a:p>
            <a:endParaRPr lang="en-US" sz="2400" dirty="0" smtClean="0"/>
          </a:p>
          <a:p>
            <a:pPr lvl="1"/>
            <a:r>
              <a:rPr lang="en-US" sz="2000" dirty="0" smtClean="0"/>
              <a:t>1</a:t>
            </a:r>
            <a:r>
              <a:rPr lang="en-US" sz="2000" baseline="30000" dirty="0" smtClean="0"/>
              <a:t>st</a:t>
            </a:r>
            <a:r>
              <a:rPr lang="en-US" sz="2000" dirty="0" smtClean="0"/>
              <a:t>. Overall level of fiscal effort is low and the tax-to-GDP ratio has remained, more or less, stagnant at between 12 to 13 %.</a:t>
            </a:r>
          </a:p>
          <a:p>
            <a:pPr lvl="1">
              <a:buFont typeface="Arial" charset="0"/>
              <a:buNone/>
            </a:pPr>
            <a:r>
              <a:rPr lang="en-US" sz="2000" dirty="0" smtClean="0"/>
              <a:t>	</a:t>
            </a:r>
            <a:r>
              <a:rPr lang="en-US" sz="2000" dirty="0" smtClean="0">
                <a:solidFill>
                  <a:srgbClr val="FF0000"/>
                </a:solidFill>
              </a:rPr>
              <a:t>This is the main reason for high budget deficit.</a:t>
            </a:r>
          </a:p>
          <a:p>
            <a:pPr>
              <a:buFont typeface="Arial" charset="0"/>
              <a:buNone/>
            </a:pPr>
            <a:endParaRPr lang="en-US" sz="2400" dirty="0" smtClean="0">
              <a:solidFill>
                <a:srgbClr val="FF0000"/>
              </a:solidFill>
            </a:endParaRPr>
          </a:p>
        </p:txBody>
      </p:sp>
      <p:sp>
        <p:nvSpPr>
          <p:cNvPr id="4" name="Slide Number Placeholder 3"/>
          <p:cNvSpPr>
            <a:spLocks noGrp="1"/>
          </p:cNvSpPr>
          <p:nvPr>
            <p:ph type="sldNum" sz="quarter" idx="12"/>
          </p:nvPr>
        </p:nvSpPr>
        <p:spPr/>
        <p:txBody>
          <a:bodyPr/>
          <a:lstStyle/>
          <a:p>
            <a:fld id="{9A4B6450-EC41-4195-A209-9389352C6526}" type="slidenum">
              <a:rPr lang="en-US" smtClean="0"/>
              <a:pPr/>
              <a:t>70</a:t>
            </a:fld>
            <a:endParaRPr lang="en-US"/>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a:xfrm>
            <a:off x="381000" y="838200"/>
            <a:ext cx="8229600" cy="762000"/>
          </a:xfrm>
        </p:spPr>
        <p:txBody>
          <a:bodyPr/>
          <a:lstStyle/>
          <a:p>
            <a:pPr algn="l"/>
            <a:r>
              <a:rPr lang="en-US" sz="3200" b="1" smtClean="0"/>
              <a:t>Cont…</a:t>
            </a:r>
          </a:p>
        </p:txBody>
      </p:sp>
      <p:sp>
        <p:nvSpPr>
          <p:cNvPr id="62467" name="Content Placeholder 2"/>
          <p:cNvSpPr>
            <a:spLocks noGrp="1"/>
          </p:cNvSpPr>
          <p:nvPr>
            <p:ph idx="1"/>
          </p:nvPr>
        </p:nvSpPr>
        <p:spPr>
          <a:xfrm>
            <a:off x="457200" y="1752600"/>
            <a:ext cx="8229600" cy="4419600"/>
          </a:xfrm>
        </p:spPr>
        <p:txBody>
          <a:bodyPr/>
          <a:lstStyle/>
          <a:p>
            <a:pPr lvl="1">
              <a:buFont typeface="Arial" charset="0"/>
              <a:buNone/>
            </a:pPr>
            <a:endParaRPr lang="en-US" sz="300" b="1" dirty="0" smtClean="0"/>
          </a:p>
          <a:p>
            <a:pPr lvl="1"/>
            <a:r>
              <a:rPr lang="en-US" sz="2000" dirty="0" smtClean="0"/>
              <a:t>2</a:t>
            </a:r>
            <a:r>
              <a:rPr lang="en-US" sz="2000" baseline="30000" dirty="0" smtClean="0"/>
              <a:t>nd</a:t>
            </a:r>
            <a:r>
              <a:rPr lang="en-US" sz="2000" dirty="0" smtClean="0"/>
              <a:t>. There is overdependence on indirect taxes, which until recently accounted for a share in revenues of over 80%.</a:t>
            </a:r>
          </a:p>
          <a:p>
            <a:pPr lvl="2"/>
            <a:r>
              <a:rPr lang="en-US" sz="1600" dirty="0" smtClean="0"/>
              <a:t>This has imposed a higher excess burden of taxation.</a:t>
            </a:r>
          </a:p>
          <a:p>
            <a:pPr lvl="1">
              <a:buFont typeface="Arial" charset="0"/>
              <a:buNone/>
            </a:pPr>
            <a:endParaRPr lang="en-US" sz="2000" dirty="0" smtClean="0"/>
          </a:p>
          <a:p>
            <a:pPr lvl="1">
              <a:buFont typeface="Arial" charset="0"/>
              <a:buNone/>
            </a:pPr>
            <a:endParaRPr lang="en-US" sz="2000" dirty="0" smtClean="0"/>
          </a:p>
          <a:p>
            <a:pPr lvl="1"/>
            <a:r>
              <a:rPr lang="en-US" sz="2000" dirty="0" smtClean="0"/>
              <a:t>3</a:t>
            </a:r>
            <a:r>
              <a:rPr lang="en-US" sz="2000" baseline="30000" dirty="0" smtClean="0"/>
              <a:t>rd</a:t>
            </a:r>
            <a:r>
              <a:rPr lang="en-US" sz="2000" dirty="0" smtClean="0"/>
              <a:t>. Within indirect taxes there is domination of taxes on international trade, which has promoted inefficiency, distorted the allocation of resources and encouraged illicit trade.</a:t>
            </a:r>
          </a:p>
        </p:txBody>
      </p:sp>
      <p:sp>
        <p:nvSpPr>
          <p:cNvPr id="4" name="Slide Number Placeholder 3"/>
          <p:cNvSpPr>
            <a:spLocks noGrp="1"/>
          </p:cNvSpPr>
          <p:nvPr>
            <p:ph type="sldNum" sz="quarter" idx="12"/>
          </p:nvPr>
        </p:nvSpPr>
        <p:spPr/>
        <p:txBody>
          <a:bodyPr/>
          <a:lstStyle/>
          <a:p>
            <a:fld id="{9A4B6450-EC41-4195-A209-9389352C6526}" type="slidenum">
              <a:rPr lang="en-US" smtClean="0"/>
              <a:pPr/>
              <a:t>71</a:t>
            </a:fld>
            <a:endParaRPr lang="en-US"/>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a:xfrm>
            <a:off x="381000" y="838200"/>
            <a:ext cx="8229600" cy="762000"/>
          </a:xfrm>
        </p:spPr>
        <p:txBody>
          <a:bodyPr/>
          <a:lstStyle/>
          <a:p>
            <a:pPr algn="l"/>
            <a:r>
              <a:rPr lang="en-US" sz="3200" b="1" smtClean="0"/>
              <a:t>Cont…</a:t>
            </a:r>
          </a:p>
        </p:txBody>
      </p:sp>
      <p:sp>
        <p:nvSpPr>
          <p:cNvPr id="63491" name="Content Placeholder 2"/>
          <p:cNvSpPr>
            <a:spLocks noGrp="1"/>
          </p:cNvSpPr>
          <p:nvPr>
            <p:ph idx="1"/>
          </p:nvPr>
        </p:nvSpPr>
        <p:spPr>
          <a:xfrm>
            <a:off x="457200" y="1676400"/>
            <a:ext cx="8229600" cy="4419600"/>
          </a:xfrm>
        </p:spPr>
        <p:txBody>
          <a:bodyPr/>
          <a:lstStyle/>
          <a:p>
            <a:pPr>
              <a:buFont typeface="Arial" charset="0"/>
              <a:buNone/>
            </a:pPr>
            <a:endParaRPr lang="en-US" sz="700" b="1" dirty="0" smtClean="0"/>
          </a:p>
          <a:p>
            <a:pPr lvl="1"/>
            <a:r>
              <a:rPr lang="en-US" sz="2000" dirty="0" smtClean="0"/>
              <a:t>4</a:t>
            </a:r>
            <a:r>
              <a:rPr lang="en-US" sz="2000" baseline="30000" dirty="0" smtClean="0"/>
              <a:t>th</a:t>
            </a:r>
            <a:r>
              <a:rPr lang="en-US" sz="2000" dirty="0" smtClean="0"/>
              <a:t>. The effective tax bases of most taxes is narrow due to wide ranging exemptions and concessions and rampant tax evasion.</a:t>
            </a:r>
          </a:p>
          <a:p>
            <a:endParaRPr lang="en-US" sz="2400" dirty="0" smtClean="0"/>
          </a:p>
          <a:p>
            <a:pPr lvl="1"/>
            <a:r>
              <a:rPr lang="en-US" sz="2000" dirty="0" smtClean="0"/>
              <a:t>5</a:t>
            </a:r>
            <a:r>
              <a:rPr lang="en-US" sz="2000" baseline="30000" dirty="0" smtClean="0"/>
              <a:t>th</a:t>
            </a:r>
            <a:r>
              <a:rPr lang="en-US" sz="2000" dirty="0" smtClean="0"/>
              <a:t>. Tax administration is characterized by primitive and out-</a:t>
            </a:r>
            <a:r>
              <a:rPr lang="en-US" sz="2000" dirty="0" err="1" smtClean="0"/>
              <a:t>moded</a:t>
            </a:r>
            <a:r>
              <a:rPr lang="en-US" sz="2000" dirty="0" smtClean="0"/>
              <a:t> procedures, complex laws and considerable arbitrariness  and discretion. </a:t>
            </a:r>
          </a:p>
          <a:p>
            <a:pPr lvl="2"/>
            <a:r>
              <a:rPr lang="en-US" sz="2000" dirty="0" smtClean="0"/>
              <a:t>The common perception is one of high levels of corruption and inefficiency.</a:t>
            </a:r>
          </a:p>
        </p:txBody>
      </p:sp>
      <p:sp>
        <p:nvSpPr>
          <p:cNvPr id="4" name="Slide Number Placeholder 3"/>
          <p:cNvSpPr>
            <a:spLocks noGrp="1"/>
          </p:cNvSpPr>
          <p:nvPr>
            <p:ph type="sldNum" sz="quarter" idx="12"/>
          </p:nvPr>
        </p:nvSpPr>
        <p:spPr/>
        <p:txBody>
          <a:bodyPr/>
          <a:lstStyle/>
          <a:p>
            <a:fld id="{9A4B6450-EC41-4195-A209-9389352C6526}" type="slidenum">
              <a:rPr lang="en-US" smtClean="0"/>
              <a:pPr/>
              <a:t>72</a:t>
            </a:fld>
            <a:endParaRPr lang="en-US"/>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a:xfrm>
            <a:off x="381000" y="838200"/>
            <a:ext cx="8229600" cy="762000"/>
          </a:xfrm>
        </p:spPr>
        <p:txBody>
          <a:bodyPr/>
          <a:lstStyle/>
          <a:p>
            <a:pPr algn="l"/>
            <a:r>
              <a:rPr lang="en-US" sz="3200" b="1" dirty="0" smtClean="0"/>
              <a:t>Cont…</a:t>
            </a:r>
          </a:p>
        </p:txBody>
      </p:sp>
      <p:sp>
        <p:nvSpPr>
          <p:cNvPr id="63491" name="Content Placeholder 2"/>
          <p:cNvSpPr>
            <a:spLocks noGrp="1"/>
          </p:cNvSpPr>
          <p:nvPr>
            <p:ph idx="1"/>
          </p:nvPr>
        </p:nvSpPr>
        <p:spPr>
          <a:xfrm>
            <a:off x="457200" y="1676400"/>
            <a:ext cx="8229600" cy="4419600"/>
          </a:xfrm>
        </p:spPr>
        <p:txBody>
          <a:bodyPr/>
          <a:lstStyle/>
          <a:p>
            <a:pPr>
              <a:buFont typeface="Arial" charset="0"/>
              <a:buNone/>
            </a:pPr>
            <a:endParaRPr lang="en-US" sz="700" b="1" dirty="0" smtClean="0"/>
          </a:p>
          <a:p>
            <a:r>
              <a:rPr lang="en-US" sz="2400" dirty="0" smtClean="0"/>
              <a:t>World Banks recommendations prior to commencement of structural adjustment programs:</a:t>
            </a:r>
          </a:p>
          <a:p>
            <a:pPr lvl="1"/>
            <a:r>
              <a:rPr lang="en-US" sz="2000" dirty="0" smtClean="0"/>
              <a:t>Low income elasticity because of narrow tax base</a:t>
            </a:r>
          </a:p>
          <a:p>
            <a:pPr lvl="1"/>
            <a:r>
              <a:rPr lang="en-US" sz="2000" dirty="0" err="1" smtClean="0"/>
              <a:t>Agri</a:t>
            </a:r>
            <a:r>
              <a:rPr lang="en-US" sz="2000" dirty="0" smtClean="0"/>
              <a:t> income for taxation</a:t>
            </a:r>
          </a:p>
          <a:p>
            <a:pPr lvl="1"/>
            <a:r>
              <a:rPr lang="en-US" sz="2000" dirty="0" smtClean="0"/>
              <a:t>A general consumption type tax (VAT) as an extension of sales tax</a:t>
            </a:r>
          </a:p>
          <a:p>
            <a:pPr lvl="2"/>
            <a:r>
              <a:rPr lang="en-US" sz="1600" dirty="0" smtClean="0"/>
              <a:t>Which doesn’t differentiate between imported and local goods</a:t>
            </a:r>
            <a:endParaRPr lang="en-US" sz="2000" dirty="0" smtClean="0"/>
          </a:p>
          <a:p>
            <a:endParaRPr lang="en-US" sz="2400" dirty="0" smtClean="0"/>
          </a:p>
          <a:p>
            <a:r>
              <a:rPr lang="en-US" sz="2400" dirty="0" smtClean="0"/>
              <a:t>Proper documentation of the economy</a:t>
            </a:r>
          </a:p>
          <a:p>
            <a:r>
              <a:rPr lang="en-US" sz="2400" dirty="0" smtClean="0"/>
              <a:t>Removing unnecessary exemptions</a:t>
            </a:r>
          </a:p>
          <a:p>
            <a:r>
              <a:rPr lang="en-US" sz="2400" dirty="0" smtClean="0"/>
              <a:t>Reform of the tax administration</a:t>
            </a:r>
          </a:p>
        </p:txBody>
      </p:sp>
      <p:sp>
        <p:nvSpPr>
          <p:cNvPr id="4" name="Slide Number Placeholder 3"/>
          <p:cNvSpPr>
            <a:spLocks noGrp="1"/>
          </p:cNvSpPr>
          <p:nvPr>
            <p:ph type="sldNum" sz="quarter" idx="12"/>
          </p:nvPr>
        </p:nvSpPr>
        <p:spPr/>
        <p:txBody>
          <a:bodyPr/>
          <a:lstStyle/>
          <a:p>
            <a:fld id="{9A4B6450-EC41-4195-A209-9389352C6526}" type="slidenum">
              <a:rPr lang="en-US" smtClean="0"/>
              <a:pPr/>
              <a:t>73</a:t>
            </a:fld>
            <a:endParaRPr lang="en-US"/>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a:xfrm>
            <a:off x="381000" y="838200"/>
            <a:ext cx="8229600" cy="762000"/>
          </a:xfrm>
        </p:spPr>
        <p:txBody>
          <a:bodyPr/>
          <a:lstStyle/>
          <a:p>
            <a:pPr algn="l"/>
            <a:r>
              <a:rPr lang="en-US" sz="2800" b="1" smtClean="0"/>
              <a:t>Resource Mobilization at the Provincial Level</a:t>
            </a:r>
          </a:p>
        </p:txBody>
      </p:sp>
      <p:sp>
        <p:nvSpPr>
          <p:cNvPr id="64515" name="Content Placeholder 2"/>
          <p:cNvSpPr>
            <a:spLocks noGrp="1"/>
          </p:cNvSpPr>
          <p:nvPr>
            <p:ph idx="1"/>
          </p:nvPr>
        </p:nvSpPr>
        <p:spPr>
          <a:xfrm>
            <a:off x="457200" y="1676400"/>
            <a:ext cx="8229600" cy="4419600"/>
          </a:xfrm>
        </p:spPr>
        <p:txBody>
          <a:bodyPr/>
          <a:lstStyle/>
          <a:p>
            <a:pPr>
              <a:buFont typeface="Arial" charset="0"/>
              <a:buNone/>
            </a:pPr>
            <a:endParaRPr lang="en-US" sz="700" b="1" smtClean="0"/>
          </a:p>
          <a:p>
            <a:r>
              <a:rPr lang="en-US" sz="2400" smtClean="0"/>
              <a:t>Almost 90% of revenue is collected at the federal level and the remaining 10% distributed between the two lower tiers of Govt.</a:t>
            </a:r>
          </a:p>
          <a:p>
            <a:endParaRPr lang="en-US" sz="2400" smtClean="0"/>
          </a:p>
          <a:p>
            <a:r>
              <a:rPr lang="en-US" sz="2400" smtClean="0"/>
              <a:t>The role played by both Provincial and local governments play in the delivery of services is often critical.</a:t>
            </a:r>
          </a:p>
          <a:p>
            <a:endParaRPr lang="en-US" sz="2400" smtClean="0"/>
          </a:p>
          <a:p>
            <a:r>
              <a:rPr lang="en-US" sz="2400" smtClean="0"/>
              <a:t>Social services, in particular, such as education, health and water supply and sanitation are provided by provincial and local governments.</a:t>
            </a:r>
          </a:p>
        </p:txBody>
      </p:sp>
      <p:sp>
        <p:nvSpPr>
          <p:cNvPr id="4" name="Slide Number Placeholder 3"/>
          <p:cNvSpPr>
            <a:spLocks noGrp="1"/>
          </p:cNvSpPr>
          <p:nvPr>
            <p:ph type="sldNum" sz="quarter" idx="12"/>
          </p:nvPr>
        </p:nvSpPr>
        <p:spPr/>
        <p:txBody>
          <a:bodyPr/>
          <a:lstStyle/>
          <a:p>
            <a:fld id="{9A4B6450-EC41-4195-A209-9389352C6526}" type="slidenum">
              <a:rPr lang="en-US" smtClean="0"/>
              <a:pPr/>
              <a:t>74</a:t>
            </a:fld>
            <a:endParaRPr lang="en-US"/>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a:xfrm>
            <a:off x="381000" y="838200"/>
            <a:ext cx="8229600" cy="762000"/>
          </a:xfrm>
        </p:spPr>
        <p:txBody>
          <a:bodyPr/>
          <a:lstStyle/>
          <a:p>
            <a:pPr algn="l"/>
            <a:r>
              <a:rPr lang="en-US" sz="2800" b="1" smtClean="0"/>
              <a:t>Cont…</a:t>
            </a:r>
          </a:p>
        </p:txBody>
      </p:sp>
      <p:sp>
        <p:nvSpPr>
          <p:cNvPr id="65539" name="Content Placeholder 2"/>
          <p:cNvSpPr>
            <a:spLocks noGrp="1"/>
          </p:cNvSpPr>
          <p:nvPr>
            <p:ph idx="1"/>
          </p:nvPr>
        </p:nvSpPr>
        <p:spPr>
          <a:xfrm>
            <a:off x="457200" y="1676400"/>
            <a:ext cx="8229600" cy="4419600"/>
          </a:xfrm>
        </p:spPr>
        <p:txBody>
          <a:bodyPr/>
          <a:lstStyle/>
          <a:p>
            <a:pPr>
              <a:buFont typeface="Arial" charset="0"/>
              <a:buNone/>
            </a:pPr>
            <a:endParaRPr lang="en-US" sz="700" b="1" dirty="0" smtClean="0"/>
          </a:p>
          <a:p>
            <a:r>
              <a:rPr lang="en-US" sz="2400" dirty="0" smtClean="0"/>
              <a:t> Problems in the provincial resource mobilization structure are as follows:</a:t>
            </a:r>
          </a:p>
          <a:p>
            <a:endParaRPr lang="en-US" sz="2400" dirty="0" smtClean="0"/>
          </a:p>
          <a:p>
            <a:pPr lvl="1"/>
            <a:r>
              <a:rPr lang="en-US" sz="2000" dirty="0" smtClean="0"/>
              <a:t>1. Limited scope of resource mobilization as the large and relatively buoyant taxes, such as import duties, income and corporate tax, excise duties and sales tax, are with the federal</a:t>
            </a:r>
          </a:p>
          <a:p>
            <a:endParaRPr lang="en-US" sz="1400" dirty="0" smtClean="0"/>
          </a:p>
          <a:p>
            <a:pPr lvl="1"/>
            <a:r>
              <a:rPr lang="en-US" sz="2000" dirty="0" smtClean="0"/>
              <a:t>2. The </a:t>
            </a:r>
            <a:r>
              <a:rPr lang="en-US" sz="2000" dirty="0" err="1" smtClean="0"/>
              <a:t>Islamization</a:t>
            </a:r>
            <a:r>
              <a:rPr lang="en-US" sz="2000" dirty="0" smtClean="0"/>
              <a:t> process has caused loss of revenue from provincial excises, entertainment tax and land revenue.   </a:t>
            </a:r>
          </a:p>
        </p:txBody>
      </p:sp>
      <p:sp>
        <p:nvSpPr>
          <p:cNvPr id="4" name="Slide Number Placeholder 3"/>
          <p:cNvSpPr>
            <a:spLocks noGrp="1"/>
          </p:cNvSpPr>
          <p:nvPr>
            <p:ph type="sldNum" sz="quarter" idx="12"/>
          </p:nvPr>
        </p:nvSpPr>
        <p:spPr/>
        <p:txBody>
          <a:bodyPr/>
          <a:lstStyle/>
          <a:p>
            <a:fld id="{9A4B6450-EC41-4195-A209-9389352C6526}" type="slidenum">
              <a:rPr lang="en-US" smtClean="0"/>
              <a:pPr/>
              <a:t>75</a:t>
            </a:fld>
            <a:endParaRPr lang="en-US"/>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a:xfrm>
            <a:off x="381000" y="838200"/>
            <a:ext cx="8229600" cy="762000"/>
          </a:xfrm>
        </p:spPr>
        <p:txBody>
          <a:bodyPr/>
          <a:lstStyle/>
          <a:p>
            <a:pPr algn="l"/>
            <a:r>
              <a:rPr lang="en-US" sz="2800" b="1" smtClean="0"/>
              <a:t>Cont…</a:t>
            </a:r>
          </a:p>
        </p:txBody>
      </p:sp>
      <p:sp>
        <p:nvSpPr>
          <p:cNvPr id="66563" name="Content Placeholder 2"/>
          <p:cNvSpPr>
            <a:spLocks noGrp="1"/>
          </p:cNvSpPr>
          <p:nvPr>
            <p:ph idx="1"/>
          </p:nvPr>
        </p:nvSpPr>
        <p:spPr>
          <a:xfrm>
            <a:off x="457200" y="1676400"/>
            <a:ext cx="8229600" cy="4419600"/>
          </a:xfrm>
        </p:spPr>
        <p:txBody>
          <a:bodyPr/>
          <a:lstStyle/>
          <a:p>
            <a:pPr lvl="1">
              <a:buFont typeface="Arial" charset="0"/>
              <a:buNone/>
            </a:pPr>
            <a:endParaRPr lang="en-US" sz="300" b="1" dirty="0" smtClean="0"/>
          </a:p>
          <a:p>
            <a:pPr lvl="1"/>
            <a:r>
              <a:rPr lang="en-US" sz="2000" dirty="0" smtClean="0"/>
              <a:t> 3. Provincial governments have not been able to exploit the agricultural income tax, tax on value added in the services sector and capital gains on immovable properties.</a:t>
            </a:r>
          </a:p>
          <a:p>
            <a:pPr lvl="1"/>
            <a:endParaRPr lang="en-US" sz="2000" dirty="0" smtClean="0"/>
          </a:p>
          <a:p>
            <a:pPr lvl="1"/>
            <a:r>
              <a:rPr lang="en-US" sz="2000" dirty="0" smtClean="0"/>
              <a:t>4. The elasticity of provincial taxes is low, which means low growth in tax revenues.</a:t>
            </a:r>
          </a:p>
          <a:p>
            <a:pPr lvl="1"/>
            <a:endParaRPr lang="en-US" sz="2000" dirty="0" smtClean="0"/>
          </a:p>
          <a:p>
            <a:pPr lvl="1"/>
            <a:r>
              <a:rPr lang="en-US" sz="2000" dirty="0" smtClean="0"/>
              <a:t>5. Incentive environment prevalent in the country</a:t>
            </a:r>
          </a:p>
          <a:p>
            <a:pPr lvl="2"/>
            <a:r>
              <a:rPr lang="en-US" sz="1600" dirty="0" smtClean="0"/>
              <a:t>Access to ad hoc revenue deficit grant</a:t>
            </a:r>
          </a:p>
          <a:p>
            <a:pPr lvl="1"/>
            <a:endParaRPr lang="en-US" sz="2000" dirty="0" smtClean="0"/>
          </a:p>
          <a:p>
            <a:pPr lvl="1"/>
            <a:r>
              <a:rPr lang="en-US" sz="2000" dirty="0" smtClean="0"/>
              <a:t>6. Poor tax administration.</a:t>
            </a:r>
          </a:p>
        </p:txBody>
      </p:sp>
      <p:sp>
        <p:nvSpPr>
          <p:cNvPr id="4" name="Slide Number Placeholder 3"/>
          <p:cNvSpPr>
            <a:spLocks noGrp="1"/>
          </p:cNvSpPr>
          <p:nvPr>
            <p:ph type="sldNum" sz="quarter" idx="12"/>
          </p:nvPr>
        </p:nvSpPr>
        <p:spPr/>
        <p:txBody>
          <a:bodyPr/>
          <a:lstStyle/>
          <a:p>
            <a:fld id="{9A4B6450-EC41-4195-A209-9389352C6526}" type="slidenum">
              <a:rPr lang="en-US" smtClean="0"/>
              <a:pPr/>
              <a:t>76</a:t>
            </a:fld>
            <a:endParaRPr lang="en-US"/>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a:xfrm>
            <a:off x="381000" y="838200"/>
            <a:ext cx="8229600" cy="762000"/>
          </a:xfrm>
        </p:spPr>
        <p:txBody>
          <a:bodyPr/>
          <a:lstStyle/>
          <a:p>
            <a:pPr algn="l"/>
            <a:r>
              <a:rPr lang="en-US" sz="3200" b="1" smtClean="0"/>
              <a:t>Local Government Revenues </a:t>
            </a:r>
          </a:p>
        </p:txBody>
      </p:sp>
      <p:sp>
        <p:nvSpPr>
          <p:cNvPr id="70659" name="Content Placeholder 2"/>
          <p:cNvSpPr>
            <a:spLocks noGrp="1"/>
          </p:cNvSpPr>
          <p:nvPr>
            <p:ph idx="1"/>
          </p:nvPr>
        </p:nvSpPr>
        <p:spPr>
          <a:xfrm>
            <a:off x="457200" y="1676400"/>
            <a:ext cx="8229600" cy="4419600"/>
          </a:xfrm>
        </p:spPr>
        <p:txBody>
          <a:bodyPr/>
          <a:lstStyle/>
          <a:p>
            <a:pPr>
              <a:buFont typeface="Arial" charset="0"/>
              <a:buNone/>
            </a:pPr>
            <a:endParaRPr lang="en-US" sz="700" b="1" smtClean="0"/>
          </a:p>
          <a:p>
            <a:r>
              <a:rPr lang="en-US" sz="2400" smtClean="0"/>
              <a:t>Provincial Govt’s. are perceived to be the main providers of benefits to the people.</a:t>
            </a:r>
          </a:p>
          <a:p>
            <a:endParaRPr lang="en-US" sz="1400" smtClean="0"/>
          </a:p>
          <a:p>
            <a:r>
              <a:rPr lang="en-US" sz="2400" smtClean="0"/>
              <a:t>It is also assumed that they are also better at raising revenues.</a:t>
            </a:r>
          </a:p>
          <a:p>
            <a:endParaRPr lang="en-US" sz="1200" smtClean="0"/>
          </a:p>
          <a:p>
            <a:r>
              <a:rPr lang="en-US" sz="2400" smtClean="0"/>
              <a:t>However, the surprising evidence is that local Govt’s. in the earlier and now defunct system, especially in large cities, have been successful in increasing their contribution to total revenues and there has been an improvement in the revenue mobilization efforts of local Govt’s.  </a:t>
            </a:r>
          </a:p>
        </p:txBody>
      </p:sp>
      <p:sp>
        <p:nvSpPr>
          <p:cNvPr id="4" name="Slide Number Placeholder 3"/>
          <p:cNvSpPr>
            <a:spLocks noGrp="1"/>
          </p:cNvSpPr>
          <p:nvPr>
            <p:ph type="sldNum" sz="quarter" idx="12"/>
          </p:nvPr>
        </p:nvSpPr>
        <p:spPr/>
        <p:txBody>
          <a:bodyPr/>
          <a:lstStyle/>
          <a:p>
            <a:fld id="{9A4B6450-EC41-4195-A209-9389352C6526}" type="slidenum">
              <a:rPr lang="en-US" smtClean="0"/>
              <a:pPr/>
              <a:t>77</a:t>
            </a:fld>
            <a:endParaRPr lang="en-US"/>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381000" y="838200"/>
            <a:ext cx="8229600" cy="762000"/>
          </a:xfrm>
        </p:spPr>
        <p:txBody>
          <a:bodyPr/>
          <a:lstStyle/>
          <a:p>
            <a:pPr algn="l"/>
            <a:r>
              <a:rPr lang="en-US" sz="2800" b="1" smtClean="0"/>
              <a:t>Cont…</a:t>
            </a:r>
          </a:p>
        </p:txBody>
      </p:sp>
      <p:sp>
        <p:nvSpPr>
          <p:cNvPr id="71683" name="Content Placeholder 2"/>
          <p:cNvSpPr>
            <a:spLocks noGrp="1"/>
          </p:cNvSpPr>
          <p:nvPr>
            <p:ph idx="1"/>
          </p:nvPr>
        </p:nvSpPr>
        <p:spPr>
          <a:xfrm>
            <a:off x="457200" y="1676400"/>
            <a:ext cx="8229600" cy="4419600"/>
          </a:xfrm>
        </p:spPr>
        <p:txBody>
          <a:bodyPr/>
          <a:lstStyle/>
          <a:p>
            <a:pPr>
              <a:buFont typeface="Arial" charset="0"/>
              <a:buNone/>
            </a:pPr>
            <a:endParaRPr lang="en-US" sz="700" b="1" dirty="0" smtClean="0"/>
          </a:p>
          <a:p>
            <a:r>
              <a:rPr lang="en-US" sz="2400" dirty="0" smtClean="0"/>
              <a:t>In the </a:t>
            </a:r>
            <a:r>
              <a:rPr lang="en-US" sz="2400" dirty="0" err="1" smtClean="0"/>
              <a:t>1980s</a:t>
            </a:r>
            <a:r>
              <a:rPr lang="en-US" sz="2400" dirty="0" smtClean="0"/>
              <a:t>, local taxes grew by an annual rate of 18 %, far higher than the growth in revenues at the federal or provincial level.</a:t>
            </a:r>
          </a:p>
          <a:p>
            <a:endParaRPr lang="en-US" sz="1200" dirty="0" smtClean="0"/>
          </a:p>
          <a:p>
            <a:r>
              <a:rPr lang="en-US" sz="2400" dirty="0" smtClean="0"/>
              <a:t>Current pattern of intergovernmental fiscal relations between the provincial and local </a:t>
            </a:r>
            <a:r>
              <a:rPr lang="en-US" sz="2400" dirty="0" err="1" smtClean="0"/>
              <a:t>Govt’s</a:t>
            </a:r>
            <a:r>
              <a:rPr lang="en-US" sz="2400" dirty="0" smtClean="0"/>
              <a:t>. in the country is such that the former is instrumental in retarding the development, in terms of expenditure growth, of the latter.</a:t>
            </a:r>
          </a:p>
          <a:p>
            <a:pPr lvl="1"/>
            <a:r>
              <a:rPr lang="en-US" sz="2000" dirty="0" smtClean="0"/>
              <a:t>This is the case because the provincial </a:t>
            </a:r>
            <a:r>
              <a:rPr lang="en-US" sz="2000" dirty="0" err="1" smtClean="0"/>
              <a:t>Govt</a:t>
            </a:r>
            <a:r>
              <a:rPr lang="en-US" sz="2000" dirty="0" smtClean="0"/>
              <a:t> substitute local </a:t>
            </a:r>
            <a:r>
              <a:rPr lang="en-US" sz="2000" dirty="0" err="1" smtClean="0"/>
              <a:t>Govt</a:t>
            </a:r>
            <a:r>
              <a:rPr lang="en-US" sz="2000" dirty="0" smtClean="0"/>
              <a:t> in the provision of some important local services.</a:t>
            </a:r>
          </a:p>
        </p:txBody>
      </p:sp>
      <p:sp>
        <p:nvSpPr>
          <p:cNvPr id="4" name="Slide Number Placeholder 3"/>
          <p:cNvSpPr>
            <a:spLocks noGrp="1"/>
          </p:cNvSpPr>
          <p:nvPr>
            <p:ph type="sldNum" sz="quarter" idx="12"/>
          </p:nvPr>
        </p:nvSpPr>
        <p:spPr/>
        <p:txBody>
          <a:bodyPr/>
          <a:lstStyle/>
          <a:p>
            <a:fld id="{9A4B6450-EC41-4195-A209-9389352C6526}" type="slidenum">
              <a:rPr lang="en-US" smtClean="0"/>
              <a:pPr/>
              <a:t>78</a:t>
            </a:fld>
            <a:endParaRPr lang="en-US"/>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381000" y="838200"/>
            <a:ext cx="8229600" cy="762000"/>
          </a:xfrm>
        </p:spPr>
        <p:txBody>
          <a:bodyPr/>
          <a:lstStyle/>
          <a:p>
            <a:pPr algn="l"/>
            <a:r>
              <a:rPr lang="en-US" sz="2800" b="1" smtClean="0"/>
              <a:t>Cont…</a:t>
            </a:r>
          </a:p>
        </p:txBody>
      </p:sp>
      <p:sp>
        <p:nvSpPr>
          <p:cNvPr id="71683" name="Content Placeholder 2"/>
          <p:cNvSpPr>
            <a:spLocks noGrp="1"/>
          </p:cNvSpPr>
          <p:nvPr>
            <p:ph idx="1"/>
          </p:nvPr>
        </p:nvSpPr>
        <p:spPr>
          <a:xfrm>
            <a:off x="457200" y="1676400"/>
            <a:ext cx="8229600" cy="4419600"/>
          </a:xfrm>
        </p:spPr>
        <p:txBody>
          <a:bodyPr/>
          <a:lstStyle/>
          <a:p>
            <a:pPr>
              <a:buFont typeface="Arial" charset="0"/>
              <a:buNone/>
            </a:pPr>
            <a:endParaRPr lang="en-US" sz="700" b="1" dirty="0" smtClean="0"/>
          </a:p>
          <a:p>
            <a:r>
              <a:rPr lang="en-US" sz="2400" dirty="0" smtClean="0"/>
              <a:t>Buoyancy of Property tax depends on property value assessment</a:t>
            </a:r>
          </a:p>
          <a:p>
            <a:pPr lvl="1"/>
            <a:r>
              <a:rPr lang="en-US" sz="2000" dirty="0" smtClean="0"/>
              <a:t>Considerable effort but why should the province do it?</a:t>
            </a:r>
          </a:p>
          <a:p>
            <a:endParaRPr lang="en-US" sz="1200" dirty="0" smtClean="0"/>
          </a:p>
          <a:p>
            <a:r>
              <a:rPr lang="en-US" sz="2400" dirty="0" smtClean="0"/>
              <a:t>Current pattern of intergovernmental fiscal relations between the provincial and local </a:t>
            </a:r>
            <a:r>
              <a:rPr lang="en-US" sz="2400" dirty="0" err="1" smtClean="0"/>
              <a:t>Govt’s</a:t>
            </a:r>
            <a:r>
              <a:rPr lang="en-US" sz="2400" dirty="0" smtClean="0"/>
              <a:t>. in the country is such that the former is instrumental in retarding the development, in terms of expenditure growth, of the latter.</a:t>
            </a:r>
          </a:p>
          <a:p>
            <a:pPr lvl="1"/>
            <a:r>
              <a:rPr lang="en-US" sz="2000" dirty="0" smtClean="0"/>
              <a:t>This is the case because the provincial </a:t>
            </a:r>
            <a:r>
              <a:rPr lang="en-US" sz="2000" dirty="0" err="1" smtClean="0"/>
              <a:t>Govt</a:t>
            </a:r>
            <a:r>
              <a:rPr lang="en-US" sz="2000" dirty="0" smtClean="0"/>
              <a:t> substitute local </a:t>
            </a:r>
            <a:r>
              <a:rPr lang="en-US" sz="2000" dirty="0" err="1" smtClean="0"/>
              <a:t>Govt</a:t>
            </a:r>
            <a:r>
              <a:rPr lang="en-US" sz="2000" dirty="0" smtClean="0"/>
              <a:t> in the provision of some important local services.</a:t>
            </a:r>
          </a:p>
        </p:txBody>
      </p:sp>
      <p:sp>
        <p:nvSpPr>
          <p:cNvPr id="4" name="Slide Number Placeholder 3"/>
          <p:cNvSpPr>
            <a:spLocks noGrp="1"/>
          </p:cNvSpPr>
          <p:nvPr>
            <p:ph type="sldNum" sz="quarter" idx="12"/>
          </p:nvPr>
        </p:nvSpPr>
        <p:spPr/>
        <p:txBody>
          <a:bodyPr/>
          <a:lstStyle/>
          <a:p>
            <a:fld id="{9A4B6450-EC41-4195-A209-9389352C6526}" type="slidenum">
              <a:rPr lang="en-US" smtClean="0"/>
              <a:pPr/>
              <a:t>79</a:t>
            </a:fld>
            <a:endParaRPr lang="en-US"/>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381000" y="838200"/>
            <a:ext cx="8229600" cy="762000"/>
          </a:xfrm>
        </p:spPr>
        <p:txBody>
          <a:bodyPr/>
          <a:lstStyle/>
          <a:p>
            <a:pPr algn="l"/>
            <a:r>
              <a:rPr lang="en-US" sz="2800" b="1" smtClean="0"/>
              <a:t>Cont…</a:t>
            </a:r>
          </a:p>
        </p:txBody>
      </p:sp>
      <p:sp>
        <p:nvSpPr>
          <p:cNvPr id="71683" name="Content Placeholder 2"/>
          <p:cNvSpPr>
            <a:spLocks noGrp="1"/>
          </p:cNvSpPr>
          <p:nvPr>
            <p:ph idx="1"/>
          </p:nvPr>
        </p:nvSpPr>
        <p:spPr>
          <a:xfrm>
            <a:off x="457200" y="1676400"/>
            <a:ext cx="8229600" cy="4419600"/>
          </a:xfrm>
        </p:spPr>
        <p:txBody>
          <a:bodyPr/>
          <a:lstStyle/>
          <a:p>
            <a:pPr>
              <a:buFont typeface="Arial" charset="0"/>
              <a:buNone/>
            </a:pPr>
            <a:endParaRPr lang="en-US" sz="700" b="1" dirty="0" smtClean="0"/>
          </a:p>
          <a:p>
            <a:r>
              <a:rPr lang="en-US" sz="2400" dirty="0" smtClean="0"/>
              <a:t>Applied Economic Research Center (</a:t>
            </a:r>
            <a:r>
              <a:rPr lang="en-US" sz="2400" dirty="0" err="1" smtClean="0"/>
              <a:t>AERC</a:t>
            </a:r>
            <a:r>
              <a:rPr lang="en-US" sz="2400" dirty="0" smtClean="0"/>
              <a:t>) reports on local </a:t>
            </a:r>
            <a:r>
              <a:rPr lang="en-US" sz="2400" dirty="0" err="1" smtClean="0"/>
              <a:t>Govt’s</a:t>
            </a:r>
            <a:r>
              <a:rPr lang="en-US" sz="2400" dirty="0" smtClean="0"/>
              <a:t> decentralization argued that its is justified on</a:t>
            </a:r>
          </a:p>
          <a:p>
            <a:pPr lvl="1"/>
            <a:r>
              <a:rPr lang="en-US" sz="2400" dirty="0" smtClean="0"/>
              <a:t>Economic Ground</a:t>
            </a:r>
          </a:p>
          <a:p>
            <a:pPr lvl="2"/>
            <a:r>
              <a:rPr lang="en-US" sz="1800" dirty="0" smtClean="0"/>
              <a:t>Reduction in cost or improvement in quality of services</a:t>
            </a:r>
          </a:p>
          <a:p>
            <a:pPr lvl="1"/>
            <a:r>
              <a:rPr lang="en-US" sz="2400" dirty="0" smtClean="0"/>
              <a:t>Political ground</a:t>
            </a:r>
          </a:p>
          <a:p>
            <a:pPr lvl="2"/>
            <a:r>
              <a:rPr lang="en-US" sz="1800" dirty="0" smtClean="0"/>
              <a:t>Sense of participation at grass root level</a:t>
            </a:r>
          </a:p>
          <a:p>
            <a:pPr lvl="2"/>
            <a:r>
              <a:rPr lang="en-US" sz="1800" dirty="0" smtClean="0"/>
              <a:t>Local representatives have better knowledge of local problems</a:t>
            </a:r>
          </a:p>
        </p:txBody>
      </p:sp>
      <p:sp>
        <p:nvSpPr>
          <p:cNvPr id="4" name="Slide Number Placeholder 3"/>
          <p:cNvSpPr>
            <a:spLocks noGrp="1"/>
          </p:cNvSpPr>
          <p:nvPr>
            <p:ph type="sldNum" sz="quarter" idx="12"/>
          </p:nvPr>
        </p:nvSpPr>
        <p:spPr/>
        <p:txBody>
          <a:bodyPr/>
          <a:lstStyle/>
          <a:p>
            <a:fld id="{9A4B6450-EC41-4195-A209-9389352C6526}" type="slidenum">
              <a:rPr lang="en-US" smtClean="0"/>
              <a:pPr/>
              <a:t>80</a:t>
            </a:fld>
            <a:endParaRPr lang="en-US"/>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1676400"/>
            <a:ext cx="8229600" cy="1143000"/>
          </a:xfrm>
        </p:spPr>
        <p:txBody>
          <a:bodyPr/>
          <a:lstStyle/>
          <a:p>
            <a:pPr eaLnBrk="1" hangingPunct="1"/>
            <a:r>
              <a:rPr lang="en-US" sz="3200" b="1" smtClean="0"/>
              <a:t>Public Finance II: Debts and Deficits</a:t>
            </a:r>
          </a:p>
        </p:txBody>
      </p:sp>
      <p:sp>
        <p:nvSpPr>
          <p:cNvPr id="3" name="Slide Number Placeholder 2"/>
          <p:cNvSpPr>
            <a:spLocks noGrp="1"/>
          </p:cNvSpPr>
          <p:nvPr>
            <p:ph type="sldNum" sz="quarter" idx="12"/>
          </p:nvPr>
        </p:nvSpPr>
        <p:spPr/>
        <p:txBody>
          <a:bodyPr/>
          <a:lstStyle/>
          <a:p>
            <a:fld id="{9A4B6450-EC41-4195-A209-9389352C6526}" type="slidenum">
              <a:rPr lang="en-US" smtClean="0"/>
              <a:pPr/>
              <a:t>81</a:t>
            </a:fld>
            <a:endParaRPr lang="en-US"/>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noChangeArrowheads="1"/>
          </p:cNvSpPr>
          <p:nvPr>
            <p:ph idx="1"/>
          </p:nvPr>
        </p:nvSpPr>
        <p:spPr>
          <a:xfrm>
            <a:off x="457200" y="1905000"/>
            <a:ext cx="8229600" cy="4038600"/>
          </a:xfrm>
        </p:spPr>
        <p:txBody>
          <a:bodyPr>
            <a:normAutofit lnSpcReduction="10000"/>
          </a:bodyPr>
          <a:lstStyle/>
          <a:p>
            <a:pPr eaLnBrk="1" hangingPunct="1">
              <a:lnSpc>
                <a:spcPct val="90000"/>
              </a:lnSpc>
            </a:pPr>
            <a:r>
              <a:rPr lang="en-US" sz="2800" dirty="0" smtClean="0"/>
              <a:t>Academicians, policy makers and politicians have spent extensive time and written numerous papers and reports regarding the problems of public debt and of the fiscal deficit.</a:t>
            </a:r>
          </a:p>
          <a:p>
            <a:pPr eaLnBrk="1" hangingPunct="1">
              <a:lnSpc>
                <a:spcPct val="90000"/>
              </a:lnSpc>
            </a:pPr>
            <a:endParaRPr lang="en-US" sz="1200" dirty="0" smtClean="0"/>
          </a:p>
          <a:p>
            <a:pPr eaLnBrk="1" hangingPunct="1">
              <a:lnSpc>
                <a:spcPct val="90000"/>
              </a:lnSpc>
            </a:pPr>
            <a:r>
              <a:rPr lang="en-US" sz="2800" dirty="0" smtClean="0"/>
              <a:t>The general concern is that the existing levels of budgetary deficit are abnormal and undesirable, and many OECD countries have felt the need to follow budgetary strategies that attempt to reduce, and if possible eliminate, the entire deficit as soon as possible.</a:t>
            </a:r>
          </a:p>
        </p:txBody>
      </p:sp>
      <p:sp>
        <p:nvSpPr>
          <p:cNvPr id="5123" name="Rectangle 2"/>
          <p:cNvSpPr>
            <a:spLocks noGrp="1" noChangeArrowheads="1"/>
          </p:cNvSpPr>
          <p:nvPr>
            <p:ph type="title"/>
          </p:nvPr>
        </p:nvSpPr>
        <p:spPr>
          <a:xfrm>
            <a:off x="304800" y="838200"/>
            <a:ext cx="8229600" cy="609600"/>
          </a:xfrm>
        </p:spPr>
        <p:txBody>
          <a:bodyPr>
            <a:normAutofit fontScale="90000"/>
          </a:bodyPr>
          <a:lstStyle/>
          <a:p>
            <a:pPr algn="l" eaLnBrk="1" hangingPunct="1"/>
            <a:r>
              <a:rPr lang="en-US" sz="4000" b="1" smtClean="0"/>
              <a:t>Debt and Deficits  </a:t>
            </a:r>
          </a:p>
        </p:txBody>
      </p:sp>
      <p:sp>
        <p:nvSpPr>
          <p:cNvPr id="4" name="Slide Number Placeholder 3"/>
          <p:cNvSpPr>
            <a:spLocks noGrp="1"/>
          </p:cNvSpPr>
          <p:nvPr>
            <p:ph type="sldNum" sz="quarter" idx="12"/>
          </p:nvPr>
        </p:nvSpPr>
        <p:spPr/>
        <p:txBody>
          <a:bodyPr/>
          <a:lstStyle/>
          <a:p>
            <a:fld id="{9A4B6450-EC41-4195-A209-9389352C6526}" type="slidenum">
              <a:rPr lang="en-US" smtClean="0"/>
              <a:pPr/>
              <a:t>82</a:t>
            </a:fld>
            <a:endParaRPr lang="en-US"/>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idx="1"/>
          </p:nvPr>
        </p:nvSpPr>
        <p:spPr>
          <a:xfrm>
            <a:off x="457200" y="1905000"/>
            <a:ext cx="8229600" cy="4038600"/>
          </a:xfrm>
        </p:spPr>
        <p:txBody>
          <a:bodyPr/>
          <a:lstStyle/>
          <a:p>
            <a:pPr eaLnBrk="1" hangingPunct="1">
              <a:lnSpc>
                <a:spcPct val="90000"/>
              </a:lnSpc>
            </a:pPr>
            <a:r>
              <a:rPr lang="en-US" sz="2800" smtClean="0"/>
              <a:t>The general consensus seems to be that these large current deficits are not sustainable, and that unless some forceful an direct action is taken, the deficits are likely to continue growing until they swamp the entire economy. </a:t>
            </a:r>
          </a:p>
          <a:p>
            <a:pPr eaLnBrk="1" hangingPunct="1">
              <a:lnSpc>
                <a:spcPct val="90000"/>
              </a:lnSpc>
              <a:buFont typeface="Arial" charset="0"/>
              <a:buNone/>
            </a:pPr>
            <a:endParaRPr lang="en-US" sz="2800" smtClean="0"/>
          </a:p>
          <a:p>
            <a:pPr eaLnBrk="1" hangingPunct="1">
              <a:lnSpc>
                <a:spcPct val="90000"/>
              </a:lnSpc>
            </a:pPr>
            <a:r>
              <a:rPr lang="en-US" sz="2800" smtClean="0"/>
              <a:t>In the case of underdeveloped countries, the importance attached to fiscal deficits is even greater.</a:t>
            </a:r>
          </a:p>
        </p:txBody>
      </p:sp>
      <p:sp>
        <p:nvSpPr>
          <p:cNvPr id="6147" name="Rectangle 2"/>
          <p:cNvSpPr>
            <a:spLocks noGrp="1" noChangeArrowheads="1"/>
          </p:cNvSpPr>
          <p:nvPr>
            <p:ph type="title"/>
          </p:nvPr>
        </p:nvSpPr>
        <p:spPr>
          <a:xfrm>
            <a:off x="304800" y="838200"/>
            <a:ext cx="8229600" cy="609600"/>
          </a:xfrm>
        </p:spPr>
        <p:txBody>
          <a:bodyPr>
            <a:normAutofit fontScale="90000"/>
          </a:bodyPr>
          <a:lstStyle/>
          <a:p>
            <a:pPr algn="l" eaLnBrk="1" hangingPunct="1"/>
            <a:r>
              <a:rPr lang="en-US" sz="4000" b="1" smtClean="0"/>
              <a:t>Cont…  </a:t>
            </a:r>
          </a:p>
        </p:txBody>
      </p:sp>
      <p:sp>
        <p:nvSpPr>
          <p:cNvPr id="4" name="Slide Number Placeholder 3"/>
          <p:cNvSpPr>
            <a:spLocks noGrp="1"/>
          </p:cNvSpPr>
          <p:nvPr>
            <p:ph type="sldNum" sz="quarter" idx="12"/>
          </p:nvPr>
        </p:nvSpPr>
        <p:spPr/>
        <p:txBody>
          <a:bodyPr/>
          <a:lstStyle/>
          <a:p>
            <a:fld id="{9A4B6450-EC41-4195-A209-9389352C6526}" type="slidenum">
              <a:rPr lang="en-US" smtClean="0"/>
              <a:pPr/>
              <a:t>83</a:t>
            </a:fld>
            <a:endParaRPr lang="en-US"/>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457200" y="1905000"/>
            <a:ext cx="8229600" cy="4038600"/>
          </a:xfrm>
        </p:spPr>
        <p:txBody>
          <a:bodyPr/>
          <a:lstStyle/>
          <a:p>
            <a:pPr eaLnBrk="1" hangingPunct="1">
              <a:lnSpc>
                <a:spcPct val="90000"/>
              </a:lnSpc>
            </a:pPr>
            <a:r>
              <a:rPr lang="en-US" sz="2800" smtClean="0"/>
              <a:t>The World Bank and IMF believe that the fiscal deficit is the single most important policy variable that affects the rest of the economy, and they are able to express their belief through the implementation of their structural adjustment programmes.</a:t>
            </a:r>
          </a:p>
        </p:txBody>
      </p:sp>
      <p:sp>
        <p:nvSpPr>
          <p:cNvPr id="7171" name="Rectangle 2"/>
          <p:cNvSpPr>
            <a:spLocks noGrp="1" noChangeArrowheads="1"/>
          </p:cNvSpPr>
          <p:nvPr>
            <p:ph type="title"/>
          </p:nvPr>
        </p:nvSpPr>
        <p:spPr>
          <a:xfrm>
            <a:off x="304800" y="838200"/>
            <a:ext cx="8229600" cy="609600"/>
          </a:xfrm>
        </p:spPr>
        <p:txBody>
          <a:bodyPr>
            <a:normAutofit fontScale="90000"/>
          </a:bodyPr>
          <a:lstStyle/>
          <a:p>
            <a:pPr algn="l" eaLnBrk="1" hangingPunct="1"/>
            <a:r>
              <a:rPr lang="en-US" sz="4000" b="1" smtClean="0"/>
              <a:t>Cont…  </a:t>
            </a:r>
          </a:p>
        </p:txBody>
      </p:sp>
      <p:sp>
        <p:nvSpPr>
          <p:cNvPr id="4" name="Slide Number Placeholder 3"/>
          <p:cNvSpPr>
            <a:spLocks noGrp="1"/>
          </p:cNvSpPr>
          <p:nvPr>
            <p:ph type="sldNum" sz="quarter" idx="12"/>
          </p:nvPr>
        </p:nvSpPr>
        <p:spPr/>
        <p:txBody>
          <a:bodyPr/>
          <a:lstStyle/>
          <a:p>
            <a:fld id="{9A4B6450-EC41-4195-A209-9389352C6526}" type="slidenum">
              <a:rPr lang="en-US" smtClean="0"/>
              <a:pPr/>
              <a:t>84</a:t>
            </a:fld>
            <a:endParaRPr lang="en-US"/>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G:\Dr. Khurrum\new Slides\New Folder\39.JPG"/>
          <p:cNvPicPr>
            <a:picLocks noChangeAspect="1" noChangeArrowheads="1"/>
          </p:cNvPicPr>
          <p:nvPr/>
        </p:nvPicPr>
        <p:blipFill>
          <a:blip r:embed="rId3" cstate="print"/>
          <a:srcRect/>
          <a:stretch>
            <a:fillRect/>
          </a:stretch>
        </p:blipFill>
        <p:spPr bwMode="auto">
          <a:xfrm>
            <a:off x="152400" y="228600"/>
            <a:ext cx="8839200" cy="4219575"/>
          </a:xfrm>
          <a:prstGeom prst="rect">
            <a:avLst/>
          </a:prstGeom>
          <a:noFill/>
          <a:ln w="9525">
            <a:noFill/>
            <a:miter lim="800000"/>
            <a:headEnd/>
            <a:tailEnd/>
          </a:ln>
        </p:spPr>
      </p:pic>
      <p:sp>
        <p:nvSpPr>
          <p:cNvPr id="4" name="Content Placeholder 3"/>
          <p:cNvSpPr>
            <a:spLocks noGrp="1"/>
          </p:cNvSpPr>
          <p:nvPr>
            <p:ph idx="1"/>
          </p:nvPr>
        </p:nvSpPr>
        <p:spPr>
          <a:xfrm>
            <a:off x="457200" y="4572000"/>
            <a:ext cx="8229600" cy="2133600"/>
          </a:xfrm>
        </p:spPr>
        <p:txBody>
          <a:bodyPr/>
          <a:lstStyle/>
          <a:p>
            <a:r>
              <a:rPr lang="en-US" sz="2400" dirty="0" smtClean="0"/>
              <a:t>Effect of Budget deficit on</a:t>
            </a:r>
          </a:p>
          <a:p>
            <a:pPr lvl="1"/>
            <a:r>
              <a:rPr lang="en-US" sz="2000" dirty="0" smtClean="0"/>
              <a:t>Growth</a:t>
            </a:r>
          </a:p>
          <a:p>
            <a:pPr lvl="1"/>
            <a:r>
              <a:rPr lang="en-US" sz="2000" dirty="0" smtClean="0"/>
              <a:t>Inflation</a:t>
            </a:r>
          </a:p>
          <a:p>
            <a:pPr lvl="1"/>
            <a:r>
              <a:rPr lang="en-US" sz="2000" dirty="0" smtClean="0"/>
              <a:t>Private investments – crowding out</a:t>
            </a:r>
          </a:p>
          <a:p>
            <a:r>
              <a:rPr lang="en-US" sz="2400" dirty="0" smtClean="0"/>
              <a:t>Keynesian perspective</a:t>
            </a:r>
          </a:p>
        </p:txBody>
      </p:sp>
      <p:sp>
        <p:nvSpPr>
          <p:cNvPr id="5" name="Slide Number Placeholder 4"/>
          <p:cNvSpPr>
            <a:spLocks noGrp="1"/>
          </p:cNvSpPr>
          <p:nvPr>
            <p:ph type="sldNum" sz="quarter" idx="12"/>
          </p:nvPr>
        </p:nvSpPr>
        <p:spPr/>
        <p:txBody>
          <a:bodyPr/>
          <a:lstStyle/>
          <a:p>
            <a:fld id="{9A4B6450-EC41-4195-A209-9389352C6526}" type="slidenum">
              <a:rPr lang="en-US" smtClean="0"/>
              <a:pPr/>
              <a:t>85</a:t>
            </a:fld>
            <a:endParaRPr lang="en-US"/>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p:cNvSpPr>
            <a:spLocks noGrp="1" noChangeArrowheads="1"/>
          </p:cNvSpPr>
          <p:nvPr>
            <p:ph idx="1"/>
          </p:nvPr>
        </p:nvSpPr>
        <p:spPr>
          <a:xfrm>
            <a:off x="457200" y="1676400"/>
            <a:ext cx="8229600" cy="4038600"/>
          </a:xfrm>
        </p:spPr>
        <p:txBody>
          <a:bodyPr/>
          <a:lstStyle/>
          <a:p>
            <a:pPr eaLnBrk="1" hangingPunct="1">
              <a:lnSpc>
                <a:spcPct val="90000"/>
              </a:lnSpc>
              <a:buFont typeface="Arial" charset="0"/>
              <a:buNone/>
            </a:pPr>
            <a:endParaRPr lang="en-US" sz="1100" dirty="0" smtClean="0"/>
          </a:p>
          <a:p>
            <a:pPr eaLnBrk="1" hangingPunct="1">
              <a:lnSpc>
                <a:spcPct val="90000"/>
              </a:lnSpc>
            </a:pPr>
            <a:r>
              <a:rPr lang="en-US" sz="2400" dirty="0" smtClean="0"/>
              <a:t>The IMF/World Bank admit that</a:t>
            </a:r>
          </a:p>
          <a:p>
            <a:pPr eaLnBrk="1" hangingPunct="1">
              <a:lnSpc>
                <a:spcPct val="90000"/>
              </a:lnSpc>
              <a:buFont typeface="Arial" charset="0"/>
              <a:buNone/>
            </a:pPr>
            <a:endParaRPr lang="en-US" sz="1100" dirty="0" smtClean="0"/>
          </a:p>
          <a:p>
            <a:pPr eaLnBrk="1" hangingPunct="1">
              <a:lnSpc>
                <a:spcPct val="90000"/>
              </a:lnSpc>
              <a:buNone/>
            </a:pPr>
            <a:r>
              <a:rPr lang="en-US" sz="2400" dirty="0" smtClean="0"/>
              <a:t>“the macro consequences of fiscal deficits in Pakistan have apparently been quite dissimilar from those in other developing countries with fiscal deficits of comparable magnitude. Specifically, Pakistan has experienced neither hyperinflation nor debt rescheduling … Growth has remained quite strong through the last two decades, inflation has not been high, and the current account deficit has averaged about 2 % of GNP, remaining largely financeable and not posing debt servicing problems for the country.” </a:t>
            </a:r>
          </a:p>
        </p:txBody>
      </p:sp>
      <p:sp>
        <p:nvSpPr>
          <p:cNvPr id="26627" name="Rectangle 2"/>
          <p:cNvSpPr>
            <a:spLocks noGrp="1" noChangeArrowheads="1"/>
          </p:cNvSpPr>
          <p:nvPr>
            <p:ph type="title"/>
          </p:nvPr>
        </p:nvSpPr>
        <p:spPr>
          <a:xfrm>
            <a:off x="304800" y="838200"/>
            <a:ext cx="8229600" cy="838200"/>
          </a:xfrm>
        </p:spPr>
        <p:txBody>
          <a:bodyPr>
            <a:normAutofit fontScale="90000"/>
          </a:bodyPr>
          <a:lstStyle/>
          <a:p>
            <a:pPr algn="l" eaLnBrk="1" hangingPunct="1"/>
            <a:r>
              <a:rPr lang="en-US" sz="3200" b="1" smtClean="0"/>
              <a:t>The IMF/World Bank View of Pakistan’s Fiscal Deficit, 1980-97.</a:t>
            </a:r>
          </a:p>
        </p:txBody>
      </p:sp>
      <p:sp>
        <p:nvSpPr>
          <p:cNvPr id="4" name="Slide Number Placeholder 3"/>
          <p:cNvSpPr>
            <a:spLocks noGrp="1"/>
          </p:cNvSpPr>
          <p:nvPr>
            <p:ph type="sldNum" sz="quarter" idx="12"/>
          </p:nvPr>
        </p:nvSpPr>
        <p:spPr/>
        <p:txBody>
          <a:bodyPr/>
          <a:lstStyle/>
          <a:p>
            <a:fld id="{9A4B6450-EC41-4195-A209-9389352C6526}" type="slidenum">
              <a:rPr lang="en-US" smtClean="0"/>
              <a:pPr/>
              <a:t>86</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TotalTime>
  <Words>4148</Words>
  <Application>Microsoft Office PowerPoint</Application>
  <PresentationFormat>On-screen Show (4:3)</PresentationFormat>
  <Paragraphs>760</Paragraphs>
  <Slides>86</Slides>
  <Notes>18</Notes>
  <HiddenSlides>0</HiddenSlides>
  <MMClips>0</MMClips>
  <ScaleCrop>false</ScaleCrop>
  <HeadingPairs>
    <vt:vector size="4" baseType="variant">
      <vt:variant>
        <vt:lpstr>Theme</vt:lpstr>
      </vt:variant>
      <vt:variant>
        <vt:i4>1</vt:i4>
      </vt:variant>
      <vt:variant>
        <vt:lpstr>Slide Titles</vt:lpstr>
      </vt:variant>
      <vt:variant>
        <vt:i4>86</vt:i4>
      </vt:variant>
    </vt:vector>
  </HeadingPairs>
  <TitlesOfParts>
    <vt:vector size="87" baseType="lpstr">
      <vt:lpstr>Office Theme</vt:lpstr>
      <vt:lpstr>Public Finance  (MPA405)</vt:lpstr>
      <vt:lpstr>Lecture 32</vt:lpstr>
      <vt:lpstr>Government Subsidies and Income Support for the Poor</vt:lpstr>
      <vt:lpstr>Economic Analysis of the Effects of Government Transfers</vt:lpstr>
      <vt:lpstr>Price Distorting Subsidies</vt:lpstr>
      <vt:lpstr>Price Distorting Subsidies</vt:lpstr>
      <vt:lpstr>Dead Weight Loss  or  Excess Burden</vt:lpstr>
      <vt:lpstr>Implications</vt:lpstr>
      <vt:lpstr>Full Subsidization of Medical Services</vt:lpstr>
      <vt:lpstr>Implications</vt:lpstr>
      <vt:lpstr>The Impact of Government Assistance Programs on Incentive to Work</vt:lpstr>
      <vt:lpstr>The Income Effect of a Transfer</vt:lpstr>
      <vt:lpstr>Implication</vt:lpstr>
      <vt:lpstr>A Negative Income Tax </vt:lpstr>
      <vt:lpstr>Negative Income Tax</vt:lpstr>
      <vt:lpstr>A Negative Income Tax </vt:lpstr>
      <vt:lpstr>Social Security and Social Insurance</vt:lpstr>
      <vt:lpstr>Pay-as-you-go Pension System</vt:lpstr>
      <vt:lpstr>Pay-as-you-go Pension System</vt:lpstr>
      <vt:lpstr>Impact of Social Security on Savings and Work Incentives Income and Substitution Effects </vt:lpstr>
      <vt:lpstr>Savings Incentives of Social Security </vt:lpstr>
      <vt:lpstr>The Net Effect of Social Security on Savings </vt:lpstr>
      <vt:lpstr>Introduction to Government Finance </vt:lpstr>
      <vt:lpstr>Federal, State, and Local Revenue </vt:lpstr>
      <vt:lpstr>How Much We Are Taxed Also Affects….</vt:lpstr>
      <vt:lpstr>Tax Basics </vt:lpstr>
      <vt:lpstr>Tax Basics </vt:lpstr>
      <vt:lpstr>Descriptors of the Tax Rate Structure </vt:lpstr>
      <vt:lpstr>How Should the Burden of Government Be Financed </vt:lpstr>
      <vt:lpstr>How Should the Burden of Government Be Financed </vt:lpstr>
      <vt:lpstr>Criteria for Evaluating Alternative Methods of Government Finance </vt:lpstr>
      <vt:lpstr>Tax Compliance and Evasion </vt:lpstr>
      <vt:lpstr>Reducing Tax Evasion</vt:lpstr>
      <vt:lpstr>Alternatives to Taxation </vt:lpstr>
      <vt:lpstr>User Charges &amp; Efficiency</vt:lpstr>
      <vt:lpstr>Taxation, Prices Efficiency, and the Distribution of Income </vt:lpstr>
      <vt:lpstr>Slide 37</vt:lpstr>
      <vt:lpstr>Unit Taxes </vt:lpstr>
      <vt:lpstr>Excess Burden is Zero When Demand or Supply is Perfectly Inelastic</vt:lpstr>
      <vt:lpstr>Efficiency Loss Ratio of a Tax </vt:lpstr>
      <vt:lpstr>Incidence of a Tax </vt:lpstr>
      <vt:lpstr>Shifting of Taxes </vt:lpstr>
      <vt:lpstr>Independence of Legal and Economic Incidence </vt:lpstr>
      <vt:lpstr>Impact of a Tax on a Good with a Perfectly Elastic Supply</vt:lpstr>
      <vt:lpstr>Multimarket Analysis of Excess Burden (Minimizing the excess burden)</vt:lpstr>
      <vt:lpstr>Implication </vt:lpstr>
      <vt:lpstr>Multimarket Analysis Incidence</vt:lpstr>
      <vt:lpstr>Implication </vt:lpstr>
      <vt:lpstr> Budget Balance and Government Debt </vt:lpstr>
      <vt:lpstr>Budget Terms </vt:lpstr>
      <vt:lpstr>Government Demand for Loanable Funds and the Market Rate of Interest</vt:lpstr>
      <vt:lpstr>Ricardian Equivalence </vt:lpstr>
      <vt:lpstr>Ricardian Equivalence: Deficits Do Not Affect Interest Rates</vt:lpstr>
      <vt:lpstr>Economic Effects of Federal Budget Surpluses </vt:lpstr>
      <vt:lpstr>Impact of a Budget Surplus on  Credit Markets</vt:lpstr>
      <vt:lpstr>Public Finance I: Resource Mobilization and the Structure of Taxation </vt:lpstr>
      <vt:lpstr>Inter Govt. Fiscal Relations </vt:lpstr>
      <vt:lpstr>Cont…</vt:lpstr>
      <vt:lpstr>Cont…</vt:lpstr>
      <vt:lpstr>Overall Evaluation of the Intergovernmental Transfer System </vt:lpstr>
      <vt:lpstr>Public Finance: The Basic Facts</vt:lpstr>
      <vt:lpstr>Cont…</vt:lpstr>
      <vt:lpstr>Cont…</vt:lpstr>
      <vt:lpstr>Cont…</vt:lpstr>
      <vt:lpstr>Cont…</vt:lpstr>
      <vt:lpstr>Slide 66</vt:lpstr>
      <vt:lpstr>Public Finance: The Basic Facts (contd…)</vt:lpstr>
      <vt:lpstr>Cont…</vt:lpstr>
      <vt:lpstr>Slide 69</vt:lpstr>
      <vt:lpstr>Important Issues in Public Finance and Revenue Mobilization </vt:lpstr>
      <vt:lpstr>Cont…</vt:lpstr>
      <vt:lpstr>Cont…</vt:lpstr>
      <vt:lpstr>Cont…</vt:lpstr>
      <vt:lpstr>Resource Mobilization at the Provincial Level</vt:lpstr>
      <vt:lpstr>Cont…</vt:lpstr>
      <vt:lpstr>Cont…</vt:lpstr>
      <vt:lpstr>Local Government Revenues </vt:lpstr>
      <vt:lpstr>Cont…</vt:lpstr>
      <vt:lpstr>Cont…</vt:lpstr>
      <vt:lpstr>Cont…</vt:lpstr>
      <vt:lpstr>Public Finance II: Debts and Deficits</vt:lpstr>
      <vt:lpstr>Debt and Deficits  </vt:lpstr>
      <vt:lpstr>Cont…  </vt:lpstr>
      <vt:lpstr>Cont…  </vt:lpstr>
      <vt:lpstr>Slide 85</vt:lpstr>
      <vt:lpstr>The IMF/World Bank View of Pakistan’s Fiscal Deficit, 1980-97.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31</dc:title>
  <dc:creator>Mughal</dc:creator>
  <cp:lastModifiedBy>NTS</cp:lastModifiedBy>
  <cp:revision>11</cp:revision>
  <dcterms:created xsi:type="dcterms:W3CDTF">2014-07-19T15:58:28Z</dcterms:created>
  <dcterms:modified xsi:type="dcterms:W3CDTF">2014-07-23T20:43:13Z</dcterms:modified>
</cp:coreProperties>
</file>