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9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98.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01"/>
  </p:notesMasterIdLst>
  <p:sldIdLst>
    <p:sldId id="257" r:id="rId2"/>
    <p:sldId id="256" r:id="rId3"/>
    <p:sldId id="260" r:id="rId4"/>
    <p:sldId id="261" r:id="rId5"/>
    <p:sldId id="266" r:id="rId6"/>
    <p:sldId id="267" r:id="rId7"/>
    <p:sldId id="270" r:id="rId8"/>
    <p:sldId id="278" r:id="rId9"/>
    <p:sldId id="294" r:id="rId10"/>
    <p:sldId id="295" r:id="rId11"/>
    <p:sldId id="296" r:id="rId12"/>
    <p:sldId id="298" r:id="rId13"/>
    <p:sldId id="299" r:id="rId14"/>
    <p:sldId id="300" r:id="rId15"/>
    <p:sldId id="325" r:id="rId16"/>
    <p:sldId id="326" r:id="rId17"/>
    <p:sldId id="328" r:id="rId18"/>
    <p:sldId id="329" r:id="rId19"/>
    <p:sldId id="330" r:id="rId20"/>
    <p:sldId id="334" r:id="rId21"/>
    <p:sldId id="341" r:id="rId22"/>
    <p:sldId id="343" r:id="rId23"/>
    <p:sldId id="344" r:id="rId24"/>
    <p:sldId id="345" r:id="rId25"/>
    <p:sldId id="346" r:id="rId26"/>
    <p:sldId id="348" r:id="rId27"/>
    <p:sldId id="349" r:id="rId28"/>
    <p:sldId id="350" r:id="rId29"/>
    <p:sldId id="352" r:id="rId30"/>
    <p:sldId id="353" r:id="rId31"/>
    <p:sldId id="361" r:id="rId32"/>
    <p:sldId id="378" r:id="rId33"/>
    <p:sldId id="379" r:id="rId34"/>
    <p:sldId id="380" r:id="rId35"/>
    <p:sldId id="381" r:id="rId36"/>
    <p:sldId id="382" r:id="rId37"/>
    <p:sldId id="383" r:id="rId38"/>
    <p:sldId id="384" r:id="rId39"/>
    <p:sldId id="385" r:id="rId40"/>
    <p:sldId id="386" r:id="rId41"/>
    <p:sldId id="387" r:id="rId42"/>
    <p:sldId id="388" r:id="rId43"/>
    <p:sldId id="389" r:id="rId44"/>
    <p:sldId id="394" r:id="rId45"/>
    <p:sldId id="395" r:id="rId46"/>
    <p:sldId id="396" r:id="rId47"/>
    <p:sldId id="397" r:id="rId48"/>
    <p:sldId id="401" r:id="rId49"/>
    <p:sldId id="405" r:id="rId50"/>
    <p:sldId id="406" r:id="rId51"/>
    <p:sldId id="408" r:id="rId52"/>
    <p:sldId id="412" r:id="rId53"/>
    <p:sldId id="413" r:id="rId54"/>
    <p:sldId id="414" r:id="rId55"/>
    <p:sldId id="417" r:id="rId56"/>
    <p:sldId id="418" r:id="rId57"/>
    <p:sldId id="419" r:id="rId58"/>
    <p:sldId id="420" r:id="rId59"/>
    <p:sldId id="421" r:id="rId60"/>
    <p:sldId id="423" r:id="rId61"/>
    <p:sldId id="424" r:id="rId62"/>
    <p:sldId id="425" r:id="rId63"/>
    <p:sldId id="426" r:id="rId64"/>
    <p:sldId id="431" r:id="rId65"/>
    <p:sldId id="433" r:id="rId66"/>
    <p:sldId id="434" r:id="rId67"/>
    <p:sldId id="439" r:id="rId68"/>
    <p:sldId id="448" r:id="rId69"/>
    <p:sldId id="449" r:id="rId70"/>
    <p:sldId id="450" r:id="rId71"/>
    <p:sldId id="451" r:id="rId72"/>
    <p:sldId id="453" r:id="rId73"/>
    <p:sldId id="454" r:id="rId74"/>
    <p:sldId id="455" r:id="rId75"/>
    <p:sldId id="459" r:id="rId76"/>
    <p:sldId id="461" r:id="rId77"/>
    <p:sldId id="462" r:id="rId78"/>
    <p:sldId id="467" r:id="rId79"/>
    <p:sldId id="468" r:id="rId80"/>
    <p:sldId id="469" r:id="rId81"/>
    <p:sldId id="470" r:id="rId82"/>
    <p:sldId id="471" r:id="rId83"/>
    <p:sldId id="479" r:id="rId84"/>
    <p:sldId id="481" r:id="rId85"/>
    <p:sldId id="483" r:id="rId86"/>
    <p:sldId id="485" r:id="rId87"/>
    <p:sldId id="486" r:id="rId88"/>
    <p:sldId id="487" r:id="rId89"/>
    <p:sldId id="489" r:id="rId90"/>
    <p:sldId id="491" r:id="rId91"/>
    <p:sldId id="492" r:id="rId92"/>
    <p:sldId id="511" r:id="rId93"/>
    <p:sldId id="524" r:id="rId94"/>
    <p:sldId id="528" r:id="rId95"/>
    <p:sldId id="529" r:id="rId96"/>
    <p:sldId id="535" r:id="rId97"/>
    <p:sldId id="536" r:id="rId98"/>
    <p:sldId id="537" r:id="rId99"/>
    <p:sldId id="538"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4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63CE47-9C72-402F-99FA-40DC749D247A}" type="datetimeFigureOut">
              <a:rPr lang="en-US" smtClean="0"/>
              <a:pPr/>
              <a:t>7/23/2014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886780-72E7-45A2-A6A3-F6A75E20FE3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A3D0D6-E28C-4C7B-9340-0CE6F0DE8389}" type="datetime1">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570EDA-C499-41C4-8756-41380FD3A3FA}" type="datetime1">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128EE0-A66F-4357-80CA-236D4ADAD724}" type="datetime1">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D02FE8-5279-4DDD-B652-EF1FE891B7D9}" type="datetime1">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1C47C0D-6A74-46A9-89EA-88A5DB9B63DD}" type="datetime1">
              <a:rPr lang="en-US" smtClean="0"/>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BE0E9BA-A54C-470F-B738-D0B2293D90D2}" type="datetime1">
              <a:rPr lang="en-US" smtClean="0"/>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41BA83-ADAC-4EB3-AF86-76BAA83AB333}" type="datetime1">
              <a:rPr lang="en-US" smtClean="0"/>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8466C5-C26D-4F86-A041-C6F4F1B72D4D}" type="datetime1">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442B2D-23D7-4336-BB90-2D9C9CB929A5}" type="datetime1">
              <a:rPr lang="en-US" smtClean="0"/>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6FEAC6-9BBB-4BBC-9564-ADE1FC6A2F22}" type="datetime1">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2CED5FE-A13D-4BC9-A62A-6E47324288BE}" type="datetime1">
              <a:rPr lang="en-US" smtClean="0"/>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4B6450-EC41-4195-A209-9389352C652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B93AA1-67E4-41FC-80CE-27295FEA1478}" type="datetime1">
              <a:rPr lang="en-US" smtClean="0"/>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4B6450-EC41-4195-A209-9389352C652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819400"/>
            <a:ext cx="8077200" cy="1295400"/>
          </a:xfrm>
        </p:spPr>
        <p:txBody>
          <a:bodyPr/>
          <a:lstStyle/>
          <a:p>
            <a:pPr eaLnBrk="1" hangingPunct="1">
              <a:defRPr/>
            </a:pPr>
            <a:r>
              <a:rPr lang="en-US" dirty="0" smtClean="0"/>
              <a:t>Public Finance </a:t>
            </a:r>
            <a:br>
              <a:rPr lang="en-US" dirty="0" smtClean="0"/>
            </a:br>
            <a:r>
              <a:rPr lang="en-US" sz="2800" dirty="0" smtClean="0"/>
              <a:t>(</a:t>
            </a:r>
            <a:r>
              <a:rPr lang="en-US" sz="2800" dirty="0" err="1" smtClean="0"/>
              <a:t>MPA405</a:t>
            </a:r>
            <a:r>
              <a:rPr lang="en-US" sz="2800" dirty="0" smtClean="0"/>
              <a:t>)</a:t>
            </a:r>
            <a:endParaRPr lang="en-US" dirty="0" smtClean="0"/>
          </a:p>
        </p:txBody>
      </p:sp>
      <p:sp>
        <p:nvSpPr>
          <p:cNvPr id="2051" name="Rectangle 3"/>
          <p:cNvSpPr>
            <a:spLocks noGrp="1" noChangeArrowheads="1"/>
          </p:cNvSpPr>
          <p:nvPr>
            <p:ph type="subTitle" idx="1"/>
          </p:nvPr>
        </p:nvSpPr>
        <p:spPr>
          <a:xfrm>
            <a:off x="5715000" y="3986784"/>
            <a:ext cx="3048000" cy="585216"/>
          </a:xfrm>
        </p:spPr>
        <p:txBody>
          <a:bodyPr>
            <a:normAutofit fontScale="70000" lnSpcReduction="20000"/>
          </a:bodyPr>
          <a:lstStyle/>
          <a:p>
            <a:pPr algn="r" eaLnBrk="1" hangingPunct="1">
              <a:defRPr/>
            </a:pPr>
            <a:r>
              <a:rPr lang="en-US" i="1" dirty="0" smtClean="0"/>
              <a:t>Dr. </a:t>
            </a:r>
            <a:r>
              <a:rPr lang="en-US" i="1" dirty="0" err="1" smtClean="0"/>
              <a:t>Khurrum</a:t>
            </a:r>
            <a:r>
              <a:rPr lang="en-US" i="1" dirty="0" smtClean="0"/>
              <a:t> S. Mughal</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31: Revision</a:t>
            </a:r>
            <a:endParaRPr lang="en-US" dirty="0"/>
          </a:p>
        </p:txBody>
      </p:sp>
      <p:sp>
        <p:nvSpPr>
          <p:cNvPr id="3" name="Subtitle 2"/>
          <p:cNvSpPr>
            <a:spLocks noGrp="1"/>
          </p:cNvSpPr>
          <p:nvPr>
            <p:ph type="subTitle" idx="1"/>
          </p:nvPr>
        </p:nvSpPr>
        <p:spPr/>
        <p:txBody>
          <a:bodyPr/>
          <a:lstStyle/>
          <a:p>
            <a:r>
              <a:rPr lang="en-US" dirty="0" smtClean="0"/>
              <a:t>Revision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dirty="0" smtClean="0"/>
              <a:t>Introduction</a:t>
            </a: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defRPr/>
            </a:pPr>
            <a:r>
              <a:rPr lang="en-US" smtClean="0"/>
              <a:t>What Is Public Finance?</a:t>
            </a:r>
          </a:p>
        </p:txBody>
      </p:sp>
      <p:sp>
        <p:nvSpPr>
          <p:cNvPr id="3075" name="Rectangle 3"/>
          <p:cNvSpPr>
            <a:spLocks noGrp="1" noChangeArrowheads="1"/>
          </p:cNvSpPr>
          <p:nvPr>
            <p:ph idx="1"/>
          </p:nvPr>
        </p:nvSpPr>
        <p:spPr/>
        <p:txBody>
          <a:bodyPr/>
          <a:lstStyle/>
          <a:p>
            <a:pPr eaLnBrk="1" hangingPunct="1">
              <a:defRPr/>
            </a:pPr>
            <a:r>
              <a:rPr lang="en-US" b="1" dirty="0" smtClean="0"/>
              <a:t>Public Finance</a:t>
            </a:r>
            <a:r>
              <a:rPr lang="en-US" dirty="0" smtClean="0"/>
              <a:t>, field of economics concerned with how governments raise money, how that money is spent, and the effects of these activities on the economy and on society </a:t>
            </a:r>
          </a:p>
          <a:p>
            <a:pPr>
              <a:defRPr/>
            </a:pPr>
            <a:endParaRPr lang="en-US" altLang="zh-CN" dirty="0" smtClean="0">
              <a:ea typeface="宋体" charset="-122"/>
            </a:endParaRPr>
          </a:p>
          <a:p>
            <a:pPr>
              <a:defRPr/>
            </a:pPr>
            <a:r>
              <a:rPr lang="en-US" altLang="zh-CN" dirty="0" smtClean="0">
                <a:ea typeface="宋体" charset="-122"/>
              </a:rPr>
              <a:t>Also </a:t>
            </a:r>
            <a:r>
              <a:rPr lang="en-US" altLang="zh-CN" dirty="0">
                <a:ea typeface="宋体" charset="-122"/>
              </a:rPr>
              <a:t>known as “public sector economics” or “public economics</a:t>
            </a:r>
            <a:r>
              <a:rPr lang="en-US" altLang="zh-CN" dirty="0" smtClean="0">
                <a:ea typeface="宋体" charset="-122"/>
              </a:rPr>
              <a:t>.”</a:t>
            </a:r>
            <a:endParaRPr lang="en-US" altLang="zh-CN" dirty="0">
              <a:ea typeface="宋体" charset="-122"/>
            </a:endParaRPr>
          </a:p>
        </p:txBody>
      </p:sp>
      <p:sp>
        <p:nvSpPr>
          <p:cNvPr id="4" name="Slide Number Placeholder 3"/>
          <p:cNvSpPr>
            <a:spLocks noGrp="1"/>
          </p:cNvSpPr>
          <p:nvPr>
            <p:ph type="sldNum" sz="quarter" idx="12"/>
          </p:nvPr>
        </p:nvSpPr>
        <p:spPr/>
        <p:txBody>
          <a:bodyPr/>
          <a:lstStyle/>
          <a:p>
            <a:fld id="{7701469A-6BE7-4B27-A171-9E99326EC84A}" type="slidenum">
              <a:rPr lang="en-US" smtClean="0"/>
              <a:pPr/>
              <a:t>4</a:t>
            </a:fld>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a:xfrm>
            <a:off x="457200" y="533400"/>
            <a:ext cx="8229600" cy="1143000"/>
          </a:xfrm>
        </p:spPr>
        <p:txBody>
          <a:bodyPr/>
          <a:lstStyle/>
          <a:p>
            <a:r>
              <a:rPr lang="en-US" sz="4000" dirty="0"/>
              <a:t>Government—What is it good for?</a:t>
            </a:r>
          </a:p>
        </p:txBody>
      </p:sp>
      <p:sp>
        <p:nvSpPr>
          <p:cNvPr id="56323" name="Rectangle 3"/>
          <p:cNvSpPr>
            <a:spLocks noGrp="1" noChangeArrowheads="1"/>
          </p:cNvSpPr>
          <p:nvPr>
            <p:ph idx="1"/>
          </p:nvPr>
        </p:nvSpPr>
        <p:spPr>
          <a:xfrm>
            <a:off x="457200" y="1828800"/>
            <a:ext cx="8229600" cy="4495800"/>
          </a:xfrm>
        </p:spPr>
        <p:txBody>
          <a:bodyPr>
            <a:normAutofit lnSpcReduction="10000"/>
          </a:bodyPr>
          <a:lstStyle/>
          <a:p>
            <a:pPr>
              <a:lnSpc>
                <a:spcPct val="150000"/>
              </a:lnSpc>
            </a:pPr>
            <a:r>
              <a:rPr lang="en-US" dirty="0"/>
              <a:t>Set common rules of behavior</a:t>
            </a:r>
          </a:p>
          <a:p>
            <a:pPr>
              <a:lnSpc>
                <a:spcPct val="150000"/>
              </a:lnSpc>
            </a:pPr>
            <a:r>
              <a:rPr lang="en-US" dirty="0"/>
              <a:t>Protect citizens from external threats</a:t>
            </a:r>
          </a:p>
          <a:p>
            <a:pPr>
              <a:lnSpc>
                <a:spcPct val="150000"/>
              </a:lnSpc>
            </a:pPr>
            <a:r>
              <a:rPr lang="en-US" dirty="0"/>
              <a:t>Pool resources for the common </a:t>
            </a:r>
            <a:r>
              <a:rPr lang="en-US" dirty="0" smtClean="0"/>
              <a:t>good</a:t>
            </a:r>
          </a:p>
          <a:p>
            <a:r>
              <a:rPr lang="en-US" dirty="0" smtClean="0"/>
              <a:t>Intervene in the system since Individuals may be unable to evaluate utility of certain products</a:t>
            </a:r>
          </a:p>
          <a:p>
            <a:pPr lvl="1"/>
            <a:r>
              <a:rPr lang="en-US" dirty="0" smtClean="0"/>
              <a:t>Elementary Education for children</a:t>
            </a:r>
          </a:p>
          <a:p>
            <a:pPr>
              <a:lnSpc>
                <a:spcPct val="150000"/>
              </a:lnSpc>
            </a:pPr>
            <a:endParaRPr lang="en-US" dirty="0"/>
          </a:p>
        </p:txBody>
      </p:sp>
      <p:sp>
        <p:nvSpPr>
          <p:cNvPr id="4" name="Slide Number Placeholder 3"/>
          <p:cNvSpPr>
            <a:spLocks noGrp="1"/>
          </p:cNvSpPr>
          <p:nvPr>
            <p:ph type="sldNum" sz="quarter" idx="12"/>
          </p:nvPr>
        </p:nvSpPr>
        <p:spPr/>
        <p:txBody>
          <a:bodyPr/>
          <a:lstStyle/>
          <a:p>
            <a:fld id="{7701469A-6BE7-4B27-A171-9E99326EC84A}"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a:xfrm>
            <a:off x="457200" y="533400"/>
            <a:ext cx="8229600" cy="1143000"/>
          </a:xfrm>
        </p:spPr>
        <p:txBody>
          <a:bodyPr/>
          <a:lstStyle/>
          <a:p>
            <a:r>
              <a:rPr lang="en-US" sz="4000" dirty="0"/>
              <a:t>Government—What is it good for?</a:t>
            </a:r>
          </a:p>
        </p:txBody>
      </p:sp>
      <p:sp>
        <p:nvSpPr>
          <p:cNvPr id="56323" name="Rectangle 3"/>
          <p:cNvSpPr>
            <a:spLocks noGrp="1" noChangeArrowheads="1"/>
          </p:cNvSpPr>
          <p:nvPr>
            <p:ph idx="1"/>
          </p:nvPr>
        </p:nvSpPr>
        <p:spPr>
          <a:xfrm>
            <a:off x="457200" y="1828800"/>
            <a:ext cx="8229600" cy="4495800"/>
          </a:xfrm>
        </p:spPr>
        <p:txBody>
          <a:bodyPr>
            <a:normAutofit/>
          </a:bodyPr>
          <a:lstStyle/>
          <a:p>
            <a:pPr>
              <a:lnSpc>
                <a:spcPct val="150000"/>
              </a:lnSpc>
            </a:pPr>
            <a:r>
              <a:rPr lang="en-US" dirty="0" smtClean="0"/>
              <a:t>Address </a:t>
            </a:r>
            <a:r>
              <a:rPr lang="en-US" dirty="0"/>
              <a:t>and correct market </a:t>
            </a:r>
            <a:r>
              <a:rPr lang="en-US" dirty="0" smtClean="0"/>
              <a:t>failures</a:t>
            </a:r>
          </a:p>
          <a:p>
            <a:pPr lvl="1">
              <a:lnSpc>
                <a:spcPct val="150000"/>
              </a:lnSpc>
            </a:pPr>
            <a:r>
              <a:rPr lang="en-US" sz="2400" dirty="0" smtClean="0"/>
              <a:t>To provide the institutions that allow market to function (e.g. protection of property rights)</a:t>
            </a:r>
          </a:p>
          <a:p>
            <a:pPr lvl="1">
              <a:lnSpc>
                <a:spcPct val="150000"/>
              </a:lnSpc>
            </a:pPr>
            <a:r>
              <a:rPr lang="en-US" sz="2400" dirty="0" smtClean="0"/>
              <a:t>To provide the essential goods and services that markets fail to adequately provide</a:t>
            </a:r>
          </a:p>
          <a:p>
            <a:pPr lvl="1">
              <a:lnSpc>
                <a:spcPct val="150000"/>
              </a:lnSpc>
            </a:pPr>
            <a:r>
              <a:rPr lang="en-US" sz="2400" dirty="0" smtClean="0"/>
              <a:t>Regulating the behavior business entities</a:t>
            </a:r>
          </a:p>
          <a:p>
            <a:pPr lvl="2">
              <a:lnSpc>
                <a:spcPct val="150000"/>
              </a:lnSpc>
            </a:pPr>
            <a:r>
              <a:rPr lang="en-US" sz="2000" dirty="0" smtClean="0"/>
              <a:t>Monopoly Control Authorities</a:t>
            </a:r>
          </a:p>
        </p:txBody>
      </p:sp>
      <p:sp>
        <p:nvSpPr>
          <p:cNvPr id="4" name="Slide Number Placeholder 3"/>
          <p:cNvSpPr>
            <a:spLocks noGrp="1"/>
          </p:cNvSpPr>
          <p:nvPr>
            <p:ph type="sldNum" sz="quarter" idx="12"/>
          </p:nvPr>
        </p:nvSpPr>
        <p:spPr/>
        <p:txBody>
          <a:bodyPr/>
          <a:lstStyle/>
          <a:p>
            <a:fld id="{7701469A-6BE7-4B27-A171-9E99326EC84A}"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vert="horz" lIns="91440" rIns="45720" rtlCol="0" anchor="ctr">
            <a:normAutofit/>
            <a:scene3d>
              <a:camera prst="orthographicFront"/>
              <a:lightRig rig="threePt" dir="t">
                <a:rot lat="0" lon="0" rev="4800000"/>
              </a:lightRig>
            </a:scene3d>
            <a:sp3d prstMaterial="matte">
              <a:bevelT w="50800" h="10160"/>
            </a:sp3d>
          </a:bodyPr>
          <a:lstStyle/>
          <a:p>
            <a:r>
              <a:rPr lang="en-US" dirty="0"/>
              <a:t>The Activities of Government</a:t>
            </a:r>
          </a:p>
        </p:txBody>
      </p:sp>
      <p:sp>
        <p:nvSpPr>
          <p:cNvPr id="4" name="Slide Number Placeholder 3"/>
          <p:cNvSpPr>
            <a:spLocks noGrp="1"/>
          </p:cNvSpPr>
          <p:nvPr>
            <p:ph type="sldNum" sz="quarter" idx="12"/>
          </p:nvPr>
        </p:nvSpPr>
        <p:spPr/>
        <p:txBody>
          <a:bodyPr>
            <a:normAutofit/>
          </a:bodyPr>
          <a:lstStyle/>
          <a:p>
            <a:fld id="{E7D90268-5F53-49CC-8D25-EF8BB88B8313}" type="slidenum">
              <a:rPr lang="en-US" smtClean="0"/>
              <a:pPr/>
              <a:t>7</a:t>
            </a:fld>
            <a:endParaRPr lang="en-US" dirty="0"/>
          </a:p>
        </p:txBody>
      </p:sp>
      <p:sp>
        <p:nvSpPr>
          <p:cNvPr id="54276" name="Rectangle 4"/>
          <p:cNvSpPr>
            <a:spLocks noChangeArrowheads="1"/>
          </p:cNvSpPr>
          <p:nvPr/>
        </p:nvSpPr>
        <p:spPr bwMode="auto">
          <a:xfrm>
            <a:off x="457200" y="1600200"/>
            <a:ext cx="8229600" cy="4525963"/>
          </a:xfrm>
          <a:prstGeom prst="rect">
            <a:avLst/>
          </a:prstGeom>
          <a:noFill/>
          <a:ln w="9525">
            <a:noFill/>
            <a:miter lim="800000"/>
            <a:headEnd/>
            <a:tailEnd/>
          </a:ln>
          <a:effectLst/>
        </p:spPr>
        <p:txBody>
          <a:bodyPr/>
          <a:lstStyle/>
          <a:p>
            <a:pPr marL="342900" indent="-342900">
              <a:spcBef>
                <a:spcPct val="20000"/>
              </a:spcBef>
              <a:buSzPct val="70000"/>
              <a:buFont typeface="Arial" pitchFamily="34" charset="0"/>
              <a:buChar char="•"/>
            </a:pPr>
            <a:r>
              <a:rPr lang="en-US" sz="3200" dirty="0"/>
              <a:t>Government is comprised of thousands of government units</a:t>
            </a:r>
          </a:p>
          <a:p>
            <a:pPr marL="342900" indent="-342900">
              <a:spcBef>
                <a:spcPct val="20000"/>
              </a:spcBef>
              <a:buSzPct val="70000"/>
              <a:buFont typeface="Arial" pitchFamily="34" charset="0"/>
              <a:buChar char="•"/>
            </a:pPr>
            <a:r>
              <a:rPr lang="en-US" sz="3200" dirty="0"/>
              <a:t>Three levels: </a:t>
            </a:r>
          </a:p>
          <a:p>
            <a:pPr marL="800100" lvl="2" indent="-342900">
              <a:spcBef>
                <a:spcPct val="20000"/>
              </a:spcBef>
              <a:buSzPct val="70000"/>
              <a:buFont typeface="Arial" pitchFamily="34" charset="0"/>
              <a:buChar char="•"/>
            </a:pPr>
            <a:r>
              <a:rPr lang="en-US" sz="3200" dirty="0"/>
              <a:t>Federal</a:t>
            </a:r>
          </a:p>
          <a:p>
            <a:pPr marL="800100" lvl="2" indent="-342900">
              <a:spcBef>
                <a:spcPct val="20000"/>
              </a:spcBef>
              <a:buSzPct val="70000"/>
              <a:buFont typeface="Arial" pitchFamily="34" charset="0"/>
              <a:buChar char="•"/>
            </a:pPr>
            <a:r>
              <a:rPr lang="en-US" sz="3200" dirty="0" smtClean="0"/>
              <a:t>Provincial</a:t>
            </a:r>
            <a:endParaRPr lang="en-US" sz="3200" dirty="0"/>
          </a:p>
          <a:p>
            <a:pPr marL="800100" lvl="2" indent="-342900">
              <a:spcBef>
                <a:spcPct val="20000"/>
              </a:spcBef>
              <a:buSzPct val="70000"/>
              <a:buFont typeface="Arial" pitchFamily="34" charset="0"/>
              <a:buChar char="•"/>
            </a:pPr>
            <a:r>
              <a:rPr lang="en-US" sz="3200" dirty="0"/>
              <a:t>Local</a:t>
            </a:r>
          </a:p>
          <a:p>
            <a:pPr marL="342900" indent="-342900">
              <a:spcBef>
                <a:spcPct val="20000"/>
              </a:spcBef>
              <a:buSzPct val="70000"/>
              <a:buFont typeface="Arial" pitchFamily="34" charset="0"/>
              <a:buChar char="•"/>
            </a:pPr>
            <a:r>
              <a:rPr lang="en-US" sz="3200" dirty="0"/>
              <a:t>Each level allocates different levels and types of resources</a:t>
            </a:r>
          </a:p>
        </p:txBody>
      </p:sp>
    </p:spTree>
  </p:cSld>
  <p:clrMapOvr>
    <a:masterClrMapping/>
  </p:clrMapOvr>
  <p:transition spd="med">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sz="4000" smtClean="0"/>
              <a:t>Why Public Finance Is Needed?</a:t>
            </a:r>
          </a:p>
        </p:txBody>
      </p:sp>
      <p:sp>
        <p:nvSpPr>
          <p:cNvPr id="10243" name="Rectangle 3"/>
          <p:cNvSpPr>
            <a:spLocks noGrp="1" noChangeArrowheads="1"/>
          </p:cNvSpPr>
          <p:nvPr>
            <p:ph idx="1"/>
          </p:nvPr>
        </p:nvSpPr>
        <p:spPr/>
        <p:txBody>
          <a:bodyPr>
            <a:normAutofit fontScale="85000" lnSpcReduction="20000"/>
          </a:bodyPr>
          <a:lstStyle/>
          <a:p>
            <a:pPr eaLnBrk="1" hangingPunct="1">
              <a:defRPr/>
            </a:pPr>
            <a:r>
              <a:rPr lang="en-US" dirty="0" smtClean="0"/>
              <a:t>Taxation</a:t>
            </a:r>
          </a:p>
          <a:p>
            <a:pPr eaLnBrk="1" hangingPunct="1">
              <a:defRPr/>
            </a:pPr>
            <a:r>
              <a:rPr lang="en-US" dirty="0" smtClean="0"/>
              <a:t>Protection to Infant Industries</a:t>
            </a:r>
          </a:p>
          <a:p>
            <a:pPr eaLnBrk="1" hangingPunct="1">
              <a:defRPr/>
            </a:pPr>
            <a:r>
              <a:rPr lang="en-US" dirty="0" smtClean="0"/>
              <a:t>Providing Employment Opportunities</a:t>
            </a:r>
          </a:p>
          <a:p>
            <a:pPr eaLnBrk="1" hangingPunct="1">
              <a:defRPr/>
            </a:pPr>
            <a:r>
              <a:rPr lang="en-US" dirty="0" smtClean="0"/>
              <a:t>Economic Planning</a:t>
            </a:r>
          </a:p>
          <a:p>
            <a:pPr eaLnBrk="1" hangingPunct="1">
              <a:defRPr/>
            </a:pPr>
            <a:r>
              <a:rPr lang="en-US" dirty="0" smtClean="0"/>
              <a:t>Equality</a:t>
            </a:r>
          </a:p>
          <a:p>
            <a:pPr eaLnBrk="1" hangingPunct="1">
              <a:defRPr/>
            </a:pPr>
            <a:r>
              <a:rPr lang="en-US" dirty="0" smtClean="0"/>
              <a:t>Economic Stability</a:t>
            </a:r>
          </a:p>
          <a:p>
            <a:pPr eaLnBrk="1" hangingPunct="1">
              <a:defRPr/>
            </a:pPr>
            <a:r>
              <a:rPr lang="en-US" dirty="0" smtClean="0"/>
              <a:t>Optimum Utilization of Resources</a:t>
            </a:r>
          </a:p>
          <a:p>
            <a:pPr eaLnBrk="1" hangingPunct="1">
              <a:defRPr/>
            </a:pPr>
            <a:r>
              <a:rPr lang="en-US" dirty="0" smtClean="0"/>
              <a:t>Savings and Investments</a:t>
            </a:r>
          </a:p>
          <a:p>
            <a:pPr eaLnBrk="1" hangingPunct="1">
              <a:defRPr/>
            </a:pPr>
            <a:r>
              <a:rPr lang="en-US" dirty="0" smtClean="0"/>
              <a:t>Subsidies and Grants</a:t>
            </a:r>
          </a:p>
          <a:p>
            <a:pPr eaLnBrk="1" hangingPunct="1">
              <a:defRPr/>
            </a:pPr>
            <a:r>
              <a:rPr lang="en-US" dirty="0" smtClean="0"/>
              <a:t>Provision of Public Goods</a:t>
            </a:r>
          </a:p>
        </p:txBody>
      </p:sp>
      <p:sp>
        <p:nvSpPr>
          <p:cNvPr id="4" name="Slide Number Placeholder 3"/>
          <p:cNvSpPr>
            <a:spLocks noGrp="1"/>
          </p:cNvSpPr>
          <p:nvPr>
            <p:ph type="sldNum" sz="quarter" idx="12"/>
          </p:nvPr>
        </p:nvSpPr>
        <p:spPr/>
        <p:txBody>
          <a:bodyPr/>
          <a:lstStyle/>
          <a:p>
            <a:fld id="{7701469A-6BE7-4B27-A171-9E99326EC84A}" type="slidenum">
              <a:rPr lang="en-US" smtClean="0"/>
              <a:pPr/>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dirty="0" smtClean="0"/>
              <a:t>Major Fiscal Functions</a:t>
            </a:r>
          </a:p>
        </p:txBody>
      </p:sp>
      <p:sp>
        <p:nvSpPr>
          <p:cNvPr id="24579" name="Rectangle 3"/>
          <p:cNvSpPr>
            <a:spLocks noGrp="1" noChangeArrowheads="1"/>
          </p:cNvSpPr>
          <p:nvPr>
            <p:ph idx="1"/>
          </p:nvPr>
        </p:nvSpPr>
        <p:spPr>
          <a:xfrm>
            <a:off x="457200" y="1341438"/>
            <a:ext cx="8229600" cy="5327650"/>
          </a:xfrm>
        </p:spPr>
        <p:txBody>
          <a:bodyPr>
            <a:normAutofit/>
          </a:bodyPr>
          <a:lstStyle/>
          <a:p>
            <a:pPr eaLnBrk="1" hangingPunct="1">
              <a:lnSpc>
                <a:spcPct val="250000"/>
              </a:lnSpc>
              <a:defRPr/>
            </a:pPr>
            <a:r>
              <a:rPr lang="en-US" sz="2800" dirty="0" smtClean="0"/>
              <a:t>Allocation Function</a:t>
            </a:r>
          </a:p>
          <a:p>
            <a:pPr eaLnBrk="1" hangingPunct="1">
              <a:lnSpc>
                <a:spcPct val="250000"/>
              </a:lnSpc>
              <a:defRPr/>
            </a:pPr>
            <a:r>
              <a:rPr lang="en-US" sz="2800" dirty="0" smtClean="0"/>
              <a:t>Distribution Function</a:t>
            </a:r>
          </a:p>
          <a:p>
            <a:pPr eaLnBrk="1" hangingPunct="1">
              <a:lnSpc>
                <a:spcPct val="250000"/>
              </a:lnSpc>
              <a:defRPr/>
            </a:pPr>
            <a:r>
              <a:rPr lang="en-US" sz="2800" dirty="0" smtClean="0"/>
              <a:t>Stabilization Function</a:t>
            </a:r>
          </a:p>
        </p:txBody>
      </p:sp>
      <p:sp>
        <p:nvSpPr>
          <p:cNvPr id="4" name="Slide Number Placeholder 3"/>
          <p:cNvSpPr>
            <a:spLocks noGrp="1"/>
          </p:cNvSpPr>
          <p:nvPr>
            <p:ph type="sldNum" sz="quarter" idx="12"/>
          </p:nvPr>
        </p:nvSpPr>
        <p:spPr/>
        <p:txBody>
          <a:bodyPr/>
          <a:lstStyle/>
          <a:p>
            <a:fld id="{7701469A-6BE7-4B27-A171-9E99326EC84A}" type="slidenum">
              <a:rPr lang="en-US" smtClean="0"/>
              <a:pPr/>
              <a:t>9</a:t>
            </a:fld>
            <a:endParaRPr lang="en-US"/>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dirty="0" smtClean="0"/>
              <a:t>Major Fiscal Functions</a:t>
            </a:r>
          </a:p>
        </p:txBody>
      </p:sp>
      <p:sp>
        <p:nvSpPr>
          <p:cNvPr id="24579" name="Rectangle 3"/>
          <p:cNvSpPr>
            <a:spLocks noGrp="1" noChangeArrowheads="1"/>
          </p:cNvSpPr>
          <p:nvPr>
            <p:ph idx="1"/>
          </p:nvPr>
        </p:nvSpPr>
        <p:spPr>
          <a:xfrm>
            <a:off x="457200" y="1341438"/>
            <a:ext cx="8229600" cy="5327650"/>
          </a:xfrm>
        </p:spPr>
        <p:txBody>
          <a:bodyPr>
            <a:normAutofit/>
          </a:bodyPr>
          <a:lstStyle/>
          <a:p>
            <a:pPr eaLnBrk="1" hangingPunct="1">
              <a:lnSpc>
                <a:spcPct val="150000"/>
              </a:lnSpc>
              <a:defRPr/>
            </a:pPr>
            <a:r>
              <a:rPr lang="en-US" sz="2800" dirty="0" smtClean="0"/>
              <a:t>Allocation Function</a:t>
            </a:r>
          </a:p>
          <a:p>
            <a:pPr lvl="1">
              <a:lnSpc>
                <a:spcPct val="150000"/>
              </a:lnSpc>
              <a:defRPr/>
            </a:pPr>
            <a:r>
              <a:rPr lang="en-US" sz="2400" dirty="0" smtClean="0"/>
              <a:t>Allocation of total resources between private goods and social goods</a:t>
            </a:r>
          </a:p>
          <a:p>
            <a:pPr lvl="1">
              <a:lnSpc>
                <a:spcPct val="150000"/>
              </a:lnSpc>
              <a:defRPr/>
            </a:pPr>
            <a:r>
              <a:rPr lang="en-US" sz="2400" dirty="0" smtClean="0"/>
              <a:t>Choosing the mix of social goods</a:t>
            </a:r>
          </a:p>
          <a:p>
            <a:pPr lvl="1">
              <a:lnSpc>
                <a:spcPct val="150000"/>
              </a:lnSpc>
              <a:defRPr/>
            </a:pPr>
            <a:r>
              <a:rPr lang="en-US" sz="2400" dirty="0" smtClean="0"/>
              <a:t>Taxation and spending as major instruments</a:t>
            </a:r>
          </a:p>
          <a:p>
            <a:pPr lvl="1">
              <a:lnSpc>
                <a:spcPct val="150000"/>
              </a:lnSpc>
              <a:defRPr/>
            </a:pPr>
            <a:r>
              <a:rPr lang="en-US" sz="2400" dirty="0" smtClean="0"/>
              <a:t>Importance of non-fiscal regulatory instruments</a:t>
            </a:r>
          </a:p>
        </p:txBody>
      </p:sp>
      <p:sp>
        <p:nvSpPr>
          <p:cNvPr id="4" name="Slide Number Placeholder 3"/>
          <p:cNvSpPr>
            <a:spLocks noGrp="1"/>
          </p:cNvSpPr>
          <p:nvPr>
            <p:ph type="sldNum" sz="quarter" idx="12"/>
          </p:nvPr>
        </p:nvSpPr>
        <p:spPr/>
        <p:txBody>
          <a:bodyPr/>
          <a:lstStyle/>
          <a:p>
            <a:fld id="{7701469A-6BE7-4B27-A171-9E99326EC84A}"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defRPr/>
            </a:pPr>
            <a:r>
              <a:rPr lang="en-US" dirty="0" smtClean="0"/>
              <a:t>Major Fiscal Functions</a:t>
            </a:r>
          </a:p>
        </p:txBody>
      </p:sp>
      <p:sp>
        <p:nvSpPr>
          <p:cNvPr id="24579" name="Rectangle 3"/>
          <p:cNvSpPr>
            <a:spLocks noGrp="1" noChangeArrowheads="1"/>
          </p:cNvSpPr>
          <p:nvPr>
            <p:ph idx="1"/>
          </p:nvPr>
        </p:nvSpPr>
        <p:spPr>
          <a:xfrm>
            <a:off x="457200" y="1341438"/>
            <a:ext cx="8229600" cy="5327650"/>
          </a:xfrm>
        </p:spPr>
        <p:txBody>
          <a:bodyPr>
            <a:normAutofit/>
          </a:bodyPr>
          <a:lstStyle/>
          <a:p>
            <a:pPr eaLnBrk="1" hangingPunct="1">
              <a:lnSpc>
                <a:spcPct val="150000"/>
              </a:lnSpc>
              <a:defRPr/>
            </a:pPr>
            <a:r>
              <a:rPr lang="en-US" sz="2800" dirty="0" smtClean="0"/>
              <a:t>Distribution Function</a:t>
            </a:r>
          </a:p>
          <a:p>
            <a:pPr lvl="1">
              <a:lnSpc>
                <a:spcPct val="150000"/>
              </a:lnSpc>
              <a:defRPr/>
            </a:pPr>
            <a:r>
              <a:rPr lang="en-US" sz="2400" dirty="0" smtClean="0"/>
              <a:t>Distribution of income and wealth between various classes</a:t>
            </a:r>
          </a:p>
          <a:p>
            <a:pPr lvl="1">
              <a:lnSpc>
                <a:spcPct val="150000"/>
              </a:lnSpc>
              <a:defRPr/>
            </a:pPr>
            <a:r>
              <a:rPr lang="en-US" sz="2400" dirty="0" smtClean="0"/>
              <a:t>Taxes and subsidies as major tools</a:t>
            </a:r>
          </a:p>
          <a:p>
            <a:pPr lvl="1">
              <a:lnSpc>
                <a:spcPct val="150000"/>
              </a:lnSpc>
              <a:defRPr/>
            </a:pPr>
            <a:r>
              <a:rPr lang="en-US" sz="2400" dirty="0" smtClean="0"/>
              <a:t>Under Allocation function, taxes are used to distribute resources between private and public wants</a:t>
            </a:r>
          </a:p>
          <a:p>
            <a:pPr eaLnBrk="1" hangingPunct="1">
              <a:lnSpc>
                <a:spcPct val="150000"/>
              </a:lnSpc>
              <a:defRPr/>
            </a:pPr>
            <a:r>
              <a:rPr lang="en-US" sz="2800" dirty="0" smtClean="0"/>
              <a:t>Stabilization Function</a:t>
            </a:r>
          </a:p>
          <a:p>
            <a:pPr lvl="1">
              <a:lnSpc>
                <a:spcPct val="150000"/>
              </a:lnSpc>
              <a:defRPr/>
            </a:pPr>
            <a:r>
              <a:rPr lang="en-US" sz="2400" dirty="0" smtClean="0"/>
              <a:t>Influencing the unemployment, price level and output</a:t>
            </a:r>
          </a:p>
          <a:p>
            <a:pPr lvl="1">
              <a:lnSpc>
                <a:spcPct val="150000"/>
              </a:lnSpc>
              <a:defRPr/>
            </a:pPr>
            <a:r>
              <a:rPr lang="en-US" sz="2400" dirty="0" smtClean="0"/>
              <a:t>To tone down the effects of economic cycles</a:t>
            </a:r>
          </a:p>
        </p:txBody>
      </p:sp>
      <p:sp>
        <p:nvSpPr>
          <p:cNvPr id="4" name="Slide Number Placeholder 3"/>
          <p:cNvSpPr>
            <a:spLocks noGrp="1"/>
          </p:cNvSpPr>
          <p:nvPr>
            <p:ph type="sldNum" sz="quarter" idx="12"/>
          </p:nvPr>
        </p:nvSpPr>
        <p:spPr/>
        <p:txBody>
          <a:bodyPr/>
          <a:lstStyle/>
          <a:p>
            <a:fld id="{7701469A-6BE7-4B27-A171-9E99326EC84A}" type="slidenum">
              <a:rPr lang="en-US" smtClean="0"/>
              <a:pPr/>
              <a:t>11</a:t>
            </a:fld>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defRPr/>
            </a:pPr>
            <a:r>
              <a:rPr lang="en-US" dirty="0" smtClean="0"/>
              <a:t>Efficiency:</a:t>
            </a:r>
            <a:br>
              <a:rPr lang="en-US" dirty="0" smtClean="0"/>
            </a:br>
            <a:r>
              <a:rPr lang="en-US" dirty="0" smtClean="0"/>
              <a:t>Criterion and Government</a:t>
            </a: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cs typeface="Arial" charset="0"/>
              </a:rPr>
              <a:t>Positive and Normative Economics</a:t>
            </a:r>
            <a:r>
              <a:rPr lang="en-US"/>
              <a:t> </a:t>
            </a:r>
          </a:p>
        </p:txBody>
      </p:sp>
      <p:sp>
        <p:nvSpPr>
          <p:cNvPr id="8195" name="Rectangle 3"/>
          <p:cNvSpPr>
            <a:spLocks noGrp="1" noChangeArrowheads="1"/>
          </p:cNvSpPr>
          <p:nvPr>
            <p:ph type="body" idx="1"/>
          </p:nvPr>
        </p:nvSpPr>
        <p:spPr/>
        <p:txBody>
          <a:bodyPr/>
          <a:lstStyle/>
          <a:p>
            <a:r>
              <a:rPr lang="en-US">
                <a:solidFill>
                  <a:srgbClr val="660066"/>
                </a:solidFill>
                <a:latin typeface="Arial" charset="0"/>
                <a:cs typeface="Arial" charset="0"/>
              </a:rPr>
              <a:t>Positive Economics</a:t>
            </a:r>
            <a:r>
              <a:rPr lang="en-US">
                <a:latin typeface="Arial" charset="0"/>
                <a:cs typeface="Arial" charset="0"/>
              </a:rPr>
              <a:t> explains “what is” without making judgments about the appropriateness of “what is.”</a:t>
            </a:r>
            <a:endParaRPr lang="en-US">
              <a:cs typeface="Times New Roman" pitchFamily="18" charset="0"/>
            </a:endParaRPr>
          </a:p>
          <a:p>
            <a:r>
              <a:rPr lang="en-US">
                <a:solidFill>
                  <a:srgbClr val="660066"/>
                </a:solidFill>
                <a:latin typeface="Arial" charset="0"/>
                <a:cs typeface="Arial" charset="0"/>
              </a:rPr>
              <a:t>Normative Economics:</a:t>
            </a:r>
            <a:r>
              <a:rPr lang="en-US">
                <a:latin typeface="Arial" charset="0"/>
                <a:cs typeface="Arial" charset="0"/>
              </a:rPr>
              <a:t> designed to formulate recommendations on what should be.</a:t>
            </a:r>
            <a:endParaRPr lang="en-US">
              <a:cs typeface="Times New Roman" pitchFamily="18" charset="0"/>
            </a:endParaRPr>
          </a:p>
          <a:p>
            <a:pPr>
              <a:buFont typeface="Wingdings" pitchFamily="2" charset="2"/>
              <a:buNone/>
            </a:pPr>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13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left)">
                                      <p:cBhvr>
                                        <p:cTn id="7" dur="500"/>
                                        <p:tgtEl>
                                          <p:spTgt spid="819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animEffect transition="in" filter="wipe(left)">
                                      <p:cBhvr>
                                        <p:cTn id="11" dur="500"/>
                                        <p:tgtEl>
                                          <p:spTgt spid="81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advAuto="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US" sz="4000">
                <a:cs typeface="Arial" charset="0"/>
              </a:rPr>
              <a:t>Normative Evaluation of Resource Use: </a:t>
            </a:r>
            <a:br>
              <a:rPr lang="en-US" sz="4000">
                <a:cs typeface="Arial" charset="0"/>
              </a:rPr>
            </a:br>
            <a:r>
              <a:rPr lang="en-US" sz="4000">
                <a:cs typeface="Arial" charset="0"/>
              </a:rPr>
              <a:t>The Efficiency Criterion</a:t>
            </a:r>
            <a:r>
              <a:rPr lang="en-US"/>
              <a:t> </a:t>
            </a:r>
          </a:p>
        </p:txBody>
      </p:sp>
      <p:sp>
        <p:nvSpPr>
          <p:cNvPr id="9222" name="Rectangle 6"/>
          <p:cNvSpPr>
            <a:spLocks noGrp="1" noChangeArrowheads="1"/>
          </p:cNvSpPr>
          <p:nvPr>
            <p:ph type="body" idx="1"/>
          </p:nvPr>
        </p:nvSpPr>
        <p:spPr>
          <a:xfrm>
            <a:off x="685800" y="2292350"/>
            <a:ext cx="7772400" cy="4114800"/>
          </a:xfrm>
        </p:spPr>
        <p:txBody>
          <a:bodyPr/>
          <a:lstStyle/>
          <a:p>
            <a:r>
              <a:rPr lang="en-US" b="1">
                <a:solidFill>
                  <a:srgbClr val="660066"/>
                </a:solidFill>
                <a:latin typeface="Arial" charset="0"/>
                <a:cs typeface="Arial" charset="0"/>
              </a:rPr>
              <a:t>Pareto Optimality</a:t>
            </a:r>
            <a:endParaRPr lang="en-US">
              <a:cs typeface="Times New Roman" pitchFamily="18" charset="0"/>
            </a:endParaRPr>
          </a:p>
          <a:p>
            <a:r>
              <a:rPr lang="en-US">
                <a:latin typeface="Arial" charset="0"/>
                <a:cs typeface="Arial" charset="0"/>
              </a:rPr>
              <a:t>The </a:t>
            </a:r>
            <a:r>
              <a:rPr lang="en-US" b="1">
                <a:solidFill>
                  <a:srgbClr val="660066"/>
                </a:solidFill>
                <a:latin typeface="Arial" charset="0"/>
                <a:cs typeface="Arial" charset="0"/>
              </a:rPr>
              <a:t>efficiency criterion</a:t>
            </a:r>
            <a:r>
              <a:rPr lang="en-US">
                <a:latin typeface="Arial" charset="0"/>
                <a:cs typeface="Arial" charset="0"/>
              </a:rPr>
              <a:t> is satisfied when resources are used over any given period of time in such a way as to make it impossible to increase the well-being of any one person without reducing the well-being of any other person. </a:t>
            </a:r>
          </a:p>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14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22">
                                            <p:txEl>
                                              <p:pRg st="0" end="0"/>
                                            </p:txEl>
                                          </p:spTgt>
                                        </p:tgtEl>
                                        <p:attrNameLst>
                                          <p:attrName>style.visibility</p:attrName>
                                        </p:attrNameLst>
                                      </p:cBhvr>
                                      <p:to>
                                        <p:strVal val="visible"/>
                                      </p:to>
                                    </p:set>
                                    <p:animEffect transition="in" filter="wipe(left)">
                                      <p:cBhvr>
                                        <p:cTn id="7" dur="500"/>
                                        <p:tgtEl>
                                          <p:spTgt spid="922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22">
                                            <p:txEl>
                                              <p:pRg st="1" end="1"/>
                                            </p:txEl>
                                          </p:spTgt>
                                        </p:tgtEl>
                                        <p:attrNameLst>
                                          <p:attrName>style.visibility</p:attrName>
                                        </p:attrNameLst>
                                      </p:cBhvr>
                                      <p:to>
                                        <p:strVal val="visible"/>
                                      </p:to>
                                    </p:set>
                                    <p:animEffect transition="in" filter="wipe(left)">
                                      <p:cBhvr>
                                        <p:cTn id="11" dur="500"/>
                                        <p:tgtEl>
                                          <p:spTgt spid="922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build="p" bldLvl="5" autoUpdateAnimBg="0" advAuto="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defRPr/>
            </a:pPr>
            <a:r>
              <a:rPr lang="en-US" dirty="0" smtClean="0">
                <a:cs typeface="Times New Roman" pitchFamily="18" charset="0"/>
              </a:rPr>
              <a:t>Efficiency, Markets and Government</a:t>
            </a:r>
            <a:r>
              <a:rPr lang="en-US" dirty="0" smtClean="0"/>
              <a:t> </a:t>
            </a: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cs typeface="Arial" charset="0"/>
              </a:rPr>
              <a:t>Marginal Conditions for Efficiency</a:t>
            </a:r>
            <a:r>
              <a:rPr lang="en-US"/>
              <a:t> </a:t>
            </a:r>
          </a:p>
        </p:txBody>
      </p:sp>
      <p:sp>
        <p:nvSpPr>
          <p:cNvPr id="10243" name="Rectangle 3"/>
          <p:cNvSpPr>
            <a:spLocks noGrp="1" noChangeArrowheads="1"/>
          </p:cNvSpPr>
          <p:nvPr>
            <p:ph type="body" idx="1"/>
          </p:nvPr>
        </p:nvSpPr>
        <p:spPr/>
        <p:txBody>
          <a:bodyPr/>
          <a:lstStyle/>
          <a:p>
            <a:r>
              <a:rPr lang="en-US">
                <a:latin typeface="Arial" charset="0"/>
                <a:cs typeface="Arial" charset="0"/>
              </a:rPr>
              <a:t>Total Social Benefit </a:t>
            </a:r>
          </a:p>
          <a:p>
            <a:r>
              <a:rPr lang="en-US">
                <a:latin typeface="Arial" charset="0"/>
                <a:cs typeface="Times New Roman" pitchFamily="18" charset="0"/>
              </a:rPr>
              <a:t>Total Social Cost</a:t>
            </a:r>
            <a:r>
              <a:rPr lang="en-US">
                <a:latin typeface="Arial" charset="0"/>
                <a:cs typeface="Arial" charset="0"/>
              </a:rPr>
              <a:t> </a:t>
            </a:r>
          </a:p>
          <a:p>
            <a:r>
              <a:rPr lang="en-US">
                <a:latin typeface="Arial" charset="0"/>
                <a:cs typeface="Times New Roman" pitchFamily="18" charset="0"/>
              </a:rPr>
              <a:t>Net Benefit = </a:t>
            </a:r>
            <a:r>
              <a:rPr lang="en-US" i="1">
                <a:latin typeface="Arial" charset="0"/>
                <a:cs typeface="Times New Roman" pitchFamily="18" charset="0"/>
              </a:rPr>
              <a:t>TSB</a:t>
            </a:r>
            <a:r>
              <a:rPr lang="en-US">
                <a:latin typeface="Arial" charset="0"/>
                <a:cs typeface="Times New Roman" pitchFamily="18" charset="0"/>
              </a:rPr>
              <a:t> – </a:t>
            </a:r>
            <a:r>
              <a:rPr lang="en-US" i="1">
                <a:latin typeface="Arial" charset="0"/>
                <a:cs typeface="Times New Roman" pitchFamily="18" charset="0"/>
              </a:rPr>
              <a:t>TSC</a:t>
            </a:r>
            <a:r>
              <a:rPr lang="en-US">
                <a:latin typeface="Arial" charset="0"/>
                <a:cs typeface="Arial" charset="0"/>
              </a:rPr>
              <a:t> </a:t>
            </a:r>
          </a:p>
          <a:p>
            <a:r>
              <a:rPr lang="en-US">
                <a:latin typeface="Arial" charset="0"/>
                <a:cs typeface="Times New Roman" pitchFamily="18" charset="0"/>
              </a:rPr>
              <a:t>Maximum Net Benefit occurs where </a:t>
            </a:r>
            <a:r>
              <a:rPr lang="en-US" i="1">
                <a:latin typeface="Arial" charset="0"/>
                <a:cs typeface="Times New Roman" pitchFamily="18" charset="0"/>
              </a:rPr>
              <a:t>MSB</a:t>
            </a:r>
            <a:r>
              <a:rPr lang="en-US">
                <a:latin typeface="Arial" charset="0"/>
                <a:cs typeface="Times New Roman" pitchFamily="18" charset="0"/>
              </a:rPr>
              <a:t> = </a:t>
            </a:r>
            <a:r>
              <a:rPr lang="en-US" i="1">
                <a:latin typeface="Arial" charset="0"/>
                <a:cs typeface="Times New Roman" pitchFamily="18" charset="0"/>
              </a:rPr>
              <a:t>MSC</a:t>
            </a:r>
            <a:r>
              <a:rPr lang="en-US">
                <a:latin typeface="Arial" charset="0"/>
                <a:cs typeface="Arial" charset="0"/>
              </a:rPr>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16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243">
                                            <p:txEl>
                                              <p:pRg st="1" end="1"/>
                                            </p:txEl>
                                          </p:spTgt>
                                        </p:tgtEl>
                                        <p:attrNameLst>
                                          <p:attrName>style.visibility</p:attrName>
                                        </p:attrNameLst>
                                      </p:cBhvr>
                                      <p:to>
                                        <p:strVal val="visible"/>
                                      </p:to>
                                    </p:set>
                                    <p:animEffect transition="in" filter="wipe(left)">
                                      <p:cBhvr>
                                        <p:cTn id="11" dur="500"/>
                                        <p:tgtEl>
                                          <p:spTgt spid="10243">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animEffect transition="in" filter="wipe(left)">
                                      <p:cBhvr>
                                        <p:cTn id="15" dur="500"/>
                                        <p:tgtEl>
                                          <p:spTgt spid="10243">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243">
                                            <p:txEl>
                                              <p:pRg st="3" end="3"/>
                                            </p:txEl>
                                          </p:spTgt>
                                        </p:tgtEl>
                                        <p:attrNameLst>
                                          <p:attrName>style.visibility</p:attrName>
                                        </p:attrNameLst>
                                      </p:cBhvr>
                                      <p:to>
                                        <p:strVal val="visible"/>
                                      </p:to>
                                    </p:set>
                                    <p:animEffect transition="in" filter="wipe(left)">
                                      <p:cBhvr>
                                        <p:cTn id="19" dur="500"/>
                                        <p:tgtEl>
                                          <p:spTgt spid="1024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5" autoUpdateAnimBg="0" advAuto="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28600" y="228600"/>
            <a:ext cx="8686800" cy="1143000"/>
          </a:xfrm>
        </p:spPr>
        <p:txBody>
          <a:bodyPr>
            <a:normAutofit fontScale="90000"/>
          </a:bodyPr>
          <a:lstStyle/>
          <a:p>
            <a:r>
              <a:rPr lang="en-US">
                <a:cs typeface="Arial" charset="0"/>
              </a:rPr>
              <a:t>Conditions under which the Market is Pareto Optimal</a:t>
            </a:r>
            <a:r>
              <a:rPr lang="en-US" sz="3600"/>
              <a:t> </a:t>
            </a:r>
          </a:p>
        </p:txBody>
      </p:sp>
      <p:sp>
        <p:nvSpPr>
          <p:cNvPr id="11267" name="Rectangle 3"/>
          <p:cNvSpPr>
            <a:spLocks noGrp="1" noChangeArrowheads="1"/>
          </p:cNvSpPr>
          <p:nvPr>
            <p:ph type="body" idx="1"/>
          </p:nvPr>
        </p:nvSpPr>
        <p:spPr>
          <a:xfrm>
            <a:off x="228600" y="1981200"/>
            <a:ext cx="8686800" cy="4114800"/>
          </a:xfrm>
        </p:spPr>
        <p:txBody>
          <a:bodyPr>
            <a:normAutofit lnSpcReduction="10000"/>
          </a:bodyPr>
          <a:lstStyle/>
          <a:p>
            <a:pPr>
              <a:lnSpc>
                <a:spcPct val="90000"/>
              </a:lnSpc>
            </a:pPr>
            <a:r>
              <a:rPr lang="en-US" sz="2800">
                <a:latin typeface="Arial" charset="0"/>
                <a:cs typeface="Arial" charset="0"/>
              </a:rPr>
              <a:t>All productive resources are privately owned.</a:t>
            </a:r>
          </a:p>
          <a:p>
            <a:pPr>
              <a:lnSpc>
                <a:spcPct val="90000"/>
              </a:lnSpc>
            </a:pPr>
            <a:r>
              <a:rPr lang="en-US" sz="2800">
                <a:latin typeface="Arial" charset="0"/>
                <a:cs typeface="Arial" charset="0"/>
              </a:rPr>
              <a:t>All transactions take place in markets and in each separate market many competing sellers offer a standardized product to many competing buyers.</a:t>
            </a:r>
            <a:endParaRPr lang="en-US" sz="2800">
              <a:cs typeface="Times New Roman" pitchFamily="18" charset="0"/>
            </a:endParaRPr>
          </a:p>
          <a:p>
            <a:pPr>
              <a:lnSpc>
                <a:spcPct val="90000"/>
              </a:lnSpc>
            </a:pPr>
            <a:r>
              <a:rPr lang="en-US" sz="2800">
                <a:latin typeface="Arial" charset="0"/>
                <a:cs typeface="Arial" charset="0"/>
              </a:rPr>
              <a:t>Economic Power is dispersed in the sense that no buyers or sellers alone can influence prices.</a:t>
            </a:r>
            <a:endParaRPr lang="en-US" sz="2800">
              <a:cs typeface="Times New Roman" pitchFamily="18" charset="0"/>
            </a:endParaRPr>
          </a:p>
          <a:p>
            <a:pPr>
              <a:lnSpc>
                <a:spcPct val="90000"/>
              </a:lnSpc>
            </a:pPr>
            <a:r>
              <a:rPr lang="en-US" sz="2800">
                <a:latin typeface="Arial" charset="0"/>
                <a:cs typeface="Arial" charset="0"/>
              </a:rPr>
              <a:t>All relevant information is freely available to buyers and sellers.</a:t>
            </a:r>
            <a:endParaRPr lang="en-US" sz="2800">
              <a:cs typeface="Times New Roman" pitchFamily="18" charset="0"/>
            </a:endParaRPr>
          </a:p>
          <a:p>
            <a:pPr>
              <a:lnSpc>
                <a:spcPct val="90000"/>
              </a:lnSpc>
            </a:pPr>
            <a:r>
              <a:rPr lang="en-US" sz="2800">
                <a:latin typeface="Arial" charset="0"/>
                <a:cs typeface="Arial" charset="0"/>
              </a:rPr>
              <a:t>Resources are mobile and may be freely employed in any enterprise.</a:t>
            </a:r>
            <a:r>
              <a:rPr lang="en-US" sz="2800"/>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17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animEffect transition="in" filter="wipe(left)">
                                      <p:cBhvr>
                                        <p:cTn id="11" dur="500"/>
                                        <p:tgtEl>
                                          <p:spTgt spid="11267">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animEffect transition="in" filter="wipe(left)">
                                      <p:cBhvr>
                                        <p:cTn id="15" dur="500"/>
                                        <p:tgtEl>
                                          <p:spTgt spid="11267">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animEffect transition="in" filter="wipe(left)">
                                      <p:cBhvr>
                                        <p:cTn id="19" dur="500"/>
                                        <p:tgtEl>
                                          <p:spTgt spid="11267">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animEffect transition="in" filter="wipe(left)">
                                      <p:cBhvr>
                                        <p:cTn id="23"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advAuto="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p:spPr>
        <p:txBody>
          <a:bodyPr/>
          <a:lstStyle/>
          <a:p>
            <a:r>
              <a:rPr lang="en-US"/>
              <a:t>If These Conditions are Met</a:t>
            </a:r>
          </a:p>
        </p:txBody>
      </p:sp>
      <p:sp>
        <p:nvSpPr>
          <p:cNvPr id="12292" name="Text Box 4"/>
          <p:cNvSpPr txBox="1">
            <a:spLocks noChangeArrowheads="1"/>
          </p:cNvSpPr>
          <p:nvPr/>
        </p:nvSpPr>
        <p:spPr bwMode="auto">
          <a:xfrm>
            <a:off x="2971800" y="2286000"/>
            <a:ext cx="3352800" cy="579438"/>
          </a:xfrm>
          <a:prstGeom prst="rect">
            <a:avLst/>
          </a:prstGeom>
          <a:noFill/>
          <a:ln w="9525">
            <a:noFill/>
            <a:miter lim="800000"/>
            <a:headEnd/>
            <a:tailEnd/>
          </a:ln>
          <a:effectLst/>
        </p:spPr>
        <p:txBody>
          <a:bodyPr>
            <a:spAutoFit/>
          </a:bodyPr>
          <a:lstStyle/>
          <a:p>
            <a:pPr>
              <a:spcBef>
                <a:spcPct val="50000"/>
              </a:spcBef>
            </a:pPr>
            <a:r>
              <a:rPr lang="en-US" sz="3200" i="1">
                <a:solidFill>
                  <a:srgbClr val="660066"/>
                </a:solidFill>
                <a:latin typeface="Arial" charset="0"/>
                <a:cs typeface="Arial" charset="0"/>
              </a:rPr>
              <a:t>P</a:t>
            </a:r>
            <a:r>
              <a:rPr lang="en-US" sz="3200">
                <a:solidFill>
                  <a:srgbClr val="660066"/>
                </a:solidFill>
                <a:latin typeface="Arial" charset="0"/>
                <a:cs typeface="Arial" charset="0"/>
              </a:rPr>
              <a:t> = </a:t>
            </a:r>
            <a:r>
              <a:rPr lang="en-US" sz="3200" i="1">
                <a:solidFill>
                  <a:srgbClr val="660066"/>
                </a:solidFill>
                <a:latin typeface="Arial" charset="0"/>
                <a:cs typeface="Arial" charset="0"/>
              </a:rPr>
              <a:t>MPB</a:t>
            </a:r>
            <a:r>
              <a:rPr lang="en-US" sz="3200">
                <a:solidFill>
                  <a:srgbClr val="660066"/>
                </a:solidFill>
                <a:latin typeface="Arial" charset="0"/>
                <a:cs typeface="Arial" charset="0"/>
              </a:rPr>
              <a:t> = </a:t>
            </a:r>
            <a:r>
              <a:rPr lang="en-US" sz="3200" i="1">
                <a:solidFill>
                  <a:srgbClr val="660066"/>
                </a:solidFill>
                <a:latin typeface="Arial" charset="0"/>
                <a:cs typeface="Arial" charset="0"/>
              </a:rPr>
              <a:t>MSB</a:t>
            </a:r>
            <a:endParaRPr lang="en-US" sz="3200">
              <a:solidFill>
                <a:srgbClr val="660066"/>
              </a:solidFill>
              <a:latin typeface="Arial" charset="0"/>
              <a:cs typeface="Arial" charset="0"/>
            </a:endParaRPr>
          </a:p>
        </p:txBody>
      </p:sp>
      <p:sp>
        <p:nvSpPr>
          <p:cNvPr id="12294" name="Text Box 6"/>
          <p:cNvSpPr txBox="1">
            <a:spLocks noChangeArrowheads="1"/>
          </p:cNvSpPr>
          <p:nvPr/>
        </p:nvSpPr>
        <p:spPr bwMode="auto">
          <a:xfrm>
            <a:off x="3238500" y="3611563"/>
            <a:ext cx="2819400" cy="519112"/>
          </a:xfrm>
          <a:prstGeom prst="rect">
            <a:avLst/>
          </a:prstGeom>
          <a:noFill/>
          <a:ln w="9525">
            <a:noFill/>
            <a:miter lim="800000"/>
            <a:headEnd/>
            <a:tailEnd/>
          </a:ln>
          <a:effectLst/>
        </p:spPr>
        <p:txBody>
          <a:bodyPr>
            <a:spAutoFit/>
          </a:bodyPr>
          <a:lstStyle/>
          <a:p>
            <a:pPr>
              <a:spcBef>
                <a:spcPct val="50000"/>
              </a:spcBef>
            </a:pPr>
            <a:r>
              <a:rPr lang="en-US" sz="2800" i="1">
                <a:solidFill>
                  <a:srgbClr val="660066"/>
                </a:solidFill>
                <a:latin typeface="Arial" charset="0"/>
                <a:cs typeface="Arial" charset="0"/>
              </a:rPr>
              <a:t>P</a:t>
            </a:r>
            <a:r>
              <a:rPr lang="en-US" sz="2800">
                <a:solidFill>
                  <a:srgbClr val="660066"/>
                </a:solidFill>
                <a:latin typeface="Arial" charset="0"/>
                <a:cs typeface="Arial" charset="0"/>
              </a:rPr>
              <a:t> = </a:t>
            </a:r>
            <a:r>
              <a:rPr lang="en-US" sz="2800" i="1">
                <a:solidFill>
                  <a:srgbClr val="660066"/>
                </a:solidFill>
                <a:latin typeface="Arial" charset="0"/>
                <a:cs typeface="Arial" charset="0"/>
              </a:rPr>
              <a:t>MPC</a:t>
            </a:r>
            <a:r>
              <a:rPr lang="en-US" sz="2800">
                <a:solidFill>
                  <a:srgbClr val="660066"/>
                </a:solidFill>
                <a:latin typeface="Arial" charset="0"/>
                <a:cs typeface="Arial" charset="0"/>
              </a:rPr>
              <a:t> = </a:t>
            </a:r>
            <a:r>
              <a:rPr lang="en-US" sz="2800" i="1">
                <a:solidFill>
                  <a:srgbClr val="660066"/>
                </a:solidFill>
                <a:latin typeface="Arial" charset="0"/>
                <a:cs typeface="Arial" charset="0"/>
              </a:rPr>
              <a:t>MSC</a:t>
            </a:r>
            <a:endParaRPr lang="en-US" sz="2800">
              <a:solidFill>
                <a:srgbClr val="660066"/>
              </a:solidFill>
              <a:latin typeface="Arial" charset="0"/>
              <a:cs typeface="Arial" charset="0"/>
            </a:endParaRPr>
          </a:p>
        </p:txBody>
      </p:sp>
      <p:sp>
        <p:nvSpPr>
          <p:cNvPr id="12295" name="Text Box 7"/>
          <p:cNvSpPr txBox="1">
            <a:spLocks noChangeArrowheads="1"/>
          </p:cNvSpPr>
          <p:nvPr/>
        </p:nvSpPr>
        <p:spPr bwMode="auto">
          <a:xfrm>
            <a:off x="3238500" y="4876800"/>
            <a:ext cx="2819400" cy="519113"/>
          </a:xfrm>
          <a:prstGeom prst="rect">
            <a:avLst/>
          </a:prstGeom>
          <a:noFill/>
          <a:ln w="9525">
            <a:noFill/>
            <a:miter lim="800000"/>
            <a:headEnd/>
            <a:tailEnd/>
          </a:ln>
          <a:effectLst/>
        </p:spPr>
        <p:txBody>
          <a:bodyPr>
            <a:spAutoFit/>
          </a:bodyPr>
          <a:lstStyle/>
          <a:p>
            <a:pPr>
              <a:spcBef>
                <a:spcPct val="50000"/>
              </a:spcBef>
            </a:pPr>
            <a:r>
              <a:rPr lang="en-US" sz="2800" i="1" dirty="0">
                <a:solidFill>
                  <a:srgbClr val="660066"/>
                </a:solidFill>
                <a:latin typeface="Arial" charset="0"/>
                <a:cs typeface="Arial" charset="0"/>
              </a:rPr>
              <a:t>P</a:t>
            </a:r>
            <a:r>
              <a:rPr lang="en-US" sz="2800" dirty="0">
                <a:solidFill>
                  <a:srgbClr val="660066"/>
                </a:solidFill>
                <a:latin typeface="Arial" charset="0"/>
                <a:cs typeface="Arial" charset="0"/>
              </a:rPr>
              <a:t> = </a:t>
            </a:r>
            <a:r>
              <a:rPr lang="en-US" sz="2800" i="1" dirty="0" err="1">
                <a:solidFill>
                  <a:srgbClr val="660066"/>
                </a:solidFill>
                <a:latin typeface="Arial" charset="0"/>
                <a:cs typeface="Arial" charset="0"/>
              </a:rPr>
              <a:t>MSB</a:t>
            </a:r>
            <a:r>
              <a:rPr lang="en-US" sz="2800" dirty="0">
                <a:solidFill>
                  <a:srgbClr val="660066"/>
                </a:solidFill>
                <a:latin typeface="Arial" charset="0"/>
                <a:cs typeface="Arial" charset="0"/>
              </a:rPr>
              <a:t> = </a:t>
            </a:r>
            <a:r>
              <a:rPr lang="en-US" sz="2800" i="1" dirty="0" err="1">
                <a:solidFill>
                  <a:srgbClr val="660066"/>
                </a:solidFill>
                <a:latin typeface="Arial" charset="0"/>
                <a:cs typeface="Arial" charset="0"/>
              </a:rPr>
              <a:t>MSC</a:t>
            </a:r>
            <a:endParaRPr lang="en-US" sz="2800" dirty="0">
              <a:solidFill>
                <a:srgbClr val="660066"/>
              </a:solidFill>
              <a:latin typeface="Arial" charset="0"/>
              <a:cs typeface="Arial" charset="0"/>
            </a:endParaRPr>
          </a:p>
        </p:txBody>
      </p:sp>
      <p:sp>
        <p:nvSpPr>
          <p:cNvPr id="12297" name="Text Box 9"/>
          <p:cNvSpPr txBox="1">
            <a:spLocks noChangeArrowheads="1"/>
          </p:cNvSpPr>
          <p:nvPr/>
        </p:nvSpPr>
        <p:spPr bwMode="auto">
          <a:xfrm>
            <a:off x="4229100" y="3009900"/>
            <a:ext cx="914400" cy="457200"/>
          </a:xfrm>
          <a:prstGeom prst="rect">
            <a:avLst/>
          </a:prstGeom>
          <a:noFill/>
          <a:ln w="9525">
            <a:noFill/>
            <a:miter lim="800000"/>
            <a:headEnd/>
            <a:tailEnd/>
          </a:ln>
          <a:effectLst/>
        </p:spPr>
        <p:txBody>
          <a:bodyPr>
            <a:spAutoFit/>
          </a:bodyPr>
          <a:lstStyle/>
          <a:p>
            <a:pPr>
              <a:spcBef>
                <a:spcPct val="50000"/>
              </a:spcBef>
            </a:pPr>
            <a:r>
              <a:rPr lang="en-US" sz="2400">
                <a:latin typeface="Arial" charset="0"/>
              </a:rPr>
              <a:t>and</a:t>
            </a:r>
          </a:p>
        </p:txBody>
      </p:sp>
      <p:sp>
        <p:nvSpPr>
          <p:cNvPr id="12298" name="Text Box 10"/>
          <p:cNvSpPr txBox="1">
            <a:spLocks noChangeArrowheads="1"/>
          </p:cNvSpPr>
          <p:nvPr/>
        </p:nvSpPr>
        <p:spPr bwMode="auto">
          <a:xfrm>
            <a:off x="4330700" y="4275138"/>
            <a:ext cx="533400" cy="457200"/>
          </a:xfrm>
          <a:prstGeom prst="rect">
            <a:avLst/>
          </a:prstGeom>
          <a:noFill/>
          <a:ln w="9525">
            <a:noFill/>
            <a:miter lim="800000"/>
            <a:headEnd/>
            <a:tailEnd/>
          </a:ln>
          <a:effectLst/>
        </p:spPr>
        <p:txBody>
          <a:bodyPr>
            <a:spAutoFit/>
          </a:bodyPr>
          <a:lstStyle/>
          <a:p>
            <a:pPr>
              <a:spcBef>
                <a:spcPct val="50000"/>
              </a:spcBef>
            </a:pPr>
            <a:r>
              <a:rPr lang="en-US" sz="2400">
                <a:latin typeface="Arial" charset="0"/>
              </a:rPr>
              <a:t>so</a:t>
            </a:r>
          </a:p>
        </p:txBody>
      </p:sp>
      <p:sp>
        <p:nvSpPr>
          <p:cNvPr id="8" name="Slide Number Placeholder 7"/>
          <p:cNvSpPr>
            <a:spLocks noGrp="1"/>
          </p:cNvSpPr>
          <p:nvPr>
            <p:ph type="sldNum" sz="quarter" idx="12"/>
          </p:nvPr>
        </p:nvSpPr>
        <p:spPr/>
        <p:txBody>
          <a:bodyPr/>
          <a:lstStyle/>
          <a:p>
            <a:fld id="{9A4B6450-EC41-4195-A209-9389352C6526}" type="slidenum">
              <a:rPr lang="en-US" smtClean="0"/>
              <a:pPr/>
              <a:t>18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92">
                                            <p:txEl>
                                              <p:pRg st="0" end="0"/>
                                            </p:txEl>
                                          </p:spTgt>
                                        </p:tgtEl>
                                        <p:attrNameLst>
                                          <p:attrName>style.visibility</p:attrName>
                                        </p:attrNameLst>
                                      </p:cBhvr>
                                      <p:to>
                                        <p:strVal val="visible"/>
                                      </p:to>
                                    </p:set>
                                    <p:animEffect transition="in" filter="wipe(left)">
                                      <p:cBhvr>
                                        <p:cTn id="7" dur="500"/>
                                        <p:tgtEl>
                                          <p:spTgt spid="12292">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297">
                                            <p:txEl>
                                              <p:pRg st="0" end="0"/>
                                            </p:txEl>
                                          </p:spTgt>
                                        </p:tgtEl>
                                        <p:attrNameLst>
                                          <p:attrName>style.visibility</p:attrName>
                                        </p:attrNameLst>
                                      </p:cBhvr>
                                      <p:to>
                                        <p:strVal val="visible"/>
                                      </p:to>
                                    </p:set>
                                    <p:animEffect transition="in" filter="wipe(left)">
                                      <p:cBhvr>
                                        <p:cTn id="11" dur="500"/>
                                        <p:tgtEl>
                                          <p:spTgt spid="12297">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294">
                                            <p:txEl>
                                              <p:pRg st="0" end="0"/>
                                            </p:txEl>
                                          </p:spTgt>
                                        </p:tgtEl>
                                        <p:attrNameLst>
                                          <p:attrName>style.visibility</p:attrName>
                                        </p:attrNameLst>
                                      </p:cBhvr>
                                      <p:to>
                                        <p:strVal val="visible"/>
                                      </p:to>
                                    </p:set>
                                    <p:animEffect transition="in" filter="wipe(left)">
                                      <p:cBhvr>
                                        <p:cTn id="15" dur="500"/>
                                        <p:tgtEl>
                                          <p:spTgt spid="12294">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298">
                                            <p:txEl>
                                              <p:pRg st="0" end="0"/>
                                            </p:txEl>
                                          </p:spTgt>
                                        </p:tgtEl>
                                        <p:attrNameLst>
                                          <p:attrName>style.visibility</p:attrName>
                                        </p:attrNameLst>
                                      </p:cBhvr>
                                      <p:to>
                                        <p:strVal val="visible"/>
                                      </p:to>
                                    </p:set>
                                    <p:animEffect transition="in" filter="wipe(left)">
                                      <p:cBhvr>
                                        <p:cTn id="19" dur="500"/>
                                        <p:tgtEl>
                                          <p:spTgt spid="12298">
                                            <p:txEl>
                                              <p:pRg st="0" end="0"/>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295">
                                            <p:txEl>
                                              <p:pRg st="0" end="0"/>
                                            </p:txEl>
                                          </p:spTgt>
                                        </p:tgtEl>
                                        <p:attrNameLst>
                                          <p:attrName>style.visibility</p:attrName>
                                        </p:attrNameLst>
                                      </p:cBhvr>
                                      <p:to>
                                        <p:strVal val="visible"/>
                                      </p:to>
                                    </p:set>
                                    <p:animEffect transition="in" filter="wipe(left)">
                                      <p:cBhvr>
                                        <p:cTn id="23" dur="500"/>
                                        <p:tgtEl>
                                          <p:spTgt spid="122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autoUpdateAnimBg="0" advAuto="0"/>
      <p:bldP spid="12294" grpId="0" build="p" autoUpdateAnimBg="0" advAuto="0"/>
      <p:bldP spid="12295" grpId="0" build="p" autoUpdateAnimBg="0" advAuto="0"/>
      <p:bldP spid="12297" grpId="0" build="p" autoUpdateAnimBg="0" advAuto="0"/>
      <p:bldP spid="12298"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8600" y="838200"/>
            <a:ext cx="8610600" cy="1371600"/>
          </a:xfrm>
        </p:spPr>
        <p:txBody>
          <a:bodyPr>
            <a:normAutofit fontScale="90000"/>
          </a:bodyPr>
          <a:lstStyle/>
          <a:p>
            <a:r>
              <a:rPr lang="en-US">
                <a:cs typeface="Arial" charset="0"/>
              </a:rPr>
              <a:t>When Does the Market Interaction Fail to Achieve Efficiency?</a:t>
            </a:r>
            <a:r>
              <a:rPr lang="en-US">
                <a:cs typeface="Times New Roman" pitchFamily="18" charset="0"/>
              </a:rPr>
              <a:t/>
            </a:r>
            <a:br>
              <a:rPr lang="en-US">
                <a:cs typeface="Times New Roman" pitchFamily="18" charset="0"/>
              </a:rPr>
            </a:br>
            <a:endParaRPr lang="en-US">
              <a:cs typeface="Times New Roman" pitchFamily="18" charset="0"/>
            </a:endParaRPr>
          </a:p>
        </p:txBody>
      </p:sp>
      <p:sp>
        <p:nvSpPr>
          <p:cNvPr id="13315" name="Rectangle 3"/>
          <p:cNvSpPr>
            <a:spLocks noGrp="1" noChangeArrowheads="1"/>
          </p:cNvSpPr>
          <p:nvPr>
            <p:ph type="body" idx="1"/>
          </p:nvPr>
        </p:nvSpPr>
        <p:spPr/>
        <p:txBody>
          <a:bodyPr/>
          <a:lstStyle/>
          <a:p>
            <a:pPr>
              <a:buClr>
                <a:schemeClr val="accent2"/>
              </a:buClr>
              <a:buFont typeface="Wingdings" pitchFamily="2" charset="2"/>
              <a:buChar char="v"/>
            </a:pPr>
            <a:endParaRPr lang="en-US">
              <a:latin typeface="Arial" charset="0"/>
              <a:cs typeface="Arial" charset="0"/>
            </a:endParaRPr>
          </a:p>
          <a:p>
            <a:r>
              <a:rPr lang="en-US">
                <a:latin typeface="Arial" charset="0"/>
                <a:cs typeface="Arial" charset="0"/>
              </a:rPr>
              <a:t>Monopoly</a:t>
            </a:r>
          </a:p>
          <a:p>
            <a:endParaRPr lang="en-US">
              <a:cs typeface="Times New Roman" pitchFamily="18" charset="0"/>
            </a:endParaRPr>
          </a:p>
          <a:p>
            <a:r>
              <a:rPr lang="en-US">
                <a:latin typeface="Arial" charset="0"/>
                <a:cs typeface="Arial" charset="0"/>
              </a:rPr>
              <a:t>Taxes</a:t>
            </a:r>
          </a:p>
          <a:p>
            <a:endParaRPr lang="en-US">
              <a:cs typeface="Times New Roman" pitchFamily="18" charset="0"/>
            </a:endParaRPr>
          </a:p>
          <a:p>
            <a:r>
              <a:rPr lang="en-US">
                <a:latin typeface="Arial" charset="0"/>
                <a:cs typeface="Arial" charset="0"/>
              </a:rPr>
              <a:t>Subsidies</a:t>
            </a:r>
            <a:r>
              <a:rPr lang="en-US"/>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19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5">
                                            <p:txEl>
                                              <p:pRg st="1" end="1"/>
                                            </p:txEl>
                                          </p:spTgt>
                                        </p:tgtEl>
                                        <p:attrNameLst>
                                          <p:attrName>style.visibility</p:attrName>
                                        </p:attrNameLst>
                                      </p:cBhvr>
                                      <p:to>
                                        <p:strVal val="visible"/>
                                      </p:to>
                                    </p:set>
                                    <p:animEffect transition="in" filter="wipe(left)">
                                      <p:cBhvr>
                                        <p:cTn id="7" dur="500"/>
                                        <p:tgtEl>
                                          <p:spTgt spid="13315">
                                            <p:txEl>
                                              <p:pRg st="1" end="1"/>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15">
                                            <p:txEl>
                                              <p:pRg st="3" end="3"/>
                                            </p:txEl>
                                          </p:spTgt>
                                        </p:tgtEl>
                                        <p:attrNameLst>
                                          <p:attrName>style.visibility</p:attrName>
                                        </p:attrNameLst>
                                      </p:cBhvr>
                                      <p:to>
                                        <p:strVal val="visible"/>
                                      </p:to>
                                    </p:set>
                                    <p:animEffect transition="in" filter="wipe(left)">
                                      <p:cBhvr>
                                        <p:cTn id="11" dur="500"/>
                                        <p:tgtEl>
                                          <p:spTgt spid="13315">
                                            <p:txEl>
                                              <p:pRg st="3" end="3"/>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15">
                                            <p:txEl>
                                              <p:pRg st="5" end="5"/>
                                            </p:txEl>
                                          </p:spTgt>
                                        </p:tgtEl>
                                        <p:attrNameLst>
                                          <p:attrName>style.visibility</p:attrName>
                                        </p:attrNameLst>
                                      </p:cBhvr>
                                      <p:to>
                                        <p:strVal val="visible"/>
                                      </p:to>
                                    </p:set>
                                    <p:animEffect transition="in" filter="wipe(left)">
                                      <p:cBhvr>
                                        <p:cTn id="15" dur="500"/>
                                        <p:tgtEl>
                                          <p:spTgt spid="13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advAuto="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r>
              <a:rPr lang="en-US" sz="4000">
                <a:cs typeface="Arial" charset="0"/>
              </a:rPr>
              <a:t>Market Failure: A Preview of the Basis for Government Activity</a:t>
            </a:r>
            <a:r>
              <a:rPr lang="en-US"/>
              <a:t> </a:t>
            </a:r>
          </a:p>
        </p:txBody>
      </p:sp>
      <p:sp>
        <p:nvSpPr>
          <p:cNvPr id="14339" name="Rectangle 3"/>
          <p:cNvSpPr>
            <a:spLocks noGrp="1" noChangeArrowheads="1"/>
          </p:cNvSpPr>
          <p:nvPr>
            <p:ph type="body" idx="1"/>
          </p:nvPr>
        </p:nvSpPr>
        <p:spPr>
          <a:xfrm>
            <a:off x="381000" y="2286000"/>
            <a:ext cx="8305800" cy="4114800"/>
          </a:xfrm>
          <a:noFill/>
        </p:spPr>
        <p:txBody>
          <a:bodyPr/>
          <a:lstStyle/>
          <a:p>
            <a:pPr>
              <a:buFont typeface="Wingdings" pitchFamily="2" charset="2"/>
              <a:buNone/>
            </a:pPr>
            <a:r>
              <a:rPr lang="en-US" sz="2800">
                <a:solidFill>
                  <a:srgbClr val="660066"/>
                </a:solidFill>
                <a:latin typeface="Arial" charset="0"/>
                <a:cs typeface="Arial" charset="0"/>
              </a:rPr>
              <a:t>Government intervention may be warranted if there is: </a:t>
            </a:r>
            <a:endParaRPr lang="en-US" sz="2800">
              <a:solidFill>
                <a:srgbClr val="660066"/>
              </a:solidFill>
              <a:cs typeface="Times New Roman" pitchFamily="18" charset="0"/>
            </a:endParaRPr>
          </a:p>
          <a:p>
            <a:r>
              <a:rPr lang="en-US" sz="2800">
                <a:latin typeface="Arial" charset="0"/>
                <a:cs typeface="Arial" charset="0"/>
              </a:rPr>
              <a:t>Monopoly power. </a:t>
            </a:r>
            <a:endParaRPr lang="en-US" sz="2800">
              <a:cs typeface="Times New Roman" pitchFamily="18" charset="0"/>
            </a:endParaRPr>
          </a:p>
          <a:p>
            <a:r>
              <a:rPr lang="en-US" sz="2800">
                <a:latin typeface="Arial" charset="0"/>
                <a:cs typeface="Arial" charset="0"/>
              </a:rPr>
              <a:t>Effects of market transactions on third parties.</a:t>
            </a:r>
            <a:endParaRPr lang="en-US" sz="2800">
              <a:cs typeface="Times New Roman" pitchFamily="18" charset="0"/>
            </a:endParaRPr>
          </a:p>
          <a:p>
            <a:r>
              <a:rPr lang="en-US" sz="2800">
                <a:latin typeface="Arial" charset="0"/>
                <a:cs typeface="Arial" charset="0"/>
              </a:rPr>
              <a:t>Lack of a market for a good where </a:t>
            </a:r>
            <a:r>
              <a:rPr lang="en-US" sz="2800" i="1">
                <a:latin typeface="Arial" charset="0"/>
                <a:cs typeface="Arial" charset="0"/>
              </a:rPr>
              <a:t>MSB</a:t>
            </a:r>
            <a:r>
              <a:rPr lang="en-US" sz="2800">
                <a:latin typeface="Arial" charset="0"/>
                <a:cs typeface="Arial" charset="0"/>
              </a:rPr>
              <a:t>&gt;</a:t>
            </a:r>
            <a:r>
              <a:rPr lang="en-US" sz="2800" i="1">
                <a:latin typeface="Arial" charset="0"/>
                <a:cs typeface="Arial" charset="0"/>
              </a:rPr>
              <a:t>MSC</a:t>
            </a:r>
            <a:r>
              <a:rPr lang="en-US" sz="2800">
                <a:latin typeface="Arial" charset="0"/>
                <a:cs typeface="Arial" charset="0"/>
              </a:rPr>
              <a:t> (i.e. a public good).</a:t>
            </a:r>
            <a:endParaRPr lang="en-US" sz="2800">
              <a:cs typeface="Times New Roman" pitchFamily="18" charset="0"/>
            </a:endParaRPr>
          </a:p>
          <a:p>
            <a:r>
              <a:rPr lang="en-US" sz="2800">
                <a:latin typeface="Arial" charset="0"/>
                <a:cs typeface="Arial" charset="0"/>
              </a:rPr>
              <a:t>Incomplete information about goods being sold.</a:t>
            </a:r>
            <a:endParaRPr lang="en-US" sz="2800">
              <a:cs typeface="Times New Roman" pitchFamily="18" charset="0"/>
            </a:endParaRPr>
          </a:p>
          <a:p>
            <a:r>
              <a:rPr lang="en-US" sz="2800">
                <a:latin typeface="Arial" charset="0"/>
                <a:cs typeface="Arial" charset="0"/>
              </a:rPr>
              <a:t>An unstable market.</a:t>
            </a:r>
            <a:endParaRPr lang="en-US" sz="2800"/>
          </a:p>
        </p:txBody>
      </p:sp>
      <p:sp>
        <p:nvSpPr>
          <p:cNvPr id="4" name="Slide Number Placeholder 3"/>
          <p:cNvSpPr>
            <a:spLocks noGrp="1"/>
          </p:cNvSpPr>
          <p:nvPr>
            <p:ph type="sldNum" sz="quarter" idx="12"/>
          </p:nvPr>
        </p:nvSpPr>
        <p:spPr/>
        <p:txBody>
          <a:bodyPr/>
          <a:lstStyle/>
          <a:p>
            <a:fld id="{9A4B6450-EC41-4195-A209-9389352C6526}" type="slidenum">
              <a:rPr lang="en-US" smtClean="0"/>
              <a:pPr/>
              <a:t>20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animEffect transition="in" filter="wipe(left)">
                                      <p:cBhvr>
                                        <p:cTn id="11" dur="500"/>
                                        <p:tgtEl>
                                          <p:spTgt spid="1433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Effect transition="in" filter="wipe(left)">
                                      <p:cBhvr>
                                        <p:cTn id="15" dur="500"/>
                                        <p:tgtEl>
                                          <p:spTgt spid="14339">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animEffect transition="in" filter="wipe(left)">
                                      <p:cBhvr>
                                        <p:cTn id="19" dur="500"/>
                                        <p:tgtEl>
                                          <p:spTgt spid="14339">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animEffect transition="in" filter="wipe(left)">
                                      <p:cBhvr>
                                        <p:cTn id="23" dur="500"/>
                                        <p:tgtEl>
                                          <p:spTgt spid="14339">
                                            <p:txEl>
                                              <p:pRg st="4" end="4"/>
                                            </p:tx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4339">
                                            <p:txEl>
                                              <p:pRg st="5" end="5"/>
                                            </p:txEl>
                                          </p:spTgt>
                                        </p:tgtEl>
                                        <p:attrNameLst>
                                          <p:attrName>style.visibility</p:attrName>
                                        </p:attrNameLst>
                                      </p:cBhvr>
                                      <p:to>
                                        <p:strVal val="visible"/>
                                      </p:to>
                                    </p:set>
                                    <p:animEffect transition="in" filter="wipe(left)">
                                      <p:cBhvr>
                                        <p:cTn id="27"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autoUpdateAnimBg="0"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defRPr/>
            </a:pPr>
            <a:r>
              <a:rPr lang="en-US" dirty="0" smtClean="0"/>
              <a:t>Externalities and Public Policy</a:t>
            </a: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b="0">
                <a:cs typeface="Arial" charset="0"/>
              </a:rPr>
              <a:t>I- Externalities</a:t>
            </a:r>
            <a:r>
              <a:rPr lang="en-US"/>
              <a:t> </a:t>
            </a:r>
          </a:p>
        </p:txBody>
      </p:sp>
      <p:sp>
        <p:nvSpPr>
          <p:cNvPr id="15363" name="Rectangle 3"/>
          <p:cNvSpPr>
            <a:spLocks noGrp="1" noChangeArrowheads="1"/>
          </p:cNvSpPr>
          <p:nvPr>
            <p:ph type="body" idx="1"/>
          </p:nvPr>
        </p:nvSpPr>
        <p:spPr/>
        <p:txBody>
          <a:bodyPr/>
          <a:lstStyle/>
          <a:p>
            <a:r>
              <a:rPr lang="en-US" dirty="0">
                <a:solidFill>
                  <a:srgbClr val="660066"/>
                </a:solidFill>
                <a:latin typeface="Arial" charset="0"/>
                <a:cs typeface="Arial" charset="0"/>
              </a:rPr>
              <a:t>Externalities</a:t>
            </a:r>
            <a:r>
              <a:rPr lang="en-US" dirty="0">
                <a:latin typeface="Arial" charset="0"/>
                <a:cs typeface="Arial" charset="0"/>
              </a:rPr>
              <a:t> are costs or benefits of market transactions not reflected in prices.</a:t>
            </a:r>
          </a:p>
          <a:p>
            <a:pPr lvl="1"/>
            <a:r>
              <a:rPr lang="en-US" dirty="0">
                <a:solidFill>
                  <a:srgbClr val="660066"/>
                </a:solidFill>
                <a:latin typeface="Arial" charset="0"/>
                <a:cs typeface="Arial" charset="0"/>
              </a:rPr>
              <a:t>Negative externalities</a:t>
            </a:r>
            <a:r>
              <a:rPr lang="en-US" dirty="0">
                <a:latin typeface="Arial" charset="0"/>
                <a:cs typeface="Arial" charset="0"/>
              </a:rPr>
              <a:t> are costs to third parties.</a:t>
            </a:r>
            <a:endParaRPr lang="en-US" dirty="0">
              <a:cs typeface="Times New Roman" pitchFamily="18" charset="0"/>
            </a:endParaRPr>
          </a:p>
          <a:p>
            <a:pPr lvl="1"/>
            <a:r>
              <a:rPr lang="en-US" dirty="0">
                <a:solidFill>
                  <a:srgbClr val="660066"/>
                </a:solidFill>
                <a:latin typeface="Arial" charset="0"/>
                <a:cs typeface="Arial" charset="0"/>
              </a:rPr>
              <a:t>Positive externalities</a:t>
            </a:r>
            <a:r>
              <a:rPr lang="en-US" dirty="0">
                <a:latin typeface="Arial" charset="0"/>
                <a:cs typeface="Arial" charset="0"/>
              </a:rPr>
              <a:t> are benefits to third parties</a:t>
            </a:r>
            <a:r>
              <a:rPr lang="en-US" dirty="0"/>
              <a:t> </a:t>
            </a:r>
            <a:r>
              <a:rPr lang="en-US" dirty="0" smtClean="0"/>
              <a:t>.</a:t>
            </a:r>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22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500"/>
                                        <p:tgtEl>
                                          <p:spTgt spid="15363">
                                            <p:txEl>
                                              <p:pRg st="0" end="0"/>
                                            </p:txEl>
                                          </p:spTgt>
                                        </p:tgtEl>
                                      </p:cBhvr>
                                    </p:animEffect>
                                  </p:childTnLst>
                                  <p:subTnLst>
                                    <p:animClr>
                                      <p:cBhvr override="childStyle">
                                        <p:cTn dur="1" fill="hold" display="0" masterRel="nextClick" afterEffect="1"/>
                                        <p:tgtEl>
                                          <p:spTgt spid="15363">
                                            <p:txEl>
                                              <p:pRg st="0" end="0"/>
                                            </p:txEl>
                                          </p:spTgt>
                                        </p:tgtEl>
                                        <p:attrNameLst>
                                          <p:attrName>ppt_c</p:attrName>
                                        </p:attrNameLst>
                                      </p:cBhvr>
                                      <p:to>
                                        <a:srgbClr val="660067"/>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animEffect transition="in" filter="wipe(left)">
                                      <p:cBhvr>
                                        <p:cTn id="11" dur="500"/>
                                        <p:tgtEl>
                                          <p:spTgt spid="15363">
                                            <p:txEl>
                                              <p:pRg st="1" end="1"/>
                                            </p:txEl>
                                          </p:spTgt>
                                        </p:tgtEl>
                                      </p:cBhvr>
                                    </p:animEffect>
                                  </p:childTnLst>
                                  <p:subTnLst>
                                    <p:animClr>
                                      <p:cBhvr override="childStyle">
                                        <p:cTn dur="1" fill="hold" display="0" masterRel="nextClick" afterEffect="1"/>
                                        <p:tgtEl>
                                          <p:spTgt spid="15363">
                                            <p:txEl>
                                              <p:pRg st="1" end="1"/>
                                            </p:txEl>
                                          </p:spTgt>
                                        </p:tgtEl>
                                        <p:attrNameLst>
                                          <p:attrName>ppt_c</p:attrName>
                                        </p:attrNameLst>
                                      </p:cBhvr>
                                      <p:to>
                                        <a:srgbClr val="660067"/>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animEffect transition="in" filter="wipe(left)">
                                      <p:cBhvr>
                                        <p:cTn id="15" dur="500"/>
                                        <p:tgtEl>
                                          <p:spTgt spid="15363">
                                            <p:txEl>
                                              <p:pRg st="2" end="2"/>
                                            </p:txEl>
                                          </p:spTgt>
                                        </p:tgtEl>
                                      </p:cBhvr>
                                    </p:animEffect>
                                  </p:childTnLst>
                                  <p:subTnLst>
                                    <p:animClr>
                                      <p:cBhvr override="childStyle">
                                        <p:cTn dur="1" fill="hold" display="0" masterRel="nextClick" afterEffect="1"/>
                                        <p:tgtEl>
                                          <p:spTgt spid="15363">
                                            <p:txEl>
                                              <p:pRg st="2" end="2"/>
                                            </p:txEl>
                                          </p:spTgt>
                                        </p:tgtEl>
                                        <p:attrNameLst>
                                          <p:attrName>ppt_c</p:attrName>
                                        </p:attrNameLst>
                                      </p:cBhvr>
                                      <p:to>
                                        <a:srgbClr val="66006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bldLvl="5" autoUpdateAnimBg="0" advAuto="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28600" y="304800"/>
            <a:ext cx="8686800" cy="1143000"/>
          </a:xfrm>
        </p:spPr>
        <p:txBody>
          <a:bodyPr/>
          <a:lstStyle/>
          <a:p>
            <a:r>
              <a:rPr lang="en-US" b="0">
                <a:cs typeface="Arial" charset="0"/>
              </a:rPr>
              <a:t>II- Externalities and Efficiency</a:t>
            </a:r>
          </a:p>
        </p:txBody>
      </p:sp>
      <p:sp>
        <p:nvSpPr>
          <p:cNvPr id="35843" name="Rectangle 3"/>
          <p:cNvSpPr>
            <a:spLocks noGrp="1" noChangeArrowheads="1"/>
          </p:cNvSpPr>
          <p:nvPr>
            <p:ph type="body" idx="1"/>
          </p:nvPr>
        </p:nvSpPr>
        <p:spPr>
          <a:xfrm>
            <a:off x="685800" y="1752600"/>
            <a:ext cx="7772400" cy="4800600"/>
          </a:xfrm>
        </p:spPr>
        <p:txBody>
          <a:bodyPr/>
          <a:lstStyle/>
          <a:p>
            <a:r>
              <a:rPr lang="en-US" sz="4400">
                <a:latin typeface="Arial" charset="0"/>
                <a:cs typeface="Arial" charset="0"/>
              </a:rPr>
              <a:t>The </a:t>
            </a:r>
            <a:r>
              <a:rPr lang="en-US" sz="4400">
                <a:solidFill>
                  <a:srgbClr val="FF5050"/>
                </a:solidFill>
                <a:latin typeface="Arial" charset="0"/>
                <a:cs typeface="Arial" charset="0"/>
              </a:rPr>
              <a:t>marginal external cost</a:t>
            </a:r>
            <a:r>
              <a:rPr lang="en-US" sz="4400">
                <a:latin typeface="Arial" charset="0"/>
                <a:cs typeface="Arial" charset="0"/>
              </a:rPr>
              <a:t> is the dollar value of the cost to third parties from the production or consumption of an additional unit of a good. This occurs when there is a </a:t>
            </a:r>
            <a:r>
              <a:rPr lang="en-US" sz="4400">
                <a:solidFill>
                  <a:srgbClr val="FF5050"/>
                </a:solidFill>
                <a:latin typeface="Arial" charset="0"/>
                <a:cs typeface="Arial" charset="0"/>
              </a:rPr>
              <a:t>negative externality</a:t>
            </a:r>
            <a:r>
              <a:rPr lang="en-US" sz="4400">
                <a:latin typeface="Arial" charset="0"/>
                <a:cs typeface="Arial" charset="0"/>
              </a:rPr>
              <a:t>.</a:t>
            </a:r>
            <a:endParaRPr lang="en-US" sz="4400"/>
          </a:p>
        </p:txBody>
      </p:sp>
      <p:sp>
        <p:nvSpPr>
          <p:cNvPr id="4" name="Slide Number Placeholder 3"/>
          <p:cNvSpPr>
            <a:spLocks noGrp="1"/>
          </p:cNvSpPr>
          <p:nvPr>
            <p:ph type="sldNum" sz="quarter" idx="12"/>
          </p:nvPr>
        </p:nvSpPr>
        <p:spPr/>
        <p:txBody>
          <a:bodyPr/>
          <a:lstStyle/>
          <a:p>
            <a:fld id="{9A4B6450-EC41-4195-A209-9389352C6526}" type="slidenum">
              <a:rPr lang="en-US" smtClean="0"/>
              <a:pPr/>
              <a:t>23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Effect transition="in" filter="wipe(left)">
                                      <p:cBhvr>
                                        <p:cTn id="7" dur="500"/>
                                        <p:tgtEl>
                                          <p:spTgt spid="35843">
                                            <p:txEl>
                                              <p:pRg st="0" end="0"/>
                                            </p:txEl>
                                          </p:spTgt>
                                        </p:tgtEl>
                                      </p:cBhvr>
                                    </p:animEffect>
                                  </p:childTnLst>
                                  <p:subTnLst>
                                    <p:animClr>
                                      <p:cBhvr override="childStyle">
                                        <p:cTn dur="1" fill="hold" display="0" masterRel="nextClick" afterEffect="1"/>
                                        <p:tgtEl>
                                          <p:spTgt spid="35843">
                                            <p:txEl>
                                              <p:pRg st="0" end="0"/>
                                            </p:txEl>
                                          </p:spTgt>
                                        </p:tgtEl>
                                        <p:attrNameLst>
                                          <p:attrName>ppt_c</p:attrName>
                                        </p:attrNameLst>
                                      </p:cBhvr>
                                      <p:to>
                                        <a:srgbClr val="66006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bldLvl="5" autoUpdateAnimBg="0" advAuto="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cs typeface="Arial" charset="0"/>
              </a:rPr>
              <a:t>Social Costs</a:t>
            </a:r>
            <a:r>
              <a:rPr lang="en-US"/>
              <a:t> </a:t>
            </a:r>
          </a:p>
        </p:txBody>
      </p:sp>
      <p:sp>
        <p:nvSpPr>
          <p:cNvPr id="18435" name="Text Box 3"/>
          <p:cNvSpPr txBox="1">
            <a:spLocks noChangeArrowheads="1"/>
          </p:cNvSpPr>
          <p:nvPr/>
        </p:nvSpPr>
        <p:spPr bwMode="auto">
          <a:xfrm>
            <a:off x="1409700" y="2578100"/>
            <a:ext cx="6324600" cy="823913"/>
          </a:xfrm>
          <a:prstGeom prst="rect">
            <a:avLst/>
          </a:prstGeom>
          <a:noFill/>
          <a:ln w="9525">
            <a:noFill/>
            <a:miter lim="800000"/>
            <a:headEnd/>
            <a:tailEnd/>
          </a:ln>
          <a:effectLst/>
        </p:spPr>
        <p:txBody>
          <a:bodyPr>
            <a:spAutoFit/>
          </a:bodyPr>
          <a:lstStyle/>
          <a:p>
            <a:pPr algn="ctr">
              <a:spcBef>
                <a:spcPct val="50000"/>
              </a:spcBef>
            </a:pPr>
            <a:r>
              <a:rPr lang="en-US" sz="4800" i="1">
                <a:solidFill>
                  <a:srgbClr val="660066"/>
                </a:solidFill>
                <a:latin typeface="Arial" charset="0"/>
                <a:cs typeface="Arial" charset="0"/>
              </a:rPr>
              <a:t>MSC</a:t>
            </a:r>
            <a:r>
              <a:rPr lang="en-US" sz="4800">
                <a:solidFill>
                  <a:srgbClr val="660066"/>
                </a:solidFill>
                <a:latin typeface="Arial" charset="0"/>
                <a:cs typeface="Arial" charset="0"/>
              </a:rPr>
              <a:t> = </a:t>
            </a:r>
            <a:r>
              <a:rPr lang="en-US" sz="4800" i="1">
                <a:solidFill>
                  <a:srgbClr val="660066"/>
                </a:solidFill>
                <a:latin typeface="Arial" charset="0"/>
                <a:cs typeface="Arial" charset="0"/>
              </a:rPr>
              <a:t>MPC</a:t>
            </a:r>
            <a:r>
              <a:rPr lang="en-US" sz="4800">
                <a:solidFill>
                  <a:srgbClr val="660066"/>
                </a:solidFill>
                <a:latin typeface="Arial" charset="0"/>
                <a:cs typeface="Arial" charset="0"/>
              </a:rPr>
              <a:t> + </a:t>
            </a:r>
            <a:r>
              <a:rPr lang="en-US" sz="4800" i="1">
                <a:solidFill>
                  <a:srgbClr val="660066"/>
                </a:solidFill>
                <a:latin typeface="Arial" charset="0"/>
                <a:cs typeface="Arial" charset="0"/>
              </a:rPr>
              <a:t>MEC</a:t>
            </a:r>
            <a:endParaRPr lang="en-US" sz="4800">
              <a:solidFill>
                <a:srgbClr val="660066"/>
              </a:solidFill>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24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wipe(left)">
                                      <p:cBhvr>
                                        <p:cTn id="7" dur="500"/>
                                        <p:tgtEl>
                                          <p:spTgt spid="18435"/>
                                        </p:tgtEl>
                                      </p:cBhvr>
                                    </p:animEffect>
                                  </p:childTnLst>
                                  <p:subTnLst>
                                    <p:animClr>
                                      <p:cBhvr override="childStyle">
                                        <p:cTn dur="1" fill="hold" display="0" masterRel="nextClick" afterEffect="1"/>
                                        <p:tgtEl>
                                          <p:spTgt spid="18435"/>
                                        </p:tgtEl>
                                        <p:attrNameLst>
                                          <p:attrName>ppt_c</p:attrName>
                                        </p:attrNameLst>
                                      </p:cBhvr>
                                      <p:to>
                                        <a:srgbClr val="66006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idx="4294967295"/>
          </p:nvPr>
        </p:nvSpPr>
        <p:spPr>
          <a:xfrm>
            <a:off x="685800" y="0"/>
            <a:ext cx="7772400" cy="1143000"/>
          </a:xfrm>
        </p:spPr>
        <p:txBody>
          <a:bodyPr/>
          <a:lstStyle/>
          <a:p>
            <a:r>
              <a:rPr lang="en-US" sz="2400"/>
              <a:t>Figure 3.1 Market Equilibrium, A Negative Externality and Efficiency</a:t>
            </a:r>
          </a:p>
        </p:txBody>
      </p:sp>
      <p:grpSp>
        <p:nvGrpSpPr>
          <p:cNvPr id="2" name="Group 71"/>
          <p:cNvGrpSpPr>
            <a:grpSpLocks/>
          </p:cNvGrpSpPr>
          <p:nvPr/>
        </p:nvGrpSpPr>
        <p:grpSpPr bwMode="auto">
          <a:xfrm>
            <a:off x="6038850" y="1422400"/>
            <a:ext cx="2909888" cy="2921000"/>
            <a:chOff x="3804" y="896"/>
            <a:chExt cx="1833" cy="1840"/>
          </a:xfrm>
        </p:grpSpPr>
        <p:sp>
          <p:nvSpPr>
            <p:cNvPr id="2057" name="Text Box 9"/>
            <p:cNvSpPr txBox="1">
              <a:spLocks noChangeArrowheads="1"/>
            </p:cNvSpPr>
            <p:nvPr/>
          </p:nvSpPr>
          <p:spPr bwMode="auto">
            <a:xfrm>
              <a:off x="4368" y="2448"/>
              <a:ext cx="889"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D </a:t>
              </a:r>
              <a:r>
                <a:rPr lang="en-US" sz="2400">
                  <a:solidFill>
                    <a:srgbClr val="660067"/>
                  </a:solidFill>
                  <a:latin typeface="Arial" charset="0"/>
                </a:rPr>
                <a:t>= </a:t>
              </a:r>
              <a:r>
                <a:rPr lang="en-US" sz="2400" i="1">
                  <a:solidFill>
                    <a:srgbClr val="660067"/>
                  </a:solidFill>
                  <a:latin typeface="Arial" charset="0"/>
                </a:rPr>
                <a:t>MSB</a:t>
              </a:r>
            </a:p>
          </p:txBody>
        </p:sp>
        <p:sp>
          <p:nvSpPr>
            <p:cNvPr id="2058" name="Text Box 10"/>
            <p:cNvSpPr txBox="1">
              <a:spLocks noChangeArrowheads="1"/>
            </p:cNvSpPr>
            <p:nvPr/>
          </p:nvSpPr>
          <p:spPr bwMode="auto">
            <a:xfrm>
              <a:off x="4487" y="1296"/>
              <a:ext cx="889"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S </a:t>
              </a:r>
              <a:r>
                <a:rPr lang="en-US" sz="2400">
                  <a:solidFill>
                    <a:srgbClr val="660067"/>
                  </a:solidFill>
                  <a:latin typeface="Arial" charset="0"/>
                </a:rPr>
                <a:t>= </a:t>
              </a:r>
              <a:r>
                <a:rPr lang="en-US" sz="2400" i="1">
                  <a:solidFill>
                    <a:srgbClr val="660067"/>
                  </a:solidFill>
                  <a:latin typeface="Arial" charset="0"/>
                </a:rPr>
                <a:t>MPC</a:t>
              </a:r>
            </a:p>
          </p:txBody>
        </p:sp>
        <p:sp>
          <p:nvSpPr>
            <p:cNvPr id="2059" name="Text Box 11"/>
            <p:cNvSpPr txBox="1">
              <a:spLocks noChangeArrowheads="1"/>
            </p:cNvSpPr>
            <p:nvPr/>
          </p:nvSpPr>
          <p:spPr bwMode="auto">
            <a:xfrm>
              <a:off x="3804" y="896"/>
              <a:ext cx="1833"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MPC </a:t>
              </a:r>
              <a:r>
                <a:rPr lang="en-US" sz="2400">
                  <a:solidFill>
                    <a:srgbClr val="660067"/>
                  </a:solidFill>
                  <a:latin typeface="Arial" charset="0"/>
                </a:rPr>
                <a:t>+ </a:t>
              </a:r>
              <a:r>
                <a:rPr lang="en-US" sz="2400" i="1">
                  <a:solidFill>
                    <a:srgbClr val="660067"/>
                  </a:solidFill>
                  <a:latin typeface="Arial" charset="0"/>
                </a:rPr>
                <a:t>MEC </a:t>
              </a:r>
              <a:r>
                <a:rPr lang="en-US" sz="2400">
                  <a:solidFill>
                    <a:srgbClr val="660067"/>
                  </a:solidFill>
                  <a:latin typeface="Arial" charset="0"/>
                </a:rPr>
                <a:t>=</a:t>
              </a:r>
              <a:r>
                <a:rPr lang="en-US" sz="2400" i="1">
                  <a:solidFill>
                    <a:srgbClr val="660067"/>
                  </a:solidFill>
                  <a:latin typeface="Arial" charset="0"/>
                </a:rPr>
                <a:t> MSC</a:t>
              </a:r>
            </a:p>
          </p:txBody>
        </p:sp>
      </p:grpSp>
      <p:sp>
        <p:nvSpPr>
          <p:cNvPr id="2077" name="Text Box 29"/>
          <p:cNvSpPr txBox="1">
            <a:spLocks noChangeArrowheads="1"/>
          </p:cNvSpPr>
          <p:nvPr/>
        </p:nvSpPr>
        <p:spPr bwMode="auto">
          <a:xfrm>
            <a:off x="5470525" y="2830513"/>
            <a:ext cx="466725" cy="396875"/>
          </a:xfrm>
          <a:prstGeom prst="rect">
            <a:avLst/>
          </a:prstGeom>
          <a:noFill/>
          <a:ln w="9525">
            <a:noFill/>
            <a:miter lim="800000"/>
            <a:headEnd/>
            <a:tailEnd/>
          </a:ln>
          <a:effectLst/>
        </p:spPr>
        <p:txBody>
          <a:bodyPr wrap="none">
            <a:spAutoFit/>
          </a:bodyPr>
          <a:lstStyle/>
          <a:p>
            <a:r>
              <a:rPr lang="en-US" b="1">
                <a:latin typeface="Arial" charset="0"/>
              </a:rPr>
              <a:t>10</a:t>
            </a:r>
          </a:p>
        </p:txBody>
      </p:sp>
      <p:sp>
        <p:nvSpPr>
          <p:cNvPr id="2100" name="Freeform 52"/>
          <p:cNvSpPr>
            <a:spLocks/>
          </p:cNvSpPr>
          <p:nvPr/>
        </p:nvSpPr>
        <p:spPr bwMode="auto">
          <a:xfrm>
            <a:off x="5611813" y="2455863"/>
            <a:ext cx="455612" cy="884237"/>
          </a:xfrm>
          <a:custGeom>
            <a:avLst/>
            <a:gdLst/>
            <a:ahLst/>
            <a:cxnLst>
              <a:cxn ang="0">
                <a:pos x="287" y="0"/>
              </a:cxn>
              <a:cxn ang="0">
                <a:pos x="287" y="0"/>
              </a:cxn>
              <a:cxn ang="0">
                <a:pos x="287" y="557"/>
              </a:cxn>
              <a:cxn ang="0">
                <a:pos x="0" y="287"/>
              </a:cxn>
              <a:cxn ang="0">
                <a:pos x="287" y="0"/>
              </a:cxn>
            </a:cxnLst>
            <a:rect l="0" t="0" r="r" b="b"/>
            <a:pathLst>
              <a:path w="287" h="557">
                <a:moveTo>
                  <a:pt x="287" y="0"/>
                </a:moveTo>
                <a:lnTo>
                  <a:pt x="287" y="0"/>
                </a:lnTo>
                <a:lnTo>
                  <a:pt x="287" y="557"/>
                </a:lnTo>
                <a:lnTo>
                  <a:pt x="0" y="287"/>
                </a:lnTo>
                <a:lnTo>
                  <a:pt x="287"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2102" name="Line 54"/>
          <p:cNvSpPr>
            <a:spLocks noChangeShapeType="1"/>
          </p:cNvSpPr>
          <p:nvPr/>
        </p:nvSpPr>
        <p:spPr bwMode="auto">
          <a:xfrm flipH="1">
            <a:off x="4200525" y="1874838"/>
            <a:ext cx="2474913" cy="2460625"/>
          </a:xfrm>
          <a:prstGeom prst="line">
            <a:avLst/>
          </a:prstGeom>
          <a:noFill/>
          <a:ln w="82550">
            <a:solidFill>
              <a:srgbClr val="006600"/>
            </a:solidFill>
            <a:round/>
            <a:headEnd/>
            <a:tailEnd/>
          </a:ln>
        </p:spPr>
        <p:txBody>
          <a:bodyPr/>
          <a:lstStyle/>
          <a:p>
            <a:endParaRPr lang="en-US"/>
          </a:p>
        </p:txBody>
      </p:sp>
      <p:sp>
        <p:nvSpPr>
          <p:cNvPr id="2103" name="Line 55"/>
          <p:cNvSpPr>
            <a:spLocks noChangeShapeType="1"/>
          </p:cNvSpPr>
          <p:nvPr/>
        </p:nvSpPr>
        <p:spPr bwMode="auto">
          <a:xfrm flipH="1">
            <a:off x="4672013" y="2289175"/>
            <a:ext cx="2459037" cy="2474913"/>
          </a:xfrm>
          <a:prstGeom prst="line">
            <a:avLst/>
          </a:prstGeom>
          <a:noFill/>
          <a:ln w="82550">
            <a:solidFill>
              <a:srgbClr val="660066"/>
            </a:solidFill>
            <a:round/>
            <a:headEnd/>
            <a:tailEnd/>
          </a:ln>
        </p:spPr>
        <p:txBody>
          <a:bodyPr/>
          <a:lstStyle/>
          <a:p>
            <a:endParaRPr lang="en-US"/>
          </a:p>
        </p:txBody>
      </p:sp>
      <p:sp>
        <p:nvSpPr>
          <p:cNvPr id="2104" name="Line 56"/>
          <p:cNvSpPr>
            <a:spLocks noChangeShapeType="1"/>
          </p:cNvSpPr>
          <p:nvPr/>
        </p:nvSpPr>
        <p:spPr bwMode="auto">
          <a:xfrm>
            <a:off x="4270375" y="1557338"/>
            <a:ext cx="2516188" cy="2514600"/>
          </a:xfrm>
          <a:prstGeom prst="line">
            <a:avLst/>
          </a:prstGeom>
          <a:noFill/>
          <a:ln w="82550">
            <a:solidFill>
              <a:srgbClr val="006600"/>
            </a:solidFill>
            <a:round/>
            <a:headEnd/>
            <a:tailEnd/>
          </a:ln>
        </p:spPr>
        <p:txBody>
          <a:bodyPr/>
          <a:lstStyle/>
          <a:p>
            <a:endParaRPr lang="en-US"/>
          </a:p>
        </p:txBody>
      </p:sp>
      <p:grpSp>
        <p:nvGrpSpPr>
          <p:cNvPr id="3" name="Group 74"/>
          <p:cNvGrpSpPr>
            <a:grpSpLocks/>
          </p:cNvGrpSpPr>
          <p:nvPr/>
        </p:nvGrpSpPr>
        <p:grpSpPr bwMode="auto">
          <a:xfrm>
            <a:off x="1422400" y="2470150"/>
            <a:ext cx="4700588" cy="3689350"/>
            <a:chOff x="896" y="1556"/>
            <a:chExt cx="2961" cy="2324"/>
          </a:xfrm>
        </p:grpSpPr>
        <p:sp>
          <p:nvSpPr>
            <p:cNvPr id="2106" name="Freeform 58"/>
            <p:cNvSpPr>
              <a:spLocks/>
            </p:cNvSpPr>
            <p:nvPr/>
          </p:nvSpPr>
          <p:spPr bwMode="auto">
            <a:xfrm>
              <a:off x="3796" y="3541"/>
              <a:ext cx="26" cy="339"/>
            </a:xfrm>
            <a:custGeom>
              <a:avLst/>
              <a:gdLst/>
              <a:ahLst/>
              <a:cxnLst>
                <a:cxn ang="0">
                  <a:pos x="26" y="0"/>
                </a:cxn>
                <a:cxn ang="0">
                  <a:pos x="0" y="34"/>
                </a:cxn>
                <a:cxn ang="0">
                  <a:pos x="26" y="69"/>
                </a:cxn>
                <a:cxn ang="0">
                  <a:pos x="26" y="339"/>
                </a:cxn>
              </a:cxnLst>
              <a:rect l="0" t="0" r="r" b="b"/>
              <a:pathLst>
                <a:path w="26" h="339">
                  <a:moveTo>
                    <a:pt x="26" y="0"/>
                  </a:moveTo>
                  <a:lnTo>
                    <a:pt x="0" y="34"/>
                  </a:lnTo>
                  <a:lnTo>
                    <a:pt x="26" y="69"/>
                  </a:lnTo>
                  <a:lnTo>
                    <a:pt x="26" y="339"/>
                  </a:lnTo>
                </a:path>
              </a:pathLst>
            </a:custGeom>
            <a:noFill/>
            <a:ln w="82550">
              <a:solidFill>
                <a:srgbClr val="006600"/>
              </a:solidFill>
              <a:prstDash val="solid"/>
              <a:round/>
              <a:headEnd/>
              <a:tailEnd/>
            </a:ln>
          </p:spPr>
          <p:txBody>
            <a:bodyPr/>
            <a:lstStyle/>
            <a:p>
              <a:endParaRPr lang="en-US"/>
            </a:p>
          </p:txBody>
        </p:sp>
        <p:sp>
          <p:nvSpPr>
            <p:cNvPr id="2107" name="Freeform 59"/>
            <p:cNvSpPr>
              <a:spLocks/>
            </p:cNvSpPr>
            <p:nvPr/>
          </p:nvSpPr>
          <p:spPr bwMode="auto">
            <a:xfrm>
              <a:off x="3517" y="3541"/>
              <a:ext cx="35" cy="339"/>
            </a:xfrm>
            <a:custGeom>
              <a:avLst/>
              <a:gdLst/>
              <a:ahLst/>
              <a:cxnLst>
                <a:cxn ang="0">
                  <a:pos x="35" y="0"/>
                </a:cxn>
                <a:cxn ang="0">
                  <a:pos x="0" y="34"/>
                </a:cxn>
                <a:cxn ang="0">
                  <a:pos x="35" y="69"/>
                </a:cxn>
                <a:cxn ang="0">
                  <a:pos x="35" y="339"/>
                </a:cxn>
              </a:cxnLst>
              <a:rect l="0" t="0" r="r" b="b"/>
              <a:pathLst>
                <a:path w="35" h="339">
                  <a:moveTo>
                    <a:pt x="35" y="0"/>
                  </a:moveTo>
                  <a:lnTo>
                    <a:pt x="0" y="34"/>
                  </a:lnTo>
                  <a:lnTo>
                    <a:pt x="35" y="69"/>
                  </a:lnTo>
                  <a:lnTo>
                    <a:pt x="35" y="339"/>
                  </a:lnTo>
                </a:path>
              </a:pathLst>
            </a:custGeom>
            <a:noFill/>
            <a:ln w="82550">
              <a:solidFill>
                <a:srgbClr val="006600"/>
              </a:solidFill>
              <a:prstDash val="solid"/>
              <a:round/>
              <a:headEnd/>
              <a:tailEnd/>
            </a:ln>
          </p:spPr>
          <p:txBody>
            <a:bodyPr/>
            <a:lstStyle/>
            <a:p>
              <a:endParaRPr lang="en-US"/>
            </a:p>
          </p:txBody>
        </p:sp>
        <p:grpSp>
          <p:nvGrpSpPr>
            <p:cNvPr id="4" name="Group 70"/>
            <p:cNvGrpSpPr>
              <a:grpSpLocks/>
            </p:cNvGrpSpPr>
            <p:nvPr/>
          </p:nvGrpSpPr>
          <p:grpSpPr bwMode="auto">
            <a:xfrm>
              <a:off x="896" y="1556"/>
              <a:ext cx="2961" cy="1915"/>
              <a:chOff x="896" y="1556"/>
              <a:chExt cx="2961" cy="1915"/>
            </a:xfrm>
          </p:grpSpPr>
          <p:sp>
            <p:nvSpPr>
              <p:cNvPr id="2101" name="Line 53"/>
              <p:cNvSpPr>
                <a:spLocks noChangeShapeType="1"/>
              </p:cNvSpPr>
              <p:nvPr/>
            </p:nvSpPr>
            <p:spPr bwMode="auto">
              <a:xfrm>
                <a:off x="896" y="2113"/>
                <a:ext cx="2926" cy="1"/>
              </a:xfrm>
              <a:prstGeom prst="line">
                <a:avLst/>
              </a:prstGeom>
              <a:noFill/>
              <a:ln w="82550">
                <a:solidFill>
                  <a:srgbClr val="006600"/>
                </a:solidFill>
                <a:round/>
                <a:headEnd/>
                <a:tailEnd/>
              </a:ln>
            </p:spPr>
            <p:txBody>
              <a:bodyPr/>
              <a:lstStyle/>
              <a:p>
                <a:endParaRPr lang="en-US"/>
              </a:p>
            </p:txBody>
          </p:sp>
          <p:sp>
            <p:nvSpPr>
              <p:cNvPr id="2108" name="Freeform 60"/>
              <p:cNvSpPr>
                <a:spLocks/>
              </p:cNvSpPr>
              <p:nvPr/>
            </p:nvSpPr>
            <p:spPr bwMode="auto">
              <a:xfrm>
                <a:off x="896" y="1834"/>
                <a:ext cx="2691" cy="1637"/>
              </a:xfrm>
              <a:custGeom>
                <a:avLst/>
                <a:gdLst/>
                <a:ahLst/>
                <a:cxnLst>
                  <a:cxn ang="0">
                    <a:pos x="0" y="0"/>
                  </a:cxn>
                  <a:cxn ang="0">
                    <a:pos x="2656" y="0"/>
                  </a:cxn>
                  <a:cxn ang="0">
                    <a:pos x="2656" y="1567"/>
                  </a:cxn>
                  <a:cxn ang="0">
                    <a:pos x="2691" y="1602"/>
                  </a:cxn>
                  <a:cxn ang="0">
                    <a:pos x="2656" y="1637"/>
                  </a:cxn>
                </a:cxnLst>
                <a:rect l="0" t="0" r="r" b="b"/>
                <a:pathLst>
                  <a:path w="2691" h="1637">
                    <a:moveTo>
                      <a:pt x="0" y="0"/>
                    </a:moveTo>
                    <a:lnTo>
                      <a:pt x="2656" y="0"/>
                    </a:lnTo>
                    <a:lnTo>
                      <a:pt x="2656" y="1567"/>
                    </a:lnTo>
                    <a:lnTo>
                      <a:pt x="2691" y="1602"/>
                    </a:lnTo>
                    <a:lnTo>
                      <a:pt x="2656" y="1637"/>
                    </a:lnTo>
                  </a:path>
                </a:pathLst>
              </a:custGeom>
              <a:noFill/>
              <a:ln w="82550">
                <a:solidFill>
                  <a:srgbClr val="006600"/>
                </a:solidFill>
                <a:prstDash val="solid"/>
                <a:round/>
                <a:headEnd/>
                <a:tailEnd/>
              </a:ln>
            </p:spPr>
            <p:txBody>
              <a:bodyPr/>
              <a:lstStyle/>
              <a:p>
                <a:endParaRPr lang="en-US"/>
              </a:p>
            </p:txBody>
          </p:sp>
          <p:sp>
            <p:nvSpPr>
              <p:cNvPr id="2109" name="Freeform 61"/>
              <p:cNvSpPr>
                <a:spLocks/>
              </p:cNvSpPr>
              <p:nvPr/>
            </p:nvSpPr>
            <p:spPr bwMode="auto">
              <a:xfrm>
                <a:off x="896" y="1556"/>
                <a:ext cx="2961" cy="1915"/>
              </a:xfrm>
              <a:custGeom>
                <a:avLst/>
                <a:gdLst/>
                <a:ahLst/>
                <a:cxnLst>
                  <a:cxn ang="0">
                    <a:pos x="0" y="0"/>
                  </a:cxn>
                  <a:cxn ang="0">
                    <a:pos x="2926" y="0"/>
                  </a:cxn>
                  <a:cxn ang="0">
                    <a:pos x="2926" y="1845"/>
                  </a:cxn>
                  <a:cxn ang="0">
                    <a:pos x="2961" y="1880"/>
                  </a:cxn>
                  <a:cxn ang="0">
                    <a:pos x="2926" y="1915"/>
                  </a:cxn>
                </a:cxnLst>
                <a:rect l="0" t="0" r="r" b="b"/>
                <a:pathLst>
                  <a:path w="2961" h="1915">
                    <a:moveTo>
                      <a:pt x="0" y="0"/>
                    </a:moveTo>
                    <a:lnTo>
                      <a:pt x="2926" y="0"/>
                    </a:lnTo>
                    <a:lnTo>
                      <a:pt x="2926" y="1845"/>
                    </a:lnTo>
                    <a:lnTo>
                      <a:pt x="2961" y="1880"/>
                    </a:lnTo>
                    <a:lnTo>
                      <a:pt x="2926" y="1915"/>
                    </a:lnTo>
                  </a:path>
                </a:pathLst>
              </a:custGeom>
              <a:noFill/>
              <a:ln w="82550">
                <a:solidFill>
                  <a:srgbClr val="006600"/>
                </a:solidFill>
                <a:prstDash val="solid"/>
                <a:round/>
                <a:headEnd/>
                <a:tailEnd/>
              </a:ln>
            </p:spPr>
            <p:txBody>
              <a:bodyPr/>
              <a:lstStyle/>
              <a:p>
                <a:endParaRPr lang="en-US"/>
              </a:p>
            </p:txBody>
          </p:sp>
        </p:grpSp>
      </p:grpSp>
      <p:grpSp>
        <p:nvGrpSpPr>
          <p:cNvPr id="5" name="Group 69"/>
          <p:cNvGrpSpPr>
            <a:grpSpLocks/>
          </p:cNvGrpSpPr>
          <p:nvPr/>
        </p:nvGrpSpPr>
        <p:grpSpPr bwMode="auto">
          <a:xfrm>
            <a:off x="152400" y="1046163"/>
            <a:ext cx="8232775" cy="5856287"/>
            <a:chOff x="96" y="659"/>
            <a:chExt cx="5186" cy="3689"/>
          </a:xfrm>
        </p:grpSpPr>
        <p:sp>
          <p:nvSpPr>
            <p:cNvPr id="2052" name="Text Box 4"/>
            <p:cNvSpPr txBox="1">
              <a:spLocks noChangeArrowheads="1"/>
            </p:cNvSpPr>
            <p:nvPr/>
          </p:nvSpPr>
          <p:spPr bwMode="auto">
            <a:xfrm rot="-5400000">
              <a:off x="-1311" y="2078"/>
              <a:ext cx="3102" cy="288"/>
            </a:xfrm>
            <a:prstGeom prst="rect">
              <a:avLst/>
            </a:prstGeom>
            <a:noFill/>
            <a:ln w="9525">
              <a:noFill/>
              <a:miter lim="800000"/>
              <a:headEnd/>
              <a:tailEnd/>
            </a:ln>
            <a:effectLst/>
          </p:spPr>
          <p:txBody>
            <a:bodyPr wrap="none">
              <a:spAutoFit/>
            </a:bodyPr>
            <a:lstStyle/>
            <a:p>
              <a:r>
                <a:rPr lang="en-US" sz="2400" b="1">
                  <a:solidFill>
                    <a:srgbClr val="660067"/>
                  </a:solidFill>
                  <a:latin typeface="Arial" charset="0"/>
                </a:rPr>
                <a:t>Price, Benefit, and Cost (Dollars)</a:t>
              </a:r>
            </a:p>
          </p:txBody>
        </p:sp>
        <p:sp>
          <p:nvSpPr>
            <p:cNvPr id="2053" name="Text Box 5"/>
            <p:cNvSpPr txBox="1">
              <a:spLocks noChangeArrowheads="1"/>
            </p:cNvSpPr>
            <p:nvPr/>
          </p:nvSpPr>
          <p:spPr bwMode="auto">
            <a:xfrm>
              <a:off x="2160" y="4060"/>
              <a:ext cx="3122" cy="288"/>
            </a:xfrm>
            <a:prstGeom prst="rect">
              <a:avLst/>
            </a:prstGeom>
            <a:noFill/>
            <a:ln w="9525">
              <a:noFill/>
              <a:miter lim="800000"/>
              <a:headEnd/>
              <a:tailEnd/>
            </a:ln>
            <a:effectLst/>
          </p:spPr>
          <p:txBody>
            <a:bodyPr wrap="none">
              <a:spAutoFit/>
            </a:bodyPr>
            <a:lstStyle/>
            <a:p>
              <a:r>
                <a:rPr lang="en-US" sz="2400" b="1">
                  <a:solidFill>
                    <a:srgbClr val="660067"/>
                  </a:solidFill>
                  <a:latin typeface="Arial" charset="0"/>
                </a:rPr>
                <a:t>Tons of Paper Per Year (Millions)</a:t>
              </a:r>
            </a:p>
          </p:txBody>
        </p:sp>
        <p:sp>
          <p:nvSpPr>
            <p:cNvPr id="2065" name="Text Box 17"/>
            <p:cNvSpPr txBox="1">
              <a:spLocks noChangeArrowheads="1"/>
            </p:cNvSpPr>
            <p:nvPr/>
          </p:nvSpPr>
          <p:spPr bwMode="auto">
            <a:xfrm>
              <a:off x="470" y="1413"/>
              <a:ext cx="437"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110</a:t>
              </a:r>
            </a:p>
          </p:txBody>
        </p:sp>
        <p:sp>
          <p:nvSpPr>
            <p:cNvPr id="2066" name="Text Box 18"/>
            <p:cNvSpPr txBox="1">
              <a:spLocks noChangeArrowheads="1"/>
            </p:cNvSpPr>
            <p:nvPr/>
          </p:nvSpPr>
          <p:spPr bwMode="auto">
            <a:xfrm>
              <a:off x="480" y="1688"/>
              <a:ext cx="437"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105</a:t>
              </a:r>
            </a:p>
          </p:txBody>
        </p:sp>
        <p:sp>
          <p:nvSpPr>
            <p:cNvPr id="2067" name="Text Box 19"/>
            <p:cNvSpPr txBox="1">
              <a:spLocks noChangeArrowheads="1"/>
            </p:cNvSpPr>
            <p:nvPr/>
          </p:nvSpPr>
          <p:spPr bwMode="auto">
            <a:xfrm>
              <a:off x="480" y="1976"/>
              <a:ext cx="437"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100</a:t>
              </a:r>
            </a:p>
          </p:txBody>
        </p:sp>
        <p:sp>
          <p:nvSpPr>
            <p:cNvPr id="2068" name="Text Box 20"/>
            <p:cNvSpPr txBox="1">
              <a:spLocks noChangeArrowheads="1"/>
            </p:cNvSpPr>
            <p:nvPr/>
          </p:nvSpPr>
          <p:spPr bwMode="auto">
            <a:xfrm>
              <a:off x="3356" y="3861"/>
              <a:ext cx="383"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4.5</a:t>
              </a:r>
            </a:p>
          </p:txBody>
        </p:sp>
        <p:sp>
          <p:nvSpPr>
            <p:cNvPr id="2069" name="Text Box 21"/>
            <p:cNvSpPr txBox="1">
              <a:spLocks noChangeArrowheads="1"/>
            </p:cNvSpPr>
            <p:nvPr/>
          </p:nvSpPr>
          <p:spPr bwMode="auto">
            <a:xfrm>
              <a:off x="3730" y="3861"/>
              <a:ext cx="223"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5</a:t>
              </a:r>
            </a:p>
          </p:txBody>
        </p:sp>
        <p:sp>
          <p:nvSpPr>
            <p:cNvPr id="2110" name="Freeform 62"/>
            <p:cNvSpPr>
              <a:spLocks/>
            </p:cNvSpPr>
            <p:nvPr/>
          </p:nvSpPr>
          <p:spPr bwMode="auto">
            <a:xfrm>
              <a:off x="896" y="659"/>
              <a:ext cx="35" cy="2812"/>
            </a:xfrm>
            <a:custGeom>
              <a:avLst/>
              <a:gdLst/>
              <a:ahLst/>
              <a:cxnLst>
                <a:cxn ang="0">
                  <a:pos x="0" y="0"/>
                </a:cxn>
                <a:cxn ang="0">
                  <a:pos x="0" y="2742"/>
                </a:cxn>
                <a:cxn ang="0">
                  <a:pos x="35" y="2777"/>
                </a:cxn>
                <a:cxn ang="0">
                  <a:pos x="0" y="2812"/>
                </a:cxn>
              </a:cxnLst>
              <a:rect l="0" t="0" r="r" b="b"/>
              <a:pathLst>
                <a:path w="35" h="2812">
                  <a:moveTo>
                    <a:pt x="0" y="0"/>
                  </a:moveTo>
                  <a:lnTo>
                    <a:pt x="0" y="2742"/>
                  </a:lnTo>
                  <a:lnTo>
                    <a:pt x="35" y="2777"/>
                  </a:lnTo>
                  <a:lnTo>
                    <a:pt x="0" y="2812"/>
                  </a:lnTo>
                </a:path>
              </a:pathLst>
            </a:custGeom>
            <a:noFill/>
            <a:ln w="82550">
              <a:solidFill>
                <a:srgbClr val="000000"/>
              </a:solidFill>
              <a:prstDash val="solid"/>
              <a:round/>
              <a:headEnd/>
              <a:tailEnd/>
            </a:ln>
          </p:spPr>
          <p:txBody>
            <a:bodyPr/>
            <a:lstStyle/>
            <a:p>
              <a:endParaRPr lang="en-US"/>
            </a:p>
          </p:txBody>
        </p:sp>
        <p:sp>
          <p:nvSpPr>
            <p:cNvPr id="2111" name="Freeform 63"/>
            <p:cNvSpPr>
              <a:spLocks/>
            </p:cNvSpPr>
            <p:nvPr/>
          </p:nvSpPr>
          <p:spPr bwMode="auto">
            <a:xfrm>
              <a:off x="862" y="3541"/>
              <a:ext cx="4179" cy="339"/>
            </a:xfrm>
            <a:custGeom>
              <a:avLst/>
              <a:gdLst/>
              <a:ahLst/>
              <a:cxnLst>
                <a:cxn ang="0">
                  <a:pos x="34" y="0"/>
                </a:cxn>
                <a:cxn ang="0">
                  <a:pos x="0" y="34"/>
                </a:cxn>
                <a:cxn ang="0">
                  <a:pos x="34" y="60"/>
                </a:cxn>
                <a:cxn ang="0">
                  <a:pos x="34" y="339"/>
                </a:cxn>
                <a:cxn ang="0">
                  <a:pos x="4179" y="339"/>
                </a:cxn>
              </a:cxnLst>
              <a:rect l="0" t="0" r="r" b="b"/>
              <a:pathLst>
                <a:path w="4179" h="339">
                  <a:moveTo>
                    <a:pt x="34" y="0"/>
                  </a:moveTo>
                  <a:lnTo>
                    <a:pt x="0" y="34"/>
                  </a:lnTo>
                  <a:lnTo>
                    <a:pt x="34" y="60"/>
                  </a:lnTo>
                  <a:lnTo>
                    <a:pt x="34" y="339"/>
                  </a:lnTo>
                  <a:lnTo>
                    <a:pt x="4179" y="339"/>
                  </a:lnTo>
                </a:path>
              </a:pathLst>
            </a:custGeom>
            <a:noFill/>
            <a:ln w="82550">
              <a:solidFill>
                <a:srgbClr val="000000"/>
              </a:solidFill>
              <a:prstDash val="solid"/>
              <a:round/>
              <a:headEnd/>
              <a:tailEnd/>
            </a:ln>
          </p:spPr>
          <p:txBody>
            <a:bodyPr/>
            <a:lstStyle/>
            <a:p>
              <a:endParaRPr lang="en-US"/>
            </a:p>
          </p:txBody>
        </p:sp>
      </p:grpSp>
      <p:grpSp>
        <p:nvGrpSpPr>
          <p:cNvPr id="6" name="Group 73"/>
          <p:cNvGrpSpPr>
            <a:grpSpLocks/>
          </p:cNvGrpSpPr>
          <p:nvPr/>
        </p:nvGrpSpPr>
        <p:grpSpPr bwMode="auto">
          <a:xfrm>
            <a:off x="5540375" y="2386013"/>
            <a:ext cx="611188" cy="1038225"/>
            <a:chOff x="3490" y="1503"/>
            <a:chExt cx="385" cy="654"/>
          </a:xfrm>
        </p:grpSpPr>
        <p:sp>
          <p:nvSpPr>
            <p:cNvPr id="2112" name="Oval 64"/>
            <p:cNvSpPr>
              <a:spLocks noChangeArrowheads="1"/>
            </p:cNvSpPr>
            <p:nvPr/>
          </p:nvSpPr>
          <p:spPr bwMode="auto">
            <a:xfrm>
              <a:off x="3760" y="1503"/>
              <a:ext cx="115" cy="105"/>
            </a:xfrm>
            <a:prstGeom prst="ellipse">
              <a:avLst/>
            </a:prstGeom>
            <a:solidFill>
              <a:srgbClr val="660066"/>
            </a:solidFill>
            <a:ln w="26988">
              <a:solidFill>
                <a:srgbClr val="660066"/>
              </a:solidFill>
              <a:round/>
              <a:headEnd/>
              <a:tailEnd/>
            </a:ln>
          </p:spPr>
          <p:txBody>
            <a:bodyPr/>
            <a:lstStyle/>
            <a:p>
              <a:endParaRPr lang="en-US"/>
            </a:p>
          </p:txBody>
        </p:sp>
        <p:sp>
          <p:nvSpPr>
            <p:cNvPr id="2113" name="Oval 65"/>
            <p:cNvSpPr>
              <a:spLocks noChangeArrowheads="1"/>
            </p:cNvSpPr>
            <p:nvPr/>
          </p:nvSpPr>
          <p:spPr bwMode="auto">
            <a:xfrm>
              <a:off x="3490" y="1772"/>
              <a:ext cx="106" cy="115"/>
            </a:xfrm>
            <a:prstGeom prst="ellipse">
              <a:avLst/>
            </a:prstGeom>
            <a:solidFill>
              <a:srgbClr val="660066"/>
            </a:solidFill>
            <a:ln w="26988">
              <a:solidFill>
                <a:srgbClr val="660066"/>
              </a:solidFill>
              <a:round/>
              <a:headEnd/>
              <a:tailEnd/>
            </a:ln>
          </p:spPr>
          <p:txBody>
            <a:bodyPr/>
            <a:lstStyle/>
            <a:p>
              <a:endParaRPr lang="en-US"/>
            </a:p>
          </p:txBody>
        </p:sp>
        <p:sp>
          <p:nvSpPr>
            <p:cNvPr id="2114" name="Oval 66"/>
            <p:cNvSpPr>
              <a:spLocks noChangeArrowheads="1"/>
            </p:cNvSpPr>
            <p:nvPr/>
          </p:nvSpPr>
          <p:spPr bwMode="auto">
            <a:xfrm>
              <a:off x="3769" y="2051"/>
              <a:ext cx="106" cy="106"/>
            </a:xfrm>
            <a:prstGeom prst="ellipse">
              <a:avLst/>
            </a:prstGeom>
            <a:solidFill>
              <a:srgbClr val="660066"/>
            </a:solidFill>
            <a:ln w="26988">
              <a:solidFill>
                <a:srgbClr val="660066"/>
              </a:solidFill>
              <a:round/>
              <a:headEnd/>
              <a:tailEnd/>
            </a:ln>
          </p:spPr>
          <p:txBody>
            <a:bodyPr/>
            <a:lstStyle/>
            <a:p>
              <a:endParaRPr lang="en-US"/>
            </a:p>
          </p:txBody>
        </p:sp>
      </p:grpSp>
      <p:grpSp>
        <p:nvGrpSpPr>
          <p:cNvPr id="7" name="Group 72"/>
          <p:cNvGrpSpPr>
            <a:grpSpLocks/>
          </p:cNvGrpSpPr>
          <p:nvPr/>
        </p:nvGrpSpPr>
        <p:grpSpPr bwMode="auto">
          <a:xfrm>
            <a:off x="5448300" y="1981200"/>
            <a:ext cx="1292225" cy="1584325"/>
            <a:chOff x="3432" y="1248"/>
            <a:chExt cx="814" cy="998"/>
          </a:xfrm>
        </p:grpSpPr>
        <p:sp>
          <p:nvSpPr>
            <p:cNvPr id="2073" name="Text Box 25"/>
            <p:cNvSpPr txBox="1">
              <a:spLocks noChangeArrowheads="1"/>
            </p:cNvSpPr>
            <p:nvPr/>
          </p:nvSpPr>
          <p:spPr bwMode="auto">
            <a:xfrm>
              <a:off x="3876" y="1958"/>
              <a:ext cx="244"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A</a:t>
              </a:r>
            </a:p>
          </p:txBody>
        </p:sp>
        <p:sp>
          <p:nvSpPr>
            <p:cNvPr id="2074" name="Text Box 26"/>
            <p:cNvSpPr txBox="1">
              <a:spLocks noChangeArrowheads="1"/>
            </p:cNvSpPr>
            <p:nvPr/>
          </p:nvSpPr>
          <p:spPr bwMode="auto">
            <a:xfrm>
              <a:off x="3432" y="1524"/>
              <a:ext cx="244"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B</a:t>
              </a:r>
            </a:p>
          </p:txBody>
        </p:sp>
        <p:sp>
          <p:nvSpPr>
            <p:cNvPr id="2075" name="Text Box 27"/>
            <p:cNvSpPr txBox="1">
              <a:spLocks noChangeArrowheads="1"/>
            </p:cNvSpPr>
            <p:nvPr/>
          </p:nvSpPr>
          <p:spPr bwMode="auto">
            <a:xfrm>
              <a:off x="3640" y="1248"/>
              <a:ext cx="265"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G</a:t>
              </a:r>
            </a:p>
          </p:txBody>
        </p:sp>
        <p:sp>
          <p:nvSpPr>
            <p:cNvPr id="2076" name="AutoShape 28"/>
            <p:cNvSpPr>
              <a:spLocks/>
            </p:cNvSpPr>
            <p:nvPr/>
          </p:nvSpPr>
          <p:spPr bwMode="auto">
            <a:xfrm>
              <a:off x="3908" y="1556"/>
              <a:ext cx="48" cy="480"/>
            </a:xfrm>
            <a:prstGeom prst="rightBrace">
              <a:avLst>
                <a:gd name="adj1" fmla="val 83333"/>
                <a:gd name="adj2" fmla="val 50000"/>
              </a:avLst>
            </a:prstGeom>
            <a:noFill/>
            <a:ln w="38100">
              <a:solidFill>
                <a:schemeClr val="tx1"/>
              </a:solidFill>
              <a:round/>
              <a:headEnd/>
              <a:tailEnd/>
            </a:ln>
            <a:effectLst/>
          </p:spPr>
          <p:txBody>
            <a:bodyPr wrap="none" anchor="ctr"/>
            <a:lstStyle/>
            <a:p>
              <a:endParaRPr lang="en-US"/>
            </a:p>
          </p:txBody>
        </p:sp>
        <p:sp>
          <p:nvSpPr>
            <p:cNvPr id="2116" name="Text Box 68"/>
            <p:cNvSpPr txBox="1">
              <a:spLocks noChangeArrowheads="1"/>
            </p:cNvSpPr>
            <p:nvPr/>
          </p:nvSpPr>
          <p:spPr bwMode="auto">
            <a:xfrm>
              <a:off x="4032" y="1682"/>
              <a:ext cx="214" cy="230"/>
            </a:xfrm>
            <a:prstGeom prst="rect">
              <a:avLst/>
            </a:prstGeom>
            <a:solidFill>
              <a:srgbClr val="FFFFFF"/>
            </a:solidFill>
            <a:ln w="9525">
              <a:noFill/>
              <a:miter lim="800000"/>
              <a:headEnd/>
              <a:tailEnd/>
            </a:ln>
            <a:effectLst/>
          </p:spPr>
          <p:txBody>
            <a:bodyPr wrap="none" lIns="0" tIns="0" rIns="0" bIns="0">
              <a:spAutoFit/>
            </a:bodyPr>
            <a:lstStyle/>
            <a:p>
              <a:r>
                <a:rPr lang="en-US" sz="2400">
                  <a:solidFill>
                    <a:srgbClr val="660067"/>
                  </a:solidFill>
                  <a:latin typeface="Arial" charset="0"/>
                </a:rPr>
                <a:t>10</a:t>
              </a:r>
            </a:p>
          </p:txBody>
        </p:sp>
      </p:grpSp>
      <p:sp>
        <p:nvSpPr>
          <p:cNvPr id="39" name="Slide Number Placeholder 38"/>
          <p:cNvSpPr>
            <a:spLocks noGrp="1"/>
          </p:cNvSpPr>
          <p:nvPr>
            <p:ph type="sldNum" sz="quarter" idx="12"/>
          </p:nvPr>
        </p:nvSpPr>
        <p:spPr/>
        <p:txBody>
          <a:bodyPr/>
          <a:lstStyle/>
          <a:p>
            <a:fld id="{9A4B6450-EC41-4195-A209-9389352C6526}" type="slidenum">
              <a:rPr lang="en-US" smtClean="0"/>
              <a:pPr/>
              <a:t>25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03"/>
                                        </p:tgtEl>
                                        <p:attrNameLst>
                                          <p:attrName>style.visibility</p:attrName>
                                        </p:attrNameLst>
                                      </p:cBhvr>
                                      <p:to>
                                        <p:strVal val="visible"/>
                                      </p:to>
                                    </p:set>
                                    <p:animEffect transition="in" filter="wipe(left)">
                                      <p:cBhvr>
                                        <p:cTn id="15" dur="500"/>
                                        <p:tgtEl>
                                          <p:spTgt spid="210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04"/>
                                        </p:tgtEl>
                                        <p:attrNameLst>
                                          <p:attrName>style.visibility</p:attrName>
                                        </p:attrNameLst>
                                      </p:cBhvr>
                                      <p:to>
                                        <p:strVal val="visible"/>
                                      </p:to>
                                    </p:set>
                                    <p:animEffect transition="in" filter="wipe(left)">
                                      <p:cBhvr>
                                        <p:cTn id="19" dur="500"/>
                                        <p:tgtEl>
                                          <p:spTgt spid="210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2102"/>
                                        </p:tgtEl>
                                        <p:attrNameLst>
                                          <p:attrName>style.visibility</p:attrName>
                                        </p:attrNameLst>
                                      </p:cBhvr>
                                      <p:to>
                                        <p:strVal val="visible"/>
                                      </p:to>
                                    </p:set>
                                    <p:animEffect transition="in" filter="wipe(left)">
                                      <p:cBhvr>
                                        <p:cTn id="24" dur="500"/>
                                        <p:tgtEl>
                                          <p:spTgt spid="2102"/>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0-#ppt_w/2"/>
                                          </p:val>
                                        </p:tav>
                                        <p:tav tm="100000">
                                          <p:val>
                                            <p:strVal val="#ppt_x"/>
                                          </p:val>
                                        </p:tav>
                                      </p:tavLst>
                                    </p:anim>
                                    <p:anim calcmode="lin" valueType="num">
                                      <p:cBhvr additive="base">
                                        <p:cTn id="29"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500"/>
                            </p:stCondLst>
                            <p:childTnLst>
                              <p:par>
                                <p:cTn id="37" presetID="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0-#ppt_w/2"/>
                                          </p:val>
                                        </p:tav>
                                        <p:tav tm="100000">
                                          <p:val>
                                            <p:strVal val="#ppt_x"/>
                                          </p:val>
                                        </p:tav>
                                      </p:tavLst>
                                    </p:anim>
                                    <p:anim calcmode="lin" valueType="num">
                                      <p:cBhvr additive="base">
                                        <p:cTn id="40" dur="500" fill="hold"/>
                                        <p:tgtEl>
                                          <p:spTgt spid="7"/>
                                        </p:tgtEl>
                                        <p:attrNameLst>
                                          <p:attrName>ppt_y</p:attrName>
                                        </p:attrNameLst>
                                      </p:cBhvr>
                                      <p:tavLst>
                                        <p:tav tm="0">
                                          <p:val>
                                            <p:strVal val="#ppt_y"/>
                                          </p:val>
                                        </p:tav>
                                        <p:tav tm="100000">
                                          <p:val>
                                            <p:strVal val="#ppt_y"/>
                                          </p:val>
                                        </p:tav>
                                      </p:tavLst>
                                    </p:anim>
                                  </p:childTnLst>
                                </p:cTn>
                              </p:par>
                            </p:childTnLst>
                          </p:cTn>
                        </p:par>
                        <p:par>
                          <p:cTn id="41" fill="hold">
                            <p:stCondLst>
                              <p:cond delay="1000"/>
                            </p:stCondLst>
                            <p:childTnLst>
                              <p:par>
                                <p:cTn id="42" presetID="9" presetClass="entr" presetSubtype="0" fill="hold" grpId="0" nodeType="afterEffect">
                                  <p:stCondLst>
                                    <p:cond delay="0"/>
                                  </p:stCondLst>
                                  <p:childTnLst>
                                    <p:set>
                                      <p:cBhvr>
                                        <p:cTn id="43" dur="1" fill="hold">
                                          <p:stCondLst>
                                            <p:cond delay="0"/>
                                          </p:stCondLst>
                                        </p:cTn>
                                        <p:tgtEl>
                                          <p:spTgt spid="2077"/>
                                        </p:tgtEl>
                                        <p:attrNameLst>
                                          <p:attrName>style.visibility</p:attrName>
                                        </p:attrNameLst>
                                      </p:cBhvr>
                                      <p:to>
                                        <p:strVal val="visible"/>
                                      </p:to>
                                    </p:set>
                                    <p:animEffect transition="in" filter="dissolve">
                                      <p:cBhvr>
                                        <p:cTn id="44" dur="500"/>
                                        <p:tgtEl>
                                          <p:spTgt spid="2077"/>
                                        </p:tgtEl>
                                      </p:cBhvr>
                                    </p:animEffect>
                                  </p:childTnLst>
                                </p:cTn>
                              </p:par>
                            </p:childTnLst>
                          </p:cTn>
                        </p:par>
                        <p:par>
                          <p:cTn id="45" fill="hold">
                            <p:stCondLst>
                              <p:cond delay="1500"/>
                            </p:stCondLst>
                            <p:childTnLst>
                              <p:par>
                                <p:cTn id="46" presetID="4" presetClass="entr" presetSubtype="32" fill="hold" grpId="0" nodeType="afterEffect">
                                  <p:stCondLst>
                                    <p:cond delay="0"/>
                                  </p:stCondLst>
                                  <p:childTnLst>
                                    <p:set>
                                      <p:cBhvr>
                                        <p:cTn id="47" dur="1" fill="hold">
                                          <p:stCondLst>
                                            <p:cond delay="0"/>
                                          </p:stCondLst>
                                        </p:cTn>
                                        <p:tgtEl>
                                          <p:spTgt spid="2100"/>
                                        </p:tgtEl>
                                        <p:attrNameLst>
                                          <p:attrName>style.visibility</p:attrName>
                                        </p:attrNameLst>
                                      </p:cBhvr>
                                      <p:to>
                                        <p:strVal val="visible"/>
                                      </p:to>
                                    </p:set>
                                    <p:animEffect transition="in" filter="box(out)">
                                      <p:cBhvr>
                                        <p:cTn id="48" dur="500"/>
                                        <p:tgtEl>
                                          <p:spTgt spid="2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7" grpId="0" autoUpdateAnimBg="0"/>
      <p:bldP spid="2100" grpId="0" animBg="1"/>
      <p:bldP spid="2102" grpId="0" animBg="1"/>
      <p:bldP spid="2103" grpId="0" animBg="1"/>
      <p:bldP spid="2104" grpId="0" animBg="1"/>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cs typeface="Arial" charset="0"/>
              </a:rPr>
              <a:t>Positive externalities</a:t>
            </a:r>
          </a:p>
        </p:txBody>
      </p:sp>
      <p:sp>
        <p:nvSpPr>
          <p:cNvPr id="36867" name="Rectangle 3"/>
          <p:cNvSpPr>
            <a:spLocks noGrp="1" noChangeArrowheads="1"/>
          </p:cNvSpPr>
          <p:nvPr>
            <p:ph type="body" idx="1"/>
          </p:nvPr>
        </p:nvSpPr>
        <p:spPr/>
        <p:txBody>
          <a:bodyPr/>
          <a:lstStyle/>
          <a:p>
            <a:pPr>
              <a:spcBef>
                <a:spcPct val="50000"/>
              </a:spcBef>
            </a:pPr>
            <a:r>
              <a:rPr lang="en-US" sz="3600">
                <a:latin typeface="Arial" charset="0"/>
                <a:cs typeface="Arial" charset="0"/>
              </a:rPr>
              <a:t>The </a:t>
            </a:r>
            <a:r>
              <a:rPr lang="en-US" sz="3600">
                <a:solidFill>
                  <a:srgbClr val="FF5050"/>
                </a:solidFill>
                <a:latin typeface="Arial" charset="0"/>
                <a:cs typeface="Arial" charset="0"/>
              </a:rPr>
              <a:t>marginal external benefit </a:t>
            </a:r>
            <a:r>
              <a:rPr lang="en-US" sz="3600">
                <a:latin typeface="Arial" charset="0"/>
                <a:cs typeface="Arial" charset="0"/>
              </a:rPr>
              <a:t>is the dollar value of the benefit to third parties from an additional unit of production of consumption of a good. This occurs when there is a </a:t>
            </a:r>
            <a:r>
              <a:rPr lang="en-US" sz="3600">
                <a:solidFill>
                  <a:srgbClr val="FF5050"/>
                </a:solidFill>
                <a:latin typeface="Arial" charset="0"/>
                <a:cs typeface="Arial" charset="0"/>
              </a:rPr>
              <a:t>positive externality</a:t>
            </a:r>
            <a:r>
              <a:rPr lang="en-US" sz="3600">
                <a:latin typeface="Arial" charset="0"/>
                <a:cs typeface="Arial" charset="0"/>
              </a:rPr>
              <a:t>.</a:t>
            </a:r>
            <a:endParaRPr lang="en-US" sz="3600">
              <a:cs typeface="Times New Roman" pitchFamily="18" charset="0"/>
            </a:endParaRPr>
          </a:p>
          <a:p>
            <a:endParaRPr lang="en-US" sz="3600"/>
          </a:p>
        </p:txBody>
      </p:sp>
      <p:sp>
        <p:nvSpPr>
          <p:cNvPr id="4" name="Slide Number Placeholder 3"/>
          <p:cNvSpPr>
            <a:spLocks noGrp="1"/>
          </p:cNvSpPr>
          <p:nvPr>
            <p:ph type="sldNum" sz="quarter" idx="12"/>
          </p:nvPr>
        </p:nvSpPr>
        <p:spPr/>
        <p:txBody>
          <a:bodyPr/>
          <a:lstStyle/>
          <a:p>
            <a:fld id="{9A4B6450-EC41-4195-A209-9389352C6526}" type="slidenum">
              <a:rPr lang="en-US" smtClean="0"/>
              <a:pPr/>
              <a:t>26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subTnLst>
                                    <p:animClr>
                                      <p:cBhvr override="childStyle">
                                        <p:cTn dur="1" fill="hold" display="0" masterRel="nextClick" afterEffect="1"/>
                                        <p:tgtEl>
                                          <p:spTgt spid="36867">
                                            <p:txEl>
                                              <p:pRg st="0" end="0"/>
                                            </p:txEl>
                                          </p:spTgt>
                                        </p:tgtEl>
                                        <p:attrNameLst>
                                          <p:attrName>ppt_c</p:attrName>
                                        </p:attrNameLst>
                                      </p:cBhvr>
                                      <p:to>
                                        <a:srgbClr val="66006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bldLvl="5" autoUpdateAnimBg="0" advAuto="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cs typeface="Arial" charset="0"/>
              </a:rPr>
              <a:t>Social Benefit</a:t>
            </a:r>
            <a:r>
              <a:rPr lang="en-US"/>
              <a:t> </a:t>
            </a:r>
          </a:p>
        </p:txBody>
      </p:sp>
      <p:sp>
        <p:nvSpPr>
          <p:cNvPr id="20483" name="Text Box 3"/>
          <p:cNvSpPr txBox="1">
            <a:spLocks noChangeArrowheads="1"/>
          </p:cNvSpPr>
          <p:nvPr/>
        </p:nvSpPr>
        <p:spPr bwMode="auto">
          <a:xfrm>
            <a:off x="1689100" y="2590800"/>
            <a:ext cx="6324600" cy="823913"/>
          </a:xfrm>
          <a:prstGeom prst="rect">
            <a:avLst/>
          </a:prstGeom>
          <a:noFill/>
          <a:ln w="9525">
            <a:noFill/>
            <a:miter lim="800000"/>
            <a:headEnd/>
            <a:tailEnd/>
          </a:ln>
          <a:effectLst/>
        </p:spPr>
        <p:txBody>
          <a:bodyPr>
            <a:spAutoFit/>
          </a:bodyPr>
          <a:lstStyle/>
          <a:p>
            <a:pPr>
              <a:spcBef>
                <a:spcPct val="50000"/>
              </a:spcBef>
            </a:pPr>
            <a:r>
              <a:rPr lang="en-US" sz="4800" i="1">
                <a:solidFill>
                  <a:srgbClr val="660066"/>
                </a:solidFill>
                <a:latin typeface="Arial" charset="0"/>
                <a:cs typeface="Arial" charset="0"/>
              </a:rPr>
              <a:t>MSB</a:t>
            </a:r>
            <a:r>
              <a:rPr lang="en-US" sz="4800">
                <a:solidFill>
                  <a:srgbClr val="660066"/>
                </a:solidFill>
                <a:latin typeface="Arial" charset="0"/>
                <a:cs typeface="Arial" charset="0"/>
              </a:rPr>
              <a:t> = </a:t>
            </a:r>
            <a:r>
              <a:rPr lang="en-US" sz="4800" i="1">
                <a:solidFill>
                  <a:srgbClr val="660066"/>
                </a:solidFill>
                <a:latin typeface="Arial" charset="0"/>
                <a:cs typeface="Arial" charset="0"/>
              </a:rPr>
              <a:t>MPB</a:t>
            </a:r>
            <a:r>
              <a:rPr lang="en-US" sz="4800">
                <a:solidFill>
                  <a:srgbClr val="660066"/>
                </a:solidFill>
                <a:latin typeface="Arial" charset="0"/>
                <a:cs typeface="Arial" charset="0"/>
              </a:rPr>
              <a:t> + </a:t>
            </a:r>
            <a:r>
              <a:rPr lang="en-US" sz="4800" i="1">
                <a:solidFill>
                  <a:srgbClr val="660066"/>
                </a:solidFill>
                <a:latin typeface="Arial" charset="0"/>
                <a:cs typeface="Arial" charset="0"/>
              </a:rPr>
              <a:t>MEB</a:t>
            </a:r>
            <a:endParaRPr lang="en-US" sz="4800">
              <a:solidFill>
                <a:srgbClr val="660066"/>
              </a:solidFill>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27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Effect transition="in" filter="wipe(left)">
                                      <p:cBhvr>
                                        <p:cTn id="7" dur="500"/>
                                        <p:tgtEl>
                                          <p:spTgt spid="20483">
                                            <p:txEl>
                                              <p:pRg st="0" end="0"/>
                                            </p:txEl>
                                          </p:spTgt>
                                        </p:tgtEl>
                                      </p:cBhvr>
                                    </p:animEffect>
                                  </p:childTnLst>
                                  <p:subTnLst>
                                    <p:animClr>
                                      <p:cBhvr override="childStyle">
                                        <p:cTn dur="1" fill="hold" display="0" masterRel="nextClick" afterEffect="1"/>
                                        <p:tgtEl>
                                          <p:spTgt spid="20483">
                                            <p:txEl>
                                              <p:pRg st="0" end="0"/>
                                            </p:txEl>
                                          </p:spTgt>
                                        </p:tgtEl>
                                        <p:attrNameLst>
                                          <p:attrName>ppt_c</p:attrName>
                                        </p:attrNameLst>
                                      </p:cBhvr>
                                      <p:to>
                                        <a:srgbClr val="66006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autoUpdateAnimBg="0" advAuto="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0" name="Rectangle 28"/>
          <p:cNvSpPr>
            <a:spLocks noGrp="1" noChangeArrowheads="1"/>
          </p:cNvSpPr>
          <p:nvPr>
            <p:ph type="title" idx="4294967295"/>
          </p:nvPr>
        </p:nvSpPr>
        <p:spPr>
          <a:xfrm>
            <a:off x="965200" y="0"/>
            <a:ext cx="7772400" cy="1143000"/>
          </a:xfrm>
        </p:spPr>
        <p:txBody>
          <a:bodyPr/>
          <a:lstStyle/>
          <a:p>
            <a:r>
              <a:rPr lang="en-US" sz="2400"/>
              <a:t>Figure 3.2 Market Equilibrium, A Positive Externality and Efficiency</a:t>
            </a:r>
          </a:p>
        </p:txBody>
      </p:sp>
      <p:grpSp>
        <p:nvGrpSpPr>
          <p:cNvPr id="2" name="Group 59"/>
          <p:cNvGrpSpPr>
            <a:grpSpLocks/>
          </p:cNvGrpSpPr>
          <p:nvPr/>
        </p:nvGrpSpPr>
        <p:grpSpPr bwMode="auto">
          <a:xfrm>
            <a:off x="4260850" y="1371600"/>
            <a:ext cx="4311650" cy="4267200"/>
            <a:chOff x="2684" y="864"/>
            <a:chExt cx="2716" cy="2688"/>
          </a:xfrm>
        </p:grpSpPr>
        <p:sp>
          <p:nvSpPr>
            <p:cNvPr id="3081" name="Text Box 9"/>
            <p:cNvSpPr txBox="1">
              <a:spLocks noChangeArrowheads="1"/>
            </p:cNvSpPr>
            <p:nvPr/>
          </p:nvSpPr>
          <p:spPr bwMode="auto">
            <a:xfrm>
              <a:off x="3792" y="960"/>
              <a:ext cx="889"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S </a:t>
              </a:r>
              <a:r>
                <a:rPr lang="en-US" sz="2400">
                  <a:solidFill>
                    <a:srgbClr val="660067"/>
                  </a:solidFill>
                  <a:latin typeface="Arial" charset="0"/>
                </a:rPr>
                <a:t>= </a:t>
              </a:r>
              <a:r>
                <a:rPr lang="en-US" sz="2400" i="1">
                  <a:solidFill>
                    <a:srgbClr val="660067"/>
                  </a:solidFill>
                  <a:latin typeface="Arial" charset="0"/>
                </a:rPr>
                <a:t>MSC</a:t>
              </a:r>
            </a:p>
          </p:txBody>
        </p:sp>
        <p:sp>
          <p:nvSpPr>
            <p:cNvPr id="3107" name="Text Box 35"/>
            <p:cNvSpPr txBox="1">
              <a:spLocks noChangeArrowheads="1"/>
            </p:cNvSpPr>
            <p:nvPr/>
          </p:nvSpPr>
          <p:spPr bwMode="auto">
            <a:xfrm>
              <a:off x="3600" y="3264"/>
              <a:ext cx="1800"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MPB </a:t>
              </a:r>
              <a:r>
                <a:rPr lang="en-US" sz="2400">
                  <a:solidFill>
                    <a:srgbClr val="660067"/>
                  </a:solidFill>
                  <a:latin typeface="Arial" charset="0"/>
                </a:rPr>
                <a:t>+ </a:t>
              </a:r>
              <a:r>
                <a:rPr lang="en-US" sz="2400" i="1">
                  <a:solidFill>
                    <a:srgbClr val="660067"/>
                  </a:solidFill>
                  <a:latin typeface="Arial" charset="0"/>
                </a:rPr>
                <a:t>MEB </a:t>
              </a:r>
              <a:r>
                <a:rPr lang="en-US" sz="2400">
                  <a:solidFill>
                    <a:srgbClr val="660067"/>
                  </a:solidFill>
                  <a:latin typeface="Arial" charset="0"/>
                </a:rPr>
                <a:t>=</a:t>
              </a:r>
              <a:r>
                <a:rPr lang="en-US" sz="2400" i="1">
                  <a:solidFill>
                    <a:srgbClr val="660067"/>
                  </a:solidFill>
                  <a:latin typeface="Arial" charset="0"/>
                </a:rPr>
                <a:t> MSB</a:t>
              </a:r>
            </a:p>
          </p:txBody>
        </p:sp>
        <p:sp>
          <p:nvSpPr>
            <p:cNvPr id="3108" name="Text Box 36"/>
            <p:cNvSpPr txBox="1">
              <a:spLocks noChangeArrowheads="1"/>
            </p:cNvSpPr>
            <p:nvPr/>
          </p:nvSpPr>
          <p:spPr bwMode="auto">
            <a:xfrm>
              <a:off x="3000" y="3012"/>
              <a:ext cx="255"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H</a:t>
              </a:r>
            </a:p>
          </p:txBody>
        </p:sp>
        <p:sp>
          <p:nvSpPr>
            <p:cNvPr id="3109" name="Text Box 37"/>
            <p:cNvSpPr txBox="1">
              <a:spLocks noChangeArrowheads="1"/>
            </p:cNvSpPr>
            <p:nvPr/>
          </p:nvSpPr>
          <p:spPr bwMode="auto">
            <a:xfrm>
              <a:off x="2688" y="864"/>
              <a:ext cx="233"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Z</a:t>
              </a:r>
            </a:p>
          </p:txBody>
        </p:sp>
        <p:sp>
          <p:nvSpPr>
            <p:cNvPr id="3110" name="Text Box 38"/>
            <p:cNvSpPr txBox="1">
              <a:spLocks noChangeArrowheads="1"/>
            </p:cNvSpPr>
            <p:nvPr/>
          </p:nvSpPr>
          <p:spPr bwMode="auto">
            <a:xfrm>
              <a:off x="2684" y="2176"/>
              <a:ext cx="255"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U</a:t>
              </a:r>
            </a:p>
          </p:txBody>
        </p:sp>
        <p:sp>
          <p:nvSpPr>
            <p:cNvPr id="3111" name="Text Box 39"/>
            <p:cNvSpPr txBox="1">
              <a:spLocks noChangeArrowheads="1"/>
            </p:cNvSpPr>
            <p:nvPr/>
          </p:nvSpPr>
          <p:spPr bwMode="auto">
            <a:xfrm>
              <a:off x="3020" y="1832"/>
              <a:ext cx="244" cy="288"/>
            </a:xfrm>
            <a:prstGeom prst="rect">
              <a:avLst/>
            </a:prstGeom>
            <a:noFill/>
            <a:ln w="9525">
              <a:noFill/>
              <a:miter lim="800000"/>
              <a:headEnd/>
              <a:tailEnd/>
            </a:ln>
            <a:effectLst/>
          </p:spPr>
          <p:txBody>
            <a:bodyPr wrap="none">
              <a:spAutoFit/>
            </a:bodyPr>
            <a:lstStyle/>
            <a:p>
              <a:r>
                <a:rPr lang="en-US" sz="2400" i="1">
                  <a:solidFill>
                    <a:srgbClr val="660067"/>
                  </a:solidFill>
                  <a:latin typeface="Arial" charset="0"/>
                </a:rPr>
                <a:t>V</a:t>
              </a:r>
            </a:p>
          </p:txBody>
        </p:sp>
      </p:grpSp>
      <p:sp>
        <p:nvSpPr>
          <p:cNvPr id="3119" name="Freeform 47"/>
          <p:cNvSpPr>
            <a:spLocks/>
          </p:cNvSpPr>
          <p:nvPr/>
        </p:nvSpPr>
        <p:spPr bwMode="auto">
          <a:xfrm>
            <a:off x="4229100" y="1654175"/>
            <a:ext cx="498475" cy="1963738"/>
          </a:xfrm>
          <a:custGeom>
            <a:avLst/>
            <a:gdLst/>
            <a:ahLst/>
            <a:cxnLst>
              <a:cxn ang="0">
                <a:pos x="0" y="0"/>
              </a:cxn>
              <a:cxn ang="0">
                <a:pos x="0" y="0"/>
              </a:cxn>
              <a:cxn ang="0">
                <a:pos x="0" y="1237"/>
              </a:cxn>
              <a:cxn ang="0">
                <a:pos x="314" y="897"/>
              </a:cxn>
              <a:cxn ang="0">
                <a:pos x="0" y="0"/>
              </a:cxn>
            </a:cxnLst>
            <a:rect l="0" t="0" r="r" b="b"/>
            <a:pathLst>
              <a:path w="314" h="1237">
                <a:moveTo>
                  <a:pt x="0" y="0"/>
                </a:moveTo>
                <a:lnTo>
                  <a:pt x="0" y="0"/>
                </a:lnTo>
                <a:lnTo>
                  <a:pt x="0" y="1237"/>
                </a:lnTo>
                <a:lnTo>
                  <a:pt x="314" y="897"/>
                </a:lnTo>
                <a:lnTo>
                  <a:pt x="0" y="0"/>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grpSp>
        <p:nvGrpSpPr>
          <p:cNvPr id="3" name="Group 52"/>
          <p:cNvGrpSpPr>
            <a:grpSpLocks/>
          </p:cNvGrpSpPr>
          <p:nvPr/>
        </p:nvGrpSpPr>
        <p:grpSpPr bwMode="auto">
          <a:xfrm>
            <a:off x="1797050" y="1668463"/>
            <a:ext cx="2943225" cy="4408487"/>
            <a:chOff x="1132" y="1051"/>
            <a:chExt cx="1854" cy="2777"/>
          </a:xfrm>
        </p:grpSpPr>
        <p:sp>
          <p:nvSpPr>
            <p:cNvPr id="3120" name="Freeform 48"/>
            <p:cNvSpPr>
              <a:spLocks/>
            </p:cNvSpPr>
            <p:nvPr/>
          </p:nvSpPr>
          <p:spPr bwMode="auto">
            <a:xfrm>
              <a:off x="1132" y="1051"/>
              <a:ext cx="1550" cy="2777"/>
            </a:xfrm>
            <a:custGeom>
              <a:avLst/>
              <a:gdLst/>
              <a:ahLst/>
              <a:cxnLst>
                <a:cxn ang="0">
                  <a:pos x="0" y="0"/>
                </a:cxn>
                <a:cxn ang="0">
                  <a:pos x="1550" y="0"/>
                </a:cxn>
                <a:cxn ang="0">
                  <a:pos x="1550" y="2777"/>
                </a:cxn>
              </a:cxnLst>
              <a:rect l="0" t="0" r="r" b="b"/>
              <a:pathLst>
                <a:path w="1550" h="2777">
                  <a:moveTo>
                    <a:pt x="0" y="0"/>
                  </a:moveTo>
                  <a:lnTo>
                    <a:pt x="1550" y="0"/>
                  </a:lnTo>
                  <a:lnTo>
                    <a:pt x="1550" y="2777"/>
                  </a:lnTo>
                </a:path>
              </a:pathLst>
            </a:custGeom>
            <a:noFill/>
            <a:ln w="82550" cap="flat">
              <a:solidFill>
                <a:srgbClr val="333399"/>
              </a:solidFill>
              <a:prstDash val="sysDot"/>
              <a:round/>
              <a:headEnd/>
              <a:tailEnd/>
            </a:ln>
          </p:spPr>
          <p:txBody>
            <a:bodyPr/>
            <a:lstStyle/>
            <a:p>
              <a:endParaRPr lang="en-US"/>
            </a:p>
          </p:txBody>
        </p:sp>
        <p:sp>
          <p:nvSpPr>
            <p:cNvPr id="3121" name="Freeform 49"/>
            <p:cNvSpPr>
              <a:spLocks/>
            </p:cNvSpPr>
            <p:nvPr/>
          </p:nvSpPr>
          <p:spPr bwMode="auto">
            <a:xfrm>
              <a:off x="1132" y="1956"/>
              <a:ext cx="1854" cy="1872"/>
            </a:xfrm>
            <a:custGeom>
              <a:avLst/>
              <a:gdLst/>
              <a:ahLst/>
              <a:cxnLst>
                <a:cxn ang="0">
                  <a:pos x="0" y="0"/>
                </a:cxn>
                <a:cxn ang="0">
                  <a:pos x="1854" y="0"/>
                </a:cxn>
                <a:cxn ang="0">
                  <a:pos x="1854" y="1872"/>
                </a:cxn>
              </a:cxnLst>
              <a:rect l="0" t="0" r="r" b="b"/>
              <a:pathLst>
                <a:path w="1854" h="1872">
                  <a:moveTo>
                    <a:pt x="0" y="0"/>
                  </a:moveTo>
                  <a:lnTo>
                    <a:pt x="1854" y="0"/>
                  </a:lnTo>
                  <a:lnTo>
                    <a:pt x="1854" y="1872"/>
                  </a:lnTo>
                </a:path>
              </a:pathLst>
            </a:custGeom>
            <a:noFill/>
            <a:ln w="82550" cap="flat">
              <a:solidFill>
                <a:srgbClr val="333399"/>
              </a:solidFill>
              <a:prstDash val="sysDot"/>
              <a:round/>
              <a:headEnd/>
              <a:tailEnd/>
            </a:ln>
          </p:spPr>
          <p:txBody>
            <a:bodyPr/>
            <a:lstStyle/>
            <a:p>
              <a:endParaRPr lang="en-US"/>
            </a:p>
          </p:txBody>
        </p:sp>
        <p:sp>
          <p:nvSpPr>
            <p:cNvPr id="3122" name="Line 50"/>
            <p:cNvSpPr>
              <a:spLocks noChangeShapeType="1"/>
            </p:cNvSpPr>
            <p:nvPr/>
          </p:nvSpPr>
          <p:spPr bwMode="auto">
            <a:xfrm>
              <a:off x="1132" y="2287"/>
              <a:ext cx="1550" cy="1"/>
            </a:xfrm>
            <a:prstGeom prst="line">
              <a:avLst/>
            </a:prstGeom>
            <a:noFill/>
            <a:ln w="82550">
              <a:solidFill>
                <a:srgbClr val="333399"/>
              </a:solidFill>
              <a:prstDash val="sysDot"/>
              <a:round/>
              <a:headEnd/>
              <a:tailEnd/>
            </a:ln>
          </p:spPr>
          <p:txBody>
            <a:bodyPr/>
            <a:lstStyle/>
            <a:p>
              <a:endParaRPr lang="en-US"/>
            </a:p>
          </p:txBody>
        </p:sp>
        <p:sp>
          <p:nvSpPr>
            <p:cNvPr id="3123" name="Line 51"/>
            <p:cNvSpPr>
              <a:spLocks noChangeShapeType="1"/>
            </p:cNvSpPr>
            <p:nvPr/>
          </p:nvSpPr>
          <p:spPr bwMode="auto">
            <a:xfrm>
              <a:off x="1132" y="3201"/>
              <a:ext cx="1854" cy="1"/>
            </a:xfrm>
            <a:prstGeom prst="line">
              <a:avLst/>
            </a:prstGeom>
            <a:noFill/>
            <a:ln w="82550">
              <a:solidFill>
                <a:srgbClr val="333399"/>
              </a:solidFill>
              <a:prstDash val="sysDot"/>
              <a:round/>
              <a:headEnd/>
              <a:tailEnd/>
            </a:ln>
          </p:spPr>
          <p:txBody>
            <a:bodyPr/>
            <a:lstStyle/>
            <a:p>
              <a:endParaRPr lang="en-US"/>
            </a:p>
          </p:txBody>
        </p:sp>
      </p:grpSp>
      <p:grpSp>
        <p:nvGrpSpPr>
          <p:cNvPr id="4" name="Group 58"/>
          <p:cNvGrpSpPr>
            <a:grpSpLocks/>
          </p:cNvGrpSpPr>
          <p:nvPr/>
        </p:nvGrpSpPr>
        <p:grpSpPr bwMode="auto">
          <a:xfrm>
            <a:off x="2514600" y="1371600"/>
            <a:ext cx="3413125" cy="4408488"/>
            <a:chOff x="1611" y="842"/>
            <a:chExt cx="2150" cy="2777"/>
          </a:xfrm>
        </p:grpSpPr>
        <p:sp>
          <p:nvSpPr>
            <p:cNvPr id="3125" name="Line 53"/>
            <p:cNvSpPr>
              <a:spLocks noChangeShapeType="1"/>
            </p:cNvSpPr>
            <p:nvPr/>
          </p:nvSpPr>
          <p:spPr bwMode="auto">
            <a:xfrm>
              <a:off x="2603" y="842"/>
              <a:ext cx="958" cy="2716"/>
            </a:xfrm>
            <a:prstGeom prst="line">
              <a:avLst/>
            </a:prstGeom>
            <a:noFill/>
            <a:ln w="82550">
              <a:solidFill>
                <a:srgbClr val="FF00FF"/>
              </a:solidFill>
              <a:round/>
              <a:headEnd/>
              <a:tailEnd/>
            </a:ln>
          </p:spPr>
          <p:txBody>
            <a:bodyPr/>
            <a:lstStyle/>
            <a:p>
              <a:endParaRPr lang="en-US"/>
            </a:p>
          </p:txBody>
        </p:sp>
        <p:sp>
          <p:nvSpPr>
            <p:cNvPr id="3126" name="Line 54"/>
            <p:cNvSpPr>
              <a:spLocks noChangeShapeType="1"/>
            </p:cNvSpPr>
            <p:nvPr/>
          </p:nvSpPr>
          <p:spPr bwMode="auto">
            <a:xfrm>
              <a:off x="2194" y="903"/>
              <a:ext cx="949" cy="2716"/>
            </a:xfrm>
            <a:prstGeom prst="line">
              <a:avLst/>
            </a:prstGeom>
            <a:noFill/>
            <a:ln w="82550">
              <a:solidFill>
                <a:srgbClr val="FF00FF"/>
              </a:solidFill>
              <a:round/>
              <a:headEnd/>
              <a:tailEnd/>
            </a:ln>
          </p:spPr>
          <p:txBody>
            <a:bodyPr/>
            <a:lstStyle/>
            <a:p>
              <a:endParaRPr lang="en-US"/>
            </a:p>
          </p:txBody>
        </p:sp>
        <p:sp>
          <p:nvSpPr>
            <p:cNvPr id="3127" name="Line 55"/>
            <p:cNvSpPr>
              <a:spLocks noChangeShapeType="1"/>
            </p:cNvSpPr>
            <p:nvPr/>
          </p:nvSpPr>
          <p:spPr bwMode="auto">
            <a:xfrm flipH="1">
              <a:off x="1611" y="1121"/>
              <a:ext cx="2150" cy="2307"/>
            </a:xfrm>
            <a:prstGeom prst="line">
              <a:avLst/>
            </a:prstGeom>
            <a:noFill/>
            <a:ln w="82550">
              <a:solidFill>
                <a:srgbClr val="FF00FF"/>
              </a:solidFill>
              <a:round/>
              <a:headEnd/>
              <a:tailEnd/>
            </a:ln>
          </p:spPr>
          <p:txBody>
            <a:bodyPr/>
            <a:lstStyle/>
            <a:p>
              <a:endParaRPr lang="en-US"/>
            </a:p>
          </p:txBody>
        </p:sp>
      </p:grpSp>
      <p:grpSp>
        <p:nvGrpSpPr>
          <p:cNvPr id="5" name="Group 57"/>
          <p:cNvGrpSpPr>
            <a:grpSpLocks/>
          </p:cNvGrpSpPr>
          <p:nvPr/>
        </p:nvGrpSpPr>
        <p:grpSpPr bwMode="auto">
          <a:xfrm>
            <a:off x="228600" y="1046163"/>
            <a:ext cx="8148638" cy="5843587"/>
            <a:chOff x="144" y="659"/>
            <a:chExt cx="5133" cy="3681"/>
          </a:xfrm>
        </p:grpSpPr>
        <p:sp>
          <p:nvSpPr>
            <p:cNvPr id="3076" name="Text Box 4"/>
            <p:cNvSpPr txBox="1">
              <a:spLocks noChangeArrowheads="1"/>
            </p:cNvSpPr>
            <p:nvPr/>
          </p:nvSpPr>
          <p:spPr bwMode="auto">
            <a:xfrm rot="-5400000">
              <a:off x="-1263" y="2126"/>
              <a:ext cx="3102" cy="288"/>
            </a:xfrm>
            <a:prstGeom prst="rect">
              <a:avLst/>
            </a:prstGeom>
            <a:noFill/>
            <a:ln w="9525">
              <a:noFill/>
              <a:miter lim="800000"/>
              <a:headEnd/>
              <a:tailEnd/>
            </a:ln>
            <a:effectLst/>
          </p:spPr>
          <p:txBody>
            <a:bodyPr wrap="none">
              <a:spAutoFit/>
            </a:bodyPr>
            <a:lstStyle/>
            <a:p>
              <a:r>
                <a:rPr lang="en-US" sz="2400" b="1">
                  <a:solidFill>
                    <a:srgbClr val="660067"/>
                  </a:solidFill>
                  <a:latin typeface="Arial" charset="0"/>
                </a:rPr>
                <a:t>Price, Benefit, and Cost (Dollars)</a:t>
              </a:r>
            </a:p>
          </p:txBody>
        </p:sp>
        <p:sp>
          <p:nvSpPr>
            <p:cNvPr id="3077" name="Text Box 5"/>
            <p:cNvSpPr txBox="1">
              <a:spLocks noChangeArrowheads="1"/>
            </p:cNvSpPr>
            <p:nvPr/>
          </p:nvSpPr>
          <p:spPr bwMode="auto">
            <a:xfrm>
              <a:off x="3616" y="3822"/>
              <a:ext cx="1661" cy="518"/>
            </a:xfrm>
            <a:prstGeom prst="rect">
              <a:avLst/>
            </a:prstGeom>
            <a:noFill/>
            <a:ln w="9525">
              <a:noFill/>
              <a:miter lim="800000"/>
              <a:headEnd/>
              <a:tailEnd/>
            </a:ln>
            <a:effectLst/>
          </p:spPr>
          <p:txBody>
            <a:bodyPr wrap="none">
              <a:spAutoFit/>
            </a:bodyPr>
            <a:lstStyle/>
            <a:p>
              <a:pPr algn="r"/>
              <a:r>
                <a:rPr lang="en-US" sz="2400" b="1">
                  <a:solidFill>
                    <a:srgbClr val="660067"/>
                  </a:solidFill>
                  <a:latin typeface="Arial" charset="0"/>
                </a:rPr>
                <a:t>Inoculations Per </a:t>
              </a:r>
            </a:p>
            <a:p>
              <a:pPr algn="r"/>
              <a:r>
                <a:rPr lang="en-US" sz="2400" b="1">
                  <a:solidFill>
                    <a:srgbClr val="660067"/>
                  </a:solidFill>
                  <a:latin typeface="Arial" charset="0"/>
                </a:rPr>
                <a:t>Year (Millions)</a:t>
              </a:r>
            </a:p>
          </p:txBody>
        </p:sp>
        <p:sp>
          <p:nvSpPr>
            <p:cNvPr id="3103" name="Text Box 31"/>
            <p:cNvSpPr txBox="1">
              <a:spLocks noChangeArrowheads="1"/>
            </p:cNvSpPr>
            <p:nvPr/>
          </p:nvSpPr>
          <p:spPr bwMode="auto">
            <a:xfrm>
              <a:off x="720" y="3060"/>
              <a:ext cx="330"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10</a:t>
              </a:r>
            </a:p>
          </p:txBody>
        </p:sp>
        <p:sp>
          <p:nvSpPr>
            <p:cNvPr id="3104" name="Text Box 32"/>
            <p:cNvSpPr txBox="1">
              <a:spLocks noChangeArrowheads="1"/>
            </p:cNvSpPr>
            <p:nvPr/>
          </p:nvSpPr>
          <p:spPr bwMode="auto">
            <a:xfrm>
              <a:off x="720" y="2160"/>
              <a:ext cx="330"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25</a:t>
              </a:r>
            </a:p>
          </p:txBody>
        </p:sp>
        <p:sp>
          <p:nvSpPr>
            <p:cNvPr id="3105" name="Text Box 33"/>
            <p:cNvSpPr txBox="1">
              <a:spLocks noChangeArrowheads="1"/>
            </p:cNvSpPr>
            <p:nvPr/>
          </p:nvSpPr>
          <p:spPr bwMode="auto">
            <a:xfrm>
              <a:off x="720" y="1824"/>
              <a:ext cx="330"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30</a:t>
              </a:r>
            </a:p>
          </p:txBody>
        </p:sp>
        <p:sp>
          <p:nvSpPr>
            <p:cNvPr id="3106" name="Text Box 34"/>
            <p:cNvSpPr txBox="1">
              <a:spLocks noChangeArrowheads="1"/>
            </p:cNvSpPr>
            <p:nvPr/>
          </p:nvSpPr>
          <p:spPr bwMode="auto">
            <a:xfrm>
              <a:off x="720" y="912"/>
              <a:ext cx="330"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45</a:t>
              </a:r>
            </a:p>
          </p:txBody>
        </p:sp>
        <p:sp>
          <p:nvSpPr>
            <p:cNvPr id="3112" name="Text Box 40"/>
            <p:cNvSpPr txBox="1">
              <a:spLocks noChangeArrowheads="1"/>
            </p:cNvSpPr>
            <p:nvPr/>
          </p:nvSpPr>
          <p:spPr bwMode="auto">
            <a:xfrm>
              <a:off x="2512" y="3840"/>
              <a:ext cx="330"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10</a:t>
              </a:r>
            </a:p>
          </p:txBody>
        </p:sp>
        <p:sp>
          <p:nvSpPr>
            <p:cNvPr id="3113" name="Text Box 41"/>
            <p:cNvSpPr txBox="1">
              <a:spLocks noChangeArrowheads="1"/>
            </p:cNvSpPr>
            <p:nvPr/>
          </p:nvSpPr>
          <p:spPr bwMode="auto">
            <a:xfrm>
              <a:off x="2836" y="3840"/>
              <a:ext cx="330"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12</a:t>
              </a:r>
            </a:p>
          </p:txBody>
        </p:sp>
        <p:sp>
          <p:nvSpPr>
            <p:cNvPr id="3114" name="Text Box 42"/>
            <p:cNvSpPr txBox="1">
              <a:spLocks noChangeArrowheads="1"/>
            </p:cNvSpPr>
            <p:nvPr/>
          </p:nvSpPr>
          <p:spPr bwMode="auto">
            <a:xfrm>
              <a:off x="827" y="3696"/>
              <a:ext cx="223" cy="288"/>
            </a:xfrm>
            <a:prstGeom prst="rect">
              <a:avLst/>
            </a:prstGeom>
            <a:noFill/>
            <a:ln w="9525">
              <a:noFill/>
              <a:miter lim="800000"/>
              <a:headEnd/>
              <a:tailEnd/>
            </a:ln>
            <a:effectLst/>
          </p:spPr>
          <p:txBody>
            <a:bodyPr wrap="none">
              <a:spAutoFit/>
            </a:bodyPr>
            <a:lstStyle/>
            <a:p>
              <a:r>
                <a:rPr lang="en-US" sz="2400">
                  <a:solidFill>
                    <a:srgbClr val="660067"/>
                  </a:solidFill>
                  <a:latin typeface="Arial" charset="0"/>
                </a:rPr>
                <a:t>0</a:t>
              </a:r>
            </a:p>
          </p:txBody>
        </p:sp>
        <p:sp>
          <p:nvSpPr>
            <p:cNvPr id="3128" name="Freeform 56"/>
            <p:cNvSpPr>
              <a:spLocks/>
            </p:cNvSpPr>
            <p:nvPr/>
          </p:nvSpPr>
          <p:spPr bwMode="auto">
            <a:xfrm>
              <a:off x="1132" y="659"/>
              <a:ext cx="4100" cy="3169"/>
            </a:xfrm>
            <a:custGeom>
              <a:avLst/>
              <a:gdLst/>
              <a:ahLst/>
              <a:cxnLst>
                <a:cxn ang="0">
                  <a:pos x="0" y="0"/>
                </a:cxn>
                <a:cxn ang="0">
                  <a:pos x="0" y="3169"/>
                </a:cxn>
                <a:cxn ang="0">
                  <a:pos x="3439" y="3169"/>
                </a:cxn>
              </a:cxnLst>
              <a:rect l="0" t="0" r="r" b="b"/>
              <a:pathLst>
                <a:path w="3439" h="3169">
                  <a:moveTo>
                    <a:pt x="0" y="0"/>
                  </a:moveTo>
                  <a:lnTo>
                    <a:pt x="0" y="3169"/>
                  </a:lnTo>
                  <a:lnTo>
                    <a:pt x="3439" y="3169"/>
                  </a:lnTo>
                </a:path>
              </a:pathLst>
            </a:custGeom>
            <a:noFill/>
            <a:ln w="82550">
              <a:solidFill>
                <a:srgbClr val="000000"/>
              </a:solidFill>
              <a:prstDash val="solid"/>
              <a:round/>
              <a:headEnd/>
              <a:tailEnd/>
            </a:ln>
          </p:spPr>
          <p:txBody>
            <a:bodyPr/>
            <a:lstStyle/>
            <a:p>
              <a:endParaRPr lang="en-US"/>
            </a:p>
          </p:txBody>
        </p:sp>
      </p:grpSp>
      <p:sp>
        <p:nvSpPr>
          <p:cNvPr id="31" name="Slide Number Placeholder 30"/>
          <p:cNvSpPr>
            <a:spLocks noGrp="1"/>
          </p:cNvSpPr>
          <p:nvPr>
            <p:ph type="sldNum" sz="quarter" idx="12"/>
          </p:nvPr>
        </p:nvSpPr>
        <p:spPr/>
        <p:txBody>
          <a:bodyPr/>
          <a:lstStyle/>
          <a:p>
            <a:fld id="{9A4B6450-EC41-4195-A209-9389352C6526}" type="slidenum">
              <a:rPr lang="en-US" smtClean="0"/>
              <a:pPr/>
              <a:t>28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dissolve">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dissolve">
                                      <p:cBhvr>
                                        <p:cTn id="19" dur="500"/>
                                        <p:tgtEl>
                                          <p:spTgt spid="2"/>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3119"/>
                                        </p:tgtEl>
                                        <p:attrNameLst>
                                          <p:attrName>style.visibility</p:attrName>
                                        </p:attrNameLst>
                                      </p:cBhvr>
                                      <p:to>
                                        <p:strVal val="visible"/>
                                      </p:to>
                                    </p:set>
                                    <p:animEffect transition="in" filter="dissolve">
                                      <p:cBhvr>
                                        <p:cTn id="23" dur="500"/>
                                        <p:tgtEl>
                                          <p:spTgt spid="3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9"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cs typeface="Times New Roman" pitchFamily="18" charset="0"/>
              </a:rPr>
              <a:t>III- Internalization of Externalities</a:t>
            </a:r>
          </a:p>
        </p:txBody>
      </p:sp>
      <p:sp>
        <p:nvSpPr>
          <p:cNvPr id="37891" name="Rectangle 3"/>
          <p:cNvSpPr>
            <a:spLocks noGrp="1" noChangeArrowheads="1"/>
          </p:cNvSpPr>
          <p:nvPr>
            <p:ph type="body" idx="1"/>
          </p:nvPr>
        </p:nvSpPr>
        <p:spPr/>
        <p:txBody>
          <a:bodyPr>
            <a:noAutofit/>
          </a:bodyPr>
          <a:lstStyle/>
          <a:p>
            <a:r>
              <a:rPr lang="en-US" sz="2800" dirty="0">
                <a:latin typeface="Arial" charset="0"/>
                <a:cs typeface="Arial" charset="0"/>
              </a:rPr>
              <a:t>An externality can be internalized if there is a policy that causes market participants to account for the costs of benefits of their actions</a:t>
            </a:r>
            <a:r>
              <a:rPr lang="en-US" sz="2800" dirty="0" smtClean="0">
                <a:latin typeface="Arial" charset="0"/>
                <a:cs typeface="Arial" charset="0"/>
              </a:rPr>
              <a:t>.</a:t>
            </a:r>
          </a:p>
          <a:p>
            <a:endParaRPr lang="en-US" sz="2800" dirty="0" smtClean="0">
              <a:latin typeface="Arial" charset="0"/>
              <a:cs typeface="Arial" charset="0"/>
            </a:endParaRPr>
          </a:p>
          <a:p>
            <a:r>
              <a:rPr lang="en-US" sz="2800" dirty="0" smtClean="0">
                <a:latin typeface="Arial" charset="0"/>
                <a:cs typeface="Arial" charset="0"/>
              </a:rPr>
              <a:t>Requires:</a:t>
            </a:r>
          </a:p>
          <a:p>
            <a:pPr lvl="1"/>
            <a:r>
              <a:rPr lang="en-US" sz="2400" dirty="0" smtClean="0">
                <a:latin typeface="Arial" charset="0"/>
                <a:cs typeface="Arial" charset="0"/>
              </a:rPr>
              <a:t>to indentify the participants</a:t>
            </a:r>
          </a:p>
          <a:p>
            <a:pPr lvl="1"/>
            <a:r>
              <a:rPr lang="en-US" sz="2400" dirty="0" smtClean="0">
                <a:latin typeface="Arial" charset="0"/>
                <a:cs typeface="Arial" charset="0"/>
              </a:rPr>
              <a:t>Monetary value of External Cost or Benefit</a:t>
            </a:r>
          </a:p>
        </p:txBody>
      </p:sp>
      <p:sp>
        <p:nvSpPr>
          <p:cNvPr id="4" name="Slide Number Placeholder 3"/>
          <p:cNvSpPr>
            <a:spLocks noGrp="1"/>
          </p:cNvSpPr>
          <p:nvPr>
            <p:ph type="sldNum" sz="quarter" idx="12"/>
          </p:nvPr>
        </p:nvSpPr>
        <p:spPr/>
        <p:txBody>
          <a:bodyPr/>
          <a:lstStyle/>
          <a:p>
            <a:fld id="{9A4B6450-EC41-4195-A209-9389352C6526}" type="slidenum">
              <a:rPr lang="en-US" smtClean="0"/>
              <a:pPr/>
              <a:t>29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wipe(left)">
                                      <p:cBhvr>
                                        <p:cTn id="7" dur="500"/>
                                        <p:tgtEl>
                                          <p:spTgt spid="37891">
                                            <p:txEl>
                                              <p:pRg st="0" end="0"/>
                                            </p:txEl>
                                          </p:spTgt>
                                        </p:tgtEl>
                                      </p:cBhvr>
                                    </p:animEffect>
                                  </p:childTnLst>
                                  <p:subTnLst>
                                    <p:animClr>
                                      <p:cBhvr override="childStyle">
                                        <p:cTn dur="1" fill="hold" display="0" masterRel="nextClick" afterEffect="1"/>
                                        <p:tgtEl>
                                          <p:spTgt spid="37891">
                                            <p:txEl>
                                              <p:pRg st="0" end="0"/>
                                            </p:txEl>
                                          </p:spTgt>
                                        </p:tgtEl>
                                        <p:attrNameLst>
                                          <p:attrName>ppt_c</p:attrName>
                                        </p:attrNameLst>
                                      </p:cBhvr>
                                      <p:to>
                                        <a:srgbClr val="660067"/>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891">
                                            <p:txEl>
                                              <p:pRg st="2" end="2"/>
                                            </p:txEl>
                                          </p:spTgt>
                                        </p:tgtEl>
                                        <p:attrNameLst>
                                          <p:attrName>style.visibility</p:attrName>
                                        </p:attrNameLst>
                                      </p:cBhvr>
                                      <p:to>
                                        <p:strVal val="visible"/>
                                      </p:to>
                                    </p:set>
                                    <p:animEffect transition="in" filter="wipe(left)">
                                      <p:cBhvr>
                                        <p:cTn id="11" dur="500"/>
                                        <p:tgtEl>
                                          <p:spTgt spid="37891">
                                            <p:txEl>
                                              <p:pRg st="2" end="2"/>
                                            </p:txEl>
                                          </p:spTgt>
                                        </p:tgtEl>
                                      </p:cBhvr>
                                    </p:animEffect>
                                  </p:childTnLst>
                                  <p:subTnLst>
                                    <p:animClr>
                                      <p:cBhvr override="childStyle">
                                        <p:cTn dur="1" fill="hold" display="0" masterRel="nextClick" afterEffect="1"/>
                                        <p:tgtEl>
                                          <p:spTgt spid="37891">
                                            <p:txEl>
                                              <p:pRg st="2" end="2"/>
                                            </p:txEl>
                                          </p:spTgt>
                                        </p:tgtEl>
                                        <p:attrNameLst>
                                          <p:attrName>ppt_c</p:attrName>
                                        </p:attrNameLst>
                                      </p:cBhvr>
                                      <p:to>
                                        <a:srgbClr val="660067"/>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891">
                                            <p:txEl>
                                              <p:pRg st="3" end="3"/>
                                            </p:txEl>
                                          </p:spTgt>
                                        </p:tgtEl>
                                        <p:attrNameLst>
                                          <p:attrName>style.visibility</p:attrName>
                                        </p:attrNameLst>
                                      </p:cBhvr>
                                      <p:to>
                                        <p:strVal val="visible"/>
                                      </p:to>
                                    </p:set>
                                    <p:animEffect transition="in" filter="wipe(left)">
                                      <p:cBhvr>
                                        <p:cTn id="15" dur="500"/>
                                        <p:tgtEl>
                                          <p:spTgt spid="37891">
                                            <p:txEl>
                                              <p:pRg st="3" end="3"/>
                                            </p:txEl>
                                          </p:spTgt>
                                        </p:tgtEl>
                                      </p:cBhvr>
                                    </p:animEffect>
                                  </p:childTnLst>
                                  <p:subTnLst>
                                    <p:animClr>
                                      <p:cBhvr override="childStyle">
                                        <p:cTn dur="1" fill="hold" display="0" masterRel="nextClick" afterEffect="1"/>
                                        <p:tgtEl>
                                          <p:spTgt spid="37891">
                                            <p:txEl>
                                              <p:pRg st="3" end="3"/>
                                            </p:txEl>
                                          </p:spTgt>
                                        </p:tgtEl>
                                        <p:attrNameLst>
                                          <p:attrName>ppt_c</p:attrName>
                                        </p:attrNameLst>
                                      </p:cBhvr>
                                      <p:to>
                                        <a:srgbClr val="660067"/>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animEffect transition="in" filter="wipe(left)">
                                      <p:cBhvr>
                                        <p:cTn id="19" dur="500"/>
                                        <p:tgtEl>
                                          <p:spTgt spid="37891">
                                            <p:txEl>
                                              <p:pRg st="4" end="4"/>
                                            </p:txEl>
                                          </p:spTgt>
                                        </p:tgtEl>
                                      </p:cBhvr>
                                    </p:animEffect>
                                  </p:childTnLst>
                                  <p:subTnLst>
                                    <p:animClr>
                                      <p:cBhvr override="childStyle">
                                        <p:cTn dur="1" fill="hold" display="0" masterRel="nextClick" afterEffect="1"/>
                                        <p:tgtEl>
                                          <p:spTgt spid="37891">
                                            <p:txEl>
                                              <p:pRg st="4" end="4"/>
                                            </p:txEl>
                                          </p:spTgt>
                                        </p:tgtEl>
                                        <p:attrNameLst>
                                          <p:attrName>ppt_c</p:attrName>
                                        </p:attrNameLst>
                                      </p:cBhvr>
                                      <p:to>
                                        <a:srgbClr val="66006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bldLvl="5" autoUpdateAnimBg="0" advAuto="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b="0">
                <a:cs typeface="Arial" charset="0"/>
              </a:rPr>
              <a:t>1- Corrective Taxes to Negative Externalities</a:t>
            </a:r>
            <a:r>
              <a:rPr lang="en-US" b="0">
                <a:cs typeface="Times New Roman" pitchFamily="18" charset="0"/>
              </a:rPr>
              <a:t/>
            </a:r>
            <a:br>
              <a:rPr lang="en-US" b="0">
                <a:cs typeface="Times New Roman" pitchFamily="18" charset="0"/>
              </a:rPr>
            </a:br>
            <a:endParaRPr lang="en-US"/>
          </a:p>
        </p:txBody>
      </p:sp>
      <p:sp>
        <p:nvSpPr>
          <p:cNvPr id="22536" name="Rectangle 8"/>
          <p:cNvSpPr>
            <a:spLocks noGrp="1" noChangeArrowheads="1"/>
          </p:cNvSpPr>
          <p:nvPr>
            <p:ph type="body" idx="1"/>
          </p:nvPr>
        </p:nvSpPr>
        <p:spPr/>
        <p:txBody>
          <a:bodyPr/>
          <a:lstStyle/>
          <a:p>
            <a:r>
              <a:rPr lang="en-US" sz="4400">
                <a:latin typeface="Arial" charset="0"/>
                <a:cs typeface="Arial" charset="0"/>
              </a:rPr>
              <a:t> Setting a tax equal to the </a:t>
            </a:r>
            <a:r>
              <a:rPr lang="en-US" sz="4400" i="1">
                <a:latin typeface="Arial" charset="0"/>
                <a:cs typeface="Arial" charset="0"/>
              </a:rPr>
              <a:t>MEC</a:t>
            </a:r>
            <a:r>
              <a:rPr lang="en-US" sz="4400">
                <a:latin typeface="Arial" charset="0"/>
                <a:cs typeface="Arial" charset="0"/>
              </a:rPr>
              <a:t> will internalize a negative externality.</a:t>
            </a:r>
          </a:p>
          <a:p>
            <a:endParaRPr lang="en-US"/>
          </a:p>
        </p:txBody>
      </p:sp>
      <p:sp>
        <p:nvSpPr>
          <p:cNvPr id="4" name="Slide Number Placeholder 3"/>
          <p:cNvSpPr>
            <a:spLocks noGrp="1"/>
          </p:cNvSpPr>
          <p:nvPr>
            <p:ph type="sldNum" sz="quarter" idx="12"/>
          </p:nvPr>
        </p:nvSpPr>
        <p:spPr/>
        <p:txBody>
          <a:bodyPr/>
          <a:lstStyle/>
          <a:p>
            <a:fld id="{9A4B6450-EC41-4195-A209-9389352C6526}" type="slidenum">
              <a:rPr lang="en-US" smtClean="0"/>
              <a:pPr/>
              <a:t>30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536">
                                            <p:txEl>
                                              <p:pRg st="0" end="0"/>
                                            </p:txEl>
                                          </p:spTgt>
                                        </p:tgtEl>
                                        <p:attrNameLst>
                                          <p:attrName>style.visibility</p:attrName>
                                        </p:attrNameLst>
                                      </p:cBhvr>
                                      <p:to>
                                        <p:strVal val="visible"/>
                                      </p:to>
                                    </p:set>
                                    <p:animEffect transition="in" filter="wipe(left)">
                                      <p:cBhvr>
                                        <p:cTn id="7" dur="500"/>
                                        <p:tgtEl>
                                          <p:spTgt spid="22536">
                                            <p:txEl>
                                              <p:pRg st="0" end="0"/>
                                            </p:txEl>
                                          </p:spTgt>
                                        </p:tgtEl>
                                      </p:cBhvr>
                                    </p:animEffect>
                                  </p:childTnLst>
                                  <p:subTnLst>
                                    <p:animClr>
                                      <p:cBhvr override="childStyle">
                                        <p:cTn dur="1" fill="hold" display="0" masterRel="nextClick" afterEffect="1"/>
                                        <p:tgtEl>
                                          <p:spTgt spid="22536">
                                            <p:txEl>
                                              <p:pRg st="0" end="0"/>
                                            </p:txEl>
                                          </p:spTgt>
                                        </p:tgtEl>
                                        <p:attrNameLst>
                                          <p:attrName>ppt_c</p:attrName>
                                        </p:attrNameLst>
                                      </p:cBhvr>
                                      <p:to>
                                        <a:srgbClr val="66006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6" grpId="0" build="p" bldLvl="5" autoUpdateAnimBg="0" advAuto="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cs typeface="Arial" charset="0"/>
              </a:rPr>
              <a:t>3- Corrective Subsidies</a:t>
            </a:r>
          </a:p>
        </p:txBody>
      </p:sp>
      <p:sp>
        <p:nvSpPr>
          <p:cNvPr id="48131" name="Rectangle 3"/>
          <p:cNvSpPr>
            <a:spLocks noGrp="1" noChangeArrowheads="1"/>
          </p:cNvSpPr>
          <p:nvPr>
            <p:ph type="body" idx="1"/>
          </p:nvPr>
        </p:nvSpPr>
        <p:spPr/>
        <p:txBody>
          <a:bodyPr/>
          <a:lstStyle/>
          <a:p>
            <a:r>
              <a:rPr lang="en-US" sz="3600" dirty="0">
                <a:latin typeface="Arial" charset="0"/>
                <a:cs typeface="Arial" charset="0"/>
              </a:rPr>
              <a:t>Setting a subsidy equal to </a:t>
            </a:r>
            <a:r>
              <a:rPr lang="en-US" sz="3600" i="1" dirty="0" err="1">
                <a:latin typeface="Arial" charset="0"/>
                <a:cs typeface="Arial" charset="0"/>
              </a:rPr>
              <a:t>MEB</a:t>
            </a:r>
            <a:r>
              <a:rPr lang="en-US" sz="3600" dirty="0">
                <a:latin typeface="Arial" charset="0"/>
              </a:rPr>
              <a:t> will internalize a positive </a:t>
            </a:r>
            <a:r>
              <a:rPr lang="en-US" sz="3600" dirty="0" smtClean="0">
                <a:latin typeface="Arial" charset="0"/>
              </a:rPr>
              <a:t>externality</a:t>
            </a:r>
          </a:p>
          <a:p>
            <a:r>
              <a:rPr lang="en-US" sz="3600" dirty="0" smtClean="0">
                <a:latin typeface="Arial" charset="0"/>
              </a:rPr>
              <a:t>For example:</a:t>
            </a:r>
          </a:p>
          <a:p>
            <a:pPr lvl="1"/>
            <a:r>
              <a:rPr lang="en-US" sz="3200" dirty="0" smtClean="0">
                <a:latin typeface="Arial" charset="0"/>
              </a:rPr>
              <a:t>Garbage collection, tree plantation </a:t>
            </a:r>
            <a:endParaRPr lang="en-US" sz="3200" dirty="0">
              <a:latin typeface="Arial" charset="0"/>
            </a:endParaRPr>
          </a:p>
          <a:p>
            <a:pPr>
              <a:buFont typeface="Wingdings" pitchFamily="2" charset="2"/>
              <a:buNone/>
            </a:pPr>
            <a:endParaRPr lang="en-US" sz="4400" dirty="0">
              <a:latin typeface="Arial"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31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subTnLst>
                                    <p:animClr>
                                      <p:cBhvr override="childStyle">
                                        <p:cTn dur="1" fill="hold" display="0" masterRel="nextClick" afterEffect="1"/>
                                        <p:tgtEl>
                                          <p:spTgt spid="48131">
                                            <p:txEl>
                                              <p:pRg st="0" end="0"/>
                                            </p:txEl>
                                          </p:spTgt>
                                        </p:tgtEl>
                                        <p:attrNameLst>
                                          <p:attrName>ppt_c</p:attrName>
                                        </p:attrNameLst>
                                      </p:cBhvr>
                                      <p:to>
                                        <a:srgbClr val="660067"/>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8131">
                                            <p:txEl>
                                              <p:pRg st="1" end="1"/>
                                            </p:txEl>
                                          </p:spTgt>
                                        </p:tgtEl>
                                        <p:attrNameLst>
                                          <p:attrName>style.visibility</p:attrName>
                                        </p:attrNameLst>
                                      </p:cBhvr>
                                      <p:to>
                                        <p:strVal val="visible"/>
                                      </p:to>
                                    </p:set>
                                    <p:animEffect transition="in" filter="wipe(left)">
                                      <p:cBhvr>
                                        <p:cTn id="11" dur="500"/>
                                        <p:tgtEl>
                                          <p:spTgt spid="48131">
                                            <p:txEl>
                                              <p:pRg st="1" end="1"/>
                                            </p:txEl>
                                          </p:spTgt>
                                        </p:tgtEl>
                                      </p:cBhvr>
                                    </p:animEffect>
                                  </p:childTnLst>
                                  <p:subTnLst>
                                    <p:animClr>
                                      <p:cBhvr override="childStyle">
                                        <p:cTn dur="1" fill="hold" display="0" masterRel="nextClick" afterEffect="1"/>
                                        <p:tgtEl>
                                          <p:spTgt spid="48131">
                                            <p:txEl>
                                              <p:pRg st="1" end="1"/>
                                            </p:txEl>
                                          </p:spTgt>
                                        </p:tgtEl>
                                        <p:attrNameLst>
                                          <p:attrName>ppt_c</p:attrName>
                                        </p:attrNameLst>
                                      </p:cBhvr>
                                      <p:to>
                                        <a:srgbClr val="660067"/>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8131">
                                            <p:txEl>
                                              <p:pRg st="2" end="2"/>
                                            </p:txEl>
                                          </p:spTgt>
                                        </p:tgtEl>
                                        <p:attrNameLst>
                                          <p:attrName>style.visibility</p:attrName>
                                        </p:attrNameLst>
                                      </p:cBhvr>
                                      <p:to>
                                        <p:strVal val="visible"/>
                                      </p:to>
                                    </p:set>
                                    <p:animEffect transition="in" filter="wipe(left)">
                                      <p:cBhvr>
                                        <p:cTn id="15" dur="500"/>
                                        <p:tgtEl>
                                          <p:spTgt spid="48131">
                                            <p:txEl>
                                              <p:pRg st="2" end="2"/>
                                            </p:txEl>
                                          </p:spTgt>
                                        </p:tgtEl>
                                      </p:cBhvr>
                                    </p:animEffect>
                                  </p:childTnLst>
                                  <p:subTnLst>
                                    <p:animClr>
                                      <p:cBhvr override="childStyle">
                                        <p:cTn dur="1" fill="hold" display="0" masterRel="nextClick" afterEffect="1"/>
                                        <p:tgtEl>
                                          <p:spTgt spid="48131">
                                            <p:txEl>
                                              <p:pRg st="2" end="2"/>
                                            </p:txEl>
                                          </p:spTgt>
                                        </p:tgtEl>
                                        <p:attrNameLst>
                                          <p:attrName>ppt_c</p:attrName>
                                        </p:attrNameLst>
                                      </p:cBhvr>
                                      <p:to>
                                        <a:srgbClr val="660067"/>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bldLvl="5" autoUpdateAnimBg="0" advAuto="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a:defRPr/>
            </a:pPr>
            <a:r>
              <a:rPr lang="en-US" dirty="0" smtClean="0"/>
              <a:t>Public Goods</a:t>
            </a:r>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9" name="Rectangle 3"/>
          <p:cNvSpPr>
            <a:spLocks noGrp="1" noChangeArrowheads="1"/>
          </p:cNvSpPr>
          <p:nvPr>
            <p:ph type="body" idx="1"/>
          </p:nvPr>
        </p:nvSpPr>
        <p:spPr/>
        <p:txBody>
          <a:bodyPr/>
          <a:lstStyle/>
          <a:p>
            <a:r>
              <a:rPr lang="en-US" dirty="0">
                <a:latin typeface="Arial" charset="0"/>
              </a:rPr>
              <a:t>Public Goods </a:t>
            </a:r>
            <a:r>
              <a:rPr lang="en-US" dirty="0">
                <a:solidFill>
                  <a:schemeClr val="tx2"/>
                </a:solidFill>
                <a:latin typeface="Arial" charset="0"/>
              </a:rPr>
              <a:t>are goods for which exclusion is impossible</a:t>
            </a:r>
            <a:r>
              <a:rPr lang="en-US" dirty="0">
                <a:latin typeface="Arial" charset="0"/>
              </a:rPr>
              <a:t>.</a:t>
            </a:r>
            <a:r>
              <a:rPr lang="en-US" b="1" dirty="0">
                <a:latin typeface="Arial" charset="0"/>
              </a:rPr>
              <a:t> </a:t>
            </a:r>
          </a:p>
          <a:p>
            <a:pPr lvl="1">
              <a:buClr>
                <a:srgbClr val="800080"/>
              </a:buClr>
            </a:pPr>
            <a:r>
              <a:rPr lang="en-US" sz="3200" dirty="0">
                <a:solidFill>
                  <a:schemeClr val="tx1"/>
                </a:solidFill>
                <a:latin typeface="Arial" charset="0"/>
              </a:rPr>
              <a:t>One </a:t>
            </a:r>
            <a:r>
              <a:rPr lang="en-US" sz="3200" dirty="0" smtClean="0">
                <a:solidFill>
                  <a:schemeClr val="tx1"/>
                </a:solidFill>
                <a:latin typeface="Arial" charset="0"/>
              </a:rPr>
              <a:t>example </a:t>
            </a:r>
            <a:r>
              <a:rPr lang="en-US" sz="3200" dirty="0">
                <a:solidFill>
                  <a:schemeClr val="tx1"/>
                </a:solidFill>
                <a:latin typeface="Arial" charset="0"/>
              </a:rPr>
              <a:t>is National Defense: A military that defends its citizenry from invasion does so for the entire public.</a:t>
            </a:r>
          </a:p>
        </p:txBody>
      </p:sp>
      <p:sp>
        <p:nvSpPr>
          <p:cNvPr id="45060" name="Text Box 4"/>
          <p:cNvSpPr txBox="1">
            <a:spLocks noChangeArrowheads="1"/>
          </p:cNvSpPr>
          <p:nvPr/>
        </p:nvSpPr>
        <p:spPr bwMode="auto">
          <a:xfrm>
            <a:off x="1143000" y="3505200"/>
            <a:ext cx="7086600" cy="1127125"/>
          </a:xfrm>
          <a:prstGeom prst="rect">
            <a:avLst/>
          </a:prstGeom>
          <a:noFill/>
          <a:ln w="9525">
            <a:noFill/>
            <a:miter lim="800000"/>
            <a:headEnd/>
            <a:tailEnd/>
          </a:ln>
          <a:effectLst/>
        </p:spPr>
        <p:txBody>
          <a:bodyPr>
            <a:spAutoFit/>
          </a:bodyPr>
          <a:lstStyle/>
          <a:p>
            <a:pPr algn="l">
              <a:spcBef>
                <a:spcPct val="20000"/>
              </a:spcBef>
              <a:buFont typeface="Wingdings" pitchFamily="2" charset="2"/>
              <a:buNone/>
            </a:pPr>
            <a:endParaRPr lang="en-US" sz="3200"/>
          </a:p>
          <a:p>
            <a:pPr>
              <a:spcBef>
                <a:spcPct val="50000"/>
              </a:spcBef>
            </a:pPr>
            <a:endParaRPr lang="en-US">
              <a:latin typeface="Times New Roman" pitchFamily="18" charset="0"/>
            </a:endParaRPr>
          </a:p>
        </p:txBody>
      </p:sp>
      <p:sp>
        <p:nvSpPr>
          <p:cNvPr id="45063" name="Rectangle 7"/>
          <p:cNvSpPr>
            <a:spLocks noGrp="1" noChangeArrowheads="1"/>
          </p:cNvSpPr>
          <p:nvPr>
            <p:ph type="title"/>
          </p:nvPr>
        </p:nvSpPr>
        <p:spPr>
          <a:xfrm>
            <a:off x="0" y="228600"/>
            <a:ext cx="8686800" cy="1143000"/>
          </a:xfrm>
        </p:spPr>
        <p:txBody>
          <a:bodyPr/>
          <a:lstStyle/>
          <a:p>
            <a:r>
              <a:rPr lang="en-US"/>
              <a:t>Public Goods</a:t>
            </a:r>
          </a:p>
        </p:txBody>
      </p:sp>
      <p:sp>
        <p:nvSpPr>
          <p:cNvPr id="5" name="Slide Number Placeholder 4"/>
          <p:cNvSpPr>
            <a:spLocks noGrp="1"/>
          </p:cNvSpPr>
          <p:nvPr>
            <p:ph type="sldNum" sz="quarter" idx="12"/>
          </p:nvPr>
        </p:nvSpPr>
        <p:spPr/>
        <p:txBody>
          <a:bodyPr/>
          <a:lstStyle/>
          <a:p>
            <a:fld id="{EBAF29EC-BCDD-4A7F-A2C8-D8839C6544B5}" type="slidenum">
              <a:rPr lang="en-US" smtClean="0"/>
              <a:pPr/>
              <a:t>33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subTnLst>
                                    <p:animClr>
                                      <p:cBhvr override="childStyle">
                                        <p:cTn dur="1" fill="hold" display="0" masterRel="nextClick" afterEffect="1"/>
                                        <p:tgtEl>
                                          <p:spTgt spid="45059">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5059">
                                            <p:txEl>
                                              <p:pRg st="1" end="1"/>
                                            </p:txEl>
                                          </p:spTgt>
                                        </p:tgtEl>
                                        <p:attrNameLst>
                                          <p:attrName>style.visibility</p:attrName>
                                        </p:attrNameLst>
                                      </p:cBhvr>
                                      <p:to>
                                        <p:strVal val="visible"/>
                                      </p:to>
                                    </p:set>
                                    <p:animEffect transition="in" filter="wipe(left)">
                                      <p:cBhvr>
                                        <p:cTn id="11" dur="500"/>
                                        <p:tgtEl>
                                          <p:spTgt spid="45059">
                                            <p:txEl>
                                              <p:pRg st="1" end="1"/>
                                            </p:txEl>
                                          </p:spTgt>
                                        </p:tgtEl>
                                      </p:cBhvr>
                                    </p:animEffect>
                                  </p:childTnLst>
                                  <p:subTnLst>
                                    <p:animClr>
                                      <p:cBhvr override="childStyle">
                                        <p:cTn dur="1" fill="hold" display="0" masterRel="nextClick" afterEffect="1"/>
                                        <p:tgtEl>
                                          <p:spTgt spid="45059">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nodePh="1">
                                  <p:stCondLst>
                                    <p:cond delay="0"/>
                                  </p:stCondLst>
                                  <p:endCondLst>
                                    <p:cond evt="begin" delay="0">
                                      <p:tn val="13"/>
                                    </p:cond>
                                  </p:endCondLst>
                                  <p:childTnLst>
                                    <p:set>
                                      <p:cBhvr>
                                        <p:cTn id="14" dur="1" fill="hold">
                                          <p:stCondLst>
                                            <p:cond delay="0"/>
                                          </p:stCondLst>
                                        </p:cTn>
                                        <p:tgtEl>
                                          <p:spTgt spid="45060">
                                            <p:txEl>
                                              <p:pRg st="0" end="0"/>
                                            </p:txEl>
                                          </p:spTgt>
                                        </p:tgtEl>
                                        <p:attrNameLst>
                                          <p:attrName>style.visibility</p:attrName>
                                        </p:attrNameLst>
                                      </p:cBhvr>
                                      <p:to>
                                        <p:strVal val="visible"/>
                                      </p:to>
                                    </p:set>
                                    <p:animEffect transition="in" filter="wipe(left)">
                                      <p:cBhvr>
                                        <p:cTn id="15" dur="500"/>
                                        <p:tgtEl>
                                          <p:spTgt spid="45060">
                                            <p:txEl>
                                              <p:pRg st="0" end="0"/>
                                            </p:txEl>
                                          </p:spTgt>
                                        </p:tgtEl>
                                      </p:cBhvr>
                                    </p:animEffect>
                                  </p:childTnLst>
                                  <p:subTnLst>
                                    <p:animClr>
                                      <p:cBhvr override="childStyle">
                                        <p:cTn dur="1" fill="hold" display="0" masterRel="nextClick" afterEffect="1"/>
                                        <p:tgtEl>
                                          <p:spTgt spid="45060">
                                            <p:txEl>
                                              <p:pRg st="0" end="0"/>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bldLvl="5" autoUpdateAnimBg="0" advAuto="0"/>
      <p:bldP spid="45060" grpId="0" build="p" autoUpdateAnimBg="0" advAuto="0"/>
    </p:bld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p:spPr>
        <p:txBody>
          <a:bodyPr/>
          <a:lstStyle/>
          <a:p>
            <a:r>
              <a:rPr lang="en-US"/>
              <a:t>Characteristics of Public Goods</a:t>
            </a:r>
          </a:p>
        </p:txBody>
      </p:sp>
      <p:sp>
        <p:nvSpPr>
          <p:cNvPr id="9219" name="Rectangle 3"/>
          <p:cNvSpPr>
            <a:spLocks noGrp="1" noChangeArrowheads="1"/>
          </p:cNvSpPr>
          <p:nvPr>
            <p:ph type="body" idx="1"/>
          </p:nvPr>
        </p:nvSpPr>
        <p:spPr/>
        <p:txBody>
          <a:bodyPr/>
          <a:lstStyle/>
          <a:p>
            <a:pPr>
              <a:buClr>
                <a:srgbClr val="800080"/>
              </a:buClr>
            </a:pPr>
            <a:r>
              <a:rPr lang="en-US" sz="2800">
                <a:solidFill>
                  <a:srgbClr val="800080"/>
                </a:solidFill>
                <a:latin typeface="Arial" charset="0"/>
              </a:rPr>
              <a:t>Nonexclusion</a:t>
            </a:r>
            <a:r>
              <a:rPr lang="en-US" sz="2800">
                <a:solidFill>
                  <a:schemeClr val="tx1"/>
                </a:solidFill>
                <a:latin typeface="Arial" charset="0"/>
              </a:rPr>
              <a:t>: The inability of a seller to prevent people from consuming a good when they do not pay for it.</a:t>
            </a:r>
          </a:p>
          <a:p>
            <a:pPr>
              <a:buClr>
                <a:srgbClr val="800080"/>
              </a:buClr>
            </a:pPr>
            <a:endParaRPr lang="en-US" sz="2800">
              <a:solidFill>
                <a:schemeClr val="tx1"/>
              </a:solidFill>
              <a:latin typeface="Arial" charset="0"/>
            </a:endParaRPr>
          </a:p>
          <a:p>
            <a:pPr>
              <a:buClr>
                <a:srgbClr val="800080"/>
              </a:buClr>
            </a:pPr>
            <a:r>
              <a:rPr lang="en-US" sz="2800">
                <a:solidFill>
                  <a:srgbClr val="800080"/>
                </a:solidFill>
                <a:latin typeface="Arial" charset="0"/>
              </a:rPr>
              <a:t>Nonrivalry</a:t>
            </a:r>
            <a:r>
              <a:rPr lang="en-US" sz="2800">
                <a:solidFill>
                  <a:schemeClr val="tx1"/>
                </a:solidFill>
                <a:latin typeface="Arial" charset="0"/>
              </a:rPr>
              <a:t>: The characteristic that if one person “consumes” a good, another person’s pleasure is not diminished nor is another person prevented from consuming it.</a:t>
            </a:r>
          </a:p>
        </p:txBody>
      </p:sp>
      <p:sp>
        <p:nvSpPr>
          <p:cNvPr id="4" name="Slide Number Placeholder 3"/>
          <p:cNvSpPr>
            <a:spLocks noGrp="1"/>
          </p:cNvSpPr>
          <p:nvPr>
            <p:ph type="sldNum" sz="quarter" idx="12"/>
          </p:nvPr>
        </p:nvSpPr>
        <p:spPr/>
        <p:txBody>
          <a:bodyPr/>
          <a:lstStyle/>
          <a:p>
            <a:fld id="{EBAF29EC-BCDD-4A7F-A2C8-D8839C6544B5}" type="slidenum">
              <a:rPr lang="en-US" smtClean="0"/>
              <a:pPr/>
              <a:t>34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left)">
                                      <p:cBhvr>
                                        <p:cTn id="7" dur="500"/>
                                        <p:tgtEl>
                                          <p:spTgt spid="9219">
                                            <p:txEl>
                                              <p:pRg st="0" end="0"/>
                                            </p:txEl>
                                          </p:spTgt>
                                        </p:tgtEl>
                                      </p:cBhvr>
                                    </p:animEffect>
                                  </p:childTnLst>
                                  <p:subTnLst>
                                    <p:animClr>
                                      <p:cBhvr override="childStyle">
                                        <p:cTn dur="1" fill="hold" display="0" masterRel="nextClick" afterEffect="1"/>
                                        <p:tgtEl>
                                          <p:spTgt spid="9219">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19">
                                            <p:txEl>
                                              <p:pRg st="2" end="2"/>
                                            </p:txEl>
                                          </p:spTgt>
                                        </p:tgtEl>
                                        <p:attrNameLst>
                                          <p:attrName>style.visibility</p:attrName>
                                        </p:attrNameLst>
                                      </p:cBhvr>
                                      <p:to>
                                        <p:strVal val="visible"/>
                                      </p:to>
                                    </p:set>
                                    <p:animEffect transition="in" filter="wipe(left)">
                                      <p:cBhvr>
                                        <p:cTn id="11" dur="500"/>
                                        <p:tgtEl>
                                          <p:spTgt spid="9219">
                                            <p:txEl>
                                              <p:pRg st="2" end="2"/>
                                            </p:txEl>
                                          </p:spTgt>
                                        </p:tgtEl>
                                      </p:cBhvr>
                                    </p:animEffect>
                                  </p:childTnLst>
                                  <p:subTnLst>
                                    <p:animClr>
                                      <p:cBhvr override="childStyle">
                                        <p:cTn dur="1" fill="hold" display="0" masterRel="nextClick" afterEffect="1"/>
                                        <p:tgtEl>
                                          <p:spTgt spid="9219">
                                            <p:txEl>
                                              <p:pRg st="2" end="2"/>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bldLvl="5" autoUpdateAnimBg="0"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609600"/>
            <a:ext cx="8686800" cy="1447800"/>
          </a:xfrm>
          <a:noFill/>
        </p:spPr>
        <p:txBody>
          <a:bodyPr/>
          <a:lstStyle/>
          <a:p>
            <a:r>
              <a:rPr lang="en-US"/>
              <a:t>Pure Public Goods and </a:t>
            </a:r>
            <a:br>
              <a:rPr lang="en-US"/>
            </a:br>
            <a:r>
              <a:rPr lang="en-US"/>
              <a:t>Pure Private Goods</a:t>
            </a:r>
          </a:p>
        </p:txBody>
      </p:sp>
      <p:sp>
        <p:nvSpPr>
          <p:cNvPr id="8195" name="Rectangle 3"/>
          <p:cNvSpPr>
            <a:spLocks noGrp="1" noChangeArrowheads="1"/>
          </p:cNvSpPr>
          <p:nvPr>
            <p:ph type="body" idx="1"/>
          </p:nvPr>
        </p:nvSpPr>
        <p:spPr>
          <a:xfrm>
            <a:off x="685800" y="2362200"/>
            <a:ext cx="7772400" cy="3733800"/>
          </a:xfrm>
        </p:spPr>
        <p:txBody>
          <a:bodyPr/>
          <a:lstStyle/>
          <a:p>
            <a:pPr>
              <a:buClr>
                <a:srgbClr val="800080"/>
              </a:buClr>
            </a:pPr>
            <a:r>
              <a:rPr lang="en-US">
                <a:solidFill>
                  <a:srgbClr val="800080"/>
                </a:solidFill>
                <a:latin typeface="Arial" charset="0"/>
              </a:rPr>
              <a:t>Pure Public Good</a:t>
            </a:r>
            <a:r>
              <a:rPr lang="en-US">
                <a:solidFill>
                  <a:schemeClr val="tx1"/>
                </a:solidFill>
                <a:latin typeface="Arial" charset="0"/>
              </a:rPr>
              <a:t>: There is no ability to exclude and there is no rivalry for the benefits.</a:t>
            </a:r>
          </a:p>
          <a:p>
            <a:pPr>
              <a:buClr>
                <a:srgbClr val="800080"/>
              </a:buClr>
            </a:pPr>
            <a:r>
              <a:rPr lang="en-US">
                <a:solidFill>
                  <a:srgbClr val="800080"/>
                </a:solidFill>
                <a:latin typeface="Arial" charset="0"/>
              </a:rPr>
              <a:t>Pure Private Good</a:t>
            </a:r>
            <a:r>
              <a:rPr lang="en-US">
                <a:solidFill>
                  <a:schemeClr val="tx1"/>
                </a:solidFill>
                <a:latin typeface="Arial" charset="0"/>
              </a:rPr>
              <a:t>: There is a clear ability to exclude and there is rivalry for the benefits.</a:t>
            </a:r>
          </a:p>
          <a:p>
            <a:pPr>
              <a:buClr>
                <a:srgbClr val="800080"/>
              </a:buClr>
              <a:buFont typeface="Wingdings" pitchFamily="2" charset="2"/>
              <a:buNone/>
            </a:pPr>
            <a:endParaRPr lang="en-US">
              <a:solidFill>
                <a:schemeClr val="tx1"/>
              </a:solidFill>
              <a:latin typeface="Arial" charset="0"/>
            </a:endParaRPr>
          </a:p>
        </p:txBody>
      </p:sp>
      <p:sp>
        <p:nvSpPr>
          <p:cNvPr id="4" name="Slide Number Placeholder 3"/>
          <p:cNvSpPr>
            <a:spLocks noGrp="1"/>
          </p:cNvSpPr>
          <p:nvPr>
            <p:ph type="sldNum" sz="quarter" idx="12"/>
          </p:nvPr>
        </p:nvSpPr>
        <p:spPr/>
        <p:txBody>
          <a:bodyPr/>
          <a:lstStyle/>
          <a:p>
            <a:fld id="{EBAF29EC-BCDD-4A7F-A2C8-D8839C6544B5}" type="slidenum">
              <a:rPr lang="en-US" smtClean="0"/>
              <a:pPr/>
              <a:t>35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left)">
                                      <p:cBhvr>
                                        <p:cTn id="7" dur="500"/>
                                        <p:tgtEl>
                                          <p:spTgt spid="8195">
                                            <p:txEl>
                                              <p:pRg st="0" end="0"/>
                                            </p:txEl>
                                          </p:spTgt>
                                        </p:tgtEl>
                                      </p:cBhvr>
                                    </p:animEffect>
                                  </p:childTnLst>
                                  <p:subTnLst>
                                    <p:animClr>
                                      <p:cBhvr override="childStyle">
                                        <p:cTn dur="1" fill="hold" display="0" masterRel="nextClick" afterEffect="1"/>
                                        <p:tgtEl>
                                          <p:spTgt spid="8195">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animEffect transition="in" filter="wipe(left)">
                                      <p:cBhvr>
                                        <p:cTn id="11" dur="500"/>
                                        <p:tgtEl>
                                          <p:spTgt spid="8195">
                                            <p:txEl>
                                              <p:pRg st="1" end="1"/>
                                            </p:txEl>
                                          </p:spTgt>
                                        </p:tgtEl>
                                      </p:cBhvr>
                                    </p:animEffect>
                                  </p:childTnLst>
                                  <p:subTnLst>
                                    <p:animClr>
                                      <p:cBhvr override="childStyle">
                                        <p:cTn dur="1" fill="hold" display="0" masterRel="nextClick" afterEffect="1"/>
                                        <p:tgtEl>
                                          <p:spTgt spid="8195">
                                            <p:txEl>
                                              <p:pRg st="1" end="1"/>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bldLvl="5" autoUpdateAnimBg="0" advAuto="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p:spPr>
        <p:txBody>
          <a:bodyPr>
            <a:normAutofit fontScale="90000"/>
          </a:bodyPr>
          <a:lstStyle/>
          <a:p>
            <a:r>
              <a:rPr lang="en-US"/>
              <a:t>Marginal Costs for Provision of </a:t>
            </a:r>
            <a:br>
              <a:rPr lang="en-US"/>
            </a:br>
            <a:r>
              <a:rPr lang="en-US"/>
              <a:t>Public Goods</a:t>
            </a:r>
          </a:p>
        </p:txBody>
      </p:sp>
      <p:sp>
        <p:nvSpPr>
          <p:cNvPr id="10243" name="Rectangle 3"/>
          <p:cNvSpPr>
            <a:spLocks noGrp="1" noChangeArrowheads="1"/>
          </p:cNvSpPr>
          <p:nvPr>
            <p:ph type="body" idx="1"/>
          </p:nvPr>
        </p:nvSpPr>
        <p:spPr>
          <a:xfrm>
            <a:off x="685800" y="2171700"/>
            <a:ext cx="7772400" cy="4419600"/>
          </a:xfrm>
        </p:spPr>
        <p:txBody>
          <a:bodyPr/>
          <a:lstStyle/>
          <a:p>
            <a:pPr>
              <a:buClr>
                <a:srgbClr val="800080"/>
              </a:buClr>
            </a:pPr>
            <a:r>
              <a:rPr lang="en-US" sz="4400">
                <a:solidFill>
                  <a:schemeClr val="tx1"/>
                </a:solidFill>
                <a:latin typeface="Arial" charset="0"/>
              </a:rPr>
              <a:t>The marginal cost of allowing another person to benefit from a pure public good is zero while the marginal cost of a greater level of public good is positive.</a:t>
            </a:r>
          </a:p>
        </p:txBody>
      </p:sp>
      <p:sp>
        <p:nvSpPr>
          <p:cNvPr id="4" name="Slide Number Placeholder 3"/>
          <p:cNvSpPr>
            <a:spLocks noGrp="1"/>
          </p:cNvSpPr>
          <p:nvPr>
            <p:ph type="sldNum" sz="quarter" idx="12"/>
          </p:nvPr>
        </p:nvSpPr>
        <p:spPr/>
        <p:txBody>
          <a:bodyPr/>
          <a:lstStyle/>
          <a:p>
            <a:fld id="{EBAF29EC-BCDD-4A7F-A2C8-D8839C6544B5}" type="slidenum">
              <a:rPr lang="en-US" smtClean="0"/>
              <a:pPr/>
              <a:t>36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wipe(left)">
                                      <p:cBhvr>
                                        <p:cTn id="7" dur="500"/>
                                        <p:tgtEl>
                                          <p:spTgt spid="10243">
                                            <p:txEl>
                                              <p:pRg st="0" end="0"/>
                                            </p:txEl>
                                          </p:spTgt>
                                        </p:tgtEl>
                                      </p:cBhvr>
                                    </p:animEffect>
                                  </p:childTnLst>
                                  <p:subTnLst>
                                    <p:animClr>
                                      <p:cBhvr override="childStyle">
                                        <p:cTn dur="1" fill="hold" display="0" masterRel="nextClick" afterEffect="1"/>
                                        <p:tgtEl>
                                          <p:spTgt spid="10243">
                                            <p:txEl>
                                              <p:pRg st="0" end="0"/>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5" autoUpdateAnimBg="0" advAuto="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26" name="Rectangle 62"/>
          <p:cNvSpPr>
            <a:spLocks noGrp="1" noChangeArrowheads="1"/>
          </p:cNvSpPr>
          <p:nvPr>
            <p:ph type="title" idx="4294967295"/>
          </p:nvPr>
        </p:nvSpPr>
        <p:spPr>
          <a:xfrm>
            <a:off x="228600" y="0"/>
            <a:ext cx="8686800" cy="1143000"/>
          </a:xfrm>
        </p:spPr>
        <p:txBody>
          <a:bodyPr/>
          <a:lstStyle/>
          <a:p>
            <a:r>
              <a:rPr lang="en-US" sz="2400" dirty="0" smtClean="0"/>
              <a:t>Marginal </a:t>
            </a:r>
            <a:r>
              <a:rPr lang="en-US" sz="2400" dirty="0"/>
              <a:t>Costs of </a:t>
            </a:r>
            <a:r>
              <a:rPr lang="en-US" sz="2400" dirty="0" smtClean="0"/>
              <a:t>distributing </a:t>
            </a:r>
            <a:r>
              <a:rPr lang="en-US" sz="2400" dirty="0"/>
              <a:t>a Pure Public Good-Figure A</a:t>
            </a:r>
          </a:p>
        </p:txBody>
      </p:sp>
      <p:sp>
        <p:nvSpPr>
          <p:cNvPr id="11420" name="Rectangle 156"/>
          <p:cNvSpPr>
            <a:spLocks noChangeArrowheads="1"/>
          </p:cNvSpPr>
          <p:nvPr/>
        </p:nvSpPr>
        <p:spPr bwMode="auto">
          <a:xfrm rot="16200000">
            <a:off x="-22224" y="3141662"/>
            <a:ext cx="2082800" cy="365125"/>
          </a:xfrm>
          <a:prstGeom prst="rect">
            <a:avLst/>
          </a:prstGeom>
          <a:noFill/>
          <a:ln w="9525">
            <a:noFill/>
            <a:miter lim="800000"/>
            <a:headEnd/>
            <a:tailEnd/>
          </a:ln>
        </p:spPr>
        <p:txBody>
          <a:bodyPr wrap="none" lIns="0" tIns="0" rIns="0" bIns="0">
            <a:spAutoFit/>
          </a:bodyPr>
          <a:lstStyle/>
          <a:p>
            <a:r>
              <a:rPr lang="en-US" b="1">
                <a:solidFill>
                  <a:srgbClr val="660066"/>
                </a:solidFill>
              </a:rPr>
              <a:t>Cost (Dollars) </a:t>
            </a:r>
          </a:p>
        </p:txBody>
      </p:sp>
      <p:sp>
        <p:nvSpPr>
          <p:cNvPr id="11421" name="Rectangle 157"/>
          <p:cNvSpPr>
            <a:spLocks noChangeArrowheads="1"/>
          </p:cNvSpPr>
          <p:nvPr/>
        </p:nvSpPr>
        <p:spPr bwMode="auto">
          <a:xfrm>
            <a:off x="3484563" y="6111875"/>
            <a:ext cx="3370262" cy="365125"/>
          </a:xfrm>
          <a:prstGeom prst="rect">
            <a:avLst/>
          </a:prstGeom>
          <a:noFill/>
          <a:ln w="9525">
            <a:noFill/>
            <a:miter lim="800000"/>
            <a:headEnd/>
            <a:tailEnd/>
          </a:ln>
        </p:spPr>
        <p:txBody>
          <a:bodyPr wrap="none" lIns="0" tIns="0" rIns="0" bIns="0">
            <a:spAutoFit/>
          </a:bodyPr>
          <a:lstStyle/>
          <a:p>
            <a:r>
              <a:rPr lang="en-US" b="1">
                <a:solidFill>
                  <a:srgbClr val="660066"/>
                </a:solidFill>
              </a:rPr>
              <a:t>Number of Consumers </a:t>
            </a:r>
          </a:p>
        </p:txBody>
      </p:sp>
      <p:sp>
        <p:nvSpPr>
          <p:cNvPr id="11422" name="Rectangle 158"/>
          <p:cNvSpPr>
            <a:spLocks noChangeArrowheads="1"/>
          </p:cNvSpPr>
          <p:nvPr/>
        </p:nvSpPr>
        <p:spPr bwMode="auto">
          <a:xfrm>
            <a:off x="1881188" y="6102350"/>
            <a:ext cx="254000" cy="365125"/>
          </a:xfrm>
          <a:prstGeom prst="rect">
            <a:avLst/>
          </a:prstGeom>
          <a:noFill/>
          <a:ln w="9525">
            <a:noFill/>
            <a:miter lim="800000"/>
            <a:headEnd/>
            <a:tailEnd/>
          </a:ln>
        </p:spPr>
        <p:txBody>
          <a:bodyPr wrap="none" lIns="0" tIns="0" rIns="0" bIns="0">
            <a:spAutoFit/>
          </a:bodyPr>
          <a:lstStyle/>
          <a:p>
            <a:r>
              <a:rPr lang="en-US">
                <a:solidFill>
                  <a:srgbClr val="660066"/>
                </a:solidFill>
              </a:rPr>
              <a:t>0 </a:t>
            </a:r>
          </a:p>
        </p:txBody>
      </p:sp>
      <p:sp>
        <p:nvSpPr>
          <p:cNvPr id="11423" name="Freeform 159"/>
          <p:cNvSpPr>
            <a:spLocks/>
          </p:cNvSpPr>
          <p:nvPr/>
        </p:nvSpPr>
        <p:spPr bwMode="auto">
          <a:xfrm>
            <a:off x="2027238" y="1162050"/>
            <a:ext cx="6097587" cy="4841875"/>
          </a:xfrm>
          <a:custGeom>
            <a:avLst/>
            <a:gdLst/>
            <a:ahLst/>
            <a:cxnLst>
              <a:cxn ang="0">
                <a:pos x="4" y="0"/>
              </a:cxn>
              <a:cxn ang="0">
                <a:pos x="0" y="3050"/>
              </a:cxn>
              <a:cxn ang="0">
                <a:pos x="3841" y="3050"/>
              </a:cxn>
            </a:cxnLst>
            <a:rect l="0" t="0" r="r" b="b"/>
            <a:pathLst>
              <a:path w="3841" h="3050">
                <a:moveTo>
                  <a:pt x="4" y="0"/>
                </a:moveTo>
                <a:lnTo>
                  <a:pt x="0" y="3050"/>
                </a:lnTo>
                <a:lnTo>
                  <a:pt x="3841" y="3050"/>
                </a:lnTo>
              </a:path>
            </a:pathLst>
          </a:custGeom>
          <a:noFill/>
          <a:ln w="76200" cmpd="sng">
            <a:solidFill>
              <a:schemeClr val="tx1"/>
            </a:solidFill>
            <a:prstDash val="solid"/>
            <a:round/>
            <a:headEnd/>
            <a:tailEnd/>
          </a:ln>
        </p:spPr>
        <p:txBody>
          <a:bodyPr/>
          <a:lstStyle/>
          <a:p>
            <a:endParaRPr lang="en-US"/>
          </a:p>
        </p:txBody>
      </p:sp>
      <p:sp>
        <p:nvSpPr>
          <p:cNvPr id="11424" name="Rectangle 160"/>
          <p:cNvSpPr>
            <a:spLocks noChangeArrowheads="1"/>
          </p:cNvSpPr>
          <p:nvPr/>
        </p:nvSpPr>
        <p:spPr bwMode="auto">
          <a:xfrm>
            <a:off x="1374775" y="1809750"/>
            <a:ext cx="593725" cy="365125"/>
          </a:xfrm>
          <a:prstGeom prst="rect">
            <a:avLst/>
          </a:prstGeom>
          <a:noFill/>
          <a:ln w="9525">
            <a:noFill/>
            <a:miter lim="800000"/>
            <a:headEnd/>
            <a:tailEnd/>
          </a:ln>
        </p:spPr>
        <p:txBody>
          <a:bodyPr wrap="none" lIns="0" tIns="0" rIns="0" bIns="0">
            <a:spAutoFit/>
          </a:bodyPr>
          <a:lstStyle/>
          <a:p>
            <a:r>
              <a:rPr lang="en-US">
                <a:solidFill>
                  <a:srgbClr val="660066"/>
                </a:solidFill>
              </a:rPr>
              <a:t>200 </a:t>
            </a:r>
          </a:p>
        </p:txBody>
      </p:sp>
      <p:sp>
        <p:nvSpPr>
          <p:cNvPr id="11426" name="Line 162"/>
          <p:cNvSpPr>
            <a:spLocks noChangeShapeType="1"/>
          </p:cNvSpPr>
          <p:nvPr/>
        </p:nvSpPr>
        <p:spPr bwMode="auto">
          <a:xfrm flipH="1">
            <a:off x="2962275" y="4694238"/>
            <a:ext cx="598488" cy="300037"/>
          </a:xfrm>
          <a:prstGeom prst="line">
            <a:avLst/>
          </a:prstGeom>
          <a:noFill/>
          <a:ln w="38100">
            <a:solidFill>
              <a:srgbClr val="000000"/>
            </a:solidFill>
            <a:round/>
            <a:headEnd/>
            <a:tailEnd type="stealth" w="med" len="med"/>
          </a:ln>
        </p:spPr>
        <p:txBody>
          <a:bodyPr/>
          <a:lstStyle/>
          <a:p>
            <a:endParaRPr lang="en-US"/>
          </a:p>
        </p:txBody>
      </p:sp>
      <p:sp>
        <p:nvSpPr>
          <p:cNvPr id="11427" name="Line 163"/>
          <p:cNvSpPr>
            <a:spLocks noChangeShapeType="1"/>
          </p:cNvSpPr>
          <p:nvPr/>
        </p:nvSpPr>
        <p:spPr bwMode="auto">
          <a:xfrm flipH="1">
            <a:off x="3935413" y="5405438"/>
            <a:ext cx="223837" cy="336550"/>
          </a:xfrm>
          <a:prstGeom prst="line">
            <a:avLst/>
          </a:prstGeom>
          <a:noFill/>
          <a:ln w="38100">
            <a:solidFill>
              <a:srgbClr val="000000"/>
            </a:solidFill>
            <a:round/>
            <a:headEnd/>
            <a:tailEnd type="stealth" w="med" len="med"/>
          </a:ln>
        </p:spPr>
        <p:txBody>
          <a:bodyPr/>
          <a:lstStyle/>
          <a:p>
            <a:endParaRPr lang="en-US"/>
          </a:p>
        </p:txBody>
      </p:sp>
      <p:sp>
        <p:nvSpPr>
          <p:cNvPr id="11419" name="Freeform 155"/>
          <p:cNvSpPr>
            <a:spLocks/>
          </p:cNvSpPr>
          <p:nvPr/>
        </p:nvSpPr>
        <p:spPr bwMode="auto">
          <a:xfrm>
            <a:off x="2057400" y="1997075"/>
            <a:ext cx="4975225" cy="4002088"/>
          </a:xfrm>
          <a:custGeom>
            <a:avLst/>
            <a:gdLst/>
            <a:ahLst/>
            <a:cxnLst>
              <a:cxn ang="0">
                <a:pos x="0" y="0"/>
              </a:cxn>
              <a:cxn ang="0">
                <a:pos x="377" y="0"/>
              </a:cxn>
              <a:cxn ang="0">
                <a:pos x="377" y="2521"/>
              </a:cxn>
              <a:cxn ang="0">
                <a:pos x="3134" y="2521"/>
              </a:cxn>
            </a:cxnLst>
            <a:rect l="0" t="0" r="r" b="b"/>
            <a:pathLst>
              <a:path w="3134" h="2521">
                <a:moveTo>
                  <a:pt x="0" y="0"/>
                </a:moveTo>
                <a:lnTo>
                  <a:pt x="377" y="0"/>
                </a:lnTo>
                <a:lnTo>
                  <a:pt x="377" y="2521"/>
                </a:lnTo>
                <a:lnTo>
                  <a:pt x="3134" y="2521"/>
                </a:lnTo>
              </a:path>
            </a:pathLst>
          </a:custGeom>
          <a:noFill/>
          <a:ln w="76200" cmpd="sng">
            <a:solidFill>
              <a:srgbClr val="006600"/>
            </a:solidFill>
            <a:prstDash val="solid"/>
            <a:round/>
            <a:headEnd/>
            <a:tailEnd/>
          </a:ln>
        </p:spPr>
        <p:txBody>
          <a:bodyPr/>
          <a:lstStyle/>
          <a:p>
            <a:endParaRPr lang="en-US"/>
          </a:p>
        </p:txBody>
      </p:sp>
      <p:sp>
        <p:nvSpPr>
          <p:cNvPr id="11430" name="Text Box 166"/>
          <p:cNvSpPr txBox="1">
            <a:spLocks noChangeArrowheads="1"/>
          </p:cNvSpPr>
          <p:nvPr/>
        </p:nvSpPr>
        <p:spPr bwMode="auto">
          <a:xfrm>
            <a:off x="3657600" y="4130675"/>
            <a:ext cx="5013325" cy="1187450"/>
          </a:xfrm>
          <a:prstGeom prst="rect">
            <a:avLst/>
          </a:prstGeom>
          <a:noFill/>
          <a:ln w="9525">
            <a:noFill/>
            <a:miter lim="800000"/>
            <a:headEnd/>
            <a:tailEnd/>
          </a:ln>
          <a:effectLst/>
        </p:spPr>
        <p:txBody>
          <a:bodyPr wrap="none">
            <a:spAutoFit/>
          </a:bodyPr>
          <a:lstStyle/>
          <a:p>
            <a:pPr algn="l"/>
            <a:r>
              <a:rPr lang="en-US">
                <a:solidFill>
                  <a:srgbClr val="660066"/>
                </a:solidFill>
              </a:rPr>
              <a:t>Marginal Cost of Allowing an</a:t>
            </a:r>
          </a:p>
          <a:p>
            <a:pPr algn="l"/>
            <a:r>
              <a:rPr lang="en-US">
                <a:solidFill>
                  <a:srgbClr val="660066"/>
                </a:solidFill>
              </a:rPr>
              <a:t>Additional Person to Consume a</a:t>
            </a:r>
          </a:p>
          <a:p>
            <a:pPr algn="l"/>
            <a:r>
              <a:rPr lang="en-US">
                <a:solidFill>
                  <a:srgbClr val="660066"/>
                </a:solidFill>
              </a:rPr>
              <a:t>Given Quantity of Pure Public Good</a:t>
            </a:r>
          </a:p>
        </p:txBody>
      </p:sp>
      <p:sp>
        <p:nvSpPr>
          <p:cNvPr id="11431" name="Rectangle 167"/>
          <p:cNvSpPr>
            <a:spLocks noChangeArrowheads="1"/>
          </p:cNvSpPr>
          <p:nvPr/>
        </p:nvSpPr>
        <p:spPr bwMode="auto">
          <a:xfrm>
            <a:off x="2565400" y="6102350"/>
            <a:ext cx="169863" cy="365125"/>
          </a:xfrm>
          <a:prstGeom prst="rect">
            <a:avLst/>
          </a:prstGeom>
          <a:noFill/>
          <a:ln w="9525">
            <a:noFill/>
            <a:miter lim="800000"/>
            <a:headEnd/>
            <a:tailEnd/>
          </a:ln>
        </p:spPr>
        <p:txBody>
          <a:bodyPr wrap="none" lIns="0" tIns="0" rIns="0" bIns="0">
            <a:spAutoFit/>
          </a:bodyPr>
          <a:lstStyle/>
          <a:p>
            <a:r>
              <a:rPr lang="en-US">
                <a:solidFill>
                  <a:srgbClr val="660066"/>
                </a:solidFill>
              </a:rPr>
              <a:t>1</a:t>
            </a:r>
          </a:p>
        </p:txBody>
      </p:sp>
      <p:sp>
        <p:nvSpPr>
          <p:cNvPr id="13" name="Slide Number Placeholder 12"/>
          <p:cNvSpPr>
            <a:spLocks noGrp="1"/>
          </p:cNvSpPr>
          <p:nvPr>
            <p:ph type="sldNum" sz="quarter" idx="12"/>
          </p:nvPr>
        </p:nvSpPr>
        <p:spPr/>
        <p:txBody>
          <a:bodyPr/>
          <a:lstStyle/>
          <a:p>
            <a:fld id="{EBAF29EC-BCDD-4A7F-A2C8-D8839C6544B5}" type="slidenum">
              <a:rPr lang="en-US" smtClean="0"/>
              <a:pPr/>
              <a:t>37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419"/>
                                        </p:tgtEl>
                                        <p:attrNameLst>
                                          <p:attrName>style.visibility</p:attrName>
                                        </p:attrNameLst>
                                      </p:cBhvr>
                                      <p:to>
                                        <p:strVal val="visible"/>
                                      </p:to>
                                    </p:set>
                                    <p:animEffect transition="in" filter="wipe(up)">
                                      <p:cBhvr>
                                        <p:cTn id="7" dur="500"/>
                                        <p:tgtEl>
                                          <p:spTgt spid="114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430"/>
                                        </p:tgtEl>
                                        <p:attrNameLst>
                                          <p:attrName>style.visibility</p:attrName>
                                        </p:attrNameLst>
                                      </p:cBhvr>
                                      <p:to>
                                        <p:strVal val="visible"/>
                                      </p:to>
                                    </p:set>
                                    <p:animEffect transition="in" filter="wipe(left)">
                                      <p:cBhvr>
                                        <p:cTn id="11" dur="500"/>
                                        <p:tgtEl>
                                          <p:spTgt spid="11430"/>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11426"/>
                                        </p:tgtEl>
                                        <p:attrNameLst>
                                          <p:attrName>style.visibility</p:attrName>
                                        </p:attrNameLst>
                                      </p:cBhvr>
                                      <p:to>
                                        <p:strVal val="visible"/>
                                      </p:to>
                                    </p:set>
                                    <p:animEffect transition="in" filter="dissolve">
                                      <p:cBhvr>
                                        <p:cTn id="15" dur="500"/>
                                        <p:tgtEl>
                                          <p:spTgt spid="11426"/>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11427"/>
                                        </p:tgtEl>
                                        <p:attrNameLst>
                                          <p:attrName>style.visibility</p:attrName>
                                        </p:attrNameLst>
                                      </p:cBhvr>
                                      <p:to>
                                        <p:strVal val="visible"/>
                                      </p:to>
                                    </p:set>
                                    <p:animEffect transition="in" filter="dissolve">
                                      <p:cBhvr>
                                        <p:cTn id="19" dur="500"/>
                                        <p:tgtEl>
                                          <p:spTgt spid="11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26" grpId="0" animBg="1"/>
      <p:bldP spid="11427" grpId="0" animBg="1"/>
      <p:bldP spid="11419" grpId="0" animBg="1"/>
      <p:bldP spid="11430" grpId="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68" name="Text Box 84"/>
          <p:cNvSpPr txBox="1">
            <a:spLocks noChangeArrowheads="1"/>
          </p:cNvSpPr>
          <p:nvPr/>
        </p:nvSpPr>
        <p:spPr bwMode="auto">
          <a:xfrm>
            <a:off x="2819400" y="1333500"/>
            <a:ext cx="3863975" cy="822325"/>
          </a:xfrm>
          <a:prstGeom prst="rect">
            <a:avLst/>
          </a:prstGeom>
          <a:noFill/>
          <a:ln w="9525">
            <a:noFill/>
            <a:miter lim="800000"/>
            <a:headEnd/>
            <a:tailEnd/>
          </a:ln>
          <a:effectLst/>
        </p:spPr>
        <p:txBody>
          <a:bodyPr wrap="none">
            <a:spAutoFit/>
          </a:bodyPr>
          <a:lstStyle/>
          <a:p>
            <a:r>
              <a:rPr lang="en-US">
                <a:solidFill>
                  <a:srgbClr val="660066"/>
                </a:solidFill>
              </a:rPr>
              <a:t>Marginal Cost of Producing</a:t>
            </a:r>
          </a:p>
          <a:p>
            <a:r>
              <a:rPr lang="en-US">
                <a:solidFill>
                  <a:srgbClr val="660066"/>
                </a:solidFill>
              </a:rPr>
              <a:t> a Pure Public Good</a:t>
            </a:r>
          </a:p>
        </p:txBody>
      </p:sp>
      <p:sp>
        <p:nvSpPr>
          <p:cNvPr id="16397" name="Rectangle 13"/>
          <p:cNvSpPr>
            <a:spLocks noGrp="1" noChangeArrowheads="1"/>
          </p:cNvSpPr>
          <p:nvPr>
            <p:ph type="title" idx="4294967295"/>
          </p:nvPr>
        </p:nvSpPr>
        <p:spPr>
          <a:xfrm>
            <a:off x="457200" y="0"/>
            <a:ext cx="8686800" cy="1143000"/>
          </a:xfrm>
        </p:spPr>
        <p:txBody>
          <a:bodyPr/>
          <a:lstStyle/>
          <a:p>
            <a:r>
              <a:rPr lang="en-US" sz="2400" dirty="0" smtClean="0"/>
              <a:t>Marginal </a:t>
            </a:r>
            <a:r>
              <a:rPr lang="en-US" sz="2400" dirty="0"/>
              <a:t>Costs of Consuming and Producing a Pure Public Good--Figure B</a:t>
            </a:r>
            <a:endParaRPr lang="en-US" dirty="0"/>
          </a:p>
        </p:txBody>
      </p:sp>
      <p:sp>
        <p:nvSpPr>
          <p:cNvPr id="16458" name="Line 74"/>
          <p:cNvSpPr>
            <a:spLocks noChangeShapeType="1"/>
          </p:cNvSpPr>
          <p:nvPr/>
        </p:nvSpPr>
        <p:spPr bwMode="auto">
          <a:xfrm>
            <a:off x="2238375" y="2322513"/>
            <a:ext cx="4289425" cy="1587"/>
          </a:xfrm>
          <a:prstGeom prst="line">
            <a:avLst/>
          </a:prstGeom>
          <a:noFill/>
          <a:ln w="76200">
            <a:solidFill>
              <a:srgbClr val="006600"/>
            </a:solidFill>
            <a:round/>
            <a:headEnd/>
            <a:tailEnd/>
          </a:ln>
        </p:spPr>
        <p:txBody>
          <a:bodyPr/>
          <a:lstStyle/>
          <a:p>
            <a:endParaRPr lang="en-US"/>
          </a:p>
        </p:txBody>
      </p:sp>
      <p:sp>
        <p:nvSpPr>
          <p:cNvPr id="16459" name="Line 75"/>
          <p:cNvSpPr>
            <a:spLocks noChangeShapeType="1"/>
          </p:cNvSpPr>
          <p:nvPr/>
        </p:nvSpPr>
        <p:spPr bwMode="auto">
          <a:xfrm flipH="1">
            <a:off x="6172200" y="1943100"/>
            <a:ext cx="250825" cy="260350"/>
          </a:xfrm>
          <a:prstGeom prst="line">
            <a:avLst/>
          </a:prstGeom>
          <a:noFill/>
          <a:ln w="38100">
            <a:solidFill>
              <a:srgbClr val="000000"/>
            </a:solidFill>
            <a:round/>
            <a:headEnd/>
            <a:tailEnd type="stealth" w="med" len="med"/>
          </a:ln>
        </p:spPr>
        <p:txBody>
          <a:bodyPr/>
          <a:lstStyle/>
          <a:p>
            <a:endParaRPr lang="en-US"/>
          </a:p>
        </p:txBody>
      </p:sp>
      <p:sp>
        <p:nvSpPr>
          <p:cNvPr id="16467" name="Text Box 83"/>
          <p:cNvSpPr txBox="1">
            <a:spLocks noChangeArrowheads="1"/>
          </p:cNvSpPr>
          <p:nvPr/>
        </p:nvSpPr>
        <p:spPr bwMode="auto">
          <a:xfrm>
            <a:off x="2130425" y="6057900"/>
            <a:ext cx="5513388" cy="457200"/>
          </a:xfrm>
          <a:prstGeom prst="rect">
            <a:avLst/>
          </a:prstGeom>
          <a:noFill/>
          <a:ln w="9525">
            <a:noFill/>
            <a:miter lim="800000"/>
            <a:headEnd/>
            <a:tailEnd/>
          </a:ln>
          <a:effectLst/>
        </p:spPr>
        <p:txBody>
          <a:bodyPr wrap="none">
            <a:spAutoFit/>
          </a:bodyPr>
          <a:lstStyle/>
          <a:p>
            <a:r>
              <a:rPr lang="en-US" b="1">
                <a:solidFill>
                  <a:srgbClr val="660066"/>
                </a:solidFill>
              </a:rPr>
              <a:t>Units of a Pure Public Good per Year</a:t>
            </a:r>
          </a:p>
        </p:txBody>
      </p:sp>
      <p:sp>
        <p:nvSpPr>
          <p:cNvPr id="16469" name="Rectangle 85"/>
          <p:cNvSpPr>
            <a:spLocks noChangeArrowheads="1"/>
          </p:cNvSpPr>
          <p:nvPr/>
        </p:nvSpPr>
        <p:spPr bwMode="auto">
          <a:xfrm rot="16200000">
            <a:off x="-20637" y="3417887"/>
            <a:ext cx="2082800" cy="365125"/>
          </a:xfrm>
          <a:prstGeom prst="rect">
            <a:avLst/>
          </a:prstGeom>
          <a:noFill/>
          <a:ln w="9525">
            <a:noFill/>
            <a:miter lim="800000"/>
            <a:headEnd/>
            <a:tailEnd/>
          </a:ln>
        </p:spPr>
        <p:txBody>
          <a:bodyPr wrap="none" lIns="0" tIns="0" rIns="0" bIns="0">
            <a:spAutoFit/>
          </a:bodyPr>
          <a:lstStyle/>
          <a:p>
            <a:r>
              <a:rPr lang="en-US" b="1">
                <a:solidFill>
                  <a:srgbClr val="660066"/>
                </a:solidFill>
              </a:rPr>
              <a:t>Cost (Dollars) </a:t>
            </a:r>
          </a:p>
        </p:txBody>
      </p:sp>
      <p:sp>
        <p:nvSpPr>
          <p:cNvPr id="16470" name="Text Box 86"/>
          <p:cNvSpPr txBox="1">
            <a:spLocks noChangeArrowheads="1"/>
          </p:cNvSpPr>
          <p:nvPr/>
        </p:nvSpPr>
        <p:spPr bwMode="auto">
          <a:xfrm>
            <a:off x="6629400" y="2076450"/>
            <a:ext cx="1428750" cy="457200"/>
          </a:xfrm>
          <a:prstGeom prst="rect">
            <a:avLst/>
          </a:prstGeom>
          <a:noFill/>
          <a:ln w="9525">
            <a:noFill/>
            <a:miter lim="800000"/>
            <a:headEnd/>
            <a:tailEnd/>
          </a:ln>
          <a:effectLst/>
        </p:spPr>
        <p:txBody>
          <a:bodyPr wrap="none">
            <a:spAutoFit/>
          </a:bodyPr>
          <a:lstStyle/>
          <a:p>
            <a:r>
              <a:rPr lang="en-US" i="1">
                <a:solidFill>
                  <a:srgbClr val="660066"/>
                </a:solidFill>
              </a:rPr>
              <a:t>MC</a:t>
            </a:r>
            <a:r>
              <a:rPr lang="en-US">
                <a:solidFill>
                  <a:srgbClr val="660066"/>
                </a:solidFill>
              </a:rPr>
              <a:t> = </a:t>
            </a:r>
            <a:r>
              <a:rPr lang="en-US" i="1">
                <a:solidFill>
                  <a:srgbClr val="660066"/>
                </a:solidFill>
              </a:rPr>
              <a:t>AC</a:t>
            </a:r>
            <a:endParaRPr lang="en-US">
              <a:solidFill>
                <a:srgbClr val="660066"/>
              </a:solidFill>
            </a:endParaRPr>
          </a:p>
        </p:txBody>
      </p:sp>
      <p:sp>
        <p:nvSpPr>
          <p:cNvPr id="16471" name="Text Box 87"/>
          <p:cNvSpPr txBox="1">
            <a:spLocks noChangeArrowheads="1"/>
          </p:cNvSpPr>
          <p:nvPr/>
        </p:nvSpPr>
        <p:spPr bwMode="auto">
          <a:xfrm>
            <a:off x="1320800" y="2095500"/>
            <a:ext cx="693738" cy="457200"/>
          </a:xfrm>
          <a:prstGeom prst="rect">
            <a:avLst/>
          </a:prstGeom>
          <a:noFill/>
          <a:ln w="9525">
            <a:noFill/>
            <a:miter lim="800000"/>
            <a:headEnd/>
            <a:tailEnd/>
          </a:ln>
          <a:effectLst/>
        </p:spPr>
        <p:txBody>
          <a:bodyPr wrap="none">
            <a:spAutoFit/>
          </a:bodyPr>
          <a:lstStyle/>
          <a:p>
            <a:r>
              <a:rPr lang="en-US">
                <a:solidFill>
                  <a:srgbClr val="660066"/>
                </a:solidFill>
              </a:rPr>
              <a:t>200</a:t>
            </a:r>
          </a:p>
        </p:txBody>
      </p:sp>
      <p:sp>
        <p:nvSpPr>
          <p:cNvPr id="16472" name="Text Box 88"/>
          <p:cNvSpPr txBox="1">
            <a:spLocks noChangeArrowheads="1"/>
          </p:cNvSpPr>
          <p:nvPr/>
        </p:nvSpPr>
        <p:spPr bwMode="auto">
          <a:xfrm>
            <a:off x="1860550" y="5988050"/>
            <a:ext cx="354013" cy="457200"/>
          </a:xfrm>
          <a:prstGeom prst="rect">
            <a:avLst/>
          </a:prstGeom>
          <a:noFill/>
          <a:ln w="9525">
            <a:noFill/>
            <a:miter lim="800000"/>
            <a:headEnd/>
            <a:tailEnd/>
          </a:ln>
          <a:effectLst/>
        </p:spPr>
        <p:txBody>
          <a:bodyPr wrap="none">
            <a:spAutoFit/>
          </a:bodyPr>
          <a:lstStyle/>
          <a:p>
            <a:r>
              <a:rPr lang="en-US">
                <a:solidFill>
                  <a:srgbClr val="660066"/>
                </a:solidFill>
              </a:rPr>
              <a:t>0</a:t>
            </a:r>
          </a:p>
        </p:txBody>
      </p:sp>
      <p:sp>
        <p:nvSpPr>
          <p:cNvPr id="16481" name="Freeform 97"/>
          <p:cNvSpPr>
            <a:spLocks/>
          </p:cNvSpPr>
          <p:nvPr/>
        </p:nvSpPr>
        <p:spPr bwMode="auto">
          <a:xfrm>
            <a:off x="2209800" y="1143000"/>
            <a:ext cx="5181600" cy="4876800"/>
          </a:xfrm>
          <a:custGeom>
            <a:avLst/>
            <a:gdLst/>
            <a:ahLst/>
            <a:cxnLst>
              <a:cxn ang="0">
                <a:pos x="0" y="0"/>
              </a:cxn>
              <a:cxn ang="0">
                <a:pos x="0" y="3072"/>
              </a:cxn>
              <a:cxn ang="0">
                <a:pos x="3264" y="3072"/>
              </a:cxn>
            </a:cxnLst>
            <a:rect l="0" t="0" r="r" b="b"/>
            <a:pathLst>
              <a:path w="3264" h="3072">
                <a:moveTo>
                  <a:pt x="0" y="0"/>
                </a:moveTo>
                <a:lnTo>
                  <a:pt x="0" y="3072"/>
                </a:lnTo>
                <a:lnTo>
                  <a:pt x="3264" y="3072"/>
                </a:lnTo>
              </a:path>
            </a:pathLst>
          </a:custGeom>
          <a:noFill/>
          <a:ln w="76200" cmpd="sng">
            <a:solidFill>
              <a:schemeClr val="tx1"/>
            </a:solidFill>
            <a:round/>
            <a:headEnd/>
            <a:tailEnd/>
          </a:ln>
          <a:effectLst/>
        </p:spPr>
        <p:txBody>
          <a:bodyPr wrap="none" anchor="ctr"/>
          <a:lstStyle/>
          <a:p>
            <a:endParaRPr lang="en-US"/>
          </a:p>
        </p:txBody>
      </p:sp>
      <p:sp>
        <p:nvSpPr>
          <p:cNvPr id="12" name="Slide Number Placeholder 11"/>
          <p:cNvSpPr>
            <a:spLocks noGrp="1"/>
          </p:cNvSpPr>
          <p:nvPr>
            <p:ph type="sldNum" sz="quarter" idx="12"/>
          </p:nvPr>
        </p:nvSpPr>
        <p:spPr/>
        <p:txBody>
          <a:bodyPr/>
          <a:lstStyle/>
          <a:p>
            <a:fld id="{EBAF29EC-BCDD-4A7F-A2C8-D8839C6544B5}" type="slidenum">
              <a:rPr lang="en-US" smtClean="0"/>
              <a:pPr/>
              <a:t>38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458"/>
                                        </p:tgtEl>
                                        <p:attrNameLst>
                                          <p:attrName>style.visibility</p:attrName>
                                        </p:attrNameLst>
                                      </p:cBhvr>
                                      <p:to>
                                        <p:strVal val="visible"/>
                                      </p:to>
                                    </p:set>
                                    <p:animEffect transition="in" filter="wipe(left)">
                                      <p:cBhvr>
                                        <p:cTn id="7" dur="500"/>
                                        <p:tgtEl>
                                          <p:spTgt spid="16458"/>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6470">
                                            <p:txEl>
                                              <p:pRg st="0" end="0"/>
                                            </p:txEl>
                                          </p:spTgt>
                                        </p:tgtEl>
                                        <p:attrNameLst>
                                          <p:attrName>style.visibility</p:attrName>
                                        </p:attrNameLst>
                                      </p:cBhvr>
                                      <p:to>
                                        <p:strVal val="visible"/>
                                      </p:to>
                                    </p:set>
                                    <p:animEffect transition="in" filter="dissolve">
                                      <p:cBhvr>
                                        <p:cTn id="11" dur="500"/>
                                        <p:tgtEl>
                                          <p:spTgt spid="16470">
                                            <p:txEl>
                                              <p:pRg st="0" end="0"/>
                                            </p:txEl>
                                          </p:spTgt>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6468">
                                            <p:txEl>
                                              <p:pRg st="0" end="0"/>
                                            </p:txEl>
                                          </p:spTgt>
                                        </p:tgtEl>
                                        <p:attrNameLst>
                                          <p:attrName>style.visibility</p:attrName>
                                        </p:attrNameLst>
                                      </p:cBhvr>
                                      <p:to>
                                        <p:strVal val="visible"/>
                                      </p:to>
                                    </p:set>
                                    <p:anim calcmode="lin" valueType="num">
                                      <p:cBhvr additive="base">
                                        <p:cTn id="15" dur="500" fill="hold"/>
                                        <p:tgtEl>
                                          <p:spTgt spid="16468">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6468">
                                            <p:txEl>
                                              <p:pRg st="0" end="0"/>
                                            </p:txEl>
                                          </p:spTgt>
                                        </p:tgtEl>
                                        <p:attrNameLst>
                                          <p:attrName>ppt_y</p:attrName>
                                        </p:attrNameLst>
                                      </p:cBhvr>
                                      <p:tavLst>
                                        <p:tav tm="0">
                                          <p:val>
                                            <p:strVal val="0-#ppt_h/2"/>
                                          </p:val>
                                        </p:tav>
                                        <p:tav tm="100000">
                                          <p:val>
                                            <p:strVal val="#ppt_y"/>
                                          </p:val>
                                        </p:tav>
                                      </p:tavLst>
                                    </p:anim>
                                  </p:childTnLst>
                                </p:cTn>
                              </p:par>
                            </p:childTnLst>
                          </p:cTn>
                        </p:par>
                        <p:par>
                          <p:cTn id="17" fill="hold">
                            <p:stCondLst>
                              <p:cond delay="1500"/>
                            </p:stCondLst>
                            <p:childTnLst>
                              <p:par>
                                <p:cTn id="18" presetID="2" presetClass="entr" presetSubtype="1" fill="hold" grpId="0" nodeType="afterEffect">
                                  <p:stCondLst>
                                    <p:cond delay="0"/>
                                  </p:stCondLst>
                                  <p:childTnLst>
                                    <p:set>
                                      <p:cBhvr>
                                        <p:cTn id="19" dur="1" fill="hold">
                                          <p:stCondLst>
                                            <p:cond delay="0"/>
                                          </p:stCondLst>
                                        </p:cTn>
                                        <p:tgtEl>
                                          <p:spTgt spid="16468">
                                            <p:txEl>
                                              <p:pRg st="1" end="1"/>
                                            </p:txEl>
                                          </p:spTgt>
                                        </p:tgtEl>
                                        <p:attrNameLst>
                                          <p:attrName>style.visibility</p:attrName>
                                        </p:attrNameLst>
                                      </p:cBhvr>
                                      <p:to>
                                        <p:strVal val="visible"/>
                                      </p:to>
                                    </p:set>
                                    <p:anim calcmode="lin" valueType="num">
                                      <p:cBhvr additive="base">
                                        <p:cTn id="20" dur="500" fill="hold"/>
                                        <p:tgtEl>
                                          <p:spTgt spid="16468">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6468">
                                            <p:txEl>
                                              <p:pRg st="1" end="1"/>
                                            </p:txEl>
                                          </p:spTgt>
                                        </p:tgtEl>
                                        <p:attrNameLst>
                                          <p:attrName>ppt_y</p:attrName>
                                        </p:attrNameLst>
                                      </p:cBhvr>
                                      <p:tavLst>
                                        <p:tav tm="0">
                                          <p:val>
                                            <p:strVal val="0-#ppt_h/2"/>
                                          </p:val>
                                        </p:tav>
                                        <p:tav tm="100000">
                                          <p:val>
                                            <p:strVal val="#ppt_y"/>
                                          </p:val>
                                        </p:tav>
                                      </p:tavLst>
                                    </p:anim>
                                  </p:childTnLst>
                                </p:cTn>
                              </p:par>
                            </p:childTnLst>
                          </p:cTn>
                        </p:par>
                        <p:par>
                          <p:cTn id="22" fill="hold">
                            <p:stCondLst>
                              <p:cond delay="2000"/>
                            </p:stCondLst>
                            <p:childTnLst>
                              <p:par>
                                <p:cTn id="23" presetID="9" presetClass="entr" presetSubtype="0" fill="hold" grpId="0" nodeType="afterEffect">
                                  <p:stCondLst>
                                    <p:cond delay="0"/>
                                  </p:stCondLst>
                                  <p:childTnLst>
                                    <p:set>
                                      <p:cBhvr>
                                        <p:cTn id="24" dur="1" fill="hold">
                                          <p:stCondLst>
                                            <p:cond delay="0"/>
                                          </p:stCondLst>
                                        </p:cTn>
                                        <p:tgtEl>
                                          <p:spTgt spid="16459"/>
                                        </p:tgtEl>
                                        <p:attrNameLst>
                                          <p:attrName>style.visibility</p:attrName>
                                        </p:attrNameLst>
                                      </p:cBhvr>
                                      <p:to>
                                        <p:strVal val="visible"/>
                                      </p:to>
                                    </p:set>
                                    <p:animEffect transition="in" filter="dissolve">
                                      <p:cBhvr>
                                        <p:cTn id="25" dur="500"/>
                                        <p:tgtEl>
                                          <p:spTgt spid="164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68" grpId="0" build="p" autoUpdateAnimBg="0" advAuto="0"/>
      <p:bldP spid="16458" grpId="0" animBg="1"/>
      <p:bldP spid="16459" grpId="0" animBg="1"/>
      <p:bldP spid="16470" grpId="0" build="p" autoUpdateAnimBg="0" advAuto="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8600" y="609600"/>
            <a:ext cx="8686800" cy="1447800"/>
          </a:xfrm>
        </p:spPr>
        <p:txBody>
          <a:bodyPr/>
          <a:lstStyle/>
          <a:p>
            <a:r>
              <a:rPr lang="en-US"/>
              <a:t>Example</a:t>
            </a:r>
            <a:br>
              <a:rPr lang="en-US"/>
            </a:br>
            <a:r>
              <a:rPr lang="en-US"/>
              <a:t>Bread versus Heat</a:t>
            </a:r>
          </a:p>
        </p:txBody>
      </p:sp>
      <p:sp>
        <p:nvSpPr>
          <p:cNvPr id="12291" name="Rectangle 3"/>
          <p:cNvSpPr>
            <a:spLocks noGrp="1" noChangeArrowheads="1"/>
          </p:cNvSpPr>
          <p:nvPr>
            <p:ph type="body" idx="1"/>
          </p:nvPr>
        </p:nvSpPr>
        <p:spPr>
          <a:xfrm>
            <a:off x="609600" y="2514600"/>
            <a:ext cx="7772400" cy="4114800"/>
          </a:xfrm>
        </p:spPr>
        <p:txBody>
          <a:bodyPr/>
          <a:lstStyle/>
          <a:p>
            <a:pPr>
              <a:buClr>
                <a:srgbClr val="800080"/>
              </a:buClr>
            </a:pPr>
            <a:r>
              <a:rPr lang="en-US">
                <a:solidFill>
                  <a:schemeClr val="tx1"/>
                </a:solidFill>
                <a:latin typeface="Arial" charset="0"/>
              </a:rPr>
              <a:t>Bread – Clearly a </a:t>
            </a:r>
            <a:r>
              <a:rPr lang="en-US">
                <a:solidFill>
                  <a:srgbClr val="800080"/>
                </a:solidFill>
                <a:latin typeface="Arial" charset="0"/>
              </a:rPr>
              <a:t>pure private good</a:t>
            </a:r>
            <a:r>
              <a:rPr lang="en-US">
                <a:solidFill>
                  <a:schemeClr val="tx1"/>
                </a:solidFill>
                <a:latin typeface="Arial" charset="0"/>
              </a:rPr>
              <a:t> because there is the ability to exclude and there is rivalry.</a:t>
            </a:r>
          </a:p>
          <a:p>
            <a:pPr>
              <a:buFont typeface="Wingdings" pitchFamily="2" charset="2"/>
              <a:buNone/>
            </a:pPr>
            <a:endParaRPr lang="en-US">
              <a:solidFill>
                <a:schemeClr val="tx1"/>
              </a:solidFill>
              <a:latin typeface="Arial" charset="0"/>
            </a:endParaRPr>
          </a:p>
          <a:p>
            <a:pPr>
              <a:buClr>
                <a:srgbClr val="800080"/>
              </a:buClr>
            </a:pPr>
            <a:r>
              <a:rPr lang="en-US">
                <a:solidFill>
                  <a:schemeClr val="tx1"/>
                </a:solidFill>
                <a:latin typeface="Arial" charset="0"/>
              </a:rPr>
              <a:t>Heat – Clearly a </a:t>
            </a:r>
            <a:r>
              <a:rPr lang="en-US">
                <a:solidFill>
                  <a:srgbClr val="800080"/>
                </a:solidFill>
                <a:latin typeface="Arial" charset="0"/>
              </a:rPr>
              <a:t>pure public good</a:t>
            </a:r>
            <a:r>
              <a:rPr lang="en-US">
                <a:solidFill>
                  <a:schemeClr val="tx1"/>
                </a:solidFill>
                <a:latin typeface="Arial" charset="0"/>
              </a:rPr>
              <a:t> because there is no ability to exclude and there is no rivalry.</a:t>
            </a:r>
          </a:p>
        </p:txBody>
      </p:sp>
      <p:sp>
        <p:nvSpPr>
          <p:cNvPr id="4" name="Slide Number Placeholder 3"/>
          <p:cNvSpPr>
            <a:spLocks noGrp="1"/>
          </p:cNvSpPr>
          <p:nvPr>
            <p:ph type="sldNum" sz="quarter" idx="12"/>
          </p:nvPr>
        </p:nvSpPr>
        <p:spPr/>
        <p:txBody>
          <a:bodyPr/>
          <a:lstStyle/>
          <a:p>
            <a:fld id="{EBAF29EC-BCDD-4A7F-A2C8-D8839C6544B5}" type="slidenum">
              <a:rPr lang="en-US" smtClean="0"/>
              <a:pPr/>
              <a:t>39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wipe(left)">
                                      <p:cBhvr>
                                        <p:cTn id="7" dur="500"/>
                                        <p:tgtEl>
                                          <p:spTgt spid="12291">
                                            <p:txEl>
                                              <p:pRg st="0" end="0"/>
                                            </p:txEl>
                                          </p:spTgt>
                                        </p:tgtEl>
                                      </p:cBhvr>
                                    </p:animEffect>
                                  </p:childTnLst>
                                  <p:subTnLst>
                                    <p:animClr>
                                      <p:cBhvr override="childStyle">
                                        <p:cTn dur="1" fill="hold" display="0" masterRel="nextClick" afterEffect="1"/>
                                        <p:tgtEl>
                                          <p:spTgt spid="12291">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animEffect transition="in" filter="wipe(left)">
                                      <p:cBhvr>
                                        <p:cTn id="11" dur="500"/>
                                        <p:tgtEl>
                                          <p:spTgt spid="12291">
                                            <p:txEl>
                                              <p:pRg st="2" end="2"/>
                                            </p:txEl>
                                          </p:spTgt>
                                        </p:tgtEl>
                                      </p:cBhvr>
                                    </p:animEffect>
                                  </p:childTnLst>
                                  <p:subTnLst>
                                    <p:animClr>
                                      <p:cBhvr override="childStyle">
                                        <p:cTn dur="1" fill="hold" display="0" masterRel="nextClick" afterEffect="1"/>
                                        <p:tgtEl>
                                          <p:spTgt spid="12291">
                                            <p:txEl>
                                              <p:pRg st="2" end="2"/>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bldLvl="5" autoUpdateAnimBg="0" advAuto="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762000" y="3352800"/>
            <a:ext cx="7772400" cy="2289175"/>
          </a:xfrm>
          <a:prstGeom prst="rect">
            <a:avLst/>
          </a:prstGeom>
          <a:noFill/>
          <a:ln w="9525">
            <a:noFill/>
            <a:miter lim="800000"/>
            <a:headEnd/>
            <a:tailEnd/>
          </a:ln>
          <a:effectLst/>
        </p:spPr>
        <p:txBody>
          <a:bodyPr>
            <a:spAutoFit/>
          </a:bodyPr>
          <a:lstStyle/>
          <a:p>
            <a:pPr algn="l">
              <a:spcBef>
                <a:spcPct val="50000"/>
              </a:spcBef>
              <a:buClr>
                <a:srgbClr val="800080"/>
              </a:buClr>
              <a:buFont typeface="Wingdings" pitchFamily="2" charset="2"/>
              <a:buChar char="§"/>
            </a:pPr>
            <a:r>
              <a:rPr lang="en-US" sz="3600"/>
              <a:t>Price Excludable Public Goods</a:t>
            </a:r>
          </a:p>
          <a:p>
            <a:pPr>
              <a:spcBef>
                <a:spcPct val="50000"/>
              </a:spcBef>
              <a:buClr>
                <a:srgbClr val="800080"/>
              </a:buClr>
              <a:buFont typeface="Wingdings" pitchFamily="2" charset="2"/>
              <a:buNone/>
            </a:pPr>
            <a:r>
              <a:rPr lang="en-US" sz="3600"/>
              <a:t>vs</a:t>
            </a:r>
          </a:p>
          <a:p>
            <a:pPr algn="l">
              <a:spcBef>
                <a:spcPct val="50000"/>
              </a:spcBef>
              <a:buClr>
                <a:srgbClr val="800080"/>
              </a:buClr>
              <a:buFont typeface="Wingdings" pitchFamily="2" charset="2"/>
              <a:buChar char="§"/>
            </a:pPr>
            <a:r>
              <a:rPr lang="en-US" sz="3600"/>
              <a:t>Congestible Public Goods</a:t>
            </a:r>
          </a:p>
        </p:txBody>
      </p:sp>
      <p:sp>
        <p:nvSpPr>
          <p:cNvPr id="13317" name="Rectangle 5"/>
          <p:cNvSpPr>
            <a:spLocks noGrp="1" noChangeArrowheads="1"/>
          </p:cNvSpPr>
          <p:nvPr>
            <p:ph type="title" idx="4294967295"/>
          </p:nvPr>
        </p:nvSpPr>
        <p:spPr/>
        <p:txBody>
          <a:bodyPr>
            <a:normAutofit fontScale="90000"/>
          </a:bodyPr>
          <a:lstStyle/>
          <a:p>
            <a:r>
              <a:rPr lang="en-US"/>
              <a:t>Provision of Private Good and Public Goods: Markets and Government</a:t>
            </a:r>
          </a:p>
        </p:txBody>
      </p:sp>
      <p:sp>
        <p:nvSpPr>
          <p:cNvPr id="4" name="Slide Number Placeholder 3"/>
          <p:cNvSpPr>
            <a:spLocks noGrp="1"/>
          </p:cNvSpPr>
          <p:nvPr>
            <p:ph type="sldNum" sz="quarter" idx="12"/>
          </p:nvPr>
        </p:nvSpPr>
        <p:spPr/>
        <p:txBody>
          <a:bodyPr/>
          <a:lstStyle/>
          <a:p>
            <a:fld id="{EBAF29EC-BCDD-4A7F-A2C8-D8839C6544B5}" type="slidenum">
              <a:rPr lang="en-US" smtClean="0"/>
              <a:pPr/>
              <a:t>40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subTnLst>
                                    <p:animClr>
                                      <p:cBhvr override="childStyle">
                                        <p:cTn dur="1" fill="hold" display="0" masterRel="nextClick" afterEffect="1"/>
                                        <p:tgtEl>
                                          <p:spTgt spid="13315">
                                            <p:txEl>
                                              <p:pRg st="0" end="0"/>
                                            </p:txEl>
                                          </p:spTgt>
                                        </p:tgtEl>
                                        <p:attrNameLst>
                                          <p:attrName>ppt_c</p:attrName>
                                        </p:attrNameLst>
                                      </p:cBhvr>
                                      <p:to>
                                        <a:srgbClr val="800080"/>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315">
                                            <p:txEl>
                                              <p:pRg st="1" end="1"/>
                                            </p:txEl>
                                          </p:spTgt>
                                        </p:tgtEl>
                                        <p:attrNameLst>
                                          <p:attrName>style.visibility</p:attrName>
                                        </p:attrNameLst>
                                      </p:cBhvr>
                                      <p:to>
                                        <p:strVal val="visible"/>
                                      </p:to>
                                    </p:set>
                                    <p:animEffect transition="in" filter="wipe(left)">
                                      <p:cBhvr>
                                        <p:cTn id="11" dur="500"/>
                                        <p:tgtEl>
                                          <p:spTgt spid="13315">
                                            <p:txEl>
                                              <p:pRg st="1" end="1"/>
                                            </p:txEl>
                                          </p:spTgt>
                                        </p:tgtEl>
                                      </p:cBhvr>
                                    </p:animEffect>
                                  </p:childTnLst>
                                  <p:subTnLst>
                                    <p:animClr>
                                      <p:cBhvr override="childStyle">
                                        <p:cTn dur="1" fill="hold" display="0" masterRel="nextClick" afterEffect="1"/>
                                        <p:tgtEl>
                                          <p:spTgt spid="13315">
                                            <p:txEl>
                                              <p:pRg st="1" end="1"/>
                                            </p:txEl>
                                          </p:spTgt>
                                        </p:tgtEl>
                                        <p:attrNameLst>
                                          <p:attrName>ppt_c</p:attrName>
                                        </p:attrNameLst>
                                      </p:cBhvr>
                                      <p:to>
                                        <a:srgbClr val="800080"/>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315">
                                            <p:txEl>
                                              <p:pRg st="2" end="2"/>
                                            </p:txEl>
                                          </p:spTgt>
                                        </p:tgtEl>
                                        <p:attrNameLst>
                                          <p:attrName>style.visibility</p:attrName>
                                        </p:attrNameLst>
                                      </p:cBhvr>
                                      <p:to>
                                        <p:strVal val="visible"/>
                                      </p:to>
                                    </p:set>
                                    <p:animEffect transition="in" filter="wipe(left)">
                                      <p:cBhvr>
                                        <p:cTn id="15" dur="500"/>
                                        <p:tgtEl>
                                          <p:spTgt spid="13315">
                                            <p:txEl>
                                              <p:pRg st="2" end="2"/>
                                            </p:txEl>
                                          </p:spTgt>
                                        </p:tgtEl>
                                      </p:cBhvr>
                                    </p:animEffect>
                                  </p:childTnLst>
                                  <p:subTnLst>
                                    <p:animClr>
                                      <p:cBhvr override="childStyle">
                                        <p:cTn dur="1" fill="hold" display="0" masterRel="nextClick" afterEffect="1"/>
                                        <p:tgtEl>
                                          <p:spTgt spid="13315">
                                            <p:txEl>
                                              <p:pRg st="2" end="2"/>
                                            </p:txEl>
                                          </p:spTgt>
                                        </p:tgtEl>
                                        <p:attrNameLst>
                                          <p:attrName>ppt_c</p:attrName>
                                        </p:attrNameLst>
                                      </p:cBhvr>
                                      <p:to>
                                        <a:srgbClr val="800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advAuto="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8600" y="609600"/>
            <a:ext cx="8610600" cy="1143000"/>
          </a:xfrm>
        </p:spPr>
        <p:txBody>
          <a:bodyPr>
            <a:normAutofit fontScale="90000"/>
          </a:bodyPr>
          <a:lstStyle/>
          <a:p>
            <a:r>
              <a:rPr lang="en-US"/>
              <a:t>Price Excludable Public Goods</a:t>
            </a:r>
            <a:r>
              <a:rPr lang="en-US">
                <a:solidFill>
                  <a:schemeClr val="accent2"/>
                </a:solidFill>
              </a:rPr>
              <a:t/>
            </a:r>
            <a:br>
              <a:rPr lang="en-US">
                <a:solidFill>
                  <a:schemeClr val="accent2"/>
                </a:solidFill>
              </a:rPr>
            </a:br>
            <a:r>
              <a:rPr lang="en-US" sz="2800"/>
              <a:t>Excludability but no rivalry</a:t>
            </a:r>
          </a:p>
        </p:txBody>
      </p:sp>
      <p:sp>
        <p:nvSpPr>
          <p:cNvPr id="14339" name="Rectangle 3"/>
          <p:cNvSpPr>
            <a:spLocks noGrp="1" noChangeArrowheads="1"/>
          </p:cNvSpPr>
          <p:nvPr>
            <p:ph type="body" idx="1"/>
          </p:nvPr>
        </p:nvSpPr>
        <p:spPr>
          <a:xfrm>
            <a:off x="609600" y="2209800"/>
            <a:ext cx="7772400" cy="3810000"/>
          </a:xfrm>
        </p:spPr>
        <p:txBody>
          <a:bodyPr/>
          <a:lstStyle/>
          <a:p>
            <a:pPr>
              <a:buClr>
                <a:srgbClr val="800080"/>
              </a:buClr>
            </a:pPr>
            <a:r>
              <a:rPr lang="en-US">
                <a:solidFill>
                  <a:schemeClr val="tx1"/>
                </a:solidFill>
                <a:latin typeface="Arial" charset="0"/>
              </a:rPr>
              <a:t>Another type of good is a </a:t>
            </a:r>
            <a:r>
              <a:rPr lang="en-US">
                <a:solidFill>
                  <a:srgbClr val="800080"/>
                </a:solidFill>
                <a:latin typeface="Arial" charset="0"/>
              </a:rPr>
              <a:t>price-excludable public good</a:t>
            </a:r>
            <a:r>
              <a:rPr lang="en-US">
                <a:latin typeface="Arial" charset="0"/>
              </a:rPr>
              <a:t>:</a:t>
            </a:r>
            <a:r>
              <a:rPr lang="en-US">
                <a:solidFill>
                  <a:schemeClr val="tx1"/>
                </a:solidFill>
                <a:latin typeface="Arial" charset="0"/>
              </a:rPr>
              <a:t> no rivalry but exclusion is easy.</a:t>
            </a:r>
          </a:p>
          <a:p>
            <a:pPr>
              <a:buFont typeface="Wingdings" pitchFamily="2" charset="2"/>
              <a:buNone/>
            </a:pPr>
            <a:endParaRPr lang="en-US">
              <a:solidFill>
                <a:schemeClr val="tx1"/>
              </a:solidFill>
              <a:latin typeface="Arial" charset="0"/>
            </a:endParaRPr>
          </a:p>
          <a:p>
            <a:pPr algn="ctr">
              <a:buFont typeface="Wingdings" pitchFamily="2" charset="2"/>
              <a:buNone/>
            </a:pPr>
            <a:r>
              <a:rPr lang="en-US">
                <a:solidFill>
                  <a:schemeClr val="tx1"/>
                </a:solidFill>
                <a:latin typeface="Arial" charset="0"/>
              </a:rPr>
              <a:t>Examples: Country Clubs, Cable TV</a:t>
            </a:r>
          </a:p>
        </p:txBody>
      </p:sp>
      <p:sp>
        <p:nvSpPr>
          <p:cNvPr id="4" name="Slide Number Placeholder 3"/>
          <p:cNvSpPr>
            <a:spLocks noGrp="1"/>
          </p:cNvSpPr>
          <p:nvPr>
            <p:ph type="sldNum" sz="quarter" idx="12"/>
          </p:nvPr>
        </p:nvSpPr>
        <p:spPr/>
        <p:txBody>
          <a:bodyPr/>
          <a:lstStyle/>
          <a:p>
            <a:fld id="{EBAF29EC-BCDD-4A7F-A2C8-D8839C6544B5}" type="slidenum">
              <a:rPr lang="en-US" smtClean="0"/>
              <a:pPr/>
              <a:t>41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wipe(left)">
                                      <p:cBhvr>
                                        <p:cTn id="7" dur="500"/>
                                        <p:tgtEl>
                                          <p:spTgt spid="14339">
                                            <p:txEl>
                                              <p:pRg st="0" end="0"/>
                                            </p:txEl>
                                          </p:spTgt>
                                        </p:tgtEl>
                                      </p:cBhvr>
                                    </p:animEffect>
                                  </p:childTnLst>
                                  <p:subTnLst>
                                    <p:animClr>
                                      <p:cBhvr override="childStyle">
                                        <p:cTn dur="1" fill="hold" display="0" masterRel="nextClick" afterEffect="1"/>
                                        <p:tgtEl>
                                          <p:spTgt spid="14339">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339">
                                            <p:txEl>
                                              <p:pRg st="2" end="2"/>
                                            </p:txEl>
                                          </p:spTgt>
                                        </p:tgtEl>
                                        <p:attrNameLst>
                                          <p:attrName>style.visibility</p:attrName>
                                        </p:attrNameLst>
                                      </p:cBhvr>
                                      <p:to>
                                        <p:strVal val="visible"/>
                                      </p:to>
                                    </p:set>
                                    <p:animEffect transition="in" filter="wipe(left)">
                                      <p:cBhvr>
                                        <p:cTn id="11" dur="500"/>
                                        <p:tgtEl>
                                          <p:spTgt spid="14339">
                                            <p:txEl>
                                              <p:pRg st="2" end="2"/>
                                            </p:txEl>
                                          </p:spTgt>
                                        </p:tgtEl>
                                      </p:cBhvr>
                                    </p:animEffect>
                                  </p:childTnLst>
                                  <p:subTnLst>
                                    <p:animClr>
                                      <p:cBhvr override="childStyle">
                                        <p:cTn dur="1" fill="hold" display="0" masterRel="nextClick" afterEffect="1"/>
                                        <p:tgtEl>
                                          <p:spTgt spid="14339">
                                            <p:txEl>
                                              <p:pRg st="2" end="2"/>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bldLvl="5" autoUpdateAnimBg="0" advAuto="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fontScale="90000"/>
          </a:bodyPr>
          <a:lstStyle/>
          <a:p>
            <a:r>
              <a:rPr lang="en-US"/>
              <a:t>Congestible Public Goods</a:t>
            </a:r>
            <a:br>
              <a:rPr lang="en-US"/>
            </a:br>
            <a:r>
              <a:rPr lang="en-US" sz="2800"/>
              <a:t>Rivalry but no excludability</a:t>
            </a:r>
          </a:p>
        </p:txBody>
      </p:sp>
      <p:sp>
        <p:nvSpPr>
          <p:cNvPr id="15363" name="Rectangle 3"/>
          <p:cNvSpPr>
            <a:spLocks noGrp="1" noChangeArrowheads="1"/>
          </p:cNvSpPr>
          <p:nvPr>
            <p:ph type="body" idx="1"/>
          </p:nvPr>
        </p:nvSpPr>
        <p:spPr/>
        <p:txBody>
          <a:bodyPr/>
          <a:lstStyle/>
          <a:p>
            <a:pPr>
              <a:buClr>
                <a:srgbClr val="800080"/>
              </a:buClr>
            </a:pPr>
            <a:r>
              <a:rPr lang="en-US">
                <a:solidFill>
                  <a:schemeClr val="tx1"/>
                </a:solidFill>
                <a:latin typeface="Arial" charset="0"/>
              </a:rPr>
              <a:t>There are public goods where, after a point, the enjoyment received by the consumer is diminished by crowding or congestion. These are called </a:t>
            </a:r>
            <a:r>
              <a:rPr lang="en-US">
                <a:solidFill>
                  <a:srgbClr val="800080"/>
                </a:solidFill>
                <a:latin typeface="Arial" charset="0"/>
              </a:rPr>
              <a:t>Congestible Public Goods</a:t>
            </a:r>
            <a:r>
              <a:rPr lang="en-US">
                <a:latin typeface="Arial" charset="0"/>
              </a:rPr>
              <a:t>.</a:t>
            </a:r>
            <a:endParaRPr lang="en-US">
              <a:solidFill>
                <a:schemeClr val="tx1"/>
              </a:solidFill>
              <a:latin typeface="Arial" charset="0"/>
            </a:endParaRPr>
          </a:p>
          <a:p>
            <a:pPr lvl="1">
              <a:buClr>
                <a:srgbClr val="800080"/>
              </a:buClr>
            </a:pPr>
            <a:r>
              <a:rPr lang="en-US">
                <a:solidFill>
                  <a:schemeClr val="tx1"/>
                </a:solidFill>
                <a:latin typeface="Arial" charset="0"/>
              </a:rPr>
              <a:t>Examples: roads and parks</a:t>
            </a:r>
          </a:p>
        </p:txBody>
      </p:sp>
      <p:sp>
        <p:nvSpPr>
          <p:cNvPr id="4" name="Slide Number Placeholder 3"/>
          <p:cNvSpPr>
            <a:spLocks noGrp="1"/>
          </p:cNvSpPr>
          <p:nvPr>
            <p:ph type="sldNum" sz="quarter" idx="12"/>
          </p:nvPr>
        </p:nvSpPr>
        <p:spPr/>
        <p:txBody>
          <a:bodyPr/>
          <a:lstStyle/>
          <a:p>
            <a:fld id="{EBAF29EC-BCDD-4A7F-A2C8-D8839C6544B5}" type="slidenum">
              <a:rPr lang="en-US" smtClean="0"/>
              <a:pPr/>
              <a:t>42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500"/>
                                        <p:tgtEl>
                                          <p:spTgt spid="15363">
                                            <p:txEl>
                                              <p:pRg st="0" end="0"/>
                                            </p:txEl>
                                          </p:spTgt>
                                        </p:tgtEl>
                                      </p:cBhvr>
                                    </p:animEffect>
                                  </p:childTnLst>
                                  <p:subTnLst>
                                    <p:animClr>
                                      <p:cBhvr override="childStyle">
                                        <p:cTn dur="1" fill="hold" display="0" masterRel="nextClick" afterEffect="1"/>
                                        <p:tgtEl>
                                          <p:spTgt spid="1536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animEffect transition="in" filter="wipe(left)">
                                      <p:cBhvr>
                                        <p:cTn id="11" dur="500"/>
                                        <p:tgtEl>
                                          <p:spTgt spid="15363">
                                            <p:txEl>
                                              <p:pRg st="1" end="1"/>
                                            </p:txEl>
                                          </p:spTgt>
                                        </p:tgtEl>
                                      </p:cBhvr>
                                    </p:animEffect>
                                  </p:childTnLst>
                                  <p:subTnLst>
                                    <p:animClr>
                                      <p:cBhvr override="childStyle">
                                        <p:cTn dur="1" fill="hold" display="0" masterRel="nextClick" afterEffect="1"/>
                                        <p:tgtEl>
                                          <p:spTgt spid="15363">
                                            <p:txEl>
                                              <p:pRg st="1" end="1"/>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bldLvl="5" autoUpdateAnimBg="0" advAuto="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52" name="Text Box 24"/>
          <p:cNvSpPr txBox="1">
            <a:spLocks noChangeArrowheads="1"/>
          </p:cNvSpPr>
          <p:nvPr/>
        </p:nvSpPr>
        <p:spPr bwMode="auto">
          <a:xfrm>
            <a:off x="2895600" y="4679950"/>
            <a:ext cx="3733800" cy="457200"/>
          </a:xfrm>
          <a:prstGeom prst="rect">
            <a:avLst/>
          </a:prstGeom>
          <a:noFill/>
          <a:ln w="9525">
            <a:noFill/>
            <a:miter lim="800000"/>
            <a:headEnd/>
            <a:tailEnd/>
          </a:ln>
          <a:effectLst/>
        </p:spPr>
        <p:txBody>
          <a:bodyPr>
            <a:spAutoFit/>
          </a:bodyPr>
          <a:lstStyle/>
          <a:p>
            <a:pPr algn="l">
              <a:spcBef>
                <a:spcPct val="50000"/>
              </a:spcBef>
            </a:pPr>
            <a:r>
              <a:rPr lang="en-US" b="1">
                <a:solidFill>
                  <a:srgbClr val="660066"/>
                </a:solidFill>
              </a:rPr>
              <a:t>Marginal Cost per User</a:t>
            </a:r>
          </a:p>
        </p:txBody>
      </p:sp>
      <p:sp>
        <p:nvSpPr>
          <p:cNvPr id="22561" name="Rectangle 33"/>
          <p:cNvSpPr>
            <a:spLocks noGrp="1" noChangeArrowheads="1"/>
          </p:cNvSpPr>
          <p:nvPr>
            <p:ph type="title" idx="4294967295"/>
          </p:nvPr>
        </p:nvSpPr>
        <p:spPr>
          <a:xfrm>
            <a:off x="228600" y="76200"/>
            <a:ext cx="8686800" cy="1143000"/>
          </a:xfrm>
        </p:spPr>
        <p:txBody>
          <a:bodyPr/>
          <a:lstStyle/>
          <a:p>
            <a:r>
              <a:rPr lang="en-US" sz="2400" dirty="0" smtClean="0"/>
              <a:t>A </a:t>
            </a:r>
            <a:r>
              <a:rPr lang="en-US" sz="2400" dirty="0"/>
              <a:t>Congestible Public Good</a:t>
            </a:r>
          </a:p>
        </p:txBody>
      </p:sp>
      <p:sp>
        <p:nvSpPr>
          <p:cNvPr id="22587" name="Rectangle 59"/>
          <p:cNvSpPr>
            <a:spLocks noChangeArrowheads="1"/>
          </p:cNvSpPr>
          <p:nvPr/>
        </p:nvSpPr>
        <p:spPr bwMode="auto">
          <a:xfrm>
            <a:off x="2887663" y="6099175"/>
            <a:ext cx="4724400" cy="365125"/>
          </a:xfrm>
          <a:prstGeom prst="rect">
            <a:avLst/>
          </a:prstGeom>
          <a:noFill/>
          <a:ln w="9525">
            <a:noFill/>
            <a:miter lim="800000"/>
            <a:headEnd/>
            <a:tailEnd/>
          </a:ln>
        </p:spPr>
        <p:txBody>
          <a:bodyPr wrap="none" lIns="0" tIns="0" rIns="0" bIns="0">
            <a:spAutoFit/>
          </a:bodyPr>
          <a:lstStyle/>
          <a:p>
            <a:r>
              <a:rPr lang="en-US" b="1">
                <a:solidFill>
                  <a:srgbClr val="660066"/>
                </a:solidFill>
              </a:rPr>
              <a:t>Number of Consumers per Hour </a:t>
            </a:r>
          </a:p>
        </p:txBody>
      </p:sp>
      <p:sp>
        <p:nvSpPr>
          <p:cNvPr id="22588" name="Rectangle 60"/>
          <p:cNvSpPr>
            <a:spLocks noChangeArrowheads="1"/>
          </p:cNvSpPr>
          <p:nvPr/>
        </p:nvSpPr>
        <p:spPr bwMode="auto">
          <a:xfrm>
            <a:off x="1582738" y="5959475"/>
            <a:ext cx="169862" cy="365125"/>
          </a:xfrm>
          <a:prstGeom prst="rect">
            <a:avLst/>
          </a:prstGeom>
          <a:noFill/>
          <a:ln w="9525">
            <a:noFill/>
            <a:miter lim="800000"/>
            <a:headEnd/>
            <a:tailEnd/>
          </a:ln>
        </p:spPr>
        <p:txBody>
          <a:bodyPr wrap="none" lIns="0" tIns="0" rIns="0" bIns="0">
            <a:spAutoFit/>
          </a:bodyPr>
          <a:lstStyle/>
          <a:p>
            <a:r>
              <a:rPr lang="en-US">
                <a:solidFill>
                  <a:srgbClr val="660066"/>
                </a:solidFill>
              </a:rPr>
              <a:t>0</a:t>
            </a:r>
          </a:p>
        </p:txBody>
      </p:sp>
      <p:sp>
        <p:nvSpPr>
          <p:cNvPr id="22589" name="Line 61"/>
          <p:cNvSpPr>
            <a:spLocks noChangeShapeType="1"/>
          </p:cNvSpPr>
          <p:nvPr/>
        </p:nvSpPr>
        <p:spPr bwMode="auto">
          <a:xfrm>
            <a:off x="6565900" y="5011738"/>
            <a:ext cx="531813" cy="233362"/>
          </a:xfrm>
          <a:prstGeom prst="line">
            <a:avLst/>
          </a:prstGeom>
          <a:noFill/>
          <a:ln w="38100">
            <a:solidFill>
              <a:srgbClr val="000000"/>
            </a:solidFill>
            <a:round/>
            <a:headEnd/>
            <a:tailEnd type="stealth" w="med" len="med"/>
          </a:ln>
        </p:spPr>
        <p:txBody>
          <a:bodyPr/>
          <a:lstStyle/>
          <a:p>
            <a:endParaRPr lang="en-US"/>
          </a:p>
        </p:txBody>
      </p:sp>
      <p:sp>
        <p:nvSpPr>
          <p:cNvPr id="22590" name="Line 62"/>
          <p:cNvSpPr>
            <a:spLocks noChangeShapeType="1"/>
          </p:cNvSpPr>
          <p:nvPr/>
        </p:nvSpPr>
        <p:spPr bwMode="auto">
          <a:xfrm flipH="1">
            <a:off x="2852738" y="5257800"/>
            <a:ext cx="500062" cy="433388"/>
          </a:xfrm>
          <a:prstGeom prst="line">
            <a:avLst/>
          </a:prstGeom>
          <a:noFill/>
          <a:ln w="38100">
            <a:solidFill>
              <a:srgbClr val="000000"/>
            </a:solidFill>
            <a:round/>
            <a:headEnd/>
            <a:tailEnd type="stealth" w="med" len="med"/>
          </a:ln>
        </p:spPr>
        <p:txBody>
          <a:bodyPr/>
          <a:lstStyle/>
          <a:p>
            <a:endParaRPr lang="en-US"/>
          </a:p>
        </p:txBody>
      </p:sp>
      <p:sp>
        <p:nvSpPr>
          <p:cNvPr id="22594" name="Freeform 66"/>
          <p:cNvSpPr>
            <a:spLocks/>
          </p:cNvSpPr>
          <p:nvPr/>
        </p:nvSpPr>
        <p:spPr bwMode="auto">
          <a:xfrm>
            <a:off x="1766888" y="1162050"/>
            <a:ext cx="6597650" cy="4716463"/>
          </a:xfrm>
          <a:custGeom>
            <a:avLst/>
            <a:gdLst/>
            <a:ahLst/>
            <a:cxnLst>
              <a:cxn ang="0">
                <a:pos x="2" y="0"/>
              </a:cxn>
              <a:cxn ang="0">
                <a:pos x="0" y="2971"/>
              </a:cxn>
              <a:cxn ang="0">
                <a:pos x="4156" y="2971"/>
              </a:cxn>
            </a:cxnLst>
            <a:rect l="0" t="0" r="r" b="b"/>
            <a:pathLst>
              <a:path w="4156" h="2971">
                <a:moveTo>
                  <a:pt x="2" y="0"/>
                </a:moveTo>
                <a:lnTo>
                  <a:pt x="0" y="2971"/>
                </a:lnTo>
                <a:lnTo>
                  <a:pt x="4156" y="2971"/>
                </a:lnTo>
              </a:path>
            </a:pathLst>
          </a:custGeom>
          <a:noFill/>
          <a:ln w="76200" cmpd="sng">
            <a:solidFill>
              <a:srgbClr val="000000"/>
            </a:solidFill>
            <a:prstDash val="solid"/>
            <a:round/>
            <a:headEnd/>
            <a:tailEnd/>
          </a:ln>
        </p:spPr>
        <p:txBody>
          <a:bodyPr/>
          <a:lstStyle/>
          <a:p>
            <a:endParaRPr lang="en-US"/>
          </a:p>
        </p:txBody>
      </p:sp>
      <p:sp>
        <p:nvSpPr>
          <p:cNvPr id="22595" name="Freeform 67"/>
          <p:cNvSpPr>
            <a:spLocks/>
          </p:cNvSpPr>
          <p:nvPr/>
        </p:nvSpPr>
        <p:spPr bwMode="auto">
          <a:xfrm>
            <a:off x="1752600" y="2222500"/>
            <a:ext cx="6380163" cy="3657600"/>
          </a:xfrm>
          <a:custGeom>
            <a:avLst/>
            <a:gdLst/>
            <a:ahLst/>
            <a:cxnLst>
              <a:cxn ang="0">
                <a:pos x="0" y="0"/>
              </a:cxn>
              <a:cxn ang="0">
                <a:pos x="384" y="0"/>
              </a:cxn>
              <a:cxn ang="0">
                <a:pos x="384" y="2304"/>
              </a:cxn>
              <a:cxn ang="0">
                <a:pos x="3312" y="2304"/>
              </a:cxn>
              <a:cxn ang="0">
                <a:pos x="4019" y="1351"/>
              </a:cxn>
            </a:cxnLst>
            <a:rect l="0" t="0" r="r" b="b"/>
            <a:pathLst>
              <a:path w="4019" h="2304">
                <a:moveTo>
                  <a:pt x="0" y="0"/>
                </a:moveTo>
                <a:lnTo>
                  <a:pt x="384" y="0"/>
                </a:lnTo>
                <a:lnTo>
                  <a:pt x="384" y="2304"/>
                </a:lnTo>
                <a:lnTo>
                  <a:pt x="3312" y="2304"/>
                </a:lnTo>
                <a:cubicBezTo>
                  <a:pt x="3312" y="2304"/>
                  <a:pt x="3798" y="2134"/>
                  <a:pt x="4019" y="1351"/>
                </a:cubicBezTo>
              </a:path>
            </a:pathLst>
          </a:custGeom>
          <a:noFill/>
          <a:ln w="76200" cmpd="sng">
            <a:solidFill>
              <a:srgbClr val="006600"/>
            </a:solidFill>
            <a:round/>
            <a:headEnd/>
            <a:tailEnd type="stealth" w="med" len="med"/>
          </a:ln>
          <a:effectLst/>
        </p:spPr>
        <p:txBody>
          <a:bodyPr wrap="none" anchor="ctr"/>
          <a:lstStyle/>
          <a:p>
            <a:endParaRPr lang="en-US"/>
          </a:p>
        </p:txBody>
      </p:sp>
      <p:sp>
        <p:nvSpPr>
          <p:cNvPr id="22596" name="Rectangle 68"/>
          <p:cNvSpPr>
            <a:spLocks noChangeArrowheads="1"/>
          </p:cNvSpPr>
          <p:nvPr/>
        </p:nvSpPr>
        <p:spPr bwMode="auto">
          <a:xfrm>
            <a:off x="2286000" y="5959475"/>
            <a:ext cx="169863" cy="365125"/>
          </a:xfrm>
          <a:prstGeom prst="rect">
            <a:avLst/>
          </a:prstGeom>
          <a:noFill/>
          <a:ln w="9525">
            <a:noFill/>
            <a:miter lim="800000"/>
            <a:headEnd/>
            <a:tailEnd/>
          </a:ln>
        </p:spPr>
        <p:txBody>
          <a:bodyPr wrap="none" lIns="0" tIns="0" rIns="0" bIns="0">
            <a:spAutoFit/>
          </a:bodyPr>
          <a:lstStyle/>
          <a:p>
            <a:r>
              <a:rPr lang="en-US">
                <a:solidFill>
                  <a:srgbClr val="660066"/>
                </a:solidFill>
              </a:rPr>
              <a:t>1</a:t>
            </a:r>
          </a:p>
        </p:txBody>
      </p:sp>
      <p:sp>
        <p:nvSpPr>
          <p:cNvPr id="22597" name="Rectangle 69"/>
          <p:cNvSpPr>
            <a:spLocks noChangeArrowheads="1"/>
          </p:cNvSpPr>
          <p:nvPr/>
        </p:nvSpPr>
        <p:spPr bwMode="auto">
          <a:xfrm rot="16200000">
            <a:off x="11907" y="3269456"/>
            <a:ext cx="2014538" cy="365125"/>
          </a:xfrm>
          <a:prstGeom prst="rect">
            <a:avLst/>
          </a:prstGeom>
          <a:noFill/>
          <a:ln w="9525">
            <a:noFill/>
            <a:miter lim="800000"/>
            <a:headEnd/>
            <a:tailEnd/>
          </a:ln>
        </p:spPr>
        <p:txBody>
          <a:bodyPr wrap="none" lIns="0" tIns="0" rIns="0" bIns="0">
            <a:spAutoFit/>
          </a:bodyPr>
          <a:lstStyle/>
          <a:p>
            <a:r>
              <a:rPr lang="en-US" b="1">
                <a:solidFill>
                  <a:srgbClr val="660066"/>
                </a:solidFill>
              </a:rPr>
              <a:t>Marginal Cost</a:t>
            </a:r>
          </a:p>
        </p:txBody>
      </p:sp>
      <p:grpSp>
        <p:nvGrpSpPr>
          <p:cNvPr id="2" name="Group 72"/>
          <p:cNvGrpSpPr>
            <a:grpSpLocks/>
          </p:cNvGrpSpPr>
          <p:nvPr/>
        </p:nvGrpSpPr>
        <p:grpSpPr bwMode="auto">
          <a:xfrm>
            <a:off x="7454900" y="4876800"/>
            <a:ext cx="520700" cy="685800"/>
            <a:chOff x="4696" y="3072"/>
            <a:chExt cx="328" cy="432"/>
          </a:xfrm>
        </p:grpSpPr>
        <p:sp>
          <p:nvSpPr>
            <p:cNvPr id="22598" name="Oval 70"/>
            <p:cNvSpPr>
              <a:spLocks noChangeArrowheads="1"/>
            </p:cNvSpPr>
            <p:nvPr/>
          </p:nvSpPr>
          <p:spPr bwMode="auto">
            <a:xfrm>
              <a:off x="4928" y="3072"/>
              <a:ext cx="96" cy="96"/>
            </a:xfrm>
            <a:prstGeom prst="ellipse">
              <a:avLst/>
            </a:prstGeom>
            <a:solidFill>
              <a:srgbClr val="660066"/>
            </a:solidFill>
            <a:ln w="9525">
              <a:noFill/>
              <a:round/>
              <a:headEnd/>
              <a:tailEnd/>
            </a:ln>
            <a:effectLst/>
          </p:spPr>
          <p:txBody>
            <a:bodyPr wrap="none" anchor="ctr"/>
            <a:lstStyle/>
            <a:p>
              <a:endParaRPr lang="en-US"/>
            </a:p>
          </p:txBody>
        </p:sp>
        <p:sp>
          <p:nvSpPr>
            <p:cNvPr id="22599" name="Oval 71"/>
            <p:cNvSpPr>
              <a:spLocks noChangeArrowheads="1"/>
            </p:cNvSpPr>
            <p:nvPr/>
          </p:nvSpPr>
          <p:spPr bwMode="auto">
            <a:xfrm>
              <a:off x="4696" y="3408"/>
              <a:ext cx="96" cy="96"/>
            </a:xfrm>
            <a:prstGeom prst="ellipse">
              <a:avLst/>
            </a:prstGeom>
            <a:solidFill>
              <a:srgbClr val="660066"/>
            </a:solidFill>
            <a:ln w="9525">
              <a:noFill/>
              <a:round/>
              <a:headEnd/>
              <a:tailEnd/>
            </a:ln>
            <a:effectLst/>
          </p:spPr>
          <p:txBody>
            <a:bodyPr wrap="none" anchor="ctr"/>
            <a:lstStyle/>
            <a:p>
              <a:endParaRPr lang="en-US"/>
            </a:p>
          </p:txBody>
        </p:sp>
      </p:grpSp>
      <p:sp>
        <p:nvSpPr>
          <p:cNvPr id="15" name="Slide Number Placeholder 14"/>
          <p:cNvSpPr>
            <a:spLocks noGrp="1"/>
          </p:cNvSpPr>
          <p:nvPr>
            <p:ph type="sldNum" sz="quarter" idx="12"/>
          </p:nvPr>
        </p:nvSpPr>
        <p:spPr/>
        <p:txBody>
          <a:bodyPr/>
          <a:lstStyle/>
          <a:p>
            <a:fld id="{EBAF29EC-BCDD-4A7F-A2C8-D8839C6544B5}" type="slidenum">
              <a:rPr lang="en-US" smtClean="0"/>
              <a:pPr/>
              <a:t>43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2552">
                                            <p:txEl>
                                              <p:pRg st="0" end="0"/>
                                            </p:txEl>
                                          </p:spTgt>
                                        </p:tgtEl>
                                        <p:attrNameLst>
                                          <p:attrName>style.visibility</p:attrName>
                                        </p:attrNameLst>
                                      </p:cBhvr>
                                      <p:to>
                                        <p:strVal val="visible"/>
                                      </p:to>
                                    </p:set>
                                    <p:animEffect transition="in" filter="dissolve">
                                      <p:cBhvr>
                                        <p:cTn id="7" dur="500"/>
                                        <p:tgtEl>
                                          <p:spTgt spid="22552">
                                            <p:txEl>
                                              <p:pRg st="0" end="0"/>
                                            </p:txEl>
                                          </p:spTgt>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595"/>
                                        </p:tgtEl>
                                        <p:attrNameLst>
                                          <p:attrName>style.visibility</p:attrName>
                                        </p:attrNameLst>
                                      </p:cBhvr>
                                      <p:to>
                                        <p:strVal val="visible"/>
                                      </p:to>
                                    </p:set>
                                    <p:animEffect transition="in" filter="wipe(left)">
                                      <p:cBhvr>
                                        <p:cTn id="15" dur="500"/>
                                        <p:tgtEl>
                                          <p:spTgt spid="22595"/>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22590"/>
                                        </p:tgtEl>
                                        <p:attrNameLst>
                                          <p:attrName>style.visibility</p:attrName>
                                        </p:attrNameLst>
                                      </p:cBhvr>
                                      <p:to>
                                        <p:strVal val="visible"/>
                                      </p:to>
                                    </p:set>
                                    <p:animEffect transition="in" filter="dissolve">
                                      <p:cBhvr>
                                        <p:cTn id="19" dur="500"/>
                                        <p:tgtEl>
                                          <p:spTgt spid="22590"/>
                                        </p:tgtEl>
                                      </p:cBhvr>
                                    </p:animEffect>
                                  </p:childTnLst>
                                </p:cTn>
                              </p:par>
                            </p:childTnLst>
                          </p:cTn>
                        </p:par>
                        <p:par>
                          <p:cTn id="20" fill="hold">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22589"/>
                                        </p:tgtEl>
                                        <p:attrNameLst>
                                          <p:attrName>style.visibility</p:attrName>
                                        </p:attrNameLst>
                                      </p:cBhvr>
                                      <p:to>
                                        <p:strVal val="visible"/>
                                      </p:to>
                                    </p:set>
                                    <p:animEffect transition="in" filter="dissolve">
                                      <p:cBhvr>
                                        <p:cTn id="23" dur="500"/>
                                        <p:tgtEl>
                                          <p:spTgt spid="225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52" grpId="0" build="p" autoUpdateAnimBg="0" advAuto="0"/>
      <p:bldP spid="22589" grpId="0" animBg="1"/>
      <p:bldP spid="22590" grpId="0" animBg="1"/>
      <p:bldP spid="22595"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Demand For a Pure Public Good</a:t>
            </a:r>
          </a:p>
        </p:txBody>
      </p:sp>
      <p:sp>
        <p:nvSpPr>
          <p:cNvPr id="49155" name="Rectangle 3"/>
          <p:cNvSpPr>
            <a:spLocks noGrp="1" noChangeArrowheads="1"/>
          </p:cNvSpPr>
          <p:nvPr>
            <p:ph type="body" idx="1"/>
          </p:nvPr>
        </p:nvSpPr>
        <p:spPr/>
        <p:txBody>
          <a:bodyPr/>
          <a:lstStyle/>
          <a:p>
            <a:pPr>
              <a:buClr>
                <a:srgbClr val="800080"/>
              </a:buClr>
            </a:pPr>
            <a:r>
              <a:rPr lang="en-US" dirty="0">
                <a:solidFill>
                  <a:schemeClr val="tx1"/>
                </a:solidFill>
                <a:latin typeface="Arial" charset="0"/>
              </a:rPr>
              <a:t>Demand for a Pure Private Good is derived by adding quantities at each price.</a:t>
            </a:r>
          </a:p>
          <a:p>
            <a:pPr>
              <a:buClr>
                <a:srgbClr val="800080"/>
              </a:buClr>
            </a:pPr>
            <a:endParaRPr lang="en-US" dirty="0" smtClean="0">
              <a:solidFill>
                <a:schemeClr val="tx1"/>
              </a:solidFill>
              <a:latin typeface="Arial" charset="0"/>
            </a:endParaRPr>
          </a:p>
          <a:p>
            <a:pPr>
              <a:buClr>
                <a:srgbClr val="800080"/>
              </a:buClr>
            </a:pPr>
            <a:r>
              <a:rPr lang="en-US" dirty="0" smtClean="0">
                <a:solidFill>
                  <a:schemeClr val="tx1"/>
                </a:solidFill>
                <a:latin typeface="Arial" charset="0"/>
              </a:rPr>
              <a:t>Demand </a:t>
            </a:r>
            <a:r>
              <a:rPr lang="en-US" dirty="0">
                <a:solidFill>
                  <a:schemeClr val="tx1"/>
                </a:solidFill>
                <a:latin typeface="Arial" charset="0"/>
              </a:rPr>
              <a:t>for a Pure Public Good is derived by adding how much people will be willing to pay at each quantity.</a:t>
            </a:r>
          </a:p>
          <a:p>
            <a:pPr>
              <a:buClr>
                <a:srgbClr val="800080"/>
              </a:buClr>
            </a:pPr>
            <a:endParaRPr lang="en-US" dirty="0">
              <a:solidFill>
                <a:schemeClr val="tx1"/>
              </a:solidFill>
              <a:latin typeface="Arial" charset="0"/>
            </a:endParaRPr>
          </a:p>
        </p:txBody>
      </p:sp>
      <p:sp>
        <p:nvSpPr>
          <p:cNvPr id="4" name="Slide Number Placeholder 3"/>
          <p:cNvSpPr>
            <a:spLocks noGrp="1"/>
          </p:cNvSpPr>
          <p:nvPr>
            <p:ph type="sldNum" sz="quarter" idx="12"/>
          </p:nvPr>
        </p:nvSpPr>
        <p:spPr/>
        <p:txBody>
          <a:bodyPr/>
          <a:lstStyle/>
          <a:p>
            <a:fld id="{EBAF29EC-BCDD-4A7F-A2C8-D8839C6544B5}" type="slidenum">
              <a:rPr lang="en-US" smtClean="0"/>
              <a:pPr/>
              <a:t>44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subTnLst>
                                    <p:animClr>
                                      <p:cBhvr override="childStyle">
                                        <p:cTn dur="1" fill="hold" display="0" masterRel="nextClick" afterEffect="1"/>
                                        <p:tgtEl>
                                          <p:spTgt spid="49155">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155">
                                            <p:txEl>
                                              <p:pRg st="2" end="2"/>
                                            </p:txEl>
                                          </p:spTgt>
                                        </p:tgtEl>
                                        <p:attrNameLst>
                                          <p:attrName>style.visibility</p:attrName>
                                        </p:attrNameLst>
                                      </p:cBhvr>
                                      <p:to>
                                        <p:strVal val="visible"/>
                                      </p:to>
                                    </p:set>
                                    <p:animEffect transition="in" filter="wipe(left)">
                                      <p:cBhvr>
                                        <p:cTn id="11" dur="500"/>
                                        <p:tgtEl>
                                          <p:spTgt spid="49155">
                                            <p:txEl>
                                              <p:pRg st="2" end="2"/>
                                            </p:txEl>
                                          </p:spTgt>
                                        </p:tgtEl>
                                      </p:cBhvr>
                                    </p:animEffect>
                                  </p:childTnLst>
                                  <p:subTnLst>
                                    <p:animClr>
                                      <p:cBhvr override="childStyle">
                                        <p:cTn dur="1" fill="hold" display="0" masterRel="nextClick" afterEffect="1"/>
                                        <p:tgtEl>
                                          <p:spTgt spid="49155">
                                            <p:txEl>
                                              <p:pRg st="2" end="2"/>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bldLvl="5" autoUpdateAnimBg="0" advAuto="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6" name="Text Box 6"/>
          <p:cNvSpPr txBox="1">
            <a:spLocks noChangeArrowheads="1"/>
          </p:cNvSpPr>
          <p:nvPr/>
        </p:nvSpPr>
        <p:spPr bwMode="auto">
          <a:xfrm rot="-5400000">
            <a:off x="-1319212" y="3252787"/>
            <a:ext cx="41148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660066"/>
                </a:solidFill>
              </a:rPr>
              <a:t>Price per Loaf of Bread (Dollars)</a:t>
            </a:r>
          </a:p>
        </p:txBody>
      </p:sp>
      <p:sp>
        <p:nvSpPr>
          <p:cNvPr id="30727" name="Text Box 7"/>
          <p:cNvSpPr txBox="1">
            <a:spLocks noChangeArrowheads="1"/>
          </p:cNvSpPr>
          <p:nvPr/>
        </p:nvSpPr>
        <p:spPr bwMode="auto">
          <a:xfrm>
            <a:off x="2438400" y="6156325"/>
            <a:ext cx="4800600" cy="396875"/>
          </a:xfrm>
          <a:prstGeom prst="rect">
            <a:avLst/>
          </a:prstGeom>
          <a:noFill/>
          <a:ln w="9525">
            <a:noFill/>
            <a:miter lim="800000"/>
            <a:headEnd/>
            <a:tailEnd/>
          </a:ln>
          <a:effectLst/>
        </p:spPr>
        <p:txBody>
          <a:bodyPr>
            <a:spAutoFit/>
          </a:bodyPr>
          <a:lstStyle/>
          <a:p>
            <a:pPr algn="l">
              <a:spcBef>
                <a:spcPct val="50000"/>
              </a:spcBef>
            </a:pPr>
            <a:r>
              <a:rPr lang="en-US" sz="2000" b="1">
                <a:solidFill>
                  <a:srgbClr val="660066"/>
                </a:solidFill>
              </a:rPr>
              <a:t>Loaves of Bread Purchased per Week</a:t>
            </a:r>
          </a:p>
        </p:txBody>
      </p:sp>
      <p:sp>
        <p:nvSpPr>
          <p:cNvPr id="30751" name="Rectangle 31"/>
          <p:cNvSpPr>
            <a:spLocks noGrp="1" noChangeArrowheads="1"/>
          </p:cNvSpPr>
          <p:nvPr>
            <p:ph type="title" idx="4294967295"/>
          </p:nvPr>
        </p:nvSpPr>
        <p:spPr>
          <a:xfrm>
            <a:off x="0" y="0"/>
            <a:ext cx="8686800" cy="1143000"/>
          </a:xfrm>
        </p:spPr>
        <p:txBody>
          <a:bodyPr/>
          <a:lstStyle/>
          <a:p>
            <a:r>
              <a:rPr lang="en-US" sz="2400" dirty="0" smtClean="0"/>
              <a:t>Demand </a:t>
            </a:r>
            <a:r>
              <a:rPr lang="en-US" sz="2400" dirty="0"/>
              <a:t>For a Private Good</a:t>
            </a:r>
          </a:p>
        </p:txBody>
      </p:sp>
      <p:sp>
        <p:nvSpPr>
          <p:cNvPr id="30823" name="Line 103"/>
          <p:cNvSpPr>
            <a:spLocks noChangeShapeType="1"/>
          </p:cNvSpPr>
          <p:nvPr/>
        </p:nvSpPr>
        <p:spPr bwMode="auto">
          <a:xfrm>
            <a:off x="1311275" y="4029075"/>
            <a:ext cx="7070725" cy="1588"/>
          </a:xfrm>
          <a:prstGeom prst="line">
            <a:avLst/>
          </a:prstGeom>
          <a:noFill/>
          <a:ln w="76200">
            <a:solidFill>
              <a:srgbClr val="006600"/>
            </a:solidFill>
            <a:round/>
            <a:headEnd/>
            <a:tailEnd/>
          </a:ln>
        </p:spPr>
        <p:txBody>
          <a:bodyPr/>
          <a:lstStyle/>
          <a:p>
            <a:endParaRPr lang="en-US"/>
          </a:p>
        </p:txBody>
      </p:sp>
      <p:sp>
        <p:nvSpPr>
          <p:cNvPr id="30824" name="Freeform 104"/>
          <p:cNvSpPr>
            <a:spLocks/>
          </p:cNvSpPr>
          <p:nvPr/>
        </p:nvSpPr>
        <p:spPr bwMode="auto">
          <a:xfrm>
            <a:off x="1311275" y="3260725"/>
            <a:ext cx="5259388" cy="995363"/>
          </a:xfrm>
          <a:custGeom>
            <a:avLst/>
            <a:gdLst/>
            <a:ahLst/>
            <a:cxnLst>
              <a:cxn ang="0">
                <a:pos x="0" y="0"/>
              </a:cxn>
              <a:cxn ang="0">
                <a:pos x="313" y="152"/>
              </a:cxn>
              <a:cxn ang="0">
                <a:pos x="1062" y="347"/>
              </a:cxn>
              <a:cxn ang="0">
                <a:pos x="3313" y="627"/>
              </a:cxn>
            </a:cxnLst>
            <a:rect l="0" t="0" r="r" b="b"/>
            <a:pathLst>
              <a:path w="3313" h="627">
                <a:moveTo>
                  <a:pt x="0" y="0"/>
                </a:moveTo>
                <a:lnTo>
                  <a:pt x="313" y="152"/>
                </a:lnTo>
                <a:lnTo>
                  <a:pt x="1062" y="347"/>
                </a:lnTo>
                <a:lnTo>
                  <a:pt x="3313" y="627"/>
                </a:lnTo>
              </a:path>
            </a:pathLst>
          </a:custGeom>
          <a:noFill/>
          <a:ln w="76200" cmpd="sng">
            <a:solidFill>
              <a:srgbClr val="006600"/>
            </a:solidFill>
            <a:prstDash val="solid"/>
            <a:round/>
            <a:headEnd/>
            <a:tailEnd/>
          </a:ln>
        </p:spPr>
        <p:txBody>
          <a:bodyPr/>
          <a:lstStyle/>
          <a:p>
            <a:endParaRPr lang="en-US"/>
          </a:p>
        </p:txBody>
      </p:sp>
      <p:sp>
        <p:nvSpPr>
          <p:cNvPr id="30836" name="Freeform 116"/>
          <p:cNvSpPr>
            <a:spLocks/>
          </p:cNvSpPr>
          <p:nvPr/>
        </p:nvSpPr>
        <p:spPr bwMode="auto">
          <a:xfrm>
            <a:off x="1303338" y="1155700"/>
            <a:ext cx="6705600" cy="4614863"/>
          </a:xfrm>
          <a:custGeom>
            <a:avLst/>
            <a:gdLst/>
            <a:ahLst/>
            <a:cxnLst>
              <a:cxn ang="0">
                <a:pos x="0" y="0"/>
              </a:cxn>
              <a:cxn ang="0">
                <a:pos x="5" y="2904"/>
              </a:cxn>
              <a:cxn ang="0">
                <a:pos x="4224" y="2907"/>
              </a:cxn>
            </a:cxnLst>
            <a:rect l="0" t="0" r="r" b="b"/>
            <a:pathLst>
              <a:path w="4224" h="2907">
                <a:moveTo>
                  <a:pt x="0" y="0"/>
                </a:moveTo>
                <a:lnTo>
                  <a:pt x="5" y="2904"/>
                </a:lnTo>
                <a:lnTo>
                  <a:pt x="4224" y="2907"/>
                </a:lnTo>
              </a:path>
            </a:pathLst>
          </a:custGeom>
          <a:noFill/>
          <a:ln w="76200" cmpd="sng">
            <a:solidFill>
              <a:srgbClr val="000000"/>
            </a:solidFill>
            <a:prstDash val="solid"/>
            <a:round/>
            <a:headEnd/>
            <a:tailEnd/>
          </a:ln>
        </p:spPr>
        <p:txBody>
          <a:bodyPr/>
          <a:lstStyle/>
          <a:p>
            <a:endParaRPr lang="en-US"/>
          </a:p>
        </p:txBody>
      </p:sp>
      <p:sp>
        <p:nvSpPr>
          <p:cNvPr id="30841" name="Rectangle 121"/>
          <p:cNvSpPr>
            <a:spLocks noChangeArrowheads="1"/>
          </p:cNvSpPr>
          <p:nvPr/>
        </p:nvSpPr>
        <p:spPr bwMode="auto">
          <a:xfrm>
            <a:off x="1000125" y="1625600"/>
            <a:ext cx="254000" cy="365125"/>
          </a:xfrm>
          <a:prstGeom prst="rect">
            <a:avLst/>
          </a:prstGeom>
          <a:noFill/>
          <a:ln w="9525">
            <a:noFill/>
            <a:miter lim="800000"/>
            <a:headEnd/>
            <a:tailEnd/>
          </a:ln>
        </p:spPr>
        <p:txBody>
          <a:bodyPr wrap="none" lIns="0" tIns="0" rIns="0" bIns="0">
            <a:spAutoFit/>
          </a:bodyPr>
          <a:lstStyle/>
          <a:p>
            <a:r>
              <a:rPr lang="en-US">
                <a:solidFill>
                  <a:srgbClr val="660066"/>
                </a:solidFill>
              </a:rPr>
              <a:t>7 </a:t>
            </a:r>
          </a:p>
        </p:txBody>
      </p:sp>
      <p:sp>
        <p:nvSpPr>
          <p:cNvPr id="30842" name="Rectangle 122"/>
          <p:cNvSpPr>
            <a:spLocks noChangeArrowheads="1"/>
          </p:cNvSpPr>
          <p:nvPr/>
        </p:nvSpPr>
        <p:spPr bwMode="auto">
          <a:xfrm>
            <a:off x="1000125" y="2209800"/>
            <a:ext cx="254000" cy="365125"/>
          </a:xfrm>
          <a:prstGeom prst="rect">
            <a:avLst/>
          </a:prstGeom>
          <a:noFill/>
          <a:ln w="9525">
            <a:noFill/>
            <a:miter lim="800000"/>
            <a:headEnd/>
            <a:tailEnd/>
          </a:ln>
        </p:spPr>
        <p:txBody>
          <a:bodyPr wrap="none" lIns="0" tIns="0" rIns="0" bIns="0">
            <a:spAutoFit/>
          </a:bodyPr>
          <a:lstStyle/>
          <a:p>
            <a:r>
              <a:rPr lang="en-US">
                <a:solidFill>
                  <a:srgbClr val="660066"/>
                </a:solidFill>
              </a:rPr>
              <a:t>6 </a:t>
            </a:r>
          </a:p>
        </p:txBody>
      </p:sp>
      <p:sp>
        <p:nvSpPr>
          <p:cNvPr id="30843" name="Rectangle 123"/>
          <p:cNvSpPr>
            <a:spLocks noChangeArrowheads="1"/>
          </p:cNvSpPr>
          <p:nvPr/>
        </p:nvSpPr>
        <p:spPr bwMode="auto">
          <a:xfrm>
            <a:off x="1000125" y="2794000"/>
            <a:ext cx="254000" cy="365125"/>
          </a:xfrm>
          <a:prstGeom prst="rect">
            <a:avLst/>
          </a:prstGeom>
          <a:noFill/>
          <a:ln w="9525">
            <a:noFill/>
            <a:miter lim="800000"/>
            <a:headEnd/>
            <a:tailEnd/>
          </a:ln>
        </p:spPr>
        <p:txBody>
          <a:bodyPr wrap="none" lIns="0" tIns="0" rIns="0" bIns="0">
            <a:spAutoFit/>
          </a:bodyPr>
          <a:lstStyle/>
          <a:p>
            <a:r>
              <a:rPr lang="en-US">
                <a:solidFill>
                  <a:srgbClr val="660066"/>
                </a:solidFill>
              </a:rPr>
              <a:t>5 </a:t>
            </a:r>
          </a:p>
        </p:txBody>
      </p:sp>
      <p:sp>
        <p:nvSpPr>
          <p:cNvPr id="30844" name="Rectangle 124"/>
          <p:cNvSpPr>
            <a:spLocks noChangeArrowheads="1"/>
          </p:cNvSpPr>
          <p:nvPr/>
        </p:nvSpPr>
        <p:spPr bwMode="auto">
          <a:xfrm>
            <a:off x="1000125" y="3378200"/>
            <a:ext cx="254000" cy="365125"/>
          </a:xfrm>
          <a:prstGeom prst="rect">
            <a:avLst/>
          </a:prstGeom>
          <a:noFill/>
          <a:ln w="9525">
            <a:noFill/>
            <a:miter lim="800000"/>
            <a:headEnd/>
            <a:tailEnd/>
          </a:ln>
        </p:spPr>
        <p:txBody>
          <a:bodyPr wrap="none" lIns="0" tIns="0" rIns="0" bIns="0">
            <a:spAutoFit/>
          </a:bodyPr>
          <a:lstStyle/>
          <a:p>
            <a:r>
              <a:rPr lang="en-US">
                <a:solidFill>
                  <a:srgbClr val="660066"/>
                </a:solidFill>
              </a:rPr>
              <a:t>4 </a:t>
            </a:r>
          </a:p>
        </p:txBody>
      </p:sp>
      <p:sp>
        <p:nvSpPr>
          <p:cNvPr id="30845" name="Rectangle 125"/>
          <p:cNvSpPr>
            <a:spLocks noChangeArrowheads="1"/>
          </p:cNvSpPr>
          <p:nvPr/>
        </p:nvSpPr>
        <p:spPr bwMode="auto">
          <a:xfrm>
            <a:off x="1000125" y="3962400"/>
            <a:ext cx="254000" cy="365125"/>
          </a:xfrm>
          <a:prstGeom prst="rect">
            <a:avLst/>
          </a:prstGeom>
          <a:noFill/>
          <a:ln w="9525">
            <a:noFill/>
            <a:miter lim="800000"/>
            <a:headEnd/>
            <a:tailEnd/>
          </a:ln>
        </p:spPr>
        <p:txBody>
          <a:bodyPr wrap="none" lIns="0" tIns="0" rIns="0" bIns="0">
            <a:spAutoFit/>
          </a:bodyPr>
          <a:lstStyle/>
          <a:p>
            <a:r>
              <a:rPr lang="en-US">
                <a:solidFill>
                  <a:srgbClr val="660066"/>
                </a:solidFill>
              </a:rPr>
              <a:t>3 </a:t>
            </a:r>
          </a:p>
        </p:txBody>
      </p:sp>
      <p:sp>
        <p:nvSpPr>
          <p:cNvPr id="30846" name="Rectangle 126"/>
          <p:cNvSpPr>
            <a:spLocks noChangeArrowheads="1"/>
          </p:cNvSpPr>
          <p:nvPr/>
        </p:nvSpPr>
        <p:spPr bwMode="auto">
          <a:xfrm>
            <a:off x="1000125" y="4546600"/>
            <a:ext cx="254000" cy="365125"/>
          </a:xfrm>
          <a:prstGeom prst="rect">
            <a:avLst/>
          </a:prstGeom>
          <a:noFill/>
          <a:ln w="9525">
            <a:noFill/>
            <a:miter lim="800000"/>
            <a:headEnd/>
            <a:tailEnd/>
          </a:ln>
        </p:spPr>
        <p:txBody>
          <a:bodyPr wrap="none" lIns="0" tIns="0" rIns="0" bIns="0">
            <a:spAutoFit/>
          </a:bodyPr>
          <a:lstStyle/>
          <a:p>
            <a:r>
              <a:rPr lang="en-US">
                <a:solidFill>
                  <a:srgbClr val="660066"/>
                </a:solidFill>
              </a:rPr>
              <a:t>2 </a:t>
            </a:r>
          </a:p>
        </p:txBody>
      </p:sp>
      <p:sp>
        <p:nvSpPr>
          <p:cNvPr id="30847" name="Rectangle 127"/>
          <p:cNvSpPr>
            <a:spLocks noChangeArrowheads="1"/>
          </p:cNvSpPr>
          <p:nvPr/>
        </p:nvSpPr>
        <p:spPr bwMode="auto">
          <a:xfrm>
            <a:off x="1000125" y="5130800"/>
            <a:ext cx="254000" cy="365125"/>
          </a:xfrm>
          <a:prstGeom prst="rect">
            <a:avLst/>
          </a:prstGeom>
          <a:noFill/>
          <a:ln w="9525">
            <a:noFill/>
            <a:miter lim="800000"/>
            <a:headEnd/>
            <a:tailEnd/>
          </a:ln>
        </p:spPr>
        <p:txBody>
          <a:bodyPr wrap="none" lIns="0" tIns="0" rIns="0" bIns="0">
            <a:spAutoFit/>
          </a:bodyPr>
          <a:lstStyle/>
          <a:p>
            <a:r>
              <a:rPr lang="en-US">
                <a:solidFill>
                  <a:srgbClr val="660066"/>
                </a:solidFill>
              </a:rPr>
              <a:t>1 </a:t>
            </a:r>
          </a:p>
        </p:txBody>
      </p:sp>
      <p:sp>
        <p:nvSpPr>
          <p:cNvPr id="30848" name="Rectangle 128"/>
          <p:cNvSpPr>
            <a:spLocks noChangeArrowheads="1"/>
          </p:cNvSpPr>
          <p:nvPr/>
        </p:nvSpPr>
        <p:spPr bwMode="auto">
          <a:xfrm>
            <a:off x="1360488" y="5813425"/>
            <a:ext cx="169862" cy="365125"/>
          </a:xfrm>
          <a:prstGeom prst="rect">
            <a:avLst/>
          </a:prstGeom>
          <a:noFill/>
          <a:ln w="9525">
            <a:noFill/>
            <a:miter lim="800000"/>
            <a:headEnd/>
            <a:tailEnd/>
          </a:ln>
        </p:spPr>
        <p:txBody>
          <a:bodyPr wrap="none" lIns="0" tIns="0" rIns="0" bIns="0">
            <a:spAutoFit/>
          </a:bodyPr>
          <a:lstStyle/>
          <a:p>
            <a:r>
              <a:rPr lang="en-US">
                <a:solidFill>
                  <a:srgbClr val="660066"/>
                </a:solidFill>
              </a:rPr>
              <a:t>0</a:t>
            </a:r>
          </a:p>
        </p:txBody>
      </p:sp>
      <p:sp>
        <p:nvSpPr>
          <p:cNvPr id="30849" name="Rectangle 129"/>
          <p:cNvSpPr>
            <a:spLocks noChangeArrowheads="1"/>
          </p:cNvSpPr>
          <p:nvPr/>
        </p:nvSpPr>
        <p:spPr bwMode="auto">
          <a:xfrm>
            <a:off x="1957388" y="5813425"/>
            <a:ext cx="169862" cy="365125"/>
          </a:xfrm>
          <a:prstGeom prst="rect">
            <a:avLst/>
          </a:prstGeom>
          <a:noFill/>
          <a:ln w="9525">
            <a:noFill/>
            <a:miter lim="800000"/>
            <a:headEnd/>
            <a:tailEnd/>
          </a:ln>
        </p:spPr>
        <p:txBody>
          <a:bodyPr wrap="none" lIns="0" tIns="0" rIns="0" bIns="0">
            <a:spAutoFit/>
          </a:bodyPr>
          <a:lstStyle/>
          <a:p>
            <a:r>
              <a:rPr lang="en-US">
                <a:solidFill>
                  <a:srgbClr val="660066"/>
                </a:solidFill>
              </a:rPr>
              <a:t>1</a:t>
            </a:r>
          </a:p>
        </p:txBody>
      </p:sp>
      <p:sp>
        <p:nvSpPr>
          <p:cNvPr id="30850" name="Rectangle 130"/>
          <p:cNvSpPr>
            <a:spLocks noChangeArrowheads="1"/>
          </p:cNvSpPr>
          <p:nvPr/>
        </p:nvSpPr>
        <p:spPr bwMode="auto">
          <a:xfrm>
            <a:off x="2554288" y="5813425"/>
            <a:ext cx="169862" cy="365125"/>
          </a:xfrm>
          <a:prstGeom prst="rect">
            <a:avLst/>
          </a:prstGeom>
          <a:noFill/>
          <a:ln w="9525">
            <a:noFill/>
            <a:miter lim="800000"/>
            <a:headEnd/>
            <a:tailEnd/>
          </a:ln>
        </p:spPr>
        <p:txBody>
          <a:bodyPr wrap="none" lIns="0" tIns="0" rIns="0" bIns="0">
            <a:spAutoFit/>
          </a:bodyPr>
          <a:lstStyle/>
          <a:p>
            <a:r>
              <a:rPr lang="en-US">
                <a:solidFill>
                  <a:srgbClr val="660066"/>
                </a:solidFill>
              </a:rPr>
              <a:t>2</a:t>
            </a:r>
          </a:p>
        </p:txBody>
      </p:sp>
      <p:sp>
        <p:nvSpPr>
          <p:cNvPr id="30851" name="Rectangle 131"/>
          <p:cNvSpPr>
            <a:spLocks noChangeArrowheads="1"/>
          </p:cNvSpPr>
          <p:nvPr/>
        </p:nvSpPr>
        <p:spPr bwMode="auto">
          <a:xfrm>
            <a:off x="3152775" y="5813425"/>
            <a:ext cx="169863" cy="365125"/>
          </a:xfrm>
          <a:prstGeom prst="rect">
            <a:avLst/>
          </a:prstGeom>
          <a:noFill/>
          <a:ln w="9525">
            <a:noFill/>
            <a:miter lim="800000"/>
            <a:headEnd/>
            <a:tailEnd/>
          </a:ln>
        </p:spPr>
        <p:txBody>
          <a:bodyPr wrap="none" lIns="0" tIns="0" rIns="0" bIns="0">
            <a:spAutoFit/>
          </a:bodyPr>
          <a:lstStyle/>
          <a:p>
            <a:r>
              <a:rPr lang="en-US">
                <a:solidFill>
                  <a:srgbClr val="660066"/>
                </a:solidFill>
              </a:rPr>
              <a:t>3</a:t>
            </a:r>
          </a:p>
        </p:txBody>
      </p:sp>
      <p:sp>
        <p:nvSpPr>
          <p:cNvPr id="30852" name="Rectangle 132"/>
          <p:cNvSpPr>
            <a:spLocks noChangeArrowheads="1"/>
          </p:cNvSpPr>
          <p:nvPr/>
        </p:nvSpPr>
        <p:spPr bwMode="auto">
          <a:xfrm>
            <a:off x="3749675" y="5813425"/>
            <a:ext cx="169863" cy="365125"/>
          </a:xfrm>
          <a:prstGeom prst="rect">
            <a:avLst/>
          </a:prstGeom>
          <a:noFill/>
          <a:ln w="9525">
            <a:noFill/>
            <a:miter lim="800000"/>
            <a:headEnd/>
            <a:tailEnd/>
          </a:ln>
        </p:spPr>
        <p:txBody>
          <a:bodyPr wrap="none" lIns="0" tIns="0" rIns="0" bIns="0">
            <a:spAutoFit/>
          </a:bodyPr>
          <a:lstStyle/>
          <a:p>
            <a:r>
              <a:rPr lang="en-US">
                <a:solidFill>
                  <a:srgbClr val="660066"/>
                </a:solidFill>
              </a:rPr>
              <a:t>4</a:t>
            </a:r>
          </a:p>
        </p:txBody>
      </p:sp>
      <p:sp>
        <p:nvSpPr>
          <p:cNvPr id="30853" name="Rectangle 133"/>
          <p:cNvSpPr>
            <a:spLocks noChangeArrowheads="1"/>
          </p:cNvSpPr>
          <p:nvPr/>
        </p:nvSpPr>
        <p:spPr bwMode="auto">
          <a:xfrm>
            <a:off x="4348163" y="5813425"/>
            <a:ext cx="169862" cy="365125"/>
          </a:xfrm>
          <a:prstGeom prst="rect">
            <a:avLst/>
          </a:prstGeom>
          <a:noFill/>
          <a:ln w="9525">
            <a:noFill/>
            <a:miter lim="800000"/>
            <a:headEnd/>
            <a:tailEnd/>
          </a:ln>
        </p:spPr>
        <p:txBody>
          <a:bodyPr wrap="none" lIns="0" tIns="0" rIns="0" bIns="0">
            <a:spAutoFit/>
          </a:bodyPr>
          <a:lstStyle/>
          <a:p>
            <a:r>
              <a:rPr lang="en-US">
                <a:solidFill>
                  <a:srgbClr val="660066"/>
                </a:solidFill>
              </a:rPr>
              <a:t>5</a:t>
            </a:r>
          </a:p>
        </p:txBody>
      </p:sp>
      <p:sp>
        <p:nvSpPr>
          <p:cNvPr id="30854" name="Rectangle 134"/>
          <p:cNvSpPr>
            <a:spLocks noChangeArrowheads="1"/>
          </p:cNvSpPr>
          <p:nvPr/>
        </p:nvSpPr>
        <p:spPr bwMode="auto">
          <a:xfrm>
            <a:off x="6737350" y="5813425"/>
            <a:ext cx="169863" cy="365125"/>
          </a:xfrm>
          <a:prstGeom prst="rect">
            <a:avLst/>
          </a:prstGeom>
          <a:noFill/>
          <a:ln w="9525">
            <a:noFill/>
            <a:miter lim="800000"/>
            <a:headEnd/>
            <a:tailEnd/>
          </a:ln>
        </p:spPr>
        <p:txBody>
          <a:bodyPr wrap="none" lIns="0" tIns="0" rIns="0" bIns="0">
            <a:spAutoFit/>
          </a:bodyPr>
          <a:lstStyle/>
          <a:p>
            <a:r>
              <a:rPr lang="en-US">
                <a:solidFill>
                  <a:srgbClr val="660066"/>
                </a:solidFill>
              </a:rPr>
              <a:t>9</a:t>
            </a:r>
          </a:p>
        </p:txBody>
      </p:sp>
      <p:sp>
        <p:nvSpPr>
          <p:cNvPr id="30856" name="Rectangle 136"/>
          <p:cNvSpPr>
            <a:spLocks noChangeArrowheads="1"/>
          </p:cNvSpPr>
          <p:nvPr/>
        </p:nvSpPr>
        <p:spPr bwMode="auto">
          <a:xfrm>
            <a:off x="7294563" y="5813425"/>
            <a:ext cx="423862" cy="365125"/>
          </a:xfrm>
          <a:prstGeom prst="rect">
            <a:avLst/>
          </a:prstGeom>
          <a:noFill/>
          <a:ln w="9525">
            <a:noFill/>
            <a:miter lim="800000"/>
            <a:headEnd/>
            <a:tailEnd/>
          </a:ln>
        </p:spPr>
        <p:txBody>
          <a:bodyPr wrap="none" lIns="0" tIns="0" rIns="0" bIns="0">
            <a:spAutoFit/>
          </a:bodyPr>
          <a:lstStyle/>
          <a:p>
            <a:r>
              <a:rPr lang="en-US">
                <a:solidFill>
                  <a:srgbClr val="660066"/>
                </a:solidFill>
              </a:rPr>
              <a:t>10 </a:t>
            </a:r>
          </a:p>
        </p:txBody>
      </p:sp>
      <p:sp>
        <p:nvSpPr>
          <p:cNvPr id="30880" name="Rectangle 160"/>
          <p:cNvSpPr>
            <a:spLocks noChangeArrowheads="1"/>
          </p:cNvSpPr>
          <p:nvPr/>
        </p:nvSpPr>
        <p:spPr bwMode="auto">
          <a:xfrm>
            <a:off x="4945063" y="5813425"/>
            <a:ext cx="169862" cy="365125"/>
          </a:xfrm>
          <a:prstGeom prst="rect">
            <a:avLst/>
          </a:prstGeom>
          <a:noFill/>
          <a:ln w="9525">
            <a:noFill/>
            <a:miter lim="800000"/>
            <a:headEnd/>
            <a:tailEnd/>
          </a:ln>
        </p:spPr>
        <p:txBody>
          <a:bodyPr wrap="none" lIns="0" tIns="0" rIns="0" bIns="0">
            <a:spAutoFit/>
          </a:bodyPr>
          <a:lstStyle/>
          <a:p>
            <a:r>
              <a:rPr lang="en-US">
                <a:solidFill>
                  <a:srgbClr val="660066"/>
                </a:solidFill>
              </a:rPr>
              <a:t>6</a:t>
            </a:r>
          </a:p>
        </p:txBody>
      </p:sp>
      <p:sp>
        <p:nvSpPr>
          <p:cNvPr id="30881" name="Rectangle 161"/>
          <p:cNvSpPr>
            <a:spLocks noChangeArrowheads="1"/>
          </p:cNvSpPr>
          <p:nvPr/>
        </p:nvSpPr>
        <p:spPr bwMode="auto">
          <a:xfrm>
            <a:off x="6140450" y="5813425"/>
            <a:ext cx="169863" cy="365125"/>
          </a:xfrm>
          <a:prstGeom prst="rect">
            <a:avLst/>
          </a:prstGeom>
          <a:noFill/>
          <a:ln w="9525">
            <a:noFill/>
            <a:miter lim="800000"/>
            <a:headEnd/>
            <a:tailEnd/>
          </a:ln>
        </p:spPr>
        <p:txBody>
          <a:bodyPr wrap="none" lIns="0" tIns="0" rIns="0" bIns="0">
            <a:spAutoFit/>
          </a:bodyPr>
          <a:lstStyle/>
          <a:p>
            <a:r>
              <a:rPr lang="en-US">
                <a:solidFill>
                  <a:srgbClr val="660066"/>
                </a:solidFill>
              </a:rPr>
              <a:t>8</a:t>
            </a:r>
          </a:p>
        </p:txBody>
      </p:sp>
      <p:sp>
        <p:nvSpPr>
          <p:cNvPr id="30882" name="Rectangle 162"/>
          <p:cNvSpPr>
            <a:spLocks noChangeArrowheads="1"/>
          </p:cNvSpPr>
          <p:nvPr/>
        </p:nvSpPr>
        <p:spPr bwMode="auto">
          <a:xfrm>
            <a:off x="5541963" y="5813425"/>
            <a:ext cx="169862" cy="365125"/>
          </a:xfrm>
          <a:prstGeom prst="rect">
            <a:avLst/>
          </a:prstGeom>
          <a:noFill/>
          <a:ln w="9525">
            <a:noFill/>
            <a:miter lim="800000"/>
            <a:headEnd/>
            <a:tailEnd/>
          </a:ln>
        </p:spPr>
        <p:txBody>
          <a:bodyPr wrap="none" lIns="0" tIns="0" rIns="0" bIns="0">
            <a:spAutoFit/>
          </a:bodyPr>
          <a:lstStyle/>
          <a:p>
            <a:r>
              <a:rPr lang="en-US">
                <a:solidFill>
                  <a:srgbClr val="660066"/>
                </a:solidFill>
              </a:rPr>
              <a:t>7</a:t>
            </a:r>
          </a:p>
        </p:txBody>
      </p:sp>
      <p:sp>
        <p:nvSpPr>
          <p:cNvPr id="30858" name="Rectangle 138"/>
          <p:cNvSpPr>
            <a:spLocks noChangeArrowheads="1"/>
          </p:cNvSpPr>
          <p:nvPr/>
        </p:nvSpPr>
        <p:spPr bwMode="auto">
          <a:xfrm>
            <a:off x="4811713" y="3600450"/>
            <a:ext cx="287337" cy="365125"/>
          </a:xfrm>
          <a:prstGeom prst="rect">
            <a:avLst/>
          </a:prstGeom>
          <a:noFill/>
          <a:ln w="9525">
            <a:noFill/>
            <a:miter lim="800000"/>
            <a:headEnd/>
            <a:tailEnd/>
          </a:ln>
        </p:spPr>
        <p:txBody>
          <a:bodyPr wrap="none" lIns="0" tIns="0" rIns="0" bIns="0">
            <a:spAutoFit/>
          </a:bodyPr>
          <a:lstStyle/>
          <a:p>
            <a:r>
              <a:rPr lang="en-US">
                <a:solidFill>
                  <a:srgbClr val="660066"/>
                </a:solidFill>
              </a:rPr>
              <a:t>E </a:t>
            </a:r>
          </a:p>
        </p:txBody>
      </p:sp>
      <p:sp>
        <p:nvSpPr>
          <p:cNvPr id="30883" name="Oval 163"/>
          <p:cNvSpPr>
            <a:spLocks noChangeArrowheads="1"/>
          </p:cNvSpPr>
          <p:nvPr/>
        </p:nvSpPr>
        <p:spPr bwMode="auto">
          <a:xfrm>
            <a:off x="4676775" y="3952875"/>
            <a:ext cx="152400" cy="152400"/>
          </a:xfrm>
          <a:prstGeom prst="ellipse">
            <a:avLst/>
          </a:prstGeom>
          <a:solidFill>
            <a:srgbClr val="660066"/>
          </a:solidFill>
          <a:ln w="9525">
            <a:noFill/>
            <a:round/>
            <a:headEnd/>
            <a:tailEnd/>
          </a:ln>
          <a:effectLst/>
        </p:spPr>
        <p:txBody>
          <a:bodyPr wrap="none" anchor="ctr"/>
          <a:lstStyle/>
          <a:p>
            <a:endParaRPr lang="en-US"/>
          </a:p>
        </p:txBody>
      </p:sp>
      <p:sp>
        <p:nvSpPr>
          <p:cNvPr id="30885" name="Text Box 165"/>
          <p:cNvSpPr txBox="1">
            <a:spLocks noChangeArrowheads="1"/>
          </p:cNvSpPr>
          <p:nvPr/>
        </p:nvSpPr>
        <p:spPr bwMode="auto">
          <a:xfrm>
            <a:off x="6477000" y="3600450"/>
            <a:ext cx="1978025" cy="457200"/>
          </a:xfrm>
          <a:prstGeom prst="rect">
            <a:avLst/>
          </a:prstGeom>
          <a:noFill/>
          <a:ln w="9525">
            <a:noFill/>
            <a:miter lim="800000"/>
            <a:headEnd/>
            <a:tailEnd/>
          </a:ln>
          <a:effectLst/>
        </p:spPr>
        <p:txBody>
          <a:bodyPr wrap="none">
            <a:spAutoFit/>
          </a:bodyPr>
          <a:lstStyle/>
          <a:p>
            <a:r>
              <a:rPr lang="en-US" i="1">
                <a:solidFill>
                  <a:srgbClr val="660066"/>
                </a:solidFill>
              </a:rPr>
              <a:t>S</a:t>
            </a:r>
            <a:r>
              <a:rPr lang="en-US">
                <a:solidFill>
                  <a:srgbClr val="660066"/>
                </a:solidFill>
              </a:rPr>
              <a:t> = </a:t>
            </a:r>
            <a:r>
              <a:rPr lang="en-US" i="1">
                <a:solidFill>
                  <a:srgbClr val="660066"/>
                </a:solidFill>
              </a:rPr>
              <a:t>MC</a:t>
            </a:r>
            <a:r>
              <a:rPr lang="en-US">
                <a:solidFill>
                  <a:srgbClr val="660066"/>
                </a:solidFill>
              </a:rPr>
              <a:t> = </a:t>
            </a:r>
            <a:r>
              <a:rPr lang="en-US" i="1">
                <a:solidFill>
                  <a:srgbClr val="660066"/>
                </a:solidFill>
              </a:rPr>
              <a:t>AC</a:t>
            </a:r>
            <a:endParaRPr lang="en-US">
              <a:solidFill>
                <a:srgbClr val="660066"/>
              </a:solidFill>
            </a:endParaRPr>
          </a:p>
        </p:txBody>
      </p:sp>
      <p:grpSp>
        <p:nvGrpSpPr>
          <p:cNvPr id="2" name="Group 170"/>
          <p:cNvGrpSpPr>
            <a:grpSpLocks/>
          </p:cNvGrpSpPr>
          <p:nvPr/>
        </p:nvGrpSpPr>
        <p:grpSpPr bwMode="auto">
          <a:xfrm>
            <a:off x="1311275" y="3260725"/>
            <a:ext cx="4238625" cy="1355725"/>
            <a:chOff x="826" y="2054"/>
            <a:chExt cx="2670" cy="854"/>
          </a:xfrm>
        </p:grpSpPr>
        <p:sp>
          <p:nvSpPr>
            <p:cNvPr id="30871" name="Line 151"/>
            <p:cNvSpPr>
              <a:spLocks noChangeShapeType="1"/>
            </p:cNvSpPr>
            <p:nvPr/>
          </p:nvSpPr>
          <p:spPr bwMode="auto">
            <a:xfrm>
              <a:off x="826" y="2054"/>
              <a:ext cx="1725" cy="757"/>
            </a:xfrm>
            <a:prstGeom prst="line">
              <a:avLst/>
            </a:prstGeom>
            <a:noFill/>
            <a:ln w="76200">
              <a:solidFill>
                <a:srgbClr val="006600"/>
              </a:solidFill>
              <a:round/>
              <a:headEnd/>
              <a:tailEnd/>
            </a:ln>
          </p:spPr>
          <p:txBody>
            <a:bodyPr/>
            <a:lstStyle/>
            <a:p>
              <a:endParaRPr lang="en-US"/>
            </a:p>
          </p:txBody>
        </p:sp>
        <p:sp>
          <p:nvSpPr>
            <p:cNvPr id="30886" name="Text Box 166"/>
            <p:cNvSpPr txBox="1">
              <a:spLocks noChangeArrowheads="1"/>
            </p:cNvSpPr>
            <p:nvPr/>
          </p:nvSpPr>
          <p:spPr bwMode="auto">
            <a:xfrm>
              <a:off x="2551" y="2620"/>
              <a:ext cx="945" cy="288"/>
            </a:xfrm>
            <a:prstGeom prst="rect">
              <a:avLst/>
            </a:prstGeom>
            <a:noFill/>
            <a:ln w="76200">
              <a:noFill/>
              <a:miter lim="800000"/>
              <a:headEnd/>
              <a:tailEnd/>
            </a:ln>
            <a:effectLst/>
          </p:spPr>
          <p:txBody>
            <a:bodyPr wrap="none">
              <a:spAutoFit/>
            </a:bodyPr>
            <a:lstStyle/>
            <a:p>
              <a:r>
                <a:rPr lang="en-US" i="1">
                  <a:solidFill>
                    <a:srgbClr val="660066"/>
                  </a:solidFill>
                </a:rPr>
                <a:t>D</a:t>
              </a:r>
              <a:r>
                <a:rPr lang="en-US" i="1" baseline="-25000">
                  <a:solidFill>
                    <a:srgbClr val="660066"/>
                  </a:solidFill>
                </a:rPr>
                <a:t>C</a:t>
              </a:r>
              <a:r>
                <a:rPr lang="en-US">
                  <a:solidFill>
                    <a:srgbClr val="660066"/>
                  </a:solidFill>
                </a:rPr>
                <a:t> = </a:t>
              </a:r>
              <a:r>
                <a:rPr lang="en-US" i="1">
                  <a:solidFill>
                    <a:srgbClr val="660066"/>
                  </a:solidFill>
                </a:rPr>
                <a:t>MB</a:t>
              </a:r>
              <a:r>
                <a:rPr lang="en-US" i="1" baseline="-25000">
                  <a:solidFill>
                    <a:srgbClr val="660066"/>
                  </a:solidFill>
                </a:rPr>
                <a:t>C</a:t>
              </a:r>
              <a:endParaRPr lang="en-US">
                <a:solidFill>
                  <a:srgbClr val="660066"/>
                </a:solidFill>
              </a:endParaRPr>
            </a:p>
          </p:txBody>
        </p:sp>
      </p:grpSp>
      <p:grpSp>
        <p:nvGrpSpPr>
          <p:cNvPr id="3" name="Group 171"/>
          <p:cNvGrpSpPr>
            <a:grpSpLocks/>
          </p:cNvGrpSpPr>
          <p:nvPr/>
        </p:nvGrpSpPr>
        <p:grpSpPr bwMode="auto">
          <a:xfrm>
            <a:off x="1311275" y="3527425"/>
            <a:ext cx="4014788" cy="1400175"/>
            <a:chOff x="826" y="2222"/>
            <a:chExt cx="2529" cy="882"/>
          </a:xfrm>
        </p:grpSpPr>
        <p:sp>
          <p:nvSpPr>
            <p:cNvPr id="30872" name="Line 152"/>
            <p:cNvSpPr>
              <a:spLocks noChangeShapeType="1"/>
            </p:cNvSpPr>
            <p:nvPr/>
          </p:nvSpPr>
          <p:spPr bwMode="auto">
            <a:xfrm>
              <a:off x="826" y="2222"/>
              <a:ext cx="1620" cy="716"/>
            </a:xfrm>
            <a:prstGeom prst="line">
              <a:avLst/>
            </a:prstGeom>
            <a:noFill/>
            <a:ln w="76200">
              <a:solidFill>
                <a:srgbClr val="006600"/>
              </a:solidFill>
              <a:round/>
              <a:headEnd/>
              <a:tailEnd/>
            </a:ln>
          </p:spPr>
          <p:txBody>
            <a:bodyPr/>
            <a:lstStyle/>
            <a:p>
              <a:endParaRPr lang="en-US"/>
            </a:p>
          </p:txBody>
        </p:sp>
        <p:sp>
          <p:nvSpPr>
            <p:cNvPr id="30887" name="Text Box 167"/>
            <p:cNvSpPr txBox="1">
              <a:spLocks noChangeArrowheads="1"/>
            </p:cNvSpPr>
            <p:nvPr/>
          </p:nvSpPr>
          <p:spPr bwMode="auto">
            <a:xfrm>
              <a:off x="2424" y="2816"/>
              <a:ext cx="931" cy="288"/>
            </a:xfrm>
            <a:prstGeom prst="rect">
              <a:avLst/>
            </a:prstGeom>
            <a:noFill/>
            <a:ln w="76200">
              <a:noFill/>
              <a:miter lim="800000"/>
              <a:headEnd/>
              <a:tailEnd/>
            </a:ln>
            <a:effectLst/>
          </p:spPr>
          <p:txBody>
            <a:bodyPr wrap="none">
              <a:spAutoFit/>
            </a:bodyPr>
            <a:lstStyle/>
            <a:p>
              <a:r>
                <a:rPr lang="en-US" i="1">
                  <a:solidFill>
                    <a:srgbClr val="660066"/>
                  </a:solidFill>
                </a:rPr>
                <a:t>D</a:t>
              </a:r>
              <a:r>
                <a:rPr lang="en-US" i="1" baseline="-25000">
                  <a:solidFill>
                    <a:srgbClr val="660066"/>
                  </a:solidFill>
                </a:rPr>
                <a:t>B</a:t>
              </a:r>
              <a:r>
                <a:rPr lang="en-US">
                  <a:solidFill>
                    <a:srgbClr val="660066"/>
                  </a:solidFill>
                </a:rPr>
                <a:t> = </a:t>
              </a:r>
              <a:r>
                <a:rPr lang="en-US" i="1">
                  <a:solidFill>
                    <a:srgbClr val="660066"/>
                  </a:solidFill>
                </a:rPr>
                <a:t>MB</a:t>
              </a:r>
              <a:r>
                <a:rPr lang="en-US" i="1" baseline="-25000">
                  <a:solidFill>
                    <a:srgbClr val="660066"/>
                  </a:solidFill>
                </a:rPr>
                <a:t>A</a:t>
              </a:r>
              <a:endParaRPr lang="en-US">
                <a:solidFill>
                  <a:srgbClr val="660066"/>
                </a:solidFill>
              </a:endParaRPr>
            </a:p>
          </p:txBody>
        </p:sp>
      </p:grpSp>
      <p:grpSp>
        <p:nvGrpSpPr>
          <p:cNvPr id="4" name="Group 172"/>
          <p:cNvGrpSpPr>
            <a:grpSpLocks/>
          </p:cNvGrpSpPr>
          <p:nvPr/>
        </p:nvGrpSpPr>
        <p:grpSpPr bwMode="auto">
          <a:xfrm>
            <a:off x="1311275" y="3829050"/>
            <a:ext cx="3824288" cy="1428750"/>
            <a:chOff x="826" y="2412"/>
            <a:chExt cx="2409" cy="900"/>
          </a:xfrm>
        </p:grpSpPr>
        <p:sp>
          <p:nvSpPr>
            <p:cNvPr id="30873" name="Line 153"/>
            <p:cNvSpPr>
              <a:spLocks noChangeShapeType="1"/>
            </p:cNvSpPr>
            <p:nvPr/>
          </p:nvSpPr>
          <p:spPr bwMode="auto">
            <a:xfrm>
              <a:off x="826" y="2412"/>
              <a:ext cx="1536" cy="652"/>
            </a:xfrm>
            <a:prstGeom prst="line">
              <a:avLst/>
            </a:prstGeom>
            <a:noFill/>
            <a:ln w="76200">
              <a:solidFill>
                <a:srgbClr val="006600"/>
              </a:solidFill>
              <a:round/>
              <a:headEnd/>
              <a:tailEnd/>
            </a:ln>
          </p:spPr>
          <p:txBody>
            <a:bodyPr/>
            <a:lstStyle/>
            <a:p>
              <a:endParaRPr lang="en-US"/>
            </a:p>
          </p:txBody>
        </p:sp>
        <p:sp>
          <p:nvSpPr>
            <p:cNvPr id="30888" name="Text Box 168"/>
            <p:cNvSpPr txBox="1">
              <a:spLocks noChangeArrowheads="1"/>
            </p:cNvSpPr>
            <p:nvPr/>
          </p:nvSpPr>
          <p:spPr bwMode="auto">
            <a:xfrm>
              <a:off x="2304" y="3024"/>
              <a:ext cx="931" cy="288"/>
            </a:xfrm>
            <a:prstGeom prst="rect">
              <a:avLst/>
            </a:prstGeom>
            <a:noFill/>
            <a:ln w="76200">
              <a:noFill/>
              <a:miter lim="800000"/>
              <a:headEnd/>
              <a:tailEnd/>
            </a:ln>
            <a:effectLst/>
          </p:spPr>
          <p:txBody>
            <a:bodyPr wrap="none">
              <a:spAutoFit/>
            </a:bodyPr>
            <a:lstStyle/>
            <a:p>
              <a:r>
                <a:rPr lang="en-US" i="1">
                  <a:solidFill>
                    <a:srgbClr val="660066"/>
                  </a:solidFill>
                </a:rPr>
                <a:t>D</a:t>
              </a:r>
              <a:r>
                <a:rPr lang="en-US" i="1" baseline="-25000">
                  <a:solidFill>
                    <a:srgbClr val="660066"/>
                  </a:solidFill>
                </a:rPr>
                <a:t>A</a:t>
              </a:r>
              <a:r>
                <a:rPr lang="en-US">
                  <a:solidFill>
                    <a:srgbClr val="660066"/>
                  </a:solidFill>
                </a:rPr>
                <a:t> = </a:t>
              </a:r>
              <a:r>
                <a:rPr lang="en-US" i="1">
                  <a:solidFill>
                    <a:srgbClr val="660066"/>
                  </a:solidFill>
                </a:rPr>
                <a:t>MB</a:t>
              </a:r>
              <a:r>
                <a:rPr lang="en-US" i="1" baseline="-25000">
                  <a:solidFill>
                    <a:srgbClr val="660066"/>
                  </a:solidFill>
                </a:rPr>
                <a:t>A</a:t>
              </a:r>
              <a:endParaRPr lang="en-US">
                <a:solidFill>
                  <a:srgbClr val="660066"/>
                </a:solidFill>
              </a:endParaRPr>
            </a:p>
          </p:txBody>
        </p:sp>
      </p:grpSp>
      <p:sp>
        <p:nvSpPr>
          <p:cNvPr id="30889" name="Text Box 169"/>
          <p:cNvSpPr txBox="1">
            <a:spLocks noChangeArrowheads="1"/>
          </p:cNvSpPr>
          <p:nvPr/>
        </p:nvSpPr>
        <p:spPr bwMode="auto">
          <a:xfrm>
            <a:off x="6534150" y="4038600"/>
            <a:ext cx="1466850" cy="457200"/>
          </a:xfrm>
          <a:prstGeom prst="rect">
            <a:avLst/>
          </a:prstGeom>
          <a:noFill/>
          <a:ln w="76200">
            <a:noFill/>
            <a:miter lim="800000"/>
            <a:headEnd/>
            <a:tailEnd/>
          </a:ln>
          <a:effectLst/>
        </p:spPr>
        <p:txBody>
          <a:bodyPr>
            <a:spAutoFit/>
          </a:bodyPr>
          <a:lstStyle/>
          <a:p>
            <a:r>
              <a:rPr lang="en-US" i="1">
                <a:solidFill>
                  <a:srgbClr val="660066"/>
                </a:solidFill>
              </a:rPr>
              <a:t>D</a:t>
            </a:r>
            <a:r>
              <a:rPr lang="en-US">
                <a:solidFill>
                  <a:srgbClr val="660066"/>
                </a:solidFill>
              </a:rPr>
              <a:t> = </a:t>
            </a:r>
            <a:r>
              <a:rPr lang="en-US">
                <a:solidFill>
                  <a:srgbClr val="660066"/>
                </a:solidFill>
                <a:sym typeface="Symbol" pitchFamily="18" charset="2"/>
              </a:rPr>
              <a:t></a:t>
            </a:r>
            <a:r>
              <a:rPr lang="en-US" i="1">
                <a:solidFill>
                  <a:srgbClr val="660066"/>
                </a:solidFill>
              </a:rPr>
              <a:t>Q</a:t>
            </a:r>
            <a:r>
              <a:rPr lang="en-US" i="1" baseline="-25000">
                <a:solidFill>
                  <a:srgbClr val="660066"/>
                </a:solidFill>
              </a:rPr>
              <a:t>D</a:t>
            </a:r>
            <a:endParaRPr lang="en-US">
              <a:solidFill>
                <a:srgbClr val="660066"/>
              </a:solidFill>
            </a:endParaRPr>
          </a:p>
        </p:txBody>
      </p:sp>
      <p:sp>
        <p:nvSpPr>
          <p:cNvPr id="39" name="Slide Number Placeholder 38"/>
          <p:cNvSpPr>
            <a:spLocks noGrp="1"/>
          </p:cNvSpPr>
          <p:nvPr>
            <p:ph type="sldNum" sz="quarter" idx="12"/>
          </p:nvPr>
        </p:nvSpPr>
        <p:spPr/>
        <p:txBody>
          <a:bodyPr/>
          <a:lstStyle/>
          <a:p>
            <a:fld id="{EBAF29EC-BCDD-4A7F-A2C8-D8839C6544B5}" type="slidenum">
              <a:rPr lang="en-US" smtClean="0"/>
              <a:pPr/>
              <a:t>45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0823"/>
                                        </p:tgtEl>
                                        <p:attrNameLst>
                                          <p:attrName>style.visibility</p:attrName>
                                        </p:attrNameLst>
                                      </p:cBhvr>
                                      <p:to>
                                        <p:strVal val="visible"/>
                                      </p:to>
                                    </p:set>
                                    <p:animEffect transition="in" filter="wipe(left)">
                                      <p:cBhvr>
                                        <p:cTn id="19" dur="500"/>
                                        <p:tgtEl>
                                          <p:spTgt spid="30823"/>
                                        </p:tgtEl>
                                      </p:cBhvr>
                                    </p:animEffect>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499"/>
                                          </p:stCondLst>
                                        </p:cTn>
                                        <p:tgtEl>
                                          <p:spTgt spid="30885">
                                            <p:txEl>
                                              <p:pRg st="0" end="0"/>
                                            </p:txEl>
                                          </p:spTgt>
                                        </p:tgtEl>
                                        <p:attrNameLst>
                                          <p:attrName>style.visibility</p:attrName>
                                        </p:attrNameLst>
                                      </p:cBhvr>
                                      <p:to>
                                        <p:strVal val="visible"/>
                                      </p:to>
                                    </p:se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30824"/>
                                        </p:tgtEl>
                                        <p:attrNameLst>
                                          <p:attrName>style.visibility</p:attrName>
                                        </p:attrNameLst>
                                      </p:cBhvr>
                                      <p:to>
                                        <p:strVal val="visible"/>
                                      </p:to>
                                    </p:set>
                                    <p:animEffect transition="in" filter="wipe(left)">
                                      <p:cBhvr>
                                        <p:cTn id="26" dur="500"/>
                                        <p:tgtEl>
                                          <p:spTgt spid="30824"/>
                                        </p:tgtEl>
                                      </p:cBhvr>
                                    </p:animEffect>
                                  </p:childTnLst>
                                </p:cTn>
                              </p:par>
                            </p:childTnLst>
                          </p:cTn>
                        </p:par>
                        <p:par>
                          <p:cTn id="27" fill="hold">
                            <p:stCondLst>
                              <p:cond delay="3000"/>
                            </p:stCondLst>
                            <p:childTnLst>
                              <p:par>
                                <p:cTn id="28" presetID="1" presetClass="entr" presetSubtype="0" fill="hold" grpId="0" nodeType="afterEffect">
                                  <p:stCondLst>
                                    <p:cond delay="0"/>
                                  </p:stCondLst>
                                  <p:childTnLst>
                                    <p:set>
                                      <p:cBhvr>
                                        <p:cTn id="29" dur="1" fill="hold">
                                          <p:stCondLst>
                                            <p:cond delay="499"/>
                                          </p:stCondLst>
                                        </p:cTn>
                                        <p:tgtEl>
                                          <p:spTgt spid="30889">
                                            <p:txEl>
                                              <p:pRg st="0" end="0"/>
                                            </p:txEl>
                                          </p:spTgt>
                                        </p:tgtEl>
                                        <p:attrNameLst>
                                          <p:attrName>style.visibility</p:attrName>
                                        </p:attrNameLst>
                                      </p:cBhvr>
                                      <p:to>
                                        <p:strVal val="visible"/>
                                      </p:to>
                                    </p:set>
                                  </p:childTnLst>
                                </p:cTn>
                              </p:par>
                            </p:childTnLst>
                          </p:cTn>
                        </p:par>
                        <p:par>
                          <p:cTn id="30" fill="hold">
                            <p:stCondLst>
                              <p:cond delay="3500"/>
                            </p:stCondLst>
                            <p:childTnLst>
                              <p:par>
                                <p:cTn id="31" presetID="2" presetClass="entr" presetSubtype="1" fill="hold" grpId="0" nodeType="afterEffect">
                                  <p:stCondLst>
                                    <p:cond delay="0"/>
                                  </p:stCondLst>
                                  <p:childTnLst>
                                    <p:set>
                                      <p:cBhvr>
                                        <p:cTn id="32" dur="1" fill="hold">
                                          <p:stCondLst>
                                            <p:cond delay="0"/>
                                          </p:stCondLst>
                                        </p:cTn>
                                        <p:tgtEl>
                                          <p:spTgt spid="30883"/>
                                        </p:tgtEl>
                                        <p:attrNameLst>
                                          <p:attrName>style.visibility</p:attrName>
                                        </p:attrNameLst>
                                      </p:cBhvr>
                                      <p:to>
                                        <p:strVal val="visible"/>
                                      </p:to>
                                    </p:set>
                                    <p:anim calcmode="lin" valueType="num">
                                      <p:cBhvr additive="base">
                                        <p:cTn id="33" dur="500" fill="hold"/>
                                        <p:tgtEl>
                                          <p:spTgt spid="30883"/>
                                        </p:tgtEl>
                                        <p:attrNameLst>
                                          <p:attrName>ppt_x</p:attrName>
                                        </p:attrNameLst>
                                      </p:cBhvr>
                                      <p:tavLst>
                                        <p:tav tm="0">
                                          <p:val>
                                            <p:strVal val="#ppt_x"/>
                                          </p:val>
                                        </p:tav>
                                        <p:tav tm="100000">
                                          <p:val>
                                            <p:strVal val="#ppt_x"/>
                                          </p:val>
                                        </p:tav>
                                      </p:tavLst>
                                    </p:anim>
                                    <p:anim calcmode="lin" valueType="num">
                                      <p:cBhvr additive="base">
                                        <p:cTn id="34" dur="500" fill="hold"/>
                                        <p:tgtEl>
                                          <p:spTgt spid="30883"/>
                                        </p:tgtEl>
                                        <p:attrNameLst>
                                          <p:attrName>ppt_y</p:attrName>
                                        </p:attrNameLst>
                                      </p:cBhvr>
                                      <p:tavLst>
                                        <p:tav tm="0">
                                          <p:val>
                                            <p:strVal val="0-#ppt_h/2"/>
                                          </p:val>
                                        </p:tav>
                                        <p:tav tm="100000">
                                          <p:val>
                                            <p:strVal val="#ppt_y"/>
                                          </p:val>
                                        </p:tav>
                                      </p:tavLst>
                                    </p:anim>
                                  </p:childTnLst>
                                </p:cTn>
                              </p:par>
                            </p:childTnLst>
                          </p:cTn>
                        </p:par>
                        <p:par>
                          <p:cTn id="35" fill="hold">
                            <p:stCondLst>
                              <p:cond delay="4000"/>
                            </p:stCondLst>
                            <p:childTnLst>
                              <p:par>
                                <p:cTn id="36" presetID="1" presetClass="entr" presetSubtype="0" fill="hold" grpId="0" nodeType="afterEffect">
                                  <p:stCondLst>
                                    <p:cond delay="0"/>
                                  </p:stCondLst>
                                  <p:childTnLst>
                                    <p:set>
                                      <p:cBhvr>
                                        <p:cTn id="37" dur="1" fill="hold">
                                          <p:stCondLst>
                                            <p:cond delay="499"/>
                                          </p:stCondLst>
                                        </p:cTn>
                                        <p:tgtEl>
                                          <p:spTgt spid="3085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23" grpId="0" animBg="1"/>
      <p:bldP spid="30824" grpId="0" animBg="1"/>
      <p:bldP spid="30858" grpId="0" build="p" autoUpdateAnimBg="0" advAuto="0"/>
      <p:bldP spid="30883" grpId="0" animBg="1" autoUpdateAnimBg="0"/>
      <p:bldP spid="30885" grpId="0" build="p" autoUpdateAnimBg="0" advAuto="0"/>
      <p:bldP spid="30889" grpId="0" build="p" autoUpdateAnimBg="0" advAuto="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7" name="Text Box 5"/>
          <p:cNvSpPr txBox="1">
            <a:spLocks noChangeArrowheads="1"/>
          </p:cNvSpPr>
          <p:nvPr/>
        </p:nvSpPr>
        <p:spPr bwMode="auto">
          <a:xfrm>
            <a:off x="2743200" y="6172200"/>
            <a:ext cx="4191000" cy="457200"/>
          </a:xfrm>
          <a:prstGeom prst="rect">
            <a:avLst/>
          </a:prstGeom>
          <a:noFill/>
          <a:ln w="9525">
            <a:noFill/>
            <a:miter lim="800000"/>
            <a:headEnd/>
            <a:tailEnd/>
          </a:ln>
          <a:effectLst/>
        </p:spPr>
        <p:txBody>
          <a:bodyPr>
            <a:spAutoFit/>
          </a:bodyPr>
          <a:lstStyle/>
          <a:p>
            <a:pPr algn="l">
              <a:spcBef>
                <a:spcPct val="50000"/>
              </a:spcBef>
            </a:pPr>
            <a:r>
              <a:rPr lang="en-US" b="1">
                <a:solidFill>
                  <a:srgbClr val="660066"/>
                </a:solidFill>
              </a:rPr>
              <a:t>Security Guards per Week</a:t>
            </a:r>
          </a:p>
        </p:txBody>
      </p:sp>
      <p:sp>
        <p:nvSpPr>
          <p:cNvPr id="33847" name="Rectangle 55"/>
          <p:cNvSpPr>
            <a:spLocks noGrp="1" noChangeArrowheads="1"/>
          </p:cNvSpPr>
          <p:nvPr>
            <p:ph type="title" idx="4294967295"/>
          </p:nvPr>
        </p:nvSpPr>
        <p:spPr>
          <a:xfrm>
            <a:off x="0" y="0"/>
            <a:ext cx="8686800" cy="1143000"/>
          </a:xfrm>
        </p:spPr>
        <p:txBody>
          <a:bodyPr/>
          <a:lstStyle/>
          <a:p>
            <a:r>
              <a:rPr lang="en-US" sz="2400" dirty="0" smtClean="0"/>
              <a:t>Demand </a:t>
            </a:r>
            <a:r>
              <a:rPr lang="en-US" sz="2400" dirty="0"/>
              <a:t>For A Pure Public Good</a:t>
            </a:r>
          </a:p>
        </p:txBody>
      </p:sp>
      <p:grpSp>
        <p:nvGrpSpPr>
          <p:cNvPr id="2" name="Group 120"/>
          <p:cNvGrpSpPr>
            <a:grpSpLocks/>
          </p:cNvGrpSpPr>
          <p:nvPr/>
        </p:nvGrpSpPr>
        <p:grpSpPr bwMode="auto">
          <a:xfrm>
            <a:off x="2889250" y="1511300"/>
            <a:ext cx="3841750" cy="2603500"/>
            <a:chOff x="1820" y="952"/>
            <a:chExt cx="2420" cy="1640"/>
          </a:xfrm>
        </p:grpSpPr>
        <p:sp>
          <p:nvSpPr>
            <p:cNvPr id="33828" name="Text Box 36"/>
            <p:cNvSpPr txBox="1">
              <a:spLocks noChangeArrowheads="1"/>
            </p:cNvSpPr>
            <p:nvPr/>
          </p:nvSpPr>
          <p:spPr bwMode="auto">
            <a:xfrm>
              <a:off x="1820" y="952"/>
              <a:ext cx="432" cy="288"/>
            </a:xfrm>
            <a:prstGeom prst="rect">
              <a:avLst/>
            </a:prstGeom>
            <a:noFill/>
            <a:ln w="9525">
              <a:noFill/>
              <a:miter lim="800000"/>
              <a:headEnd/>
              <a:tailEnd/>
            </a:ln>
            <a:effectLst/>
          </p:spPr>
          <p:txBody>
            <a:bodyPr>
              <a:spAutoFit/>
            </a:bodyPr>
            <a:lstStyle/>
            <a:p>
              <a:pPr algn="l">
                <a:spcBef>
                  <a:spcPct val="50000"/>
                </a:spcBef>
              </a:pPr>
              <a:r>
                <a:rPr lang="en-US" b="1"/>
                <a:t>Z </a:t>
              </a:r>
              <a:r>
                <a:rPr lang="en-US" b="1" baseline="-25000"/>
                <a:t>1</a:t>
              </a:r>
            </a:p>
          </p:txBody>
        </p:sp>
        <p:sp>
          <p:nvSpPr>
            <p:cNvPr id="33830" name="Text Box 38"/>
            <p:cNvSpPr txBox="1">
              <a:spLocks noChangeArrowheads="1"/>
            </p:cNvSpPr>
            <p:nvPr/>
          </p:nvSpPr>
          <p:spPr bwMode="auto">
            <a:xfrm>
              <a:off x="2500" y="1392"/>
              <a:ext cx="432" cy="288"/>
            </a:xfrm>
            <a:prstGeom prst="rect">
              <a:avLst/>
            </a:prstGeom>
            <a:noFill/>
            <a:ln w="9525">
              <a:noFill/>
              <a:miter lim="800000"/>
              <a:headEnd/>
              <a:tailEnd/>
            </a:ln>
            <a:effectLst/>
          </p:spPr>
          <p:txBody>
            <a:bodyPr>
              <a:spAutoFit/>
            </a:bodyPr>
            <a:lstStyle/>
            <a:p>
              <a:pPr algn="l">
                <a:spcBef>
                  <a:spcPct val="50000"/>
                </a:spcBef>
              </a:pPr>
              <a:r>
                <a:rPr lang="en-US" b="1"/>
                <a:t>Z </a:t>
              </a:r>
              <a:r>
                <a:rPr lang="en-US" b="1" baseline="-25000"/>
                <a:t>2</a:t>
              </a:r>
            </a:p>
          </p:txBody>
        </p:sp>
        <p:sp>
          <p:nvSpPr>
            <p:cNvPr id="33832" name="Text Box 40"/>
            <p:cNvSpPr txBox="1">
              <a:spLocks noChangeArrowheads="1"/>
            </p:cNvSpPr>
            <p:nvPr/>
          </p:nvSpPr>
          <p:spPr bwMode="auto">
            <a:xfrm>
              <a:off x="3148" y="1864"/>
              <a:ext cx="432" cy="288"/>
            </a:xfrm>
            <a:prstGeom prst="rect">
              <a:avLst/>
            </a:prstGeom>
            <a:noFill/>
            <a:ln w="9525">
              <a:noFill/>
              <a:miter lim="800000"/>
              <a:headEnd/>
              <a:tailEnd/>
            </a:ln>
            <a:effectLst/>
          </p:spPr>
          <p:txBody>
            <a:bodyPr>
              <a:spAutoFit/>
            </a:bodyPr>
            <a:lstStyle/>
            <a:p>
              <a:pPr algn="l">
                <a:spcBef>
                  <a:spcPct val="50000"/>
                </a:spcBef>
              </a:pPr>
              <a:r>
                <a:rPr lang="en-US" b="1"/>
                <a:t>Z</a:t>
              </a:r>
              <a:r>
                <a:rPr lang="en-US" b="1" baseline="-25000"/>
                <a:t> 3</a:t>
              </a:r>
            </a:p>
          </p:txBody>
        </p:sp>
        <p:sp>
          <p:nvSpPr>
            <p:cNvPr id="33835" name="Text Box 43"/>
            <p:cNvSpPr txBox="1">
              <a:spLocks noChangeArrowheads="1"/>
            </p:cNvSpPr>
            <p:nvPr/>
          </p:nvSpPr>
          <p:spPr bwMode="auto">
            <a:xfrm>
              <a:off x="3808" y="2304"/>
              <a:ext cx="432" cy="288"/>
            </a:xfrm>
            <a:prstGeom prst="rect">
              <a:avLst/>
            </a:prstGeom>
            <a:noFill/>
            <a:ln w="9525">
              <a:noFill/>
              <a:miter lim="800000"/>
              <a:headEnd/>
              <a:tailEnd/>
            </a:ln>
            <a:effectLst/>
          </p:spPr>
          <p:txBody>
            <a:bodyPr>
              <a:spAutoFit/>
            </a:bodyPr>
            <a:lstStyle/>
            <a:p>
              <a:pPr algn="l">
                <a:spcBef>
                  <a:spcPct val="50000"/>
                </a:spcBef>
              </a:pPr>
              <a:r>
                <a:rPr lang="en-US" b="1"/>
                <a:t>Z</a:t>
              </a:r>
              <a:r>
                <a:rPr lang="en-US" b="1" baseline="-25000"/>
                <a:t>4</a:t>
              </a:r>
            </a:p>
          </p:txBody>
        </p:sp>
      </p:grpSp>
      <p:sp>
        <p:nvSpPr>
          <p:cNvPr id="33800" name="Text Box 8"/>
          <p:cNvSpPr txBox="1">
            <a:spLocks noChangeArrowheads="1"/>
          </p:cNvSpPr>
          <p:nvPr/>
        </p:nvSpPr>
        <p:spPr bwMode="auto">
          <a:xfrm>
            <a:off x="1168400" y="5181600"/>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100</a:t>
            </a:r>
          </a:p>
        </p:txBody>
      </p:sp>
      <p:sp>
        <p:nvSpPr>
          <p:cNvPr id="33801" name="Text Box 9"/>
          <p:cNvSpPr txBox="1">
            <a:spLocks noChangeArrowheads="1"/>
          </p:cNvSpPr>
          <p:nvPr/>
        </p:nvSpPr>
        <p:spPr bwMode="auto">
          <a:xfrm>
            <a:off x="1168400" y="4625975"/>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200</a:t>
            </a:r>
          </a:p>
        </p:txBody>
      </p:sp>
      <p:sp>
        <p:nvSpPr>
          <p:cNvPr id="33802" name="Text Box 10"/>
          <p:cNvSpPr txBox="1">
            <a:spLocks noChangeArrowheads="1"/>
          </p:cNvSpPr>
          <p:nvPr/>
        </p:nvSpPr>
        <p:spPr bwMode="auto">
          <a:xfrm>
            <a:off x="1168400" y="4070350"/>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300</a:t>
            </a:r>
          </a:p>
        </p:txBody>
      </p:sp>
      <p:sp>
        <p:nvSpPr>
          <p:cNvPr id="33803" name="Text Box 11"/>
          <p:cNvSpPr txBox="1">
            <a:spLocks noChangeArrowheads="1"/>
          </p:cNvSpPr>
          <p:nvPr/>
        </p:nvSpPr>
        <p:spPr bwMode="auto">
          <a:xfrm>
            <a:off x="1168400" y="3514725"/>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400</a:t>
            </a:r>
          </a:p>
        </p:txBody>
      </p:sp>
      <p:sp>
        <p:nvSpPr>
          <p:cNvPr id="33804" name="Text Box 12"/>
          <p:cNvSpPr txBox="1">
            <a:spLocks noChangeArrowheads="1"/>
          </p:cNvSpPr>
          <p:nvPr/>
        </p:nvSpPr>
        <p:spPr bwMode="auto">
          <a:xfrm>
            <a:off x="1168400" y="2960688"/>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500</a:t>
            </a:r>
          </a:p>
        </p:txBody>
      </p:sp>
      <p:sp>
        <p:nvSpPr>
          <p:cNvPr id="33805" name="Text Box 13"/>
          <p:cNvSpPr txBox="1">
            <a:spLocks noChangeArrowheads="1"/>
          </p:cNvSpPr>
          <p:nvPr/>
        </p:nvSpPr>
        <p:spPr bwMode="auto">
          <a:xfrm>
            <a:off x="1168400" y="2405063"/>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600</a:t>
            </a:r>
          </a:p>
        </p:txBody>
      </p:sp>
      <p:sp>
        <p:nvSpPr>
          <p:cNvPr id="33806" name="Text Box 14"/>
          <p:cNvSpPr txBox="1">
            <a:spLocks noChangeArrowheads="1"/>
          </p:cNvSpPr>
          <p:nvPr/>
        </p:nvSpPr>
        <p:spPr bwMode="auto">
          <a:xfrm>
            <a:off x="1168400" y="1849438"/>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700</a:t>
            </a:r>
          </a:p>
        </p:txBody>
      </p:sp>
      <p:sp>
        <p:nvSpPr>
          <p:cNvPr id="33807" name="Text Box 15"/>
          <p:cNvSpPr txBox="1">
            <a:spLocks noChangeArrowheads="1"/>
          </p:cNvSpPr>
          <p:nvPr/>
        </p:nvSpPr>
        <p:spPr bwMode="auto">
          <a:xfrm>
            <a:off x="1168400" y="1295400"/>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800</a:t>
            </a:r>
          </a:p>
        </p:txBody>
      </p:sp>
      <p:sp>
        <p:nvSpPr>
          <p:cNvPr id="33848" name="Freeform 56"/>
          <p:cNvSpPr>
            <a:spLocks/>
          </p:cNvSpPr>
          <p:nvPr/>
        </p:nvSpPr>
        <p:spPr bwMode="auto">
          <a:xfrm>
            <a:off x="1930400" y="1219200"/>
            <a:ext cx="5410200" cy="4572000"/>
          </a:xfrm>
          <a:custGeom>
            <a:avLst/>
            <a:gdLst/>
            <a:ahLst/>
            <a:cxnLst>
              <a:cxn ang="0">
                <a:pos x="0" y="0"/>
              </a:cxn>
              <a:cxn ang="0">
                <a:pos x="0" y="2880"/>
              </a:cxn>
              <a:cxn ang="0">
                <a:pos x="3408" y="2880"/>
              </a:cxn>
            </a:cxnLst>
            <a:rect l="0" t="0" r="r" b="b"/>
            <a:pathLst>
              <a:path w="3408" h="2880">
                <a:moveTo>
                  <a:pt x="0" y="0"/>
                </a:moveTo>
                <a:lnTo>
                  <a:pt x="0" y="2880"/>
                </a:lnTo>
                <a:lnTo>
                  <a:pt x="3408" y="2880"/>
                </a:lnTo>
              </a:path>
            </a:pathLst>
          </a:custGeom>
          <a:noFill/>
          <a:ln w="76200" cmpd="sng">
            <a:solidFill>
              <a:schemeClr val="tx1"/>
            </a:solidFill>
            <a:round/>
            <a:headEnd/>
            <a:tailEnd/>
          </a:ln>
          <a:effectLst/>
        </p:spPr>
        <p:txBody>
          <a:bodyPr/>
          <a:lstStyle/>
          <a:p>
            <a:endParaRPr lang="en-US"/>
          </a:p>
        </p:txBody>
      </p:sp>
      <p:sp>
        <p:nvSpPr>
          <p:cNvPr id="33858" name="Rectangle 66"/>
          <p:cNvSpPr>
            <a:spLocks noChangeArrowheads="1"/>
          </p:cNvSpPr>
          <p:nvPr/>
        </p:nvSpPr>
        <p:spPr bwMode="auto">
          <a:xfrm rot="-5400000">
            <a:off x="-997744" y="3137694"/>
            <a:ext cx="3875088" cy="457200"/>
          </a:xfrm>
          <a:prstGeom prst="rect">
            <a:avLst/>
          </a:prstGeom>
          <a:noFill/>
          <a:ln w="76200">
            <a:noFill/>
            <a:miter lim="800000"/>
            <a:headEnd/>
            <a:tailEnd/>
          </a:ln>
          <a:effectLst/>
        </p:spPr>
        <p:txBody>
          <a:bodyPr wrap="none">
            <a:spAutoFit/>
          </a:bodyPr>
          <a:lstStyle/>
          <a:p>
            <a:pPr>
              <a:spcBef>
                <a:spcPct val="50000"/>
              </a:spcBef>
            </a:pPr>
            <a:r>
              <a:rPr lang="en-US" b="1">
                <a:solidFill>
                  <a:srgbClr val="660066"/>
                </a:solidFill>
              </a:rPr>
              <a:t>Marginal Benefit (Dollars)</a:t>
            </a:r>
          </a:p>
        </p:txBody>
      </p:sp>
      <p:sp>
        <p:nvSpPr>
          <p:cNvPr id="33859" name="Text Box 67"/>
          <p:cNvSpPr txBox="1">
            <a:spLocks noChangeArrowheads="1"/>
          </p:cNvSpPr>
          <p:nvPr/>
        </p:nvSpPr>
        <p:spPr bwMode="auto">
          <a:xfrm>
            <a:off x="1473200" y="5867400"/>
            <a:ext cx="354013" cy="457200"/>
          </a:xfrm>
          <a:prstGeom prst="rect">
            <a:avLst/>
          </a:prstGeom>
          <a:noFill/>
          <a:ln w="76200">
            <a:noFill/>
            <a:miter lim="800000"/>
            <a:headEnd/>
            <a:tailEnd/>
          </a:ln>
          <a:effectLst/>
        </p:spPr>
        <p:txBody>
          <a:bodyPr wrap="none">
            <a:spAutoFit/>
          </a:bodyPr>
          <a:lstStyle/>
          <a:p>
            <a:r>
              <a:rPr lang="en-US">
                <a:solidFill>
                  <a:srgbClr val="660066"/>
                </a:solidFill>
              </a:rPr>
              <a:t>0</a:t>
            </a:r>
          </a:p>
        </p:txBody>
      </p:sp>
      <p:sp>
        <p:nvSpPr>
          <p:cNvPr id="33860" name="Text Box 68"/>
          <p:cNvSpPr txBox="1">
            <a:spLocks noChangeArrowheads="1"/>
          </p:cNvSpPr>
          <p:nvPr/>
        </p:nvSpPr>
        <p:spPr bwMode="auto">
          <a:xfrm>
            <a:off x="2616200" y="5830888"/>
            <a:ext cx="354013" cy="457200"/>
          </a:xfrm>
          <a:prstGeom prst="rect">
            <a:avLst/>
          </a:prstGeom>
          <a:noFill/>
          <a:ln w="76200">
            <a:noFill/>
            <a:miter lim="800000"/>
            <a:headEnd/>
            <a:tailEnd/>
          </a:ln>
          <a:effectLst/>
        </p:spPr>
        <p:txBody>
          <a:bodyPr wrap="none">
            <a:spAutoFit/>
          </a:bodyPr>
          <a:lstStyle/>
          <a:p>
            <a:r>
              <a:rPr lang="en-US">
                <a:solidFill>
                  <a:srgbClr val="660066"/>
                </a:solidFill>
              </a:rPr>
              <a:t>1</a:t>
            </a:r>
          </a:p>
        </p:txBody>
      </p:sp>
      <p:sp>
        <p:nvSpPr>
          <p:cNvPr id="33861" name="Text Box 69"/>
          <p:cNvSpPr txBox="1">
            <a:spLocks noChangeArrowheads="1"/>
          </p:cNvSpPr>
          <p:nvPr/>
        </p:nvSpPr>
        <p:spPr bwMode="auto">
          <a:xfrm>
            <a:off x="3670300" y="5830888"/>
            <a:ext cx="354013" cy="457200"/>
          </a:xfrm>
          <a:prstGeom prst="rect">
            <a:avLst/>
          </a:prstGeom>
          <a:noFill/>
          <a:ln w="76200">
            <a:noFill/>
            <a:miter lim="800000"/>
            <a:headEnd/>
            <a:tailEnd/>
          </a:ln>
          <a:effectLst/>
        </p:spPr>
        <p:txBody>
          <a:bodyPr wrap="none">
            <a:spAutoFit/>
          </a:bodyPr>
          <a:lstStyle/>
          <a:p>
            <a:r>
              <a:rPr lang="en-US">
                <a:solidFill>
                  <a:srgbClr val="660066"/>
                </a:solidFill>
              </a:rPr>
              <a:t>2</a:t>
            </a:r>
          </a:p>
        </p:txBody>
      </p:sp>
      <p:sp>
        <p:nvSpPr>
          <p:cNvPr id="33862" name="Text Box 70"/>
          <p:cNvSpPr txBox="1">
            <a:spLocks noChangeArrowheads="1"/>
          </p:cNvSpPr>
          <p:nvPr/>
        </p:nvSpPr>
        <p:spPr bwMode="auto">
          <a:xfrm>
            <a:off x="4724400" y="5830888"/>
            <a:ext cx="354013" cy="457200"/>
          </a:xfrm>
          <a:prstGeom prst="rect">
            <a:avLst/>
          </a:prstGeom>
          <a:noFill/>
          <a:ln w="76200">
            <a:noFill/>
            <a:miter lim="800000"/>
            <a:headEnd/>
            <a:tailEnd/>
          </a:ln>
          <a:effectLst/>
        </p:spPr>
        <p:txBody>
          <a:bodyPr wrap="none">
            <a:spAutoFit/>
          </a:bodyPr>
          <a:lstStyle/>
          <a:p>
            <a:r>
              <a:rPr lang="en-US">
                <a:solidFill>
                  <a:srgbClr val="660066"/>
                </a:solidFill>
              </a:rPr>
              <a:t>3</a:t>
            </a:r>
          </a:p>
        </p:txBody>
      </p:sp>
      <p:sp>
        <p:nvSpPr>
          <p:cNvPr id="33863" name="Text Box 71"/>
          <p:cNvSpPr txBox="1">
            <a:spLocks noChangeArrowheads="1"/>
          </p:cNvSpPr>
          <p:nvPr/>
        </p:nvSpPr>
        <p:spPr bwMode="auto">
          <a:xfrm>
            <a:off x="5759450" y="5830888"/>
            <a:ext cx="354013" cy="457200"/>
          </a:xfrm>
          <a:prstGeom prst="rect">
            <a:avLst/>
          </a:prstGeom>
          <a:noFill/>
          <a:ln w="76200">
            <a:noFill/>
            <a:miter lim="800000"/>
            <a:headEnd/>
            <a:tailEnd/>
          </a:ln>
          <a:effectLst/>
        </p:spPr>
        <p:txBody>
          <a:bodyPr wrap="none">
            <a:spAutoFit/>
          </a:bodyPr>
          <a:lstStyle/>
          <a:p>
            <a:r>
              <a:rPr lang="en-US">
                <a:solidFill>
                  <a:srgbClr val="660066"/>
                </a:solidFill>
              </a:rPr>
              <a:t>4</a:t>
            </a:r>
          </a:p>
        </p:txBody>
      </p:sp>
      <p:sp>
        <p:nvSpPr>
          <p:cNvPr id="33864" name="Text Box 72"/>
          <p:cNvSpPr txBox="1">
            <a:spLocks noChangeArrowheads="1"/>
          </p:cNvSpPr>
          <p:nvPr/>
        </p:nvSpPr>
        <p:spPr bwMode="auto">
          <a:xfrm>
            <a:off x="6834188" y="5830888"/>
            <a:ext cx="354012" cy="457200"/>
          </a:xfrm>
          <a:prstGeom prst="rect">
            <a:avLst/>
          </a:prstGeom>
          <a:noFill/>
          <a:ln w="76200">
            <a:noFill/>
            <a:miter lim="800000"/>
            <a:headEnd/>
            <a:tailEnd/>
          </a:ln>
          <a:effectLst/>
        </p:spPr>
        <p:txBody>
          <a:bodyPr wrap="none">
            <a:spAutoFit/>
          </a:bodyPr>
          <a:lstStyle/>
          <a:p>
            <a:r>
              <a:rPr lang="en-US">
                <a:solidFill>
                  <a:srgbClr val="660066"/>
                </a:solidFill>
              </a:rPr>
              <a:t>5</a:t>
            </a:r>
          </a:p>
        </p:txBody>
      </p:sp>
      <p:sp>
        <p:nvSpPr>
          <p:cNvPr id="33819" name="Line 27"/>
          <p:cNvSpPr>
            <a:spLocks noChangeShapeType="1"/>
          </p:cNvSpPr>
          <p:nvPr/>
        </p:nvSpPr>
        <p:spPr bwMode="auto">
          <a:xfrm>
            <a:off x="2692400" y="4800600"/>
            <a:ext cx="3429000" cy="838200"/>
          </a:xfrm>
          <a:prstGeom prst="line">
            <a:avLst/>
          </a:prstGeom>
          <a:noFill/>
          <a:ln w="38100">
            <a:solidFill>
              <a:srgbClr val="006600"/>
            </a:solidFill>
            <a:round/>
            <a:headEnd/>
            <a:tailEnd/>
          </a:ln>
          <a:effectLst/>
        </p:spPr>
        <p:txBody>
          <a:bodyPr/>
          <a:lstStyle/>
          <a:p>
            <a:endParaRPr lang="en-US"/>
          </a:p>
        </p:txBody>
      </p:sp>
      <p:grpSp>
        <p:nvGrpSpPr>
          <p:cNvPr id="3" name="Group 117"/>
          <p:cNvGrpSpPr>
            <a:grpSpLocks/>
          </p:cNvGrpSpPr>
          <p:nvPr/>
        </p:nvGrpSpPr>
        <p:grpSpPr bwMode="auto">
          <a:xfrm>
            <a:off x="2711450" y="4749800"/>
            <a:ext cx="3295650" cy="908050"/>
            <a:chOff x="1708" y="2992"/>
            <a:chExt cx="2076" cy="572"/>
          </a:xfrm>
        </p:grpSpPr>
        <p:sp>
          <p:nvSpPr>
            <p:cNvPr id="33810" name="Oval 18"/>
            <p:cNvSpPr>
              <a:spLocks noChangeArrowheads="1"/>
            </p:cNvSpPr>
            <p:nvPr/>
          </p:nvSpPr>
          <p:spPr bwMode="auto">
            <a:xfrm>
              <a:off x="1708" y="2992"/>
              <a:ext cx="92" cy="92"/>
            </a:xfrm>
            <a:prstGeom prst="ellipse">
              <a:avLst/>
            </a:prstGeom>
            <a:solidFill>
              <a:srgbClr val="660066"/>
            </a:solidFill>
            <a:ln w="9525">
              <a:noFill/>
              <a:round/>
              <a:headEnd/>
              <a:tailEnd/>
            </a:ln>
            <a:effectLst/>
          </p:spPr>
          <p:txBody>
            <a:bodyPr wrap="none" anchor="ctr"/>
            <a:lstStyle/>
            <a:p>
              <a:endParaRPr lang="en-US"/>
            </a:p>
          </p:txBody>
        </p:sp>
        <p:sp>
          <p:nvSpPr>
            <p:cNvPr id="33867" name="Oval 75"/>
            <p:cNvSpPr>
              <a:spLocks noChangeArrowheads="1"/>
            </p:cNvSpPr>
            <p:nvPr/>
          </p:nvSpPr>
          <p:spPr bwMode="auto">
            <a:xfrm>
              <a:off x="2376" y="3152"/>
              <a:ext cx="92" cy="92"/>
            </a:xfrm>
            <a:prstGeom prst="ellipse">
              <a:avLst/>
            </a:prstGeom>
            <a:solidFill>
              <a:srgbClr val="660066"/>
            </a:solidFill>
            <a:ln w="9525">
              <a:noFill/>
              <a:round/>
              <a:headEnd/>
              <a:tailEnd/>
            </a:ln>
            <a:effectLst/>
          </p:spPr>
          <p:txBody>
            <a:bodyPr wrap="none" anchor="ctr"/>
            <a:lstStyle/>
            <a:p>
              <a:endParaRPr lang="en-US"/>
            </a:p>
          </p:txBody>
        </p:sp>
        <p:sp>
          <p:nvSpPr>
            <p:cNvPr id="33868" name="Oval 76"/>
            <p:cNvSpPr>
              <a:spLocks noChangeArrowheads="1"/>
            </p:cNvSpPr>
            <p:nvPr/>
          </p:nvSpPr>
          <p:spPr bwMode="auto">
            <a:xfrm>
              <a:off x="3036" y="3316"/>
              <a:ext cx="92" cy="92"/>
            </a:xfrm>
            <a:prstGeom prst="ellipse">
              <a:avLst/>
            </a:prstGeom>
            <a:solidFill>
              <a:srgbClr val="660066"/>
            </a:solidFill>
            <a:ln w="9525">
              <a:noFill/>
              <a:round/>
              <a:headEnd/>
              <a:tailEnd/>
            </a:ln>
            <a:effectLst/>
          </p:spPr>
          <p:txBody>
            <a:bodyPr wrap="none" anchor="ctr"/>
            <a:lstStyle/>
            <a:p>
              <a:endParaRPr lang="en-US"/>
            </a:p>
          </p:txBody>
        </p:sp>
        <p:sp>
          <p:nvSpPr>
            <p:cNvPr id="33869" name="Oval 77"/>
            <p:cNvSpPr>
              <a:spLocks noChangeArrowheads="1"/>
            </p:cNvSpPr>
            <p:nvPr/>
          </p:nvSpPr>
          <p:spPr bwMode="auto">
            <a:xfrm>
              <a:off x="3692" y="3472"/>
              <a:ext cx="92" cy="92"/>
            </a:xfrm>
            <a:prstGeom prst="ellipse">
              <a:avLst/>
            </a:prstGeom>
            <a:solidFill>
              <a:srgbClr val="660066"/>
            </a:solidFill>
            <a:ln w="9525">
              <a:noFill/>
              <a:round/>
              <a:headEnd/>
              <a:tailEnd/>
            </a:ln>
            <a:effectLst/>
          </p:spPr>
          <p:txBody>
            <a:bodyPr wrap="none" anchor="ctr"/>
            <a:lstStyle/>
            <a:p>
              <a:endParaRPr lang="en-US"/>
            </a:p>
          </p:txBody>
        </p:sp>
      </p:grpSp>
      <p:sp>
        <p:nvSpPr>
          <p:cNvPr id="33884" name="Line 92"/>
          <p:cNvSpPr>
            <a:spLocks noChangeShapeType="1"/>
          </p:cNvSpPr>
          <p:nvPr/>
        </p:nvSpPr>
        <p:spPr bwMode="auto">
          <a:xfrm>
            <a:off x="2692400" y="1790700"/>
            <a:ext cx="3505200" cy="2400300"/>
          </a:xfrm>
          <a:prstGeom prst="line">
            <a:avLst/>
          </a:prstGeom>
          <a:noFill/>
          <a:ln w="38100">
            <a:solidFill>
              <a:srgbClr val="006600"/>
            </a:solidFill>
            <a:round/>
            <a:headEnd/>
            <a:tailEnd/>
          </a:ln>
          <a:effectLst/>
        </p:spPr>
        <p:txBody>
          <a:bodyPr/>
          <a:lstStyle/>
          <a:p>
            <a:endParaRPr lang="en-US"/>
          </a:p>
        </p:txBody>
      </p:sp>
      <p:grpSp>
        <p:nvGrpSpPr>
          <p:cNvPr id="4" name="Group 115"/>
          <p:cNvGrpSpPr>
            <a:grpSpLocks/>
          </p:cNvGrpSpPr>
          <p:nvPr/>
        </p:nvGrpSpPr>
        <p:grpSpPr bwMode="auto">
          <a:xfrm>
            <a:off x="2711450" y="1771650"/>
            <a:ext cx="3327400" cy="2336800"/>
            <a:chOff x="1708" y="1116"/>
            <a:chExt cx="2096" cy="1472"/>
          </a:xfrm>
        </p:grpSpPr>
        <p:sp>
          <p:nvSpPr>
            <p:cNvPr id="33885" name="Oval 93"/>
            <p:cNvSpPr>
              <a:spLocks noChangeArrowheads="1"/>
            </p:cNvSpPr>
            <p:nvPr/>
          </p:nvSpPr>
          <p:spPr bwMode="auto">
            <a:xfrm>
              <a:off x="1708" y="1116"/>
              <a:ext cx="92" cy="92"/>
            </a:xfrm>
            <a:prstGeom prst="ellipse">
              <a:avLst/>
            </a:prstGeom>
            <a:solidFill>
              <a:srgbClr val="660066"/>
            </a:solidFill>
            <a:ln w="9525">
              <a:noFill/>
              <a:round/>
              <a:headEnd/>
              <a:tailEnd/>
            </a:ln>
            <a:effectLst/>
          </p:spPr>
          <p:txBody>
            <a:bodyPr wrap="none" anchor="ctr"/>
            <a:lstStyle/>
            <a:p>
              <a:endParaRPr lang="en-US"/>
            </a:p>
          </p:txBody>
        </p:sp>
        <p:sp>
          <p:nvSpPr>
            <p:cNvPr id="33886" name="Oval 94"/>
            <p:cNvSpPr>
              <a:spLocks noChangeArrowheads="1"/>
            </p:cNvSpPr>
            <p:nvPr/>
          </p:nvSpPr>
          <p:spPr bwMode="auto">
            <a:xfrm>
              <a:off x="2376" y="1572"/>
              <a:ext cx="92" cy="92"/>
            </a:xfrm>
            <a:prstGeom prst="ellipse">
              <a:avLst/>
            </a:prstGeom>
            <a:solidFill>
              <a:srgbClr val="660066"/>
            </a:solidFill>
            <a:ln w="9525">
              <a:noFill/>
              <a:round/>
              <a:headEnd/>
              <a:tailEnd/>
            </a:ln>
            <a:effectLst/>
          </p:spPr>
          <p:txBody>
            <a:bodyPr wrap="none" anchor="ctr"/>
            <a:lstStyle/>
            <a:p>
              <a:endParaRPr lang="en-US"/>
            </a:p>
          </p:txBody>
        </p:sp>
        <p:sp>
          <p:nvSpPr>
            <p:cNvPr id="33887" name="Oval 95"/>
            <p:cNvSpPr>
              <a:spLocks noChangeArrowheads="1"/>
            </p:cNvSpPr>
            <p:nvPr/>
          </p:nvSpPr>
          <p:spPr bwMode="auto">
            <a:xfrm>
              <a:off x="3036" y="2024"/>
              <a:ext cx="92" cy="92"/>
            </a:xfrm>
            <a:prstGeom prst="ellipse">
              <a:avLst/>
            </a:prstGeom>
            <a:solidFill>
              <a:srgbClr val="660066"/>
            </a:solidFill>
            <a:ln w="9525">
              <a:noFill/>
              <a:round/>
              <a:headEnd/>
              <a:tailEnd/>
            </a:ln>
            <a:effectLst/>
          </p:spPr>
          <p:txBody>
            <a:bodyPr wrap="none" anchor="ctr"/>
            <a:lstStyle/>
            <a:p>
              <a:endParaRPr lang="en-US"/>
            </a:p>
          </p:txBody>
        </p:sp>
        <p:sp>
          <p:nvSpPr>
            <p:cNvPr id="33888" name="Oval 96"/>
            <p:cNvSpPr>
              <a:spLocks noChangeArrowheads="1"/>
            </p:cNvSpPr>
            <p:nvPr/>
          </p:nvSpPr>
          <p:spPr bwMode="auto">
            <a:xfrm>
              <a:off x="3712" y="2496"/>
              <a:ext cx="92" cy="92"/>
            </a:xfrm>
            <a:prstGeom prst="ellipse">
              <a:avLst/>
            </a:prstGeom>
            <a:solidFill>
              <a:srgbClr val="660066"/>
            </a:solidFill>
            <a:ln w="9525">
              <a:noFill/>
              <a:round/>
              <a:headEnd/>
              <a:tailEnd/>
            </a:ln>
            <a:effectLst/>
          </p:spPr>
          <p:txBody>
            <a:bodyPr wrap="none" anchor="ctr"/>
            <a:lstStyle/>
            <a:p>
              <a:endParaRPr lang="en-US"/>
            </a:p>
          </p:txBody>
        </p:sp>
      </p:grpSp>
      <p:sp>
        <p:nvSpPr>
          <p:cNvPr id="33891" name="Line 99"/>
          <p:cNvSpPr>
            <a:spLocks noChangeShapeType="1"/>
          </p:cNvSpPr>
          <p:nvPr/>
        </p:nvSpPr>
        <p:spPr bwMode="auto">
          <a:xfrm>
            <a:off x="2692400" y="4470400"/>
            <a:ext cx="3429000" cy="838200"/>
          </a:xfrm>
          <a:prstGeom prst="line">
            <a:avLst/>
          </a:prstGeom>
          <a:noFill/>
          <a:ln w="38100">
            <a:solidFill>
              <a:srgbClr val="006600"/>
            </a:solidFill>
            <a:round/>
            <a:headEnd/>
            <a:tailEnd/>
          </a:ln>
          <a:effectLst/>
        </p:spPr>
        <p:txBody>
          <a:bodyPr/>
          <a:lstStyle/>
          <a:p>
            <a:endParaRPr lang="en-US"/>
          </a:p>
        </p:txBody>
      </p:sp>
      <p:grpSp>
        <p:nvGrpSpPr>
          <p:cNvPr id="5" name="Group 118"/>
          <p:cNvGrpSpPr>
            <a:grpSpLocks/>
          </p:cNvGrpSpPr>
          <p:nvPr/>
        </p:nvGrpSpPr>
        <p:grpSpPr bwMode="auto">
          <a:xfrm>
            <a:off x="2711450" y="4419600"/>
            <a:ext cx="3295650" cy="908050"/>
            <a:chOff x="1708" y="2784"/>
            <a:chExt cx="2076" cy="572"/>
          </a:xfrm>
        </p:grpSpPr>
        <p:sp>
          <p:nvSpPr>
            <p:cNvPr id="33892" name="Oval 100"/>
            <p:cNvSpPr>
              <a:spLocks noChangeArrowheads="1"/>
            </p:cNvSpPr>
            <p:nvPr/>
          </p:nvSpPr>
          <p:spPr bwMode="auto">
            <a:xfrm>
              <a:off x="1708" y="2784"/>
              <a:ext cx="92" cy="92"/>
            </a:xfrm>
            <a:prstGeom prst="ellipse">
              <a:avLst/>
            </a:prstGeom>
            <a:solidFill>
              <a:srgbClr val="660066"/>
            </a:solidFill>
            <a:ln w="9525">
              <a:noFill/>
              <a:round/>
              <a:headEnd/>
              <a:tailEnd/>
            </a:ln>
            <a:effectLst/>
          </p:spPr>
          <p:txBody>
            <a:bodyPr wrap="none" anchor="ctr"/>
            <a:lstStyle/>
            <a:p>
              <a:endParaRPr lang="en-US"/>
            </a:p>
          </p:txBody>
        </p:sp>
        <p:sp>
          <p:nvSpPr>
            <p:cNvPr id="33893" name="Oval 101"/>
            <p:cNvSpPr>
              <a:spLocks noChangeArrowheads="1"/>
            </p:cNvSpPr>
            <p:nvPr/>
          </p:nvSpPr>
          <p:spPr bwMode="auto">
            <a:xfrm>
              <a:off x="2376" y="2944"/>
              <a:ext cx="92" cy="92"/>
            </a:xfrm>
            <a:prstGeom prst="ellipse">
              <a:avLst/>
            </a:prstGeom>
            <a:solidFill>
              <a:srgbClr val="660066"/>
            </a:solidFill>
            <a:ln w="9525">
              <a:noFill/>
              <a:round/>
              <a:headEnd/>
              <a:tailEnd/>
            </a:ln>
            <a:effectLst/>
          </p:spPr>
          <p:txBody>
            <a:bodyPr wrap="none" anchor="ctr"/>
            <a:lstStyle/>
            <a:p>
              <a:endParaRPr lang="en-US"/>
            </a:p>
          </p:txBody>
        </p:sp>
        <p:sp>
          <p:nvSpPr>
            <p:cNvPr id="33894" name="Oval 102"/>
            <p:cNvSpPr>
              <a:spLocks noChangeArrowheads="1"/>
            </p:cNvSpPr>
            <p:nvPr/>
          </p:nvSpPr>
          <p:spPr bwMode="auto">
            <a:xfrm>
              <a:off x="3036" y="3108"/>
              <a:ext cx="92" cy="92"/>
            </a:xfrm>
            <a:prstGeom prst="ellipse">
              <a:avLst/>
            </a:prstGeom>
            <a:solidFill>
              <a:srgbClr val="660066"/>
            </a:solidFill>
            <a:ln w="9525">
              <a:noFill/>
              <a:round/>
              <a:headEnd/>
              <a:tailEnd/>
            </a:ln>
            <a:effectLst/>
          </p:spPr>
          <p:txBody>
            <a:bodyPr wrap="none" anchor="ctr"/>
            <a:lstStyle/>
            <a:p>
              <a:endParaRPr lang="en-US"/>
            </a:p>
          </p:txBody>
        </p:sp>
        <p:sp>
          <p:nvSpPr>
            <p:cNvPr id="33895" name="Oval 103"/>
            <p:cNvSpPr>
              <a:spLocks noChangeArrowheads="1"/>
            </p:cNvSpPr>
            <p:nvPr/>
          </p:nvSpPr>
          <p:spPr bwMode="auto">
            <a:xfrm>
              <a:off x="3692" y="3264"/>
              <a:ext cx="92" cy="92"/>
            </a:xfrm>
            <a:prstGeom prst="ellipse">
              <a:avLst/>
            </a:prstGeom>
            <a:solidFill>
              <a:srgbClr val="660066"/>
            </a:solidFill>
            <a:ln w="9525">
              <a:noFill/>
              <a:round/>
              <a:headEnd/>
              <a:tailEnd/>
            </a:ln>
            <a:effectLst/>
          </p:spPr>
          <p:txBody>
            <a:bodyPr wrap="none" anchor="ctr"/>
            <a:lstStyle/>
            <a:p>
              <a:endParaRPr lang="en-US"/>
            </a:p>
          </p:txBody>
        </p:sp>
      </p:grpSp>
      <p:sp>
        <p:nvSpPr>
          <p:cNvPr id="33897" name="Line 105"/>
          <p:cNvSpPr>
            <a:spLocks noChangeShapeType="1"/>
          </p:cNvSpPr>
          <p:nvPr/>
        </p:nvSpPr>
        <p:spPr bwMode="auto">
          <a:xfrm>
            <a:off x="2692400" y="4089400"/>
            <a:ext cx="3429000" cy="838200"/>
          </a:xfrm>
          <a:prstGeom prst="line">
            <a:avLst/>
          </a:prstGeom>
          <a:noFill/>
          <a:ln w="38100">
            <a:solidFill>
              <a:srgbClr val="006600"/>
            </a:solidFill>
            <a:round/>
            <a:headEnd/>
            <a:tailEnd/>
          </a:ln>
          <a:effectLst/>
        </p:spPr>
        <p:txBody>
          <a:bodyPr/>
          <a:lstStyle/>
          <a:p>
            <a:endParaRPr lang="en-US"/>
          </a:p>
        </p:txBody>
      </p:sp>
      <p:grpSp>
        <p:nvGrpSpPr>
          <p:cNvPr id="6" name="Group 119"/>
          <p:cNvGrpSpPr>
            <a:grpSpLocks/>
          </p:cNvGrpSpPr>
          <p:nvPr/>
        </p:nvGrpSpPr>
        <p:grpSpPr bwMode="auto">
          <a:xfrm>
            <a:off x="2711450" y="4038600"/>
            <a:ext cx="3295650" cy="908050"/>
            <a:chOff x="1708" y="2544"/>
            <a:chExt cx="2076" cy="572"/>
          </a:xfrm>
        </p:grpSpPr>
        <p:sp>
          <p:nvSpPr>
            <p:cNvPr id="33898" name="Oval 106"/>
            <p:cNvSpPr>
              <a:spLocks noChangeArrowheads="1"/>
            </p:cNvSpPr>
            <p:nvPr/>
          </p:nvSpPr>
          <p:spPr bwMode="auto">
            <a:xfrm>
              <a:off x="1708" y="2544"/>
              <a:ext cx="92" cy="92"/>
            </a:xfrm>
            <a:prstGeom prst="ellipse">
              <a:avLst/>
            </a:prstGeom>
            <a:solidFill>
              <a:srgbClr val="660066"/>
            </a:solidFill>
            <a:ln w="9525">
              <a:noFill/>
              <a:round/>
              <a:headEnd/>
              <a:tailEnd/>
            </a:ln>
            <a:effectLst/>
          </p:spPr>
          <p:txBody>
            <a:bodyPr wrap="none" anchor="ctr"/>
            <a:lstStyle/>
            <a:p>
              <a:endParaRPr lang="en-US"/>
            </a:p>
          </p:txBody>
        </p:sp>
        <p:sp>
          <p:nvSpPr>
            <p:cNvPr id="33899" name="Oval 107"/>
            <p:cNvSpPr>
              <a:spLocks noChangeArrowheads="1"/>
            </p:cNvSpPr>
            <p:nvPr/>
          </p:nvSpPr>
          <p:spPr bwMode="auto">
            <a:xfrm>
              <a:off x="2376" y="2704"/>
              <a:ext cx="92" cy="92"/>
            </a:xfrm>
            <a:prstGeom prst="ellipse">
              <a:avLst/>
            </a:prstGeom>
            <a:solidFill>
              <a:srgbClr val="660066"/>
            </a:solidFill>
            <a:ln w="9525">
              <a:noFill/>
              <a:round/>
              <a:headEnd/>
              <a:tailEnd/>
            </a:ln>
            <a:effectLst/>
          </p:spPr>
          <p:txBody>
            <a:bodyPr wrap="none" anchor="ctr"/>
            <a:lstStyle/>
            <a:p>
              <a:endParaRPr lang="en-US"/>
            </a:p>
          </p:txBody>
        </p:sp>
        <p:sp>
          <p:nvSpPr>
            <p:cNvPr id="33900" name="Oval 108"/>
            <p:cNvSpPr>
              <a:spLocks noChangeArrowheads="1"/>
            </p:cNvSpPr>
            <p:nvPr/>
          </p:nvSpPr>
          <p:spPr bwMode="auto">
            <a:xfrm>
              <a:off x="3036" y="2868"/>
              <a:ext cx="92" cy="92"/>
            </a:xfrm>
            <a:prstGeom prst="ellipse">
              <a:avLst/>
            </a:prstGeom>
            <a:solidFill>
              <a:srgbClr val="660066"/>
            </a:solidFill>
            <a:ln w="9525">
              <a:noFill/>
              <a:round/>
              <a:headEnd/>
              <a:tailEnd/>
            </a:ln>
            <a:effectLst/>
          </p:spPr>
          <p:txBody>
            <a:bodyPr wrap="none" anchor="ctr"/>
            <a:lstStyle/>
            <a:p>
              <a:endParaRPr lang="en-US"/>
            </a:p>
          </p:txBody>
        </p:sp>
        <p:sp>
          <p:nvSpPr>
            <p:cNvPr id="33901" name="Oval 109"/>
            <p:cNvSpPr>
              <a:spLocks noChangeArrowheads="1"/>
            </p:cNvSpPr>
            <p:nvPr/>
          </p:nvSpPr>
          <p:spPr bwMode="auto">
            <a:xfrm>
              <a:off x="3692" y="3024"/>
              <a:ext cx="92" cy="92"/>
            </a:xfrm>
            <a:prstGeom prst="ellipse">
              <a:avLst/>
            </a:prstGeom>
            <a:solidFill>
              <a:srgbClr val="660066"/>
            </a:solidFill>
            <a:ln w="9525">
              <a:noFill/>
              <a:round/>
              <a:headEnd/>
              <a:tailEnd/>
            </a:ln>
            <a:effectLst/>
          </p:spPr>
          <p:txBody>
            <a:bodyPr wrap="none" anchor="ctr"/>
            <a:lstStyle/>
            <a:p>
              <a:endParaRPr lang="en-US"/>
            </a:p>
          </p:txBody>
        </p:sp>
      </p:grpSp>
      <p:sp>
        <p:nvSpPr>
          <p:cNvPr id="33902" name="Text Box 110"/>
          <p:cNvSpPr txBox="1">
            <a:spLocks noChangeArrowheads="1"/>
          </p:cNvSpPr>
          <p:nvPr/>
        </p:nvSpPr>
        <p:spPr bwMode="auto">
          <a:xfrm>
            <a:off x="6118225" y="4572000"/>
            <a:ext cx="1450975" cy="457200"/>
          </a:xfrm>
          <a:prstGeom prst="rect">
            <a:avLst/>
          </a:prstGeom>
          <a:noFill/>
          <a:ln w="76200">
            <a:noFill/>
            <a:miter lim="800000"/>
            <a:headEnd/>
            <a:tailEnd/>
          </a:ln>
          <a:effectLst/>
        </p:spPr>
        <p:txBody>
          <a:bodyPr wrap="none">
            <a:spAutoFit/>
          </a:bodyPr>
          <a:lstStyle/>
          <a:p>
            <a:pPr>
              <a:spcBef>
                <a:spcPct val="50000"/>
              </a:spcBef>
            </a:pPr>
            <a:r>
              <a:rPr lang="en-US" i="1"/>
              <a:t>D</a:t>
            </a:r>
            <a:r>
              <a:rPr lang="en-US" i="1" baseline="-25000"/>
              <a:t>A </a:t>
            </a:r>
            <a:r>
              <a:rPr lang="en-US" i="1"/>
              <a:t>= MB</a:t>
            </a:r>
            <a:r>
              <a:rPr lang="en-US" i="1" baseline="-25000"/>
              <a:t>A</a:t>
            </a:r>
            <a:endParaRPr lang="en-US"/>
          </a:p>
        </p:txBody>
      </p:sp>
      <p:sp>
        <p:nvSpPr>
          <p:cNvPr id="33903" name="Text Box 111"/>
          <p:cNvSpPr txBox="1">
            <a:spLocks noChangeArrowheads="1"/>
          </p:cNvSpPr>
          <p:nvPr/>
        </p:nvSpPr>
        <p:spPr bwMode="auto">
          <a:xfrm>
            <a:off x="6118225" y="4953000"/>
            <a:ext cx="1450975" cy="457200"/>
          </a:xfrm>
          <a:prstGeom prst="rect">
            <a:avLst/>
          </a:prstGeom>
          <a:noFill/>
          <a:ln w="76200">
            <a:noFill/>
            <a:miter lim="800000"/>
            <a:headEnd/>
            <a:tailEnd/>
          </a:ln>
          <a:effectLst/>
        </p:spPr>
        <p:txBody>
          <a:bodyPr wrap="none">
            <a:spAutoFit/>
          </a:bodyPr>
          <a:lstStyle/>
          <a:p>
            <a:pPr>
              <a:spcBef>
                <a:spcPct val="50000"/>
              </a:spcBef>
            </a:pPr>
            <a:r>
              <a:rPr lang="en-US" i="1"/>
              <a:t>D</a:t>
            </a:r>
            <a:r>
              <a:rPr lang="en-US" i="1" baseline="-25000"/>
              <a:t>B </a:t>
            </a:r>
            <a:r>
              <a:rPr lang="en-US" i="1"/>
              <a:t>= MB</a:t>
            </a:r>
            <a:r>
              <a:rPr lang="en-US" i="1" baseline="-25000"/>
              <a:t>B</a:t>
            </a:r>
            <a:endParaRPr lang="en-US"/>
          </a:p>
        </p:txBody>
      </p:sp>
      <p:sp>
        <p:nvSpPr>
          <p:cNvPr id="33904" name="Text Box 112"/>
          <p:cNvSpPr txBox="1">
            <a:spLocks noChangeArrowheads="1"/>
          </p:cNvSpPr>
          <p:nvPr/>
        </p:nvSpPr>
        <p:spPr bwMode="auto">
          <a:xfrm>
            <a:off x="6108700" y="5334000"/>
            <a:ext cx="1473200" cy="457200"/>
          </a:xfrm>
          <a:prstGeom prst="rect">
            <a:avLst/>
          </a:prstGeom>
          <a:noFill/>
          <a:ln w="76200">
            <a:noFill/>
            <a:miter lim="800000"/>
            <a:headEnd/>
            <a:tailEnd/>
          </a:ln>
          <a:effectLst/>
        </p:spPr>
        <p:txBody>
          <a:bodyPr wrap="none">
            <a:spAutoFit/>
          </a:bodyPr>
          <a:lstStyle/>
          <a:p>
            <a:pPr>
              <a:spcBef>
                <a:spcPct val="50000"/>
              </a:spcBef>
            </a:pPr>
            <a:r>
              <a:rPr lang="en-US" i="1"/>
              <a:t>D</a:t>
            </a:r>
            <a:r>
              <a:rPr lang="en-US" i="1" baseline="-25000"/>
              <a:t>C </a:t>
            </a:r>
            <a:r>
              <a:rPr lang="en-US" i="1"/>
              <a:t>= MB</a:t>
            </a:r>
            <a:r>
              <a:rPr lang="en-US" i="1" baseline="-25000"/>
              <a:t>C</a:t>
            </a:r>
            <a:endParaRPr lang="en-US"/>
          </a:p>
        </p:txBody>
      </p:sp>
      <p:sp>
        <p:nvSpPr>
          <p:cNvPr id="33905" name="Rectangle 113"/>
          <p:cNvSpPr>
            <a:spLocks noChangeArrowheads="1"/>
          </p:cNvSpPr>
          <p:nvPr/>
        </p:nvSpPr>
        <p:spPr bwMode="auto">
          <a:xfrm>
            <a:off x="6121400" y="4114800"/>
            <a:ext cx="1574800" cy="457200"/>
          </a:xfrm>
          <a:prstGeom prst="rect">
            <a:avLst/>
          </a:prstGeom>
          <a:noFill/>
          <a:ln w="76200">
            <a:noFill/>
            <a:miter lim="800000"/>
            <a:headEnd/>
            <a:tailEnd/>
          </a:ln>
          <a:effectLst/>
        </p:spPr>
        <p:txBody>
          <a:bodyPr wrap="none">
            <a:spAutoFit/>
          </a:bodyPr>
          <a:lstStyle/>
          <a:p>
            <a:pPr>
              <a:spcBef>
                <a:spcPct val="50000"/>
              </a:spcBef>
            </a:pPr>
            <a:r>
              <a:rPr lang="en-US" i="1"/>
              <a:t>D</a:t>
            </a:r>
            <a:r>
              <a:rPr lang="en-US" i="1" baseline="-25000"/>
              <a:t>A</a:t>
            </a:r>
            <a:r>
              <a:rPr lang="en-US" i="1"/>
              <a:t>= </a:t>
            </a:r>
            <a:r>
              <a:rPr lang="en-US" b="1">
                <a:sym typeface="Symbol" pitchFamily="18" charset="2"/>
              </a:rPr>
              <a:t></a:t>
            </a:r>
            <a:r>
              <a:rPr lang="en-US" i="1"/>
              <a:t>MB</a:t>
            </a:r>
            <a:r>
              <a:rPr lang="en-US" i="1" baseline="-25000"/>
              <a:t>A</a:t>
            </a:r>
          </a:p>
        </p:txBody>
      </p:sp>
      <p:sp>
        <p:nvSpPr>
          <p:cNvPr id="53" name="Slide Number Placeholder 52"/>
          <p:cNvSpPr>
            <a:spLocks noGrp="1"/>
          </p:cNvSpPr>
          <p:nvPr>
            <p:ph type="sldNum" sz="quarter" idx="12"/>
          </p:nvPr>
        </p:nvSpPr>
        <p:spPr/>
        <p:txBody>
          <a:bodyPr/>
          <a:lstStyle/>
          <a:p>
            <a:fld id="{EBAF29EC-BCDD-4A7F-A2C8-D8839C6544B5}" type="slidenum">
              <a:rPr lang="en-US" smtClean="0"/>
              <a:pPr/>
              <a:t>46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884"/>
                                        </p:tgtEl>
                                        <p:attrNameLst>
                                          <p:attrName>style.visibility</p:attrName>
                                        </p:attrNameLst>
                                      </p:cBhvr>
                                      <p:to>
                                        <p:strVal val="visible"/>
                                      </p:to>
                                    </p:set>
                                    <p:animEffect transition="in" filter="wipe(left)">
                                      <p:cBhvr>
                                        <p:cTn id="15" dur="500"/>
                                        <p:tgtEl>
                                          <p:spTgt spid="33884"/>
                                        </p:tgtEl>
                                      </p:cBhvr>
                                    </p:animEffec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499"/>
                                          </p:stCondLst>
                                        </p:cTn>
                                        <p:tgtEl>
                                          <p:spTgt spid="33905">
                                            <p:txEl>
                                              <p:pRg st="0" end="0"/>
                                            </p:txEl>
                                          </p:spTgt>
                                        </p:tgtEl>
                                        <p:attrNameLst>
                                          <p:attrName>style.visibility</p:attrName>
                                        </p:attrNameLst>
                                      </p:cBhvr>
                                      <p:to>
                                        <p:strVal val="visible"/>
                                      </p:to>
                                    </p:se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33897"/>
                                        </p:tgtEl>
                                        <p:attrNameLst>
                                          <p:attrName>style.visibility</p:attrName>
                                        </p:attrNameLst>
                                      </p:cBhvr>
                                      <p:to>
                                        <p:strVal val="visible"/>
                                      </p:to>
                                    </p:set>
                                    <p:animEffect transition="in" filter="wipe(left)">
                                      <p:cBhvr>
                                        <p:cTn id="26" dur="500"/>
                                        <p:tgtEl>
                                          <p:spTgt spid="33897"/>
                                        </p:tgtEl>
                                      </p:cBhvr>
                                    </p:animEffect>
                                  </p:childTnLst>
                                </p:cTn>
                              </p:par>
                            </p:childTnLst>
                          </p:cTn>
                        </p:par>
                        <p:par>
                          <p:cTn id="27" fill="hold">
                            <p:stCondLst>
                              <p:cond delay="3000"/>
                            </p:stCondLst>
                            <p:childTnLst>
                              <p:par>
                                <p:cTn id="28" presetID="1" presetClass="entr" presetSubtype="0" fill="hold" grpId="0" nodeType="afterEffect">
                                  <p:stCondLst>
                                    <p:cond delay="0"/>
                                  </p:stCondLst>
                                  <p:childTnLst>
                                    <p:set>
                                      <p:cBhvr>
                                        <p:cTn id="29" dur="1" fill="hold">
                                          <p:stCondLst>
                                            <p:cond delay="499"/>
                                          </p:stCondLst>
                                        </p:cTn>
                                        <p:tgtEl>
                                          <p:spTgt spid="33902">
                                            <p:txEl>
                                              <p:pRg st="0" end="0"/>
                                            </p:txEl>
                                          </p:spTgt>
                                        </p:tgtEl>
                                        <p:attrNameLst>
                                          <p:attrName>style.visibility</p:attrName>
                                        </p:attrNameLst>
                                      </p:cBhvr>
                                      <p:to>
                                        <p:strVal val="visible"/>
                                      </p:to>
                                    </p:se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left)">
                                      <p:cBhvr>
                                        <p:cTn id="33" dur="500"/>
                                        <p:tgtEl>
                                          <p:spTgt spid="5"/>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33891"/>
                                        </p:tgtEl>
                                        <p:attrNameLst>
                                          <p:attrName>style.visibility</p:attrName>
                                        </p:attrNameLst>
                                      </p:cBhvr>
                                      <p:to>
                                        <p:strVal val="visible"/>
                                      </p:to>
                                    </p:set>
                                    <p:animEffect transition="in" filter="wipe(left)">
                                      <p:cBhvr>
                                        <p:cTn id="37" dur="500"/>
                                        <p:tgtEl>
                                          <p:spTgt spid="33891"/>
                                        </p:tgtEl>
                                      </p:cBhvr>
                                    </p:animEffect>
                                  </p:childTnLst>
                                </p:cTn>
                              </p:par>
                            </p:childTnLst>
                          </p:cTn>
                        </p:par>
                        <p:par>
                          <p:cTn id="38" fill="hold">
                            <p:stCondLst>
                              <p:cond delay="4500"/>
                            </p:stCondLst>
                            <p:childTnLst>
                              <p:par>
                                <p:cTn id="39" presetID="1" presetClass="entr" presetSubtype="0" fill="hold" grpId="0" nodeType="afterEffect">
                                  <p:stCondLst>
                                    <p:cond delay="0"/>
                                  </p:stCondLst>
                                  <p:childTnLst>
                                    <p:set>
                                      <p:cBhvr>
                                        <p:cTn id="40" dur="1" fill="hold">
                                          <p:stCondLst>
                                            <p:cond delay="499"/>
                                          </p:stCondLst>
                                        </p:cTn>
                                        <p:tgtEl>
                                          <p:spTgt spid="33903">
                                            <p:txEl>
                                              <p:pRg st="0" end="0"/>
                                            </p:txEl>
                                          </p:spTgt>
                                        </p:tgtEl>
                                        <p:attrNameLst>
                                          <p:attrName>style.visibility</p:attrName>
                                        </p:attrNameLst>
                                      </p:cBhvr>
                                      <p:to>
                                        <p:strVal val="visible"/>
                                      </p:to>
                                    </p:set>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par>
                          <p:cTn id="45" fill="hold">
                            <p:stCondLst>
                              <p:cond delay="5500"/>
                            </p:stCondLst>
                            <p:childTnLst>
                              <p:par>
                                <p:cTn id="46" presetID="22" presetClass="entr" presetSubtype="8" fill="hold" grpId="0" nodeType="afterEffect">
                                  <p:stCondLst>
                                    <p:cond delay="0"/>
                                  </p:stCondLst>
                                  <p:childTnLst>
                                    <p:set>
                                      <p:cBhvr>
                                        <p:cTn id="47" dur="1" fill="hold">
                                          <p:stCondLst>
                                            <p:cond delay="0"/>
                                          </p:stCondLst>
                                        </p:cTn>
                                        <p:tgtEl>
                                          <p:spTgt spid="33819"/>
                                        </p:tgtEl>
                                        <p:attrNameLst>
                                          <p:attrName>style.visibility</p:attrName>
                                        </p:attrNameLst>
                                      </p:cBhvr>
                                      <p:to>
                                        <p:strVal val="visible"/>
                                      </p:to>
                                    </p:set>
                                    <p:animEffect transition="in" filter="wipe(left)">
                                      <p:cBhvr>
                                        <p:cTn id="48" dur="500"/>
                                        <p:tgtEl>
                                          <p:spTgt spid="33819"/>
                                        </p:tgtEl>
                                      </p:cBhvr>
                                    </p:animEffect>
                                  </p:childTnLst>
                                </p:cTn>
                              </p:par>
                            </p:childTnLst>
                          </p:cTn>
                        </p:par>
                        <p:par>
                          <p:cTn id="49" fill="hold">
                            <p:stCondLst>
                              <p:cond delay="6000"/>
                            </p:stCondLst>
                            <p:childTnLst>
                              <p:par>
                                <p:cTn id="50" presetID="1" presetClass="entr" presetSubtype="0" fill="hold" grpId="0" nodeType="afterEffect">
                                  <p:stCondLst>
                                    <p:cond delay="0"/>
                                  </p:stCondLst>
                                  <p:childTnLst>
                                    <p:set>
                                      <p:cBhvr>
                                        <p:cTn id="51" dur="1" fill="hold">
                                          <p:stCondLst>
                                            <p:cond delay="499"/>
                                          </p:stCondLst>
                                        </p:cTn>
                                        <p:tgtEl>
                                          <p:spTgt spid="3390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9" grpId="0" animBg="1"/>
      <p:bldP spid="33884" grpId="0" animBg="1"/>
      <p:bldP spid="33891" grpId="0" animBg="1"/>
      <p:bldP spid="33897" grpId="0" animBg="1"/>
      <p:bldP spid="33902" grpId="0" build="p" autoUpdateAnimBg="0" advAuto="0"/>
      <p:bldP spid="33903" grpId="0" build="p" autoUpdateAnimBg="0" advAuto="0"/>
      <p:bldP spid="33904" grpId="0" build="p" autoUpdateAnimBg="0" advAuto="0"/>
      <p:bldP spid="33905" grpId="0" build="p" autoUpdateAnimBg="0" advAuto="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228600" y="609600"/>
            <a:ext cx="8610600" cy="1143000"/>
          </a:xfrm>
        </p:spPr>
        <p:txBody>
          <a:bodyPr>
            <a:normAutofit fontScale="90000"/>
          </a:bodyPr>
          <a:lstStyle/>
          <a:p>
            <a:r>
              <a:rPr lang="en-US"/>
              <a:t>Efficient Output of a </a:t>
            </a:r>
            <a:br>
              <a:rPr lang="en-US"/>
            </a:br>
            <a:r>
              <a:rPr lang="en-US"/>
              <a:t>Pure Public Good</a:t>
            </a:r>
            <a:endParaRPr lang="en-US" b="0"/>
          </a:p>
        </p:txBody>
      </p:sp>
      <p:sp>
        <p:nvSpPr>
          <p:cNvPr id="36867" name="Rectangle 3"/>
          <p:cNvSpPr>
            <a:spLocks noGrp="1" noChangeArrowheads="1"/>
          </p:cNvSpPr>
          <p:nvPr>
            <p:ph type="body" idx="1"/>
          </p:nvPr>
        </p:nvSpPr>
        <p:spPr>
          <a:xfrm>
            <a:off x="685800" y="1981200"/>
            <a:ext cx="7772400" cy="1828800"/>
          </a:xfrm>
          <a:ln/>
        </p:spPr>
        <p:txBody>
          <a:bodyPr/>
          <a:lstStyle/>
          <a:p>
            <a:pPr>
              <a:buClr>
                <a:srgbClr val="800080"/>
              </a:buClr>
            </a:pPr>
            <a:r>
              <a:rPr lang="en-US" sz="2800">
                <a:solidFill>
                  <a:schemeClr val="tx1"/>
                </a:solidFill>
                <a:latin typeface="Arial" charset="0"/>
              </a:rPr>
              <a:t>The socially optimal level of the public good requires that we set the Marginal Social Benefit of that good equal to its Marginal Social Cost. </a:t>
            </a:r>
            <a:r>
              <a:rPr lang="en-US" sz="2800" i="1">
                <a:solidFill>
                  <a:srgbClr val="800080"/>
                </a:solidFill>
                <a:latin typeface="Arial" charset="0"/>
              </a:rPr>
              <a:t>MSB </a:t>
            </a:r>
            <a:r>
              <a:rPr lang="en-US" sz="2800">
                <a:solidFill>
                  <a:srgbClr val="800080"/>
                </a:solidFill>
                <a:latin typeface="Arial" charset="0"/>
              </a:rPr>
              <a:t>= </a:t>
            </a:r>
            <a:r>
              <a:rPr lang="en-US" sz="2800" i="1">
                <a:solidFill>
                  <a:srgbClr val="800080"/>
                </a:solidFill>
                <a:latin typeface="Arial" charset="0"/>
              </a:rPr>
              <a:t>MSC</a:t>
            </a:r>
            <a:endParaRPr lang="en-US" sz="2800">
              <a:solidFill>
                <a:schemeClr val="tx1"/>
              </a:solidFill>
              <a:latin typeface="Arial" charset="0"/>
            </a:endParaRPr>
          </a:p>
        </p:txBody>
      </p:sp>
      <p:grpSp>
        <p:nvGrpSpPr>
          <p:cNvPr id="2" name="Group 13"/>
          <p:cNvGrpSpPr>
            <a:grpSpLocks/>
          </p:cNvGrpSpPr>
          <p:nvPr/>
        </p:nvGrpSpPr>
        <p:grpSpPr bwMode="auto">
          <a:xfrm>
            <a:off x="693738" y="3783013"/>
            <a:ext cx="4110037" cy="636587"/>
            <a:chOff x="437" y="2383"/>
            <a:chExt cx="2589" cy="401"/>
          </a:xfrm>
        </p:grpSpPr>
        <p:pic>
          <p:nvPicPr>
            <p:cNvPr id="36873" name="Picture 9" descr="F:\Hyman PPT\art~1\equations for hyman.tif"/>
            <p:cNvPicPr>
              <a:picLocks noChangeAspect="1" noChangeArrowheads="1"/>
            </p:cNvPicPr>
            <p:nvPr/>
          </p:nvPicPr>
          <p:blipFill>
            <a:blip r:embed="rId2" cstate="print"/>
            <a:srcRect l="21861"/>
            <a:stretch>
              <a:fillRect/>
            </a:stretch>
          </p:blipFill>
          <p:spPr bwMode="auto">
            <a:xfrm>
              <a:off x="624" y="2383"/>
              <a:ext cx="2402" cy="401"/>
            </a:xfrm>
            <a:prstGeom prst="rect">
              <a:avLst/>
            </a:prstGeom>
            <a:noFill/>
          </p:spPr>
        </p:pic>
        <p:sp>
          <p:nvSpPr>
            <p:cNvPr id="36874" name="Text Box 10"/>
            <p:cNvSpPr txBox="1">
              <a:spLocks noChangeArrowheads="1"/>
            </p:cNvSpPr>
            <p:nvPr/>
          </p:nvSpPr>
          <p:spPr bwMode="auto">
            <a:xfrm>
              <a:off x="437" y="2428"/>
              <a:ext cx="280" cy="327"/>
            </a:xfrm>
            <a:prstGeom prst="rect">
              <a:avLst/>
            </a:prstGeom>
            <a:noFill/>
            <a:ln w="76200">
              <a:noFill/>
              <a:miter lim="800000"/>
              <a:headEnd/>
              <a:tailEnd/>
            </a:ln>
            <a:effectLst/>
          </p:spPr>
          <p:txBody>
            <a:bodyPr wrap="none">
              <a:spAutoFit/>
            </a:bodyPr>
            <a:lstStyle/>
            <a:p>
              <a:pPr>
                <a:buClr>
                  <a:srgbClr val="660066"/>
                </a:buClr>
                <a:buFont typeface="Wingdings" pitchFamily="2" charset="2"/>
                <a:buChar char="§"/>
              </a:pPr>
              <a:r>
                <a:rPr lang="en-US" sz="2800"/>
                <a:t> </a:t>
              </a:r>
            </a:p>
          </p:txBody>
        </p:sp>
      </p:grpSp>
      <p:sp>
        <p:nvSpPr>
          <p:cNvPr id="36876" name="Rectangle 12"/>
          <p:cNvSpPr>
            <a:spLocks noChangeArrowheads="1"/>
          </p:cNvSpPr>
          <p:nvPr/>
        </p:nvSpPr>
        <p:spPr bwMode="auto">
          <a:xfrm>
            <a:off x="692150" y="4495800"/>
            <a:ext cx="7772400" cy="1828800"/>
          </a:xfrm>
          <a:prstGeom prst="rect">
            <a:avLst/>
          </a:prstGeom>
          <a:noFill/>
          <a:ln w="9525">
            <a:noFill/>
            <a:miter lim="800000"/>
            <a:headEnd/>
            <a:tailEnd/>
          </a:ln>
          <a:effectLst/>
        </p:spPr>
        <p:txBody>
          <a:bodyPr/>
          <a:lstStyle/>
          <a:p>
            <a:pPr marL="342900" indent="-342900" algn="l">
              <a:spcBef>
                <a:spcPct val="20000"/>
              </a:spcBef>
              <a:buClr>
                <a:srgbClr val="800080"/>
              </a:buClr>
              <a:buFont typeface="Wingdings" pitchFamily="2" charset="2"/>
              <a:buChar char="§"/>
            </a:pPr>
            <a:r>
              <a:rPr lang="en-US" sz="2800" dirty="0" err="1">
                <a:solidFill>
                  <a:srgbClr val="800080"/>
                </a:solidFill>
              </a:rPr>
              <a:t>Lindahl</a:t>
            </a:r>
            <a:r>
              <a:rPr lang="en-US" sz="2800" dirty="0">
                <a:solidFill>
                  <a:srgbClr val="800080"/>
                </a:solidFill>
              </a:rPr>
              <a:t> Pricing:</a:t>
            </a:r>
            <a:r>
              <a:rPr lang="en-US" sz="2800" dirty="0"/>
              <a:t> Everyone in a group cooperates and pays their marginal benefit.</a:t>
            </a:r>
          </a:p>
          <a:p>
            <a:pPr marL="742950" lvl="1" indent="-285750" algn="l">
              <a:spcBef>
                <a:spcPct val="20000"/>
              </a:spcBef>
              <a:buClr>
                <a:srgbClr val="800080"/>
              </a:buClr>
              <a:buFont typeface="Wingdings" pitchFamily="2" charset="2"/>
              <a:buChar char="§"/>
            </a:pPr>
            <a:r>
              <a:rPr lang="en-US" dirty="0"/>
              <a:t>We can demonstrate this issue mathematically, numerically (using a table), and graphically.</a:t>
            </a:r>
          </a:p>
        </p:txBody>
      </p:sp>
      <p:sp>
        <p:nvSpPr>
          <p:cNvPr id="8" name="Slide Number Placeholder 7"/>
          <p:cNvSpPr>
            <a:spLocks noGrp="1"/>
          </p:cNvSpPr>
          <p:nvPr>
            <p:ph type="sldNum" sz="quarter" idx="12"/>
          </p:nvPr>
        </p:nvSpPr>
        <p:spPr/>
        <p:txBody>
          <a:bodyPr/>
          <a:lstStyle/>
          <a:p>
            <a:fld id="{EBAF29EC-BCDD-4A7F-A2C8-D8839C6544B5}" type="slidenum">
              <a:rPr lang="en-US" smtClean="0"/>
              <a:pPr/>
              <a:t>47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subTnLst>
                                    <p:animClr>
                                      <p:cBhvr override="childStyle">
                                        <p:cTn dur="1" fill="hold" display="0" masterRel="nextClick" afterEffect="1"/>
                                        <p:tgtEl>
                                          <p:spTgt spid="36867">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876">
                                            <p:txEl>
                                              <p:pRg st="0" end="0"/>
                                            </p:txEl>
                                          </p:spTgt>
                                        </p:tgtEl>
                                        <p:attrNameLst>
                                          <p:attrName>style.visibility</p:attrName>
                                        </p:attrNameLst>
                                      </p:cBhvr>
                                      <p:to>
                                        <p:strVal val="visible"/>
                                      </p:to>
                                    </p:set>
                                    <p:animEffect transition="in" filter="wipe(left)">
                                      <p:cBhvr>
                                        <p:cTn id="15" dur="500"/>
                                        <p:tgtEl>
                                          <p:spTgt spid="36876">
                                            <p:txEl>
                                              <p:pRg st="0" end="0"/>
                                            </p:txEl>
                                          </p:spTgt>
                                        </p:tgtEl>
                                      </p:cBhvr>
                                    </p:animEffect>
                                  </p:childTnLst>
                                  <p:subTnLst>
                                    <p:animClr>
                                      <p:cBhvr override="childStyle">
                                        <p:cTn dur="1" fill="hold" display="0" masterRel="nextClick" afterEffect="1"/>
                                        <p:tgtEl>
                                          <p:spTgt spid="36876">
                                            <p:txEl>
                                              <p:pRg st="0" end="0"/>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6876">
                                            <p:txEl>
                                              <p:pRg st="1" end="1"/>
                                            </p:txEl>
                                          </p:spTgt>
                                        </p:tgtEl>
                                        <p:attrNameLst>
                                          <p:attrName>style.visibility</p:attrName>
                                        </p:attrNameLst>
                                      </p:cBhvr>
                                      <p:to>
                                        <p:strVal val="visible"/>
                                      </p:to>
                                    </p:set>
                                    <p:animEffect transition="in" filter="wipe(left)">
                                      <p:cBhvr>
                                        <p:cTn id="19" dur="500"/>
                                        <p:tgtEl>
                                          <p:spTgt spid="36876">
                                            <p:txEl>
                                              <p:pRg st="1" end="1"/>
                                            </p:txEl>
                                          </p:spTgt>
                                        </p:tgtEl>
                                      </p:cBhvr>
                                    </p:animEffect>
                                  </p:childTnLst>
                                  <p:subTnLst>
                                    <p:animClr>
                                      <p:cBhvr override="childStyle">
                                        <p:cTn dur="1" fill="hold" display="0" masterRel="nextClick" afterEffect="1"/>
                                        <p:tgtEl>
                                          <p:spTgt spid="36876">
                                            <p:txEl>
                                              <p:pRg st="1" end="1"/>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bldLvl="5" autoUpdateAnimBg="0" advAuto="0"/>
      <p:bldP spid="36876" grpId="0" build="p" bldLvl="5" autoUpdateAnimBg="0" advAuto="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5"/>
          <p:cNvGrpSpPr>
            <a:grpSpLocks/>
          </p:cNvGrpSpPr>
          <p:nvPr/>
        </p:nvGrpSpPr>
        <p:grpSpPr bwMode="auto">
          <a:xfrm>
            <a:off x="1905000" y="4629150"/>
            <a:ext cx="2971800" cy="704850"/>
            <a:chOff x="1200" y="2916"/>
            <a:chExt cx="1872" cy="444"/>
          </a:xfrm>
        </p:grpSpPr>
        <p:sp>
          <p:nvSpPr>
            <p:cNvPr id="34924" name="Line 108"/>
            <p:cNvSpPr>
              <a:spLocks noChangeShapeType="1"/>
            </p:cNvSpPr>
            <p:nvPr/>
          </p:nvSpPr>
          <p:spPr bwMode="auto">
            <a:xfrm flipH="1">
              <a:off x="1200" y="2916"/>
              <a:ext cx="1872" cy="0"/>
            </a:xfrm>
            <a:prstGeom prst="line">
              <a:avLst/>
            </a:prstGeom>
            <a:noFill/>
            <a:ln w="76200" cap="rnd">
              <a:solidFill>
                <a:srgbClr val="006600"/>
              </a:solidFill>
              <a:prstDash val="sysDot"/>
              <a:round/>
              <a:headEnd/>
              <a:tailEnd/>
            </a:ln>
            <a:effectLst/>
          </p:spPr>
          <p:txBody>
            <a:bodyPr wrap="none" anchor="ctr"/>
            <a:lstStyle/>
            <a:p>
              <a:endParaRPr lang="en-US"/>
            </a:p>
          </p:txBody>
        </p:sp>
        <p:sp>
          <p:nvSpPr>
            <p:cNvPr id="34925" name="Line 109"/>
            <p:cNvSpPr>
              <a:spLocks noChangeShapeType="1"/>
            </p:cNvSpPr>
            <p:nvPr/>
          </p:nvSpPr>
          <p:spPr bwMode="auto">
            <a:xfrm flipH="1">
              <a:off x="1200" y="3152"/>
              <a:ext cx="1872" cy="0"/>
            </a:xfrm>
            <a:prstGeom prst="line">
              <a:avLst/>
            </a:prstGeom>
            <a:noFill/>
            <a:ln w="76200" cap="rnd">
              <a:solidFill>
                <a:srgbClr val="006600"/>
              </a:solidFill>
              <a:prstDash val="sysDot"/>
              <a:round/>
              <a:headEnd/>
              <a:tailEnd/>
            </a:ln>
            <a:effectLst/>
          </p:spPr>
          <p:txBody>
            <a:bodyPr wrap="none" anchor="ctr"/>
            <a:lstStyle/>
            <a:p>
              <a:endParaRPr lang="en-US"/>
            </a:p>
          </p:txBody>
        </p:sp>
        <p:sp>
          <p:nvSpPr>
            <p:cNvPr id="34926" name="Line 110"/>
            <p:cNvSpPr>
              <a:spLocks noChangeShapeType="1"/>
            </p:cNvSpPr>
            <p:nvPr/>
          </p:nvSpPr>
          <p:spPr bwMode="auto">
            <a:xfrm flipH="1">
              <a:off x="1200" y="3360"/>
              <a:ext cx="1872" cy="0"/>
            </a:xfrm>
            <a:prstGeom prst="line">
              <a:avLst/>
            </a:prstGeom>
            <a:noFill/>
            <a:ln w="76200" cap="rnd">
              <a:solidFill>
                <a:srgbClr val="006600"/>
              </a:solidFill>
              <a:prstDash val="sysDot"/>
              <a:round/>
              <a:headEnd/>
              <a:tailEnd/>
            </a:ln>
            <a:effectLst/>
          </p:spPr>
          <p:txBody>
            <a:bodyPr wrap="none" anchor="ctr"/>
            <a:lstStyle/>
            <a:p>
              <a:endParaRPr lang="en-US"/>
            </a:p>
          </p:txBody>
        </p:sp>
      </p:grpSp>
      <p:sp>
        <p:nvSpPr>
          <p:cNvPr id="34923" name="Line 107"/>
          <p:cNvSpPr>
            <a:spLocks noChangeShapeType="1"/>
          </p:cNvSpPr>
          <p:nvPr/>
        </p:nvSpPr>
        <p:spPr bwMode="auto">
          <a:xfrm flipV="1">
            <a:off x="4889500" y="3429000"/>
            <a:ext cx="0" cy="2362200"/>
          </a:xfrm>
          <a:prstGeom prst="line">
            <a:avLst/>
          </a:prstGeom>
          <a:noFill/>
          <a:ln w="76200" cap="rnd">
            <a:solidFill>
              <a:srgbClr val="006600"/>
            </a:solidFill>
            <a:prstDash val="sysDot"/>
            <a:round/>
            <a:headEnd/>
            <a:tailEnd/>
          </a:ln>
          <a:effectLst/>
        </p:spPr>
        <p:txBody>
          <a:bodyPr wrap="none" anchor="ctr"/>
          <a:lstStyle/>
          <a:p>
            <a:endParaRPr lang="en-US"/>
          </a:p>
        </p:txBody>
      </p:sp>
      <p:sp>
        <p:nvSpPr>
          <p:cNvPr id="34873" name="Rectangle 57"/>
          <p:cNvSpPr>
            <a:spLocks noGrp="1" noChangeArrowheads="1"/>
          </p:cNvSpPr>
          <p:nvPr>
            <p:ph type="title" idx="4294967295"/>
          </p:nvPr>
        </p:nvSpPr>
        <p:spPr>
          <a:xfrm>
            <a:off x="304800" y="-152400"/>
            <a:ext cx="8686800" cy="1143000"/>
          </a:xfrm>
        </p:spPr>
        <p:txBody>
          <a:bodyPr/>
          <a:lstStyle/>
          <a:p>
            <a:r>
              <a:rPr lang="en-US" sz="2400" dirty="0" smtClean="0"/>
              <a:t>Efficient </a:t>
            </a:r>
            <a:r>
              <a:rPr lang="en-US" sz="2400" dirty="0"/>
              <a:t>Output for a Pure Public Good</a:t>
            </a:r>
          </a:p>
        </p:txBody>
      </p:sp>
      <p:sp>
        <p:nvSpPr>
          <p:cNvPr id="34874" name="Text Box 58"/>
          <p:cNvSpPr txBox="1">
            <a:spLocks noChangeArrowheads="1"/>
          </p:cNvSpPr>
          <p:nvPr/>
        </p:nvSpPr>
        <p:spPr bwMode="auto">
          <a:xfrm>
            <a:off x="2743200" y="6172200"/>
            <a:ext cx="4267200" cy="457200"/>
          </a:xfrm>
          <a:prstGeom prst="rect">
            <a:avLst/>
          </a:prstGeom>
          <a:noFill/>
          <a:ln w="9525">
            <a:noFill/>
            <a:miter lim="800000"/>
            <a:headEnd/>
            <a:tailEnd/>
          </a:ln>
          <a:effectLst/>
        </p:spPr>
        <p:txBody>
          <a:bodyPr>
            <a:spAutoFit/>
          </a:bodyPr>
          <a:lstStyle/>
          <a:p>
            <a:pPr algn="l">
              <a:spcBef>
                <a:spcPct val="50000"/>
              </a:spcBef>
            </a:pPr>
            <a:r>
              <a:rPr lang="en-US" b="1">
                <a:solidFill>
                  <a:srgbClr val="660066"/>
                </a:solidFill>
              </a:rPr>
              <a:t>Security Guards per Week</a:t>
            </a:r>
          </a:p>
        </p:txBody>
      </p:sp>
      <p:sp>
        <p:nvSpPr>
          <p:cNvPr id="34877" name="Text Box 61"/>
          <p:cNvSpPr txBox="1">
            <a:spLocks noChangeArrowheads="1"/>
          </p:cNvSpPr>
          <p:nvPr/>
        </p:nvSpPr>
        <p:spPr bwMode="auto">
          <a:xfrm>
            <a:off x="4876800" y="2959100"/>
            <a:ext cx="685800" cy="457200"/>
          </a:xfrm>
          <a:prstGeom prst="rect">
            <a:avLst/>
          </a:prstGeom>
          <a:noFill/>
          <a:ln w="9525">
            <a:noFill/>
            <a:miter lim="800000"/>
            <a:headEnd/>
            <a:tailEnd/>
          </a:ln>
          <a:effectLst/>
        </p:spPr>
        <p:txBody>
          <a:bodyPr>
            <a:spAutoFit/>
          </a:bodyPr>
          <a:lstStyle/>
          <a:p>
            <a:pPr algn="l">
              <a:spcBef>
                <a:spcPct val="50000"/>
              </a:spcBef>
            </a:pPr>
            <a:r>
              <a:rPr lang="en-US"/>
              <a:t>E</a:t>
            </a:r>
            <a:endParaRPr lang="en-US" b="1" baseline="-25000"/>
          </a:p>
        </p:txBody>
      </p:sp>
      <p:sp>
        <p:nvSpPr>
          <p:cNvPr id="34879" name="Text Box 63"/>
          <p:cNvSpPr txBox="1">
            <a:spLocks noChangeArrowheads="1"/>
          </p:cNvSpPr>
          <p:nvPr/>
        </p:nvSpPr>
        <p:spPr bwMode="auto">
          <a:xfrm>
            <a:off x="1168400" y="5181600"/>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100</a:t>
            </a:r>
          </a:p>
        </p:txBody>
      </p:sp>
      <p:sp>
        <p:nvSpPr>
          <p:cNvPr id="34880" name="Text Box 64"/>
          <p:cNvSpPr txBox="1">
            <a:spLocks noChangeArrowheads="1"/>
          </p:cNvSpPr>
          <p:nvPr/>
        </p:nvSpPr>
        <p:spPr bwMode="auto">
          <a:xfrm>
            <a:off x="1168400" y="4625975"/>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200</a:t>
            </a:r>
          </a:p>
        </p:txBody>
      </p:sp>
      <p:sp>
        <p:nvSpPr>
          <p:cNvPr id="34881" name="Text Box 65"/>
          <p:cNvSpPr txBox="1">
            <a:spLocks noChangeArrowheads="1"/>
          </p:cNvSpPr>
          <p:nvPr/>
        </p:nvSpPr>
        <p:spPr bwMode="auto">
          <a:xfrm>
            <a:off x="1168400" y="4070350"/>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300</a:t>
            </a:r>
          </a:p>
        </p:txBody>
      </p:sp>
      <p:sp>
        <p:nvSpPr>
          <p:cNvPr id="34882" name="Text Box 66"/>
          <p:cNvSpPr txBox="1">
            <a:spLocks noChangeArrowheads="1"/>
          </p:cNvSpPr>
          <p:nvPr/>
        </p:nvSpPr>
        <p:spPr bwMode="auto">
          <a:xfrm>
            <a:off x="1168400" y="3514725"/>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400</a:t>
            </a:r>
          </a:p>
        </p:txBody>
      </p:sp>
      <p:sp>
        <p:nvSpPr>
          <p:cNvPr id="34883" name="Text Box 67"/>
          <p:cNvSpPr txBox="1">
            <a:spLocks noChangeArrowheads="1"/>
          </p:cNvSpPr>
          <p:nvPr/>
        </p:nvSpPr>
        <p:spPr bwMode="auto">
          <a:xfrm>
            <a:off x="1168400" y="2960688"/>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500</a:t>
            </a:r>
          </a:p>
        </p:txBody>
      </p:sp>
      <p:sp>
        <p:nvSpPr>
          <p:cNvPr id="34884" name="Text Box 68"/>
          <p:cNvSpPr txBox="1">
            <a:spLocks noChangeArrowheads="1"/>
          </p:cNvSpPr>
          <p:nvPr/>
        </p:nvSpPr>
        <p:spPr bwMode="auto">
          <a:xfrm>
            <a:off x="1168400" y="2405063"/>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600</a:t>
            </a:r>
          </a:p>
        </p:txBody>
      </p:sp>
      <p:sp>
        <p:nvSpPr>
          <p:cNvPr id="34885" name="Text Box 69"/>
          <p:cNvSpPr txBox="1">
            <a:spLocks noChangeArrowheads="1"/>
          </p:cNvSpPr>
          <p:nvPr/>
        </p:nvSpPr>
        <p:spPr bwMode="auto">
          <a:xfrm>
            <a:off x="1168400" y="1849438"/>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700</a:t>
            </a:r>
          </a:p>
        </p:txBody>
      </p:sp>
      <p:sp>
        <p:nvSpPr>
          <p:cNvPr id="34886" name="Text Box 70"/>
          <p:cNvSpPr txBox="1">
            <a:spLocks noChangeArrowheads="1"/>
          </p:cNvSpPr>
          <p:nvPr/>
        </p:nvSpPr>
        <p:spPr bwMode="auto">
          <a:xfrm>
            <a:off x="1168400" y="1295400"/>
            <a:ext cx="838200" cy="457200"/>
          </a:xfrm>
          <a:prstGeom prst="rect">
            <a:avLst/>
          </a:prstGeom>
          <a:noFill/>
          <a:ln w="9525">
            <a:noFill/>
            <a:miter lim="800000"/>
            <a:headEnd/>
            <a:tailEnd/>
          </a:ln>
          <a:effectLst/>
        </p:spPr>
        <p:txBody>
          <a:bodyPr>
            <a:spAutoFit/>
          </a:bodyPr>
          <a:lstStyle/>
          <a:p>
            <a:pPr algn="l">
              <a:spcBef>
                <a:spcPct val="50000"/>
              </a:spcBef>
            </a:pPr>
            <a:r>
              <a:rPr lang="en-US">
                <a:solidFill>
                  <a:srgbClr val="660066"/>
                </a:solidFill>
              </a:rPr>
              <a:t>800</a:t>
            </a:r>
          </a:p>
        </p:txBody>
      </p:sp>
      <p:sp>
        <p:nvSpPr>
          <p:cNvPr id="34887" name="Freeform 71"/>
          <p:cNvSpPr>
            <a:spLocks/>
          </p:cNvSpPr>
          <p:nvPr/>
        </p:nvSpPr>
        <p:spPr bwMode="auto">
          <a:xfrm>
            <a:off x="1930400" y="1219200"/>
            <a:ext cx="5410200" cy="4572000"/>
          </a:xfrm>
          <a:custGeom>
            <a:avLst/>
            <a:gdLst/>
            <a:ahLst/>
            <a:cxnLst>
              <a:cxn ang="0">
                <a:pos x="0" y="0"/>
              </a:cxn>
              <a:cxn ang="0">
                <a:pos x="0" y="2880"/>
              </a:cxn>
              <a:cxn ang="0">
                <a:pos x="3408" y="2880"/>
              </a:cxn>
            </a:cxnLst>
            <a:rect l="0" t="0" r="r" b="b"/>
            <a:pathLst>
              <a:path w="3408" h="2880">
                <a:moveTo>
                  <a:pt x="0" y="0"/>
                </a:moveTo>
                <a:lnTo>
                  <a:pt x="0" y="2880"/>
                </a:lnTo>
                <a:lnTo>
                  <a:pt x="3408" y="2880"/>
                </a:lnTo>
              </a:path>
            </a:pathLst>
          </a:custGeom>
          <a:noFill/>
          <a:ln w="76200" cmpd="sng">
            <a:solidFill>
              <a:schemeClr val="tx1"/>
            </a:solidFill>
            <a:round/>
            <a:headEnd/>
            <a:tailEnd/>
          </a:ln>
          <a:effectLst/>
        </p:spPr>
        <p:txBody>
          <a:bodyPr/>
          <a:lstStyle/>
          <a:p>
            <a:endParaRPr lang="en-US"/>
          </a:p>
        </p:txBody>
      </p:sp>
      <p:sp>
        <p:nvSpPr>
          <p:cNvPr id="34888" name="Rectangle 72"/>
          <p:cNvSpPr>
            <a:spLocks noChangeArrowheads="1"/>
          </p:cNvSpPr>
          <p:nvPr/>
        </p:nvSpPr>
        <p:spPr bwMode="auto">
          <a:xfrm rot="-5400000">
            <a:off x="-997744" y="3137694"/>
            <a:ext cx="3875088" cy="457200"/>
          </a:xfrm>
          <a:prstGeom prst="rect">
            <a:avLst/>
          </a:prstGeom>
          <a:noFill/>
          <a:ln w="76200">
            <a:noFill/>
            <a:miter lim="800000"/>
            <a:headEnd/>
            <a:tailEnd/>
          </a:ln>
          <a:effectLst/>
        </p:spPr>
        <p:txBody>
          <a:bodyPr wrap="none">
            <a:spAutoFit/>
          </a:bodyPr>
          <a:lstStyle/>
          <a:p>
            <a:pPr>
              <a:spcBef>
                <a:spcPct val="50000"/>
              </a:spcBef>
            </a:pPr>
            <a:r>
              <a:rPr lang="en-US" b="1">
                <a:solidFill>
                  <a:srgbClr val="660066"/>
                </a:solidFill>
              </a:rPr>
              <a:t>Marginal Benefit (Dollars)</a:t>
            </a:r>
          </a:p>
        </p:txBody>
      </p:sp>
      <p:sp>
        <p:nvSpPr>
          <p:cNvPr id="34889" name="Text Box 73"/>
          <p:cNvSpPr txBox="1">
            <a:spLocks noChangeArrowheads="1"/>
          </p:cNvSpPr>
          <p:nvPr/>
        </p:nvSpPr>
        <p:spPr bwMode="auto">
          <a:xfrm>
            <a:off x="1473200" y="5867400"/>
            <a:ext cx="354013" cy="457200"/>
          </a:xfrm>
          <a:prstGeom prst="rect">
            <a:avLst/>
          </a:prstGeom>
          <a:noFill/>
          <a:ln w="76200">
            <a:noFill/>
            <a:miter lim="800000"/>
            <a:headEnd/>
            <a:tailEnd/>
          </a:ln>
          <a:effectLst/>
        </p:spPr>
        <p:txBody>
          <a:bodyPr wrap="none">
            <a:spAutoFit/>
          </a:bodyPr>
          <a:lstStyle/>
          <a:p>
            <a:r>
              <a:rPr lang="en-US">
                <a:solidFill>
                  <a:srgbClr val="660066"/>
                </a:solidFill>
              </a:rPr>
              <a:t>0</a:t>
            </a:r>
          </a:p>
        </p:txBody>
      </p:sp>
      <p:sp>
        <p:nvSpPr>
          <p:cNvPr id="34890" name="Text Box 74"/>
          <p:cNvSpPr txBox="1">
            <a:spLocks noChangeArrowheads="1"/>
          </p:cNvSpPr>
          <p:nvPr/>
        </p:nvSpPr>
        <p:spPr bwMode="auto">
          <a:xfrm>
            <a:off x="2616200" y="5830888"/>
            <a:ext cx="354013" cy="457200"/>
          </a:xfrm>
          <a:prstGeom prst="rect">
            <a:avLst/>
          </a:prstGeom>
          <a:noFill/>
          <a:ln w="76200">
            <a:noFill/>
            <a:miter lim="800000"/>
            <a:headEnd/>
            <a:tailEnd/>
          </a:ln>
          <a:effectLst/>
        </p:spPr>
        <p:txBody>
          <a:bodyPr wrap="none">
            <a:spAutoFit/>
          </a:bodyPr>
          <a:lstStyle/>
          <a:p>
            <a:r>
              <a:rPr lang="en-US">
                <a:solidFill>
                  <a:srgbClr val="660066"/>
                </a:solidFill>
              </a:rPr>
              <a:t>1</a:t>
            </a:r>
          </a:p>
        </p:txBody>
      </p:sp>
      <p:sp>
        <p:nvSpPr>
          <p:cNvPr id="34891" name="Text Box 75"/>
          <p:cNvSpPr txBox="1">
            <a:spLocks noChangeArrowheads="1"/>
          </p:cNvSpPr>
          <p:nvPr/>
        </p:nvSpPr>
        <p:spPr bwMode="auto">
          <a:xfrm>
            <a:off x="3670300" y="5830888"/>
            <a:ext cx="354013" cy="457200"/>
          </a:xfrm>
          <a:prstGeom prst="rect">
            <a:avLst/>
          </a:prstGeom>
          <a:noFill/>
          <a:ln w="76200">
            <a:noFill/>
            <a:miter lim="800000"/>
            <a:headEnd/>
            <a:tailEnd/>
          </a:ln>
          <a:effectLst/>
        </p:spPr>
        <p:txBody>
          <a:bodyPr wrap="none">
            <a:spAutoFit/>
          </a:bodyPr>
          <a:lstStyle/>
          <a:p>
            <a:r>
              <a:rPr lang="en-US">
                <a:solidFill>
                  <a:srgbClr val="660066"/>
                </a:solidFill>
              </a:rPr>
              <a:t>2</a:t>
            </a:r>
          </a:p>
        </p:txBody>
      </p:sp>
      <p:sp>
        <p:nvSpPr>
          <p:cNvPr id="34892" name="Text Box 76"/>
          <p:cNvSpPr txBox="1">
            <a:spLocks noChangeArrowheads="1"/>
          </p:cNvSpPr>
          <p:nvPr/>
        </p:nvSpPr>
        <p:spPr bwMode="auto">
          <a:xfrm>
            <a:off x="4724400" y="5830888"/>
            <a:ext cx="354013" cy="457200"/>
          </a:xfrm>
          <a:prstGeom prst="rect">
            <a:avLst/>
          </a:prstGeom>
          <a:noFill/>
          <a:ln w="76200">
            <a:noFill/>
            <a:miter lim="800000"/>
            <a:headEnd/>
            <a:tailEnd/>
          </a:ln>
          <a:effectLst/>
        </p:spPr>
        <p:txBody>
          <a:bodyPr wrap="none">
            <a:spAutoFit/>
          </a:bodyPr>
          <a:lstStyle/>
          <a:p>
            <a:r>
              <a:rPr lang="en-US">
                <a:solidFill>
                  <a:srgbClr val="660066"/>
                </a:solidFill>
              </a:rPr>
              <a:t>3</a:t>
            </a:r>
          </a:p>
        </p:txBody>
      </p:sp>
      <p:sp>
        <p:nvSpPr>
          <p:cNvPr id="34893" name="Text Box 77"/>
          <p:cNvSpPr txBox="1">
            <a:spLocks noChangeArrowheads="1"/>
          </p:cNvSpPr>
          <p:nvPr/>
        </p:nvSpPr>
        <p:spPr bwMode="auto">
          <a:xfrm>
            <a:off x="5759450" y="5830888"/>
            <a:ext cx="354013" cy="457200"/>
          </a:xfrm>
          <a:prstGeom prst="rect">
            <a:avLst/>
          </a:prstGeom>
          <a:noFill/>
          <a:ln w="76200">
            <a:noFill/>
            <a:miter lim="800000"/>
            <a:headEnd/>
            <a:tailEnd/>
          </a:ln>
          <a:effectLst/>
        </p:spPr>
        <p:txBody>
          <a:bodyPr wrap="none">
            <a:spAutoFit/>
          </a:bodyPr>
          <a:lstStyle/>
          <a:p>
            <a:r>
              <a:rPr lang="en-US">
                <a:solidFill>
                  <a:srgbClr val="660066"/>
                </a:solidFill>
              </a:rPr>
              <a:t>4</a:t>
            </a:r>
          </a:p>
        </p:txBody>
      </p:sp>
      <p:sp>
        <p:nvSpPr>
          <p:cNvPr id="34894" name="Text Box 78"/>
          <p:cNvSpPr txBox="1">
            <a:spLocks noChangeArrowheads="1"/>
          </p:cNvSpPr>
          <p:nvPr/>
        </p:nvSpPr>
        <p:spPr bwMode="auto">
          <a:xfrm>
            <a:off x="6834188" y="5830888"/>
            <a:ext cx="354012" cy="457200"/>
          </a:xfrm>
          <a:prstGeom prst="rect">
            <a:avLst/>
          </a:prstGeom>
          <a:noFill/>
          <a:ln w="76200">
            <a:noFill/>
            <a:miter lim="800000"/>
            <a:headEnd/>
            <a:tailEnd/>
          </a:ln>
          <a:effectLst/>
        </p:spPr>
        <p:txBody>
          <a:bodyPr wrap="none">
            <a:spAutoFit/>
          </a:bodyPr>
          <a:lstStyle/>
          <a:p>
            <a:r>
              <a:rPr lang="en-US">
                <a:solidFill>
                  <a:srgbClr val="660066"/>
                </a:solidFill>
              </a:rPr>
              <a:t>5</a:t>
            </a:r>
          </a:p>
        </p:txBody>
      </p:sp>
      <p:sp>
        <p:nvSpPr>
          <p:cNvPr id="34896" name="Line 80"/>
          <p:cNvSpPr>
            <a:spLocks noChangeShapeType="1"/>
          </p:cNvSpPr>
          <p:nvPr/>
        </p:nvSpPr>
        <p:spPr bwMode="auto">
          <a:xfrm>
            <a:off x="2692400" y="4800600"/>
            <a:ext cx="3429000" cy="838200"/>
          </a:xfrm>
          <a:prstGeom prst="line">
            <a:avLst/>
          </a:prstGeom>
          <a:noFill/>
          <a:ln w="38100">
            <a:solidFill>
              <a:schemeClr val="tx1"/>
            </a:solidFill>
            <a:round/>
            <a:headEnd/>
            <a:tailEnd/>
          </a:ln>
          <a:effectLst/>
        </p:spPr>
        <p:txBody>
          <a:bodyPr/>
          <a:lstStyle/>
          <a:p>
            <a:endParaRPr lang="en-US"/>
          </a:p>
        </p:txBody>
      </p:sp>
      <p:grpSp>
        <p:nvGrpSpPr>
          <p:cNvPr id="3" name="Group 114"/>
          <p:cNvGrpSpPr>
            <a:grpSpLocks/>
          </p:cNvGrpSpPr>
          <p:nvPr/>
        </p:nvGrpSpPr>
        <p:grpSpPr bwMode="auto">
          <a:xfrm>
            <a:off x="2711450" y="4749800"/>
            <a:ext cx="3295650" cy="908050"/>
            <a:chOff x="1708" y="2992"/>
            <a:chExt cx="2076" cy="572"/>
          </a:xfrm>
        </p:grpSpPr>
        <p:sp>
          <p:nvSpPr>
            <p:cNvPr id="34897" name="Oval 81"/>
            <p:cNvSpPr>
              <a:spLocks noChangeArrowheads="1"/>
            </p:cNvSpPr>
            <p:nvPr/>
          </p:nvSpPr>
          <p:spPr bwMode="auto">
            <a:xfrm>
              <a:off x="1708" y="2992"/>
              <a:ext cx="92" cy="92"/>
            </a:xfrm>
            <a:prstGeom prst="ellipse">
              <a:avLst/>
            </a:prstGeom>
            <a:solidFill>
              <a:srgbClr val="660066"/>
            </a:solidFill>
            <a:ln w="9525">
              <a:noFill/>
              <a:round/>
              <a:headEnd/>
              <a:tailEnd/>
            </a:ln>
            <a:effectLst/>
          </p:spPr>
          <p:txBody>
            <a:bodyPr wrap="none" anchor="ctr"/>
            <a:lstStyle/>
            <a:p>
              <a:endParaRPr lang="en-US"/>
            </a:p>
          </p:txBody>
        </p:sp>
        <p:sp>
          <p:nvSpPr>
            <p:cNvPr id="34898" name="Oval 82"/>
            <p:cNvSpPr>
              <a:spLocks noChangeArrowheads="1"/>
            </p:cNvSpPr>
            <p:nvPr/>
          </p:nvSpPr>
          <p:spPr bwMode="auto">
            <a:xfrm>
              <a:off x="2376" y="3152"/>
              <a:ext cx="92" cy="92"/>
            </a:xfrm>
            <a:prstGeom prst="ellipse">
              <a:avLst/>
            </a:prstGeom>
            <a:solidFill>
              <a:srgbClr val="660066"/>
            </a:solidFill>
            <a:ln w="9525">
              <a:noFill/>
              <a:round/>
              <a:headEnd/>
              <a:tailEnd/>
            </a:ln>
            <a:effectLst/>
          </p:spPr>
          <p:txBody>
            <a:bodyPr wrap="none" anchor="ctr"/>
            <a:lstStyle/>
            <a:p>
              <a:endParaRPr lang="en-US"/>
            </a:p>
          </p:txBody>
        </p:sp>
        <p:sp>
          <p:nvSpPr>
            <p:cNvPr id="34899" name="Oval 83"/>
            <p:cNvSpPr>
              <a:spLocks noChangeArrowheads="1"/>
            </p:cNvSpPr>
            <p:nvPr/>
          </p:nvSpPr>
          <p:spPr bwMode="auto">
            <a:xfrm>
              <a:off x="3036" y="3316"/>
              <a:ext cx="92" cy="92"/>
            </a:xfrm>
            <a:prstGeom prst="ellipse">
              <a:avLst/>
            </a:prstGeom>
            <a:solidFill>
              <a:srgbClr val="660066"/>
            </a:solidFill>
            <a:ln w="9525">
              <a:noFill/>
              <a:round/>
              <a:headEnd/>
              <a:tailEnd/>
            </a:ln>
            <a:effectLst/>
          </p:spPr>
          <p:txBody>
            <a:bodyPr wrap="none" anchor="ctr"/>
            <a:lstStyle/>
            <a:p>
              <a:endParaRPr lang="en-US"/>
            </a:p>
          </p:txBody>
        </p:sp>
        <p:sp>
          <p:nvSpPr>
            <p:cNvPr id="34900" name="Oval 84"/>
            <p:cNvSpPr>
              <a:spLocks noChangeArrowheads="1"/>
            </p:cNvSpPr>
            <p:nvPr/>
          </p:nvSpPr>
          <p:spPr bwMode="auto">
            <a:xfrm>
              <a:off x="3692" y="3472"/>
              <a:ext cx="92" cy="92"/>
            </a:xfrm>
            <a:prstGeom prst="ellipse">
              <a:avLst/>
            </a:prstGeom>
            <a:solidFill>
              <a:srgbClr val="660066"/>
            </a:solidFill>
            <a:ln w="9525">
              <a:noFill/>
              <a:round/>
              <a:headEnd/>
              <a:tailEnd/>
            </a:ln>
            <a:effectLst/>
          </p:spPr>
          <p:txBody>
            <a:bodyPr wrap="none" anchor="ctr"/>
            <a:lstStyle/>
            <a:p>
              <a:endParaRPr lang="en-US"/>
            </a:p>
          </p:txBody>
        </p:sp>
      </p:grpSp>
      <p:sp>
        <p:nvSpPr>
          <p:cNvPr id="34907" name="Line 91"/>
          <p:cNvSpPr>
            <a:spLocks noChangeShapeType="1"/>
          </p:cNvSpPr>
          <p:nvPr/>
        </p:nvSpPr>
        <p:spPr bwMode="auto">
          <a:xfrm>
            <a:off x="2692400" y="4470400"/>
            <a:ext cx="3429000" cy="838200"/>
          </a:xfrm>
          <a:prstGeom prst="line">
            <a:avLst/>
          </a:prstGeom>
          <a:noFill/>
          <a:ln w="38100">
            <a:solidFill>
              <a:schemeClr val="tx1"/>
            </a:solidFill>
            <a:round/>
            <a:headEnd/>
            <a:tailEnd/>
          </a:ln>
          <a:effectLst/>
        </p:spPr>
        <p:txBody>
          <a:bodyPr/>
          <a:lstStyle/>
          <a:p>
            <a:endParaRPr lang="en-US"/>
          </a:p>
        </p:txBody>
      </p:sp>
      <p:grpSp>
        <p:nvGrpSpPr>
          <p:cNvPr id="4" name="Group 113"/>
          <p:cNvGrpSpPr>
            <a:grpSpLocks/>
          </p:cNvGrpSpPr>
          <p:nvPr/>
        </p:nvGrpSpPr>
        <p:grpSpPr bwMode="auto">
          <a:xfrm>
            <a:off x="2711450" y="4419600"/>
            <a:ext cx="3295650" cy="908050"/>
            <a:chOff x="1708" y="2784"/>
            <a:chExt cx="2076" cy="572"/>
          </a:xfrm>
        </p:grpSpPr>
        <p:sp>
          <p:nvSpPr>
            <p:cNvPr id="34908" name="Oval 92"/>
            <p:cNvSpPr>
              <a:spLocks noChangeArrowheads="1"/>
            </p:cNvSpPr>
            <p:nvPr/>
          </p:nvSpPr>
          <p:spPr bwMode="auto">
            <a:xfrm>
              <a:off x="1708" y="2784"/>
              <a:ext cx="92" cy="92"/>
            </a:xfrm>
            <a:prstGeom prst="ellipse">
              <a:avLst/>
            </a:prstGeom>
            <a:solidFill>
              <a:srgbClr val="660066"/>
            </a:solidFill>
            <a:ln w="9525">
              <a:noFill/>
              <a:round/>
              <a:headEnd/>
              <a:tailEnd/>
            </a:ln>
            <a:effectLst/>
          </p:spPr>
          <p:txBody>
            <a:bodyPr wrap="none" anchor="ctr"/>
            <a:lstStyle/>
            <a:p>
              <a:endParaRPr lang="en-US"/>
            </a:p>
          </p:txBody>
        </p:sp>
        <p:sp>
          <p:nvSpPr>
            <p:cNvPr id="34909" name="Oval 93"/>
            <p:cNvSpPr>
              <a:spLocks noChangeArrowheads="1"/>
            </p:cNvSpPr>
            <p:nvPr/>
          </p:nvSpPr>
          <p:spPr bwMode="auto">
            <a:xfrm>
              <a:off x="2376" y="2944"/>
              <a:ext cx="92" cy="92"/>
            </a:xfrm>
            <a:prstGeom prst="ellipse">
              <a:avLst/>
            </a:prstGeom>
            <a:solidFill>
              <a:srgbClr val="660066"/>
            </a:solidFill>
            <a:ln w="9525">
              <a:noFill/>
              <a:round/>
              <a:headEnd/>
              <a:tailEnd/>
            </a:ln>
            <a:effectLst/>
          </p:spPr>
          <p:txBody>
            <a:bodyPr wrap="none" anchor="ctr"/>
            <a:lstStyle/>
            <a:p>
              <a:endParaRPr lang="en-US"/>
            </a:p>
          </p:txBody>
        </p:sp>
        <p:sp>
          <p:nvSpPr>
            <p:cNvPr id="34910" name="Oval 94"/>
            <p:cNvSpPr>
              <a:spLocks noChangeArrowheads="1"/>
            </p:cNvSpPr>
            <p:nvPr/>
          </p:nvSpPr>
          <p:spPr bwMode="auto">
            <a:xfrm>
              <a:off x="3036" y="3108"/>
              <a:ext cx="92" cy="92"/>
            </a:xfrm>
            <a:prstGeom prst="ellipse">
              <a:avLst/>
            </a:prstGeom>
            <a:solidFill>
              <a:srgbClr val="660066"/>
            </a:solidFill>
            <a:ln w="9525">
              <a:noFill/>
              <a:round/>
              <a:headEnd/>
              <a:tailEnd/>
            </a:ln>
            <a:effectLst/>
          </p:spPr>
          <p:txBody>
            <a:bodyPr wrap="none" anchor="ctr"/>
            <a:lstStyle/>
            <a:p>
              <a:endParaRPr lang="en-US"/>
            </a:p>
          </p:txBody>
        </p:sp>
        <p:sp>
          <p:nvSpPr>
            <p:cNvPr id="34911" name="Oval 95"/>
            <p:cNvSpPr>
              <a:spLocks noChangeArrowheads="1"/>
            </p:cNvSpPr>
            <p:nvPr/>
          </p:nvSpPr>
          <p:spPr bwMode="auto">
            <a:xfrm>
              <a:off x="3692" y="3264"/>
              <a:ext cx="92" cy="92"/>
            </a:xfrm>
            <a:prstGeom prst="ellipse">
              <a:avLst/>
            </a:prstGeom>
            <a:solidFill>
              <a:srgbClr val="660066"/>
            </a:solidFill>
            <a:ln w="9525">
              <a:noFill/>
              <a:round/>
              <a:headEnd/>
              <a:tailEnd/>
            </a:ln>
            <a:effectLst/>
          </p:spPr>
          <p:txBody>
            <a:bodyPr wrap="none" anchor="ctr"/>
            <a:lstStyle/>
            <a:p>
              <a:endParaRPr lang="en-US"/>
            </a:p>
          </p:txBody>
        </p:sp>
      </p:grpSp>
      <p:sp>
        <p:nvSpPr>
          <p:cNvPr id="34913" name="Line 97"/>
          <p:cNvSpPr>
            <a:spLocks noChangeShapeType="1"/>
          </p:cNvSpPr>
          <p:nvPr/>
        </p:nvSpPr>
        <p:spPr bwMode="auto">
          <a:xfrm>
            <a:off x="2692400" y="4089400"/>
            <a:ext cx="3429000" cy="838200"/>
          </a:xfrm>
          <a:prstGeom prst="line">
            <a:avLst/>
          </a:prstGeom>
          <a:noFill/>
          <a:ln w="38100">
            <a:solidFill>
              <a:schemeClr val="tx1"/>
            </a:solidFill>
            <a:round/>
            <a:headEnd/>
            <a:tailEnd/>
          </a:ln>
          <a:effectLst/>
        </p:spPr>
        <p:txBody>
          <a:bodyPr/>
          <a:lstStyle/>
          <a:p>
            <a:endParaRPr lang="en-US"/>
          </a:p>
        </p:txBody>
      </p:sp>
      <p:grpSp>
        <p:nvGrpSpPr>
          <p:cNvPr id="5" name="Group 112"/>
          <p:cNvGrpSpPr>
            <a:grpSpLocks/>
          </p:cNvGrpSpPr>
          <p:nvPr/>
        </p:nvGrpSpPr>
        <p:grpSpPr bwMode="auto">
          <a:xfrm>
            <a:off x="2711450" y="4038600"/>
            <a:ext cx="3295650" cy="908050"/>
            <a:chOff x="1708" y="2544"/>
            <a:chExt cx="2076" cy="572"/>
          </a:xfrm>
        </p:grpSpPr>
        <p:sp>
          <p:nvSpPr>
            <p:cNvPr id="34914" name="Oval 98"/>
            <p:cNvSpPr>
              <a:spLocks noChangeArrowheads="1"/>
            </p:cNvSpPr>
            <p:nvPr/>
          </p:nvSpPr>
          <p:spPr bwMode="auto">
            <a:xfrm>
              <a:off x="1708" y="2544"/>
              <a:ext cx="92" cy="92"/>
            </a:xfrm>
            <a:prstGeom prst="ellipse">
              <a:avLst/>
            </a:prstGeom>
            <a:solidFill>
              <a:srgbClr val="660066"/>
            </a:solidFill>
            <a:ln w="9525">
              <a:noFill/>
              <a:round/>
              <a:headEnd/>
              <a:tailEnd/>
            </a:ln>
            <a:effectLst/>
          </p:spPr>
          <p:txBody>
            <a:bodyPr wrap="none" anchor="ctr"/>
            <a:lstStyle/>
            <a:p>
              <a:endParaRPr lang="en-US"/>
            </a:p>
          </p:txBody>
        </p:sp>
        <p:sp>
          <p:nvSpPr>
            <p:cNvPr id="34915" name="Oval 99"/>
            <p:cNvSpPr>
              <a:spLocks noChangeArrowheads="1"/>
            </p:cNvSpPr>
            <p:nvPr/>
          </p:nvSpPr>
          <p:spPr bwMode="auto">
            <a:xfrm>
              <a:off x="2376" y="2704"/>
              <a:ext cx="92" cy="92"/>
            </a:xfrm>
            <a:prstGeom prst="ellipse">
              <a:avLst/>
            </a:prstGeom>
            <a:solidFill>
              <a:srgbClr val="660066"/>
            </a:solidFill>
            <a:ln w="9525">
              <a:noFill/>
              <a:round/>
              <a:headEnd/>
              <a:tailEnd/>
            </a:ln>
            <a:effectLst/>
          </p:spPr>
          <p:txBody>
            <a:bodyPr wrap="none" anchor="ctr"/>
            <a:lstStyle/>
            <a:p>
              <a:endParaRPr lang="en-US"/>
            </a:p>
          </p:txBody>
        </p:sp>
        <p:sp>
          <p:nvSpPr>
            <p:cNvPr id="34916" name="Oval 100"/>
            <p:cNvSpPr>
              <a:spLocks noChangeArrowheads="1"/>
            </p:cNvSpPr>
            <p:nvPr/>
          </p:nvSpPr>
          <p:spPr bwMode="auto">
            <a:xfrm>
              <a:off x="3036" y="2868"/>
              <a:ext cx="92" cy="92"/>
            </a:xfrm>
            <a:prstGeom prst="ellipse">
              <a:avLst/>
            </a:prstGeom>
            <a:solidFill>
              <a:srgbClr val="660066"/>
            </a:solidFill>
            <a:ln w="9525">
              <a:noFill/>
              <a:round/>
              <a:headEnd/>
              <a:tailEnd/>
            </a:ln>
            <a:effectLst/>
          </p:spPr>
          <p:txBody>
            <a:bodyPr wrap="none" anchor="ctr"/>
            <a:lstStyle/>
            <a:p>
              <a:endParaRPr lang="en-US"/>
            </a:p>
          </p:txBody>
        </p:sp>
        <p:sp>
          <p:nvSpPr>
            <p:cNvPr id="34917" name="Oval 101"/>
            <p:cNvSpPr>
              <a:spLocks noChangeArrowheads="1"/>
            </p:cNvSpPr>
            <p:nvPr/>
          </p:nvSpPr>
          <p:spPr bwMode="auto">
            <a:xfrm>
              <a:off x="3692" y="3024"/>
              <a:ext cx="92" cy="92"/>
            </a:xfrm>
            <a:prstGeom prst="ellipse">
              <a:avLst/>
            </a:prstGeom>
            <a:solidFill>
              <a:srgbClr val="660066"/>
            </a:solidFill>
            <a:ln w="9525">
              <a:noFill/>
              <a:round/>
              <a:headEnd/>
              <a:tailEnd/>
            </a:ln>
            <a:effectLst/>
          </p:spPr>
          <p:txBody>
            <a:bodyPr wrap="none" anchor="ctr"/>
            <a:lstStyle/>
            <a:p>
              <a:endParaRPr lang="en-US"/>
            </a:p>
          </p:txBody>
        </p:sp>
      </p:grpSp>
      <p:sp>
        <p:nvSpPr>
          <p:cNvPr id="34918" name="Text Box 102"/>
          <p:cNvSpPr txBox="1">
            <a:spLocks noChangeArrowheads="1"/>
          </p:cNvSpPr>
          <p:nvPr/>
        </p:nvSpPr>
        <p:spPr bwMode="auto">
          <a:xfrm>
            <a:off x="6149975" y="4622800"/>
            <a:ext cx="776288" cy="457200"/>
          </a:xfrm>
          <a:prstGeom prst="rect">
            <a:avLst/>
          </a:prstGeom>
          <a:noFill/>
          <a:ln w="76200">
            <a:noFill/>
            <a:miter lim="800000"/>
            <a:headEnd/>
            <a:tailEnd/>
          </a:ln>
          <a:effectLst/>
        </p:spPr>
        <p:txBody>
          <a:bodyPr wrap="none">
            <a:spAutoFit/>
          </a:bodyPr>
          <a:lstStyle/>
          <a:p>
            <a:pPr>
              <a:spcBef>
                <a:spcPct val="50000"/>
              </a:spcBef>
            </a:pPr>
            <a:r>
              <a:rPr lang="en-US" i="1"/>
              <a:t>MB</a:t>
            </a:r>
            <a:r>
              <a:rPr lang="en-US" i="1" baseline="-25000"/>
              <a:t>A</a:t>
            </a:r>
            <a:endParaRPr lang="en-US"/>
          </a:p>
        </p:txBody>
      </p:sp>
      <p:sp>
        <p:nvSpPr>
          <p:cNvPr id="34919" name="Text Box 103"/>
          <p:cNvSpPr txBox="1">
            <a:spLocks noChangeArrowheads="1"/>
          </p:cNvSpPr>
          <p:nvPr/>
        </p:nvSpPr>
        <p:spPr bwMode="auto">
          <a:xfrm>
            <a:off x="6143625" y="4997450"/>
            <a:ext cx="776288" cy="457200"/>
          </a:xfrm>
          <a:prstGeom prst="rect">
            <a:avLst/>
          </a:prstGeom>
          <a:noFill/>
          <a:ln w="76200">
            <a:noFill/>
            <a:miter lim="800000"/>
            <a:headEnd/>
            <a:tailEnd/>
          </a:ln>
          <a:effectLst/>
        </p:spPr>
        <p:txBody>
          <a:bodyPr wrap="none">
            <a:spAutoFit/>
          </a:bodyPr>
          <a:lstStyle/>
          <a:p>
            <a:pPr>
              <a:spcBef>
                <a:spcPct val="50000"/>
              </a:spcBef>
            </a:pPr>
            <a:r>
              <a:rPr lang="en-US" i="1"/>
              <a:t>MB</a:t>
            </a:r>
            <a:r>
              <a:rPr lang="en-US" i="1" baseline="-25000"/>
              <a:t>B</a:t>
            </a:r>
            <a:endParaRPr lang="en-US"/>
          </a:p>
        </p:txBody>
      </p:sp>
      <p:sp>
        <p:nvSpPr>
          <p:cNvPr id="34920" name="Text Box 104"/>
          <p:cNvSpPr txBox="1">
            <a:spLocks noChangeArrowheads="1"/>
          </p:cNvSpPr>
          <p:nvPr/>
        </p:nvSpPr>
        <p:spPr bwMode="auto">
          <a:xfrm>
            <a:off x="6127750" y="5327650"/>
            <a:ext cx="787400" cy="457200"/>
          </a:xfrm>
          <a:prstGeom prst="rect">
            <a:avLst/>
          </a:prstGeom>
          <a:noFill/>
          <a:ln w="76200">
            <a:noFill/>
            <a:miter lim="800000"/>
            <a:headEnd/>
            <a:tailEnd/>
          </a:ln>
          <a:effectLst/>
        </p:spPr>
        <p:txBody>
          <a:bodyPr wrap="none">
            <a:spAutoFit/>
          </a:bodyPr>
          <a:lstStyle/>
          <a:p>
            <a:pPr>
              <a:spcBef>
                <a:spcPct val="50000"/>
              </a:spcBef>
            </a:pPr>
            <a:r>
              <a:rPr lang="en-US" i="1"/>
              <a:t>MB</a:t>
            </a:r>
            <a:r>
              <a:rPr lang="en-US" i="1" baseline="-25000"/>
              <a:t>C</a:t>
            </a:r>
            <a:endParaRPr lang="en-US"/>
          </a:p>
        </p:txBody>
      </p:sp>
      <p:sp>
        <p:nvSpPr>
          <p:cNvPr id="34921" name="Rectangle 105"/>
          <p:cNvSpPr>
            <a:spLocks noChangeArrowheads="1"/>
          </p:cNvSpPr>
          <p:nvPr/>
        </p:nvSpPr>
        <p:spPr bwMode="auto">
          <a:xfrm>
            <a:off x="5980113" y="3886200"/>
            <a:ext cx="2554287" cy="457200"/>
          </a:xfrm>
          <a:prstGeom prst="rect">
            <a:avLst/>
          </a:prstGeom>
          <a:noFill/>
          <a:ln w="76200">
            <a:noFill/>
            <a:miter lim="800000"/>
            <a:headEnd/>
            <a:tailEnd/>
          </a:ln>
          <a:effectLst/>
        </p:spPr>
        <p:txBody>
          <a:bodyPr wrap="none">
            <a:spAutoFit/>
          </a:bodyPr>
          <a:lstStyle/>
          <a:p>
            <a:pPr>
              <a:spcBef>
                <a:spcPct val="50000"/>
              </a:spcBef>
            </a:pPr>
            <a:r>
              <a:rPr lang="en-US" i="1"/>
              <a:t>D</a:t>
            </a:r>
            <a:r>
              <a:rPr lang="en-US" i="1" baseline="-25000"/>
              <a:t>A</a:t>
            </a:r>
            <a:r>
              <a:rPr lang="en-US" i="1"/>
              <a:t>= </a:t>
            </a:r>
            <a:r>
              <a:rPr lang="en-US" b="1">
                <a:sym typeface="Symbol" pitchFamily="18" charset="2"/>
              </a:rPr>
              <a:t></a:t>
            </a:r>
            <a:r>
              <a:rPr lang="en-US" i="1"/>
              <a:t>MB</a:t>
            </a:r>
            <a:r>
              <a:rPr lang="en-US" i="1" baseline="-25000"/>
              <a:t>A </a:t>
            </a:r>
            <a:r>
              <a:rPr lang="en-US"/>
              <a:t>= </a:t>
            </a:r>
            <a:r>
              <a:rPr lang="en-US" i="1"/>
              <a:t>MSB</a:t>
            </a:r>
            <a:endParaRPr lang="en-US" i="1" baseline="-25000"/>
          </a:p>
        </p:txBody>
      </p:sp>
      <p:sp>
        <p:nvSpPr>
          <p:cNvPr id="34922" name="Line 106"/>
          <p:cNvSpPr>
            <a:spLocks noChangeShapeType="1"/>
          </p:cNvSpPr>
          <p:nvPr/>
        </p:nvSpPr>
        <p:spPr bwMode="auto">
          <a:xfrm>
            <a:off x="1905000" y="3429000"/>
            <a:ext cx="4495800" cy="0"/>
          </a:xfrm>
          <a:prstGeom prst="line">
            <a:avLst/>
          </a:prstGeom>
          <a:noFill/>
          <a:ln w="76200">
            <a:solidFill>
              <a:srgbClr val="006600"/>
            </a:solidFill>
            <a:round/>
            <a:headEnd/>
            <a:tailEnd/>
          </a:ln>
          <a:effectLst/>
        </p:spPr>
        <p:txBody>
          <a:bodyPr wrap="none" anchor="ctr"/>
          <a:lstStyle/>
          <a:p>
            <a:endParaRPr lang="en-US"/>
          </a:p>
        </p:txBody>
      </p:sp>
      <p:sp>
        <p:nvSpPr>
          <p:cNvPr id="34901" name="Line 85"/>
          <p:cNvSpPr>
            <a:spLocks noChangeShapeType="1"/>
          </p:cNvSpPr>
          <p:nvPr/>
        </p:nvSpPr>
        <p:spPr bwMode="auto">
          <a:xfrm>
            <a:off x="2470150" y="1790700"/>
            <a:ext cx="3505200" cy="2400300"/>
          </a:xfrm>
          <a:prstGeom prst="line">
            <a:avLst/>
          </a:prstGeom>
          <a:noFill/>
          <a:ln w="38100">
            <a:solidFill>
              <a:schemeClr val="tx1"/>
            </a:solidFill>
            <a:round/>
            <a:headEnd/>
            <a:tailEnd/>
          </a:ln>
          <a:effectLst/>
        </p:spPr>
        <p:txBody>
          <a:bodyPr/>
          <a:lstStyle/>
          <a:p>
            <a:endParaRPr lang="en-US"/>
          </a:p>
        </p:txBody>
      </p:sp>
      <p:sp>
        <p:nvSpPr>
          <p:cNvPr id="34904" name="Oval 88"/>
          <p:cNvSpPr>
            <a:spLocks noChangeArrowheads="1"/>
          </p:cNvSpPr>
          <p:nvPr/>
        </p:nvSpPr>
        <p:spPr bwMode="auto">
          <a:xfrm>
            <a:off x="4813300" y="3359150"/>
            <a:ext cx="146050" cy="146050"/>
          </a:xfrm>
          <a:prstGeom prst="ellipse">
            <a:avLst/>
          </a:prstGeom>
          <a:solidFill>
            <a:srgbClr val="660066"/>
          </a:solidFill>
          <a:ln w="9525">
            <a:noFill/>
            <a:round/>
            <a:headEnd/>
            <a:tailEnd/>
          </a:ln>
          <a:effectLst/>
        </p:spPr>
        <p:txBody>
          <a:bodyPr wrap="none" anchor="ctr"/>
          <a:lstStyle/>
          <a:p>
            <a:endParaRPr lang="en-US"/>
          </a:p>
        </p:txBody>
      </p:sp>
      <p:sp>
        <p:nvSpPr>
          <p:cNvPr id="34927" name="Rectangle 111"/>
          <p:cNvSpPr>
            <a:spLocks noChangeArrowheads="1"/>
          </p:cNvSpPr>
          <p:nvPr/>
        </p:nvSpPr>
        <p:spPr bwMode="auto">
          <a:xfrm>
            <a:off x="6400800" y="3111500"/>
            <a:ext cx="2408238" cy="457200"/>
          </a:xfrm>
          <a:prstGeom prst="rect">
            <a:avLst/>
          </a:prstGeom>
          <a:noFill/>
          <a:ln w="76200">
            <a:noFill/>
            <a:miter lim="800000"/>
            <a:headEnd/>
            <a:tailEnd/>
          </a:ln>
          <a:effectLst/>
        </p:spPr>
        <p:txBody>
          <a:bodyPr wrap="none">
            <a:spAutoFit/>
          </a:bodyPr>
          <a:lstStyle/>
          <a:p>
            <a:r>
              <a:rPr lang="en-US" i="1"/>
              <a:t>MC = AC</a:t>
            </a:r>
            <a:r>
              <a:rPr lang="en-US" i="1" baseline="-25000"/>
              <a:t> </a:t>
            </a:r>
            <a:r>
              <a:rPr lang="en-US"/>
              <a:t>= </a:t>
            </a:r>
            <a:r>
              <a:rPr lang="en-US" i="1"/>
              <a:t>MSB</a:t>
            </a:r>
          </a:p>
        </p:txBody>
      </p:sp>
      <p:sp>
        <p:nvSpPr>
          <p:cNvPr id="52" name="Slide Number Placeholder 51"/>
          <p:cNvSpPr>
            <a:spLocks noGrp="1"/>
          </p:cNvSpPr>
          <p:nvPr>
            <p:ph type="sldNum" sz="quarter" idx="12"/>
          </p:nvPr>
        </p:nvSpPr>
        <p:spPr/>
        <p:txBody>
          <a:bodyPr/>
          <a:lstStyle/>
          <a:p>
            <a:fld id="{EBAF29EC-BCDD-4A7F-A2C8-D8839C6544B5}" type="slidenum">
              <a:rPr lang="en-US" smtClean="0"/>
              <a:pPr/>
              <a:t>48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922"/>
                                        </p:tgtEl>
                                        <p:attrNameLst>
                                          <p:attrName>style.visibility</p:attrName>
                                        </p:attrNameLst>
                                      </p:cBhvr>
                                      <p:to>
                                        <p:strVal val="visible"/>
                                      </p:to>
                                    </p:set>
                                    <p:animEffect transition="in" filter="wipe(left)">
                                      <p:cBhvr>
                                        <p:cTn id="7" dur="500"/>
                                        <p:tgtEl>
                                          <p:spTgt spid="3492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499"/>
                                          </p:stCondLst>
                                        </p:cTn>
                                        <p:tgtEl>
                                          <p:spTgt spid="34927">
                                            <p:txEl>
                                              <p:pRg st="0" end="0"/>
                                            </p:txEl>
                                          </p:spTgt>
                                        </p:tgtEl>
                                        <p:attrNameLst>
                                          <p:attrName>style.visibility</p:attrName>
                                        </p:attrNameLst>
                                      </p:cBhvr>
                                      <p:to>
                                        <p:strVal val="visible"/>
                                      </p:to>
                                    </p:se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34913"/>
                                        </p:tgtEl>
                                        <p:attrNameLst>
                                          <p:attrName>style.visibility</p:attrName>
                                        </p:attrNameLst>
                                      </p:cBhvr>
                                      <p:to>
                                        <p:strVal val="visible"/>
                                      </p:to>
                                    </p:set>
                                    <p:animEffect transition="in" filter="wipe(left)">
                                      <p:cBhvr>
                                        <p:cTn id="22" dur="500"/>
                                        <p:tgtEl>
                                          <p:spTgt spid="34913"/>
                                        </p:tgtEl>
                                      </p:cBhvr>
                                    </p:animEffect>
                                  </p:childTnLst>
                                </p:cTn>
                              </p:par>
                            </p:childTnLst>
                          </p:cTn>
                        </p:par>
                        <p:par>
                          <p:cTn id="23" fill="hold">
                            <p:stCondLst>
                              <p:cond delay="2500"/>
                            </p:stCondLst>
                            <p:childTnLst>
                              <p:par>
                                <p:cTn id="24" presetID="1" presetClass="entr" presetSubtype="0" fill="hold" grpId="0" nodeType="afterEffect">
                                  <p:stCondLst>
                                    <p:cond delay="0"/>
                                  </p:stCondLst>
                                  <p:childTnLst>
                                    <p:set>
                                      <p:cBhvr>
                                        <p:cTn id="25" dur="1" fill="hold">
                                          <p:stCondLst>
                                            <p:cond delay="499"/>
                                          </p:stCondLst>
                                        </p:cTn>
                                        <p:tgtEl>
                                          <p:spTgt spid="34918">
                                            <p:txEl>
                                              <p:pRg st="0" end="0"/>
                                            </p:txEl>
                                          </p:spTgt>
                                        </p:tgtEl>
                                        <p:attrNameLst>
                                          <p:attrName>style.visibility</p:attrName>
                                        </p:attrNameLst>
                                      </p:cBhvr>
                                      <p:to>
                                        <p:strVal val="visible"/>
                                      </p:to>
                                    </p:se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34907"/>
                                        </p:tgtEl>
                                        <p:attrNameLst>
                                          <p:attrName>style.visibility</p:attrName>
                                        </p:attrNameLst>
                                      </p:cBhvr>
                                      <p:to>
                                        <p:strVal val="visible"/>
                                      </p:to>
                                    </p:set>
                                    <p:animEffect transition="in" filter="wipe(left)">
                                      <p:cBhvr>
                                        <p:cTn id="33" dur="500"/>
                                        <p:tgtEl>
                                          <p:spTgt spid="34907"/>
                                        </p:tgtEl>
                                      </p:cBhvr>
                                    </p:animEffect>
                                  </p:childTnLst>
                                </p:cTn>
                              </p:par>
                            </p:childTnLst>
                          </p:cTn>
                        </p:par>
                        <p:par>
                          <p:cTn id="34" fill="hold">
                            <p:stCondLst>
                              <p:cond delay="4000"/>
                            </p:stCondLst>
                            <p:childTnLst>
                              <p:par>
                                <p:cTn id="35" presetID="1" presetClass="entr" presetSubtype="0" fill="hold" grpId="0" nodeType="afterEffect">
                                  <p:stCondLst>
                                    <p:cond delay="0"/>
                                  </p:stCondLst>
                                  <p:childTnLst>
                                    <p:set>
                                      <p:cBhvr>
                                        <p:cTn id="36" dur="1" fill="hold">
                                          <p:stCondLst>
                                            <p:cond delay="499"/>
                                          </p:stCondLst>
                                        </p:cTn>
                                        <p:tgtEl>
                                          <p:spTgt spid="34919">
                                            <p:txEl>
                                              <p:pRg st="0" end="0"/>
                                            </p:txEl>
                                          </p:spTgt>
                                        </p:tgtEl>
                                        <p:attrNameLst>
                                          <p:attrName>style.visibility</p:attrName>
                                        </p:attrNameLst>
                                      </p:cBhvr>
                                      <p:to>
                                        <p:strVal val="visible"/>
                                      </p:to>
                                    </p:set>
                                  </p:childTnLst>
                                </p:cTn>
                              </p:par>
                            </p:childTnLst>
                          </p:cTn>
                        </p:par>
                        <p:par>
                          <p:cTn id="37" fill="hold">
                            <p:stCondLst>
                              <p:cond delay="4500"/>
                            </p:stCondLst>
                            <p:childTnLst>
                              <p:par>
                                <p:cTn id="38" presetID="22" presetClass="entr" presetSubtype="8"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par>
                          <p:cTn id="41" fill="hold">
                            <p:stCondLst>
                              <p:cond delay="5000"/>
                            </p:stCondLst>
                            <p:childTnLst>
                              <p:par>
                                <p:cTn id="42" presetID="22" presetClass="entr" presetSubtype="8" fill="hold" grpId="0" nodeType="afterEffect">
                                  <p:stCondLst>
                                    <p:cond delay="0"/>
                                  </p:stCondLst>
                                  <p:childTnLst>
                                    <p:set>
                                      <p:cBhvr>
                                        <p:cTn id="43" dur="1" fill="hold">
                                          <p:stCondLst>
                                            <p:cond delay="0"/>
                                          </p:stCondLst>
                                        </p:cTn>
                                        <p:tgtEl>
                                          <p:spTgt spid="34896"/>
                                        </p:tgtEl>
                                        <p:attrNameLst>
                                          <p:attrName>style.visibility</p:attrName>
                                        </p:attrNameLst>
                                      </p:cBhvr>
                                      <p:to>
                                        <p:strVal val="visible"/>
                                      </p:to>
                                    </p:set>
                                    <p:animEffect transition="in" filter="wipe(left)">
                                      <p:cBhvr>
                                        <p:cTn id="44" dur="500"/>
                                        <p:tgtEl>
                                          <p:spTgt spid="34896"/>
                                        </p:tgtEl>
                                      </p:cBhvr>
                                    </p:animEffect>
                                  </p:childTnLst>
                                </p:cTn>
                              </p:par>
                            </p:childTnLst>
                          </p:cTn>
                        </p:par>
                        <p:par>
                          <p:cTn id="45" fill="hold">
                            <p:stCondLst>
                              <p:cond delay="5500"/>
                            </p:stCondLst>
                            <p:childTnLst>
                              <p:par>
                                <p:cTn id="46" presetID="1" presetClass="entr" presetSubtype="0" fill="hold" grpId="0" nodeType="afterEffect">
                                  <p:stCondLst>
                                    <p:cond delay="0"/>
                                  </p:stCondLst>
                                  <p:childTnLst>
                                    <p:set>
                                      <p:cBhvr>
                                        <p:cTn id="47" dur="1" fill="hold">
                                          <p:stCondLst>
                                            <p:cond delay="499"/>
                                          </p:stCondLst>
                                        </p:cTn>
                                        <p:tgtEl>
                                          <p:spTgt spid="34920">
                                            <p:txEl>
                                              <p:pRg st="0" end="0"/>
                                            </p:txEl>
                                          </p:spTgt>
                                        </p:tgtEl>
                                        <p:attrNameLst>
                                          <p:attrName>style.visibility</p:attrName>
                                        </p:attrNameLst>
                                      </p:cBhvr>
                                      <p:to>
                                        <p:strVal val="visible"/>
                                      </p:to>
                                    </p:set>
                                  </p:childTnLst>
                                </p:cTn>
                              </p:par>
                            </p:childTnLst>
                          </p:cTn>
                        </p:par>
                        <p:par>
                          <p:cTn id="48" fill="hold">
                            <p:stCondLst>
                              <p:cond delay="6000"/>
                            </p:stCondLst>
                            <p:childTnLst>
                              <p:par>
                                <p:cTn id="49" presetID="22" presetClass="entr" presetSubtype="4" fill="hold" grpId="0" nodeType="afterEffect">
                                  <p:stCondLst>
                                    <p:cond delay="0"/>
                                  </p:stCondLst>
                                  <p:childTnLst>
                                    <p:set>
                                      <p:cBhvr>
                                        <p:cTn id="50" dur="1" fill="hold">
                                          <p:stCondLst>
                                            <p:cond delay="0"/>
                                          </p:stCondLst>
                                        </p:cTn>
                                        <p:tgtEl>
                                          <p:spTgt spid="34923"/>
                                        </p:tgtEl>
                                        <p:attrNameLst>
                                          <p:attrName>style.visibility</p:attrName>
                                        </p:attrNameLst>
                                      </p:cBhvr>
                                      <p:to>
                                        <p:strVal val="visible"/>
                                      </p:to>
                                    </p:set>
                                    <p:animEffect transition="in" filter="wipe(down)">
                                      <p:cBhvr>
                                        <p:cTn id="51" dur="500"/>
                                        <p:tgtEl>
                                          <p:spTgt spid="34923"/>
                                        </p:tgtEl>
                                      </p:cBhvr>
                                    </p:animEffect>
                                  </p:childTnLst>
                                </p:cTn>
                              </p:par>
                            </p:childTnLst>
                          </p:cTn>
                        </p:par>
                        <p:par>
                          <p:cTn id="52" fill="hold">
                            <p:stCondLst>
                              <p:cond delay="6500"/>
                            </p:stCondLst>
                            <p:childTnLst>
                              <p:par>
                                <p:cTn id="53" presetID="9" presetClass="entr" presetSubtype="0" fill="hold" grpId="0" nodeType="afterEffect">
                                  <p:stCondLst>
                                    <p:cond delay="0"/>
                                  </p:stCondLst>
                                  <p:childTnLst>
                                    <p:set>
                                      <p:cBhvr>
                                        <p:cTn id="54" dur="1" fill="hold">
                                          <p:stCondLst>
                                            <p:cond delay="0"/>
                                          </p:stCondLst>
                                        </p:cTn>
                                        <p:tgtEl>
                                          <p:spTgt spid="34904"/>
                                        </p:tgtEl>
                                        <p:attrNameLst>
                                          <p:attrName>style.visibility</p:attrName>
                                        </p:attrNameLst>
                                      </p:cBhvr>
                                      <p:to>
                                        <p:strVal val="visible"/>
                                      </p:to>
                                    </p:set>
                                    <p:animEffect transition="in" filter="dissolve">
                                      <p:cBhvr>
                                        <p:cTn id="55" dur="500"/>
                                        <p:tgtEl>
                                          <p:spTgt spid="34904"/>
                                        </p:tgtEl>
                                      </p:cBhvr>
                                    </p:animEffect>
                                  </p:childTnLst>
                                </p:cTn>
                              </p:par>
                            </p:childTnLst>
                          </p:cTn>
                        </p:par>
                        <p:par>
                          <p:cTn id="56" fill="hold">
                            <p:stCondLst>
                              <p:cond delay="7000"/>
                            </p:stCondLst>
                            <p:childTnLst>
                              <p:par>
                                <p:cTn id="57" presetID="1" presetClass="entr" presetSubtype="0" fill="hold" grpId="0" nodeType="afterEffect">
                                  <p:stCondLst>
                                    <p:cond delay="0"/>
                                  </p:stCondLst>
                                  <p:childTnLst>
                                    <p:set>
                                      <p:cBhvr>
                                        <p:cTn id="58" dur="1" fill="hold">
                                          <p:stCondLst>
                                            <p:cond delay="499"/>
                                          </p:stCondLst>
                                        </p:cTn>
                                        <p:tgtEl>
                                          <p:spTgt spid="34877">
                                            <p:txEl>
                                              <p:pRg st="0" end="0"/>
                                            </p:txEl>
                                          </p:spTgt>
                                        </p:tgtEl>
                                        <p:attrNameLst>
                                          <p:attrName>style.visibility</p:attrName>
                                        </p:attrNameLst>
                                      </p:cBhvr>
                                      <p:to>
                                        <p:strVal val="visible"/>
                                      </p:to>
                                    </p:set>
                                  </p:childTnLst>
                                </p:cTn>
                              </p:par>
                            </p:childTnLst>
                          </p:cTn>
                        </p:par>
                        <p:par>
                          <p:cTn id="59" fill="hold">
                            <p:stCondLst>
                              <p:cond delay="7500"/>
                            </p:stCondLst>
                            <p:childTnLst>
                              <p:par>
                                <p:cTn id="60" presetID="22" presetClass="entr" presetSubtype="8" fill="hold" grpId="0" nodeType="afterEffect">
                                  <p:stCondLst>
                                    <p:cond delay="0"/>
                                  </p:stCondLst>
                                  <p:childTnLst>
                                    <p:set>
                                      <p:cBhvr>
                                        <p:cTn id="61" dur="1" fill="hold">
                                          <p:stCondLst>
                                            <p:cond delay="0"/>
                                          </p:stCondLst>
                                        </p:cTn>
                                        <p:tgtEl>
                                          <p:spTgt spid="34901"/>
                                        </p:tgtEl>
                                        <p:attrNameLst>
                                          <p:attrName>style.visibility</p:attrName>
                                        </p:attrNameLst>
                                      </p:cBhvr>
                                      <p:to>
                                        <p:strVal val="visible"/>
                                      </p:to>
                                    </p:set>
                                    <p:animEffect transition="in" filter="wipe(left)">
                                      <p:cBhvr>
                                        <p:cTn id="62" dur="500"/>
                                        <p:tgtEl>
                                          <p:spTgt spid="34901"/>
                                        </p:tgtEl>
                                      </p:cBhvr>
                                    </p:animEffect>
                                  </p:childTnLst>
                                </p:cTn>
                              </p:par>
                            </p:childTnLst>
                          </p:cTn>
                        </p:par>
                        <p:par>
                          <p:cTn id="63" fill="hold">
                            <p:stCondLst>
                              <p:cond delay="8000"/>
                            </p:stCondLst>
                            <p:childTnLst>
                              <p:par>
                                <p:cTn id="64" presetID="1" presetClass="entr" presetSubtype="0" fill="hold" grpId="0" nodeType="afterEffect">
                                  <p:stCondLst>
                                    <p:cond delay="0"/>
                                  </p:stCondLst>
                                  <p:childTnLst>
                                    <p:set>
                                      <p:cBhvr>
                                        <p:cTn id="65" dur="1" fill="hold">
                                          <p:stCondLst>
                                            <p:cond delay="499"/>
                                          </p:stCondLst>
                                        </p:cTn>
                                        <p:tgtEl>
                                          <p:spTgt spid="3492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23" grpId="0" animBg="1"/>
      <p:bldP spid="34877" grpId="0" build="p" autoUpdateAnimBg="0" advAuto="0"/>
      <p:bldP spid="34896" grpId="0" animBg="1"/>
      <p:bldP spid="34907" grpId="0" animBg="1"/>
      <p:bldP spid="34913" grpId="0" animBg="1"/>
      <p:bldP spid="34918" grpId="0" build="p" autoUpdateAnimBg="0" advAuto="0"/>
      <p:bldP spid="34919" grpId="0" build="p" autoUpdateAnimBg="0" advAuto="0"/>
      <p:bldP spid="34920" grpId="0" build="p" autoUpdateAnimBg="0" advAuto="0"/>
      <p:bldP spid="34921" grpId="0" build="p" autoUpdateAnimBg="0" advAuto="0"/>
      <p:bldP spid="34922" grpId="0" animBg="1"/>
      <p:bldP spid="34901" grpId="0" animBg="1"/>
      <p:bldP spid="34904" grpId="0" animBg="1"/>
      <p:bldP spid="34927" grpId="0" build="p" autoUpdateAnimBg="0" advAuto="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t>Freeriding</a:t>
            </a:r>
          </a:p>
        </p:txBody>
      </p:sp>
      <p:sp>
        <p:nvSpPr>
          <p:cNvPr id="48131" name="Rectangle 3"/>
          <p:cNvSpPr>
            <a:spLocks noGrp="1" noChangeArrowheads="1"/>
          </p:cNvSpPr>
          <p:nvPr>
            <p:ph type="body" idx="1"/>
          </p:nvPr>
        </p:nvSpPr>
        <p:spPr/>
        <p:txBody>
          <a:bodyPr/>
          <a:lstStyle/>
          <a:p>
            <a:pPr lvl="1">
              <a:spcBef>
                <a:spcPct val="50000"/>
              </a:spcBef>
            </a:pPr>
            <a:r>
              <a:rPr lang="en-US" sz="3600">
                <a:solidFill>
                  <a:srgbClr val="800080"/>
                </a:solidFill>
                <a:latin typeface="Arial" charset="0"/>
              </a:rPr>
              <a:t>Freeriding</a:t>
            </a:r>
            <a:r>
              <a:rPr lang="en-US" sz="3600">
                <a:solidFill>
                  <a:schemeClr val="tx1"/>
                </a:solidFill>
                <a:latin typeface="Arial" charset="0"/>
              </a:rPr>
              <a:t> occurs when people are not honest in stating their Marginal Benefit because if they understate it, they can get a slightly reduced level of the public good while paying nothing for it. </a:t>
            </a:r>
            <a:endParaRPr lang="en-US"/>
          </a:p>
        </p:txBody>
      </p:sp>
      <p:sp>
        <p:nvSpPr>
          <p:cNvPr id="4" name="Slide Number Placeholder 3"/>
          <p:cNvSpPr>
            <a:spLocks noGrp="1"/>
          </p:cNvSpPr>
          <p:nvPr>
            <p:ph type="sldNum" sz="quarter" idx="12"/>
          </p:nvPr>
        </p:nvSpPr>
        <p:spPr/>
        <p:txBody>
          <a:bodyPr/>
          <a:lstStyle/>
          <a:p>
            <a:fld id="{EBAF29EC-BCDD-4A7F-A2C8-D8839C6544B5}" type="slidenum">
              <a:rPr lang="en-US" smtClean="0"/>
              <a:pPr/>
              <a:t>49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subTnLst>
                                    <p:animClr>
                                      <p:cBhvr override="childStyle">
                                        <p:cTn dur="1" fill="hold" display="0" masterRel="nextClick" afterEffect="1"/>
                                        <p:tgtEl>
                                          <p:spTgt spid="48131">
                                            <p:txEl>
                                              <p:pRg st="0" end="0"/>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bldLvl="5" autoUpdateAnimBg="0" advAuto="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solidFill>
                  <a:srgbClr val="800080"/>
                </a:solidFill>
              </a:rPr>
              <a:t>Freeriding is easier with</a:t>
            </a:r>
            <a:endParaRPr lang="en-US" sz="3600">
              <a:solidFill>
                <a:srgbClr val="800080"/>
              </a:solidFill>
            </a:endParaRPr>
          </a:p>
        </p:txBody>
      </p:sp>
      <p:sp>
        <p:nvSpPr>
          <p:cNvPr id="44035" name="Rectangle 3"/>
          <p:cNvSpPr>
            <a:spLocks noGrp="1" noChangeArrowheads="1"/>
          </p:cNvSpPr>
          <p:nvPr>
            <p:ph type="body" idx="1"/>
          </p:nvPr>
        </p:nvSpPr>
        <p:spPr/>
        <p:txBody>
          <a:bodyPr/>
          <a:lstStyle/>
          <a:p>
            <a:pPr>
              <a:buClr>
                <a:srgbClr val="800080"/>
              </a:buClr>
            </a:pPr>
            <a:r>
              <a:rPr lang="en-US" sz="2800">
                <a:solidFill>
                  <a:srgbClr val="800080"/>
                </a:solidFill>
                <a:latin typeface="Arial" charset="0"/>
              </a:rPr>
              <a:t>Anonymity</a:t>
            </a:r>
            <a:r>
              <a:rPr lang="en-US" sz="2800">
                <a:latin typeface="Arial" charset="0"/>
              </a:rPr>
              <a:t>:</a:t>
            </a:r>
            <a:r>
              <a:rPr lang="en-US" sz="2800">
                <a:solidFill>
                  <a:schemeClr val="tx1"/>
                </a:solidFill>
                <a:latin typeface="Arial" charset="0"/>
              </a:rPr>
              <a:t> If everyone knows who contributes, there can be powerful social stigmas applied to shirkers.</a:t>
            </a:r>
          </a:p>
          <a:p>
            <a:pPr>
              <a:buClr>
                <a:srgbClr val="800080"/>
              </a:buClr>
            </a:pPr>
            <a:endParaRPr lang="en-US" sz="2800">
              <a:solidFill>
                <a:schemeClr val="tx1"/>
              </a:solidFill>
              <a:latin typeface="Arial" charset="0"/>
            </a:endParaRPr>
          </a:p>
          <a:p>
            <a:pPr>
              <a:buClr>
                <a:srgbClr val="800080"/>
              </a:buClr>
            </a:pPr>
            <a:r>
              <a:rPr lang="en-US" sz="2800">
                <a:solidFill>
                  <a:srgbClr val="800080"/>
                </a:solidFill>
                <a:latin typeface="Arial" charset="0"/>
              </a:rPr>
              <a:t>Large numbers of people</a:t>
            </a:r>
            <a:r>
              <a:rPr lang="en-US" sz="2800">
                <a:latin typeface="Arial" charset="0"/>
              </a:rPr>
              <a:t>:</a:t>
            </a:r>
            <a:r>
              <a:rPr lang="en-US" sz="2800">
                <a:solidFill>
                  <a:schemeClr val="tx1"/>
                </a:solidFill>
                <a:latin typeface="Arial" charset="0"/>
              </a:rPr>
              <a:t> It’s easier to determine the shirkers in a small group and the punishment is more profound when people close to you shun you.</a:t>
            </a:r>
          </a:p>
        </p:txBody>
      </p:sp>
      <p:sp>
        <p:nvSpPr>
          <p:cNvPr id="4" name="Slide Number Placeholder 3"/>
          <p:cNvSpPr>
            <a:spLocks noGrp="1"/>
          </p:cNvSpPr>
          <p:nvPr>
            <p:ph type="sldNum" sz="quarter" idx="12"/>
          </p:nvPr>
        </p:nvSpPr>
        <p:spPr/>
        <p:txBody>
          <a:bodyPr/>
          <a:lstStyle/>
          <a:p>
            <a:fld id="{EBAF29EC-BCDD-4A7F-A2C8-D8839C6544B5}" type="slidenum">
              <a:rPr lang="en-US" smtClean="0"/>
              <a:pPr/>
              <a:t>50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subTnLst>
                                    <p:animClr>
                                      <p:cBhvr override="childStyle">
                                        <p:cTn dur="1" fill="hold" display="0" masterRel="nextClick" afterEffect="1"/>
                                        <p:tgtEl>
                                          <p:spTgt spid="44035">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035">
                                            <p:txEl>
                                              <p:pRg st="2" end="2"/>
                                            </p:txEl>
                                          </p:spTgt>
                                        </p:tgtEl>
                                        <p:attrNameLst>
                                          <p:attrName>style.visibility</p:attrName>
                                        </p:attrNameLst>
                                      </p:cBhvr>
                                      <p:to>
                                        <p:strVal val="visible"/>
                                      </p:to>
                                    </p:set>
                                    <p:animEffect transition="in" filter="wipe(left)">
                                      <p:cBhvr>
                                        <p:cTn id="11" dur="500"/>
                                        <p:tgtEl>
                                          <p:spTgt spid="44035">
                                            <p:txEl>
                                              <p:pRg st="2" end="2"/>
                                            </p:txEl>
                                          </p:spTgt>
                                        </p:tgtEl>
                                      </p:cBhvr>
                                    </p:animEffect>
                                  </p:childTnLst>
                                  <p:subTnLst>
                                    <p:animClr>
                                      <p:cBhvr override="childStyle">
                                        <p:cTn dur="1" fill="hold" display="0" masterRel="nextClick" afterEffect="1"/>
                                        <p:tgtEl>
                                          <p:spTgt spid="44035">
                                            <p:txEl>
                                              <p:pRg st="2" end="2"/>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bldLvl="5" autoUpdateAnimBg="0" advAuto="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defRPr/>
            </a:pPr>
            <a:r>
              <a:rPr lang="en-US" dirty="0" smtClean="0">
                <a:cs typeface="Times New Roman" pitchFamily="18" charset="0"/>
              </a:rPr>
              <a:t>Public </a:t>
            </a:r>
            <a:r>
              <a:rPr lang="en-US" dirty="0">
                <a:cs typeface="Times New Roman" pitchFamily="18" charset="0"/>
              </a:rPr>
              <a:t>Choice and the Political </a:t>
            </a:r>
            <a:r>
              <a:rPr lang="en-US" dirty="0" smtClean="0">
                <a:cs typeface="Times New Roman" pitchFamily="18" charset="0"/>
              </a:rPr>
              <a:t>Process</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fontScale="90000"/>
          </a:bodyPr>
          <a:lstStyle/>
          <a:p>
            <a:pPr eaLnBrk="1" hangingPunct="1"/>
            <a:r>
              <a:rPr lang="en-US" smtClean="0">
                <a:cs typeface="Times New Roman" pitchFamily="18" charset="0"/>
              </a:rPr>
              <a:t>The Supply of Public Goods Through Political Institutions</a:t>
            </a:r>
          </a:p>
        </p:txBody>
      </p:sp>
      <p:sp>
        <p:nvSpPr>
          <p:cNvPr id="56323" name="Rectangle 3"/>
          <p:cNvSpPr>
            <a:spLocks noGrp="1" noChangeArrowheads="1"/>
          </p:cNvSpPr>
          <p:nvPr>
            <p:ph type="body" idx="1"/>
          </p:nvPr>
        </p:nvSpPr>
        <p:spPr>
          <a:xfrm>
            <a:off x="609600" y="2057400"/>
            <a:ext cx="7772400" cy="4572000"/>
          </a:xfrm>
        </p:spPr>
        <p:txBody>
          <a:bodyPr>
            <a:normAutofit/>
          </a:bodyPr>
          <a:lstStyle/>
          <a:p>
            <a:pPr lvl="1" eaLnBrk="1" hangingPunct="1">
              <a:lnSpc>
                <a:spcPct val="90000"/>
              </a:lnSpc>
            </a:pPr>
            <a:r>
              <a:rPr lang="en-US" sz="3200" dirty="0" smtClean="0">
                <a:solidFill>
                  <a:srgbClr val="660066"/>
                </a:solidFill>
                <a:latin typeface="Arial" charset="0"/>
                <a:cs typeface="Times New Roman" pitchFamily="18" charset="0"/>
              </a:rPr>
              <a:t>Public Choice</a:t>
            </a:r>
            <a:r>
              <a:rPr lang="en-US" sz="3200" dirty="0" smtClean="0">
                <a:latin typeface="Arial" charset="0"/>
                <a:cs typeface="Times New Roman" pitchFamily="18" charset="0"/>
              </a:rPr>
              <a:t> is when decisions are  made through political interaction of many persons according to pre-established rules.</a:t>
            </a:r>
            <a:r>
              <a:rPr lang="en-US" sz="3200" dirty="0" smtClean="0"/>
              <a:t> </a:t>
            </a:r>
          </a:p>
          <a:p>
            <a:pPr lvl="1" eaLnBrk="1" hangingPunct="1">
              <a:lnSpc>
                <a:spcPct val="90000"/>
              </a:lnSpc>
            </a:pPr>
            <a:endParaRPr lang="en-US" sz="3200" dirty="0" smtClean="0">
              <a:latin typeface="Arial" charset="0"/>
              <a:cs typeface="Arial" charset="0"/>
            </a:endParaRPr>
          </a:p>
          <a:p>
            <a:pPr lvl="1" eaLnBrk="1" hangingPunct="1">
              <a:lnSpc>
                <a:spcPct val="90000"/>
              </a:lnSpc>
            </a:pPr>
            <a:r>
              <a:rPr lang="en-US" sz="3200" dirty="0" smtClean="0">
                <a:latin typeface="Arial" charset="0"/>
                <a:cs typeface="Arial" charset="0"/>
              </a:rPr>
              <a:t>Public choice vs. private choice</a:t>
            </a:r>
          </a:p>
          <a:p>
            <a:pPr lvl="2">
              <a:lnSpc>
                <a:spcPct val="90000"/>
              </a:lnSpc>
            </a:pPr>
            <a:r>
              <a:rPr lang="en-US" sz="2800" dirty="0" smtClean="0">
                <a:latin typeface="Arial" charset="0"/>
                <a:cs typeface="Arial" charset="0"/>
              </a:rPr>
              <a:t>Taxes Vs Voluntary Cost-Sharing</a:t>
            </a:r>
          </a:p>
        </p:txBody>
      </p:sp>
      <p:sp>
        <p:nvSpPr>
          <p:cNvPr id="4" name="Slide Number Placeholder 3"/>
          <p:cNvSpPr>
            <a:spLocks noGrp="1"/>
          </p:cNvSpPr>
          <p:nvPr>
            <p:ph type="sldNum" sz="quarter" idx="12"/>
          </p:nvPr>
        </p:nvSpPr>
        <p:spPr/>
        <p:txBody>
          <a:bodyPr/>
          <a:lstStyle/>
          <a:p>
            <a:fld id="{9A4B6450-EC41-4195-A209-9389352C6526}" type="slidenum">
              <a:rPr lang="en-US" smtClean="0"/>
              <a:pPr/>
              <a:t>52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323">
                                            <p:txEl>
                                              <p:pRg st="0" end="0"/>
                                            </p:txEl>
                                          </p:spTgt>
                                        </p:tgtEl>
                                        <p:attrNameLst>
                                          <p:attrName>style.visibility</p:attrName>
                                        </p:attrNameLst>
                                      </p:cBhvr>
                                      <p:to>
                                        <p:strVal val="visible"/>
                                      </p:to>
                                    </p:set>
                                    <p:animEffect transition="in" filter="wipe(left)">
                                      <p:cBhvr>
                                        <p:cTn id="7" dur="500"/>
                                        <p:tgtEl>
                                          <p:spTgt spid="56323">
                                            <p:txEl>
                                              <p:pRg st="0" end="0"/>
                                            </p:txEl>
                                          </p:spTgt>
                                        </p:tgtEl>
                                      </p:cBhvr>
                                    </p:animEffect>
                                  </p:childTnLst>
                                  <p:subTnLst>
                                    <p:animClr>
                                      <p:cBhvr override="childStyle">
                                        <p:cTn dur="1" fill="hold" display="0" masterRel="nextClick" afterEffect="1"/>
                                        <p:tgtEl>
                                          <p:spTgt spid="5632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6323">
                                            <p:txEl>
                                              <p:pRg st="2" end="2"/>
                                            </p:txEl>
                                          </p:spTgt>
                                        </p:tgtEl>
                                        <p:attrNameLst>
                                          <p:attrName>style.visibility</p:attrName>
                                        </p:attrNameLst>
                                      </p:cBhvr>
                                      <p:to>
                                        <p:strVal val="visible"/>
                                      </p:to>
                                    </p:set>
                                    <p:animEffect transition="in" filter="wipe(left)">
                                      <p:cBhvr>
                                        <p:cTn id="11" dur="500"/>
                                        <p:tgtEl>
                                          <p:spTgt spid="56323">
                                            <p:txEl>
                                              <p:pRg st="2" end="2"/>
                                            </p:txEl>
                                          </p:spTgt>
                                        </p:tgtEl>
                                      </p:cBhvr>
                                    </p:animEffect>
                                  </p:childTnLst>
                                  <p:subTnLst>
                                    <p:animClr>
                                      <p:cBhvr override="childStyle">
                                        <p:cTn dur="1" fill="hold" display="0" masterRel="nextClick" afterEffect="1"/>
                                        <p:tgtEl>
                                          <p:spTgt spid="56323">
                                            <p:txEl>
                                              <p:pRg st="2" end="2"/>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6323">
                                            <p:txEl>
                                              <p:pRg st="3" end="3"/>
                                            </p:txEl>
                                          </p:spTgt>
                                        </p:tgtEl>
                                        <p:attrNameLst>
                                          <p:attrName>style.visibility</p:attrName>
                                        </p:attrNameLst>
                                      </p:cBhvr>
                                      <p:to>
                                        <p:strVal val="visible"/>
                                      </p:to>
                                    </p:set>
                                    <p:animEffect transition="in" filter="wipe(left)">
                                      <p:cBhvr>
                                        <p:cTn id="15" dur="500"/>
                                        <p:tgtEl>
                                          <p:spTgt spid="56323">
                                            <p:txEl>
                                              <p:pRg st="3" end="3"/>
                                            </p:txEl>
                                          </p:spTgt>
                                        </p:tgtEl>
                                      </p:cBhvr>
                                    </p:animEffect>
                                  </p:childTnLst>
                                  <p:subTnLst>
                                    <p:animClr>
                                      <p:cBhvr override="childStyle">
                                        <p:cTn dur="1" fill="hold" display="0" masterRel="nextClick" afterEffect="1"/>
                                        <p:tgtEl>
                                          <p:spTgt spid="56323">
                                            <p:txEl>
                                              <p:pRg st="3" end="3"/>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bldLvl="5" autoUpdateAnimBg="0" advAuto="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cs typeface="Times New Roman" pitchFamily="18" charset="0"/>
              </a:rPr>
              <a:t>Political Equilibrium</a:t>
            </a:r>
          </a:p>
        </p:txBody>
      </p:sp>
      <p:sp>
        <p:nvSpPr>
          <p:cNvPr id="45059" name="Rectangle 3"/>
          <p:cNvSpPr>
            <a:spLocks noGrp="1" noChangeArrowheads="1"/>
          </p:cNvSpPr>
          <p:nvPr>
            <p:ph type="body" idx="1"/>
          </p:nvPr>
        </p:nvSpPr>
        <p:spPr/>
        <p:txBody>
          <a:bodyPr/>
          <a:lstStyle/>
          <a:p>
            <a:pPr eaLnBrk="1" hangingPunct="1"/>
            <a:r>
              <a:rPr lang="en-US" smtClean="0">
                <a:latin typeface="Arial" charset="0"/>
                <a:cs typeface="Times New Roman" pitchFamily="18" charset="0"/>
              </a:rPr>
              <a:t>A </a:t>
            </a:r>
            <a:r>
              <a:rPr lang="en-US" smtClean="0">
                <a:solidFill>
                  <a:srgbClr val="660066"/>
                </a:solidFill>
                <a:latin typeface="Arial" charset="0"/>
                <a:cs typeface="Times New Roman" pitchFamily="18" charset="0"/>
              </a:rPr>
              <a:t>political equilibrium</a:t>
            </a:r>
            <a:r>
              <a:rPr lang="en-US" smtClean="0">
                <a:latin typeface="Arial" charset="0"/>
                <a:cs typeface="Times New Roman" pitchFamily="18" charset="0"/>
              </a:rPr>
              <a:t> is an agreement on the level of production of 	one or more public goods given the specified rule for making the collective choice and the distribution of tax shares among individuals</a:t>
            </a:r>
            <a:r>
              <a:rPr lang="en-US" smtClean="0"/>
              <a:t>.</a:t>
            </a:r>
          </a:p>
        </p:txBody>
      </p:sp>
      <p:sp>
        <p:nvSpPr>
          <p:cNvPr id="4" name="Slide Number Placeholder 3"/>
          <p:cNvSpPr>
            <a:spLocks noGrp="1"/>
          </p:cNvSpPr>
          <p:nvPr>
            <p:ph type="sldNum" sz="quarter" idx="12"/>
          </p:nvPr>
        </p:nvSpPr>
        <p:spPr/>
        <p:txBody>
          <a:bodyPr/>
          <a:lstStyle/>
          <a:p>
            <a:fld id="{9A4B6450-EC41-4195-A209-9389352C6526}" type="slidenum">
              <a:rPr lang="en-US" smtClean="0"/>
              <a:pPr/>
              <a:t>53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wipe(left)">
                                      <p:cBhvr>
                                        <p:cTn id="7" dur="500"/>
                                        <p:tgtEl>
                                          <p:spTgt spid="45059">
                                            <p:txEl>
                                              <p:pRg st="0" end="0"/>
                                            </p:txEl>
                                          </p:spTgt>
                                        </p:tgtEl>
                                      </p:cBhvr>
                                    </p:animEffect>
                                  </p:childTnLst>
                                  <p:subTnLst>
                                    <p:animClr>
                                      <p:cBhvr override="childStyle">
                                        <p:cTn dur="1" fill="hold" display="0" masterRel="nextClick" afterEffect="1"/>
                                        <p:tgtEl>
                                          <p:spTgt spid="45059">
                                            <p:txEl>
                                              <p:pRg st="0" end="0"/>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bldLvl="5" autoUpdateAnimBg="0" advAuto="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eaLnBrk="1" hangingPunct="1"/>
            <a:r>
              <a:rPr lang="en-US" b="0" smtClean="0">
                <a:cs typeface="Times New Roman" pitchFamily="18" charset="0"/>
              </a:rPr>
              <a:t>Tax Shares</a:t>
            </a:r>
            <a:r>
              <a:rPr lang="en-US" smtClean="0">
                <a:cs typeface="Times New Roman" pitchFamily="18" charset="0"/>
              </a:rPr>
              <a:t/>
            </a:r>
            <a:br>
              <a:rPr lang="en-US" smtClean="0">
                <a:cs typeface="Times New Roman" pitchFamily="18" charset="0"/>
              </a:rPr>
            </a:br>
            <a:r>
              <a:rPr lang="en-US" smtClean="0">
                <a:cs typeface="Times New Roman" pitchFamily="18" charset="0"/>
              </a:rPr>
              <a:t>or tax prices</a:t>
            </a:r>
          </a:p>
        </p:txBody>
      </p:sp>
      <p:sp>
        <p:nvSpPr>
          <p:cNvPr id="46083" name="Rectangle 3"/>
          <p:cNvSpPr>
            <a:spLocks noGrp="1" noChangeArrowheads="1"/>
          </p:cNvSpPr>
          <p:nvPr>
            <p:ph type="body" idx="1"/>
          </p:nvPr>
        </p:nvSpPr>
        <p:spPr/>
        <p:txBody>
          <a:bodyPr/>
          <a:lstStyle/>
          <a:p>
            <a:pPr eaLnBrk="1" hangingPunct="1"/>
            <a:r>
              <a:rPr lang="en-US" sz="2800" dirty="0" smtClean="0">
                <a:solidFill>
                  <a:srgbClr val="660066"/>
                </a:solidFill>
                <a:latin typeface="Arial" charset="0"/>
                <a:cs typeface="Times New Roman" pitchFamily="18" charset="0"/>
              </a:rPr>
              <a:t>Tax shares</a:t>
            </a:r>
            <a:r>
              <a:rPr lang="en-US" sz="2800" dirty="0" smtClean="0">
                <a:latin typeface="Arial" charset="0"/>
                <a:cs typeface="Times New Roman" pitchFamily="18" charset="0"/>
              </a:rPr>
              <a:t>, sometimes called </a:t>
            </a:r>
            <a:r>
              <a:rPr lang="en-US" sz="2800" dirty="0" smtClean="0">
                <a:solidFill>
                  <a:srgbClr val="660066"/>
                </a:solidFill>
                <a:latin typeface="Arial" charset="0"/>
                <a:cs typeface="Times New Roman" pitchFamily="18" charset="0"/>
              </a:rPr>
              <a:t>tax prices</a:t>
            </a:r>
            <a:r>
              <a:rPr lang="en-US" sz="2800" dirty="0" smtClean="0">
                <a:latin typeface="Arial" charset="0"/>
                <a:cs typeface="Times New Roman" pitchFamily="18" charset="0"/>
              </a:rPr>
              <a:t>, are pre-announced levies assigned to citizens.</a:t>
            </a:r>
          </a:p>
          <a:p>
            <a:pPr eaLnBrk="1" hangingPunct="1"/>
            <a:r>
              <a:rPr lang="en-US" sz="2800" dirty="0" smtClean="0">
                <a:latin typeface="Arial" charset="0"/>
                <a:cs typeface="Times New Roman" pitchFamily="18" charset="0"/>
              </a:rPr>
              <a:t>They are a portion of the unit cost of a good proposed to be provided by government</a:t>
            </a:r>
            <a:r>
              <a:rPr lang="en-US" sz="2800" dirty="0" smtClean="0"/>
              <a:t>.</a:t>
            </a:r>
          </a:p>
          <a:p>
            <a:pPr eaLnBrk="1" hangingPunct="1"/>
            <a:endParaRPr lang="en-US" sz="2800" dirty="0"/>
          </a:p>
          <a:p>
            <a:pPr eaLnBrk="1" hangingPunct="1"/>
            <a:endParaRPr lang="en-US" sz="2800" dirty="0" smtClean="0"/>
          </a:p>
          <a:p>
            <a:pPr eaLnBrk="1" hangingPunct="1"/>
            <a:endParaRPr lang="en-US" sz="2800" dirty="0"/>
          </a:p>
          <a:p>
            <a:pPr eaLnBrk="1" hangingPunct="1"/>
            <a:r>
              <a:rPr lang="en-US" sz="2800" dirty="0" smtClean="0"/>
              <a:t>Increase in cost – increase in tax</a:t>
            </a:r>
          </a:p>
          <a:p>
            <a:pPr eaLnBrk="1" hangingPunct="1"/>
            <a:endParaRPr lang="en-US" dirty="0" smtClean="0"/>
          </a:p>
        </p:txBody>
      </p:sp>
      <p:sp>
        <p:nvSpPr>
          <p:cNvPr id="46084" name="Text Box 4"/>
          <p:cNvSpPr txBox="1">
            <a:spLocks noChangeArrowheads="1"/>
          </p:cNvSpPr>
          <p:nvPr/>
        </p:nvSpPr>
        <p:spPr bwMode="auto">
          <a:xfrm>
            <a:off x="1981200" y="3657600"/>
            <a:ext cx="5073650" cy="1066800"/>
          </a:xfrm>
          <a:prstGeom prst="rect">
            <a:avLst/>
          </a:prstGeom>
          <a:noFill/>
          <a:ln w="9525">
            <a:noFill/>
            <a:miter lim="800000"/>
            <a:headEnd/>
            <a:tailEnd/>
          </a:ln>
        </p:spPr>
        <p:txBody>
          <a:bodyPr wrap="none">
            <a:spAutoFit/>
          </a:bodyPr>
          <a:lstStyle/>
          <a:p>
            <a:pPr algn="ctr"/>
            <a:r>
              <a:rPr lang="en-US" sz="3200" b="0" i="1" dirty="0" err="1">
                <a:cs typeface="Times New Roman" pitchFamily="18" charset="0"/>
              </a:rPr>
              <a:t>t</a:t>
            </a:r>
            <a:r>
              <a:rPr lang="en-US" sz="3200" b="0" i="1" baseline="-30000" dirty="0" err="1">
                <a:cs typeface="Times New Roman" pitchFamily="18" charset="0"/>
              </a:rPr>
              <a:t>i</a:t>
            </a:r>
            <a:r>
              <a:rPr lang="en-US" sz="3200" b="0" dirty="0">
                <a:cs typeface="Times New Roman" pitchFamily="18" charset="0"/>
              </a:rPr>
              <a:t> = tax share to individual </a:t>
            </a:r>
            <a:r>
              <a:rPr lang="en-US" sz="3200" b="0" i="1" dirty="0" err="1">
                <a:cs typeface="Times New Roman" pitchFamily="18" charset="0"/>
              </a:rPr>
              <a:t>i</a:t>
            </a:r>
            <a:r>
              <a:rPr lang="en-US" sz="3200" b="0" dirty="0">
                <a:cs typeface="Times New Roman" pitchFamily="18" charset="0"/>
              </a:rPr>
              <a:t> </a:t>
            </a:r>
          </a:p>
          <a:p>
            <a:pPr algn="ctr"/>
            <a:r>
              <a:rPr lang="en-US" sz="3200" b="0" dirty="0">
                <a:cs typeface="Times New Roman" pitchFamily="18" charset="0"/>
                <a:sym typeface="Symbol" pitchFamily="18" charset="2"/>
              </a:rPr>
              <a:t></a:t>
            </a:r>
            <a:r>
              <a:rPr lang="en-US" sz="3200" b="0" dirty="0">
                <a:cs typeface="Times New Roman" pitchFamily="18" charset="0"/>
              </a:rPr>
              <a:t> </a:t>
            </a:r>
            <a:r>
              <a:rPr lang="en-US" sz="3200" b="0" i="1" dirty="0" err="1">
                <a:cs typeface="Times New Roman" pitchFamily="18" charset="0"/>
              </a:rPr>
              <a:t>t</a:t>
            </a:r>
            <a:r>
              <a:rPr lang="en-US" sz="3200" b="0" i="1" baseline="-30000" dirty="0" err="1">
                <a:cs typeface="Times New Roman" pitchFamily="18" charset="0"/>
              </a:rPr>
              <a:t>i</a:t>
            </a:r>
            <a:r>
              <a:rPr lang="en-US" sz="3200" b="0" dirty="0">
                <a:cs typeface="Times New Roman" pitchFamily="18" charset="0"/>
              </a:rPr>
              <a:t> = average cost of good</a:t>
            </a:r>
            <a:r>
              <a:rPr lang="en-US" sz="3200" b="0" dirty="0"/>
              <a:t> </a:t>
            </a:r>
          </a:p>
        </p:txBody>
      </p:sp>
      <p:sp>
        <p:nvSpPr>
          <p:cNvPr id="5" name="Slide Number Placeholder 4"/>
          <p:cNvSpPr>
            <a:spLocks noGrp="1"/>
          </p:cNvSpPr>
          <p:nvPr>
            <p:ph type="sldNum" sz="quarter" idx="12"/>
          </p:nvPr>
        </p:nvSpPr>
        <p:spPr/>
        <p:txBody>
          <a:bodyPr/>
          <a:lstStyle/>
          <a:p>
            <a:fld id="{9A4B6450-EC41-4195-A209-9389352C6526}" type="slidenum">
              <a:rPr lang="en-US" smtClean="0"/>
              <a:pPr/>
              <a:t>54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Effect transition="in" filter="wipe(left)">
                                      <p:cBhvr>
                                        <p:cTn id="7" dur="500"/>
                                        <p:tgtEl>
                                          <p:spTgt spid="46083">
                                            <p:txEl>
                                              <p:pRg st="0" end="0"/>
                                            </p:txEl>
                                          </p:spTgt>
                                        </p:tgtEl>
                                      </p:cBhvr>
                                    </p:animEffect>
                                  </p:childTnLst>
                                  <p:subTnLst>
                                    <p:animClr>
                                      <p:cBhvr override="childStyle">
                                        <p:cTn dur="1" fill="hold" display="0" masterRel="nextClick" afterEffect="1"/>
                                        <p:tgtEl>
                                          <p:spTgt spid="46083">
                                            <p:txEl>
                                              <p:pRg st="0" end="0"/>
                                            </p:txEl>
                                          </p:spTgt>
                                        </p:tgtEl>
                                        <p:attrNameLst>
                                          <p:attrName>ppt_c</p:attrName>
                                        </p:attrNameLst>
                                      </p:cBhvr>
                                      <p:to>
                                        <a:srgbClr val="660066"/>
                                      </p:to>
                                    </p:animClr>
                                  </p:sub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Effect transition="in" filter="wipe(left)">
                                      <p:cBhvr>
                                        <p:cTn id="11" dur="500"/>
                                        <p:tgtEl>
                                          <p:spTgt spid="46083">
                                            <p:txEl>
                                              <p:pRg st="1" end="1"/>
                                            </p:txEl>
                                          </p:spTgt>
                                        </p:tgtEl>
                                      </p:cBhvr>
                                    </p:animEffect>
                                  </p:childTnLst>
                                  <p:subTnLst>
                                    <p:animClr>
                                      <p:cBhvr override="childStyle">
                                        <p:cTn dur="1" fill="hold" display="0" masterRel="nextClick" afterEffect="1"/>
                                        <p:tgtEl>
                                          <p:spTgt spid="46083">
                                            <p:txEl>
                                              <p:pRg st="1" end="1"/>
                                            </p:txEl>
                                          </p:spTgt>
                                        </p:tgtEl>
                                        <p:attrNameLst>
                                          <p:attrName>ppt_c</p:attrName>
                                        </p:attrNameLst>
                                      </p:cBhvr>
                                      <p:to>
                                        <a:srgbClr val="660066"/>
                                      </p:to>
                                    </p:animClr>
                                  </p:sub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083">
                                            <p:txEl>
                                              <p:pRg st="5" end="5"/>
                                            </p:txEl>
                                          </p:spTgt>
                                        </p:tgtEl>
                                        <p:attrNameLst>
                                          <p:attrName>style.visibility</p:attrName>
                                        </p:attrNameLst>
                                      </p:cBhvr>
                                      <p:to>
                                        <p:strVal val="visible"/>
                                      </p:to>
                                    </p:set>
                                    <p:animEffect transition="in" filter="wipe(left)">
                                      <p:cBhvr>
                                        <p:cTn id="15" dur="500"/>
                                        <p:tgtEl>
                                          <p:spTgt spid="46083">
                                            <p:txEl>
                                              <p:pRg st="5" end="5"/>
                                            </p:txEl>
                                          </p:spTgt>
                                        </p:tgtEl>
                                      </p:cBhvr>
                                    </p:animEffect>
                                  </p:childTnLst>
                                  <p:subTnLst>
                                    <p:animClr>
                                      <p:cBhvr override="childStyle">
                                        <p:cTn dur="1" fill="hold" display="0" masterRel="nextClick" afterEffect="1"/>
                                        <p:tgtEl>
                                          <p:spTgt spid="46083">
                                            <p:txEl>
                                              <p:pRg st="5" end="5"/>
                                            </p:txEl>
                                          </p:spTgt>
                                        </p:tgtEl>
                                        <p:attrNameLst>
                                          <p:attrName>ppt_c</p:attrName>
                                        </p:attrNameLst>
                                      </p:cBhvr>
                                      <p:to>
                                        <a:srgbClr val="660066"/>
                                      </p:to>
                                    </p:animClr>
                                  </p:sub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6084">
                                            <p:txEl>
                                              <p:pRg st="0" end="0"/>
                                            </p:txEl>
                                          </p:spTgt>
                                        </p:tgtEl>
                                        <p:attrNameLst>
                                          <p:attrName>style.visibility</p:attrName>
                                        </p:attrNameLst>
                                      </p:cBhvr>
                                      <p:to>
                                        <p:strVal val="visible"/>
                                      </p:to>
                                    </p:set>
                                    <p:animEffect transition="in" filter="wipe(left)">
                                      <p:cBhvr>
                                        <p:cTn id="19" dur="500"/>
                                        <p:tgtEl>
                                          <p:spTgt spid="46084">
                                            <p:txEl>
                                              <p:pRg st="0" end="0"/>
                                            </p:txEl>
                                          </p:spTgt>
                                        </p:tgtEl>
                                      </p:cBhvr>
                                    </p:animEffect>
                                  </p:childTnLst>
                                  <p:subTnLst>
                                    <p:animClr>
                                      <p:cBhvr override="childStyle">
                                        <p:cTn dur="1" fill="hold" display="0" masterRel="nextClick" afterEffect="1"/>
                                        <p:tgtEl>
                                          <p:spTgt spid="46084">
                                            <p:txEl>
                                              <p:pRg st="0" end="0"/>
                                            </p:txEl>
                                          </p:spTgt>
                                        </p:tgtEl>
                                        <p:attrNameLst>
                                          <p:attrName>ppt_c</p:attrName>
                                        </p:attrNameLst>
                                      </p:cBhvr>
                                      <p:to>
                                        <a:srgbClr val="660066"/>
                                      </p:to>
                                    </p:animClr>
                                  </p:sub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6084">
                                            <p:txEl>
                                              <p:pRg st="1" end="1"/>
                                            </p:txEl>
                                          </p:spTgt>
                                        </p:tgtEl>
                                        <p:attrNameLst>
                                          <p:attrName>style.visibility</p:attrName>
                                        </p:attrNameLst>
                                      </p:cBhvr>
                                      <p:to>
                                        <p:strVal val="visible"/>
                                      </p:to>
                                    </p:set>
                                    <p:animEffect transition="in" filter="wipe(left)">
                                      <p:cBhvr>
                                        <p:cTn id="23" dur="500"/>
                                        <p:tgtEl>
                                          <p:spTgt spid="46084">
                                            <p:txEl>
                                              <p:pRg st="1" end="1"/>
                                            </p:txEl>
                                          </p:spTgt>
                                        </p:tgtEl>
                                      </p:cBhvr>
                                    </p:animEffect>
                                  </p:childTnLst>
                                  <p:subTnLst>
                                    <p:animClr>
                                      <p:cBhvr override="childStyle">
                                        <p:cTn dur="1" fill="hold" display="0" masterRel="nextClick" afterEffect="1"/>
                                        <p:tgtEl>
                                          <p:spTgt spid="46084">
                                            <p:txEl>
                                              <p:pRg st="1" end="1"/>
                                            </p:txEl>
                                          </p:spTgt>
                                        </p:tgtEl>
                                        <p:attrNameLst>
                                          <p:attrName>ppt_c</p:attrName>
                                        </p:attrNameLst>
                                      </p:cBhvr>
                                      <p:to>
                                        <a:srgbClr val="660066"/>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bldLvl="5" autoUpdateAnimBg="0" advAuto="0"/>
      <p:bldP spid="46084" grpId="0" build="p" autoUpdateAnimBg="0" advAuto="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685800" y="0"/>
            <a:ext cx="7772400" cy="685800"/>
          </a:xfrm>
        </p:spPr>
        <p:txBody>
          <a:bodyPr/>
          <a:lstStyle/>
          <a:p>
            <a:pPr eaLnBrk="1" hangingPunct="1"/>
            <a:r>
              <a:rPr lang="en-US" sz="2400" dirty="0" smtClean="0"/>
              <a:t>The Most Preferred Political Outcome of A Voter</a:t>
            </a:r>
          </a:p>
        </p:txBody>
      </p:sp>
      <p:sp>
        <p:nvSpPr>
          <p:cNvPr id="2065" name="Line 17"/>
          <p:cNvSpPr>
            <a:spLocks noChangeShapeType="1"/>
          </p:cNvSpPr>
          <p:nvPr/>
        </p:nvSpPr>
        <p:spPr bwMode="auto">
          <a:xfrm>
            <a:off x="1673225" y="1203325"/>
            <a:ext cx="5764213" cy="3097213"/>
          </a:xfrm>
          <a:prstGeom prst="line">
            <a:avLst/>
          </a:prstGeom>
          <a:noFill/>
          <a:ln w="82550">
            <a:solidFill>
              <a:srgbClr val="660066"/>
            </a:solidFill>
            <a:round/>
            <a:headEnd/>
            <a:tailEnd/>
          </a:ln>
        </p:spPr>
        <p:txBody>
          <a:bodyPr/>
          <a:lstStyle/>
          <a:p>
            <a:endParaRPr lang="en-US"/>
          </a:p>
        </p:txBody>
      </p:sp>
      <p:sp>
        <p:nvSpPr>
          <p:cNvPr id="2066" name="Line 18"/>
          <p:cNvSpPr>
            <a:spLocks noChangeShapeType="1"/>
          </p:cNvSpPr>
          <p:nvPr/>
        </p:nvSpPr>
        <p:spPr bwMode="auto">
          <a:xfrm>
            <a:off x="1673225" y="2944813"/>
            <a:ext cx="5888038" cy="1587"/>
          </a:xfrm>
          <a:prstGeom prst="line">
            <a:avLst/>
          </a:prstGeom>
          <a:noFill/>
          <a:ln w="82550">
            <a:solidFill>
              <a:srgbClr val="006600"/>
            </a:solidFill>
            <a:round/>
            <a:headEnd/>
            <a:tailEnd/>
          </a:ln>
        </p:spPr>
        <p:txBody>
          <a:bodyPr/>
          <a:lstStyle/>
          <a:p>
            <a:endParaRPr lang="en-US"/>
          </a:p>
        </p:txBody>
      </p:sp>
      <p:sp>
        <p:nvSpPr>
          <p:cNvPr id="11269" name="Rectangle 19"/>
          <p:cNvSpPr>
            <a:spLocks noChangeArrowheads="1"/>
          </p:cNvSpPr>
          <p:nvPr/>
        </p:nvSpPr>
        <p:spPr bwMode="auto">
          <a:xfrm rot="-5400000">
            <a:off x="508794" y="2888456"/>
            <a:ext cx="857250" cy="496888"/>
          </a:xfrm>
          <a:prstGeom prst="rect">
            <a:avLst/>
          </a:prstGeom>
          <a:noFill/>
          <a:ln w="9525">
            <a:noFill/>
            <a:miter lim="800000"/>
            <a:headEnd/>
            <a:tailEnd/>
          </a:ln>
        </p:spPr>
        <p:txBody>
          <a:bodyPr wrap="none" lIns="0" tIns="0" rIns="0" bIns="0">
            <a:spAutoFit/>
          </a:bodyPr>
          <a:lstStyle/>
          <a:p>
            <a:r>
              <a:rPr lang="en-US" sz="2600">
                <a:solidFill>
                  <a:srgbClr val="660066"/>
                </a:solidFill>
              </a:rPr>
              <a:t>Tax </a:t>
            </a:r>
            <a:endParaRPr lang="en-US"/>
          </a:p>
        </p:txBody>
      </p:sp>
      <p:grpSp>
        <p:nvGrpSpPr>
          <p:cNvPr id="2" name="Group 34"/>
          <p:cNvGrpSpPr>
            <a:grpSpLocks/>
          </p:cNvGrpSpPr>
          <p:nvPr/>
        </p:nvGrpSpPr>
        <p:grpSpPr bwMode="auto">
          <a:xfrm>
            <a:off x="5875338" y="2019300"/>
            <a:ext cx="2100262" cy="896938"/>
            <a:chOff x="3701" y="1272"/>
            <a:chExt cx="1323" cy="565"/>
          </a:xfrm>
        </p:grpSpPr>
        <p:sp>
          <p:nvSpPr>
            <p:cNvPr id="11283" name="Rectangle 20"/>
            <p:cNvSpPr>
              <a:spLocks noChangeArrowheads="1"/>
            </p:cNvSpPr>
            <p:nvPr/>
          </p:nvSpPr>
          <p:spPr bwMode="auto">
            <a:xfrm>
              <a:off x="3701" y="1272"/>
              <a:ext cx="1323" cy="287"/>
            </a:xfrm>
            <a:prstGeom prst="rect">
              <a:avLst/>
            </a:prstGeom>
            <a:noFill/>
            <a:ln w="9525">
              <a:noFill/>
              <a:miter lim="800000"/>
              <a:headEnd/>
              <a:tailEnd/>
            </a:ln>
          </p:spPr>
          <p:txBody>
            <a:bodyPr wrap="none" lIns="0" tIns="0" rIns="0" bIns="0">
              <a:spAutoFit/>
            </a:bodyPr>
            <a:lstStyle/>
            <a:p>
              <a:r>
                <a:rPr lang="en-US" sz="2600" b="0">
                  <a:solidFill>
                    <a:srgbClr val="000000"/>
                  </a:solidFill>
                </a:rPr>
                <a:t>Tax per Unit </a:t>
              </a:r>
              <a:endParaRPr lang="en-US"/>
            </a:p>
          </p:txBody>
        </p:sp>
        <p:sp>
          <p:nvSpPr>
            <p:cNvPr id="11284" name="Rectangle 21"/>
            <p:cNvSpPr>
              <a:spLocks noChangeArrowheads="1"/>
            </p:cNvSpPr>
            <p:nvPr/>
          </p:nvSpPr>
          <p:spPr bwMode="auto">
            <a:xfrm>
              <a:off x="3840" y="1550"/>
              <a:ext cx="1054" cy="287"/>
            </a:xfrm>
            <a:prstGeom prst="rect">
              <a:avLst/>
            </a:prstGeom>
            <a:noFill/>
            <a:ln w="9525">
              <a:noFill/>
              <a:miter lim="800000"/>
              <a:headEnd/>
              <a:tailEnd/>
            </a:ln>
          </p:spPr>
          <p:txBody>
            <a:bodyPr wrap="none" lIns="0" tIns="0" rIns="0" bIns="0">
              <a:spAutoFit/>
            </a:bodyPr>
            <a:lstStyle/>
            <a:p>
              <a:r>
                <a:rPr lang="en-US" sz="2600" b="0">
                  <a:solidFill>
                    <a:srgbClr val="000000"/>
                  </a:solidFill>
                </a:rPr>
                <a:t>of Output </a:t>
              </a:r>
              <a:endParaRPr lang="en-US"/>
            </a:p>
          </p:txBody>
        </p:sp>
      </p:grpSp>
      <p:sp>
        <p:nvSpPr>
          <p:cNvPr id="11271" name="Rectangle 22"/>
          <p:cNvSpPr>
            <a:spLocks noChangeArrowheads="1"/>
          </p:cNvSpPr>
          <p:nvPr/>
        </p:nvSpPr>
        <p:spPr bwMode="auto">
          <a:xfrm>
            <a:off x="3705225" y="6180138"/>
            <a:ext cx="2860675" cy="496887"/>
          </a:xfrm>
          <a:prstGeom prst="rect">
            <a:avLst/>
          </a:prstGeom>
          <a:noFill/>
          <a:ln w="9525">
            <a:noFill/>
            <a:miter lim="800000"/>
            <a:headEnd/>
            <a:tailEnd/>
          </a:ln>
        </p:spPr>
        <p:txBody>
          <a:bodyPr wrap="none" lIns="0" tIns="0" rIns="0" bIns="0">
            <a:spAutoFit/>
          </a:bodyPr>
          <a:lstStyle/>
          <a:p>
            <a:r>
              <a:rPr lang="en-US" sz="2600">
                <a:solidFill>
                  <a:srgbClr val="660066"/>
                </a:solidFill>
              </a:rPr>
              <a:t>Output per Year </a:t>
            </a:r>
            <a:endParaRPr lang="en-US"/>
          </a:p>
        </p:txBody>
      </p:sp>
      <p:sp>
        <p:nvSpPr>
          <p:cNvPr id="11272" name="Rectangle 23"/>
          <p:cNvSpPr>
            <a:spLocks noChangeArrowheads="1"/>
          </p:cNvSpPr>
          <p:nvPr/>
        </p:nvSpPr>
        <p:spPr bwMode="auto">
          <a:xfrm>
            <a:off x="1409700" y="5737225"/>
            <a:ext cx="442913" cy="455613"/>
          </a:xfrm>
          <a:prstGeom prst="rect">
            <a:avLst/>
          </a:prstGeom>
          <a:noFill/>
          <a:ln w="9525">
            <a:noFill/>
            <a:miter lim="800000"/>
            <a:headEnd/>
            <a:tailEnd/>
          </a:ln>
        </p:spPr>
        <p:txBody>
          <a:bodyPr wrap="none" lIns="0" tIns="0" rIns="0" bIns="0">
            <a:spAutoFit/>
          </a:bodyPr>
          <a:lstStyle/>
          <a:p>
            <a:r>
              <a:rPr lang="en-US" sz="2600" b="0">
                <a:solidFill>
                  <a:srgbClr val="660066"/>
                </a:solidFill>
              </a:rPr>
              <a:t>0 </a:t>
            </a:r>
            <a:endParaRPr lang="en-US"/>
          </a:p>
        </p:txBody>
      </p:sp>
      <p:sp>
        <p:nvSpPr>
          <p:cNvPr id="2072" name="Rectangle 24"/>
          <p:cNvSpPr>
            <a:spLocks noChangeArrowheads="1"/>
          </p:cNvSpPr>
          <p:nvPr/>
        </p:nvSpPr>
        <p:spPr bwMode="auto">
          <a:xfrm>
            <a:off x="1271588" y="2736850"/>
            <a:ext cx="231775" cy="396875"/>
          </a:xfrm>
          <a:prstGeom prst="rect">
            <a:avLst/>
          </a:prstGeom>
          <a:noFill/>
          <a:ln w="9525">
            <a:noFill/>
            <a:miter lim="800000"/>
            <a:headEnd/>
            <a:tailEnd/>
          </a:ln>
        </p:spPr>
        <p:txBody>
          <a:bodyPr wrap="none" lIns="0" tIns="0" rIns="0" bIns="0">
            <a:spAutoFit/>
          </a:bodyPr>
          <a:lstStyle/>
          <a:p>
            <a:r>
              <a:rPr lang="en-US" sz="2600" b="0" i="1">
                <a:solidFill>
                  <a:srgbClr val="660066"/>
                </a:solidFill>
              </a:rPr>
              <a:t>t</a:t>
            </a:r>
            <a:r>
              <a:rPr lang="en-US" sz="2600" b="0" i="1" baseline="-25000">
                <a:solidFill>
                  <a:srgbClr val="660066"/>
                </a:solidFill>
              </a:rPr>
              <a:t>i</a:t>
            </a:r>
            <a:r>
              <a:rPr lang="en-US" sz="2600" b="0" i="1">
                <a:solidFill>
                  <a:srgbClr val="660066"/>
                </a:solidFill>
              </a:rPr>
              <a:t> </a:t>
            </a:r>
            <a:endParaRPr lang="en-US"/>
          </a:p>
        </p:txBody>
      </p:sp>
      <p:grpSp>
        <p:nvGrpSpPr>
          <p:cNvPr id="3" name="Group 28"/>
          <p:cNvGrpSpPr>
            <a:grpSpLocks/>
          </p:cNvGrpSpPr>
          <p:nvPr/>
        </p:nvGrpSpPr>
        <p:grpSpPr bwMode="auto">
          <a:xfrm>
            <a:off x="4700588" y="5722938"/>
            <a:ext cx="649287" cy="484187"/>
            <a:chOff x="2961" y="3605"/>
            <a:chExt cx="409" cy="305"/>
          </a:xfrm>
        </p:grpSpPr>
        <p:sp>
          <p:nvSpPr>
            <p:cNvPr id="11281" name="Rectangle 26"/>
            <p:cNvSpPr>
              <a:spLocks noChangeArrowheads="1"/>
            </p:cNvSpPr>
            <p:nvPr/>
          </p:nvSpPr>
          <p:spPr bwMode="auto">
            <a:xfrm>
              <a:off x="2961" y="3605"/>
              <a:ext cx="261" cy="305"/>
            </a:xfrm>
            <a:prstGeom prst="rect">
              <a:avLst/>
            </a:prstGeom>
            <a:noFill/>
            <a:ln w="9525">
              <a:noFill/>
              <a:miter lim="800000"/>
              <a:headEnd/>
              <a:tailEnd/>
            </a:ln>
          </p:spPr>
          <p:txBody>
            <a:bodyPr wrap="none" lIns="0" tIns="0" rIns="0" bIns="0">
              <a:spAutoFit/>
            </a:bodyPr>
            <a:lstStyle/>
            <a:p>
              <a:r>
                <a:rPr lang="en-US" sz="2600" b="0" i="1">
                  <a:solidFill>
                    <a:srgbClr val="660066"/>
                  </a:solidFill>
                </a:rPr>
                <a:t>Q</a:t>
              </a:r>
              <a:endParaRPr lang="en-US"/>
            </a:p>
          </p:txBody>
        </p:sp>
        <p:sp>
          <p:nvSpPr>
            <p:cNvPr id="11282" name="Rectangle 27"/>
            <p:cNvSpPr>
              <a:spLocks noChangeArrowheads="1"/>
            </p:cNvSpPr>
            <p:nvPr/>
          </p:nvSpPr>
          <p:spPr bwMode="auto">
            <a:xfrm>
              <a:off x="3126" y="3614"/>
              <a:ext cx="244" cy="287"/>
            </a:xfrm>
            <a:prstGeom prst="rect">
              <a:avLst/>
            </a:prstGeom>
            <a:noFill/>
            <a:ln w="9525">
              <a:noFill/>
              <a:miter lim="800000"/>
              <a:headEnd/>
              <a:tailEnd/>
            </a:ln>
          </p:spPr>
          <p:txBody>
            <a:bodyPr wrap="none" lIns="0" tIns="0" rIns="0" bIns="0">
              <a:spAutoFit/>
            </a:bodyPr>
            <a:lstStyle/>
            <a:p>
              <a:r>
                <a:rPr lang="en-US" sz="2600" b="0">
                  <a:solidFill>
                    <a:srgbClr val="660066"/>
                  </a:solidFill>
                </a:rPr>
                <a:t>* </a:t>
              </a:r>
              <a:endParaRPr lang="en-US"/>
            </a:p>
          </p:txBody>
        </p:sp>
      </p:grpSp>
      <p:grpSp>
        <p:nvGrpSpPr>
          <p:cNvPr id="4" name="Group 35"/>
          <p:cNvGrpSpPr>
            <a:grpSpLocks/>
          </p:cNvGrpSpPr>
          <p:nvPr/>
        </p:nvGrpSpPr>
        <p:grpSpPr bwMode="auto">
          <a:xfrm>
            <a:off x="7519988" y="4105275"/>
            <a:ext cx="774700" cy="484188"/>
            <a:chOff x="4737" y="2586"/>
            <a:chExt cx="488" cy="305"/>
          </a:xfrm>
        </p:grpSpPr>
        <p:sp>
          <p:nvSpPr>
            <p:cNvPr id="11279" name="Rectangle 29"/>
            <p:cNvSpPr>
              <a:spLocks noChangeArrowheads="1"/>
            </p:cNvSpPr>
            <p:nvPr/>
          </p:nvSpPr>
          <p:spPr bwMode="auto">
            <a:xfrm>
              <a:off x="4737" y="2586"/>
              <a:ext cx="488" cy="305"/>
            </a:xfrm>
            <a:prstGeom prst="rect">
              <a:avLst/>
            </a:prstGeom>
            <a:noFill/>
            <a:ln w="9525">
              <a:noFill/>
              <a:miter lim="800000"/>
              <a:headEnd/>
              <a:tailEnd/>
            </a:ln>
          </p:spPr>
          <p:txBody>
            <a:bodyPr wrap="none" lIns="0" tIns="0" rIns="0" bIns="0">
              <a:spAutoFit/>
            </a:bodyPr>
            <a:lstStyle/>
            <a:p>
              <a:r>
                <a:rPr lang="en-US" sz="2600" b="0" i="1">
                  <a:solidFill>
                    <a:srgbClr val="000000"/>
                  </a:solidFill>
                </a:rPr>
                <a:t>MB </a:t>
              </a:r>
              <a:endParaRPr lang="en-US"/>
            </a:p>
          </p:txBody>
        </p:sp>
        <p:sp>
          <p:nvSpPr>
            <p:cNvPr id="11280" name="Rectangle 30"/>
            <p:cNvSpPr>
              <a:spLocks noChangeArrowheads="1"/>
            </p:cNvSpPr>
            <p:nvPr/>
          </p:nvSpPr>
          <p:spPr bwMode="auto">
            <a:xfrm>
              <a:off x="5050" y="2708"/>
              <a:ext cx="96" cy="148"/>
            </a:xfrm>
            <a:prstGeom prst="rect">
              <a:avLst/>
            </a:prstGeom>
            <a:noFill/>
            <a:ln w="9525">
              <a:noFill/>
              <a:miter lim="800000"/>
              <a:headEnd/>
              <a:tailEnd/>
            </a:ln>
          </p:spPr>
          <p:txBody>
            <a:bodyPr wrap="none" lIns="0" tIns="0" rIns="0" bIns="0">
              <a:spAutoFit/>
            </a:bodyPr>
            <a:lstStyle/>
            <a:p>
              <a:r>
                <a:rPr lang="en-US" sz="1200" b="0" i="1">
                  <a:solidFill>
                    <a:srgbClr val="000000"/>
                  </a:solidFill>
                </a:rPr>
                <a:t>i </a:t>
              </a:r>
              <a:endParaRPr lang="en-US"/>
            </a:p>
          </p:txBody>
        </p:sp>
      </p:grpSp>
      <p:sp>
        <p:nvSpPr>
          <p:cNvPr id="2079" name="Rectangle 31"/>
          <p:cNvSpPr>
            <a:spLocks noChangeArrowheads="1"/>
          </p:cNvSpPr>
          <p:nvPr/>
        </p:nvSpPr>
        <p:spPr bwMode="auto">
          <a:xfrm>
            <a:off x="4962525" y="2489200"/>
            <a:ext cx="455613" cy="484188"/>
          </a:xfrm>
          <a:prstGeom prst="rect">
            <a:avLst/>
          </a:prstGeom>
          <a:noFill/>
          <a:ln w="9525">
            <a:noFill/>
            <a:miter lim="800000"/>
            <a:headEnd/>
            <a:tailEnd/>
          </a:ln>
        </p:spPr>
        <p:txBody>
          <a:bodyPr wrap="none" lIns="0" tIns="0" rIns="0" bIns="0">
            <a:spAutoFit/>
          </a:bodyPr>
          <a:lstStyle/>
          <a:p>
            <a:r>
              <a:rPr lang="en-US" sz="2600" b="0" i="1">
                <a:solidFill>
                  <a:srgbClr val="000000"/>
                </a:solidFill>
              </a:rPr>
              <a:t>Z </a:t>
            </a:r>
            <a:endParaRPr lang="en-US"/>
          </a:p>
        </p:txBody>
      </p:sp>
      <p:sp>
        <p:nvSpPr>
          <p:cNvPr id="2080" name="Line 32"/>
          <p:cNvSpPr>
            <a:spLocks noChangeShapeType="1"/>
          </p:cNvSpPr>
          <p:nvPr/>
        </p:nvSpPr>
        <p:spPr bwMode="auto">
          <a:xfrm>
            <a:off x="4906963" y="2944813"/>
            <a:ext cx="1587" cy="2654300"/>
          </a:xfrm>
          <a:prstGeom prst="line">
            <a:avLst/>
          </a:prstGeom>
          <a:noFill/>
          <a:ln w="82550" cap="rnd">
            <a:solidFill>
              <a:srgbClr val="006600"/>
            </a:solidFill>
            <a:prstDash val="sysDot"/>
            <a:round/>
            <a:headEnd/>
            <a:tailEnd/>
          </a:ln>
        </p:spPr>
        <p:txBody>
          <a:bodyPr/>
          <a:lstStyle/>
          <a:p>
            <a:endParaRPr lang="en-US"/>
          </a:p>
        </p:txBody>
      </p:sp>
      <p:sp>
        <p:nvSpPr>
          <p:cNvPr id="11278" name="Freeform 33"/>
          <p:cNvSpPr>
            <a:spLocks/>
          </p:cNvSpPr>
          <p:nvPr/>
        </p:nvSpPr>
        <p:spPr bwMode="auto">
          <a:xfrm>
            <a:off x="1673225" y="838200"/>
            <a:ext cx="6067425" cy="4906963"/>
          </a:xfrm>
          <a:custGeom>
            <a:avLst/>
            <a:gdLst>
              <a:gd name="T0" fmla="*/ 0 w 3822"/>
              <a:gd name="T1" fmla="*/ 0 h 3091"/>
              <a:gd name="T2" fmla="*/ 0 w 3822"/>
              <a:gd name="T3" fmla="*/ 3091 h 3091"/>
              <a:gd name="T4" fmla="*/ 3822 w 3822"/>
              <a:gd name="T5" fmla="*/ 3091 h 3091"/>
              <a:gd name="T6" fmla="*/ 0 60000 65536"/>
              <a:gd name="T7" fmla="*/ 0 60000 65536"/>
              <a:gd name="T8" fmla="*/ 0 60000 65536"/>
              <a:gd name="T9" fmla="*/ 0 w 3822"/>
              <a:gd name="T10" fmla="*/ 0 h 3091"/>
              <a:gd name="T11" fmla="*/ 3822 w 3822"/>
              <a:gd name="T12" fmla="*/ 3091 h 3091"/>
            </a:gdLst>
            <a:ahLst/>
            <a:cxnLst>
              <a:cxn ang="T6">
                <a:pos x="T0" y="T1"/>
              </a:cxn>
              <a:cxn ang="T7">
                <a:pos x="T2" y="T3"/>
              </a:cxn>
              <a:cxn ang="T8">
                <a:pos x="T4" y="T5"/>
              </a:cxn>
            </a:cxnLst>
            <a:rect l="T9" t="T10" r="T11" b="T12"/>
            <a:pathLst>
              <a:path w="3822" h="3091">
                <a:moveTo>
                  <a:pt x="0" y="0"/>
                </a:moveTo>
                <a:lnTo>
                  <a:pt x="0" y="3091"/>
                </a:lnTo>
                <a:lnTo>
                  <a:pt x="3822" y="3091"/>
                </a:lnTo>
              </a:path>
            </a:pathLst>
          </a:custGeom>
          <a:noFill/>
          <a:ln w="82550">
            <a:solidFill>
              <a:srgbClr val="000000"/>
            </a:solidFill>
            <a:prstDash val="solid"/>
            <a:round/>
            <a:headEnd/>
            <a:tailEnd/>
          </a:ln>
        </p:spPr>
        <p:txBody>
          <a:bodyPr/>
          <a:lstStyle/>
          <a:p>
            <a:endParaRPr lang="en-US"/>
          </a:p>
        </p:txBody>
      </p:sp>
      <p:sp>
        <p:nvSpPr>
          <p:cNvPr id="21" name="Slide Number Placeholder 20"/>
          <p:cNvSpPr>
            <a:spLocks noGrp="1"/>
          </p:cNvSpPr>
          <p:nvPr>
            <p:ph type="sldNum" sz="quarter" idx="12"/>
          </p:nvPr>
        </p:nvSpPr>
        <p:spPr/>
        <p:txBody>
          <a:bodyPr/>
          <a:lstStyle/>
          <a:p>
            <a:fld id="{9A4B6450-EC41-4195-A209-9389352C6526}" type="slidenum">
              <a:rPr lang="en-US" smtClean="0"/>
              <a:pPr/>
              <a:t>55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072"/>
                                        </p:tgtEl>
                                        <p:attrNameLst>
                                          <p:attrName>style.visibility</p:attrName>
                                        </p:attrNameLst>
                                      </p:cBhvr>
                                      <p:to>
                                        <p:strVal val="visible"/>
                                      </p:to>
                                    </p:set>
                                  </p:childTnLst>
                                </p:cTn>
                              </p:par>
                            </p:childTnLst>
                          </p:cTn>
                        </p:par>
                        <p:par>
                          <p:cTn id="7" fill="hold">
                            <p:stCondLst>
                              <p:cond delay="500"/>
                            </p:stCondLst>
                            <p:childTnLst>
                              <p:par>
                                <p:cTn id="8" presetID="22" presetClass="entr" presetSubtype="8" fill="hold" grpId="0" nodeType="afterEffect">
                                  <p:stCondLst>
                                    <p:cond delay="0"/>
                                  </p:stCondLst>
                                  <p:childTnLst>
                                    <p:set>
                                      <p:cBhvr>
                                        <p:cTn id="9" dur="1" fill="hold">
                                          <p:stCondLst>
                                            <p:cond delay="0"/>
                                          </p:stCondLst>
                                        </p:cTn>
                                        <p:tgtEl>
                                          <p:spTgt spid="2066"/>
                                        </p:tgtEl>
                                        <p:attrNameLst>
                                          <p:attrName>style.visibility</p:attrName>
                                        </p:attrNameLst>
                                      </p:cBhvr>
                                      <p:to>
                                        <p:strVal val="visible"/>
                                      </p:to>
                                    </p:set>
                                    <p:animEffect transition="in" filter="wipe(left)">
                                      <p:cBhvr>
                                        <p:cTn id="10" dur="500"/>
                                        <p:tgtEl>
                                          <p:spTgt spid="2066"/>
                                        </p:tgtEl>
                                      </p:cBhvr>
                                    </p:animEffect>
                                  </p:childTnLst>
                                </p:cTn>
                              </p:par>
                            </p:childTnLst>
                          </p:cTn>
                        </p:par>
                        <p:par>
                          <p:cTn id="11" fill="hold">
                            <p:stCondLst>
                              <p:cond delay="1000"/>
                            </p:stCondLst>
                            <p:childTnLst>
                              <p:par>
                                <p:cTn id="12" presetID="1" presetClass="entr" presetSubtype="0" fill="hold" nodeType="afterEffect">
                                  <p:stCondLst>
                                    <p:cond delay="0"/>
                                  </p:stCondLst>
                                  <p:childTnLst>
                                    <p:set>
                                      <p:cBhvr>
                                        <p:cTn id="13" dur="1" fill="hold">
                                          <p:stCondLst>
                                            <p:cond delay="499"/>
                                          </p:stCondLst>
                                        </p:cTn>
                                        <p:tgtEl>
                                          <p:spTgt spid="2"/>
                                        </p:tgtEl>
                                        <p:attrNameLst>
                                          <p:attrName>style.visibility</p:attrName>
                                        </p:attrNameLst>
                                      </p:cBhvr>
                                      <p:to>
                                        <p:strVal val="visible"/>
                                      </p:to>
                                    </p:se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2080"/>
                                        </p:tgtEl>
                                        <p:attrNameLst>
                                          <p:attrName>style.visibility</p:attrName>
                                        </p:attrNameLst>
                                      </p:cBhvr>
                                      <p:to>
                                        <p:strVal val="visible"/>
                                      </p:to>
                                    </p:set>
                                    <p:animEffect transition="in" filter="wipe(down)">
                                      <p:cBhvr>
                                        <p:cTn id="21" dur="500"/>
                                        <p:tgtEl>
                                          <p:spTgt spid="2080"/>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079">
                                            <p:txEl>
                                              <p:pRg st="0" end="0"/>
                                            </p:txEl>
                                          </p:spTgt>
                                        </p:tgtEl>
                                        <p:attrNameLst>
                                          <p:attrName>style.visibility</p:attrName>
                                        </p:attrNameLst>
                                      </p:cBhvr>
                                      <p:to>
                                        <p:strVal val="visible"/>
                                      </p:to>
                                    </p:set>
                                    <p:animEffect transition="in" filter="wipe(left)">
                                      <p:cBhvr>
                                        <p:cTn id="25" dur="500"/>
                                        <p:tgtEl>
                                          <p:spTgt spid="2079">
                                            <p:txEl>
                                              <p:pRg st="0" end="0"/>
                                            </p:txEl>
                                          </p:spTgt>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065"/>
                                        </p:tgtEl>
                                        <p:attrNameLst>
                                          <p:attrName>style.visibility</p:attrName>
                                        </p:attrNameLst>
                                      </p:cBhvr>
                                      <p:to>
                                        <p:strVal val="visible"/>
                                      </p:to>
                                    </p:set>
                                    <p:animEffect transition="in" filter="wipe(left)">
                                      <p:cBhvr>
                                        <p:cTn id="29" dur="500"/>
                                        <p:tgtEl>
                                          <p:spTgt spid="2065"/>
                                        </p:tgtEl>
                                      </p:cBhvr>
                                    </p:animEffect>
                                  </p:childTnLst>
                                </p:cTn>
                              </p:par>
                            </p:childTnLst>
                          </p:cTn>
                        </p:par>
                        <p:par>
                          <p:cTn id="30" fill="hold">
                            <p:stCondLst>
                              <p:cond delay="3500"/>
                            </p:stCondLst>
                            <p:childTnLst>
                              <p:par>
                                <p:cTn id="31" presetID="1" presetClass="entr" presetSubtype="0" fill="hold" nodeType="afterEffect">
                                  <p:stCondLst>
                                    <p:cond delay="0"/>
                                  </p:stCondLst>
                                  <p:childTnLst>
                                    <p:set>
                                      <p:cBhvr>
                                        <p:cTn id="32"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5" grpId="0" animBg="1"/>
      <p:bldP spid="2066" grpId="0" animBg="1"/>
      <p:bldP spid="2072" grpId="0" autoUpdateAnimBg="0"/>
      <p:bldP spid="2079" grpId="0" build="p" autoUpdateAnimBg="0" advAuto="0"/>
      <p:bldP spid="2080"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cs typeface="Arial" charset="0"/>
              </a:rPr>
              <a:t>The Choice to Vote or Not</a:t>
            </a:r>
          </a:p>
        </p:txBody>
      </p:sp>
      <p:sp>
        <p:nvSpPr>
          <p:cNvPr id="51203" name="Rectangle 3"/>
          <p:cNvSpPr>
            <a:spLocks noGrp="1" noChangeArrowheads="1"/>
          </p:cNvSpPr>
          <p:nvPr>
            <p:ph type="body" idx="1"/>
          </p:nvPr>
        </p:nvSpPr>
        <p:spPr>
          <a:xfrm>
            <a:off x="457200" y="1600200"/>
            <a:ext cx="8229600" cy="5257800"/>
          </a:xfrm>
        </p:spPr>
        <p:txBody>
          <a:bodyPr>
            <a:normAutofit fontScale="77500" lnSpcReduction="20000"/>
          </a:bodyPr>
          <a:lstStyle/>
          <a:p>
            <a:pPr eaLnBrk="1" hangingPunct="1"/>
            <a:r>
              <a:rPr lang="en-US" sz="2800" dirty="0" smtClean="0">
                <a:solidFill>
                  <a:srgbClr val="660066"/>
                </a:solidFill>
                <a:latin typeface="Arial" charset="0"/>
                <a:cs typeface="Arial" charset="0"/>
              </a:rPr>
              <a:t>Decision to vote </a:t>
            </a:r>
            <a:r>
              <a:rPr lang="en-US" sz="2800" dirty="0" smtClean="0">
                <a:latin typeface="Arial" charset="0"/>
                <a:cs typeface="Arial" charset="0"/>
              </a:rPr>
              <a:t>depends on benefits, costs and the probability that voting will achieve the anticipated benefits</a:t>
            </a:r>
            <a:r>
              <a:rPr lang="en-US" sz="2800" dirty="0" smtClean="0">
                <a:solidFill>
                  <a:srgbClr val="660066"/>
                </a:solidFill>
                <a:latin typeface="Arial" charset="0"/>
                <a:cs typeface="Arial" charset="0"/>
              </a:rPr>
              <a:t>.</a:t>
            </a:r>
          </a:p>
          <a:p>
            <a:pPr lvl="1"/>
            <a:r>
              <a:rPr lang="en-US" sz="2400" dirty="0" smtClean="0">
                <a:solidFill>
                  <a:srgbClr val="660066"/>
                </a:solidFill>
                <a:latin typeface="Arial" charset="0"/>
                <a:cs typeface="Arial" charset="0"/>
              </a:rPr>
              <a:t>Costs: Time visit poll and information collection</a:t>
            </a:r>
          </a:p>
          <a:p>
            <a:endParaRPr lang="en-US" dirty="0" smtClean="0">
              <a:solidFill>
                <a:srgbClr val="660066"/>
              </a:solidFill>
              <a:latin typeface="Arial" charset="0"/>
              <a:cs typeface="Arial" charset="0"/>
            </a:endParaRPr>
          </a:p>
          <a:p>
            <a:r>
              <a:rPr lang="en-US" dirty="0" smtClean="0">
                <a:solidFill>
                  <a:srgbClr val="660066"/>
                </a:solidFill>
                <a:latin typeface="Arial" charset="0"/>
                <a:cs typeface="Arial" charset="0"/>
              </a:rPr>
              <a:t>Not to Vote:</a:t>
            </a:r>
          </a:p>
          <a:p>
            <a:pPr lvl="1"/>
            <a:r>
              <a:rPr lang="en-US" dirty="0" smtClean="0">
                <a:solidFill>
                  <a:srgbClr val="660066"/>
                </a:solidFill>
                <a:latin typeface="Arial" charset="0"/>
                <a:cs typeface="Arial" charset="0"/>
              </a:rPr>
              <a:t>Ability to influence the outcome</a:t>
            </a:r>
          </a:p>
          <a:p>
            <a:pPr lvl="1"/>
            <a:r>
              <a:rPr lang="en-US" dirty="0" smtClean="0">
                <a:solidFill>
                  <a:srgbClr val="660066"/>
                </a:solidFill>
                <a:latin typeface="Arial" charset="0"/>
                <a:cs typeface="Arial" charset="0"/>
              </a:rPr>
              <a:t>Closer the alternatives</a:t>
            </a:r>
          </a:p>
          <a:p>
            <a:pPr lvl="1"/>
            <a:r>
              <a:rPr lang="en-US" dirty="0" smtClean="0">
                <a:solidFill>
                  <a:srgbClr val="660066"/>
                </a:solidFill>
                <a:latin typeface="Arial" charset="0"/>
                <a:cs typeface="Arial" charset="0"/>
              </a:rPr>
              <a:t>Preferred position is too far from offered alternatives</a:t>
            </a:r>
          </a:p>
          <a:p>
            <a:pPr lvl="1"/>
            <a:r>
              <a:rPr lang="en-US" dirty="0" smtClean="0">
                <a:solidFill>
                  <a:srgbClr val="660066"/>
                </a:solidFill>
                <a:latin typeface="Arial" charset="0"/>
                <a:cs typeface="Arial" charset="0"/>
              </a:rPr>
              <a:t>Poor information</a:t>
            </a:r>
          </a:p>
          <a:p>
            <a:pPr lvl="1"/>
            <a:endParaRPr lang="en-US" dirty="0" smtClean="0">
              <a:solidFill>
                <a:srgbClr val="660066"/>
              </a:solidFill>
              <a:latin typeface="Arial" charset="0"/>
              <a:cs typeface="Arial" charset="0"/>
            </a:endParaRPr>
          </a:p>
          <a:p>
            <a:pPr eaLnBrk="1" hangingPunct="1"/>
            <a:r>
              <a:rPr lang="en-US" sz="2800" dirty="0" smtClean="0">
                <a:solidFill>
                  <a:srgbClr val="660066"/>
                </a:solidFill>
                <a:latin typeface="Arial" charset="0"/>
                <a:cs typeface="Arial" charset="0"/>
              </a:rPr>
              <a:t>Rational Ignorance</a:t>
            </a:r>
            <a:r>
              <a:rPr lang="en-US" sz="2800" dirty="0" smtClean="0">
                <a:latin typeface="Arial" charset="0"/>
                <a:cs typeface="Arial" charset="0"/>
              </a:rPr>
              <a:t> is the idea that, to many voters, the marginal cost of obtaining information concerning an issue is greater than the marginal benefit of gaining that information. This  leads the voter not to gather the information and not to vote.</a:t>
            </a:r>
          </a:p>
        </p:txBody>
      </p:sp>
      <p:sp>
        <p:nvSpPr>
          <p:cNvPr id="4" name="Slide Number Placeholder 3"/>
          <p:cNvSpPr>
            <a:spLocks noGrp="1"/>
          </p:cNvSpPr>
          <p:nvPr>
            <p:ph type="sldNum" sz="quarter" idx="12"/>
          </p:nvPr>
        </p:nvSpPr>
        <p:spPr/>
        <p:txBody>
          <a:bodyPr/>
          <a:lstStyle/>
          <a:p>
            <a:fld id="{9A4B6450-EC41-4195-A209-9389352C6526}" type="slidenum">
              <a:rPr lang="en-US" smtClean="0"/>
              <a:pPr/>
              <a:t>56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203">
                                            <p:txEl>
                                              <p:pRg st="0" end="0"/>
                                            </p:txEl>
                                          </p:spTgt>
                                        </p:tgtEl>
                                        <p:attrNameLst>
                                          <p:attrName>style.visibility</p:attrName>
                                        </p:attrNameLst>
                                      </p:cBhvr>
                                      <p:to>
                                        <p:strVal val="visible"/>
                                      </p:to>
                                    </p:set>
                                    <p:animEffect transition="in" filter="wipe(left)">
                                      <p:cBhvr>
                                        <p:cTn id="7" dur="500"/>
                                        <p:tgtEl>
                                          <p:spTgt spid="512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1203">
                                            <p:txEl>
                                              <p:pRg st="1" end="1"/>
                                            </p:txEl>
                                          </p:spTgt>
                                        </p:tgtEl>
                                        <p:attrNameLst>
                                          <p:attrName>style.visibility</p:attrName>
                                        </p:attrNameLst>
                                      </p:cBhvr>
                                      <p:to>
                                        <p:strVal val="visible"/>
                                      </p:to>
                                    </p:set>
                                    <p:animEffect transition="in" filter="wipe(left)">
                                      <p:cBhvr>
                                        <p:cTn id="10" dur="500"/>
                                        <p:tgtEl>
                                          <p:spTgt spid="5120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1203">
                                            <p:txEl>
                                              <p:pRg st="3" end="3"/>
                                            </p:txEl>
                                          </p:spTgt>
                                        </p:tgtEl>
                                        <p:attrNameLst>
                                          <p:attrName>style.visibility</p:attrName>
                                        </p:attrNameLst>
                                      </p:cBhvr>
                                      <p:to>
                                        <p:strVal val="visible"/>
                                      </p:to>
                                    </p:set>
                                    <p:animEffect transition="in" filter="wipe(left)">
                                      <p:cBhvr>
                                        <p:cTn id="14" dur="500"/>
                                        <p:tgtEl>
                                          <p:spTgt spid="51203">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1203">
                                            <p:txEl>
                                              <p:pRg st="4" end="4"/>
                                            </p:txEl>
                                          </p:spTgt>
                                        </p:tgtEl>
                                        <p:attrNameLst>
                                          <p:attrName>style.visibility</p:attrName>
                                        </p:attrNameLst>
                                      </p:cBhvr>
                                      <p:to>
                                        <p:strVal val="visible"/>
                                      </p:to>
                                    </p:set>
                                    <p:animEffect transition="in" filter="wipe(left)">
                                      <p:cBhvr>
                                        <p:cTn id="17" dur="500"/>
                                        <p:tgtEl>
                                          <p:spTgt spid="51203">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1203">
                                            <p:txEl>
                                              <p:pRg st="5" end="5"/>
                                            </p:txEl>
                                          </p:spTgt>
                                        </p:tgtEl>
                                        <p:attrNameLst>
                                          <p:attrName>style.visibility</p:attrName>
                                        </p:attrNameLst>
                                      </p:cBhvr>
                                      <p:to>
                                        <p:strVal val="visible"/>
                                      </p:to>
                                    </p:set>
                                    <p:animEffect transition="in" filter="wipe(left)">
                                      <p:cBhvr>
                                        <p:cTn id="20" dur="500"/>
                                        <p:tgtEl>
                                          <p:spTgt spid="51203">
                                            <p:txEl>
                                              <p:pRg st="5" end="5"/>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1203">
                                            <p:txEl>
                                              <p:pRg st="6" end="6"/>
                                            </p:txEl>
                                          </p:spTgt>
                                        </p:tgtEl>
                                        <p:attrNameLst>
                                          <p:attrName>style.visibility</p:attrName>
                                        </p:attrNameLst>
                                      </p:cBhvr>
                                      <p:to>
                                        <p:strVal val="visible"/>
                                      </p:to>
                                    </p:set>
                                    <p:animEffect transition="in" filter="wipe(left)">
                                      <p:cBhvr>
                                        <p:cTn id="23" dur="500"/>
                                        <p:tgtEl>
                                          <p:spTgt spid="51203">
                                            <p:txEl>
                                              <p:pRg st="6" end="6"/>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1203">
                                            <p:txEl>
                                              <p:pRg st="7" end="7"/>
                                            </p:txEl>
                                          </p:spTgt>
                                        </p:tgtEl>
                                        <p:attrNameLst>
                                          <p:attrName>style.visibility</p:attrName>
                                        </p:attrNameLst>
                                      </p:cBhvr>
                                      <p:to>
                                        <p:strVal val="visible"/>
                                      </p:to>
                                    </p:set>
                                    <p:animEffect transition="in" filter="wipe(left)">
                                      <p:cBhvr>
                                        <p:cTn id="26" dur="500"/>
                                        <p:tgtEl>
                                          <p:spTgt spid="51203">
                                            <p:txEl>
                                              <p:pRg st="7" end="7"/>
                                            </p:txEl>
                                          </p:spTgt>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51203">
                                            <p:txEl>
                                              <p:pRg st="9" end="9"/>
                                            </p:txEl>
                                          </p:spTgt>
                                        </p:tgtEl>
                                        <p:attrNameLst>
                                          <p:attrName>style.visibility</p:attrName>
                                        </p:attrNameLst>
                                      </p:cBhvr>
                                      <p:to>
                                        <p:strVal val="visible"/>
                                      </p:to>
                                    </p:set>
                                    <p:animEffect transition="in" filter="wipe(left)">
                                      <p:cBhvr>
                                        <p:cTn id="30" dur="500"/>
                                        <p:tgtEl>
                                          <p:spTgt spid="5120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3" grpId="0" build="p" autoUpdateAnimBg="0" advAuto="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fontScale="90000"/>
          </a:bodyPr>
          <a:lstStyle/>
          <a:p>
            <a:pPr eaLnBrk="1" hangingPunct="1"/>
            <a:r>
              <a:rPr lang="en-US" smtClean="0">
                <a:cs typeface="Arial" charset="0"/>
              </a:rPr>
              <a:t>Determinants of Political Equilibrium</a:t>
            </a:r>
            <a:r>
              <a:rPr lang="en-US" smtClean="0"/>
              <a:t> </a:t>
            </a:r>
          </a:p>
        </p:txBody>
      </p:sp>
      <p:sp>
        <p:nvSpPr>
          <p:cNvPr id="18435" name="Rectangle 3"/>
          <p:cNvSpPr>
            <a:spLocks noGrp="1" noChangeArrowheads="1"/>
          </p:cNvSpPr>
          <p:nvPr>
            <p:ph type="body" idx="1"/>
          </p:nvPr>
        </p:nvSpPr>
        <p:spPr/>
        <p:txBody>
          <a:bodyPr/>
          <a:lstStyle/>
          <a:p>
            <a:pPr eaLnBrk="1" hangingPunct="1"/>
            <a:r>
              <a:rPr lang="en-US" smtClean="0">
                <a:latin typeface="Arial" charset="0"/>
                <a:cs typeface="Arial" charset="0"/>
              </a:rPr>
              <a:t>the public choice rule</a:t>
            </a:r>
            <a:endParaRPr lang="en-US" smtClean="0">
              <a:cs typeface="Times New Roman" pitchFamily="18" charset="0"/>
            </a:endParaRPr>
          </a:p>
          <a:p>
            <a:pPr eaLnBrk="1" hangingPunct="1"/>
            <a:r>
              <a:rPr lang="en-US" smtClean="0">
                <a:latin typeface="Arial" charset="0"/>
                <a:cs typeface="Arial" charset="0"/>
              </a:rPr>
              <a:t>average and marginal costs of the public good</a:t>
            </a:r>
            <a:endParaRPr lang="en-US" smtClean="0">
              <a:cs typeface="Times New Roman" pitchFamily="18" charset="0"/>
            </a:endParaRPr>
          </a:p>
          <a:p>
            <a:pPr eaLnBrk="1" hangingPunct="1"/>
            <a:r>
              <a:rPr lang="en-US" smtClean="0">
                <a:latin typeface="Arial" charset="0"/>
                <a:cs typeface="Arial" charset="0"/>
              </a:rPr>
              <a:t>information available on the cost and benefit</a:t>
            </a:r>
            <a:endParaRPr lang="en-US" smtClean="0">
              <a:cs typeface="Times New Roman" pitchFamily="18" charset="0"/>
            </a:endParaRPr>
          </a:p>
          <a:p>
            <a:pPr eaLnBrk="1" hangingPunct="1"/>
            <a:r>
              <a:rPr lang="en-US" smtClean="0">
                <a:latin typeface="Arial" charset="0"/>
                <a:cs typeface="Arial" charset="0"/>
              </a:rPr>
              <a:t>the distribution of the tax shares</a:t>
            </a:r>
            <a:endParaRPr lang="en-US" smtClean="0">
              <a:cs typeface="Times New Roman" pitchFamily="18" charset="0"/>
            </a:endParaRPr>
          </a:p>
          <a:p>
            <a:pPr eaLnBrk="1" hangingPunct="1"/>
            <a:r>
              <a:rPr lang="en-US" smtClean="0">
                <a:latin typeface="Arial" charset="0"/>
                <a:cs typeface="Arial" charset="0"/>
              </a:rPr>
              <a:t>distribution of benefits among voters</a:t>
            </a:r>
            <a:r>
              <a:rPr lang="en-US" smtClean="0"/>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57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wipe(left)">
                                      <p:cBhvr>
                                        <p:cTn id="7" dur="500"/>
                                        <p:tgtEl>
                                          <p:spTgt spid="1843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animEffect transition="in" filter="wipe(left)">
                                      <p:cBhvr>
                                        <p:cTn id="11" dur="500"/>
                                        <p:tgtEl>
                                          <p:spTgt spid="1843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animEffect transition="in" filter="wipe(left)">
                                      <p:cBhvr>
                                        <p:cTn id="15" dur="500"/>
                                        <p:tgtEl>
                                          <p:spTgt spid="1843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435">
                                            <p:txEl>
                                              <p:pRg st="3" end="3"/>
                                            </p:txEl>
                                          </p:spTgt>
                                        </p:tgtEl>
                                        <p:attrNameLst>
                                          <p:attrName>style.visibility</p:attrName>
                                        </p:attrNameLst>
                                      </p:cBhvr>
                                      <p:to>
                                        <p:strVal val="visible"/>
                                      </p:to>
                                    </p:set>
                                    <p:animEffect transition="in" filter="wipe(left)">
                                      <p:cBhvr>
                                        <p:cTn id="19" dur="500"/>
                                        <p:tgtEl>
                                          <p:spTgt spid="18435">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8435">
                                            <p:txEl>
                                              <p:pRg st="4" end="4"/>
                                            </p:txEl>
                                          </p:spTgt>
                                        </p:tgtEl>
                                        <p:attrNameLst>
                                          <p:attrName>style.visibility</p:attrName>
                                        </p:attrNameLst>
                                      </p:cBhvr>
                                      <p:to>
                                        <p:strVal val="visible"/>
                                      </p:to>
                                    </p:set>
                                    <p:animEffect transition="in" filter="wipe(left)">
                                      <p:cBhvr>
                                        <p:cTn id="23" dur="500"/>
                                        <p:tgtEl>
                                          <p:spTgt spid="184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advAuto="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ctrTitle"/>
          </p:nvPr>
        </p:nvSpPr>
        <p:spPr/>
        <p:txBody>
          <a:bodyPr>
            <a:normAutofit/>
          </a:bodyPr>
          <a:lstStyle/>
          <a:p>
            <a:r>
              <a:rPr lang="en-US" dirty="0" smtClean="0"/>
              <a:t>Equilibrium model (majority rule) </a:t>
            </a:r>
            <a:br>
              <a:rPr lang="en-US" dirty="0" smtClean="0"/>
            </a:br>
            <a:endParaRPr lang="fr-FR" dirty="0" smtClean="0"/>
          </a:p>
        </p:txBody>
      </p:sp>
      <p:sp>
        <p:nvSpPr>
          <p:cNvPr id="14339" name="Rectangle 5"/>
          <p:cNvSpPr>
            <a:spLocks noGrp="1" noChangeArrowheads="1"/>
          </p:cNvSpPr>
          <p:nvPr>
            <p:ph type="subTitle" idx="1"/>
          </p:nvPr>
        </p:nvSpPr>
        <p:spPr/>
        <p:txBody>
          <a:bodyPr/>
          <a:lstStyle/>
          <a:p>
            <a:pPr eaLnBrk="1" hangingPunct="1"/>
            <a:endParaRPr lang="fr-FR" smtClean="0"/>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457200" y="228600"/>
            <a:ext cx="8077200" cy="685800"/>
          </a:xfrm>
        </p:spPr>
        <p:txBody>
          <a:bodyPr/>
          <a:lstStyle/>
          <a:p>
            <a:pPr eaLnBrk="1" hangingPunct="1"/>
            <a:r>
              <a:rPr lang="en-US" sz="2400" dirty="0" smtClean="0"/>
              <a:t>Political Equilibrium Under Majority Rule With Equal Tax Shares</a:t>
            </a:r>
          </a:p>
        </p:txBody>
      </p:sp>
      <p:sp>
        <p:nvSpPr>
          <p:cNvPr id="3125" name="Line 53"/>
          <p:cNvSpPr>
            <a:spLocks noChangeShapeType="1"/>
          </p:cNvSpPr>
          <p:nvPr/>
        </p:nvSpPr>
        <p:spPr bwMode="auto">
          <a:xfrm>
            <a:off x="1684338" y="2503488"/>
            <a:ext cx="6854825" cy="1587"/>
          </a:xfrm>
          <a:prstGeom prst="line">
            <a:avLst/>
          </a:prstGeom>
          <a:noFill/>
          <a:ln w="82550">
            <a:solidFill>
              <a:srgbClr val="006600"/>
            </a:solidFill>
            <a:round/>
            <a:headEnd/>
            <a:tailEnd/>
          </a:ln>
        </p:spPr>
        <p:txBody>
          <a:bodyPr/>
          <a:lstStyle/>
          <a:p>
            <a:endParaRPr lang="en-US"/>
          </a:p>
        </p:txBody>
      </p:sp>
      <p:sp>
        <p:nvSpPr>
          <p:cNvPr id="15364" name="Rectangle 55"/>
          <p:cNvSpPr>
            <a:spLocks noChangeArrowheads="1"/>
          </p:cNvSpPr>
          <p:nvPr/>
        </p:nvSpPr>
        <p:spPr bwMode="auto">
          <a:xfrm rot="-5400000">
            <a:off x="-1316832" y="3024982"/>
            <a:ext cx="3579813" cy="793750"/>
          </a:xfrm>
          <a:prstGeom prst="rect">
            <a:avLst/>
          </a:prstGeom>
          <a:noFill/>
          <a:ln w="9525">
            <a:noFill/>
            <a:miter lim="800000"/>
            <a:headEnd/>
            <a:tailEnd/>
          </a:ln>
        </p:spPr>
        <p:txBody>
          <a:bodyPr wrap="none" lIns="0" tIns="0" rIns="0" bIns="0">
            <a:spAutoFit/>
          </a:bodyPr>
          <a:lstStyle/>
          <a:p>
            <a:r>
              <a:rPr lang="en-US" sz="2600">
                <a:solidFill>
                  <a:srgbClr val="660066"/>
                </a:solidFill>
              </a:rPr>
              <a:t> Marginal Benefit,Cost,</a:t>
            </a:r>
          </a:p>
          <a:p>
            <a:r>
              <a:rPr lang="en-US" sz="2600">
                <a:solidFill>
                  <a:srgbClr val="660066"/>
                </a:solidFill>
              </a:rPr>
              <a:t> and Tax (Dollars) </a:t>
            </a:r>
            <a:endParaRPr lang="en-US"/>
          </a:p>
        </p:txBody>
      </p:sp>
      <p:sp>
        <p:nvSpPr>
          <p:cNvPr id="15365" name="Rectangle 56"/>
          <p:cNvSpPr>
            <a:spLocks noChangeArrowheads="1"/>
          </p:cNvSpPr>
          <p:nvPr/>
        </p:nvSpPr>
        <p:spPr bwMode="auto">
          <a:xfrm>
            <a:off x="3840163" y="6305550"/>
            <a:ext cx="4208462" cy="396875"/>
          </a:xfrm>
          <a:prstGeom prst="rect">
            <a:avLst/>
          </a:prstGeom>
          <a:noFill/>
          <a:ln w="9525">
            <a:noFill/>
            <a:miter lim="800000"/>
            <a:headEnd/>
            <a:tailEnd/>
          </a:ln>
        </p:spPr>
        <p:txBody>
          <a:bodyPr wrap="none" lIns="0" tIns="0" rIns="0" bIns="0">
            <a:spAutoFit/>
          </a:bodyPr>
          <a:lstStyle/>
          <a:p>
            <a:r>
              <a:rPr lang="en-US" sz="2600">
                <a:solidFill>
                  <a:srgbClr val="660066"/>
                </a:solidFill>
              </a:rPr>
              <a:t>Security Guards per Week </a:t>
            </a:r>
            <a:endParaRPr lang="en-US"/>
          </a:p>
        </p:txBody>
      </p:sp>
      <p:sp>
        <p:nvSpPr>
          <p:cNvPr id="15366" name="Rectangle 57"/>
          <p:cNvSpPr>
            <a:spLocks noChangeArrowheads="1"/>
          </p:cNvSpPr>
          <p:nvPr/>
        </p:nvSpPr>
        <p:spPr bwMode="auto">
          <a:xfrm>
            <a:off x="1420813"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0 </a:t>
            </a:r>
            <a:endParaRPr lang="en-US"/>
          </a:p>
        </p:txBody>
      </p:sp>
      <p:sp>
        <p:nvSpPr>
          <p:cNvPr id="15367" name="Rectangle 60"/>
          <p:cNvSpPr>
            <a:spLocks noChangeArrowheads="1"/>
          </p:cNvSpPr>
          <p:nvPr/>
        </p:nvSpPr>
        <p:spPr bwMode="auto">
          <a:xfrm>
            <a:off x="1171575" y="5170488"/>
            <a:ext cx="46037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50 </a:t>
            </a:r>
            <a:endParaRPr lang="en-US"/>
          </a:p>
        </p:txBody>
      </p:sp>
      <p:sp>
        <p:nvSpPr>
          <p:cNvPr id="15368" name="Rectangle 64"/>
          <p:cNvSpPr>
            <a:spLocks noChangeArrowheads="1"/>
          </p:cNvSpPr>
          <p:nvPr/>
        </p:nvSpPr>
        <p:spPr bwMode="auto">
          <a:xfrm>
            <a:off x="977900" y="2324100"/>
            <a:ext cx="6445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350 </a:t>
            </a:r>
            <a:endParaRPr lang="en-US"/>
          </a:p>
        </p:txBody>
      </p:sp>
      <p:sp>
        <p:nvSpPr>
          <p:cNvPr id="3137" name="Rectangle 65"/>
          <p:cNvSpPr>
            <a:spLocks noChangeArrowheads="1"/>
          </p:cNvSpPr>
          <p:nvPr/>
        </p:nvSpPr>
        <p:spPr bwMode="auto">
          <a:xfrm>
            <a:off x="7143750" y="2074863"/>
            <a:ext cx="1439863" cy="396875"/>
          </a:xfrm>
          <a:prstGeom prst="rect">
            <a:avLst/>
          </a:prstGeom>
          <a:noFill/>
          <a:ln w="9525">
            <a:noFill/>
            <a:miter lim="800000"/>
            <a:headEnd/>
            <a:tailEnd/>
          </a:ln>
        </p:spPr>
        <p:txBody>
          <a:bodyPr wrap="none" lIns="0" tIns="0" rIns="0" bIns="0">
            <a:spAutoFit/>
          </a:bodyPr>
          <a:lstStyle/>
          <a:p>
            <a:r>
              <a:rPr lang="en-US" sz="2600" b="0" i="1">
                <a:solidFill>
                  <a:srgbClr val="000000"/>
                </a:solidFill>
              </a:rPr>
              <a:t>MC </a:t>
            </a:r>
            <a:r>
              <a:rPr lang="en-US" sz="2600" b="0">
                <a:solidFill>
                  <a:srgbClr val="000000"/>
                </a:solidFill>
              </a:rPr>
              <a:t>=</a:t>
            </a:r>
            <a:r>
              <a:rPr lang="en-US" sz="2600" b="0" i="1">
                <a:solidFill>
                  <a:srgbClr val="000000"/>
                </a:solidFill>
              </a:rPr>
              <a:t> AC </a:t>
            </a:r>
            <a:endParaRPr lang="en-US"/>
          </a:p>
        </p:txBody>
      </p:sp>
      <p:sp>
        <p:nvSpPr>
          <p:cNvPr id="3139" name="Rectangle 67"/>
          <p:cNvSpPr>
            <a:spLocks noChangeArrowheads="1"/>
          </p:cNvSpPr>
          <p:nvPr/>
        </p:nvSpPr>
        <p:spPr bwMode="auto">
          <a:xfrm>
            <a:off x="8885238" y="5046663"/>
            <a:ext cx="139700" cy="304800"/>
          </a:xfrm>
          <a:prstGeom prst="rect">
            <a:avLst/>
          </a:prstGeom>
          <a:noFill/>
          <a:ln w="9525">
            <a:noFill/>
            <a:miter lim="800000"/>
            <a:headEnd/>
            <a:tailEnd/>
          </a:ln>
        </p:spPr>
        <p:txBody>
          <a:bodyPr wrap="none" lIns="0" tIns="0" rIns="0" bIns="0">
            <a:spAutoFit/>
          </a:bodyPr>
          <a:lstStyle/>
          <a:p>
            <a:r>
              <a:rPr lang="en-US" sz="2000" b="0" i="1">
                <a:solidFill>
                  <a:srgbClr val="000000"/>
                </a:solidFill>
              </a:rPr>
              <a:t>t </a:t>
            </a:r>
            <a:endParaRPr lang="en-US"/>
          </a:p>
        </p:txBody>
      </p:sp>
      <p:sp>
        <p:nvSpPr>
          <p:cNvPr id="3152" name="Line 80"/>
          <p:cNvSpPr>
            <a:spLocks noChangeShapeType="1"/>
          </p:cNvSpPr>
          <p:nvPr/>
        </p:nvSpPr>
        <p:spPr bwMode="auto">
          <a:xfrm>
            <a:off x="1684338" y="5337175"/>
            <a:ext cx="7104062" cy="1588"/>
          </a:xfrm>
          <a:prstGeom prst="line">
            <a:avLst/>
          </a:prstGeom>
          <a:noFill/>
          <a:ln w="82550">
            <a:solidFill>
              <a:srgbClr val="006600"/>
            </a:solidFill>
            <a:round/>
            <a:headEnd/>
            <a:tailEnd/>
          </a:ln>
        </p:spPr>
        <p:txBody>
          <a:bodyPr/>
          <a:lstStyle/>
          <a:p>
            <a:endParaRPr lang="en-US"/>
          </a:p>
        </p:txBody>
      </p:sp>
      <p:sp>
        <p:nvSpPr>
          <p:cNvPr id="3153" name="Line 81"/>
          <p:cNvSpPr>
            <a:spLocks noChangeShapeType="1"/>
          </p:cNvSpPr>
          <p:nvPr/>
        </p:nvSpPr>
        <p:spPr bwMode="auto">
          <a:xfrm>
            <a:off x="5221288" y="2503488"/>
            <a:ext cx="1587" cy="3317875"/>
          </a:xfrm>
          <a:prstGeom prst="line">
            <a:avLst/>
          </a:prstGeom>
          <a:noFill/>
          <a:ln w="55563" cap="rnd">
            <a:solidFill>
              <a:srgbClr val="006600"/>
            </a:solidFill>
            <a:prstDash val="sysDot"/>
            <a:round/>
            <a:headEnd/>
            <a:tailEnd/>
          </a:ln>
        </p:spPr>
        <p:txBody>
          <a:bodyPr/>
          <a:lstStyle/>
          <a:p>
            <a:endParaRPr lang="en-US"/>
          </a:p>
        </p:txBody>
      </p:sp>
      <p:grpSp>
        <p:nvGrpSpPr>
          <p:cNvPr id="2" name="Group 90"/>
          <p:cNvGrpSpPr>
            <a:grpSpLocks/>
          </p:cNvGrpSpPr>
          <p:nvPr/>
        </p:nvGrpSpPr>
        <p:grpSpPr bwMode="auto">
          <a:xfrm>
            <a:off x="2554288" y="5337175"/>
            <a:ext cx="5337175" cy="484188"/>
            <a:chOff x="1450" y="3362"/>
            <a:chExt cx="3362" cy="305"/>
          </a:xfrm>
        </p:grpSpPr>
        <p:sp>
          <p:nvSpPr>
            <p:cNvPr id="15417" name="Line 84"/>
            <p:cNvSpPr>
              <a:spLocks noChangeShapeType="1"/>
            </p:cNvSpPr>
            <p:nvPr/>
          </p:nvSpPr>
          <p:spPr bwMode="auto">
            <a:xfrm>
              <a:off x="1450" y="3362"/>
              <a:ext cx="1" cy="305"/>
            </a:xfrm>
            <a:prstGeom prst="line">
              <a:avLst/>
            </a:prstGeom>
            <a:noFill/>
            <a:ln w="55563" cap="rnd">
              <a:solidFill>
                <a:srgbClr val="006600"/>
              </a:solidFill>
              <a:prstDash val="sysDot"/>
              <a:round/>
              <a:headEnd/>
              <a:tailEnd/>
            </a:ln>
          </p:spPr>
          <p:txBody>
            <a:bodyPr/>
            <a:lstStyle/>
            <a:p>
              <a:endParaRPr lang="en-US"/>
            </a:p>
          </p:txBody>
        </p:sp>
        <p:sp>
          <p:nvSpPr>
            <p:cNvPr id="15418" name="Line 85"/>
            <p:cNvSpPr>
              <a:spLocks noChangeShapeType="1"/>
            </p:cNvSpPr>
            <p:nvPr/>
          </p:nvSpPr>
          <p:spPr bwMode="auto">
            <a:xfrm>
              <a:off x="2016" y="3362"/>
              <a:ext cx="1" cy="305"/>
            </a:xfrm>
            <a:prstGeom prst="line">
              <a:avLst/>
            </a:prstGeom>
            <a:noFill/>
            <a:ln w="55563" cap="rnd">
              <a:solidFill>
                <a:srgbClr val="006600"/>
              </a:solidFill>
              <a:prstDash val="sysDot"/>
              <a:round/>
              <a:headEnd/>
              <a:tailEnd/>
            </a:ln>
          </p:spPr>
          <p:txBody>
            <a:bodyPr/>
            <a:lstStyle/>
            <a:p>
              <a:endParaRPr lang="en-US"/>
            </a:p>
          </p:txBody>
        </p:sp>
        <p:sp>
          <p:nvSpPr>
            <p:cNvPr id="15419" name="Line 86"/>
            <p:cNvSpPr>
              <a:spLocks noChangeShapeType="1"/>
            </p:cNvSpPr>
            <p:nvPr/>
          </p:nvSpPr>
          <p:spPr bwMode="auto">
            <a:xfrm>
              <a:off x="2573" y="3362"/>
              <a:ext cx="1" cy="305"/>
            </a:xfrm>
            <a:prstGeom prst="line">
              <a:avLst/>
            </a:prstGeom>
            <a:noFill/>
            <a:ln w="55563" cap="rnd">
              <a:solidFill>
                <a:srgbClr val="006600"/>
              </a:solidFill>
              <a:prstDash val="sysDot"/>
              <a:round/>
              <a:headEnd/>
              <a:tailEnd/>
            </a:ln>
          </p:spPr>
          <p:txBody>
            <a:bodyPr/>
            <a:lstStyle/>
            <a:p>
              <a:endParaRPr lang="en-US"/>
            </a:p>
          </p:txBody>
        </p:sp>
        <p:sp>
          <p:nvSpPr>
            <p:cNvPr id="15420" name="Line 87"/>
            <p:cNvSpPr>
              <a:spLocks noChangeShapeType="1"/>
            </p:cNvSpPr>
            <p:nvPr/>
          </p:nvSpPr>
          <p:spPr bwMode="auto">
            <a:xfrm>
              <a:off x="3688" y="3362"/>
              <a:ext cx="1" cy="305"/>
            </a:xfrm>
            <a:prstGeom prst="line">
              <a:avLst/>
            </a:prstGeom>
            <a:noFill/>
            <a:ln w="55563" cap="rnd">
              <a:solidFill>
                <a:srgbClr val="006600"/>
              </a:solidFill>
              <a:prstDash val="sysDot"/>
              <a:round/>
              <a:headEnd/>
              <a:tailEnd/>
            </a:ln>
          </p:spPr>
          <p:txBody>
            <a:bodyPr/>
            <a:lstStyle/>
            <a:p>
              <a:endParaRPr lang="en-US"/>
            </a:p>
          </p:txBody>
        </p:sp>
        <p:sp>
          <p:nvSpPr>
            <p:cNvPr id="15421" name="Line 88"/>
            <p:cNvSpPr>
              <a:spLocks noChangeShapeType="1"/>
            </p:cNvSpPr>
            <p:nvPr/>
          </p:nvSpPr>
          <p:spPr bwMode="auto">
            <a:xfrm>
              <a:off x="4254" y="3362"/>
              <a:ext cx="1" cy="305"/>
            </a:xfrm>
            <a:prstGeom prst="line">
              <a:avLst/>
            </a:prstGeom>
            <a:noFill/>
            <a:ln w="55563" cap="rnd">
              <a:solidFill>
                <a:srgbClr val="006600"/>
              </a:solidFill>
              <a:prstDash val="sysDot"/>
              <a:round/>
              <a:headEnd/>
              <a:tailEnd/>
            </a:ln>
          </p:spPr>
          <p:txBody>
            <a:bodyPr/>
            <a:lstStyle/>
            <a:p>
              <a:endParaRPr lang="en-US"/>
            </a:p>
          </p:txBody>
        </p:sp>
        <p:sp>
          <p:nvSpPr>
            <p:cNvPr id="15422" name="Line 89"/>
            <p:cNvSpPr>
              <a:spLocks noChangeShapeType="1"/>
            </p:cNvSpPr>
            <p:nvPr/>
          </p:nvSpPr>
          <p:spPr bwMode="auto">
            <a:xfrm>
              <a:off x="4811" y="3362"/>
              <a:ext cx="1" cy="305"/>
            </a:xfrm>
            <a:prstGeom prst="line">
              <a:avLst/>
            </a:prstGeom>
            <a:noFill/>
            <a:ln w="55563" cap="rnd">
              <a:solidFill>
                <a:srgbClr val="006600"/>
              </a:solidFill>
              <a:prstDash val="sysDot"/>
              <a:round/>
              <a:headEnd/>
              <a:tailEnd/>
            </a:ln>
          </p:spPr>
          <p:txBody>
            <a:bodyPr/>
            <a:lstStyle/>
            <a:p>
              <a:endParaRPr lang="en-US"/>
            </a:p>
          </p:txBody>
        </p:sp>
      </p:grpSp>
      <p:grpSp>
        <p:nvGrpSpPr>
          <p:cNvPr id="3" name="Group 112"/>
          <p:cNvGrpSpPr>
            <a:grpSpLocks/>
          </p:cNvGrpSpPr>
          <p:nvPr/>
        </p:nvGrpSpPr>
        <p:grpSpPr bwMode="auto">
          <a:xfrm>
            <a:off x="1822450" y="5213350"/>
            <a:ext cx="1597025" cy="581025"/>
            <a:chOff x="1148" y="3284"/>
            <a:chExt cx="1006" cy="366"/>
          </a:xfrm>
        </p:grpSpPr>
        <p:sp>
          <p:nvSpPr>
            <p:cNvPr id="15414" name="Rectangle 58"/>
            <p:cNvSpPr>
              <a:spLocks noChangeArrowheads="1"/>
            </p:cNvSpPr>
            <p:nvPr/>
          </p:nvSpPr>
          <p:spPr bwMode="auto">
            <a:xfrm>
              <a:off x="1801" y="3458"/>
              <a:ext cx="353" cy="192"/>
            </a:xfrm>
            <a:prstGeom prst="rect">
              <a:avLst/>
            </a:prstGeom>
            <a:no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A</a:t>
              </a:r>
              <a:r>
                <a:rPr lang="en-US" sz="2000" b="0" i="1">
                  <a:solidFill>
                    <a:srgbClr val="000000"/>
                  </a:solidFill>
                </a:rPr>
                <a:t> </a:t>
              </a:r>
              <a:endParaRPr lang="en-US"/>
            </a:p>
          </p:txBody>
        </p:sp>
        <p:sp>
          <p:nvSpPr>
            <p:cNvPr id="15415" name="Line 83"/>
            <p:cNvSpPr>
              <a:spLocks noChangeShapeType="1"/>
            </p:cNvSpPr>
            <p:nvPr/>
          </p:nvSpPr>
          <p:spPr bwMode="auto">
            <a:xfrm>
              <a:off x="1148" y="3284"/>
              <a:ext cx="975" cy="156"/>
            </a:xfrm>
            <a:prstGeom prst="line">
              <a:avLst/>
            </a:prstGeom>
            <a:noFill/>
            <a:ln w="55563">
              <a:solidFill>
                <a:srgbClr val="000000"/>
              </a:solidFill>
              <a:round/>
              <a:headEnd/>
              <a:tailEnd/>
            </a:ln>
          </p:spPr>
          <p:txBody>
            <a:bodyPr/>
            <a:lstStyle/>
            <a:p>
              <a:endParaRPr lang="en-US"/>
            </a:p>
          </p:txBody>
        </p:sp>
        <p:sp>
          <p:nvSpPr>
            <p:cNvPr id="15416" name="Oval 96"/>
            <p:cNvSpPr>
              <a:spLocks noChangeArrowheads="1"/>
            </p:cNvSpPr>
            <p:nvPr/>
          </p:nvSpPr>
          <p:spPr bwMode="auto">
            <a:xfrm>
              <a:off x="1547" y="3292"/>
              <a:ext cx="106" cy="114"/>
            </a:xfrm>
            <a:prstGeom prst="ellipse">
              <a:avLst/>
            </a:prstGeom>
            <a:solidFill>
              <a:srgbClr val="660066"/>
            </a:solidFill>
            <a:ln w="26988">
              <a:solidFill>
                <a:srgbClr val="660066"/>
              </a:solidFill>
              <a:round/>
              <a:headEnd/>
              <a:tailEnd/>
            </a:ln>
          </p:spPr>
          <p:txBody>
            <a:bodyPr/>
            <a:lstStyle/>
            <a:p>
              <a:endParaRPr lang="en-US"/>
            </a:p>
          </p:txBody>
        </p:sp>
      </p:grpSp>
      <p:grpSp>
        <p:nvGrpSpPr>
          <p:cNvPr id="4" name="Group 113"/>
          <p:cNvGrpSpPr>
            <a:grpSpLocks/>
          </p:cNvGrpSpPr>
          <p:nvPr/>
        </p:nvGrpSpPr>
        <p:grpSpPr bwMode="auto">
          <a:xfrm>
            <a:off x="2208213" y="5116513"/>
            <a:ext cx="2122487" cy="663575"/>
            <a:chOff x="1391" y="3223"/>
            <a:chExt cx="1337" cy="418"/>
          </a:xfrm>
        </p:grpSpPr>
        <p:sp>
          <p:nvSpPr>
            <p:cNvPr id="15411" name="Rectangle 68"/>
            <p:cNvSpPr>
              <a:spLocks noChangeArrowheads="1"/>
            </p:cNvSpPr>
            <p:nvPr/>
          </p:nvSpPr>
          <p:spPr bwMode="auto">
            <a:xfrm>
              <a:off x="2375" y="3449"/>
              <a:ext cx="353" cy="192"/>
            </a:xfrm>
            <a:prstGeom prst="rect">
              <a:avLst/>
            </a:prstGeom>
            <a:no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B</a:t>
              </a:r>
              <a:r>
                <a:rPr lang="en-US" sz="2000" b="0" i="1">
                  <a:solidFill>
                    <a:srgbClr val="000000"/>
                  </a:solidFill>
                </a:rPr>
                <a:t> </a:t>
              </a:r>
            </a:p>
          </p:txBody>
        </p:sp>
        <p:sp>
          <p:nvSpPr>
            <p:cNvPr id="15412" name="Line 82"/>
            <p:cNvSpPr>
              <a:spLocks noChangeShapeType="1"/>
            </p:cNvSpPr>
            <p:nvPr/>
          </p:nvSpPr>
          <p:spPr bwMode="auto">
            <a:xfrm>
              <a:off x="1391" y="3223"/>
              <a:ext cx="1193" cy="209"/>
            </a:xfrm>
            <a:prstGeom prst="line">
              <a:avLst/>
            </a:prstGeom>
            <a:noFill/>
            <a:ln w="55563">
              <a:solidFill>
                <a:srgbClr val="000000"/>
              </a:solidFill>
              <a:round/>
              <a:headEnd/>
              <a:tailEnd/>
            </a:ln>
          </p:spPr>
          <p:txBody>
            <a:bodyPr/>
            <a:lstStyle/>
            <a:p>
              <a:endParaRPr lang="en-US"/>
            </a:p>
          </p:txBody>
        </p:sp>
        <p:sp>
          <p:nvSpPr>
            <p:cNvPr id="15413" name="Oval 97"/>
            <p:cNvSpPr>
              <a:spLocks noChangeArrowheads="1"/>
            </p:cNvSpPr>
            <p:nvPr/>
          </p:nvSpPr>
          <p:spPr bwMode="auto">
            <a:xfrm>
              <a:off x="2105" y="3292"/>
              <a:ext cx="114" cy="114"/>
            </a:xfrm>
            <a:prstGeom prst="ellipse">
              <a:avLst/>
            </a:prstGeom>
            <a:solidFill>
              <a:srgbClr val="660066"/>
            </a:solidFill>
            <a:ln w="26988">
              <a:solidFill>
                <a:srgbClr val="660066"/>
              </a:solidFill>
              <a:round/>
              <a:headEnd/>
              <a:tailEnd/>
            </a:ln>
          </p:spPr>
          <p:txBody>
            <a:bodyPr/>
            <a:lstStyle/>
            <a:p>
              <a:endParaRPr lang="en-US"/>
            </a:p>
          </p:txBody>
        </p:sp>
      </p:grpSp>
      <p:grpSp>
        <p:nvGrpSpPr>
          <p:cNvPr id="5" name="Group 114"/>
          <p:cNvGrpSpPr>
            <a:grpSpLocks/>
          </p:cNvGrpSpPr>
          <p:nvPr/>
        </p:nvGrpSpPr>
        <p:grpSpPr bwMode="auto">
          <a:xfrm>
            <a:off x="2774950" y="4991100"/>
            <a:ext cx="2338388" cy="774700"/>
            <a:chOff x="1748" y="3144"/>
            <a:chExt cx="1473" cy="488"/>
          </a:xfrm>
        </p:grpSpPr>
        <p:sp>
          <p:nvSpPr>
            <p:cNvPr id="15408" name="Rectangle 70"/>
            <p:cNvSpPr>
              <a:spLocks noChangeArrowheads="1"/>
            </p:cNvSpPr>
            <p:nvPr/>
          </p:nvSpPr>
          <p:spPr bwMode="auto">
            <a:xfrm>
              <a:off x="2906" y="3440"/>
              <a:ext cx="315" cy="192"/>
            </a:xfrm>
            <a:prstGeom prst="rect">
              <a:avLst/>
            </a:prstGeom>
            <a:no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C</a:t>
              </a:r>
              <a:endParaRPr lang="en-US" sz="2000" b="0" i="1">
                <a:solidFill>
                  <a:srgbClr val="000000"/>
                </a:solidFill>
              </a:endParaRPr>
            </a:p>
          </p:txBody>
        </p:sp>
        <p:sp>
          <p:nvSpPr>
            <p:cNvPr id="15409" name="Line 91"/>
            <p:cNvSpPr>
              <a:spLocks noChangeShapeType="1"/>
            </p:cNvSpPr>
            <p:nvPr/>
          </p:nvSpPr>
          <p:spPr bwMode="auto">
            <a:xfrm>
              <a:off x="1748" y="3144"/>
              <a:ext cx="1333" cy="296"/>
            </a:xfrm>
            <a:prstGeom prst="line">
              <a:avLst/>
            </a:prstGeom>
            <a:noFill/>
            <a:ln w="55563">
              <a:solidFill>
                <a:srgbClr val="000000"/>
              </a:solidFill>
              <a:round/>
              <a:headEnd/>
              <a:tailEnd/>
            </a:ln>
          </p:spPr>
          <p:txBody>
            <a:bodyPr/>
            <a:lstStyle/>
            <a:p>
              <a:endParaRPr lang="en-US"/>
            </a:p>
          </p:txBody>
        </p:sp>
        <p:sp>
          <p:nvSpPr>
            <p:cNvPr id="15410" name="Oval 98"/>
            <p:cNvSpPr>
              <a:spLocks noChangeArrowheads="1"/>
            </p:cNvSpPr>
            <p:nvPr/>
          </p:nvSpPr>
          <p:spPr bwMode="auto">
            <a:xfrm>
              <a:off x="2671" y="3292"/>
              <a:ext cx="105" cy="114"/>
            </a:xfrm>
            <a:prstGeom prst="ellipse">
              <a:avLst/>
            </a:prstGeom>
            <a:solidFill>
              <a:srgbClr val="660066"/>
            </a:solidFill>
            <a:ln w="26988">
              <a:solidFill>
                <a:srgbClr val="660066"/>
              </a:solidFill>
              <a:round/>
              <a:headEnd/>
              <a:tailEnd/>
            </a:ln>
          </p:spPr>
          <p:txBody>
            <a:bodyPr/>
            <a:lstStyle/>
            <a:p>
              <a:endParaRPr lang="en-US"/>
            </a:p>
          </p:txBody>
        </p:sp>
      </p:grpSp>
      <p:grpSp>
        <p:nvGrpSpPr>
          <p:cNvPr id="6" name="Group 119"/>
          <p:cNvGrpSpPr>
            <a:grpSpLocks/>
          </p:cNvGrpSpPr>
          <p:nvPr/>
        </p:nvGrpSpPr>
        <p:grpSpPr bwMode="auto">
          <a:xfrm>
            <a:off x="4613275" y="1674813"/>
            <a:ext cx="2306638" cy="2220912"/>
            <a:chOff x="2906" y="1055"/>
            <a:chExt cx="1453" cy="1399"/>
          </a:xfrm>
        </p:grpSpPr>
        <p:sp>
          <p:nvSpPr>
            <p:cNvPr id="15402" name="Line 54"/>
            <p:cNvSpPr>
              <a:spLocks noChangeShapeType="1"/>
            </p:cNvSpPr>
            <p:nvPr/>
          </p:nvSpPr>
          <p:spPr bwMode="auto">
            <a:xfrm>
              <a:off x="2906" y="1055"/>
              <a:ext cx="871" cy="1193"/>
            </a:xfrm>
            <a:prstGeom prst="line">
              <a:avLst/>
            </a:prstGeom>
            <a:noFill/>
            <a:ln w="55563">
              <a:solidFill>
                <a:srgbClr val="000000"/>
              </a:solidFill>
              <a:round/>
              <a:headEnd/>
              <a:tailEnd/>
            </a:ln>
          </p:spPr>
          <p:txBody>
            <a:bodyPr/>
            <a:lstStyle/>
            <a:p>
              <a:endParaRPr lang="en-US"/>
            </a:p>
          </p:txBody>
        </p:sp>
        <p:grpSp>
          <p:nvGrpSpPr>
            <p:cNvPr id="7" name="Group 63"/>
            <p:cNvGrpSpPr>
              <a:grpSpLocks/>
            </p:cNvGrpSpPr>
            <p:nvPr/>
          </p:nvGrpSpPr>
          <p:grpSpPr bwMode="auto">
            <a:xfrm>
              <a:off x="3744" y="2204"/>
              <a:ext cx="615" cy="250"/>
              <a:chOff x="3679" y="2204"/>
              <a:chExt cx="615" cy="250"/>
            </a:xfrm>
          </p:grpSpPr>
          <p:sp>
            <p:nvSpPr>
              <p:cNvPr id="15406" name="Rectangle 61"/>
              <p:cNvSpPr>
                <a:spLocks noChangeArrowheads="1"/>
              </p:cNvSpPr>
              <p:nvPr/>
            </p:nvSpPr>
            <p:spPr bwMode="auto">
              <a:xfrm>
                <a:off x="3679" y="2213"/>
                <a:ext cx="0" cy="134"/>
              </a:xfrm>
              <a:prstGeom prst="rect">
                <a:avLst/>
              </a:prstGeom>
              <a:noFill/>
              <a:ln w="9525">
                <a:noFill/>
                <a:miter lim="800000"/>
                <a:headEnd/>
                <a:tailEnd/>
              </a:ln>
            </p:spPr>
            <p:txBody>
              <a:bodyPr wrap="none" lIns="0" tIns="0" rIns="0" bIns="0">
                <a:spAutoFit/>
              </a:bodyPr>
              <a:lstStyle/>
              <a:p>
                <a:endParaRPr lang="fr-FR"/>
              </a:p>
            </p:txBody>
          </p:sp>
          <p:sp>
            <p:nvSpPr>
              <p:cNvPr id="15407" name="Rectangle 62"/>
              <p:cNvSpPr>
                <a:spLocks noChangeArrowheads="1"/>
              </p:cNvSpPr>
              <p:nvPr/>
            </p:nvSpPr>
            <p:spPr bwMode="auto">
              <a:xfrm>
                <a:off x="3801" y="2204"/>
                <a:ext cx="493" cy="250"/>
              </a:xfrm>
              <a:prstGeom prst="rect">
                <a:avLst/>
              </a:prstGeom>
              <a:noFill/>
              <a:ln w="9525">
                <a:noFill/>
                <a:miter lim="800000"/>
                <a:headEnd/>
                <a:tailEnd/>
              </a:ln>
            </p:spPr>
            <p:txBody>
              <a:bodyPr wrap="none" lIns="0" tIns="0" rIns="0" bIns="0">
                <a:spAutoFit/>
              </a:bodyPr>
              <a:lstStyle/>
              <a:p>
                <a:r>
                  <a:rPr lang="en-US" sz="2600" b="0">
                    <a:solidFill>
                      <a:srgbClr val="000000"/>
                    </a:solidFill>
                    <a:latin typeface="Symbol" pitchFamily="18" charset="2"/>
                  </a:rPr>
                  <a:t>S</a:t>
                </a:r>
                <a:r>
                  <a:rPr lang="en-US" sz="2600" b="0" i="1">
                    <a:solidFill>
                      <a:srgbClr val="000000"/>
                    </a:solidFill>
                  </a:rPr>
                  <a:t>MB </a:t>
                </a:r>
              </a:p>
            </p:txBody>
          </p:sp>
        </p:grpSp>
        <p:sp>
          <p:nvSpPr>
            <p:cNvPr id="15404" name="Rectangle 66"/>
            <p:cNvSpPr>
              <a:spLocks noChangeArrowheads="1"/>
            </p:cNvSpPr>
            <p:nvPr/>
          </p:nvSpPr>
          <p:spPr bwMode="auto">
            <a:xfrm>
              <a:off x="3368" y="1316"/>
              <a:ext cx="197" cy="250"/>
            </a:xfrm>
            <a:prstGeom prst="rect">
              <a:avLst/>
            </a:prstGeom>
            <a:noFill/>
            <a:ln w="9525">
              <a:noFill/>
              <a:miter lim="800000"/>
              <a:headEnd/>
              <a:tailEnd/>
            </a:ln>
          </p:spPr>
          <p:txBody>
            <a:bodyPr wrap="none" lIns="0" tIns="0" rIns="0" bIns="0">
              <a:spAutoFit/>
            </a:bodyPr>
            <a:lstStyle/>
            <a:p>
              <a:r>
                <a:rPr lang="en-US" sz="2600" b="0" i="1">
                  <a:solidFill>
                    <a:srgbClr val="000000"/>
                  </a:solidFill>
                </a:rPr>
                <a:t>E </a:t>
              </a:r>
              <a:endParaRPr lang="en-US"/>
            </a:p>
          </p:txBody>
        </p:sp>
        <p:sp>
          <p:nvSpPr>
            <p:cNvPr id="15405" name="Oval 103"/>
            <p:cNvSpPr>
              <a:spLocks noChangeArrowheads="1"/>
            </p:cNvSpPr>
            <p:nvPr/>
          </p:nvSpPr>
          <p:spPr bwMode="auto">
            <a:xfrm>
              <a:off x="3237" y="1507"/>
              <a:ext cx="105" cy="115"/>
            </a:xfrm>
            <a:prstGeom prst="ellipse">
              <a:avLst/>
            </a:prstGeom>
            <a:solidFill>
              <a:srgbClr val="660066"/>
            </a:solidFill>
            <a:ln w="26988">
              <a:solidFill>
                <a:srgbClr val="660066"/>
              </a:solidFill>
              <a:round/>
              <a:headEnd/>
              <a:tailEnd/>
            </a:ln>
          </p:spPr>
          <p:txBody>
            <a:bodyPr/>
            <a:lstStyle/>
            <a:p>
              <a:endParaRPr lang="en-US"/>
            </a:p>
          </p:txBody>
        </p:sp>
      </p:grpSp>
      <p:sp>
        <p:nvSpPr>
          <p:cNvPr id="15378" name="Rectangle 104"/>
          <p:cNvSpPr>
            <a:spLocks noChangeArrowheads="1"/>
          </p:cNvSpPr>
          <p:nvPr/>
        </p:nvSpPr>
        <p:spPr bwMode="auto">
          <a:xfrm>
            <a:off x="2443163"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1 </a:t>
            </a:r>
            <a:endParaRPr lang="en-US"/>
          </a:p>
        </p:txBody>
      </p:sp>
      <p:sp>
        <p:nvSpPr>
          <p:cNvPr id="15379" name="Rectangle 105"/>
          <p:cNvSpPr>
            <a:spLocks noChangeArrowheads="1"/>
          </p:cNvSpPr>
          <p:nvPr/>
        </p:nvSpPr>
        <p:spPr bwMode="auto">
          <a:xfrm>
            <a:off x="3328988"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2 </a:t>
            </a:r>
            <a:endParaRPr lang="en-US"/>
          </a:p>
        </p:txBody>
      </p:sp>
      <p:sp>
        <p:nvSpPr>
          <p:cNvPr id="15380" name="Rectangle 106"/>
          <p:cNvSpPr>
            <a:spLocks noChangeArrowheads="1"/>
          </p:cNvSpPr>
          <p:nvPr/>
        </p:nvSpPr>
        <p:spPr bwMode="auto">
          <a:xfrm>
            <a:off x="4227513"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3 </a:t>
            </a:r>
            <a:endParaRPr lang="en-US"/>
          </a:p>
        </p:txBody>
      </p:sp>
      <p:sp>
        <p:nvSpPr>
          <p:cNvPr id="15381" name="Rectangle 107"/>
          <p:cNvSpPr>
            <a:spLocks noChangeArrowheads="1"/>
          </p:cNvSpPr>
          <p:nvPr/>
        </p:nvSpPr>
        <p:spPr bwMode="auto">
          <a:xfrm>
            <a:off x="5111750"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4 </a:t>
            </a:r>
            <a:endParaRPr lang="en-US"/>
          </a:p>
        </p:txBody>
      </p:sp>
      <p:sp>
        <p:nvSpPr>
          <p:cNvPr id="15382" name="Rectangle 108"/>
          <p:cNvSpPr>
            <a:spLocks noChangeArrowheads="1"/>
          </p:cNvSpPr>
          <p:nvPr/>
        </p:nvSpPr>
        <p:spPr bwMode="auto">
          <a:xfrm>
            <a:off x="6010275"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5 </a:t>
            </a:r>
            <a:endParaRPr lang="en-US"/>
          </a:p>
        </p:txBody>
      </p:sp>
      <p:sp>
        <p:nvSpPr>
          <p:cNvPr id="15383" name="Rectangle 109"/>
          <p:cNvSpPr>
            <a:spLocks noChangeArrowheads="1"/>
          </p:cNvSpPr>
          <p:nvPr/>
        </p:nvSpPr>
        <p:spPr bwMode="auto">
          <a:xfrm>
            <a:off x="6908800"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6 </a:t>
            </a:r>
            <a:endParaRPr lang="en-US"/>
          </a:p>
        </p:txBody>
      </p:sp>
      <p:sp>
        <p:nvSpPr>
          <p:cNvPr id="15384" name="Rectangle 110"/>
          <p:cNvSpPr>
            <a:spLocks noChangeArrowheads="1"/>
          </p:cNvSpPr>
          <p:nvPr/>
        </p:nvSpPr>
        <p:spPr bwMode="auto">
          <a:xfrm>
            <a:off x="7793038" y="5986463"/>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7 </a:t>
            </a:r>
            <a:endParaRPr lang="en-US"/>
          </a:p>
        </p:txBody>
      </p:sp>
      <p:sp>
        <p:nvSpPr>
          <p:cNvPr id="15385" name="Freeform 111"/>
          <p:cNvSpPr>
            <a:spLocks/>
          </p:cNvSpPr>
          <p:nvPr/>
        </p:nvSpPr>
        <p:spPr bwMode="auto">
          <a:xfrm>
            <a:off x="1684338" y="1384300"/>
            <a:ext cx="7089775" cy="4437063"/>
          </a:xfrm>
          <a:custGeom>
            <a:avLst/>
            <a:gdLst>
              <a:gd name="T0" fmla="*/ 0 w 4466"/>
              <a:gd name="T1" fmla="*/ 0 h 2795"/>
              <a:gd name="T2" fmla="*/ 0 w 4466"/>
              <a:gd name="T3" fmla="*/ 2795 h 2795"/>
              <a:gd name="T4" fmla="*/ 4466 w 4466"/>
              <a:gd name="T5" fmla="*/ 2795 h 2795"/>
              <a:gd name="T6" fmla="*/ 0 60000 65536"/>
              <a:gd name="T7" fmla="*/ 0 60000 65536"/>
              <a:gd name="T8" fmla="*/ 0 60000 65536"/>
              <a:gd name="T9" fmla="*/ 0 w 4466"/>
              <a:gd name="T10" fmla="*/ 0 h 2795"/>
              <a:gd name="T11" fmla="*/ 4466 w 4466"/>
              <a:gd name="T12" fmla="*/ 2795 h 2795"/>
            </a:gdLst>
            <a:ahLst/>
            <a:cxnLst>
              <a:cxn ang="T6">
                <a:pos x="T0" y="T1"/>
              </a:cxn>
              <a:cxn ang="T7">
                <a:pos x="T2" y="T3"/>
              </a:cxn>
              <a:cxn ang="T8">
                <a:pos x="T4" y="T5"/>
              </a:cxn>
            </a:cxnLst>
            <a:rect l="T9" t="T10" r="T11" b="T12"/>
            <a:pathLst>
              <a:path w="4466" h="2795">
                <a:moveTo>
                  <a:pt x="0" y="0"/>
                </a:moveTo>
                <a:lnTo>
                  <a:pt x="0" y="2795"/>
                </a:lnTo>
                <a:lnTo>
                  <a:pt x="4466" y="2795"/>
                </a:lnTo>
              </a:path>
            </a:pathLst>
          </a:custGeom>
          <a:noFill/>
          <a:ln w="82550">
            <a:solidFill>
              <a:srgbClr val="000000"/>
            </a:solidFill>
            <a:prstDash val="solid"/>
            <a:round/>
            <a:headEnd/>
            <a:tailEnd/>
          </a:ln>
        </p:spPr>
        <p:txBody>
          <a:bodyPr/>
          <a:lstStyle/>
          <a:p>
            <a:endParaRPr lang="en-US"/>
          </a:p>
        </p:txBody>
      </p:sp>
      <p:grpSp>
        <p:nvGrpSpPr>
          <p:cNvPr id="8" name="Group 116"/>
          <p:cNvGrpSpPr>
            <a:grpSpLocks/>
          </p:cNvGrpSpPr>
          <p:nvPr/>
        </p:nvGrpSpPr>
        <p:grpSpPr bwMode="auto">
          <a:xfrm>
            <a:off x="4683125" y="4702175"/>
            <a:ext cx="2335213" cy="1036638"/>
            <a:chOff x="2950" y="2962"/>
            <a:chExt cx="1471" cy="653"/>
          </a:xfrm>
        </p:grpSpPr>
        <p:sp>
          <p:nvSpPr>
            <p:cNvPr id="15399" name="Line 92"/>
            <p:cNvSpPr>
              <a:spLocks noChangeShapeType="1"/>
            </p:cNvSpPr>
            <p:nvPr/>
          </p:nvSpPr>
          <p:spPr bwMode="auto">
            <a:xfrm>
              <a:off x="2950" y="2962"/>
              <a:ext cx="1149" cy="505"/>
            </a:xfrm>
            <a:prstGeom prst="line">
              <a:avLst/>
            </a:prstGeom>
            <a:noFill/>
            <a:ln w="55563">
              <a:solidFill>
                <a:srgbClr val="000000"/>
              </a:solidFill>
              <a:round/>
              <a:headEnd/>
              <a:tailEnd/>
            </a:ln>
          </p:spPr>
          <p:txBody>
            <a:bodyPr/>
            <a:lstStyle/>
            <a:p>
              <a:endParaRPr lang="en-US"/>
            </a:p>
          </p:txBody>
        </p:sp>
        <p:sp>
          <p:nvSpPr>
            <p:cNvPr id="15400" name="Oval 100"/>
            <p:cNvSpPr>
              <a:spLocks noChangeArrowheads="1"/>
            </p:cNvSpPr>
            <p:nvPr/>
          </p:nvSpPr>
          <p:spPr bwMode="auto">
            <a:xfrm>
              <a:off x="3785" y="3292"/>
              <a:ext cx="106" cy="114"/>
            </a:xfrm>
            <a:prstGeom prst="ellipse">
              <a:avLst/>
            </a:prstGeom>
            <a:solidFill>
              <a:srgbClr val="660066"/>
            </a:solidFill>
            <a:ln w="26988">
              <a:solidFill>
                <a:srgbClr val="660066"/>
              </a:solidFill>
              <a:round/>
              <a:headEnd/>
              <a:tailEnd/>
            </a:ln>
          </p:spPr>
          <p:txBody>
            <a:bodyPr/>
            <a:lstStyle/>
            <a:p>
              <a:endParaRPr lang="en-US"/>
            </a:p>
          </p:txBody>
        </p:sp>
        <p:sp>
          <p:nvSpPr>
            <p:cNvPr id="15401" name="Rectangle 74"/>
            <p:cNvSpPr>
              <a:spLocks noChangeArrowheads="1"/>
            </p:cNvSpPr>
            <p:nvPr/>
          </p:nvSpPr>
          <p:spPr bwMode="auto">
            <a:xfrm>
              <a:off x="4117" y="3423"/>
              <a:ext cx="304" cy="192"/>
            </a:xfrm>
            <a:prstGeom prst="rect">
              <a:avLst/>
            </a:prstGeom>
            <a:solidFill>
              <a:srgbClr val="FFFFFF"/>
            </a:solid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F</a:t>
              </a:r>
              <a:endParaRPr lang="en-US" sz="2000" b="0" i="1">
                <a:solidFill>
                  <a:srgbClr val="000000"/>
                </a:solidFill>
              </a:endParaRPr>
            </a:p>
          </p:txBody>
        </p:sp>
      </p:grpSp>
      <p:grpSp>
        <p:nvGrpSpPr>
          <p:cNvPr id="9" name="Group 117"/>
          <p:cNvGrpSpPr>
            <a:grpSpLocks/>
          </p:cNvGrpSpPr>
          <p:nvPr/>
        </p:nvGrpSpPr>
        <p:grpSpPr bwMode="auto">
          <a:xfrm>
            <a:off x="5056188" y="4673600"/>
            <a:ext cx="2887662" cy="1038225"/>
            <a:chOff x="3185" y="2944"/>
            <a:chExt cx="1819" cy="654"/>
          </a:xfrm>
        </p:grpSpPr>
        <p:sp>
          <p:nvSpPr>
            <p:cNvPr id="15396" name="Line 93"/>
            <p:cNvSpPr>
              <a:spLocks noChangeShapeType="1"/>
            </p:cNvSpPr>
            <p:nvPr/>
          </p:nvSpPr>
          <p:spPr bwMode="auto">
            <a:xfrm>
              <a:off x="3185" y="2944"/>
              <a:ext cx="1498" cy="505"/>
            </a:xfrm>
            <a:prstGeom prst="line">
              <a:avLst/>
            </a:prstGeom>
            <a:noFill/>
            <a:ln w="55563">
              <a:solidFill>
                <a:srgbClr val="000000"/>
              </a:solidFill>
              <a:round/>
              <a:headEnd/>
              <a:tailEnd/>
            </a:ln>
          </p:spPr>
          <p:txBody>
            <a:bodyPr/>
            <a:lstStyle/>
            <a:p>
              <a:endParaRPr lang="en-US"/>
            </a:p>
          </p:txBody>
        </p:sp>
        <p:sp>
          <p:nvSpPr>
            <p:cNvPr id="15397" name="Oval 101"/>
            <p:cNvSpPr>
              <a:spLocks noChangeArrowheads="1"/>
            </p:cNvSpPr>
            <p:nvPr/>
          </p:nvSpPr>
          <p:spPr bwMode="auto">
            <a:xfrm>
              <a:off x="4342" y="3292"/>
              <a:ext cx="115" cy="114"/>
            </a:xfrm>
            <a:prstGeom prst="ellipse">
              <a:avLst/>
            </a:prstGeom>
            <a:solidFill>
              <a:srgbClr val="660066"/>
            </a:solidFill>
            <a:ln w="26988">
              <a:solidFill>
                <a:srgbClr val="660066"/>
              </a:solidFill>
              <a:round/>
              <a:headEnd/>
              <a:tailEnd/>
            </a:ln>
          </p:spPr>
          <p:txBody>
            <a:bodyPr/>
            <a:lstStyle/>
            <a:p>
              <a:endParaRPr lang="en-US"/>
            </a:p>
          </p:txBody>
        </p:sp>
        <p:sp>
          <p:nvSpPr>
            <p:cNvPr id="15398" name="Rectangle 76"/>
            <p:cNvSpPr>
              <a:spLocks noChangeArrowheads="1"/>
            </p:cNvSpPr>
            <p:nvPr/>
          </p:nvSpPr>
          <p:spPr bwMode="auto">
            <a:xfrm>
              <a:off x="4683" y="3406"/>
              <a:ext cx="321" cy="192"/>
            </a:xfrm>
            <a:prstGeom prst="rect">
              <a:avLst/>
            </a:prstGeom>
            <a:solidFill>
              <a:srgbClr val="FFFFFF"/>
            </a:solid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G</a:t>
              </a:r>
              <a:endParaRPr lang="en-US" sz="2000" b="0" i="1">
                <a:solidFill>
                  <a:srgbClr val="000000"/>
                </a:solidFill>
              </a:endParaRPr>
            </a:p>
          </p:txBody>
        </p:sp>
      </p:grpSp>
      <p:grpSp>
        <p:nvGrpSpPr>
          <p:cNvPr id="10" name="Group 118"/>
          <p:cNvGrpSpPr>
            <a:grpSpLocks/>
          </p:cNvGrpSpPr>
          <p:nvPr/>
        </p:nvGrpSpPr>
        <p:grpSpPr bwMode="auto">
          <a:xfrm>
            <a:off x="6119813" y="4826000"/>
            <a:ext cx="2878137" cy="912813"/>
            <a:chOff x="3855" y="3040"/>
            <a:chExt cx="1813" cy="575"/>
          </a:xfrm>
        </p:grpSpPr>
        <p:sp>
          <p:nvSpPr>
            <p:cNvPr id="15393" name="Line 94"/>
            <p:cNvSpPr>
              <a:spLocks noChangeShapeType="1"/>
            </p:cNvSpPr>
            <p:nvPr/>
          </p:nvSpPr>
          <p:spPr bwMode="auto">
            <a:xfrm>
              <a:off x="3855" y="3040"/>
              <a:ext cx="1489" cy="427"/>
            </a:xfrm>
            <a:prstGeom prst="line">
              <a:avLst/>
            </a:prstGeom>
            <a:noFill/>
            <a:ln w="55563">
              <a:solidFill>
                <a:srgbClr val="000000"/>
              </a:solidFill>
              <a:round/>
              <a:headEnd/>
              <a:tailEnd/>
            </a:ln>
          </p:spPr>
          <p:txBody>
            <a:bodyPr/>
            <a:lstStyle/>
            <a:p>
              <a:endParaRPr lang="en-US"/>
            </a:p>
          </p:txBody>
        </p:sp>
        <p:sp>
          <p:nvSpPr>
            <p:cNvPr id="15394" name="Oval 102"/>
            <p:cNvSpPr>
              <a:spLocks noChangeArrowheads="1"/>
            </p:cNvSpPr>
            <p:nvPr/>
          </p:nvSpPr>
          <p:spPr bwMode="auto">
            <a:xfrm>
              <a:off x="4908" y="3292"/>
              <a:ext cx="106" cy="114"/>
            </a:xfrm>
            <a:prstGeom prst="ellipse">
              <a:avLst/>
            </a:prstGeom>
            <a:solidFill>
              <a:srgbClr val="660066"/>
            </a:solidFill>
            <a:ln w="26988">
              <a:solidFill>
                <a:srgbClr val="660066"/>
              </a:solidFill>
              <a:round/>
              <a:headEnd/>
              <a:tailEnd/>
            </a:ln>
          </p:spPr>
          <p:txBody>
            <a:bodyPr/>
            <a:lstStyle/>
            <a:p>
              <a:endParaRPr lang="en-US"/>
            </a:p>
          </p:txBody>
        </p:sp>
        <p:sp>
          <p:nvSpPr>
            <p:cNvPr id="15395" name="Rectangle 78"/>
            <p:cNvSpPr>
              <a:spLocks noChangeArrowheads="1"/>
            </p:cNvSpPr>
            <p:nvPr/>
          </p:nvSpPr>
          <p:spPr bwMode="auto">
            <a:xfrm>
              <a:off x="5353" y="3423"/>
              <a:ext cx="315" cy="192"/>
            </a:xfrm>
            <a:prstGeom prst="rect">
              <a:avLst/>
            </a:prstGeom>
            <a:solidFill>
              <a:srgbClr val="FFFFFF"/>
            </a:solid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H</a:t>
              </a:r>
              <a:endParaRPr lang="en-US" sz="2000" b="0" i="1">
                <a:solidFill>
                  <a:srgbClr val="000000"/>
                </a:solidFill>
              </a:endParaRPr>
            </a:p>
          </p:txBody>
        </p:sp>
      </p:grpSp>
      <p:grpSp>
        <p:nvGrpSpPr>
          <p:cNvPr id="11" name="Group 115"/>
          <p:cNvGrpSpPr>
            <a:grpSpLocks/>
          </p:cNvGrpSpPr>
          <p:nvPr/>
        </p:nvGrpSpPr>
        <p:grpSpPr bwMode="auto">
          <a:xfrm>
            <a:off x="4060825" y="4729163"/>
            <a:ext cx="2081213" cy="1036637"/>
            <a:chOff x="2558" y="2979"/>
            <a:chExt cx="1311" cy="653"/>
          </a:xfrm>
        </p:grpSpPr>
        <p:sp>
          <p:nvSpPr>
            <p:cNvPr id="15390" name="Line 52"/>
            <p:cNvSpPr>
              <a:spLocks noChangeShapeType="1"/>
            </p:cNvSpPr>
            <p:nvPr/>
          </p:nvSpPr>
          <p:spPr bwMode="auto">
            <a:xfrm>
              <a:off x="2558" y="2979"/>
              <a:ext cx="958" cy="522"/>
            </a:xfrm>
            <a:prstGeom prst="line">
              <a:avLst/>
            </a:prstGeom>
            <a:noFill/>
            <a:ln w="55563">
              <a:solidFill>
                <a:srgbClr val="000000"/>
              </a:solidFill>
              <a:round/>
              <a:headEnd/>
              <a:tailEnd/>
            </a:ln>
          </p:spPr>
          <p:txBody>
            <a:bodyPr/>
            <a:lstStyle/>
            <a:p>
              <a:endParaRPr lang="en-US"/>
            </a:p>
          </p:txBody>
        </p:sp>
        <p:sp>
          <p:nvSpPr>
            <p:cNvPr id="15391" name="Oval 99"/>
            <p:cNvSpPr>
              <a:spLocks noChangeArrowheads="1"/>
            </p:cNvSpPr>
            <p:nvPr/>
          </p:nvSpPr>
          <p:spPr bwMode="auto">
            <a:xfrm>
              <a:off x="3237" y="3292"/>
              <a:ext cx="105" cy="114"/>
            </a:xfrm>
            <a:prstGeom prst="ellipse">
              <a:avLst/>
            </a:prstGeom>
            <a:solidFill>
              <a:srgbClr val="660066"/>
            </a:solidFill>
            <a:ln w="26988">
              <a:solidFill>
                <a:srgbClr val="660066"/>
              </a:solidFill>
              <a:round/>
              <a:headEnd/>
              <a:tailEnd/>
            </a:ln>
          </p:spPr>
          <p:txBody>
            <a:bodyPr/>
            <a:lstStyle/>
            <a:p>
              <a:endParaRPr lang="en-US"/>
            </a:p>
          </p:txBody>
        </p:sp>
        <p:sp>
          <p:nvSpPr>
            <p:cNvPr id="15392" name="Rectangle 72"/>
            <p:cNvSpPr>
              <a:spLocks noChangeArrowheads="1"/>
            </p:cNvSpPr>
            <p:nvPr/>
          </p:nvSpPr>
          <p:spPr bwMode="auto">
            <a:xfrm>
              <a:off x="3542" y="3440"/>
              <a:ext cx="327" cy="192"/>
            </a:xfrm>
            <a:prstGeom prst="rect">
              <a:avLst/>
            </a:prstGeom>
            <a:solidFill>
              <a:srgbClr val="FFFFFF"/>
            </a:solidFill>
            <a:ln w="9525">
              <a:noFill/>
              <a:miter lim="800000"/>
              <a:headEnd/>
              <a:tailEnd/>
            </a:ln>
          </p:spPr>
          <p:txBody>
            <a:bodyPr wrap="none" lIns="0" tIns="0" rIns="0" bIns="0">
              <a:spAutoFit/>
            </a:bodyPr>
            <a:lstStyle/>
            <a:p>
              <a:r>
                <a:rPr lang="en-US" sz="2000" b="0" i="1">
                  <a:solidFill>
                    <a:srgbClr val="000000"/>
                  </a:solidFill>
                </a:rPr>
                <a:t>MB</a:t>
              </a:r>
              <a:r>
                <a:rPr lang="en-US" sz="2000" b="0" i="1" baseline="-25000">
                  <a:solidFill>
                    <a:srgbClr val="000000"/>
                  </a:solidFill>
                </a:rPr>
                <a:t>M</a:t>
              </a:r>
              <a:endParaRPr lang="en-US" sz="2000" b="0" i="1">
                <a:solidFill>
                  <a:srgbClr val="000000"/>
                </a:solidFill>
              </a:endParaRPr>
            </a:p>
          </p:txBody>
        </p:sp>
      </p:grpSp>
      <p:sp>
        <p:nvSpPr>
          <p:cNvPr id="63" name="Slide Number Placeholder 62"/>
          <p:cNvSpPr>
            <a:spLocks noGrp="1"/>
          </p:cNvSpPr>
          <p:nvPr>
            <p:ph type="sldNum" sz="quarter" idx="12"/>
          </p:nvPr>
        </p:nvSpPr>
        <p:spPr/>
        <p:txBody>
          <a:bodyPr/>
          <a:lstStyle/>
          <a:p>
            <a:fld id="{9A4B6450-EC41-4195-A209-9389352C6526}" type="slidenum">
              <a:rPr lang="en-US" smtClean="0"/>
              <a:pPr/>
              <a:t>59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25"/>
                                        </p:tgtEl>
                                        <p:attrNameLst>
                                          <p:attrName>style.visibility</p:attrName>
                                        </p:attrNameLst>
                                      </p:cBhvr>
                                      <p:to>
                                        <p:strVal val="visible"/>
                                      </p:to>
                                    </p:set>
                                    <p:animEffect transition="in" filter="wipe(left)">
                                      <p:cBhvr>
                                        <p:cTn id="7" dur="500"/>
                                        <p:tgtEl>
                                          <p:spTgt spid="31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37">
                                            <p:txEl>
                                              <p:pRg st="0" end="0"/>
                                            </p:txEl>
                                          </p:spTgt>
                                        </p:tgtEl>
                                        <p:attrNameLst>
                                          <p:attrName>style.visibility</p:attrName>
                                        </p:attrNameLst>
                                      </p:cBhvr>
                                      <p:to>
                                        <p:strVal val="visible"/>
                                      </p:to>
                                    </p:set>
                                    <p:animEffect transition="in" filter="wipe(left)">
                                      <p:cBhvr>
                                        <p:cTn id="11" dur="500"/>
                                        <p:tgtEl>
                                          <p:spTgt spid="3137">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1000"/>
                                  </p:stCondLst>
                                  <p:childTnLst>
                                    <p:set>
                                      <p:cBhvr>
                                        <p:cTn id="14" dur="1" fill="hold">
                                          <p:stCondLst>
                                            <p:cond delay="0"/>
                                          </p:stCondLst>
                                        </p:cTn>
                                        <p:tgtEl>
                                          <p:spTgt spid="3152"/>
                                        </p:tgtEl>
                                        <p:attrNameLst>
                                          <p:attrName>style.visibility</p:attrName>
                                        </p:attrNameLst>
                                      </p:cBhvr>
                                      <p:to>
                                        <p:strVal val="visible"/>
                                      </p:to>
                                    </p:set>
                                    <p:animEffect transition="in" filter="wipe(left)">
                                      <p:cBhvr>
                                        <p:cTn id="15" dur="500"/>
                                        <p:tgtEl>
                                          <p:spTgt spid="3152"/>
                                        </p:tgtEl>
                                      </p:cBhvr>
                                    </p:animEffect>
                                  </p:childTnLst>
                                </p:cTn>
                              </p:par>
                            </p:childTnLst>
                          </p:cTn>
                        </p:par>
                        <p:par>
                          <p:cTn id="16" fill="hold">
                            <p:stCondLst>
                              <p:cond delay="2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3000"/>
                            </p:stCondLst>
                            <p:childTnLst>
                              <p:par>
                                <p:cTn id="21" presetID="2" presetClass="entr" presetSubtype="8" fill="hold" grpId="0" nodeType="afterEffect">
                                  <p:stCondLst>
                                    <p:cond delay="0"/>
                                  </p:stCondLst>
                                  <p:childTnLst>
                                    <p:set>
                                      <p:cBhvr>
                                        <p:cTn id="22" dur="1" fill="hold">
                                          <p:stCondLst>
                                            <p:cond delay="0"/>
                                          </p:stCondLst>
                                        </p:cTn>
                                        <p:tgtEl>
                                          <p:spTgt spid="3139"/>
                                        </p:tgtEl>
                                        <p:attrNameLst>
                                          <p:attrName>style.visibility</p:attrName>
                                        </p:attrNameLst>
                                      </p:cBhvr>
                                      <p:to>
                                        <p:strVal val="visible"/>
                                      </p:to>
                                    </p:set>
                                    <p:anim calcmode="lin" valueType="num">
                                      <p:cBhvr additive="base">
                                        <p:cTn id="23" dur="500" fill="hold"/>
                                        <p:tgtEl>
                                          <p:spTgt spid="3139"/>
                                        </p:tgtEl>
                                        <p:attrNameLst>
                                          <p:attrName>ppt_x</p:attrName>
                                        </p:attrNameLst>
                                      </p:cBhvr>
                                      <p:tavLst>
                                        <p:tav tm="0">
                                          <p:val>
                                            <p:strVal val="0-#ppt_w/2"/>
                                          </p:val>
                                        </p:tav>
                                        <p:tav tm="100000">
                                          <p:val>
                                            <p:strVal val="#ppt_x"/>
                                          </p:val>
                                        </p:tav>
                                      </p:tavLst>
                                    </p:anim>
                                    <p:anim calcmode="lin" valueType="num">
                                      <p:cBhvr additive="base">
                                        <p:cTn id="24" dur="500" fill="hold"/>
                                        <p:tgtEl>
                                          <p:spTgt spid="3139"/>
                                        </p:tgtEl>
                                        <p:attrNameLst>
                                          <p:attrName>ppt_y</p:attrName>
                                        </p:attrNameLst>
                                      </p:cBhvr>
                                      <p:tavLst>
                                        <p:tav tm="0">
                                          <p:val>
                                            <p:strVal val="#ppt_y"/>
                                          </p:val>
                                        </p:tav>
                                        <p:tav tm="100000">
                                          <p:val>
                                            <p:strVal val="#ppt_y"/>
                                          </p:val>
                                        </p:tav>
                                      </p:tavLst>
                                    </p:anim>
                                  </p:childTnLst>
                                </p:cTn>
                              </p:par>
                            </p:childTnLst>
                          </p:cTn>
                        </p:par>
                        <p:par>
                          <p:cTn id="25" fill="hold">
                            <p:stCondLst>
                              <p:cond delay="3500"/>
                            </p:stCondLst>
                            <p:childTnLst>
                              <p:par>
                                <p:cTn id="26" presetID="9" presetClass="entr" presetSubtype="0" fill="hold" nodeType="afterEffect">
                                  <p:stCondLst>
                                    <p:cond delay="1000"/>
                                  </p:stCondLst>
                                  <p:childTnLst>
                                    <p:set>
                                      <p:cBhvr>
                                        <p:cTn id="27" dur="1" fill="hold">
                                          <p:stCondLst>
                                            <p:cond delay="0"/>
                                          </p:stCondLst>
                                        </p:cTn>
                                        <p:tgtEl>
                                          <p:spTgt spid="3"/>
                                        </p:tgtEl>
                                        <p:attrNameLst>
                                          <p:attrName>style.visibility</p:attrName>
                                        </p:attrNameLst>
                                      </p:cBhvr>
                                      <p:to>
                                        <p:strVal val="visible"/>
                                      </p:to>
                                    </p:set>
                                    <p:animEffect transition="in" filter="dissolve">
                                      <p:cBhvr>
                                        <p:cTn id="28" dur="500"/>
                                        <p:tgtEl>
                                          <p:spTgt spid="3"/>
                                        </p:tgtEl>
                                      </p:cBhvr>
                                    </p:animEffect>
                                  </p:childTnLst>
                                </p:cTn>
                              </p:par>
                            </p:childTnLst>
                          </p:cTn>
                        </p:par>
                        <p:par>
                          <p:cTn id="29" fill="hold">
                            <p:stCondLst>
                              <p:cond delay="5000"/>
                            </p:stCondLst>
                            <p:childTnLst>
                              <p:par>
                                <p:cTn id="30" presetID="9" presetClass="entr" presetSubtype="0" fill="hold" nodeType="afterEffect">
                                  <p:stCondLst>
                                    <p:cond delay="100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childTnLst>
                          </p:cTn>
                        </p:par>
                        <p:par>
                          <p:cTn id="33" fill="hold">
                            <p:stCondLst>
                              <p:cond delay="6500"/>
                            </p:stCondLst>
                            <p:childTnLst>
                              <p:par>
                                <p:cTn id="34" presetID="9" presetClass="entr" presetSubtype="0" fill="hold" nodeType="afterEffect">
                                  <p:stCondLst>
                                    <p:cond delay="1000"/>
                                  </p:stCondLst>
                                  <p:childTnLst>
                                    <p:set>
                                      <p:cBhvr>
                                        <p:cTn id="35" dur="1" fill="hold">
                                          <p:stCondLst>
                                            <p:cond delay="0"/>
                                          </p:stCondLst>
                                        </p:cTn>
                                        <p:tgtEl>
                                          <p:spTgt spid="5"/>
                                        </p:tgtEl>
                                        <p:attrNameLst>
                                          <p:attrName>style.visibility</p:attrName>
                                        </p:attrNameLst>
                                      </p:cBhvr>
                                      <p:to>
                                        <p:strVal val="visible"/>
                                      </p:to>
                                    </p:set>
                                    <p:animEffect transition="in" filter="dissolve">
                                      <p:cBhvr>
                                        <p:cTn id="36" dur="500"/>
                                        <p:tgtEl>
                                          <p:spTgt spid="5"/>
                                        </p:tgtEl>
                                      </p:cBhvr>
                                    </p:animEffect>
                                  </p:childTnLst>
                                </p:cTn>
                              </p:par>
                            </p:childTnLst>
                          </p:cTn>
                        </p:par>
                        <p:par>
                          <p:cTn id="37" fill="hold">
                            <p:stCondLst>
                              <p:cond delay="8000"/>
                            </p:stCondLst>
                            <p:childTnLst>
                              <p:par>
                                <p:cTn id="38" presetID="9" presetClass="entr" presetSubtype="0" fill="hold" nodeType="afterEffect">
                                  <p:stCondLst>
                                    <p:cond delay="1000"/>
                                  </p:stCondLst>
                                  <p:childTnLst>
                                    <p:set>
                                      <p:cBhvr>
                                        <p:cTn id="39" dur="1" fill="hold">
                                          <p:stCondLst>
                                            <p:cond delay="0"/>
                                          </p:stCondLst>
                                        </p:cTn>
                                        <p:tgtEl>
                                          <p:spTgt spid="11"/>
                                        </p:tgtEl>
                                        <p:attrNameLst>
                                          <p:attrName>style.visibility</p:attrName>
                                        </p:attrNameLst>
                                      </p:cBhvr>
                                      <p:to>
                                        <p:strVal val="visible"/>
                                      </p:to>
                                    </p:set>
                                    <p:animEffect transition="in" filter="dissolve">
                                      <p:cBhvr>
                                        <p:cTn id="40" dur="500"/>
                                        <p:tgtEl>
                                          <p:spTgt spid="11"/>
                                        </p:tgtEl>
                                      </p:cBhvr>
                                    </p:animEffect>
                                  </p:childTnLst>
                                </p:cTn>
                              </p:par>
                            </p:childTnLst>
                          </p:cTn>
                        </p:par>
                        <p:par>
                          <p:cTn id="41" fill="hold">
                            <p:stCondLst>
                              <p:cond delay="9500"/>
                            </p:stCondLst>
                            <p:childTnLst>
                              <p:par>
                                <p:cTn id="42" presetID="9" presetClass="entr" presetSubtype="0" fill="hold" nodeType="afterEffect">
                                  <p:stCondLst>
                                    <p:cond delay="1000"/>
                                  </p:stCondLst>
                                  <p:childTnLst>
                                    <p:set>
                                      <p:cBhvr>
                                        <p:cTn id="43" dur="1" fill="hold">
                                          <p:stCondLst>
                                            <p:cond delay="0"/>
                                          </p:stCondLst>
                                        </p:cTn>
                                        <p:tgtEl>
                                          <p:spTgt spid="8"/>
                                        </p:tgtEl>
                                        <p:attrNameLst>
                                          <p:attrName>style.visibility</p:attrName>
                                        </p:attrNameLst>
                                      </p:cBhvr>
                                      <p:to>
                                        <p:strVal val="visible"/>
                                      </p:to>
                                    </p:set>
                                    <p:animEffect transition="in" filter="dissolve">
                                      <p:cBhvr>
                                        <p:cTn id="44" dur="500"/>
                                        <p:tgtEl>
                                          <p:spTgt spid="8"/>
                                        </p:tgtEl>
                                      </p:cBhvr>
                                    </p:animEffect>
                                  </p:childTnLst>
                                </p:cTn>
                              </p:par>
                            </p:childTnLst>
                          </p:cTn>
                        </p:par>
                        <p:par>
                          <p:cTn id="45" fill="hold">
                            <p:stCondLst>
                              <p:cond delay="11000"/>
                            </p:stCondLst>
                            <p:childTnLst>
                              <p:par>
                                <p:cTn id="46" presetID="9" presetClass="entr" presetSubtype="0" fill="hold" nodeType="afterEffect">
                                  <p:stCondLst>
                                    <p:cond delay="1000"/>
                                  </p:stCondLst>
                                  <p:childTnLst>
                                    <p:set>
                                      <p:cBhvr>
                                        <p:cTn id="47" dur="1" fill="hold">
                                          <p:stCondLst>
                                            <p:cond delay="0"/>
                                          </p:stCondLst>
                                        </p:cTn>
                                        <p:tgtEl>
                                          <p:spTgt spid="9"/>
                                        </p:tgtEl>
                                        <p:attrNameLst>
                                          <p:attrName>style.visibility</p:attrName>
                                        </p:attrNameLst>
                                      </p:cBhvr>
                                      <p:to>
                                        <p:strVal val="visible"/>
                                      </p:to>
                                    </p:set>
                                    <p:animEffect transition="in" filter="dissolve">
                                      <p:cBhvr>
                                        <p:cTn id="48" dur="500"/>
                                        <p:tgtEl>
                                          <p:spTgt spid="9"/>
                                        </p:tgtEl>
                                      </p:cBhvr>
                                    </p:animEffect>
                                  </p:childTnLst>
                                </p:cTn>
                              </p:par>
                            </p:childTnLst>
                          </p:cTn>
                        </p:par>
                        <p:par>
                          <p:cTn id="49" fill="hold">
                            <p:stCondLst>
                              <p:cond delay="12500"/>
                            </p:stCondLst>
                            <p:childTnLst>
                              <p:par>
                                <p:cTn id="50" presetID="9" presetClass="entr" presetSubtype="0" fill="hold" nodeType="afterEffect">
                                  <p:stCondLst>
                                    <p:cond delay="1000"/>
                                  </p:stCondLst>
                                  <p:childTnLst>
                                    <p:set>
                                      <p:cBhvr>
                                        <p:cTn id="51" dur="1" fill="hold">
                                          <p:stCondLst>
                                            <p:cond delay="0"/>
                                          </p:stCondLst>
                                        </p:cTn>
                                        <p:tgtEl>
                                          <p:spTgt spid="10"/>
                                        </p:tgtEl>
                                        <p:attrNameLst>
                                          <p:attrName>style.visibility</p:attrName>
                                        </p:attrNameLst>
                                      </p:cBhvr>
                                      <p:to>
                                        <p:strVal val="visible"/>
                                      </p:to>
                                    </p:set>
                                    <p:animEffect transition="in" filter="dissolve">
                                      <p:cBhvr>
                                        <p:cTn id="52" dur="500"/>
                                        <p:tgtEl>
                                          <p:spTgt spid="10"/>
                                        </p:tgtEl>
                                      </p:cBhvr>
                                    </p:animEffect>
                                  </p:childTnLst>
                                </p:cTn>
                              </p:par>
                            </p:childTnLst>
                          </p:cTn>
                        </p:par>
                        <p:par>
                          <p:cTn id="53" fill="hold">
                            <p:stCondLst>
                              <p:cond delay="14000"/>
                            </p:stCondLst>
                            <p:childTnLst>
                              <p:par>
                                <p:cTn id="54" presetID="22" presetClass="entr" presetSubtype="8" fill="hold" grpId="0" nodeType="afterEffect">
                                  <p:stCondLst>
                                    <p:cond delay="0"/>
                                  </p:stCondLst>
                                  <p:childTnLst>
                                    <p:set>
                                      <p:cBhvr>
                                        <p:cTn id="55" dur="1" fill="hold">
                                          <p:stCondLst>
                                            <p:cond delay="0"/>
                                          </p:stCondLst>
                                        </p:cTn>
                                        <p:tgtEl>
                                          <p:spTgt spid="3153"/>
                                        </p:tgtEl>
                                        <p:attrNameLst>
                                          <p:attrName>style.visibility</p:attrName>
                                        </p:attrNameLst>
                                      </p:cBhvr>
                                      <p:to>
                                        <p:strVal val="visible"/>
                                      </p:to>
                                    </p:set>
                                    <p:animEffect transition="in" filter="wipe(left)">
                                      <p:cBhvr>
                                        <p:cTn id="56" dur="500"/>
                                        <p:tgtEl>
                                          <p:spTgt spid="3153"/>
                                        </p:tgtEl>
                                      </p:cBhvr>
                                    </p:animEffect>
                                  </p:childTnLst>
                                </p:cTn>
                              </p:par>
                            </p:childTnLst>
                          </p:cTn>
                        </p:par>
                        <p:par>
                          <p:cTn id="57" fill="hold">
                            <p:stCondLst>
                              <p:cond delay="14500"/>
                            </p:stCondLst>
                            <p:childTnLst>
                              <p:par>
                                <p:cTn id="58" presetID="22" presetClass="entr" presetSubtype="8" fill="hold" nodeType="afterEffect">
                                  <p:stCondLst>
                                    <p:cond delay="0"/>
                                  </p:stCondLst>
                                  <p:childTnLst>
                                    <p:set>
                                      <p:cBhvr>
                                        <p:cTn id="59" dur="1" fill="hold">
                                          <p:stCondLst>
                                            <p:cond delay="0"/>
                                          </p:stCondLst>
                                        </p:cTn>
                                        <p:tgtEl>
                                          <p:spTgt spid="6"/>
                                        </p:tgtEl>
                                        <p:attrNameLst>
                                          <p:attrName>style.visibility</p:attrName>
                                        </p:attrNameLst>
                                      </p:cBhvr>
                                      <p:to>
                                        <p:strVal val="visible"/>
                                      </p:to>
                                    </p:set>
                                    <p:animEffect transition="in" filter="wipe(left)">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25" grpId="0" animBg="1"/>
      <p:bldP spid="3137" grpId="0" build="p" autoUpdateAnimBg="0" advAuto="0"/>
      <p:bldP spid="3139" grpId="0" autoUpdateAnimBg="0"/>
      <p:bldP spid="3152" grpId="0" animBg="1"/>
      <p:bldP spid="3153"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cs typeface="Arial" charset="0"/>
              </a:rPr>
              <a:t>Median Voter Model</a:t>
            </a:r>
          </a:p>
        </p:txBody>
      </p:sp>
      <p:sp>
        <p:nvSpPr>
          <p:cNvPr id="48131" name="Rectangle 3"/>
          <p:cNvSpPr>
            <a:spLocks noGrp="1" noChangeArrowheads="1"/>
          </p:cNvSpPr>
          <p:nvPr>
            <p:ph type="body" idx="1"/>
          </p:nvPr>
        </p:nvSpPr>
        <p:spPr/>
        <p:txBody>
          <a:bodyPr/>
          <a:lstStyle/>
          <a:p>
            <a:pPr eaLnBrk="1" hangingPunct="1"/>
            <a:r>
              <a:rPr lang="en-US" smtClean="0">
                <a:latin typeface="Arial" charset="0"/>
                <a:cs typeface="Arial" charset="0"/>
              </a:rPr>
              <a:t>The </a:t>
            </a:r>
            <a:r>
              <a:rPr lang="en-US" smtClean="0">
                <a:solidFill>
                  <a:srgbClr val="660066"/>
                </a:solidFill>
                <a:latin typeface="Arial" charset="0"/>
                <a:cs typeface="Arial" charset="0"/>
              </a:rPr>
              <a:t>median voter model</a:t>
            </a:r>
            <a:r>
              <a:rPr lang="en-US" smtClean="0">
                <a:latin typeface="Arial" charset="0"/>
                <a:cs typeface="Arial" charset="0"/>
              </a:rPr>
              <a:t> assumes that the voter whose most-preferred outcome is the median of the most-preferred political outcomes of all those voting will become the political equilibrium.</a:t>
            </a:r>
            <a:r>
              <a:rPr lang="en-US" smtClean="0"/>
              <a:t> </a:t>
            </a:r>
          </a:p>
          <a:p>
            <a:pPr eaLnBrk="1" hangingPunct="1"/>
            <a:endParaRPr lang="en-US"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60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8131">
                                            <p:txEl>
                                              <p:pRg st="0" end="0"/>
                                            </p:txEl>
                                          </p:spTgt>
                                        </p:tgtEl>
                                        <p:attrNameLst>
                                          <p:attrName>style.visibility</p:attrName>
                                        </p:attrNameLst>
                                      </p:cBhvr>
                                      <p:to>
                                        <p:strVal val="visible"/>
                                      </p:to>
                                    </p:set>
                                    <p:animEffect transition="in" filter="wipe(left)">
                                      <p:cBhvr>
                                        <p:cTn id="7" dur="500"/>
                                        <p:tgtEl>
                                          <p:spTgt spid="481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utoUpdateAnimBg="0" advAuto="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eaLnBrk="1" hangingPunct="1"/>
            <a:r>
              <a:rPr lang="en-US" smtClean="0">
                <a:cs typeface="Arial" charset="0"/>
              </a:rPr>
              <a:t>Implications of Median Voter Model</a:t>
            </a:r>
          </a:p>
        </p:txBody>
      </p:sp>
      <p:sp>
        <p:nvSpPr>
          <p:cNvPr id="50179" name="Rectangle 3"/>
          <p:cNvSpPr>
            <a:spLocks noGrp="1" noChangeArrowheads="1"/>
          </p:cNvSpPr>
          <p:nvPr>
            <p:ph type="body" idx="1"/>
          </p:nvPr>
        </p:nvSpPr>
        <p:spPr/>
        <p:txBody>
          <a:bodyPr/>
          <a:lstStyle/>
          <a:p>
            <a:pPr eaLnBrk="1" hangingPunct="1"/>
            <a:r>
              <a:rPr lang="en-US" smtClean="0">
                <a:latin typeface="Arial" charset="0"/>
                <a:cs typeface="Arial" charset="0"/>
              </a:rPr>
              <a:t>Only the median voter gets his most-preferred outcome (not 51% of voters). </a:t>
            </a:r>
          </a:p>
          <a:p>
            <a:pPr eaLnBrk="1" hangingPunct="1"/>
            <a:r>
              <a:rPr lang="en-US" smtClean="0">
                <a:latin typeface="Arial" charset="0"/>
                <a:cs typeface="Arial" charset="0"/>
              </a:rPr>
              <a:t>Others get too little or too much.</a:t>
            </a:r>
          </a:p>
          <a:p>
            <a:pPr eaLnBrk="1" hangingPunct="1"/>
            <a:r>
              <a:rPr lang="en-US" smtClean="0">
                <a:latin typeface="Arial" charset="0"/>
                <a:cs typeface="Arial" charset="0"/>
              </a:rPr>
              <a:t>The greater the dispersion, the greater the dissatisfaction</a:t>
            </a:r>
          </a:p>
          <a:p>
            <a:pPr eaLnBrk="1" hangingPunct="1"/>
            <a:r>
              <a:rPr lang="en-US" smtClean="0">
                <a:latin typeface="Arial" charset="0"/>
                <a:cs typeface="Arial" charset="0"/>
              </a:rPr>
              <a:t>The more voters’ preferences are clustered, the greater the satisfaction</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wipe(left)">
                                      <p:cBhvr>
                                        <p:cTn id="7" dur="500"/>
                                        <p:tgtEl>
                                          <p:spTgt spid="5017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179">
                                            <p:txEl>
                                              <p:pRg st="1" end="1"/>
                                            </p:txEl>
                                          </p:spTgt>
                                        </p:tgtEl>
                                        <p:attrNameLst>
                                          <p:attrName>style.visibility</p:attrName>
                                        </p:attrNameLst>
                                      </p:cBhvr>
                                      <p:to>
                                        <p:strVal val="visible"/>
                                      </p:to>
                                    </p:set>
                                    <p:animEffect transition="in" filter="wipe(left)">
                                      <p:cBhvr>
                                        <p:cTn id="11" dur="500"/>
                                        <p:tgtEl>
                                          <p:spTgt spid="5017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0179">
                                            <p:txEl>
                                              <p:pRg st="2" end="2"/>
                                            </p:txEl>
                                          </p:spTgt>
                                        </p:tgtEl>
                                        <p:attrNameLst>
                                          <p:attrName>style.visibility</p:attrName>
                                        </p:attrNameLst>
                                      </p:cBhvr>
                                      <p:to>
                                        <p:strVal val="visible"/>
                                      </p:to>
                                    </p:set>
                                    <p:animEffect transition="in" filter="wipe(left)">
                                      <p:cBhvr>
                                        <p:cTn id="15" dur="500"/>
                                        <p:tgtEl>
                                          <p:spTgt spid="50179">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0179">
                                            <p:txEl>
                                              <p:pRg st="3" end="3"/>
                                            </p:txEl>
                                          </p:spTgt>
                                        </p:tgtEl>
                                        <p:attrNameLst>
                                          <p:attrName>style.visibility</p:attrName>
                                        </p:attrNameLst>
                                      </p:cBhvr>
                                      <p:to>
                                        <p:strVal val="visible"/>
                                      </p:to>
                                    </p:set>
                                    <p:animEffect transition="in" filter="wipe(left)">
                                      <p:cBhvr>
                                        <p:cTn id="19" dur="500"/>
                                        <p:tgtEl>
                                          <p:spTgt spid="50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advAuto="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cs typeface="Arial" charset="0"/>
              </a:rPr>
              <a:t>Political Externalities</a:t>
            </a:r>
          </a:p>
        </p:txBody>
      </p:sp>
      <p:sp>
        <p:nvSpPr>
          <p:cNvPr id="49155" name="Rectangle 3"/>
          <p:cNvSpPr>
            <a:spLocks noGrp="1" noChangeArrowheads="1"/>
          </p:cNvSpPr>
          <p:nvPr>
            <p:ph type="body" idx="1"/>
          </p:nvPr>
        </p:nvSpPr>
        <p:spPr/>
        <p:txBody>
          <a:bodyPr/>
          <a:lstStyle/>
          <a:p>
            <a:pPr eaLnBrk="1" hangingPunct="1">
              <a:lnSpc>
                <a:spcPct val="90000"/>
              </a:lnSpc>
            </a:pPr>
            <a:r>
              <a:rPr lang="en-US" sz="2800" smtClean="0">
                <a:solidFill>
                  <a:srgbClr val="660066"/>
                </a:solidFill>
                <a:latin typeface="Arial" charset="0"/>
                <a:cs typeface="Arial" charset="0"/>
              </a:rPr>
              <a:t>Political Externalities</a:t>
            </a:r>
            <a:r>
              <a:rPr lang="en-US" sz="2800" smtClean="0">
                <a:latin typeface="Arial" charset="0"/>
                <a:cs typeface="Arial" charset="0"/>
              </a:rPr>
              <a:t> are the losses in well-being that occur when voters do not obtain their most-preferred outcomes given their tax shares.</a:t>
            </a:r>
          </a:p>
          <a:p>
            <a:pPr eaLnBrk="1" hangingPunct="1">
              <a:lnSpc>
                <a:spcPct val="90000"/>
              </a:lnSpc>
            </a:pPr>
            <a:r>
              <a:rPr lang="en-US" sz="2800" smtClean="0">
                <a:latin typeface="Arial" charset="0"/>
                <a:cs typeface="Arial" charset="0"/>
              </a:rPr>
              <a:t>Equal to zero if tax shares are adjusted to marginal benefits</a:t>
            </a:r>
          </a:p>
          <a:p>
            <a:pPr eaLnBrk="1" hangingPunct="1">
              <a:lnSpc>
                <a:spcPct val="90000"/>
              </a:lnSpc>
            </a:pPr>
            <a:r>
              <a:rPr lang="en-US" sz="2800" smtClean="0">
                <a:latin typeface="Arial" charset="0"/>
                <a:cs typeface="Arial" charset="0"/>
              </a:rPr>
              <a:t>Political externalities don’t exist under unanimous consent.</a:t>
            </a:r>
          </a:p>
          <a:p>
            <a:pPr eaLnBrk="1" hangingPunct="1">
              <a:lnSpc>
                <a:spcPct val="90000"/>
              </a:lnSpc>
            </a:pPr>
            <a:r>
              <a:rPr lang="en-US" sz="2800" smtClean="0">
                <a:latin typeface="Arial" charset="0"/>
                <a:cs typeface="Arial" charset="0"/>
              </a:rPr>
              <a:t>More inclusive majorities protect minorities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left)">
                                      <p:cBhvr>
                                        <p:cTn id="7" dur="500"/>
                                        <p:tgtEl>
                                          <p:spTgt spid="4915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left)">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left)">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left)">
                                      <p:cBhvr>
                                        <p:cTn id="19" dur="500"/>
                                        <p:tgtEl>
                                          <p:spTgt spid="491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autoUpdateAnimBg="0" advAuto="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cs typeface="Arial" charset="0"/>
              </a:rPr>
              <a:t>Political Transactions Costs</a:t>
            </a:r>
          </a:p>
        </p:txBody>
      </p:sp>
      <p:sp>
        <p:nvSpPr>
          <p:cNvPr id="52227" name="Rectangle 3"/>
          <p:cNvSpPr>
            <a:spLocks noGrp="1" noChangeArrowheads="1"/>
          </p:cNvSpPr>
          <p:nvPr>
            <p:ph type="body" idx="1"/>
          </p:nvPr>
        </p:nvSpPr>
        <p:spPr/>
        <p:txBody>
          <a:bodyPr/>
          <a:lstStyle/>
          <a:p>
            <a:pPr eaLnBrk="1" hangingPunct="1"/>
            <a:r>
              <a:rPr lang="en-US" sz="2800" dirty="0" smtClean="0">
                <a:solidFill>
                  <a:srgbClr val="660066"/>
                </a:solidFill>
                <a:latin typeface="Arial" charset="0"/>
                <a:cs typeface="Arial" charset="0"/>
              </a:rPr>
              <a:t>Political Transactions Costs</a:t>
            </a:r>
            <a:r>
              <a:rPr lang="en-US" sz="2800" dirty="0" smtClean="0">
                <a:latin typeface="Arial" charset="0"/>
                <a:cs typeface="Arial" charset="0"/>
              </a:rPr>
              <a:t> are the measure of the value of time, effort, or other resources expended to reach or enforce a collective agreement.</a:t>
            </a:r>
          </a:p>
          <a:p>
            <a:pPr eaLnBrk="1" hangingPunct="1"/>
            <a:endParaRPr lang="en-US" sz="2800" dirty="0" smtClean="0">
              <a:latin typeface="Arial" charset="0"/>
              <a:cs typeface="Arial" charset="0"/>
            </a:endParaRPr>
          </a:p>
          <a:p>
            <a:pPr eaLnBrk="1" hangingPunct="1"/>
            <a:r>
              <a:rPr lang="en-US" sz="2800" dirty="0" smtClean="0">
                <a:latin typeface="Arial" charset="0"/>
                <a:cs typeface="Arial" charset="0"/>
              </a:rPr>
              <a:t>Citizens must weigh political externalities and political transaction costs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wipe(left)">
                                      <p:cBhvr>
                                        <p:cTn id="7" dur="500"/>
                                        <p:tgtEl>
                                          <p:spTgt spid="5222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227">
                                            <p:txEl>
                                              <p:pRg st="2" end="2"/>
                                            </p:txEl>
                                          </p:spTgt>
                                        </p:tgtEl>
                                        <p:attrNameLst>
                                          <p:attrName>style.visibility</p:attrName>
                                        </p:attrNameLst>
                                      </p:cBhvr>
                                      <p:to>
                                        <p:strVal val="visible"/>
                                      </p:to>
                                    </p:set>
                                    <p:animEffect transition="in" filter="wipe(left)">
                                      <p:cBhvr>
                                        <p:cTn id="11" dur="5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utoUpdateAnimBg="0" advAuto="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b="0" dirty="0" smtClean="0">
                <a:cs typeface="Arial" charset="0"/>
              </a:rPr>
              <a:t>Uniqueness and Cycling</a:t>
            </a:r>
            <a:endParaRPr lang="fr-FR" b="0" dirty="0" smtClean="0">
              <a:cs typeface="Arial" charset="0"/>
            </a:endParaRPr>
          </a:p>
        </p:txBody>
      </p:sp>
      <p:sp>
        <p:nvSpPr>
          <p:cNvPr id="22531" name="Rectangle 3"/>
          <p:cNvSpPr>
            <a:spLocks noGrp="1" noChangeArrowheads="1"/>
          </p:cNvSpPr>
          <p:nvPr>
            <p:ph type="body" idx="1"/>
          </p:nvPr>
        </p:nvSpPr>
        <p:spPr/>
        <p:txBody>
          <a:bodyPr>
            <a:noAutofit/>
          </a:bodyPr>
          <a:lstStyle/>
          <a:p>
            <a:pPr eaLnBrk="1" hangingPunct="1"/>
            <a:r>
              <a:rPr lang="fr-FR" sz="2800" dirty="0" smtClean="0">
                <a:latin typeface="Arial" charset="0"/>
                <a:cs typeface="Arial" charset="0"/>
              </a:rPr>
              <a:t>A unique </a:t>
            </a:r>
            <a:r>
              <a:rPr lang="fr-FR" sz="2800" dirty="0" err="1" smtClean="0">
                <a:latin typeface="Arial" charset="0"/>
                <a:cs typeface="Arial" charset="0"/>
              </a:rPr>
              <a:t>political</a:t>
            </a:r>
            <a:r>
              <a:rPr lang="fr-FR" sz="2800" dirty="0" smtClean="0">
                <a:latin typeface="Arial" charset="0"/>
                <a:cs typeface="Arial" charset="0"/>
              </a:rPr>
              <a:t> </a:t>
            </a:r>
            <a:r>
              <a:rPr lang="fr-FR" sz="2800" dirty="0" err="1" smtClean="0">
                <a:latin typeface="Arial" charset="0"/>
                <a:cs typeface="Arial" charset="0"/>
              </a:rPr>
              <a:t>equilibrium</a:t>
            </a:r>
            <a:r>
              <a:rPr lang="fr-FR" sz="2800" dirty="0" smtClean="0">
                <a:latin typeface="Arial" charset="0"/>
                <a:cs typeface="Arial" charset="0"/>
              </a:rPr>
              <a:t> </a:t>
            </a:r>
            <a:r>
              <a:rPr lang="fr-FR" sz="2800" dirty="0" err="1" smtClean="0">
                <a:latin typeface="Arial" charset="0"/>
                <a:cs typeface="Arial" charset="0"/>
              </a:rPr>
              <a:t>may</a:t>
            </a:r>
            <a:r>
              <a:rPr lang="fr-FR" sz="2800" dirty="0" smtClean="0">
                <a:latin typeface="Arial" charset="0"/>
                <a:cs typeface="Arial" charset="0"/>
              </a:rPr>
              <a:t> not </a:t>
            </a:r>
            <a:r>
              <a:rPr lang="fr-FR" sz="2800" dirty="0" err="1" smtClean="0">
                <a:latin typeface="Arial" charset="0"/>
                <a:cs typeface="Arial" charset="0"/>
              </a:rPr>
              <a:t>emerge</a:t>
            </a:r>
            <a:r>
              <a:rPr lang="fr-FR" sz="2800" dirty="0" smtClean="0">
                <a:latin typeface="Arial" charset="0"/>
                <a:cs typeface="Arial" charset="0"/>
              </a:rPr>
              <a:t> </a:t>
            </a:r>
            <a:r>
              <a:rPr lang="fr-FR" sz="2800" dirty="0" err="1" smtClean="0">
                <a:latin typeface="Arial" charset="0"/>
                <a:cs typeface="Arial" charset="0"/>
              </a:rPr>
              <a:t>under</a:t>
            </a:r>
            <a:r>
              <a:rPr lang="fr-FR" sz="2800" dirty="0" smtClean="0">
                <a:latin typeface="Arial" charset="0"/>
                <a:cs typeface="Arial" charset="0"/>
              </a:rPr>
              <a:t> </a:t>
            </a:r>
            <a:r>
              <a:rPr lang="fr-FR" sz="2800" dirty="0" err="1" smtClean="0">
                <a:latin typeface="Arial" charset="0"/>
                <a:cs typeface="Arial" charset="0"/>
              </a:rPr>
              <a:t>majority</a:t>
            </a:r>
            <a:r>
              <a:rPr lang="fr-FR" sz="2800" dirty="0" smtClean="0">
                <a:latin typeface="Arial" charset="0"/>
                <a:cs typeface="Arial" charset="0"/>
              </a:rPr>
              <a:t> </a:t>
            </a:r>
            <a:r>
              <a:rPr lang="fr-FR" sz="2800" dirty="0" err="1" smtClean="0">
                <a:latin typeface="Arial" charset="0"/>
                <a:cs typeface="Arial" charset="0"/>
              </a:rPr>
              <a:t>rule</a:t>
            </a:r>
            <a:endParaRPr lang="fr-FR" sz="2800" dirty="0" smtClean="0">
              <a:latin typeface="Arial" charset="0"/>
              <a:cs typeface="Arial" charset="0"/>
            </a:endParaRPr>
          </a:p>
          <a:p>
            <a:pPr lvl="1"/>
            <a:r>
              <a:rPr lang="fr-FR" sz="2400" dirty="0" err="1" smtClean="0">
                <a:latin typeface="Arial" charset="0"/>
                <a:cs typeface="Arial" charset="0"/>
              </a:rPr>
              <a:t>Two</a:t>
            </a:r>
            <a:r>
              <a:rPr lang="fr-FR" sz="2400" dirty="0" smtClean="0">
                <a:latin typeface="Arial" charset="0"/>
                <a:cs typeface="Arial" charset="0"/>
              </a:rPr>
              <a:t> or </a:t>
            </a:r>
            <a:r>
              <a:rPr lang="fr-FR" sz="2400" dirty="0">
                <a:latin typeface="Arial" charset="0"/>
                <a:cs typeface="Arial" charset="0"/>
              </a:rPr>
              <a:t>m</a:t>
            </a:r>
            <a:r>
              <a:rPr lang="fr-FR" sz="2400" dirty="0" smtClean="0">
                <a:latin typeface="Arial" charset="0"/>
                <a:cs typeface="Arial" charset="0"/>
              </a:rPr>
              <a:t>ore public good outputs </a:t>
            </a:r>
            <a:r>
              <a:rPr lang="fr-FR" sz="2400" dirty="0" err="1" smtClean="0">
                <a:latin typeface="Arial" charset="0"/>
                <a:cs typeface="Arial" charset="0"/>
              </a:rPr>
              <a:t>may</a:t>
            </a:r>
            <a:r>
              <a:rPr lang="fr-FR" sz="2400" dirty="0" smtClean="0">
                <a:latin typeface="Arial" charset="0"/>
                <a:cs typeface="Arial" charset="0"/>
              </a:rPr>
              <a:t> </a:t>
            </a:r>
            <a:r>
              <a:rPr lang="fr-FR" sz="2400" dirty="0" err="1" smtClean="0">
                <a:latin typeface="Arial" charset="0"/>
                <a:cs typeface="Arial" charset="0"/>
              </a:rPr>
              <a:t>recieve</a:t>
            </a:r>
            <a:r>
              <a:rPr lang="fr-FR" sz="2400" dirty="0" smtClean="0">
                <a:latin typeface="Arial" charset="0"/>
                <a:cs typeface="Arial" charset="0"/>
              </a:rPr>
              <a:t> </a:t>
            </a:r>
            <a:r>
              <a:rPr lang="fr-FR" sz="2400" dirty="0" err="1" smtClean="0">
                <a:latin typeface="Arial" charset="0"/>
                <a:cs typeface="Arial" charset="0"/>
              </a:rPr>
              <a:t>majority</a:t>
            </a:r>
            <a:r>
              <a:rPr lang="fr-FR" sz="2400" dirty="0" smtClean="0">
                <a:latin typeface="Arial" charset="0"/>
                <a:cs typeface="Arial" charset="0"/>
              </a:rPr>
              <a:t> vote</a:t>
            </a:r>
          </a:p>
          <a:p>
            <a:pPr eaLnBrk="1" hangingPunct="1"/>
            <a:endParaRPr lang="fr-FR" sz="2800" dirty="0" smtClean="0">
              <a:latin typeface="Arial" charset="0"/>
              <a:cs typeface="Arial" charset="0"/>
            </a:endParaRPr>
          </a:p>
          <a:p>
            <a:pPr eaLnBrk="1" hangingPunct="1"/>
            <a:r>
              <a:rPr lang="fr-FR" sz="2800" dirty="0" smtClean="0">
                <a:latin typeface="Arial" charset="0"/>
                <a:cs typeface="Arial" charset="0"/>
              </a:rPr>
              <a:t>The </a:t>
            </a:r>
            <a:r>
              <a:rPr lang="fr-FR" sz="2800" dirty="0" err="1" smtClean="0">
                <a:latin typeface="Arial" charset="0"/>
                <a:cs typeface="Arial" charset="0"/>
              </a:rPr>
              <a:t>outcome</a:t>
            </a:r>
            <a:r>
              <a:rPr lang="fr-FR" sz="2800" dirty="0" smtClean="0">
                <a:latin typeface="Arial" charset="0"/>
                <a:cs typeface="Arial" charset="0"/>
              </a:rPr>
              <a:t> </a:t>
            </a:r>
            <a:r>
              <a:rPr lang="fr-FR" sz="2800" dirty="0" err="1" smtClean="0">
                <a:latin typeface="Arial" charset="0"/>
                <a:cs typeface="Arial" charset="0"/>
              </a:rPr>
              <a:t>can</a:t>
            </a:r>
            <a:r>
              <a:rPr lang="fr-FR" sz="2800" dirty="0" smtClean="0">
                <a:latin typeface="Arial" charset="0"/>
                <a:cs typeface="Arial" charset="0"/>
              </a:rPr>
              <a:t> </a:t>
            </a:r>
            <a:r>
              <a:rPr lang="fr-FR" sz="2800" dirty="0" err="1" smtClean="0">
                <a:latin typeface="Arial" charset="0"/>
                <a:cs typeface="Arial" charset="0"/>
              </a:rPr>
              <a:t>depend</a:t>
            </a:r>
            <a:r>
              <a:rPr lang="fr-FR" sz="2800" dirty="0" smtClean="0">
                <a:latin typeface="Arial" charset="0"/>
                <a:cs typeface="Arial" charset="0"/>
              </a:rPr>
              <a:t> on </a:t>
            </a:r>
            <a:r>
              <a:rPr lang="fr-FR" sz="2800" dirty="0" err="1" smtClean="0">
                <a:latin typeface="Arial" charset="0"/>
                <a:cs typeface="Arial" charset="0"/>
              </a:rPr>
              <a:t>factors</a:t>
            </a:r>
            <a:r>
              <a:rPr lang="fr-FR" sz="2800" dirty="0" smtClean="0">
                <a:latin typeface="Arial" charset="0"/>
                <a:cs typeface="Arial" charset="0"/>
              </a:rPr>
              <a:t> </a:t>
            </a:r>
            <a:r>
              <a:rPr lang="fr-FR" sz="2800" dirty="0" err="1" smtClean="0">
                <a:latin typeface="Arial" charset="0"/>
                <a:cs typeface="Arial" charset="0"/>
              </a:rPr>
              <a:t>other</a:t>
            </a:r>
            <a:r>
              <a:rPr lang="fr-FR" sz="2800" dirty="0" smtClean="0">
                <a:latin typeface="Arial" charset="0"/>
                <a:cs typeface="Arial" charset="0"/>
              </a:rPr>
              <a:t> </a:t>
            </a:r>
            <a:r>
              <a:rPr lang="fr-FR" sz="2800" dirty="0" err="1" smtClean="0">
                <a:latin typeface="Arial" charset="0"/>
                <a:cs typeface="Arial" charset="0"/>
              </a:rPr>
              <a:t>than</a:t>
            </a:r>
            <a:r>
              <a:rPr lang="fr-FR" sz="2800" dirty="0" smtClean="0">
                <a:latin typeface="Arial" charset="0"/>
                <a:cs typeface="Arial" charset="0"/>
              </a:rPr>
              <a:t> </a:t>
            </a:r>
            <a:r>
              <a:rPr lang="fr-FR" sz="2800" dirty="0" err="1" smtClean="0">
                <a:latin typeface="Arial" charset="0"/>
                <a:cs typeface="Arial" charset="0"/>
              </a:rPr>
              <a:t>cost</a:t>
            </a:r>
            <a:r>
              <a:rPr lang="fr-FR" sz="2800" dirty="0" smtClean="0">
                <a:latin typeface="Arial" charset="0"/>
                <a:cs typeface="Arial" charset="0"/>
              </a:rPr>
              <a:t> vs </a:t>
            </a:r>
            <a:r>
              <a:rPr lang="fr-FR" sz="2800" dirty="0" err="1" smtClean="0">
                <a:latin typeface="Arial" charset="0"/>
                <a:cs typeface="Arial" charset="0"/>
              </a:rPr>
              <a:t>benefits</a:t>
            </a:r>
            <a:endParaRPr lang="fr-FR" sz="2800" dirty="0" smtClean="0">
              <a:latin typeface="Arial" charset="0"/>
              <a:cs typeface="Arial" charset="0"/>
            </a:endParaRPr>
          </a:p>
          <a:p>
            <a:pPr lvl="1"/>
            <a:r>
              <a:rPr lang="fr-FR" sz="2400" dirty="0" err="1" smtClean="0">
                <a:latin typeface="Arial" charset="0"/>
                <a:cs typeface="Arial" charset="0"/>
              </a:rPr>
              <a:t>order</a:t>
            </a:r>
            <a:r>
              <a:rPr lang="fr-FR" sz="2400" dirty="0" smtClean="0">
                <a:latin typeface="Arial" charset="0"/>
                <a:cs typeface="Arial" charset="0"/>
              </a:rPr>
              <a:t> in </a:t>
            </a:r>
            <a:r>
              <a:rPr lang="fr-FR" sz="2400" dirty="0" err="1" smtClean="0">
                <a:latin typeface="Arial" charset="0"/>
                <a:cs typeface="Arial" charset="0"/>
              </a:rPr>
              <a:t>which</a:t>
            </a:r>
            <a:r>
              <a:rPr lang="fr-FR" sz="2400" dirty="0" smtClean="0">
                <a:latin typeface="Arial" charset="0"/>
                <a:cs typeface="Arial" charset="0"/>
              </a:rPr>
              <a:t> alternatives are </a:t>
            </a:r>
            <a:r>
              <a:rPr lang="fr-FR" sz="2400" dirty="0" err="1" smtClean="0">
                <a:latin typeface="Arial" charset="0"/>
                <a:cs typeface="Arial" charset="0"/>
              </a:rPr>
              <a:t>presented</a:t>
            </a:r>
            <a:endParaRPr lang="fr-FR" sz="2400" dirty="0" smtClean="0">
              <a:latin typeface="Arial" charset="0"/>
              <a:cs typeface="Arial" charset="0"/>
            </a:endParaRPr>
          </a:p>
          <a:p>
            <a:pPr lvl="1"/>
            <a:r>
              <a:rPr lang="fr-FR" sz="2400" dirty="0" smtClean="0">
                <a:latin typeface="Arial" charset="0"/>
                <a:cs typeface="Arial" charset="0"/>
              </a:rPr>
              <a:t>Inclusion or exclusion of alternatives</a:t>
            </a:r>
          </a:p>
          <a:p>
            <a:pPr lvl="1"/>
            <a:r>
              <a:rPr lang="fr-FR" sz="2400" dirty="0" err="1" smtClean="0">
                <a:latin typeface="Arial" charset="0"/>
                <a:cs typeface="Arial" charset="0"/>
              </a:rPr>
              <a:t>Disturbing</a:t>
            </a:r>
            <a:r>
              <a:rPr lang="fr-FR" sz="2400" dirty="0" smtClean="0">
                <a:latin typeface="Arial" charset="0"/>
                <a:cs typeface="Arial" charset="0"/>
              </a:rPr>
              <a:t> </a:t>
            </a:r>
            <a:r>
              <a:rPr lang="fr-FR" sz="2400" dirty="0" err="1" smtClean="0">
                <a:latin typeface="Arial" charset="0"/>
                <a:cs typeface="Arial" charset="0"/>
              </a:rPr>
              <a:t>possibility</a:t>
            </a:r>
            <a:endParaRPr lang="fr-FR" sz="2400" dirty="0" smtClean="0">
              <a:latin typeface="Arial" charset="0"/>
              <a:cs typeface="Arial"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64</a:t>
            </a:fld>
            <a:endParaRPr lang="en-US"/>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304800"/>
            <a:ext cx="8686800" cy="1143000"/>
          </a:xfrm>
        </p:spPr>
        <p:txBody>
          <a:bodyPr/>
          <a:lstStyle/>
          <a:p>
            <a:pPr eaLnBrk="1" hangingPunct="1"/>
            <a:r>
              <a:rPr lang="en-US" smtClean="0">
                <a:cs typeface="Arial" charset="0"/>
              </a:rPr>
              <a:t>Preferences</a:t>
            </a:r>
            <a:r>
              <a:rPr lang="en-US" smtClean="0"/>
              <a:t> </a:t>
            </a:r>
          </a:p>
        </p:txBody>
      </p:sp>
      <p:sp>
        <p:nvSpPr>
          <p:cNvPr id="25603" name="Rectangle 3"/>
          <p:cNvSpPr>
            <a:spLocks noGrp="1" noChangeArrowheads="1"/>
          </p:cNvSpPr>
          <p:nvPr>
            <p:ph type="body" idx="1"/>
          </p:nvPr>
        </p:nvSpPr>
        <p:spPr>
          <a:xfrm>
            <a:off x="685800" y="1447800"/>
            <a:ext cx="7772400" cy="5181600"/>
          </a:xfrm>
        </p:spPr>
        <p:txBody>
          <a:bodyPr/>
          <a:lstStyle/>
          <a:p>
            <a:pPr eaLnBrk="1" hangingPunct="1">
              <a:lnSpc>
                <a:spcPct val="90000"/>
              </a:lnSpc>
            </a:pPr>
            <a:r>
              <a:rPr lang="en-US" dirty="0" smtClean="0">
                <a:latin typeface="Arial" charset="0"/>
                <a:cs typeface="Arial" charset="0"/>
              </a:rPr>
              <a:t>Single-peaked preferences </a:t>
            </a:r>
          </a:p>
          <a:p>
            <a:pPr lvl="1" eaLnBrk="1" hangingPunct="1">
              <a:lnSpc>
                <a:spcPct val="90000"/>
              </a:lnSpc>
            </a:pPr>
            <a:r>
              <a:rPr lang="en-US" sz="3200" dirty="0" smtClean="0">
                <a:latin typeface="Arial" charset="0"/>
                <a:cs typeface="Arial" charset="0"/>
              </a:rPr>
              <a:t>a unique optimal outcome exists</a:t>
            </a:r>
          </a:p>
          <a:p>
            <a:pPr eaLnBrk="1" hangingPunct="1">
              <a:lnSpc>
                <a:spcPct val="90000"/>
              </a:lnSpc>
              <a:buFont typeface="Wingdings" pitchFamily="2" charset="2"/>
              <a:buNone/>
            </a:pPr>
            <a:r>
              <a:rPr lang="en-US" dirty="0" smtClean="0">
                <a:latin typeface="Arial" charset="0"/>
                <a:cs typeface="Arial" charset="0"/>
              </a:rPr>
              <a:t> </a:t>
            </a:r>
            <a:endParaRPr lang="en-US" dirty="0" smtClean="0">
              <a:latin typeface="Arial" charset="0"/>
              <a:cs typeface="Times New Roman" pitchFamily="18" charset="0"/>
            </a:endParaRPr>
          </a:p>
          <a:p>
            <a:pPr eaLnBrk="1" hangingPunct="1">
              <a:lnSpc>
                <a:spcPct val="90000"/>
              </a:lnSpc>
            </a:pPr>
            <a:r>
              <a:rPr lang="en-US" dirty="0" smtClean="0">
                <a:latin typeface="Arial" charset="0"/>
                <a:cs typeface="Arial" charset="0"/>
              </a:rPr>
              <a:t>Multi-peaked preferences</a:t>
            </a:r>
          </a:p>
          <a:p>
            <a:pPr lvl="1" eaLnBrk="1" hangingPunct="1">
              <a:lnSpc>
                <a:spcPct val="90000"/>
              </a:lnSpc>
            </a:pPr>
            <a:r>
              <a:rPr lang="en-US" sz="3200" dirty="0" smtClean="0">
                <a:latin typeface="Arial" charset="0"/>
                <a:cs typeface="Arial" charset="0"/>
              </a:rPr>
              <a:t>as a person moves away from their most preferred outcome they become worse off until a certain point when moving further away from their most-preferred outcome makes them better off.</a:t>
            </a:r>
            <a:r>
              <a:rPr lang="en-US" sz="3200" dirty="0" smtClean="0">
                <a:latin typeface="Arial" charset="0"/>
              </a:rPr>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5603">
                                            <p:txEl>
                                              <p:pRg st="1" end="1"/>
                                            </p:txEl>
                                          </p:spTgt>
                                        </p:tgtEl>
                                        <p:attrNameLst>
                                          <p:attrName>style.visibility</p:attrName>
                                        </p:attrNameLst>
                                      </p:cBhvr>
                                      <p:to>
                                        <p:strVal val="visible"/>
                                      </p:to>
                                    </p:set>
                                    <p:animEffect transition="in" filter="wipe(left)">
                                      <p:cBhvr>
                                        <p:cTn id="10" dur="500"/>
                                        <p:tgtEl>
                                          <p:spTgt spid="25603">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5603">
                                            <p:txEl>
                                              <p:pRg st="2" end="2"/>
                                            </p:txEl>
                                          </p:spTgt>
                                        </p:tgtEl>
                                        <p:attrNameLst>
                                          <p:attrName>style.visibility</p:attrName>
                                        </p:attrNameLst>
                                      </p:cBhvr>
                                      <p:to>
                                        <p:strVal val="visible"/>
                                      </p:to>
                                    </p:set>
                                    <p:animEffect transition="in" filter="wipe(left)">
                                      <p:cBhvr>
                                        <p:cTn id="14" dur="500"/>
                                        <p:tgtEl>
                                          <p:spTgt spid="25603">
                                            <p:txEl>
                                              <p:pRg st="2" end="2"/>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5603">
                                            <p:txEl>
                                              <p:pRg st="3" end="3"/>
                                            </p:txEl>
                                          </p:spTgt>
                                        </p:tgtEl>
                                        <p:attrNameLst>
                                          <p:attrName>style.visibility</p:attrName>
                                        </p:attrNameLst>
                                      </p:cBhvr>
                                      <p:to>
                                        <p:strVal val="visible"/>
                                      </p:to>
                                    </p:set>
                                    <p:animEffect transition="in" filter="wipe(left)">
                                      <p:cBhvr>
                                        <p:cTn id="18" dur="500"/>
                                        <p:tgtEl>
                                          <p:spTgt spid="2560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5603">
                                            <p:txEl>
                                              <p:pRg st="4" end="4"/>
                                            </p:txEl>
                                          </p:spTgt>
                                        </p:tgtEl>
                                        <p:attrNameLst>
                                          <p:attrName>style.visibility</p:attrName>
                                        </p:attrNameLst>
                                      </p:cBhvr>
                                      <p:to>
                                        <p:strVal val="visible"/>
                                      </p:to>
                                    </p:set>
                                    <p:animEffect transition="in" filter="wipe(left)">
                                      <p:cBhvr>
                                        <p:cTn id="21" dur="500"/>
                                        <p:tgtEl>
                                          <p:spTgt spid="256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advAuto="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685800" y="-228600"/>
            <a:ext cx="7772400" cy="1143000"/>
          </a:xfrm>
        </p:spPr>
        <p:txBody>
          <a:bodyPr/>
          <a:lstStyle/>
          <a:p>
            <a:pPr eaLnBrk="1" hangingPunct="1"/>
            <a:r>
              <a:rPr lang="en-US" sz="2400" smtClean="0"/>
              <a:t>Figure 5.3 Voter Rankings of Alternatives</a:t>
            </a:r>
          </a:p>
        </p:txBody>
      </p:sp>
      <p:sp>
        <p:nvSpPr>
          <p:cNvPr id="4153" name="Line 57"/>
          <p:cNvSpPr>
            <a:spLocks noChangeShapeType="1"/>
          </p:cNvSpPr>
          <p:nvPr/>
        </p:nvSpPr>
        <p:spPr bwMode="auto">
          <a:xfrm flipH="1">
            <a:off x="1970088" y="1438275"/>
            <a:ext cx="954087" cy="1009650"/>
          </a:xfrm>
          <a:prstGeom prst="line">
            <a:avLst/>
          </a:prstGeom>
          <a:noFill/>
          <a:ln w="55563">
            <a:solidFill>
              <a:srgbClr val="006600"/>
            </a:solidFill>
            <a:round/>
            <a:headEnd/>
            <a:tailEnd/>
          </a:ln>
        </p:spPr>
        <p:txBody>
          <a:bodyPr/>
          <a:lstStyle/>
          <a:p>
            <a:endParaRPr lang="en-US"/>
          </a:p>
        </p:txBody>
      </p:sp>
      <p:sp>
        <p:nvSpPr>
          <p:cNvPr id="25604" name="Rectangle 58"/>
          <p:cNvSpPr>
            <a:spLocks noChangeArrowheads="1"/>
          </p:cNvSpPr>
          <p:nvPr/>
        </p:nvSpPr>
        <p:spPr bwMode="auto">
          <a:xfrm rot="-5400000">
            <a:off x="259556" y="1650207"/>
            <a:ext cx="2071687" cy="304800"/>
          </a:xfrm>
          <a:prstGeom prst="rect">
            <a:avLst/>
          </a:prstGeom>
          <a:noFill/>
          <a:ln w="9525">
            <a:noFill/>
            <a:miter lim="800000"/>
            <a:headEnd/>
            <a:tailEnd/>
          </a:ln>
        </p:spPr>
        <p:txBody>
          <a:bodyPr wrap="none" lIns="0" tIns="0" rIns="0" bIns="0">
            <a:spAutoFit/>
          </a:bodyPr>
          <a:lstStyle/>
          <a:p>
            <a:r>
              <a:rPr lang="en-US" sz="2000">
                <a:solidFill>
                  <a:srgbClr val="660066"/>
                </a:solidFill>
              </a:rPr>
              <a:t>Net Benefit for </a:t>
            </a:r>
            <a:r>
              <a:rPr lang="en-US" sz="2000" i="1">
                <a:solidFill>
                  <a:srgbClr val="660066"/>
                </a:solidFill>
              </a:rPr>
              <a:t>A</a:t>
            </a:r>
            <a:r>
              <a:rPr lang="en-US" sz="2000">
                <a:solidFill>
                  <a:srgbClr val="660066"/>
                </a:solidFill>
              </a:rPr>
              <a:t> </a:t>
            </a:r>
          </a:p>
        </p:txBody>
      </p:sp>
      <p:sp>
        <p:nvSpPr>
          <p:cNvPr id="25605" name="Rectangle 59"/>
          <p:cNvSpPr>
            <a:spLocks noChangeArrowheads="1"/>
          </p:cNvSpPr>
          <p:nvPr/>
        </p:nvSpPr>
        <p:spPr bwMode="auto">
          <a:xfrm rot="-5400000">
            <a:off x="2998788" y="2409825"/>
            <a:ext cx="69850" cy="304800"/>
          </a:xfrm>
          <a:prstGeom prst="rect">
            <a:avLst/>
          </a:prstGeom>
          <a:noFill/>
          <a:ln w="9525">
            <a:noFill/>
            <a:miter lim="800000"/>
            <a:headEnd/>
            <a:tailEnd/>
          </a:ln>
        </p:spPr>
        <p:txBody>
          <a:bodyPr wrap="none" lIns="0" tIns="0" rIns="0" bIns="0">
            <a:spAutoFit/>
          </a:bodyPr>
          <a:lstStyle/>
          <a:p>
            <a:r>
              <a:rPr lang="en-US" sz="2000" i="1">
                <a:solidFill>
                  <a:srgbClr val="660066"/>
                </a:solidFill>
              </a:rPr>
              <a:t> </a:t>
            </a:r>
            <a:endParaRPr lang="en-US"/>
          </a:p>
        </p:txBody>
      </p:sp>
      <p:sp>
        <p:nvSpPr>
          <p:cNvPr id="4157" name="Rectangle 61"/>
          <p:cNvSpPr>
            <a:spLocks noChangeArrowheads="1"/>
          </p:cNvSpPr>
          <p:nvPr/>
        </p:nvSpPr>
        <p:spPr bwMode="auto">
          <a:xfrm>
            <a:off x="3144838" y="1271588"/>
            <a:ext cx="1382712" cy="317500"/>
          </a:xfrm>
          <a:prstGeom prst="rect">
            <a:avLst/>
          </a:prstGeom>
          <a:noFill/>
          <a:ln w="9525">
            <a:noFill/>
            <a:miter lim="800000"/>
            <a:headEnd/>
            <a:tailEnd/>
          </a:ln>
        </p:spPr>
        <p:txBody>
          <a:bodyPr wrap="none" lIns="0" tIns="0" rIns="0" bIns="0">
            <a:spAutoFit/>
          </a:bodyPr>
          <a:lstStyle/>
          <a:p>
            <a:r>
              <a:rPr lang="en-US" sz="1700" b="0">
                <a:solidFill>
                  <a:srgbClr val="000000"/>
                </a:solidFill>
              </a:rPr>
              <a:t>Single Peak </a:t>
            </a:r>
            <a:endParaRPr lang="en-US"/>
          </a:p>
        </p:txBody>
      </p:sp>
      <p:sp>
        <p:nvSpPr>
          <p:cNvPr id="25607" name="Rectangle 62"/>
          <p:cNvSpPr>
            <a:spLocks noChangeArrowheads="1"/>
          </p:cNvSpPr>
          <p:nvPr/>
        </p:nvSpPr>
        <p:spPr bwMode="auto">
          <a:xfrm>
            <a:off x="1444625" y="3028950"/>
            <a:ext cx="261938" cy="276225"/>
          </a:xfrm>
          <a:prstGeom prst="rect">
            <a:avLst/>
          </a:prstGeom>
          <a:noFill/>
          <a:ln w="9525">
            <a:noFill/>
            <a:miter lim="800000"/>
            <a:headEnd/>
            <a:tailEnd/>
          </a:ln>
        </p:spPr>
        <p:txBody>
          <a:bodyPr wrap="none" lIns="0" tIns="0" rIns="0" bIns="0">
            <a:spAutoFit/>
          </a:bodyPr>
          <a:lstStyle/>
          <a:p>
            <a:r>
              <a:rPr lang="en-US" sz="1500" b="0">
                <a:solidFill>
                  <a:srgbClr val="660066"/>
                </a:solidFill>
              </a:rPr>
              <a:t>0 </a:t>
            </a:r>
            <a:endParaRPr lang="en-US"/>
          </a:p>
        </p:txBody>
      </p:sp>
      <p:sp>
        <p:nvSpPr>
          <p:cNvPr id="25608" name="Freeform 63"/>
          <p:cNvSpPr>
            <a:spLocks/>
          </p:cNvSpPr>
          <p:nvPr/>
        </p:nvSpPr>
        <p:spPr bwMode="auto">
          <a:xfrm>
            <a:off x="1541463" y="636588"/>
            <a:ext cx="2654300" cy="2252662"/>
          </a:xfrm>
          <a:custGeom>
            <a:avLst/>
            <a:gdLst>
              <a:gd name="T0" fmla="*/ 0 w 1672"/>
              <a:gd name="T1" fmla="*/ 0 h 1419"/>
              <a:gd name="T2" fmla="*/ 0 w 1672"/>
              <a:gd name="T3" fmla="*/ 1419 h 1419"/>
              <a:gd name="T4" fmla="*/ 1672 w 1672"/>
              <a:gd name="T5" fmla="*/ 1419 h 1419"/>
              <a:gd name="T6" fmla="*/ 0 60000 65536"/>
              <a:gd name="T7" fmla="*/ 0 60000 65536"/>
              <a:gd name="T8" fmla="*/ 0 60000 65536"/>
              <a:gd name="T9" fmla="*/ 0 w 1672"/>
              <a:gd name="T10" fmla="*/ 0 h 1419"/>
              <a:gd name="T11" fmla="*/ 1672 w 1672"/>
              <a:gd name="T12" fmla="*/ 1419 h 1419"/>
            </a:gdLst>
            <a:ahLst/>
            <a:cxnLst>
              <a:cxn ang="T6">
                <a:pos x="T0" y="T1"/>
              </a:cxn>
              <a:cxn ang="T7">
                <a:pos x="T2" y="T3"/>
              </a:cxn>
              <a:cxn ang="T8">
                <a:pos x="T4" y="T5"/>
              </a:cxn>
            </a:cxnLst>
            <a:rect l="T9" t="T10" r="T11" b="T12"/>
            <a:pathLst>
              <a:path w="1672" h="1419">
                <a:moveTo>
                  <a:pt x="0" y="0"/>
                </a:moveTo>
                <a:lnTo>
                  <a:pt x="0" y="1419"/>
                </a:lnTo>
                <a:lnTo>
                  <a:pt x="1672" y="1419"/>
                </a:lnTo>
              </a:path>
            </a:pathLst>
          </a:custGeom>
          <a:noFill/>
          <a:ln w="55563">
            <a:solidFill>
              <a:srgbClr val="000000"/>
            </a:solidFill>
            <a:prstDash val="solid"/>
            <a:round/>
            <a:headEnd/>
            <a:tailEnd/>
          </a:ln>
        </p:spPr>
        <p:txBody>
          <a:bodyPr/>
          <a:lstStyle/>
          <a:p>
            <a:endParaRPr lang="en-US"/>
          </a:p>
        </p:txBody>
      </p:sp>
      <p:sp>
        <p:nvSpPr>
          <p:cNvPr id="25609" name="Rectangle 64"/>
          <p:cNvSpPr>
            <a:spLocks noChangeArrowheads="1"/>
          </p:cNvSpPr>
          <p:nvPr/>
        </p:nvSpPr>
        <p:spPr bwMode="auto">
          <a:xfrm>
            <a:off x="2946400" y="3290888"/>
            <a:ext cx="3468688" cy="304800"/>
          </a:xfrm>
          <a:prstGeom prst="rect">
            <a:avLst/>
          </a:prstGeom>
          <a:noFill/>
          <a:ln w="9525">
            <a:noFill/>
            <a:miter lim="800000"/>
            <a:headEnd/>
            <a:tailEnd/>
          </a:ln>
        </p:spPr>
        <p:txBody>
          <a:bodyPr wrap="none" lIns="0" tIns="0" rIns="0" bIns="0">
            <a:spAutoFit/>
          </a:bodyPr>
          <a:lstStyle/>
          <a:p>
            <a:r>
              <a:rPr lang="en-US" sz="2000">
                <a:solidFill>
                  <a:srgbClr val="660066"/>
                </a:solidFill>
              </a:rPr>
              <a:t>Fireworks Displays per Year </a:t>
            </a:r>
            <a:endParaRPr lang="en-US"/>
          </a:p>
        </p:txBody>
      </p:sp>
      <p:sp>
        <p:nvSpPr>
          <p:cNvPr id="4161" name="Freeform 65"/>
          <p:cNvSpPr>
            <a:spLocks/>
          </p:cNvSpPr>
          <p:nvPr/>
        </p:nvSpPr>
        <p:spPr bwMode="auto">
          <a:xfrm>
            <a:off x="5467350" y="1466850"/>
            <a:ext cx="966788" cy="952500"/>
          </a:xfrm>
          <a:custGeom>
            <a:avLst/>
            <a:gdLst>
              <a:gd name="T0" fmla="*/ 609 w 609"/>
              <a:gd name="T1" fmla="*/ 304 h 600"/>
              <a:gd name="T2" fmla="*/ 305 w 609"/>
              <a:gd name="T3" fmla="*/ 600 h 600"/>
              <a:gd name="T4" fmla="*/ 0 w 609"/>
              <a:gd name="T5" fmla="*/ 0 h 600"/>
              <a:gd name="T6" fmla="*/ 0 60000 65536"/>
              <a:gd name="T7" fmla="*/ 0 60000 65536"/>
              <a:gd name="T8" fmla="*/ 0 60000 65536"/>
              <a:gd name="T9" fmla="*/ 0 w 609"/>
              <a:gd name="T10" fmla="*/ 0 h 600"/>
              <a:gd name="T11" fmla="*/ 609 w 609"/>
              <a:gd name="T12" fmla="*/ 600 h 600"/>
            </a:gdLst>
            <a:ahLst/>
            <a:cxnLst>
              <a:cxn ang="T6">
                <a:pos x="T0" y="T1"/>
              </a:cxn>
              <a:cxn ang="T7">
                <a:pos x="T2" y="T3"/>
              </a:cxn>
              <a:cxn ang="T8">
                <a:pos x="T4" y="T5"/>
              </a:cxn>
            </a:cxnLst>
            <a:rect l="T9" t="T10" r="T11" b="T12"/>
            <a:pathLst>
              <a:path w="609" h="600">
                <a:moveTo>
                  <a:pt x="609" y="304"/>
                </a:moveTo>
                <a:lnTo>
                  <a:pt x="305" y="600"/>
                </a:lnTo>
                <a:lnTo>
                  <a:pt x="0" y="0"/>
                </a:lnTo>
              </a:path>
            </a:pathLst>
          </a:custGeom>
          <a:noFill/>
          <a:ln w="55563">
            <a:solidFill>
              <a:srgbClr val="006600"/>
            </a:solidFill>
            <a:prstDash val="solid"/>
            <a:round/>
            <a:headEnd/>
            <a:tailEnd/>
          </a:ln>
        </p:spPr>
        <p:txBody>
          <a:bodyPr/>
          <a:lstStyle/>
          <a:p>
            <a:endParaRPr lang="en-US"/>
          </a:p>
        </p:txBody>
      </p:sp>
      <p:sp>
        <p:nvSpPr>
          <p:cNvPr id="25611" name="Rectangle 66"/>
          <p:cNvSpPr>
            <a:spLocks noChangeArrowheads="1"/>
          </p:cNvSpPr>
          <p:nvPr/>
        </p:nvSpPr>
        <p:spPr bwMode="auto">
          <a:xfrm rot="-5400000">
            <a:off x="3785394" y="1642269"/>
            <a:ext cx="2071688" cy="304800"/>
          </a:xfrm>
          <a:prstGeom prst="rect">
            <a:avLst/>
          </a:prstGeom>
          <a:noFill/>
          <a:ln w="9525">
            <a:noFill/>
            <a:miter lim="800000"/>
            <a:headEnd/>
            <a:tailEnd/>
          </a:ln>
        </p:spPr>
        <p:txBody>
          <a:bodyPr wrap="none" lIns="0" tIns="0" rIns="0" bIns="0">
            <a:spAutoFit/>
          </a:bodyPr>
          <a:lstStyle/>
          <a:p>
            <a:r>
              <a:rPr lang="en-US" sz="2000">
                <a:solidFill>
                  <a:srgbClr val="660066"/>
                </a:solidFill>
              </a:rPr>
              <a:t>Net Benefit for </a:t>
            </a:r>
            <a:r>
              <a:rPr lang="en-US" sz="2000" i="1">
                <a:solidFill>
                  <a:srgbClr val="660066"/>
                </a:solidFill>
              </a:rPr>
              <a:t>B</a:t>
            </a:r>
            <a:r>
              <a:rPr lang="en-US" sz="2000">
                <a:solidFill>
                  <a:srgbClr val="660066"/>
                </a:solidFill>
              </a:rPr>
              <a:t> </a:t>
            </a:r>
          </a:p>
        </p:txBody>
      </p:sp>
      <p:sp>
        <p:nvSpPr>
          <p:cNvPr id="4165" name="Rectangle 69"/>
          <p:cNvSpPr>
            <a:spLocks noChangeArrowheads="1"/>
          </p:cNvSpPr>
          <p:nvPr/>
        </p:nvSpPr>
        <p:spPr bwMode="auto">
          <a:xfrm>
            <a:off x="5937250" y="1023938"/>
            <a:ext cx="1617663" cy="317500"/>
          </a:xfrm>
          <a:prstGeom prst="rect">
            <a:avLst/>
          </a:prstGeom>
          <a:noFill/>
          <a:ln w="9525">
            <a:noFill/>
            <a:miter lim="800000"/>
            <a:headEnd/>
            <a:tailEnd/>
          </a:ln>
        </p:spPr>
        <p:txBody>
          <a:bodyPr wrap="none" lIns="0" tIns="0" rIns="0" bIns="0">
            <a:spAutoFit/>
          </a:bodyPr>
          <a:lstStyle/>
          <a:p>
            <a:r>
              <a:rPr lang="en-US" sz="1700" b="0">
                <a:solidFill>
                  <a:srgbClr val="000000"/>
                </a:solidFill>
              </a:rPr>
              <a:t>Multiple Peaks </a:t>
            </a:r>
            <a:endParaRPr lang="en-US"/>
          </a:p>
        </p:txBody>
      </p:sp>
      <p:sp>
        <p:nvSpPr>
          <p:cNvPr id="25613" name="Rectangle 70"/>
          <p:cNvSpPr>
            <a:spLocks noChangeArrowheads="1"/>
          </p:cNvSpPr>
          <p:nvPr/>
        </p:nvSpPr>
        <p:spPr bwMode="auto">
          <a:xfrm>
            <a:off x="4983163" y="3028950"/>
            <a:ext cx="261937" cy="276225"/>
          </a:xfrm>
          <a:prstGeom prst="rect">
            <a:avLst/>
          </a:prstGeom>
          <a:noFill/>
          <a:ln w="9525">
            <a:noFill/>
            <a:miter lim="800000"/>
            <a:headEnd/>
            <a:tailEnd/>
          </a:ln>
        </p:spPr>
        <p:txBody>
          <a:bodyPr wrap="none" lIns="0" tIns="0" rIns="0" bIns="0">
            <a:spAutoFit/>
          </a:bodyPr>
          <a:lstStyle/>
          <a:p>
            <a:r>
              <a:rPr lang="en-US" sz="1500" b="0">
                <a:solidFill>
                  <a:srgbClr val="660066"/>
                </a:solidFill>
              </a:rPr>
              <a:t>0 </a:t>
            </a:r>
            <a:endParaRPr lang="en-US"/>
          </a:p>
        </p:txBody>
      </p:sp>
      <p:sp>
        <p:nvSpPr>
          <p:cNvPr id="25614" name="Freeform 71"/>
          <p:cNvSpPr>
            <a:spLocks/>
          </p:cNvSpPr>
          <p:nvPr/>
        </p:nvSpPr>
        <p:spPr bwMode="auto">
          <a:xfrm>
            <a:off x="5065713" y="636588"/>
            <a:ext cx="2668587" cy="2252662"/>
          </a:xfrm>
          <a:custGeom>
            <a:avLst/>
            <a:gdLst>
              <a:gd name="T0" fmla="*/ 0 w 1681"/>
              <a:gd name="T1" fmla="*/ 0 h 1419"/>
              <a:gd name="T2" fmla="*/ 0 w 1681"/>
              <a:gd name="T3" fmla="*/ 1419 h 1419"/>
              <a:gd name="T4" fmla="*/ 1681 w 1681"/>
              <a:gd name="T5" fmla="*/ 1419 h 1419"/>
              <a:gd name="T6" fmla="*/ 0 60000 65536"/>
              <a:gd name="T7" fmla="*/ 0 60000 65536"/>
              <a:gd name="T8" fmla="*/ 0 60000 65536"/>
              <a:gd name="T9" fmla="*/ 0 w 1681"/>
              <a:gd name="T10" fmla="*/ 0 h 1419"/>
              <a:gd name="T11" fmla="*/ 1681 w 1681"/>
              <a:gd name="T12" fmla="*/ 1419 h 1419"/>
            </a:gdLst>
            <a:ahLst/>
            <a:cxnLst>
              <a:cxn ang="T6">
                <a:pos x="T0" y="T1"/>
              </a:cxn>
              <a:cxn ang="T7">
                <a:pos x="T2" y="T3"/>
              </a:cxn>
              <a:cxn ang="T8">
                <a:pos x="T4" y="T5"/>
              </a:cxn>
            </a:cxnLst>
            <a:rect l="T9" t="T10" r="T11" b="T12"/>
            <a:pathLst>
              <a:path w="1681" h="1419">
                <a:moveTo>
                  <a:pt x="0" y="0"/>
                </a:moveTo>
                <a:lnTo>
                  <a:pt x="0" y="1419"/>
                </a:lnTo>
                <a:lnTo>
                  <a:pt x="1681" y="1419"/>
                </a:lnTo>
              </a:path>
            </a:pathLst>
          </a:custGeom>
          <a:noFill/>
          <a:ln w="55563">
            <a:solidFill>
              <a:srgbClr val="000000"/>
            </a:solidFill>
            <a:prstDash val="solid"/>
            <a:round/>
            <a:headEnd/>
            <a:tailEnd/>
          </a:ln>
        </p:spPr>
        <p:txBody>
          <a:bodyPr/>
          <a:lstStyle/>
          <a:p>
            <a:endParaRPr lang="en-US"/>
          </a:p>
        </p:txBody>
      </p:sp>
      <p:sp>
        <p:nvSpPr>
          <p:cNvPr id="4168" name="Line 72"/>
          <p:cNvSpPr>
            <a:spLocks noChangeShapeType="1"/>
          </p:cNvSpPr>
          <p:nvPr/>
        </p:nvSpPr>
        <p:spPr bwMode="auto">
          <a:xfrm flipV="1">
            <a:off x="5594350" y="1270000"/>
            <a:ext cx="304800" cy="139700"/>
          </a:xfrm>
          <a:prstGeom prst="line">
            <a:avLst/>
          </a:prstGeom>
          <a:noFill/>
          <a:ln w="27051">
            <a:solidFill>
              <a:srgbClr val="000000"/>
            </a:solidFill>
            <a:round/>
            <a:headEnd type="stealth" w="med" len="lg"/>
            <a:tailEnd/>
          </a:ln>
        </p:spPr>
        <p:txBody>
          <a:bodyPr/>
          <a:lstStyle/>
          <a:p>
            <a:endParaRPr lang="en-US"/>
          </a:p>
        </p:txBody>
      </p:sp>
      <p:sp>
        <p:nvSpPr>
          <p:cNvPr id="4169" name="Line 73"/>
          <p:cNvSpPr>
            <a:spLocks noChangeShapeType="1"/>
          </p:cNvSpPr>
          <p:nvPr/>
        </p:nvSpPr>
        <p:spPr bwMode="auto">
          <a:xfrm flipV="1">
            <a:off x="6503988" y="1370013"/>
            <a:ext cx="152400" cy="428625"/>
          </a:xfrm>
          <a:prstGeom prst="line">
            <a:avLst/>
          </a:prstGeom>
          <a:noFill/>
          <a:ln w="27051">
            <a:solidFill>
              <a:srgbClr val="000000"/>
            </a:solidFill>
            <a:round/>
            <a:headEnd type="stealth" w="med" len="lg"/>
            <a:tailEnd/>
          </a:ln>
        </p:spPr>
        <p:txBody>
          <a:bodyPr/>
          <a:lstStyle/>
          <a:p>
            <a:endParaRPr lang="en-US"/>
          </a:p>
        </p:txBody>
      </p:sp>
      <p:sp>
        <p:nvSpPr>
          <p:cNvPr id="25617" name="Rectangle 75"/>
          <p:cNvSpPr>
            <a:spLocks noChangeArrowheads="1"/>
          </p:cNvSpPr>
          <p:nvPr/>
        </p:nvSpPr>
        <p:spPr bwMode="auto">
          <a:xfrm rot="-5400000">
            <a:off x="1277938" y="5378450"/>
            <a:ext cx="69850" cy="304800"/>
          </a:xfrm>
          <a:prstGeom prst="rect">
            <a:avLst/>
          </a:prstGeom>
          <a:noFill/>
          <a:ln w="9525">
            <a:noFill/>
            <a:miter lim="800000"/>
            <a:headEnd/>
            <a:tailEnd/>
          </a:ln>
        </p:spPr>
        <p:txBody>
          <a:bodyPr wrap="none" lIns="0" tIns="0" rIns="0" bIns="0">
            <a:spAutoFit/>
          </a:bodyPr>
          <a:lstStyle/>
          <a:p>
            <a:r>
              <a:rPr lang="en-US" sz="2000" b="0" i="1">
                <a:solidFill>
                  <a:srgbClr val="660066"/>
                </a:solidFill>
              </a:rPr>
              <a:t> </a:t>
            </a:r>
            <a:endParaRPr lang="en-US"/>
          </a:p>
        </p:txBody>
      </p:sp>
      <p:sp>
        <p:nvSpPr>
          <p:cNvPr id="4178" name="Freeform 82"/>
          <p:cNvSpPr>
            <a:spLocks/>
          </p:cNvSpPr>
          <p:nvPr/>
        </p:nvSpPr>
        <p:spPr bwMode="auto">
          <a:xfrm>
            <a:off x="5467350" y="4603750"/>
            <a:ext cx="981075" cy="1119188"/>
          </a:xfrm>
          <a:custGeom>
            <a:avLst/>
            <a:gdLst>
              <a:gd name="T0" fmla="*/ 618 w 618"/>
              <a:gd name="T1" fmla="*/ 705 h 705"/>
              <a:gd name="T2" fmla="*/ 287 w 618"/>
              <a:gd name="T3" fmla="*/ 0 h 705"/>
              <a:gd name="T4" fmla="*/ 0 w 618"/>
              <a:gd name="T5" fmla="*/ 549 h 705"/>
              <a:gd name="T6" fmla="*/ 0 60000 65536"/>
              <a:gd name="T7" fmla="*/ 0 60000 65536"/>
              <a:gd name="T8" fmla="*/ 0 60000 65536"/>
              <a:gd name="T9" fmla="*/ 0 w 618"/>
              <a:gd name="T10" fmla="*/ 0 h 705"/>
              <a:gd name="T11" fmla="*/ 618 w 618"/>
              <a:gd name="T12" fmla="*/ 705 h 705"/>
            </a:gdLst>
            <a:ahLst/>
            <a:cxnLst>
              <a:cxn ang="T6">
                <a:pos x="T0" y="T1"/>
              </a:cxn>
              <a:cxn ang="T7">
                <a:pos x="T2" y="T3"/>
              </a:cxn>
              <a:cxn ang="T8">
                <a:pos x="T4" y="T5"/>
              </a:cxn>
            </a:cxnLst>
            <a:rect l="T9" t="T10" r="T11" b="T12"/>
            <a:pathLst>
              <a:path w="618" h="705">
                <a:moveTo>
                  <a:pt x="618" y="705"/>
                </a:moveTo>
                <a:lnTo>
                  <a:pt x="287" y="0"/>
                </a:lnTo>
                <a:lnTo>
                  <a:pt x="0" y="549"/>
                </a:lnTo>
              </a:path>
            </a:pathLst>
          </a:custGeom>
          <a:noFill/>
          <a:ln w="55563">
            <a:solidFill>
              <a:srgbClr val="006600"/>
            </a:solidFill>
            <a:prstDash val="solid"/>
            <a:round/>
            <a:headEnd/>
            <a:tailEnd/>
          </a:ln>
        </p:spPr>
        <p:txBody>
          <a:bodyPr/>
          <a:lstStyle/>
          <a:p>
            <a:endParaRPr lang="en-US"/>
          </a:p>
        </p:txBody>
      </p:sp>
      <p:sp>
        <p:nvSpPr>
          <p:cNvPr id="25619" name="Rectangle 83"/>
          <p:cNvSpPr>
            <a:spLocks noChangeArrowheads="1"/>
          </p:cNvSpPr>
          <p:nvPr/>
        </p:nvSpPr>
        <p:spPr bwMode="auto">
          <a:xfrm rot="-5400000">
            <a:off x="3756819" y="4607719"/>
            <a:ext cx="2071688" cy="304800"/>
          </a:xfrm>
          <a:prstGeom prst="rect">
            <a:avLst/>
          </a:prstGeom>
          <a:noFill/>
          <a:ln w="9525">
            <a:noFill/>
            <a:miter lim="800000"/>
            <a:headEnd/>
            <a:tailEnd/>
          </a:ln>
        </p:spPr>
        <p:txBody>
          <a:bodyPr wrap="none" lIns="0" tIns="0" rIns="0" bIns="0">
            <a:spAutoFit/>
          </a:bodyPr>
          <a:lstStyle/>
          <a:p>
            <a:r>
              <a:rPr lang="en-US" sz="2000">
                <a:solidFill>
                  <a:srgbClr val="660066"/>
                </a:solidFill>
              </a:rPr>
              <a:t>Net Benefit for </a:t>
            </a:r>
            <a:r>
              <a:rPr lang="en-US" sz="2000" i="1">
                <a:solidFill>
                  <a:srgbClr val="660066"/>
                </a:solidFill>
              </a:rPr>
              <a:t>C</a:t>
            </a:r>
            <a:r>
              <a:rPr lang="en-US" sz="2000">
                <a:solidFill>
                  <a:srgbClr val="660066"/>
                </a:solidFill>
              </a:rPr>
              <a:t> </a:t>
            </a:r>
          </a:p>
        </p:txBody>
      </p:sp>
      <p:sp>
        <p:nvSpPr>
          <p:cNvPr id="4182" name="Rectangle 86"/>
          <p:cNvSpPr>
            <a:spLocks noChangeArrowheads="1"/>
          </p:cNvSpPr>
          <p:nvPr/>
        </p:nvSpPr>
        <p:spPr bwMode="auto">
          <a:xfrm>
            <a:off x="5951538" y="4257675"/>
            <a:ext cx="1382712" cy="317500"/>
          </a:xfrm>
          <a:prstGeom prst="rect">
            <a:avLst/>
          </a:prstGeom>
          <a:noFill/>
          <a:ln w="9525">
            <a:noFill/>
            <a:miter lim="800000"/>
            <a:headEnd/>
            <a:tailEnd/>
          </a:ln>
        </p:spPr>
        <p:txBody>
          <a:bodyPr wrap="none" lIns="0" tIns="0" rIns="0" bIns="0">
            <a:spAutoFit/>
          </a:bodyPr>
          <a:lstStyle/>
          <a:p>
            <a:r>
              <a:rPr lang="en-US" sz="1700" b="0">
                <a:solidFill>
                  <a:srgbClr val="000000"/>
                </a:solidFill>
              </a:rPr>
              <a:t>Single Peak </a:t>
            </a:r>
            <a:endParaRPr lang="en-US"/>
          </a:p>
        </p:txBody>
      </p:sp>
      <p:sp>
        <p:nvSpPr>
          <p:cNvPr id="25621" name="Rectangle 87"/>
          <p:cNvSpPr>
            <a:spLocks noChangeArrowheads="1"/>
          </p:cNvSpPr>
          <p:nvPr/>
        </p:nvSpPr>
        <p:spPr bwMode="auto">
          <a:xfrm>
            <a:off x="4968875" y="6054725"/>
            <a:ext cx="261938" cy="276225"/>
          </a:xfrm>
          <a:prstGeom prst="rect">
            <a:avLst/>
          </a:prstGeom>
          <a:noFill/>
          <a:ln w="9525">
            <a:noFill/>
            <a:miter lim="800000"/>
            <a:headEnd/>
            <a:tailEnd/>
          </a:ln>
        </p:spPr>
        <p:txBody>
          <a:bodyPr wrap="none" lIns="0" tIns="0" rIns="0" bIns="0">
            <a:spAutoFit/>
          </a:bodyPr>
          <a:lstStyle/>
          <a:p>
            <a:r>
              <a:rPr lang="en-US" sz="1500" b="0">
                <a:solidFill>
                  <a:srgbClr val="660066"/>
                </a:solidFill>
              </a:rPr>
              <a:t>0 </a:t>
            </a:r>
            <a:endParaRPr lang="en-US"/>
          </a:p>
        </p:txBody>
      </p:sp>
      <p:sp>
        <p:nvSpPr>
          <p:cNvPr id="25622" name="Freeform 88"/>
          <p:cNvSpPr>
            <a:spLocks/>
          </p:cNvSpPr>
          <p:nvPr/>
        </p:nvSpPr>
        <p:spPr bwMode="auto">
          <a:xfrm>
            <a:off x="5053013" y="3663950"/>
            <a:ext cx="2652712" cy="2238375"/>
          </a:xfrm>
          <a:custGeom>
            <a:avLst/>
            <a:gdLst>
              <a:gd name="T0" fmla="*/ 0 w 1671"/>
              <a:gd name="T1" fmla="*/ 0 h 1410"/>
              <a:gd name="T2" fmla="*/ 0 w 1671"/>
              <a:gd name="T3" fmla="*/ 1410 h 1410"/>
              <a:gd name="T4" fmla="*/ 1671 w 1671"/>
              <a:gd name="T5" fmla="*/ 1410 h 1410"/>
              <a:gd name="T6" fmla="*/ 0 60000 65536"/>
              <a:gd name="T7" fmla="*/ 0 60000 65536"/>
              <a:gd name="T8" fmla="*/ 0 60000 65536"/>
              <a:gd name="T9" fmla="*/ 0 w 1671"/>
              <a:gd name="T10" fmla="*/ 0 h 1410"/>
              <a:gd name="T11" fmla="*/ 1671 w 1671"/>
              <a:gd name="T12" fmla="*/ 1410 h 1410"/>
            </a:gdLst>
            <a:ahLst/>
            <a:cxnLst>
              <a:cxn ang="T6">
                <a:pos x="T0" y="T1"/>
              </a:cxn>
              <a:cxn ang="T7">
                <a:pos x="T2" y="T3"/>
              </a:cxn>
              <a:cxn ang="T8">
                <a:pos x="T4" y="T5"/>
              </a:cxn>
            </a:cxnLst>
            <a:rect l="T9" t="T10" r="T11" b="T12"/>
            <a:pathLst>
              <a:path w="1671" h="1410">
                <a:moveTo>
                  <a:pt x="0" y="0"/>
                </a:moveTo>
                <a:lnTo>
                  <a:pt x="0" y="1410"/>
                </a:lnTo>
                <a:lnTo>
                  <a:pt x="1671" y="1410"/>
                </a:lnTo>
              </a:path>
            </a:pathLst>
          </a:custGeom>
          <a:noFill/>
          <a:ln w="55563">
            <a:solidFill>
              <a:srgbClr val="000000"/>
            </a:solidFill>
            <a:prstDash val="solid"/>
            <a:round/>
            <a:headEnd/>
            <a:tailEnd/>
          </a:ln>
        </p:spPr>
        <p:txBody>
          <a:bodyPr/>
          <a:lstStyle/>
          <a:p>
            <a:endParaRPr lang="en-US"/>
          </a:p>
        </p:txBody>
      </p:sp>
      <p:grpSp>
        <p:nvGrpSpPr>
          <p:cNvPr id="2" name="Group 116"/>
          <p:cNvGrpSpPr>
            <a:grpSpLocks/>
          </p:cNvGrpSpPr>
          <p:nvPr/>
        </p:nvGrpSpPr>
        <p:grpSpPr bwMode="auto">
          <a:xfrm>
            <a:off x="1917700" y="1354138"/>
            <a:ext cx="1081088" cy="1136650"/>
            <a:chOff x="1208" y="853"/>
            <a:chExt cx="681" cy="716"/>
          </a:xfrm>
        </p:grpSpPr>
        <p:sp>
          <p:nvSpPr>
            <p:cNvPr id="25642" name="Oval 89"/>
            <p:cNvSpPr>
              <a:spLocks noChangeArrowheads="1"/>
            </p:cNvSpPr>
            <p:nvPr/>
          </p:nvSpPr>
          <p:spPr bwMode="auto">
            <a:xfrm>
              <a:off x="1208" y="1489"/>
              <a:ext cx="80" cy="80"/>
            </a:xfrm>
            <a:prstGeom prst="ellipse">
              <a:avLst/>
            </a:prstGeom>
            <a:solidFill>
              <a:srgbClr val="660066"/>
            </a:solidFill>
            <a:ln w="26988">
              <a:solidFill>
                <a:srgbClr val="660066"/>
              </a:solidFill>
              <a:round/>
              <a:headEnd/>
              <a:tailEnd/>
            </a:ln>
          </p:spPr>
          <p:txBody>
            <a:bodyPr/>
            <a:lstStyle/>
            <a:p>
              <a:endParaRPr lang="en-US"/>
            </a:p>
          </p:txBody>
        </p:sp>
        <p:sp>
          <p:nvSpPr>
            <p:cNvPr id="25643" name="Oval 90"/>
            <p:cNvSpPr>
              <a:spLocks noChangeArrowheads="1"/>
            </p:cNvSpPr>
            <p:nvPr/>
          </p:nvSpPr>
          <p:spPr bwMode="auto">
            <a:xfrm>
              <a:off x="1487" y="1202"/>
              <a:ext cx="80" cy="79"/>
            </a:xfrm>
            <a:prstGeom prst="ellipse">
              <a:avLst/>
            </a:prstGeom>
            <a:solidFill>
              <a:srgbClr val="660066"/>
            </a:solidFill>
            <a:ln w="26988">
              <a:solidFill>
                <a:srgbClr val="660066"/>
              </a:solidFill>
              <a:round/>
              <a:headEnd/>
              <a:tailEnd/>
            </a:ln>
          </p:spPr>
          <p:txBody>
            <a:bodyPr/>
            <a:lstStyle/>
            <a:p>
              <a:endParaRPr lang="en-US"/>
            </a:p>
          </p:txBody>
        </p:sp>
        <p:sp>
          <p:nvSpPr>
            <p:cNvPr id="25644" name="Oval 91"/>
            <p:cNvSpPr>
              <a:spLocks noChangeArrowheads="1"/>
            </p:cNvSpPr>
            <p:nvPr/>
          </p:nvSpPr>
          <p:spPr bwMode="auto">
            <a:xfrm>
              <a:off x="1801" y="853"/>
              <a:ext cx="88" cy="89"/>
            </a:xfrm>
            <a:prstGeom prst="ellipse">
              <a:avLst/>
            </a:prstGeom>
            <a:solidFill>
              <a:srgbClr val="660066"/>
            </a:solidFill>
            <a:ln w="26988">
              <a:solidFill>
                <a:srgbClr val="660066"/>
              </a:solidFill>
              <a:round/>
              <a:headEnd/>
              <a:tailEnd/>
            </a:ln>
          </p:spPr>
          <p:txBody>
            <a:bodyPr/>
            <a:lstStyle/>
            <a:p>
              <a:endParaRPr lang="en-US"/>
            </a:p>
          </p:txBody>
        </p:sp>
      </p:grpSp>
      <p:grpSp>
        <p:nvGrpSpPr>
          <p:cNvPr id="3" name="Group 117"/>
          <p:cNvGrpSpPr>
            <a:grpSpLocks/>
          </p:cNvGrpSpPr>
          <p:nvPr/>
        </p:nvGrpSpPr>
        <p:grpSpPr bwMode="auto">
          <a:xfrm>
            <a:off x="5408613" y="1397000"/>
            <a:ext cx="1082675" cy="1079500"/>
            <a:chOff x="3407" y="880"/>
            <a:chExt cx="682" cy="680"/>
          </a:xfrm>
        </p:grpSpPr>
        <p:sp>
          <p:nvSpPr>
            <p:cNvPr id="25639" name="Oval 92"/>
            <p:cNvSpPr>
              <a:spLocks noChangeArrowheads="1"/>
            </p:cNvSpPr>
            <p:nvPr/>
          </p:nvSpPr>
          <p:spPr bwMode="auto">
            <a:xfrm>
              <a:off x="3407" y="880"/>
              <a:ext cx="80" cy="88"/>
            </a:xfrm>
            <a:prstGeom prst="ellipse">
              <a:avLst/>
            </a:prstGeom>
            <a:solidFill>
              <a:srgbClr val="660066"/>
            </a:solidFill>
            <a:ln w="26988">
              <a:solidFill>
                <a:srgbClr val="660066"/>
              </a:solidFill>
              <a:round/>
              <a:headEnd/>
              <a:tailEnd/>
            </a:ln>
          </p:spPr>
          <p:txBody>
            <a:bodyPr/>
            <a:lstStyle/>
            <a:p>
              <a:endParaRPr lang="en-US"/>
            </a:p>
          </p:txBody>
        </p:sp>
        <p:sp>
          <p:nvSpPr>
            <p:cNvPr id="25640" name="Oval 93"/>
            <p:cNvSpPr>
              <a:spLocks noChangeArrowheads="1"/>
            </p:cNvSpPr>
            <p:nvPr/>
          </p:nvSpPr>
          <p:spPr bwMode="auto">
            <a:xfrm>
              <a:off x="3704" y="1472"/>
              <a:ext cx="80" cy="88"/>
            </a:xfrm>
            <a:prstGeom prst="ellipse">
              <a:avLst/>
            </a:prstGeom>
            <a:solidFill>
              <a:srgbClr val="660066"/>
            </a:solidFill>
            <a:ln w="26988">
              <a:solidFill>
                <a:srgbClr val="660066"/>
              </a:solidFill>
              <a:round/>
              <a:headEnd/>
              <a:tailEnd/>
            </a:ln>
          </p:spPr>
          <p:txBody>
            <a:bodyPr/>
            <a:lstStyle/>
            <a:p>
              <a:endParaRPr lang="en-US"/>
            </a:p>
          </p:txBody>
        </p:sp>
        <p:sp>
          <p:nvSpPr>
            <p:cNvPr id="25641" name="Oval 94"/>
            <p:cNvSpPr>
              <a:spLocks noChangeArrowheads="1"/>
            </p:cNvSpPr>
            <p:nvPr/>
          </p:nvSpPr>
          <p:spPr bwMode="auto">
            <a:xfrm>
              <a:off x="4009" y="1193"/>
              <a:ext cx="80" cy="80"/>
            </a:xfrm>
            <a:prstGeom prst="ellipse">
              <a:avLst/>
            </a:prstGeom>
            <a:solidFill>
              <a:srgbClr val="660066"/>
            </a:solidFill>
            <a:ln w="26988">
              <a:solidFill>
                <a:srgbClr val="660066"/>
              </a:solidFill>
              <a:round/>
              <a:headEnd/>
              <a:tailEnd/>
            </a:ln>
          </p:spPr>
          <p:txBody>
            <a:bodyPr/>
            <a:lstStyle/>
            <a:p>
              <a:endParaRPr lang="en-US"/>
            </a:p>
          </p:txBody>
        </p:sp>
      </p:grpSp>
      <p:grpSp>
        <p:nvGrpSpPr>
          <p:cNvPr id="4" name="Group 119"/>
          <p:cNvGrpSpPr>
            <a:grpSpLocks/>
          </p:cNvGrpSpPr>
          <p:nvPr/>
        </p:nvGrpSpPr>
        <p:grpSpPr bwMode="auto">
          <a:xfrm>
            <a:off x="5383213" y="4525963"/>
            <a:ext cx="1122362" cy="1254125"/>
            <a:chOff x="3391" y="2851"/>
            <a:chExt cx="707" cy="790"/>
          </a:xfrm>
        </p:grpSpPr>
        <p:sp>
          <p:nvSpPr>
            <p:cNvPr id="25636" name="Oval 95"/>
            <p:cNvSpPr>
              <a:spLocks noChangeArrowheads="1"/>
            </p:cNvSpPr>
            <p:nvPr/>
          </p:nvSpPr>
          <p:spPr bwMode="auto">
            <a:xfrm>
              <a:off x="3691" y="2851"/>
              <a:ext cx="80" cy="80"/>
            </a:xfrm>
            <a:prstGeom prst="ellipse">
              <a:avLst/>
            </a:prstGeom>
            <a:solidFill>
              <a:srgbClr val="660066"/>
            </a:solidFill>
            <a:ln w="26988">
              <a:solidFill>
                <a:srgbClr val="660066"/>
              </a:solidFill>
              <a:round/>
              <a:headEnd/>
              <a:tailEnd/>
            </a:ln>
          </p:spPr>
          <p:txBody>
            <a:bodyPr/>
            <a:lstStyle/>
            <a:p>
              <a:endParaRPr lang="en-US"/>
            </a:p>
          </p:txBody>
        </p:sp>
        <p:sp>
          <p:nvSpPr>
            <p:cNvPr id="25637" name="Oval 96"/>
            <p:cNvSpPr>
              <a:spLocks noChangeArrowheads="1"/>
            </p:cNvSpPr>
            <p:nvPr/>
          </p:nvSpPr>
          <p:spPr bwMode="auto">
            <a:xfrm>
              <a:off x="3391" y="3396"/>
              <a:ext cx="80" cy="79"/>
            </a:xfrm>
            <a:prstGeom prst="ellipse">
              <a:avLst/>
            </a:prstGeom>
            <a:solidFill>
              <a:srgbClr val="660066"/>
            </a:solidFill>
            <a:ln w="26988">
              <a:solidFill>
                <a:srgbClr val="660066"/>
              </a:solidFill>
              <a:round/>
              <a:headEnd/>
              <a:tailEnd/>
            </a:ln>
          </p:spPr>
          <p:txBody>
            <a:bodyPr/>
            <a:lstStyle/>
            <a:p>
              <a:endParaRPr lang="en-US"/>
            </a:p>
          </p:txBody>
        </p:sp>
        <p:sp>
          <p:nvSpPr>
            <p:cNvPr id="25638" name="Oval 97"/>
            <p:cNvSpPr>
              <a:spLocks noChangeArrowheads="1"/>
            </p:cNvSpPr>
            <p:nvPr/>
          </p:nvSpPr>
          <p:spPr bwMode="auto">
            <a:xfrm>
              <a:off x="4009" y="3561"/>
              <a:ext cx="89" cy="80"/>
            </a:xfrm>
            <a:prstGeom prst="ellipse">
              <a:avLst/>
            </a:prstGeom>
            <a:solidFill>
              <a:srgbClr val="660066"/>
            </a:solidFill>
            <a:ln w="26988">
              <a:solidFill>
                <a:srgbClr val="660066"/>
              </a:solidFill>
              <a:round/>
              <a:headEnd/>
              <a:tailEnd/>
            </a:ln>
          </p:spPr>
          <p:txBody>
            <a:bodyPr/>
            <a:lstStyle/>
            <a:p>
              <a:endParaRPr lang="en-US"/>
            </a:p>
          </p:txBody>
        </p:sp>
      </p:grpSp>
      <p:sp>
        <p:nvSpPr>
          <p:cNvPr id="25626" name="Rectangle 103"/>
          <p:cNvSpPr>
            <a:spLocks noChangeArrowheads="1"/>
          </p:cNvSpPr>
          <p:nvPr/>
        </p:nvSpPr>
        <p:spPr bwMode="auto">
          <a:xfrm>
            <a:off x="2971800" y="6289675"/>
            <a:ext cx="3468688" cy="304800"/>
          </a:xfrm>
          <a:prstGeom prst="rect">
            <a:avLst/>
          </a:prstGeom>
          <a:noFill/>
          <a:ln w="9525">
            <a:noFill/>
            <a:miter lim="800000"/>
            <a:headEnd/>
            <a:tailEnd/>
          </a:ln>
        </p:spPr>
        <p:txBody>
          <a:bodyPr wrap="none" lIns="0" tIns="0" rIns="0" bIns="0">
            <a:spAutoFit/>
          </a:bodyPr>
          <a:lstStyle/>
          <a:p>
            <a:r>
              <a:rPr lang="en-US" sz="2000">
                <a:solidFill>
                  <a:srgbClr val="660066"/>
                </a:solidFill>
              </a:rPr>
              <a:t>Fireworks Displays per Year </a:t>
            </a:r>
            <a:endParaRPr lang="en-US"/>
          </a:p>
        </p:txBody>
      </p:sp>
      <p:sp>
        <p:nvSpPr>
          <p:cNvPr id="25627" name="Rectangle 104"/>
          <p:cNvSpPr>
            <a:spLocks noChangeArrowheads="1"/>
          </p:cNvSpPr>
          <p:nvPr/>
        </p:nvSpPr>
        <p:spPr bwMode="auto">
          <a:xfrm>
            <a:off x="1914525" y="3028950"/>
            <a:ext cx="261938" cy="276225"/>
          </a:xfrm>
          <a:prstGeom prst="rect">
            <a:avLst/>
          </a:prstGeom>
          <a:noFill/>
          <a:ln w="9525">
            <a:noFill/>
            <a:miter lim="800000"/>
            <a:headEnd/>
            <a:tailEnd/>
          </a:ln>
        </p:spPr>
        <p:txBody>
          <a:bodyPr wrap="none" lIns="0" tIns="0" rIns="0" bIns="0">
            <a:spAutoFit/>
          </a:bodyPr>
          <a:lstStyle/>
          <a:p>
            <a:r>
              <a:rPr lang="en-US" sz="1500" b="0">
                <a:solidFill>
                  <a:srgbClr val="660066"/>
                </a:solidFill>
              </a:rPr>
              <a:t>1 </a:t>
            </a:r>
            <a:endParaRPr lang="en-US"/>
          </a:p>
        </p:txBody>
      </p:sp>
      <p:sp>
        <p:nvSpPr>
          <p:cNvPr id="25628" name="Rectangle 105"/>
          <p:cNvSpPr>
            <a:spLocks noChangeArrowheads="1"/>
          </p:cNvSpPr>
          <p:nvPr/>
        </p:nvSpPr>
        <p:spPr bwMode="auto">
          <a:xfrm>
            <a:off x="2371725" y="3028950"/>
            <a:ext cx="261938" cy="276225"/>
          </a:xfrm>
          <a:prstGeom prst="rect">
            <a:avLst/>
          </a:prstGeom>
          <a:noFill/>
          <a:ln w="9525">
            <a:noFill/>
            <a:miter lim="800000"/>
            <a:headEnd/>
            <a:tailEnd/>
          </a:ln>
        </p:spPr>
        <p:txBody>
          <a:bodyPr wrap="none" lIns="0" tIns="0" rIns="0" bIns="0">
            <a:spAutoFit/>
          </a:bodyPr>
          <a:lstStyle/>
          <a:p>
            <a:r>
              <a:rPr lang="en-US" sz="1500" b="0">
                <a:solidFill>
                  <a:srgbClr val="660066"/>
                </a:solidFill>
              </a:rPr>
              <a:t>2 </a:t>
            </a:r>
            <a:endParaRPr lang="en-US"/>
          </a:p>
        </p:txBody>
      </p:sp>
      <p:sp>
        <p:nvSpPr>
          <p:cNvPr id="25629" name="Rectangle 106"/>
          <p:cNvSpPr>
            <a:spLocks noChangeArrowheads="1"/>
          </p:cNvSpPr>
          <p:nvPr/>
        </p:nvSpPr>
        <p:spPr bwMode="auto">
          <a:xfrm>
            <a:off x="2813050" y="3028950"/>
            <a:ext cx="261938" cy="276225"/>
          </a:xfrm>
          <a:prstGeom prst="rect">
            <a:avLst/>
          </a:prstGeom>
          <a:noFill/>
          <a:ln w="9525">
            <a:noFill/>
            <a:miter lim="800000"/>
            <a:headEnd/>
            <a:tailEnd/>
          </a:ln>
        </p:spPr>
        <p:txBody>
          <a:bodyPr wrap="none" lIns="0" tIns="0" rIns="0" bIns="0">
            <a:spAutoFit/>
          </a:bodyPr>
          <a:lstStyle/>
          <a:p>
            <a:r>
              <a:rPr lang="en-US" sz="1500" b="0">
                <a:solidFill>
                  <a:srgbClr val="660066"/>
                </a:solidFill>
              </a:rPr>
              <a:t>3 </a:t>
            </a:r>
            <a:endParaRPr lang="en-US"/>
          </a:p>
        </p:txBody>
      </p:sp>
      <p:sp>
        <p:nvSpPr>
          <p:cNvPr id="25630" name="Rectangle 107"/>
          <p:cNvSpPr>
            <a:spLocks noChangeArrowheads="1"/>
          </p:cNvSpPr>
          <p:nvPr/>
        </p:nvSpPr>
        <p:spPr bwMode="auto">
          <a:xfrm>
            <a:off x="5910263" y="3028950"/>
            <a:ext cx="261937" cy="276225"/>
          </a:xfrm>
          <a:prstGeom prst="rect">
            <a:avLst/>
          </a:prstGeom>
          <a:noFill/>
          <a:ln w="9525">
            <a:noFill/>
            <a:miter lim="800000"/>
            <a:headEnd/>
            <a:tailEnd/>
          </a:ln>
        </p:spPr>
        <p:txBody>
          <a:bodyPr wrap="none" lIns="0" tIns="0" rIns="0" bIns="0">
            <a:spAutoFit/>
          </a:bodyPr>
          <a:lstStyle/>
          <a:p>
            <a:r>
              <a:rPr lang="en-US" sz="1500" b="0">
                <a:solidFill>
                  <a:srgbClr val="660066"/>
                </a:solidFill>
              </a:rPr>
              <a:t>2 </a:t>
            </a:r>
            <a:endParaRPr lang="en-US"/>
          </a:p>
        </p:txBody>
      </p:sp>
      <p:sp>
        <p:nvSpPr>
          <p:cNvPr id="25631" name="Rectangle 108"/>
          <p:cNvSpPr>
            <a:spLocks noChangeArrowheads="1"/>
          </p:cNvSpPr>
          <p:nvPr/>
        </p:nvSpPr>
        <p:spPr bwMode="auto">
          <a:xfrm>
            <a:off x="6365875" y="3028950"/>
            <a:ext cx="261938" cy="276225"/>
          </a:xfrm>
          <a:prstGeom prst="rect">
            <a:avLst/>
          </a:prstGeom>
          <a:noFill/>
          <a:ln w="9525">
            <a:noFill/>
            <a:miter lim="800000"/>
            <a:headEnd/>
            <a:tailEnd/>
          </a:ln>
        </p:spPr>
        <p:txBody>
          <a:bodyPr wrap="none" lIns="0" tIns="0" rIns="0" bIns="0">
            <a:spAutoFit/>
          </a:bodyPr>
          <a:lstStyle/>
          <a:p>
            <a:r>
              <a:rPr lang="en-US" sz="1500" b="0">
                <a:solidFill>
                  <a:srgbClr val="660066"/>
                </a:solidFill>
              </a:rPr>
              <a:t>3 </a:t>
            </a:r>
            <a:endParaRPr lang="en-US"/>
          </a:p>
        </p:txBody>
      </p:sp>
      <p:sp>
        <p:nvSpPr>
          <p:cNvPr id="25632" name="Rectangle 112"/>
          <p:cNvSpPr>
            <a:spLocks noChangeArrowheads="1"/>
          </p:cNvSpPr>
          <p:nvPr/>
        </p:nvSpPr>
        <p:spPr bwMode="auto">
          <a:xfrm>
            <a:off x="5411788" y="6054725"/>
            <a:ext cx="261937" cy="276225"/>
          </a:xfrm>
          <a:prstGeom prst="rect">
            <a:avLst/>
          </a:prstGeom>
          <a:noFill/>
          <a:ln w="9525">
            <a:noFill/>
            <a:miter lim="800000"/>
            <a:headEnd/>
            <a:tailEnd/>
          </a:ln>
        </p:spPr>
        <p:txBody>
          <a:bodyPr wrap="none" lIns="0" tIns="0" rIns="0" bIns="0">
            <a:spAutoFit/>
          </a:bodyPr>
          <a:lstStyle/>
          <a:p>
            <a:r>
              <a:rPr lang="en-US" sz="1500" b="0">
                <a:solidFill>
                  <a:srgbClr val="660066"/>
                </a:solidFill>
              </a:rPr>
              <a:t>1 </a:t>
            </a:r>
            <a:endParaRPr lang="en-US"/>
          </a:p>
        </p:txBody>
      </p:sp>
      <p:sp>
        <p:nvSpPr>
          <p:cNvPr id="25633" name="Rectangle 113"/>
          <p:cNvSpPr>
            <a:spLocks noChangeArrowheads="1"/>
          </p:cNvSpPr>
          <p:nvPr/>
        </p:nvSpPr>
        <p:spPr bwMode="auto">
          <a:xfrm>
            <a:off x="5867400" y="6054725"/>
            <a:ext cx="261938" cy="276225"/>
          </a:xfrm>
          <a:prstGeom prst="rect">
            <a:avLst/>
          </a:prstGeom>
          <a:noFill/>
          <a:ln w="9525">
            <a:noFill/>
            <a:miter lim="800000"/>
            <a:headEnd/>
            <a:tailEnd/>
          </a:ln>
        </p:spPr>
        <p:txBody>
          <a:bodyPr wrap="none" lIns="0" tIns="0" rIns="0" bIns="0">
            <a:spAutoFit/>
          </a:bodyPr>
          <a:lstStyle/>
          <a:p>
            <a:r>
              <a:rPr lang="en-US" sz="1500" b="0">
                <a:solidFill>
                  <a:srgbClr val="660066"/>
                </a:solidFill>
              </a:rPr>
              <a:t>2 </a:t>
            </a:r>
            <a:endParaRPr lang="en-US"/>
          </a:p>
        </p:txBody>
      </p:sp>
      <p:sp>
        <p:nvSpPr>
          <p:cNvPr id="25634" name="Rectangle 114"/>
          <p:cNvSpPr>
            <a:spLocks noChangeArrowheads="1"/>
          </p:cNvSpPr>
          <p:nvPr/>
        </p:nvSpPr>
        <p:spPr bwMode="auto">
          <a:xfrm>
            <a:off x="6310313" y="6054725"/>
            <a:ext cx="261937" cy="276225"/>
          </a:xfrm>
          <a:prstGeom prst="rect">
            <a:avLst/>
          </a:prstGeom>
          <a:noFill/>
          <a:ln w="9525">
            <a:noFill/>
            <a:miter lim="800000"/>
            <a:headEnd/>
            <a:tailEnd/>
          </a:ln>
        </p:spPr>
        <p:txBody>
          <a:bodyPr wrap="none" lIns="0" tIns="0" rIns="0" bIns="0">
            <a:spAutoFit/>
          </a:bodyPr>
          <a:lstStyle/>
          <a:p>
            <a:r>
              <a:rPr lang="en-US" sz="1500" b="0">
                <a:solidFill>
                  <a:srgbClr val="660066"/>
                </a:solidFill>
              </a:rPr>
              <a:t>3 </a:t>
            </a:r>
            <a:endParaRPr lang="en-US"/>
          </a:p>
        </p:txBody>
      </p:sp>
      <p:sp>
        <p:nvSpPr>
          <p:cNvPr id="25635" name="Rectangle 115"/>
          <p:cNvSpPr>
            <a:spLocks noChangeArrowheads="1"/>
          </p:cNvSpPr>
          <p:nvPr/>
        </p:nvSpPr>
        <p:spPr bwMode="auto">
          <a:xfrm>
            <a:off x="5411788" y="3028950"/>
            <a:ext cx="261937" cy="276225"/>
          </a:xfrm>
          <a:prstGeom prst="rect">
            <a:avLst/>
          </a:prstGeom>
          <a:noFill/>
          <a:ln w="9525">
            <a:noFill/>
            <a:miter lim="800000"/>
            <a:headEnd/>
            <a:tailEnd/>
          </a:ln>
        </p:spPr>
        <p:txBody>
          <a:bodyPr wrap="none" lIns="0" tIns="0" rIns="0" bIns="0">
            <a:spAutoFit/>
          </a:bodyPr>
          <a:lstStyle/>
          <a:p>
            <a:r>
              <a:rPr lang="en-US" sz="1500" b="0">
                <a:solidFill>
                  <a:srgbClr val="660066"/>
                </a:solidFill>
              </a:rPr>
              <a:t>1 </a:t>
            </a:r>
            <a:endParaRPr lang="en-US"/>
          </a:p>
        </p:txBody>
      </p:sp>
      <p:sp>
        <p:nvSpPr>
          <p:cNvPr id="45" name="Slide Number Placeholder 44"/>
          <p:cNvSpPr>
            <a:spLocks noGrp="1"/>
          </p:cNvSpPr>
          <p:nvPr>
            <p:ph type="sldNum" sz="quarter" idx="12"/>
          </p:nvPr>
        </p:nvSpPr>
        <p:spPr/>
        <p:txBody>
          <a:bodyPr/>
          <a:lstStyle/>
          <a:p>
            <a:fld id="{9A4B6450-EC41-4195-A209-9389352C6526}" type="slidenum">
              <a:rPr lang="en-US" smtClean="0"/>
              <a:pPr/>
              <a:t>66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153"/>
                                        </p:tgtEl>
                                        <p:attrNameLst>
                                          <p:attrName>style.visibility</p:attrName>
                                        </p:attrNameLst>
                                      </p:cBhvr>
                                      <p:to>
                                        <p:strVal val="visible"/>
                                      </p:to>
                                    </p:set>
                                    <p:animEffect transition="in" filter="wipe(down)">
                                      <p:cBhvr>
                                        <p:cTn id="11" dur="500"/>
                                        <p:tgtEl>
                                          <p:spTgt spid="4153"/>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499"/>
                                          </p:stCondLst>
                                        </p:cTn>
                                        <p:tgtEl>
                                          <p:spTgt spid="4157"/>
                                        </p:tgtEl>
                                        <p:attrNameLst>
                                          <p:attrName>style.visibility</p:attrName>
                                        </p:attrNameLst>
                                      </p:cBhvr>
                                      <p:to>
                                        <p:strVal val="visible"/>
                                      </p:to>
                                    </p:set>
                                  </p:childTnLst>
                                </p:cTn>
                              </p:par>
                            </p:childTnLst>
                          </p:cTn>
                        </p:par>
                        <p:par>
                          <p:cTn id="15" fill="hold">
                            <p:stCondLst>
                              <p:cond delay="1500"/>
                            </p:stCondLst>
                            <p:childTnLst>
                              <p:par>
                                <p:cTn id="16" presetID="22" presetClass="entr" presetSubtype="8" fill="hold" nodeType="after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500"/>
                                        <p:tgtEl>
                                          <p:spTgt spid="3"/>
                                        </p:tgtEl>
                                      </p:cBhvr>
                                    </p:animEffect>
                                  </p:childTnLst>
                                </p:cTn>
                              </p:par>
                            </p:childTnLst>
                          </p:cTn>
                        </p:par>
                        <p:par>
                          <p:cTn id="19" fill="hold">
                            <p:stCondLst>
                              <p:cond delay="3000"/>
                            </p:stCondLst>
                            <p:childTnLst>
                              <p:par>
                                <p:cTn id="20" presetID="22" presetClass="entr" presetSubtype="8" fill="hold" grpId="0" nodeType="afterEffect">
                                  <p:stCondLst>
                                    <p:cond delay="0"/>
                                  </p:stCondLst>
                                  <p:childTnLst>
                                    <p:set>
                                      <p:cBhvr>
                                        <p:cTn id="21" dur="1" fill="hold">
                                          <p:stCondLst>
                                            <p:cond delay="0"/>
                                          </p:stCondLst>
                                        </p:cTn>
                                        <p:tgtEl>
                                          <p:spTgt spid="4161"/>
                                        </p:tgtEl>
                                        <p:attrNameLst>
                                          <p:attrName>style.visibility</p:attrName>
                                        </p:attrNameLst>
                                      </p:cBhvr>
                                      <p:to>
                                        <p:strVal val="visible"/>
                                      </p:to>
                                    </p:set>
                                    <p:animEffect transition="in" filter="wipe(left)">
                                      <p:cBhvr>
                                        <p:cTn id="22" dur="500"/>
                                        <p:tgtEl>
                                          <p:spTgt spid="4161"/>
                                        </p:tgtEl>
                                      </p:cBhvr>
                                    </p:animEffect>
                                  </p:childTnLst>
                                </p:cTn>
                              </p:par>
                            </p:childTnLst>
                          </p:cTn>
                        </p:par>
                        <p:par>
                          <p:cTn id="23" fill="hold">
                            <p:stCondLst>
                              <p:cond delay="3500"/>
                            </p:stCondLst>
                            <p:childTnLst>
                              <p:par>
                                <p:cTn id="24" presetID="1" presetClass="entr" presetSubtype="0" fill="hold" grpId="0" nodeType="afterEffect">
                                  <p:stCondLst>
                                    <p:cond delay="0"/>
                                  </p:stCondLst>
                                  <p:childTnLst>
                                    <p:set>
                                      <p:cBhvr>
                                        <p:cTn id="25" dur="1" fill="hold">
                                          <p:stCondLst>
                                            <p:cond delay="499"/>
                                          </p:stCondLst>
                                        </p:cTn>
                                        <p:tgtEl>
                                          <p:spTgt spid="4165"/>
                                        </p:tgtEl>
                                        <p:attrNameLst>
                                          <p:attrName>style.visibility</p:attrName>
                                        </p:attrNameLst>
                                      </p:cBhvr>
                                      <p:to>
                                        <p:strVal val="visible"/>
                                      </p:to>
                                    </p:set>
                                  </p:childTnLst>
                                </p:cTn>
                              </p:par>
                            </p:childTnLst>
                          </p:cTn>
                        </p:par>
                        <p:par>
                          <p:cTn id="26" fill="hold">
                            <p:stCondLst>
                              <p:cond delay="4000"/>
                            </p:stCondLst>
                            <p:childTnLst>
                              <p:par>
                                <p:cTn id="27" presetID="22" presetClass="entr" presetSubtype="2" fill="hold" grpId="0" nodeType="afterEffect">
                                  <p:stCondLst>
                                    <p:cond delay="0"/>
                                  </p:stCondLst>
                                  <p:childTnLst>
                                    <p:set>
                                      <p:cBhvr>
                                        <p:cTn id="28" dur="1" fill="hold">
                                          <p:stCondLst>
                                            <p:cond delay="0"/>
                                          </p:stCondLst>
                                        </p:cTn>
                                        <p:tgtEl>
                                          <p:spTgt spid="4168"/>
                                        </p:tgtEl>
                                        <p:attrNameLst>
                                          <p:attrName>style.visibility</p:attrName>
                                        </p:attrNameLst>
                                      </p:cBhvr>
                                      <p:to>
                                        <p:strVal val="visible"/>
                                      </p:to>
                                    </p:set>
                                    <p:animEffect transition="in" filter="wipe(right)">
                                      <p:cBhvr>
                                        <p:cTn id="29" dur="500"/>
                                        <p:tgtEl>
                                          <p:spTgt spid="4168"/>
                                        </p:tgtEl>
                                      </p:cBhvr>
                                    </p:animEffect>
                                  </p:childTnLst>
                                </p:cTn>
                              </p:par>
                            </p:childTnLst>
                          </p:cTn>
                        </p:par>
                        <p:par>
                          <p:cTn id="30" fill="hold">
                            <p:stCondLst>
                              <p:cond delay="4500"/>
                            </p:stCondLst>
                            <p:childTnLst>
                              <p:par>
                                <p:cTn id="31" presetID="22" presetClass="entr" presetSubtype="1" fill="hold" grpId="0" nodeType="afterEffect">
                                  <p:stCondLst>
                                    <p:cond delay="0"/>
                                  </p:stCondLst>
                                  <p:childTnLst>
                                    <p:set>
                                      <p:cBhvr>
                                        <p:cTn id="32" dur="1" fill="hold">
                                          <p:stCondLst>
                                            <p:cond delay="0"/>
                                          </p:stCondLst>
                                        </p:cTn>
                                        <p:tgtEl>
                                          <p:spTgt spid="4169"/>
                                        </p:tgtEl>
                                        <p:attrNameLst>
                                          <p:attrName>style.visibility</p:attrName>
                                        </p:attrNameLst>
                                      </p:cBhvr>
                                      <p:to>
                                        <p:strVal val="visible"/>
                                      </p:to>
                                    </p:set>
                                    <p:animEffect transition="in" filter="wipe(up)">
                                      <p:cBhvr>
                                        <p:cTn id="33" dur="500"/>
                                        <p:tgtEl>
                                          <p:spTgt spid="4169"/>
                                        </p:tgtEl>
                                      </p:cBhvr>
                                    </p:animEffect>
                                  </p:childTnLst>
                                </p:cTn>
                              </p:par>
                            </p:childTnLst>
                          </p:cTn>
                        </p:par>
                        <p:par>
                          <p:cTn id="34" fill="hold">
                            <p:stCondLst>
                              <p:cond delay="5000"/>
                            </p:stCondLst>
                            <p:childTnLst>
                              <p:par>
                                <p:cTn id="35" presetID="22" presetClass="entr" presetSubtype="8" fill="hold" nodeType="afterEffect">
                                  <p:stCondLst>
                                    <p:cond delay="100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6500"/>
                            </p:stCondLst>
                            <p:childTnLst>
                              <p:par>
                                <p:cTn id="39" presetID="22" presetClass="entr" presetSubtype="8" fill="hold" grpId="0" nodeType="afterEffect">
                                  <p:stCondLst>
                                    <p:cond delay="0"/>
                                  </p:stCondLst>
                                  <p:childTnLst>
                                    <p:set>
                                      <p:cBhvr>
                                        <p:cTn id="40" dur="1" fill="hold">
                                          <p:stCondLst>
                                            <p:cond delay="0"/>
                                          </p:stCondLst>
                                        </p:cTn>
                                        <p:tgtEl>
                                          <p:spTgt spid="4178"/>
                                        </p:tgtEl>
                                        <p:attrNameLst>
                                          <p:attrName>style.visibility</p:attrName>
                                        </p:attrNameLst>
                                      </p:cBhvr>
                                      <p:to>
                                        <p:strVal val="visible"/>
                                      </p:to>
                                    </p:set>
                                    <p:animEffect transition="in" filter="wipe(left)">
                                      <p:cBhvr>
                                        <p:cTn id="41" dur="500"/>
                                        <p:tgtEl>
                                          <p:spTgt spid="4178"/>
                                        </p:tgtEl>
                                      </p:cBhvr>
                                    </p:animEffect>
                                  </p:childTnLst>
                                </p:cTn>
                              </p:par>
                            </p:childTnLst>
                          </p:cTn>
                        </p:par>
                        <p:par>
                          <p:cTn id="42" fill="hold">
                            <p:stCondLst>
                              <p:cond delay="7000"/>
                            </p:stCondLst>
                            <p:childTnLst>
                              <p:par>
                                <p:cTn id="43" presetID="22" presetClass="entr" presetSubtype="8" fill="hold" grpId="0" nodeType="afterEffect">
                                  <p:stCondLst>
                                    <p:cond delay="0"/>
                                  </p:stCondLst>
                                  <p:childTnLst>
                                    <p:set>
                                      <p:cBhvr>
                                        <p:cTn id="44" dur="1" fill="hold">
                                          <p:stCondLst>
                                            <p:cond delay="0"/>
                                          </p:stCondLst>
                                        </p:cTn>
                                        <p:tgtEl>
                                          <p:spTgt spid="4182">
                                            <p:txEl>
                                              <p:pRg st="0" end="0"/>
                                            </p:txEl>
                                          </p:spTgt>
                                        </p:tgtEl>
                                        <p:attrNameLst>
                                          <p:attrName>style.visibility</p:attrName>
                                        </p:attrNameLst>
                                      </p:cBhvr>
                                      <p:to>
                                        <p:strVal val="visible"/>
                                      </p:to>
                                    </p:set>
                                    <p:animEffect transition="in" filter="wipe(left)">
                                      <p:cBhvr>
                                        <p:cTn id="45" dur="500"/>
                                        <p:tgtEl>
                                          <p:spTgt spid="418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3" grpId="0" animBg="1"/>
      <p:bldP spid="4157" grpId="0" autoUpdateAnimBg="0"/>
      <p:bldP spid="4161" grpId="0" animBg="1"/>
      <p:bldP spid="4165" grpId="0" autoUpdateAnimBg="0"/>
      <p:bldP spid="4168" grpId="0" animBg="1"/>
      <p:bldP spid="4169" grpId="0" animBg="1"/>
      <p:bldP spid="4178" grpId="0" animBg="1"/>
      <p:bldP spid="4182" grpId="0" build="p" autoUpdateAnimBg="0" advAuto="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b="0" dirty="0" smtClean="0">
                <a:cs typeface="Arial" charset="0"/>
              </a:rPr>
              <a:t>Implications</a:t>
            </a:r>
          </a:p>
        </p:txBody>
      </p:sp>
      <p:sp>
        <p:nvSpPr>
          <p:cNvPr id="54275" name="Rectangle 3"/>
          <p:cNvSpPr>
            <a:spLocks noGrp="1" noChangeArrowheads="1"/>
          </p:cNvSpPr>
          <p:nvPr>
            <p:ph type="body" idx="1"/>
          </p:nvPr>
        </p:nvSpPr>
        <p:spPr>
          <a:xfrm>
            <a:off x="457200" y="1600200"/>
            <a:ext cx="8229600" cy="4876800"/>
          </a:xfrm>
        </p:spPr>
        <p:txBody>
          <a:bodyPr>
            <a:normAutofit/>
          </a:bodyPr>
          <a:lstStyle/>
          <a:p>
            <a:pPr eaLnBrk="1" hangingPunct="1"/>
            <a:r>
              <a:rPr lang="en-US" sz="2800" dirty="0" smtClean="0">
                <a:solidFill>
                  <a:srgbClr val="660066"/>
                </a:solidFill>
                <a:latin typeface="Arial" charset="0"/>
                <a:cs typeface="Arial" charset="0"/>
              </a:rPr>
              <a:t>Arbitrary results</a:t>
            </a:r>
          </a:p>
          <a:p>
            <a:pPr eaLnBrk="1" hangingPunct="1"/>
            <a:r>
              <a:rPr lang="en-US" sz="2800" dirty="0" smtClean="0">
                <a:solidFill>
                  <a:srgbClr val="660066"/>
                </a:solidFill>
                <a:latin typeface="Arial" charset="0"/>
                <a:cs typeface="Arial" charset="0"/>
              </a:rPr>
              <a:t>Results are order dependent – any can emerge winner – phenomena of Cycling</a:t>
            </a:r>
          </a:p>
          <a:p>
            <a:pPr eaLnBrk="1" hangingPunct="1"/>
            <a:r>
              <a:rPr lang="en-US" sz="2800" dirty="0" smtClean="0">
                <a:solidFill>
                  <a:srgbClr val="660066"/>
                </a:solidFill>
                <a:latin typeface="Arial" charset="0"/>
                <a:cs typeface="Arial" charset="0"/>
              </a:rPr>
              <a:t>Disturbing:</a:t>
            </a:r>
          </a:p>
          <a:p>
            <a:pPr lvl="1"/>
            <a:r>
              <a:rPr lang="en-US" sz="2400" dirty="0" smtClean="0">
                <a:solidFill>
                  <a:srgbClr val="660066"/>
                </a:solidFill>
                <a:latin typeface="Arial" charset="0"/>
                <a:cs typeface="Arial" charset="0"/>
              </a:rPr>
              <a:t>No rhyme or reason explains the emerging choices</a:t>
            </a:r>
          </a:p>
          <a:p>
            <a:r>
              <a:rPr lang="en-US" sz="2800" dirty="0" smtClean="0">
                <a:latin typeface="Arial" charset="0"/>
                <a:cs typeface="Arial" charset="0"/>
              </a:rPr>
              <a:t>Public Choices can be influenced by</a:t>
            </a:r>
          </a:p>
          <a:p>
            <a:pPr lvl="1"/>
            <a:r>
              <a:rPr lang="en-US" sz="2400" dirty="0" smtClean="0">
                <a:latin typeface="Arial" charset="0"/>
                <a:cs typeface="Arial" charset="0"/>
              </a:rPr>
              <a:t>Order in which issues are placed on the agenda</a:t>
            </a:r>
          </a:p>
          <a:p>
            <a:pPr lvl="1"/>
            <a:r>
              <a:rPr lang="en-US" sz="2400" dirty="0" smtClean="0">
                <a:latin typeface="Arial" charset="0"/>
                <a:cs typeface="Arial" charset="0"/>
              </a:rPr>
              <a:t>Elimination of one alternative can change the way others are ranked</a:t>
            </a:r>
          </a:p>
        </p:txBody>
      </p:sp>
      <p:sp>
        <p:nvSpPr>
          <p:cNvPr id="4" name="Slide Number Placeholder 3"/>
          <p:cNvSpPr>
            <a:spLocks noGrp="1"/>
          </p:cNvSpPr>
          <p:nvPr>
            <p:ph type="sldNum" sz="quarter" idx="12"/>
          </p:nvPr>
        </p:nvSpPr>
        <p:spPr/>
        <p:txBody>
          <a:bodyPr/>
          <a:lstStyle/>
          <a:p>
            <a:fld id="{9A4B6450-EC41-4195-A209-9389352C6526}" type="slidenum">
              <a:rPr lang="en-US" smtClean="0"/>
              <a:pPr/>
              <a:t>67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wipe(left)">
                                      <p:cBhvr>
                                        <p:cTn id="7" dur="500"/>
                                        <p:tgtEl>
                                          <p:spTgt spid="5427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275">
                                            <p:txEl>
                                              <p:pRg st="1" end="1"/>
                                            </p:txEl>
                                          </p:spTgt>
                                        </p:tgtEl>
                                        <p:attrNameLst>
                                          <p:attrName>style.visibility</p:attrName>
                                        </p:attrNameLst>
                                      </p:cBhvr>
                                      <p:to>
                                        <p:strVal val="visible"/>
                                      </p:to>
                                    </p:set>
                                    <p:animEffect transition="in" filter="wipe(left)">
                                      <p:cBhvr>
                                        <p:cTn id="11" dur="500"/>
                                        <p:tgtEl>
                                          <p:spTgt spid="5427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4275">
                                            <p:txEl>
                                              <p:pRg st="2" end="2"/>
                                            </p:txEl>
                                          </p:spTgt>
                                        </p:tgtEl>
                                        <p:attrNameLst>
                                          <p:attrName>style.visibility</p:attrName>
                                        </p:attrNameLst>
                                      </p:cBhvr>
                                      <p:to>
                                        <p:strVal val="visible"/>
                                      </p:to>
                                    </p:set>
                                    <p:animEffect transition="in" filter="wipe(left)">
                                      <p:cBhvr>
                                        <p:cTn id="15" dur="500"/>
                                        <p:tgtEl>
                                          <p:spTgt spid="54275">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54275">
                                            <p:txEl>
                                              <p:pRg st="3" end="3"/>
                                            </p:txEl>
                                          </p:spTgt>
                                        </p:tgtEl>
                                        <p:attrNameLst>
                                          <p:attrName>style.visibility</p:attrName>
                                        </p:attrNameLst>
                                      </p:cBhvr>
                                      <p:to>
                                        <p:strVal val="visible"/>
                                      </p:to>
                                    </p:set>
                                    <p:animEffect transition="in" filter="wipe(left)">
                                      <p:cBhvr>
                                        <p:cTn id="18" dur="500"/>
                                        <p:tgtEl>
                                          <p:spTgt spid="54275">
                                            <p:txEl>
                                              <p:pRg st="3" end="3"/>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54275">
                                            <p:txEl>
                                              <p:pRg st="4" end="4"/>
                                            </p:txEl>
                                          </p:spTgt>
                                        </p:tgtEl>
                                        <p:attrNameLst>
                                          <p:attrName>style.visibility</p:attrName>
                                        </p:attrNameLst>
                                      </p:cBhvr>
                                      <p:to>
                                        <p:strVal val="visible"/>
                                      </p:to>
                                    </p:set>
                                    <p:animEffect transition="in" filter="wipe(left)">
                                      <p:cBhvr>
                                        <p:cTn id="22" dur="500"/>
                                        <p:tgtEl>
                                          <p:spTgt spid="54275">
                                            <p:txEl>
                                              <p:pRg st="4" end="4"/>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54275">
                                            <p:txEl>
                                              <p:pRg st="5" end="5"/>
                                            </p:txEl>
                                          </p:spTgt>
                                        </p:tgtEl>
                                        <p:attrNameLst>
                                          <p:attrName>style.visibility</p:attrName>
                                        </p:attrNameLst>
                                      </p:cBhvr>
                                      <p:to>
                                        <p:strVal val="visible"/>
                                      </p:to>
                                    </p:set>
                                    <p:animEffect transition="in" filter="wipe(left)">
                                      <p:cBhvr>
                                        <p:cTn id="25" dur="500"/>
                                        <p:tgtEl>
                                          <p:spTgt spid="54275">
                                            <p:txEl>
                                              <p:pRg st="5" end="5"/>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4275">
                                            <p:txEl>
                                              <p:pRg st="6" end="6"/>
                                            </p:txEl>
                                          </p:spTgt>
                                        </p:tgtEl>
                                        <p:attrNameLst>
                                          <p:attrName>style.visibility</p:attrName>
                                        </p:attrNameLst>
                                      </p:cBhvr>
                                      <p:to>
                                        <p:strVal val="visible"/>
                                      </p:to>
                                    </p:set>
                                    <p:animEffect transition="in" filter="wipe(left)">
                                      <p:cBhvr>
                                        <p:cTn id="28" dur="500"/>
                                        <p:tgtEl>
                                          <p:spTgt spid="5427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5" grpId="0" build="p" autoUpdateAnimBg="0" advAuto="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73050" y="393700"/>
            <a:ext cx="8610600" cy="1143000"/>
          </a:xfrm>
        </p:spPr>
        <p:txBody>
          <a:bodyPr>
            <a:normAutofit fontScale="90000"/>
          </a:bodyPr>
          <a:lstStyle/>
          <a:p>
            <a:pPr eaLnBrk="1" hangingPunct="1"/>
            <a:r>
              <a:rPr lang="en-US" sz="4800" dirty="0" smtClean="0">
                <a:cs typeface="Arial" charset="0"/>
              </a:rPr>
              <a:t>Existence of Multiple-Peaked preferences</a:t>
            </a:r>
            <a:endParaRPr lang="en-US" sz="3200" dirty="0" smtClean="0"/>
          </a:p>
        </p:txBody>
      </p:sp>
      <p:sp>
        <p:nvSpPr>
          <p:cNvPr id="31747" name="Rectangle 3"/>
          <p:cNvSpPr>
            <a:spLocks noGrp="1" noChangeArrowheads="1"/>
          </p:cNvSpPr>
          <p:nvPr>
            <p:ph type="body" idx="1"/>
          </p:nvPr>
        </p:nvSpPr>
        <p:spPr>
          <a:xfrm>
            <a:off x="381000" y="1828800"/>
            <a:ext cx="8382000" cy="4800600"/>
          </a:xfrm>
        </p:spPr>
        <p:txBody>
          <a:bodyPr>
            <a:normAutofit/>
          </a:bodyPr>
          <a:lstStyle/>
          <a:p>
            <a:pPr eaLnBrk="1" hangingPunct="1">
              <a:lnSpc>
                <a:spcPct val="90000"/>
              </a:lnSpc>
            </a:pPr>
            <a:r>
              <a:rPr lang="en-US" sz="2800" dirty="0" smtClean="0">
                <a:latin typeface="Arial" charset="0"/>
                <a:cs typeface="Arial" charset="0"/>
              </a:rPr>
              <a:t>Multiple Peaked Preferences are inconsistent with declining Marginal Benefit </a:t>
            </a:r>
            <a:endParaRPr lang="en-US" sz="2800" dirty="0"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68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500"/>
                                        <p:tgtEl>
                                          <p:spTgt spid="317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advAuto="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a:xfrm>
            <a:off x="304800" y="-76200"/>
            <a:ext cx="8610600" cy="1143000"/>
          </a:xfrm>
        </p:spPr>
        <p:txBody>
          <a:bodyPr/>
          <a:lstStyle/>
          <a:p>
            <a:pPr eaLnBrk="1" hangingPunct="1"/>
            <a:r>
              <a:rPr lang="en-US" sz="2400" dirty="0" smtClean="0"/>
              <a:t>Declining Marginal Benefit of a Pure Public Good Meaning That Preferences are Single Peaked</a:t>
            </a:r>
          </a:p>
        </p:txBody>
      </p:sp>
      <p:sp>
        <p:nvSpPr>
          <p:cNvPr id="6169" name="Freeform 25"/>
          <p:cNvSpPr>
            <a:spLocks/>
          </p:cNvSpPr>
          <p:nvPr/>
        </p:nvSpPr>
        <p:spPr bwMode="auto">
          <a:xfrm>
            <a:off x="2268538" y="1474788"/>
            <a:ext cx="4513262" cy="2030412"/>
          </a:xfrm>
          <a:custGeom>
            <a:avLst/>
            <a:gdLst>
              <a:gd name="T0" fmla="*/ 9 w 4136"/>
              <a:gd name="T1" fmla="*/ 1253 h 1279"/>
              <a:gd name="T2" fmla="*/ 35 w 4136"/>
              <a:gd name="T3" fmla="*/ 1184 h 1279"/>
              <a:gd name="T4" fmla="*/ 61 w 4136"/>
              <a:gd name="T5" fmla="*/ 1105 h 1279"/>
              <a:gd name="T6" fmla="*/ 96 w 4136"/>
              <a:gd name="T7" fmla="*/ 1036 h 1279"/>
              <a:gd name="T8" fmla="*/ 122 w 4136"/>
              <a:gd name="T9" fmla="*/ 983 h 1279"/>
              <a:gd name="T10" fmla="*/ 148 w 4136"/>
              <a:gd name="T11" fmla="*/ 931 h 1279"/>
              <a:gd name="T12" fmla="*/ 174 w 4136"/>
              <a:gd name="T13" fmla="*/ 879 h 1279"/>
              <a:gd name="T14" fmla="*/ 209 w 4136"/>
              <a:gd name="T15" fmla="*/ 827 h 1279"/>
              <a:gd name="T16" fmla="*/ 252 w 4136"/>
              <a:gd name="T17" fmla="*/ 774 h 1279"/>
              <a:gd name="T18" fmla="*/ 287 w 4136"/>
              <a:gd name="T19" fmla="*/ 722 h 1279"/>
              <a:gd name="T20" fmla="*/ 339 w 4136"/>
              <a:gd name="T21" fmla="*/ 670 h 1279"/>
              <a:gd name="T22" fmla="*/ 392 w 4136"/>
              <a:gd name="T23" fmla="*/ 609 h 1279"/>
              <a:gd name="T24" fmla="*/ 444 w 4136"/>
              <a:gd name="T25" fmla="*/ 557 h 1279"/>
              <a:gd name="T26" fmla="*/ 496 w 4136"/>
              <a:gd name="T27" fmla="*/ 505 h 1279"/>
              <a:gd name="T28" fmla="*/ 566 w 4136"/>
              <a:gd name="T29" fmla="*/ 452 h 1279"/>
              <a:gd name="T30" fmla="*/ 627 w 4136"/>
              <a:gd name="T31" fmla="*/ 400 h 1279"/>
              <a:gd name="T32" fmla="*/ 705 w 4136"/>
              <a:gd name="T33" fmla="*/ 348 h 1279"/>
              <a:gd name="T34" fmla="*/ 784 w 4136"/>
              <a:gd name="T35" fmla="*/ 304 h 1279"/>
              <a:gd name="T36" fmla="*/ 862 w 4136"/>
              <a:gd name="T37" fmla="*/ 252 h 1279"/>
              <a:gd name="T38" fmla="*/ 949 w 4136"/>
              <a:gd name="T39" fmla="*/ 217 h 1279"/>
              <a:gd name="T40" fmla="*/ 1045 w 4136"/>
              <a:gd name="T41" fmla="*/ 174 h 1279"/>
              <a:gd name="T42" fmla="*/ 1140 w 4136"/>
              <a:gd name="T43" fmla="*/ 139 h 1279"/>
              <a:gd name="T44" fmla="*/ 1245 w 4136"/>
              <a:gd name="T45" fmla="*/ 104 h 1279"/>
              <a:gd name="T46" fmla="*/ 1358 w 4136"/>
              <a:gd name="T47" fmla="*/ 78 h 1279"/>
              <a:gd name="T48" fmla="*/ 1471 w 4136"/>
              <a:gd name="T49" fmla="*/ 52 h 1279"/>
              <a:gd name="T50" fmla="*/ 1593 w 4136"/>
              <a:gd name="T51" fmla="*/ 26 h 1279"/>
              <a:gd name="T52" fmla="*/ 1724 w 4136"/>
              <a:gd name="T53" fmla="*/ 8 h 1279"/>
              <a:gd name="T54" fmla="*/ 1854 w 4136"/>
              <a:gd name="T55" fmla="*/ 0 h 1279"/>
              <a:gd name="T56" fmla="*/ 2002 w 4136"/>
              <a:gd name="T57" fmla="*/ 0 h 1279"/>
              <a:gd name="T58" fmla="*/ 2142 w 4136"/>
              <a:gd name="T59" fmla="*/ 0 h 1279"/>
              <a:gd name="T60" fmla="*/ 2281 w 4136"/>
              <a:gd name="T61" fmla="*/ 0 h 1279"/>
              <a:gd name="T62" fmla="*/ 2420 w 4136"/>
              <a:gd name="T63" fmla="*/ 8 h 1279"/>
              <a:gd name="T64" fmla="*/ 2551 w 4136"/>
              <a:gd name="T65" fmla="*/ 26 h 1279"/>
              <a:gd name="T66" fmla="*/ 2673 w 4136"/>
              <a:gd name="T67" fmla="*/ 52 h 1279"/>
              <a:gd name="T68" fmla="*/ 2786 w 4136"/>
              <a:gd name="T69" fmla="*/ 78 h 1279"/>
              <a:gd name="T70" fmla="*/ 2899 w 4136"/>
              <a:gd name="T71" fmla="*/ 104 h 1279"/>
              <a:gd name="T72" fmla="*/ 3004 w 4136"/>
              <a:gd name="T73" fmla="*/ 139 h 1279"/>
              <a:gd name="T74" fmla="*/ 3100 w 4136"/>
              <a:gd name="T75" fmla="*/ 174 h 1279"/>
              <a:gd name="T76" fmla="*/ 3195 w 4136"/>
              <a:gd name="T77" fmla="*/ 217 h 1279"/>
              <a:gd name="T78" fmla="*/ 3282 w 4136"/>
              <a:gd name="T79" fmla="*/ 252 h 1279"/>
              <a:gd name="T80" fmla="*/ 3361 w 4136"/>
              <a:gd name="T81" fmla="*/ 304 h 1279"/>
              <a:gd name="T82" fmla="*/ 3439 w 4136"/>
              <a:gd name="T83" fmla="*/ 348 h 1279"/>
              <a:gd name="T84" fmla="*/ 3544 w 4136"/>
              <a:gd name="T85" fmla="*/ 426 h 1279"/>
              <a:gd name="T86" fmla="*/ 3613 w 4136"/>
              <a:gd name="T87" fmla="*/ 478 h 1279"/>
              <a:gd name="T88" fmla="*/ 3674 w 4136"/>
              <a:gd name="T89" fmla="*/ 531 h 1279"/>
              <a:gd name="T90" fmla="*/ 3726 w 4136"/>
              <a:gd name="T91" fmla="*/ 583 h 1279"/>
              <a:gd name="T92" fmla="*/ 3805 w 4136"/>
              <a:gd name="T93" fmla="*/ 670 h 1279"/>
              <a:gd name="T94" fmla="*/ 3874 w 4136"/>
              <a:gd name="T95" fmla="*/ 748 h 1279"/>
              <a:gd name="T96" fmla="*/ 3909 w 4136"/>
              <a:gd name="T97" fmla="*/ 801 h 1279"/>
              <a:gd name="T98" fmla="*/ 3979 w 4136"/>
              <a:gd name="T99" fmla="*/ 905 h 1279"/>
              <a:gd name="T100" fmla="*/ 4040 w 4136"/>
              <a:gd name="T101" fmla="*/ 1009 h 1279"/>
              <a:gd name="T102" fmla="*/ 4083 w 4136"/>
              <a:gd name="T103" fmla="*/ 1105 h 1279"/>
              <a:gd name="T104" fmla="*/ 4110 w 4136"/>
              <a:gd name="T105" fmla="*/ 1184 h 1279"/>
              <a:gd name="T106" fmla="*/ 4136 w 4136"/>
              <a:gd name="T107" fmla="*/ 1253 h 12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136"/>
              <a:gd name="T163" fmla="*/ 0 h 1279"/>
              <a:gd name="T164" fmla="*/ 4136 w 4136"/>
              <a:gd name="T165" fmla="*/ 1279 h 127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136" h="1279">
                <a:moveTo>
                  <a:pt x="0" y="1279"/>
                </a:moveTo>
                <a:lnTo>
                  <a:pt x="9" y="1253"/>
                </a:lnTo>
                <a:lnTo>
                  <a:pt x="17" y="1218"/>
                </a:lnTo>
                <a:lnTo>
                  <a:pt x="35" y="1184"/>
                </a:lnTo>
                <a:lnTo>
                  <a:pt x="43" y="1149"/>
                </a:lnTo>
                <a:lnTo>
                  <a:pt x="61" y="1105"/>
                </a:lnTo>
                <a:lnTo>
                  <a:pt x="78" y="1053"/>
                </a:lnTo>
                <a:lnTo>
                  <a:pt x="96" y="1036"/>
                </a:lnTo>
                <a:lnTo>
                  <a:pt x="104" y="1009"/>
                </a:lnTo>
                <a:lnTo>
                  <a:pt x="122" y="983"/>
                </a:lnTo>
                <a:lnTo>
                  <a:pt x="130" y="957"/>
                </a:lnTo>
                <a:lnTo>
                  <a:pt x="148" y="931"/>
                </a:lnTo>
                <a:lnTo>
                  <a:pt x="157" y="905"/>
                </a:lnTo>
                <a:lnTo>
                  <a:pt x="174" y="879"/>
                </a:lnTo>
                <a:lnTo>
                  <a:pt x="191" y="853"/>
                </a:lnTo>
                <a:lnTo>
                  <a:pt x="209" y="827"/>
                </a:lnTo>
                <a:lnTo>
                  <a:pt x="226" y="801"/>
                </a:lnTo>
                <a:lnTo>
                  <a:pt x="252" y="774"/>
                </a:lnTo>
                <a:lnTo>
                  <a:pt x="270" y="748"/>
                </a:lnTo>
                <a:lnTo>
                  <a:pt x="287" y="722"/>
                </a:lnTo>
                <a:lnTo>
                  <a:pt x="313" y="696"/>
                </a:lnTo>
                <a:lnTo>
                  <a:pt x="339" y="670"/>
                </a:lnTo>
                <a:lnTo>
                  <a:pt x="366" y="635"/>
                </a:lnTo>
                <a:lnTo>
                  <a:pt x="392" y="609"/>
                </a:lnTo>
                <a:lnTo>
                  <a:pt x="418" y="583"/>
                </a:lnTo>
                <a:lnTo>
                  <a:pt x="444" y="557"/>
                </a:lnTo>
                <a:lnTo>
                  <a:pt x="470" y="531"/>
                </a:lnTo>
                <a:lnTo>
                  <a:pt x="496" y="505"/>
                </a:lnTo>
                <a:lnTo>
                  <a:pt x="531" y="478"/>
                </a:lnTo>
                <a:lnTo>
                  <a:pt x="566" y="452"/>
                </a:lnTo>
                <a:lnTo>
                  <a:pt x="601" y="426"/>
                </a:lnTo>
                <a:lnTo>
                  <a:pt x="627" y="400"/>
                </a:lnTo>
                <a:lnTo>
                  <a:pt x="670" y="374"/>
                </a:lnTo>
                <a:lnTo>
                  <a:pt x="705" y="348"/>
                </a:lnTo>
                <a:lnTo>
                  <a:pt x="740" y="322"/>
                </a:lnTo>
                <a:lnTo>
                  <a:pt x="784" y="304"/>
                </a:lnTo>
                <a:lnTo>
                  <a:pt x="818" y="278"/>
                </a:lnTo>
                <a:lnTo>
                  <a:pt x="862" y="252"/>
                </a:lnTo>
                <a:lnTo>
                  <a:pt x="905" y="235"/>
                </a:lnTo>
                <a:lnTo>
                  <a:pt x="949" y="217"/>
                </a:lnTo>
                <a:lnTo>
                  <a:pt x="1001" y="191"/>
                </a:lnTo>
                <a:lnTo>
                  <a:pt x="1045" y="174"/>
                </a:lnTo>
                <a:lnTo>
                  <a:pt x="1097" y="156"/>
                </a:lnTo>
                <a:lnTo>
                  <a:pt x="1140" y="139"/>
                </a:lnTo>
                <a:lnTo>
                  <a:pt x="1193" y="121"/>
                </a:lnTo>
                <a:lnTo>
                  <a:pt x="1245" y="104"/>
                </a:lnTo>
                <a:lnTo>
                  <a:pt x="1297" y="87"/>
                </a:lnTo>
                <a:lnTo>
                  <a:pt x="1358" y="78"/>
                </a:lnTo>
                <a:lnTo>
                  <a:pt x="1410" y="61"/>
                </a:lnTo>
                <a:lnTo>
                  <a:pt x="1471" y="52"/>
                </a:lnTo>
                <a:lnTo>
                  <a:pt x="1532" y="34"/>
                </a:lnTo>
                <a:lnTo>
                  <a:pt x="1593" y="26"/>
                </a:lnTo>
                <a:lnTo>
                  <a:pt x="1654" y="17"/>
                </a:lnTo>
                <a:lnTo>
                  <a:pt x="1724" y="8"/>
                </a:lnTo>
                <a:lnTo>
                  <a:pt x="1794" y="8"/>
                </a:lnTo>
                <a:lnTo>
                  <a:pt x="1854" y="0"/>
                </a:lnTo>
                <a:lnTo>
                  <a:pt x="1924" y="0"/>
                </a:lnTo>
                <a:lnTo>
                  <a:pt x="2002" y="0"/>
                </a:lnTo>
                <a:lnTo>
                  <a:pt x="2072" y="0"/>
                </a:lnTo>
                <a:lnTo>
                  <a:pt x="2142" y="0"/>
                </a:lnTo>
                <a:lnTo>
                  <a:pt x="2211" y="0"/>
                </a:lnTo>
                <a:lnTo>
                  <a:pt x="2281" y="0"/>
                </a:lnTo>
                <a:lnTo>
                  <a:pt x="2351" y="8"/>
                </a:lnTo>
                <a:lnTo>
                  <a:pt x="2420" y="8"/>
                </a:lnTo>
                <a:lnTo>
                  <a:pt x="2481" y="17"/>
                </a:lnTo>
                <a:lnTo>
                  <a:pt x="2551" y="26"/>
                </a:lnTo>
                <a:lnTo>
                  <a:pt x="2612" y="34"/>
                </a:lnTo>
                <a:lnTo>
                  <a:pt x="2673" y="52"/>
                </a:lnTo>
                <a:lnTo>
                  <a:pt x="2725" y="61"/>
                </a:lnTo>
                <a:lnTo>
                  <a:pt x="2786" y="78"/>
                </a:lnTo>
                <a:lnTo>
                  <a:pt x="2838" y="87"/>
                </a:lnTo>
                <a:lnTo>
                  <a:pt x="2899" y="104"/>
                </a:lnTo>
                <a:lnTo>
                  <a:pt x="2952" y="121"/>
                </a:lnTo>
                <a:lnTo>
                  <a:pt x="3004" y="139"/>
                </a:lnTo>
                <a:lnTo>
                  <a:pt x="3047" y="156"/>
                </a:lnTo>
                <a:lnTo>
                  <a:pt x="3100" y="174"/>
                </a:lnTo>
                <a:lnTo>
                  <a:pt x="3143" y="191"/>
                </a:lnTo>
                <a:lnTo>
                  <a:pt x="3195" y="217"/>
                </a:lnTo>
                <a:lnTo>
                  <a:pt x="3239" y="235"/>
                </a:lnTo>
                <a:lnTo>
                  <a:pt x="3282" y="252"/>
                </a:lnTo>
                <a:lnTo>
                  <a:pt x="3317" y="278"/>
                </a:lnTo>
                <a:lnTo>
                  <a:pt x="3361" y="304"/>
                </a:lnTo>
                <a:lnTo>
                  <a:pt x="3404" y="322"/>
                </a:lnTo>
                <a:lnTo>
                  <a:pt x="3439" y="348"/>
                </a:lnTo>
                <a:lnTo>
                  <a:pt x="3474" y="374"/>
                </a:lnTo>
                <a:lnTo>
                  <a:pt x="3544" y="426"/>
                </a:lnTo>
                <a:lnTo>
                  <a:pt x="3578" y="452"/>
                </a:lnTo>
                <a:lnTo>
                  <a:pt x="3613" y="478"/>
                </a:lnTo>
                <a:lnTo>
                  <a:pt x="3639" y="505"/>
                </a:lnTo>
                <a:lnTo>
                  <a:pt x="3674" y="531"/>
                </a:lnTo>
                <a:lnTo>
                  <a:pt x="3700" y="557"/>
                </a:lnTo>
                <a:lnTo>
                  <a:pt x="3726" y="583"/>
                </a:lnTo>
                <a:lnTo>
                  <a:pt x="3779" y="635"/>
                </a:lnTo>
                <a:lnTo>
                  <a:pt x="3805" y="670"/>
                </a:lnTo>
                <a:lnTo>
                  <a:pt x="3831" y="696"/>
                </a:lnTo>
                <a:lnTo>
                  <a:pt x="3874" y="748"/>
                </a:lnTo>
                <a:lnTo>
                  <a:pt x="3892" y="774"/>
                </a:lnTo>
                <a:lnTo>
                  <a:pt x="3909" y="801"/>
                </a:lnTo>
                <a:lnTo>
                  <a:pt x="3953" y="853"/>
                </a:lnTo>
                <a:lnTo>
                  <a:pt x="3979" y="905"/>
                </a:lnTo>
                <a:lnTo>
                  <a:pt x="4014" y="957"/>
                </a:lnTo>
                <a:lnTo>
                  <a:pt x="4040" y="1009"/>
                </a:lnTo>
                <a:lnTo>
                  <a:pt x="4057" y="1053"/>
                </a:lnTo>
                <a:lnTo>
                  <a:pt x="4083" y="1105"/>
                </a:lnTo>
                <a:lnTo>
                  <a:pt x="4101" y="1149"/>
                </a:lnTo>
                <a:lnTo>
                  <a:pt x="4110" y="1184"/>
                </a:lnTo>
                <a:lnTo>
                  <a:pt x="4118" y="1218"/>
                </a:lnTo>
                <a:lnTo>
                  <a:pt x="4136" y="1253"/>
                </a:lnTo>
                <a:lnTo>
                  <a:pt x="4136" y="1279"/>
                </a:lnTo>
              </a:path>
            </a:pathLst>
          </a:custGeom>
          <a:noFill/>
          <a:ln w="82550">
            <a:solidFill>
              <a:srgbClr val="006600"/>
            </a:solidFill>
            <a:prstDash val="solid"/>
            <a:round/>
            <a:headEnd/>
            <a:tailEnd/>
          </a:ln>
        </p:spPr>
        <p:txBody>
          <a:bodyPr/>
          <a:lstStyle/>
          <a:p>
            <a:endParaRPr lang="en-US"/>
          </a:p>
        </p:txBody>
      </p:sp>
      <p:sp>
        <p:nvSpPr>
          <p:cNvPr id="38916" name="Rectangle 26"/>
          <p:cNvSpPr>
            <a:spLocks noChangeArrowheads="1"/>
          </p:cNvSpPr>
          <p:nvPr/>
        </p:nvSpPr>
        <p:spPr bwMode="auto">
          <a:xfrm>
            <a:off x="2157413" y="6042025"/>
            <a:ext cx="276225" cy="396875"/>
          </a:xfrm>
          <a:prstGeom prst="rect">
            <a:avLst/>
          </a:prstGeom>
          <a:noFill/>
          <a:ln w="9525">
            <a:noFill/>
            <a:miter lim="800000"/>
            <a:headEnd/>
            <a:tailEnd/>
          </a:ln>
        </p:spPr>
        <p:txBody>
          <a:bodyPr wrap="none" lIns="0" tIns="0" rIns="0" bIns="0">
            <a:spAutoFit/>
          </a:bodyPr>
          <a:lstStyle/>
          <a:p>
            <a:r>
              <a:rPr lang="en-US" sz="2600" b="0">
                <a:solidFill>
                  <a:srgbClr val="660066"/>
                </a:solidFill>
              </a:rPr>
              <a:t>0 </a:t>
            </a:r>
            <a:endParaRPr lang="en-US"/>
          </a:p>
        </p:txBody>
      </p:sp>
      <p:sp>
        <p:nvSpPr>
          <p:cNvPr id="38917" name="Freeform 27"/>
          <p:cNvSpPr>
            <a:spLocks/>
          </p:cNvSpPr>
          <p:nvPr/>
        </p:nvSpPr>
        <p:spPr bwMode="auto">
          <a:xfrm>
            <a:off x="2268538" y="1058863"/>
            <a:ext cx="4970462" cy="2446337"/>
          </a:xfrm>
          <a:custGeom>
            <a:avLst/>
            <a:gdLst>
              <a:gd name="T0" fmla="*/ 0 w 4649"/>
              <a:gd name="T1" fmla="*/ 0 h 1541"/>
              <a:gd name="T2" fmla="*/ 0 w 4649"/>
              <a:gd name="T3" fmla="*/ 1541 h 1541"/>
              <a:gd name="T4" fmla="*/ 4649 w 4649"/>
              <a:gd name="T5" fmla="*/ 1541 h 1541"/>
              <a:gd name="T6" fmla="*/ 0 60000 65536"/>
              <a:gd name="T7" fmla="*/ 0 60000 65536"/>
              <a:gd name="T8" fmla="*/ 0 60000 65536"/>
              <a:gd name="T9" fmla="*/ 0 w 4649"/>
              <a:gd name="T10" fmla="*/ 0 h 1541"/>
              <a:gd name="T11" fmla="*/ 4649 w 4649"/>
              <a:gd name="T12" fmla="*/ 1541 h 1541"/>
            </a:gdLst>
            <a:ahLst/>
            <a:cxnLst>
              <a:cxn ang="T6">
                <a:pos x="T0" y="T1"/>
              </a:cxn>
              <a:cxn ang="T7">
                <a:pos x="T2" y="T3"/>
              </a:cxn>
              <a:cxn ang="T8">
                <a:pos x="T4" y="T5"/>
              </a:cxn>
            </a:cxnLst>
            <a:rect l="T9" t="T10" r="T11" b="T12"/>
            <a:pathLst>
              <a:path w="4649" h="1541">
                <a:moveTo>
                  <a:pt x="0" y="0"/>
                </a:moveTo>
                <a:lnTo>
                  <a:pt x="0" y="1541"/>
                </a:lnTo>
                <a:lnTo>
                  <a:pt x="4649" y="1541"/>
                </a:lnTo>
              </a:path>
            </a:pathLst>
          </a:custGeom>
          <a:noFill/>
          <a:ln w="82550">
            <a:solidFill>
              <a:srgbClr val="000000"/>
            </a:solidFill>
            <a:prstDash val="solid"/>
            <a:round/>
            <a:headEnd/>
            <a:tailEnd/>
          </a:ln>
        </p:spPr>
        <p:txBody>
          <a:bodyPr/>
          <a:lstStyle/>
          <a:p>
            <a:endParaRPr lang="en-US"/>
          </a:p>
        </p:txBody>
      </p:sp>
      <p:sp>
        <p:nvSpPr>
          <p:cNvPr id="38918" name="Freeform 34"/>
          <p:cNvSpPr>
            <a:spLocks/>
          </p:cNvSpPr>
          <p:nvPr/>
        </p:nvSpPr>
        <p:spPr bwMode="auto">
          <a:xfrm>
            <a:off x="2295525" y="3844925"/>
            <a:ext cx="4943475" cy="2114550"/>
          </a:xfrm>
          <a:custGeom>
            <a:avLst/>
            <a:gdLst>
              <a:gd name="T0" fmla="*/ 0 w 4650"/>
              <a:gd name="T1" fmla="*/ 0 h 1332"/>
              <a:gd name="T2" fmla="*/ 0 w 4650"/>
              <a:gd name="T3" fmla="*/ 1332 h 1332"/>
              <a:gd name="T4" fmla="*/ 4650 w 4650"/>
              <a:gd name="T5" fmla="*/ 1332 h 1332"/>
              <a:gd name="T6" fmla="*/ 0 60000 65536"/>
              <a:gd name="T7" fmla="*/ 0 60000 65536"/>
              <a:gd name="T8" fmla="*/ 0 60000 65536"/>
              <a:gd name="T9" fmla="*/ 0 w 4650"/>
              <a:gd name="T10" fmla="*/ 0 h 1332"/>
              <a:gd name="T11" fmla="*/ 4650 w 4650"/>
              <a:gd name="T12" fmla="*/ 1332 h 1332"/>
            </a:gdLst>
            <a:ahLst/>
            <a:cxnLst>
              <a:cxn ang="T6">
                <a:pos x="T0" y="T1"/>
              </a:cxn>
              <a:cxn ang="T7">
                <a:pos x="T2" y="T3"/>
              </a:cxn>
              <a:cxn ang="T8">
                <a:pos x="T4" y="T5"/>
              </a:cxn>
            </a:cxnLst>
            <a:rect l="T9" t="T10" r="T11" b="T12"/>
            <a:pathLst>
              <a:path w="4650" h="1332">
                <a:moveTo>
                  <a:pt x="0" y="0"/>
                </a:moveTo>
                <a:lnTo>
                  <a:pt x="0" y="1332"/>
                </a:lnTo>
                <a:lnTo>
                  <a:pt x="4650" y="1332"/>
                </a:lnTo>
              </a:path>
            </a:pathLst>
          </a:custGeom>
          <a:noFill/>
          <a:ln w="82550">
            <a:solidFill>
              <a:srgbClr val="000000"/>
            </a:solidFill>
            <a:prstDash val="solid"/>
            <a:round/>
            <a:headEnd/>
            <a:tailEnd/>
          </a:ln>
        </p:spPr>
        <p:txBody>
          <a:bodyPr/>
          <a:lstStyle/>
          <a:p>
            <a:endParaRPr lang="en-US"/>
          </a:p>
        </p:txBody>
      </p:sp>
      <p:grpSp>
        <p:nvGrpSpPr>
          <p:cNvPr id="2" name="Group 53"/>
          <p:cNvGrpSpPr>
            <a:grpSpLocks/>
          </p:cNvGrpSpPr>
          <p:nvPr/>
        </p:nvGrpSpPr>
        <p:grpSpPr bwMode="auto">
          <a:xfrm>
            <a:off x="2295525" y="4314825"/>
            <a:ext cx="4921250" cy="1489075"/>
            <a:chOff x="1446" y="2718"/>
            <a:chExt cx="3100" cy="938"/>
          </a:xfrm>
        </p:grpSpPr>
        <p:sp>
          <p:nvSpPr>
            <p:cNvPr id="38931" name="Rectangle 32"/>
            <p:cNvSpPr>
              <a:spLocks noChangeArrowheads="1"/>
            </p:cNvSpPr>
            <p:nvPr/>
          </p:nvSpPr>
          <p:spPr bwMode="auto">
            <a:xfrm>
              <a:off x="4176" y="3406"/>
              <a:ext cx="370" cy="250"/>
            </a:xfrm>
            <a:prstGeom prst="rect">
              <a:avLst/>
            </a:prstGeom>
            <a:noFill/>
            <a:ln w="9525">
              <a:noFill/>
              <a:miter lim="800000"/>
              <a:headEnd/>
              <a:tailEnd/>
            </a:ln>
          </p:spPr>
          <p:txBody>
            <a:bodyPr wrap="none" lIns="0" tIns="0" rIns="0" bIns="0">
              <a:spAutoFit/>
            </a:bodyPr>
            <a:lstStyle/>
            <a:p>
              <a:r>
                <a:rPr lang="en-US" sz="2600" b="0">
                  <a:solidFill>
                    <a:srgbClr val="660066"/>
                  </a:solidFill>
                </a:rPr>
                <a:t>MB </a:t>
              </a:r>
              <a:endParaRPr lang="en-US"/>
            </a:p>
          </p:txBody>
        </p:sp>
        <p:sp>
          <p:nvSpPr>
            <p:cNvPr id="38932" name="Line 30"/>
            <p:cNvSpPr>
              <a:spLocks noChangeShapeType="1"/>
            </p:cNvSpPr>
            <p:nvPr/>
          </p:nvSpPr>
          <p:spPr bwMode="auto">
            <a:xfrm>
              <a:off x="1446" y="2718"/>
              <a:ext cx="2696" cy="792"/>
            </a:xfrm>
            <a:prstGeom prst="line">
              <a:avLst/>
            </a:prstGeom>
            <a:noFill/>
            <a:ln w="82550">
              <a:solidFill>
                <a:srgbClr val="006600"/>
              </a:solidFill>
              <a:round/>
              <a:headEnd/>
              <a:tailEnd/>
            </a:ln>
          </p:spPr>
          <p:txBody>
            <a:bodyPr/>
            <a:lstStyle/>
            <a:p>
              <a:endParaRPr lang="en-US"/>
            </a:p>
          </p:txBody>
        </p:sp>
      </p:grpSp>
      <p:grpSp>
        <p:nvGrpSpPr>
          <p:cNvPr id="3" name="Group 52"/>
          <p:cNvGrpSpPr>
            <a:grpSpLocks/>
          </p:cNvGrpSpPr>
          <p:nvPr/>
        </p:nvGrpSpPr>
        <p:grpSpPr bwMode="auto">
          <a:xfrm>
            <a:off x="2295525" y="4784725"/>
            <a:ext cx="5203825" cy="396875"/>
            <a:chOff x="1446" y="3014"/>
            <a:chExt cx="3278" cy="250"/>
          </a:xfrm>
        </p:grpSpPr>
        <p:sp>
          <p:nvSpPr>
            <p:cNvPr id="38929" name="Line 29"/>
            <p:cNvSpPr>
              <a:spLocks noChangeShapeType="1"/>
            </p:cNvSpPr>
            <p:nvPr/>
          </p:nvSpPr>
          <p:spPr bwMode="auto">
            <a:xfrm>
              <a:off x="1446" y="3136"/>
              <a:ext cx="3114" cy="1"/>
            </a:xfrm>
            <a:prstGeom prst="line">
              <a:avLst/>
            </a:prstGeom>
            <a:noFill/>
            <a:ln w="82550">
              <a:solidFill>
                <a:srgbClr val="006600"/>
              </a:solidFill>
              <a:round/>
              <a:headEnd/>
              <a:tailEnd/>
            </a:ln>
          </p:spPr>
          <p:txBody>
            <a:bodyPr/>
            <a:lstStyle/>
            <a:p>
              <a:endParaRPr lang="en-US"/>
            </a:p>
          </p:txBody>
        </p:sp>
        <p:sp>
          <p:nvSpPr>
            <p:cNvPr id="38930" name="Rectangle 35"/>
            <p:cNvSpPr>
              <a:spLocks noChangeArrowheads="1"/>
            </p:cNvSpPr>
            <p:nvPr/>
          </p:nvSpPr>
          <p:spPr bwMode="auto">
            <a:xfrm>
              <a:off x="4608" y="3014"/>
              <a:ext cx="116" cy="250"/>
            </a:xfrm>
            <a:prstGeom prst="rect">
              <a:avLst/>
            </a:prstGeom>
            <a:noFill/>
            <a:ln w="9525">
              <a:noFill/>
              <a:miter lim="800000"/>
              <a:headEnd/>
              <a:tailEnd/>
            </a:ln>
          </p:spPr>
          <p:txBody>
            <a:bodyPr wrap="none" lIns="0" tIns="0" rIns="0" bIns="0">
              <a:spAutoFit/>
            </a:bodyPr>
            <a:lstStyle/>
            <a:p>
              <a:r>
                <a:rPr lang="en-US" sz="2600" b="0" i="1">
                  <a:solidFill>
                    <a:srgbClr val="660066"/>
                  </a:solidFill>
                </a:rPr>
                <a:t>t </a:t>
              </a:r>
              <a:endParaRPr lang="en-US"/>
            </a:p>
          </p:txBody>
        </p:sp>
      </p:grpSp>
      <p:sp>
        <p:nvSpPr>
          <p:cNvPr id="38921" name="Rectangle 36"/>
          <p:cNvSpPr>
            <a:spLocks noChangeArrowheads="1"/>
          </p:cNvSpPr>
          <p:nvPr/>
        </p:nvSpPr>
        <p:spPr bwMode="auto">
          <a:xfrm rot="-5400000">
            <a:off x="-197644" y="4444207"/>
            <a:ext cx="2865437" cy="793750"/>
          </a:xfrm>
          <a:prstGeom prst="rect">
            <a:avLst/>
          </a:prstGeom>
          <a:noFill/>
          <a:ln w="9525">
            <a:noFill/>
            <a:miter lim="800000"/>
            <a:headEnd/>
            <a:tailEnd/>
          </a:ln>
        </p:spPr>
        <p:txBody>
          <a:bodyPr wrap="none" lIns="0" tIns="0" rIns="0" bIns="0">
            <a:spAutoFit/>
          </a:bodyPr>
          <a:lstStyle/>
          <a:p>
            <a:pPr algn="ctr"/>
            <a:r>
              <a:rPr lang="en-US" sz="2600">
                <a:solidFill>
                  <a:srgbClr val="660066"/>
                </a:solidFill>
              </a:rPr>
              <a:t>Marginal Benefit</a:t>
            </a:r>
          </a:p>
          <a:p>
            <a:pPr algn="ctr"/>
            <a:r>
              <a:rPr lang="en-US" sz="2600">
                <a:solidFill>
                  <a:srgbClr val="660066"/>
                </a:solidFill>
              </a:rPr>
              <a:t> and Tax per Unit  </a:t>
            </a:r>
          </a:p>
        </p:txBody>
      </p:sp>
      <p:sp>
        <p:nvSpPr>
          <p:cNvPr id="38922" name="Rectangle 40"/>
          <p:cNvSpPr>
            <a:spLocks noChangeArrowheads="1"/>
          </p:cNvSpPr>
          <p:nvPr/>
        </p:nvSpPr>
        <p:spPr bwMode="auto">
          <a:xfrm rot="-5400000">
            <a:off x="195263" y="1928812"/>
            <a:ext cx="1835150" cy="396875"/>
          </a:xfrm>
          <a:prstGeom prst="rect">
            <a:avLst/>
          </a:prstGeom>
          <a:noFill/>
          <a:ln w="9525">
            <a:noFill/>
            <a:miter lim="800000"/>
            <a:headEnd/>
            <a:tailEnd/>
          </a:ln>
        </p:spPr>
        <p:txBody>
          <a:bodyPr wrap="none" lIns="0" tIns="0" rIns="0" bIns="0">
            <a:spAutoFit/>
          </a:bodyPr>
          <a:lstStyle/>
          <a:p>
            <a:r>
              <a:rPr lang="en-US" sz="2600">
                <a:solidFill>
                  <a:srgbClr val="660066"/>
                </a:solidFill>
              </a:rPr>
              <a:t>Net Benefit </a:t>
            </a:r>
            <a:endParaRPr lang="en-US"/>
          </a:p>
        </p:txBody>
      </p:sp>
      <p:grpSp>
        <p:nvGrpSpPr>
          <p:cNvPr id="4" name="Group 51"/>
          <p:cNvGrpSpPr>
            <a:grpSpLocks/>
          </p:cNvGrpSpPr>
          <p:nvPr/>
        </p:nvGrpSpPr>
        <p:grpSpPr bwMode="auto">
          <a:xfrm>
            <a:off x="4392613" y="1600200"/>
            <a:ext cx="484187" cy="4851400"/>
            <a:chOff x="2767" y="912"/>
            <a:chExt cx="305" cy="3152"/>
          </a:xfrm>
        </p:grpSpPr>
        <p:sp>
          <p:nvSpPr>
            <p:cNvPr id="38925" name="Line 33"/>
            <p:cNvSpPr>
              <a:spLocks noChangeShapeType="1"/>
            </p:cNvSpPr>
            <p:nvPr/>
          </p:nvSpPr>
          <p:spPr bwMode="auto">
            <a:xfrm>
              <a:off x="2880" y="912"/>
              <a:ext cx="7" cy="2842"/>
            </a:xfrm>
            <a:prstGeom prst="line">
              <a:avLst/>
            </a:prstGeom>
            <a:noFill/>
            <a:ln w="82550" cap="rnd">
              <a:solidFill>
                <a:srgbClr val="006600"/>
              </a:solidFill>
              <a:prstDash val="sysDot"/>
              <a:round/>
              <a:headEnd/>
              <a:tailEnd/>
            </a:ln>
          </p:spPr>
          <p:txBody>
            <a:bodyPr/>
            <a:lstStyle/>
            <a:p>
              <a:endParaRPr lang="en-US"/>
            </a:p>
          </p:txBody>
        </p:sp>
        <p:grpSp>
          <p:nvGrpSpPr>
            <p:cNvPr id="5" name="Group 43"/>
            <p:cNvGrpSpPr>
              <a:grpSpLocks/>
            </p:cNvGrpSpPr>
            <p:nvPr/>
          </p:nvGrpSpPr>
          <p:grpSpPr bwMode="auto">
            <a:xfrm>
              <a:off x="2767" y="3797"/>
              <a:ext cx="305" cy="267"/>
              <a:chOff x="2551" y="3797"/>
              <a:chExt cx="305" cy="267"/>
            </a:xfrm>
          </p:grpSpPr>
          <p:sp>
            <p:nvSpPr>
              <p:cNvPr id="38927" name="Rectangle 41"/>
              <p:cNvSpPr>
                <a:spLocks noChangeArrowheads="1"/>
              </p:cNvSpPr>
              <p:nvPr/>
            </p:nvSpPr>
            <p:spPr bwMode="auto">
              <a:xfrm>
                <a:off x="2551" y="3797"/>
                <a:ext cx="162" cy="258"/>
              </a:xfrm>
              <a:prstGeom prst="rect">
                <a:avLst/>
              </a:prstGeom>
              <a:noFill/>
              <a:ln w="9525">
                <a:noFill/>
                <a:miter lim="800000"/>
                <a:headEnd/>
                <a:tailEnd/>
              </a:ln>
            </p:spPr>
            <p:txBody>
              <a:bodyPr wrap="none" lIns="0" tIns="0" rIns="0" bIns="0">
                <a:spAutoFit/>
              </a:bodyPr>
              <a:lstStyle/>
              <a:p>
                <a:r>
                  <a:rPr lang="en-US" sz="2600" b="0" i="1">
                    <a:solidFill>
                      <a:srgbClr val="660066"/>
                    </a:solidFill>
                  </a:rPr>
                  <a:t>Q</a:t>
                </a:r>
                <a:endParaRPr lang="en-US"/>
              </a:p>
            </p:txBody>
          </p:sp>
          <p:sp>
            <p:nvSpPr>
              <p:cNvPr id="38928" name="Rectangle 42"/>
              <p:cNvSpPr>
                <a:spLocks noChangeArrowheads="1"/>
              </p:cNvSpPr>
              <p:nvPr/>
            </p:nvSpPr>
            <p:spPr bwMode="auto">
              <a:xfrm>
                <a:off x="2717" y="3806"/>
                <a:ext cx="139" cy="258"/>
              </a:xfrm>
              <a:prstGeom prst="rect">
                <a:avLst/>
              </a:prstGeom>
              <a:noFill/>
              <a:ln w="9525">
                <a:noFill/>
                <a:miter lim="800000"/>
                <a:headEnd/>
                <a:tailEnd/>
              </a:ln>
            </p:spPr>
            <p:txBody>
              <a:bodyPr wrap="none" lIns="0" tIns="0" rIns="0" bIns="0">
                <a:spAutoFit/>
              </a:bodyPr>
              <a:lstStyle/>
              <a:p>
                <a:r>
                  <a:rPr lang="en-US" sz="2600" b="0">
                    <a:solidFill>
                      <a:srgbClr val="660066"/>
                    </a:solidFill>
                  </a:rPr>
                  <a:t>* </a:t>
                </a:r>
                <a:endParaRPr lang="en-US"/>
              </a:p>
            </p:txBody>
          </p:sp>
        </p:grpSp>
      </p:grpSp>
      <p:sp>
        <p:nvSpPr>
          <p:cNvPr id="38924" name="Text Box 48"/>
          <p:cNvSpPr txBox="1">
            <a:spLocks noChangeArrowheads="1"/>
          </p:cNvSpPr>
          <p:nvPr/>
        </p:nvSpPr>
        <p:spPr bwMode="auto">
          <a:xfrm>
            <a:off x="2667000" y="6299200"/>
            <a:ext cx="4443413" cy="457200"/>
          </a:xfrm>
          <a:prstGeom prst="rect">
            <a:avLst/>
          </a:prstGeom>
          <a:noFill/>
          <a:ln w="9525">
            <a:noFill/>
            <a:miter lim="800000"/>
            <a:headEnd/>
            <a:tailEnd/>
          </a:ln>
        </p:spPr>
        <p:txBody>
          <a:bodyPr wrap="none">
            <a:spAutoFit/>
          </a:bodyPr>
          <a:lstStyle/>
          <a:p>
            <a:r>
              <a:rPr lang="en-US" sz="2400">
                <a:solidFill>
                  <a:srgbClr val="660067"/>
                </a:solidFill>
              </a:rPr>
              <a:t>Output of a Pure Public Good</a:t>
            </a:r>
          </a:p>
        </p:txBody>
      </p:sp>
      <p:sp>
        <p:nvSpPr>
          <p:cNvPr id="21" name="Slide Number Placeholder 20"/>
          <p:cNvSpPr>
            <a:spLocks noGrp="1"/>
          </p:cNvSpPr>
          <p:nvPr>
            <p:ph type="sldNum" sz="quarter" idx="12"/>
          </p:nvPr>
        </p:nvSpPr>
        <p:spPr/>
        <p:txBody>
          <a:bodyPr/>
          <a:lstStyle/>
          <a:p>
            <a:fld id="{9A4B6450-EC41-4195-A209-9389352C6526}" type="slidenum">
              <a:rPr lang="en-US" smtClean="0"/>
              <a:pPr/>
              <a:t>69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169"/>
                                        </p:tgtEl>
                                        <p:attrNameLst>
                                          <p:attrName>style.visibility</p:attrName>
                                        </p:attrNameLst>
                                      </p:cBhvr>
                                      <p:to>
                                        <p:strVal val="visible"/>
                                      </p:to>
                                    </p:set>
                                    <p:animEffect transition="in" filter="wipe(left)">
                                      <p:cBhvr>
                                        <p:cTn id="7" dur="500"/>
                                        <p:tgtEl>
                                          <p:spTgt spid="6169"/>
                                        </p:tgtEl>
                                      </p:cBhvr>
                                    </p:animEffect>
                                  </p:childTnLst>
                                </p:cTn>
                              </p:par>
                            </p:childTnLst>
                          </p:cTn>
                        </p:par>
                        <p:par>
                          <p:cTn id="8" fill="hold">
                            <p:stCondLst>
                              <p:cond delay="500"/>
                            </p:stCondLst>
                            <p:childTnLst>
                              <p:par>
                                <p:cTn id="9" presetID="22" presetClass="entr" presetSubtype="8" fill="hold" nodeType="afterEffect">
                                  <p:stCondLst>
                                    <p:cond delay="10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2000"/>
                            </p:stCondLst>
                            <p:childTnLst>
                              <p:par>
                                <p:cTn id="13" presetID="22" presetClass="entr" presetSubtype="8" fill="hold" nodeType="afterEffect">
                                  <p:stCondLst>
                                    <p:cond delay="10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3500"/>
                            </p:stCondLst>
                            <p:childTnLst>
                              <p:par>
                                <p:cTn id="17" presetID="22" presetClass="entr" presetSubtype="4" fill="hold" nodeType="after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9"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273050" y="393700"/>
            <a:ext cx="8610600" cy="1143000"/>
          </a:xfrm>
        </p:spPr>
        <p:txBody>
          <a:bodyPr>
            <a:normAutofit fontScale="90000"/>
          </a:bodyPr>
          <a:lstStyle/>
          <a:p>
            <a:pPr eaLnBrk="1" hangingPunct="1"/>
            <a:r>
              <a:rPr lang="en-US" sz="4800" dirty="0" smtClean="0">
                <a:cs typeface="Arial" charset="0"/>
              </a:rPr>
              <a:t>Existence of Multiple-Peaked preferences</a:t>
            </a:r>
            <a:endParaRPr lang="en-US" sz="3200" dirty="0" smtClean="0"/>
          </a:p>
        </p:txBody>
      </p:sp>
      <p:sp>
        <p:nvSpPr>
          <p:cNvPr id="31747" name="Rectangle 3"/>
          <p:cNvSpPr>
            <a:spLocks noGrp="1" noChangeArrowheads="1"/>
          </p:cNvSpPr>
          <p:nvPr>
            <p:ph type="body" idx="1"/>
          </p:nvPr>
        </p:nvSpPr>
        <p:spPr>
          <a:xfrm>
            <a:off x="381000" y="1828800"/>
            <a:ext cx="8382000" cy="4800600"/>
          </a:xfrm>
        </p:spPr>
        <p:txBody>
          <a:bodyPr>
            <a:normAutofit/>
          </a:bodyPr>
          <a:lstStyle/>
          <a:p>
            <a:pPr eaLnBrk="1" hangingPunct="1">
              <a:lnSpc>
                <a:spcPct val="90000"/>
              </a:lnSpc>
            </a:pPr>
            <a:r>
              <a:rPr lang="en-US" sz="2800" dirty="0" smtClean="0">
                <a:latin typeface="Arial" charset="0"/>
                <a:cs typeface="Arial" charset="0"/>
              </a:rPr>
              <a:t>Multiple Peaked Preferences are inconsistent with declining Marginal Benefit</a:t>
            </a:r>
          </a:p>
          <a:p>
            <a:pPr eaLnBrk="1" hangingPunct="1">
              <a:lnSpc>
                <a:spcPct val="90000"/>
              </a:lnSpc>
            </a:pPr>
            <a:endParaRPr lang="en-US" sz="2800" dirty="0">
              <a:latin typeface="Arial" charset="0"/>
              <a:cs typeface="Arial" charset="0"/>
            </a:endParaRPr>
          </a:p>
          <a:p>
            <a:pPr eaLnBrk="1" hangingPunct="1">
              <a:lnSpc>
                <a:spcPct val="90000"/>
              </a:lnSpc>
            </a:pPr>
            <a:r>
              <a:rPr lang="en-US" sz="2800" dirty="0" smtClean="0">
                <a:latin typeface="Arial" charset="0"/>
                <a:cs typeface="Arial" charset="0"/>
              </a:rPr>
              <a:t>Can exist in real life:</a:t>
            </a:r>
          </a:p>
          <a:p>
            <a:pPr lvl="1">
              <a:lnSpc>
                <a:spcPct val="90000"/>
              </a:lnSpc>
            </a:pPr>
            <a:r>
              <a:rPr lang="en-US" sz="2400" dirty="0" smtClean="0">
                <a:latin typeface="Arial" charset="0"/>
                <a:cs typeface="Arial" charset="0"/>
              </a:rPr>
              <a:t>Example: </a:t>
            </a:r>
          </a:p>
          <a:p>
            <a:pPr lvl="2">
              <a:lnSpc>
                <a:spcPct val="90000"/>
              </a:lnSpc>
            </a:pPr>
            <a:r>
              <a:rPr lang="en-US" sz="2000" dirty="0" smtClean="0">
                <a:latin typeface="Arial" charset="0"/>
                <a:cs typeface="Arial" charset="0"/>
              </a:rPr>
              <a:t>Public </a:t>
            </a:r>
            <a:r>
              <a:rPr lang="en-US" sz="2000" dirty="0" err="1" smtClean="0">
                <a:latin typeface="Arial" charset="0"/>
                <a:cs typeface="Arial" charset="0"/>
              </a:rPr>
              <a:t>vs</a:t>
            </a:r>
            <a:r>
              <a:rPr lang="en-US" sz="2000" dirty="0" smtClean="0">
                <a:latin typeface="Arial" charset="0"/>
                <a:cs typeface="Arial" charset="0"/>
              </a:rPr>
              <a:t> Private schooling Budgets</a:t>
            </a:r>
            <a:endParaRPr lang="en-US" dirty="0"/>
          </a:p>
          <a:p>
            <a:pPr lvl="2">
              <a:lnSpc>
                <a:spcPct val="90000"/>
              </a:lnSpc>
            </a:pPr>
            <a:r>
              <a:rPr lang="en-US" sz="2000" dirty="0">
                <a:latin typeface="Arial" charset="0"/>
                <a:cs typeface="Arial" charset="0"/>
              </a:rPr>
              <a:t>Vietnam War</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Effect transition="in" filter="wipe(left)">
                                      <p:cBhvr>
                                        <p:cTn id="7" dur="500"/>
                                        <p:tgtEl>
                                          <p:spTgt spid="3174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747">
                                            <p:txEl>
                                              <p:pRg st="2" end="2"/>
                                            </p:txEl>
                                          </p:spTgt>
                                        </p:tgtEl>
                                        <p:attrNameLst>
                                          <p:attrName>style.visibility</p:attrName>
                                        </p:attrNameLst>
                                      </p:cBhvr>
                                      <p:to>
                                        <p:strVal val="visible"/>
                                      </p:to>
                                    </p:set>
                                    <p:animEffect transition="in" filter="wipe(left)">
                                      <p:cBhvr>
                                        <p:cTn id="11" dur="500"/>
                                        <p:tgtEl>
                                          <p:spTgt spid="31747">
                                            <p:txEl>
                                              <p:pRg st="2" end="2"/>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1747">
                                            <p:txEl>
                                              <p:pRg st="3" end="3"/>
                                            </p:txEl>
                                          </p:spTgt>
                                        </p:tgtEl>
                                        <p:attrNameLst>
                                          <p:attrName>style.visibility</p:attrName>
                                        </p:attrNameLst>
                                      </p:cBhvr>
                                      <p:to>
                                        <p:strVal val="visible"/>
                                      </p:to>
                                    </p:set>
                                    <p:animEffect transition="in" filter="wipe(left)">
                                      <p:cBhvr>
                                        <p:cTn id="14" dur="500"/>
                                        <p:tgtEl>
                                          <p:spTgt spid="31747">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31747">
                                            <p:txEl>
                                              <p:pRg st="4" end="4"/>
                                            </p:txEl>
                                          </p:spTgt>
                                        </p:tgtEl>
                                        <p:attrNameLst>
                                          <p:attrName>style.visibility</p:attrName>
                                        </p:attrNameLst>
                                      </p:cBhvr>
                                      <p:to>
                                        <p:strVal val="visible"/>
                                      </p:to>
                                    </p:set>
                                    <p:animEffect transition="in" filter="wipe(left)">
                                      <p:cBhvr>
                                        <p:cTn id="17" dur="500"/>
                                        <p:tgtEl>
                                          <p:spTgt spid="31747">
                                            <p:txEl>
                                              <p:pRg st="4" end="4"/>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1747">
                                            <p:txEl>
                                              <p:pRg st="5" end="5"/>
                                            </p:txEl>
                                          </p:spTgt>
                                        </p:tgtEl>
                                        <p:attrNameLst>
                                          <p:attrName>style.visibility</p:attrName>
                                        </p:attrNameLst>
                                      </p:cBhvr>
                                      <p:to>
                                        <p:strVal val="visible"/>
                                      </p:to>
                                    </p:set>
                                    <p:animEffect transition="in" filter="wipe(left)">
                                      <p:cBhvr>
                                        <p:cTn id="20" dur="500"/>
                                        <p:tgtEl>
                                          <p:spTgt spid="317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advAuto="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ctrTitle"/>
          </p:nvPr>
        </p:nvSpPr>
        <p:spPr/>
        <p:txBody>
          <a:bodyPr/>
          <a:lstStyle/>
          <a:p>
            <a:r>
              <a:rPr lang="en-US" dirty="0" smtClean="0"/>
              <a:t>Political Process</a:t>
            </a:r>
            <a:endParaRPr lang="fr-FR" dirty="0" smtClean="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cs typeface="Arial" charset="0"/>
              </a:rPr>
              <a:t>Political Processes</a:t>
            </a:r>
            <a:r>
              <a:rPr lang="en-US" smtClean="0"/>
              <a:t> </a:t>
            </a:r>
          </a:p>
        </p:txBody>
      </p:sp>
      <p:sp>
        <p:nvSpPr>
          <p:cNvPr id="36867" name="Rectangle 3"/>
          <p:cNvSpPr>
            <a:spLocks noGrp="1" noChangeArrowheads="1"/>
          </p:cNvSpPr>
          <p:nvPr>
            <p:ph type="body" idx="1"/>
          </p:nvPr>
        </p:nvSpPr>
        <p:spPr/>
        <p:txBody>
          <a:bodyPr>
            <a:normAutofit lnSpcReduction="10000"/>
          </a:bodyPr>
          <a:lstStyle/>
          <a:p>
            <a:pPr eaLnBrk="1" hangingPunct="1"/>
            <a:r>
              <a:rPr lang="en-US" dirty="0" smtClean="0">
                <a:latin typeface="Arial" charset="0"/>
                <a:cs typeface="Arial" charset="0"/>
              </a:rPr>
              <a:t>Constitutions</a:t>
            </a:r>
          </a:p>
          <a:p>
            <a:pPr lvl="1"/>
            <a:r>
              <a:rPr lang="en-US" dirty="0" smtClean="0">
                <a:latin typeface="Arial" charset="0"/>
                <a:cs typeface="Arial" charset="0"/>
              </a:rPr>
              <a:t>Accepted set of rules by which decisions are made</a:t>
            </a:r>
          </a:p>
          <a:p>
            <a:pPr lvl="1"/>
            <a:r>
              <a:rPr lang="en-US" dirty="0" smtClean="0">
                <a:latin typeface="Arial" charset="0"/>
                <a:cs typeface="Arial" charset="0"/>
              </a:rPr>
              <a:t>Evolve over time</a:t>
            </a:r>
          </a:p>
          <a:p>
            <a:pPr lvl="1"/>
            <a:r>
              <a:rPr lang="en-US" dirty="0" smtClean="0">
                <a:latin typeface="Arial" charset="0"/>
                <a:cs typeface="Arial" charset="0"/>
              </a:rPr>
              <a:t>Are generally accepted</a:t>
            </a:r>
          </a:p>
          <a:p>
            <a:pPr lvl="1"/>
            <a:r>
              <a:rPr lang="en-US" dirty="0" smtClean="0">
                <a:cs typeface="Times New Roman" pitchFamily="18" charset="0"/>
              </a:rPr>
              <a:t>Some decisions require rules some doesn’t </a:t>
            </a:r>
          </a:p>
          <a:p>
            <a:pPr lvl="2"/>
            <a:r>
              <a:rPr lang="en-US" dirty="0" smtClean="0">
                <a:cs typeface="Times New Roman" pitchFamily="18" charset="0"/>
              </a:rPr>
              <a:t>Choice of apparel </a:t>
            </a:r>
            <a:r>
              <a:rPr lang="en-US" dirty="0" err="1" smtClean="0">
                <a:cs typeface="Times New Roman" pitchFamily="18" charset="0"/>
              </a:rPr>
              <a:t>vs</a:t>
            </a:r>
            <a:r>
              <a:rPr lang="en-US" dirty="0" smtClean="0">
                <a:cs typeface="Times New Roman" pitchFamily="18" charset="0"/>
              </a:rPr>
              <a:t> choice of war</a:t>
            </a:r>
          </a:p>
          <a:p>
            <a:pPr lvl="1"/>
            <a:r>
              <a:rPr lang="en-US" dirty="0" smtClean="0">
                <a:cs typeface="Times New Roman" pitchFamily="18" charset="0"/>
              </a:rPr>
              <a:t>Viable constitutions have social contracts inherent in their rules</a:t>
            </a:r>
          </a:p>
          <a:p>
            <a:pPr lvl="2"/>
            <a:r>
              <a:rPr lang="en-US" dirty="0" smtClean="0">
                <a:cs typeface="Times New Roman" pitchFamily="18" charset="0"/>
              </a:rPr>
              <a:t>Uncertainty of skills and future opportunities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72</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867">
                                            <p:txEl>
                                              <p:pRg st="1" end="1"/>
                                            </p:txEl>
                                          </p:spTgt>
                                        </p:tgtEl>
                                        <p:attrNameLst>
                                          <p:attrName>style.visibility</p:attrName>
                                        </p:attrNameLst>
                                      </p:cBhvr>
                                      <p:to>
                                        <p:strVal val="visible"/>
                                      </p:to>
                                    </p:set>
                                    <p:animEffect transition="in" filter="wipe(left)">
                                      <p:cBhvr>
                                        <p:cTn id="10" dur="500"/>
                                        <p:tgtEl>
                                          <p:spTgt spid="3686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Effect transition="in" filter="wipe(left)">
                                      <p:cBhvr>
                                        <p:cTn id="13" dur="500"/>
                                        <p:tgtEl>
                                          <p:spTgt spid="3686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6867">
                                            <p:txEl>
                                              <p:pRg st="3" end="3"/>
                                            </p:txEl>
                                          </p:spTgt>
                                        </p:tgtEl>
                                        <p:attrNameLst>
                                          <p:attrName>style.visibility</p:attrName>
                                        </p:attrNameLst>
                                      </p:cBhvr>
                                      <p:to>
                                        <p:strVal val="visible"/>
                                      </p:to>
                                    </p:set>
                                    <p:animEffect transition="in" filter="wipe(left)">
                                      <p:cBhvr>
                                        <p:cTn id="16" dur="500"/>
                                        <p:tgtEl>
                                          <p:spTgt spid="3686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867">
                                            <p:txEl>
                                              <p:pRg st="4" end="4"/>
                                            </p:txEl>
                                          </p:spTgt>
                                        </p:tgtEl>
                                        <p:attrNameLst>
                                          <p:attrName>style.visibility</p:attrName>
                                        </p:attrNameLst>
                                      </p:cBhvr>
                                      <p:to>
                                        <p:strVal val="visible"/>
                                      </p:to>
                                    </p:set>
                                    <p:animEffect transition="in" filter="wipe(left)">
                                      <p:cBhvr>
                                        <p:cTn id="19" dur="500"/>
                                        <p:tgtEl>
                                          <p:spTgt spid="3686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6867">
                                            <p:txEl>
                                              <p:pRg st="5" end="5"/>
                                            </p:txEl>
                                          </p:spTgt>
                                        </p:tgtEl>
                                        <p:attrNameLst>
                                          <p:attrName>style.visibility</p:attrName>
                                        </p:attrNameLst>
                                      </p:cBhvr>
                                      <p:to>
                                        <p:strVal val="visible"/>
                                      </p:to>
                                    </p:set>
                                    <p:animEffect transition="in" filter="wipe(left)">
                                      <p:cBhvr>
                                        <p:cTn id="22" dur="500"/>
                                        <p:tgtEl>
                                          <p:spTgt spid="36867">
                                            <p:txEl>
                                              <p:pRg st="5" end="5"/>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6867">
                                            <p:txEl>
                                              <p:pRg st="6" end="6"/>
                                            </p:txEl>
                                          </p:spTgt>
                                        </p:tgtEl>
                                        <p:attrNameLst>
                                          <p:attrName>style.visibility</p:attrName>
                                        </p:attrNameLst>
                                      </p:cBhvr>
                                      <p:to>
                                        <p:strVal val="visible"/>
                                      </p:to>
                                    </p:set>
                                    <p:animEffect transition="in" filter="wipe(left)">
                                      <p:cBhvr>
                                        <p:cTn id="25" dur="500"/>
                                        <p:tgtEl>
                                          <p:spTgt spid="36867">
                                            <p:txEl>
                                              <p:pRg st="6" end="6"/>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6867">
                                            <p:txEl>
                                              <p:pRg st="7" end="7"/>
                                            </p:txEl>
                                          </p:spTgt>
                                        </p:tgtEl>
                                        <p:attrNameLst>
                                          <p:attrName>style.visibility</p:attrName>
                                        </p:attrNameLst>
                                      </p:cBhvr>
                                      <p:to>
                                        <p:strVal val="visible"/>
                                      </p:to>
                                    </p:set>
                                    <p:animEffect transition="in" filter="wipe(left)">
                                      <p:cBhvr>
                                        <p:cTn id="28" dur="500"/>
                                        <p:tgtEl>
                                          <p:spTgt spid="3686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advAuto="0"/>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cs typeface="Arial" charset="0"/>
              </a:rPr>
              <a:t>Political Processes</a:t>
            </a:r>
            <a:r>
              <a:rPr lang="en-US" smtClean="0"/>
              <a:t> </a:t>
            </a:r>
          </a:p>
        </p:txBody>
      </p:sp>
      <p:sp>
        <p:nvSpPr>
          <p:cNvPr id="36867" name="Rectangle 3"/>
          <p:cNvSpPr>
            <a:spLocks noGrp="1" noChangeArrowheads="1"/>
          </p:cNvSpPr>
          <p:nvPr>
            <p:ph type="body" idx="1"/>
          </p:nvPr>
        </p:nvSpPr>
        <p:spPr/>
        <p:txBody>
          <a:bodyPr>
            <a:normAutofit/>
          </a:bodyPr>
          <a:lstStyle/>
          <a:p>
            <a:pPr eaLnBrk="1" hangingPunct="1"/>
            <a:r>
              <a:rPr lang="en-US" dirty="0" smtClean="0">
                <a:latin typeface="Arial" charset="0"/>
                <a:cs typeface="Arial" charset="0"/>
              </a:rPr>
              <a:t>Minority Rule</a:t>
            </a:r>
          </a:p>
          <a:p>
            <a:pPr lvl="1"/>
            <a:r>
              <a:rPr lang="en-US" dirty="0" smtClean="0">
                <a:latin typeface="Arial" charset="0"/>
                <a:cs typeface="Arial" charset="0"/>
              </a:rPr>
              <a:t>Might not satisfy majority of community</a:t>
            </a:r>
          </a:p>
          <a:p>
            <a:pPr lvl="1"/>
            <a:r>
              <a:rPr lang="en-US" dirty="0" smtClean="0">
                <a:latin typeface="Arial" charset="0"/>
                <a:cs typeface="Arial" charset="0"/>
              </a:rPr>
              <a:t>Political externalities imposed by minority of citizens</a:t>
            </a:r>
          </a:p>
          <a:p>
            <a:pPr lvl="1"/>
            <a:r>
              <a:rPr lang="en-US" dirty="0" smtClean="0">
                <a:latin typeface="Arial" charset="0"/>
                <a:cs typeface="Arial" charset="0"/>
              </a:rPr>
              <a:t>Decisions by minority – oligarchy</a:t>
            </a:r>
          </a:p>
          <a:p>
            <a:pPr lvl="1"/>
            <a:r>
              <a:rPr lang="en-US" dirty="0" smtClean="0">
                <a:latin typeface="Arial" charset="0"/>
                <a:cs typeface="Arial" charset="0"/>
              </a:rPr>
              <a:t>One single individual – dictatorship (monarchy)</a:t>
            </a:r>
          </a:p>
          <a:p>
            <a:pPr lvl="1"/>
            <a:r>
              <a:rPr lang="en-US" dirty="0" smtClean="0">
                <a:latin typeface="Arial" charset="0"/>
                <a:cs typeface="Arial" charset="0"/>
              </a:rPr>
              <a:t>No population involvement – colonial rule</a:t>
            </a:r>
            <a:endParaRPr lang="en-US" dirty="0"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73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867">
                                            <p:txEl>
                                              <p:pRg st="1" end="1"/>
                                            </p:txEl>
                                          </p:spTgt>
                                        </p:tgtEl>
                                        <p:attrNameLst>
                                          <p:attrName>style.visibility</p:attrName>
                                        </p:attrNameLst>
                                      </p:cBhvr>
                                      <p:to>
                                        <p:strVal val="visible"/>
                                      </p:to>
                                    </p:set>
                                    <p:animEffect transition="in" filter="wipe(left)">
                                      <p:cBhvr>
                                        <p:cTn id="10" dur="500"/>
                                        <p:tgtEl>
                                          <p:spTgt spid="3686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Effect transition="in" filter="wipe(left)">
                                      <p:cBhvr>
                                        <p:cTn id="13" dur="500"/>
                                        <p:tgtEl>
                                          <p:spTgt spid="3686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6867">
                                            <p:txEl>
                                              <p:pRg st="3" end="3"/>
                                            </p:txEl>
                                          </p:spTgt>
                                        </p:tgtEl>
                                        <p:attrNameLst>
                                          <p:attrName>style.visibility</p:attrName>
                                        </p:attrNameLst>
                                      </p:cBhvr>
                                      <p:to>
                                        <p:strVal val="visible"/>
                                      </p:to>
                                    </p:set>
                                    <p:animEffect transition="in" filter="wipe(left)">
                                      <p:cBhvr>
                                        <p:cTn id="16" dur="500"/>
                                        <p:tgtEl>
                                          <p:spTgt spid="36867">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867">
                                            <p:txEl>
                                              <p:pRg st="4" end="4"/>
                                            </p:txEl>
                                          </p:spTgt>
                                        </p:tgtEl>
                                        <p:attrNameLst>
                                          <p:attrName>style.visibility</p:attrName>
                                        </p:attrNameLst>
                                      </p:cBhvr>
                                      <p:to>
                                        <p:strVal val="visible"/>
                                      </p:to>
                                    </p:set>
                                    <p:animEffect transition="in" filter="wipe(left)">
                                      <p:cBhvr>
                                        <p:cTn id="19" dur="500"/>
                                        <p:tgtEl>
                                          <p:spTgt spid="36867">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6867">
                                            <p:txEl>
                                              <p:pRg st="5" end="5"/>
                                            </p:txEl>
                                          </p:spTgt>
                                        </p:tgtEl>
                                        <p:attrNameLst>
                                          <p:attrName>style.visibility</p:attrName>
                                        </p:attrNameLst>
                                      </p:cBhvr>
                                      <p:to>
                                        <p:strVal val="visible"/>
                                      </p:to>
                                    </p:set>
                                    <p:animEffect transition="in" filter="wipe(left)">
                                      <p:cBhvr>
                                        <p:cTn id="22" dur="500"/>
                                        <p:tgtEl>
                                          <p:spTgt spid="36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advAuto="0"/>
    </p:bld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cs typeface="Arial" charset="0"/>
              </a:rPr>
              <a:t>Political Processes</a:t>
            </a:r>
            <a:r>
              <a:rPr lang="en-US" smtClean="0"/>
              <a:t> </a:t>
            </a:r>
          </a:p>
        </p:txBody>
      </p:sp>
      <p:sp>
        <p:nvSpPr>
          <p:cNvPr id="36867" name="Rectangle 3"/>
          <p:cNvSpPr>
            <a:spLocks noGrp="1" noChangeArrowheads="1"/>
          </p:cNvSpPr>
          <p:nvPr>
            <p:ph type="body" idx="1"/>
          </p:nvPr>
        </p:nvSpPr>
        <p:spPr/>
        <p:txBody>
          <a:bodyPr/>
          <a:lstStyle/>
          <a:p>
            <a:pPr eaLnBrk="1" hangingPunct="1"/>
            <a:r>
              <a:rPr lang="en-US" dirty="0" smtClean="0">
                <a:latin typeface="Arial" charset="0"/>
                <a:cs typeface="Arial" charset="0"/>
              </a:rPr>
              <a:t>Majority Rule</a:t>
            </a:r>
            <a:r>
              <a:rPr lang="en-US" dirty="0" smtClean="0"/>
              <a:t> </a:t>
            </a:r>
            <a:endParaRPr lang="en-US" dirty="0"/>
          </a:p>
          <a:p>
            <a:pPr lvl="1"/>
            <a:r>
              <a:rPr lang="en-US" dirty="0" smtClean="0"/>
              <a:t>Simple majority rule 51%</a:t>
            </a:r>
          </a:p>
          <a:p>
            <a:pPr lvl="1"/>
            <a:r>
              <a:rPr lang="en-US" dirty="0" smtClean="0"/>
              <a:t>2/3 ,majority rule</a:t>
            </a:r>
          </a:p>
          <a:p>
            <a:pPr lvl="2"/>
            <a:r>
              <a:rPr lang="en-US" dirty="0" smtClean="0"/>
              <a:t>Number of dissatisfied voters declines to 33%</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animEffect transition="in" filter="wipe(left)">
                                      <p:cBhvr>
                                        <p:cTn id="7" dur="500"/>
                                        <p:tgtEl>
                                          <p:spTgt spid="3686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867">
                                            <p:txEl>
                                              <p:pRg st="1" end="1"/>
                                            </p:txEl>
                                          </p:spTgt>
                                        </p:tgtEl>
                                        <p:attrNameLst>
                                          <p:attrName>style.visibility</p:attrName>
                                        </p:attrNameLst>
                                      </p:cBhvr>
                                      <p:to>
                                        <p:strVal val="visible"/>
                                      </p:to>
                                    </p:set>
                                    <p:animEffect transition="in" filter="wipe(left)">
                                      <p:cBhvr>
                                        <p:cTn id="10" dur="500"/>
                                        <p:tgtEl>
                                          <p:spTgt spid="3686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6867">
                                            <p:txEl>
                                              <p:pRg st="2" end="2"/>
                                            </p:txEl>
                                          </p:spTgt>
                                        </p:tgtEl>
                                        <p:attrNameLst>
                                          <p:attrName>style.visibility</p:attrName>
                                        </p:attrNameLst>
                                      </p:cBhvr>
                                      <p:to>
                                        <p:strVal val="visible"/>
                                      </p:to>
                                    </p:set>
                                    <p:animEffect transition="in" filter="wipe(left)">
                                      <p:cBhvr>
                                        <p:cTn id="13" dur="500"/>
                                        <p:tgtEl>
                                          <p:spTgt spid="3686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6867">
                                            <p:txEl>
                                              <p:pRg st="3" end="3"/>
                                            </p:txEl>
                                          </p:spTgt>
                                        </p:tgtEl>
                                        <p:attrNameLst>
                                          <p:attrName>style.visibility</p:attrName>
                                        </p:attrNameLst>
                                      </p:cBhvr>
                                      <p:to>
                                        <p:strVal val="visible"/>
                                      </p:to>
                                    </p:set>
                                    <p:animEffect transition="in" filter="wipe(left)">
                                      <p:cBhvr>
                                        <p:cTn id="16" dur="500"/>
                                        <p:tgtEl>
                                          <p:spTgt spid="368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utoUpdateAnimBg="0" advAuto="0"/>
    </p:bld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eaLnBrk="1" hangingPunct="1"/>
            <a:r>
              <a:rPr lang="en-US" smtClean="0">
                <a:cs typeface="Arial" charset="0"/>
              </a:rPr>
              <a:t>Costs and Benefits of Collective Action</a:t>
            </a:r>
            <a:r>
              <a:rPr lang="en-US" smtClean="0"/>
              <a:t> </a:t>
            </a:r>
          </a:p>
        </p:txBody>
      </p:sp>
      <p:sp>
        <p:nvSpPr>
          <p:cNvPr id="37891" name="Rectangle 3"/>
          <p:cNvSpPr>
            <a:spLocks noGrp="1" noChangeArrowheads="1"/>
          </p:cNvSpPr>
          <p:nvPr>
            <p:ph type="body" idx="1"/>
          </p:nvPr>
        </p:nvSpPr>
        <p:spPr/>
        <p:txBody>
          <a:bodyPr>
            <a:normAutofit/>
          </a:bodyPr>
          <a:lstStyle/>
          <a:p>
            <a:pPr eaLnBrk="1" hangingPunct="1"/>
            <a:r>
              <a:rPr lang="en-US" dirty="0" smtClean="0">
                <a:latin typeface="Arial" charset="0"/>
                <a:cs typeface="Arial" charset="0"/>
              </a:rPr>
              <a:t>Benefit: 	decrease in political 				externalities</a:t>
            </a:r>
          </a:p>
          <a:p>
            <a:pPr lvl="1"/>
            <a:r>
              <a:rPr lang="en-US" dirty="0" smtClean="0">
                <a:latin typeface="Arial" charset="0"/>
                <a:cs typeface="Arial" charset="0"/>
              </a:rPr>
              <a:t>Cost an individuals bears due to actions of others through political process</a:t>
            </a:r>
            <a:endParaRPr lang="en-US" dirty="0" smtClean="0">
              <a:cs typeface="Times New Roman" pitchFamily="18" charset="0"/>
            </a:endParaRPr>
          </a:p>
          <a:p>
            <a:pPr eaLnBrk="1" hangingPunct="1"/>
            <a:endParaRPr lang="en-US" dirty="0" smtClean="0">
              <a:cs typeface="Times New Roman" pitchFamily="18" charset="0"/>
            </a:endParaRPr>
          </a:p>
          <a:p>
            <a:pPr eaLnBrk="1" hangingPunct="1"/>
            <a:r>
              <a:rPr lang="en-US" dirty="0" smtClean="0">
                <a:latin typeface="Arial" charset="0"/>
                <a:cs typeface="Arial" charset="0"/>
              </a:rPr>
              <a:t>Cost:		increase in political 					transactions cost</a:t>
            </a:r>
            <a:r>
              <a:rPr lang="en-US" dirty="0" smtClean="0"/>
              <a:t>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wipe(left)">
                                      <p:cBhvr>
                                        <p:cTn id="7" dur="500"/>
                                        <p:tgtEl>
                                          <p:spTgt spid="3789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891">
                                            <p:txEl>
                                              <p:pRg st="1" end="1"/>
                                            </p:txEl>
                                          </p:spTgt>
                                        </p:tgtEl>
                                        <p:attrNameLst>
                                          <p:attrName>style.visibility</p:attrName>
                                        </p:attrNameLst>
                                      </p:cBhvr>
                                      <p:to>
                                        <p:strVal val="visible"/>
                                      </p:to>
                                    </p:set>
                                    <p:animEffect transition="in" filter="wipe(left)">
                                      <p:cBhvr>
                                        <p:cTn id="10" dur="500"/>
                                        <p:tgtEl>
                                          <p:spTgt spid="37891">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7891">
                                            <p:txEl>
                                              <p:pRg st="3" end="3"/>
                                            </p:txEl>
                                          </p:spTgt>
                                        </p:tgtEl>
                                        <p:attrNameLst>
                                          <p:attrName>style.visibility</p:attrName>
                                        </p:attrNameLst>
                                      </p:cBhvr>
                                      <p:to>
                                        <p:strVal val="visible"/>
                                      </p:to>
                                    </p:set>
                                    <p:animEffect transition="in" filter="wipe(left)">
                                      <p:cBhvr>
                                        <p:cTn id="14" dur="500"/>
                                        <p:tgtEl>
                                          <p:spTgt spid="37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advAuto="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normAutofit fontScale="90000"/>
          </a:bodyPr>
          <a:lstStyle/>
          <a:p>
            <a:pPr eaLnBrk="1" hangingPunct="1"/>
            <a:r>
              <a:rPr lang="en-US" smtClean="0">
                <a:cs typeface="Arial" charset="0"/>
              </a:rPr>
              <a:t>Costs and Benefits of Collective Action</a:t>
            </a:r>
            <a:r>
              <a:rPr lang="en-US" smtClean="0"/>
              <a:t> </a:t>
            </a:r>
          </a:p>
        </p:txBody>
      </p:sp>
      <p:sp>
        <p:nvSpPr>
          <p:cNvPr id="37891" name="Rectangle 3"/>
          <p:cNvSpPr>
            <a:spLocks noGrp="1" noChangeArrowheads="1"/>
          </p:cNvSpPr>
          <p:nvPr>
            <p:ph type="body" idx="1"/>
          </p:nvPr>
        </p:nvSpPr>
        <p:spPr>
          <a:xfrm>
            <a:off x="457200" y="1600200"/>
            <a:ext cx="8229600" cy="4800600"/>
          </a:xfrm>
        </p:spPr>
        <p:txBody>
          <a:bodyPr>
            <a:normAutofit fontScale="77500" lnSpcReduction="20000"/>
          </a:bodyPr>
          <a:lstStyle/>
          <a:p>
            <a:r>
              <a:rPr lang="en-US" dirty="0" smtClean="0"/>
              <a:t>Political externalities are zero in unanimous decisions.</a:t>
            </a:r>
          </a:p>
          <a:p>
            <a:pPr lvl="1"/>
            <a:r>
              <a:rPr lang="en-US" dirty="0" smtClean="0"/>
              <a:t>Political Externality – not the only costs</a:t>
            </a:r>
          </a:p>
          <a:p>
            <a:pPr lvl="1"/>
            <a:r>
              <a:rPr lang="en-US" dirty="0" smtClean="0"/>
              <a:t>Transaction costs</a:t>
            </a:r>
          </a:p>
          <a:p>
            <a:pPr lvl="2"/>
            <a:r>
              <a:rPr lang="en-US" dirty="0" smtClean="0"/>
              <a:t>Cost of reaching the decision</a:t>
            </a:r>
          </a:p>
          <a:p>
            <a:pPr lvl="1"/>
            <a:r>
              <a:rPr lang="en-US" dirty="0" smtClean="0"/>
              <a:t>Knowledge of ability to prevent action</a:t>
            </a:r>
          </a:p>
          <a:p>
            <a:pPr lvl="2"/>
            <a:r>
              <a:rPr lang="en-US" dirty="0" smtClean="0"/>
              <a:t>Extortion</a:t>
            </a:r>
          </a:p>
          <a:p>
            <a:endParaRPr lang="en-US" dirty="0" smtClean="0"/>
          </a:p>
          <a:p>
            <a:r>
              <a:rPr lang="en-US" dirty="0" smtClean="0"/>
              <a:t>Rational choice</a:t>
            </a:r>
          </a:p>
          <a:p>
            <a:pPr lvl="1"/>
            <a:r>
              <a:rPr lang="en-US" dirty="0" smtClean="0"/>
              <a:t>Rule that minimizes political externalities and transaction costs</a:t>
            </a:r>
          </a:p>
          <a:p>
            <a:endParaRPr lang="en-US" dirty="0" smtClean="0"/>
          </a:p>
          <a:p>
            <a:r>
              <a:rPr lang="en-US" dirty="0" smtClean="0"/>
              <a:t>Generalization for individuals who have</a:t>
            </a:r>
          </a:p>
          <a:p>
            <a:pPr lvl="1"/>
            <a:r>
              <a:rPr lang="en-US" dirty="0" smtClean="0"/>
              <a:t>extreme preferences – may choose majority rule</a:t>
            </a:r>
          </a:p>
          <a:p>
            <a:pPr lvl="1"/>
            <a:r>
              <a:rPr lang="en-US" dirty="0" smtClean="0"/>
              <a:t>higher opportunity cost of time – may choose minority rule</a:t>
            </a:r>
          </a:p>
          <a:p>
            <a:pPr lvl="1"/>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76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7891">
                                            <p:txEl>
                                              <p:pRg st="0" end="0"/>
                                            </p:txEl>
                                          </p:spTgt>
                                        </p:tgtEl>
                                        <p:attrNameLst>
                                          <p:attrName>style.visibility</p:attrName>
                                        </p:attrNameLst>
                                      </p:cBhvr>
                                      <p:to>
                                        <p:strVal val="visible"/>
                                      </p:to>
                                    </p:set>
                                    <p:animEffect transition="in" filter="wipe(left)">
                                      <p:cBhvr>
                                        <p:cTn id="7" dur="500"/>
                                        <p:tgtEl>
                                          <p:spTgt spid="37891">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891">
                                            <p:txEl>
                                              <p:pRg st="1" end="1"/>
                                            </p:txEl>
                                          </p:spTgt>
                                        </p:tgtEl>
                                        <p:attrNameLst>
                                          <p:attrName>style.visibility</p:attrName>
                                        </p:attrNameLst>
                                      </p:cBhvr>
                                      <p:to>
                                        <p:strVal val="visible"/>
                                      </p:to>
                                    </p:set>
                                    <p:animEffect transition="in" filter="wipe(left)">
                                      <p:cBhvr>
                                        <p:cTn id="10" dur="500"/>
                                        <p:tgtEl>
                                          <p:spTgt spid="37891">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891">
                                            <p:txEl>
                                              <p:pRg st="2" end="2"/>
                                            </p:txEl>
                                          </p:spTgt>
                                        </p:tgtEl>
                                        <p:attrNameLst>
                                          <p:attrName>style.visibility</p:attrName>
                                        </p:attrNameLst>
                                      </p:cBhvr>
                                      <p:to>
                                        <p:strVal val="visible"/>
                                      </p:to>
                                    </p:set>
                                    <p:animEffect transition="in" filter="wipe(left)">
                                      <p:cBhvr>
                                        <p:cTn id="13" dur="500"/>
                                        <p:tgtEl>
                                          <p:spTgt spid="37891">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7891">
                                            <p:txEl>
                                              <p:pRg st="3" end="3"/>
                                            </p:txEl>
                                          </p:spTgt>
                                        </p:tgtEl>
                                        <p:attrNameLst>
                                          <p:attrName>style.visibility</p:attrName>
                                        </p:attrNameLst>
                                      </p:cBhvr>
                                      <p:to>
                                        <p:strVal val="visible"/>
                                      </p:to>
                                    </p:set>
                                    <p:animEffect transition="in" filter="wipe(left)">
                                      <p:cBhvr>
                                        <p:cTn id="16" dur="500"/>
                                        <p:tgtEl>
                                          <p:spTgt spid="37891">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7891">
                                            <p:txEl>
                                              <p:pRg st="4" end="4"/>
                                            </p:txEl>
                                          </p:spTgt>
                                        </p:tgtEl>
                                        <p:attrNameLst>
                                          <p:attrName>style.visibility</p:attrName>
                                        </p:attrNameLst>
                                      </p:cBhvr>
                                      <p:to>
                                        <p:strVal val="visible"/>
                                      </p:to>
                                    </p:set>
                                    <p:animEffect transition="in" filter="wipe(left)">
                                      <p:cBhvr>
                                        <p:cTn id="19" dur="500"/>
                                        <p:tgtEl>
                                          <p:spTgt spid="37891">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7891">
                                            <p:txEl>
                                              <p:pRg st="5" end="5"/>
                                            </p:txEl>
                                          </p:spTgt>
                                        </p:tgtEl>
                                        <p:attrNameLst>
                                          <p:attrName>style.visibility</p:attrName>
                                        </p:attrNameLst>
                                      </p:cBhvr>
                                      <p:to>
                                        <p:strVal val="visible"/>
                                      </p:to>
                                    </p:set>
                                    <p:animEffect transition="in" filter="wipe(left)">
                                      <p:cBhvr>
                                        <p:cTn id="22" dur="500"/>
                                        <p:tgtEl>
                                          <p:spTgt spid="37891">
                                            <p:txEl>
                                              <p:pRg st="5" end="5"/>
                                            </p:txEl>
                                          </p:spTgt>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37891">
                                            <p:txEl>
                                              <p:pRg st="7" end="7"/>
                                            </p:txEl>
                                          </p:spTgt>
                                        </p:tgtEl>
                                        <p:attrNameLst>
                                          <p:attrName>style.visibility</p:attrName>
                                        </p:attrNameLst>
                                      </p:cBhvr>
                                      <p:to>
                                        <p:strVal val="visible"/>
                                      </p:to>
                                    </p:set>
                                    <p:animEffect transition="in" filter="wipe(left)">
                                      <p:cBhvr>
                                        <p:cTn id="26" dur="500"/>
                                        <p:tgtEl>
                                          <p:spTgt spid="37891">
                                            <p:txEl>
                                              <p:pRg st="7" end="7"/>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7891">
                                            <p:txEl>
                                              <p:pRg st="8" end="8"/>
                                            </p:txEl>
                                          </p:spTgt>
                                        </p:tgtEl>
                                        <p:attrNameLst>
                                          <p:attrName>style.visibility</p:attrName>
                                        </p:attrNameLst>
                                      </p:cBhvr>
                                      <p:to>
                                        <p:strVal val="visible"/>
                                      </p:to>
                                    </p:set>
                                    <p:animEffect transition="in" filter="wipe(left)">
                                      <p:cBhvr>
                                        <p:cTn id="29" dur="500"/>
                                        <p:tgtEl>
                                          <p:spTgt spid="37891">
                                            <p:txEl>
                                              <p:pRg st="8" end="8"/>
                                            </p:txEl>
                                          </p:spTgt>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37891">
                                            <p:txEl>
                                              <p:pRg st="10" end="10"/>
                                            </p:txEl>
                                          </p:spTgt>
                                        </p:tgtEl>
                                        <p:attrNameLst>
                                          <p:attrName>style.visibility</p:attrName>
                                        </p:attrNameLst>
                                      </p:cBhvr>
                                      <p:to>
                                        <p:strVal val="visible"/>
                                      </p:to>
                                    </p:set>
                                    <p:animEffect transition="in" filter="wipe(left)">
                                      <p:cBhvr>
                                        <p:cTn id="33" dur="500"/>
                                        <p:tgtEl>
                                          <p:spTgt spid="37891">
                                            <p:txEl>
                                              <p:pRg st="10" end="10"/>
                                            </p:txEl>
                                          </p:spTgt>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37891">
                                            <p:txEl>
                                              <p:pRg st="11" end="11"/>
                                            </p:txEl>
                                          </p:spTgt>
                                        </p:tgtEl>
                                        <p:attrNameLst>
                                          <p:attrName>style.visibility</p:attrName>
                                        </p:attrNameLst>
                                      </p:cBhvr>
                                      <p:to>
                                        <p:strVal val="visible"/>
                                      </p:to>
                                    </p:set>
                                    <p:animEffect transition="in" filter="wipe(left)">
                                      <p:cBhvr>
                                        <p:cTn id="36" dur="500"/>
                                        <p:tgtEl>
                                          <p:spTgt spid="37891">
                                            <p:txEl>
                                              <p:pRg st="11" end="11"/>
                                            </p:txEl>
                                          </p:spTgt>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7891">
                                            <p:txEl>
                                              <p:pRg st="12" end="12"/>
                                            </p:txEl>
                                          </p:spTgt>
                                        </p:tgtEl>
                                        <p:attrNameLst>
                                          <p:attrName>style.visibility</p:attrName>
                                        </p:attrNameLst>
                                      </p:cBhvr>
                                      <p:to>
                                        <p:strVal val="visible"/>
                                      </p:to>
                                    </p:set>
                                    <p:animEffect transition="in" filter="wipe(left)">
                                      <p:cBhvr>
                                        <p:cTn id="39" dur="500"/>
                                        <p:tgtEl>
                                          <p:spTgt spid="3789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utoUpdateAnimBg="0" advAuto="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cs typeface="Arial" charset="0"/>
              </a:rPr>
              <a:t>Possible Alternatives Methods</a:t>
            </a:r>
            <a:r>
              <a:rPr lang="en-US" smtClean="0"/>
              <a:t> </a:t>
            </a:r>
          </a:p>
        </p:txBody>
      </p:sp>
      <p:sp>
        <p:nvSpPr>
          <p:cNvPr id="38915" name="Rectangle 3"/>
          <p:cNvSpPr>
            <a:spLocks noGrp="1" noChangeArrowheads="1"/>
          </p:cNvSpPr>
          <p:nvPr>
            <p:ph type="body" idx="1"/>
          </p:nvPr>
        </p:nvSpPr>
        <p:spPr/>
        <p:txBody>
          <a:bodyPr>
            <a:normAutofit/>
          </a:bodyPr>
          <a:lstStyle/>
          <a:p>
            <a:pPr eaLnBrk="1" hangingPunct="1"/>
            <a:r>
              <a:rPr lang="en-US" dirty="0" smtClean="0">
                <a:latin typeface="Arial" charset="0"/>
                <a:cs typeface="Arial" charset="0"/>
              </a:rPr>
              <a:t>Unanimity</a:t>
            </a:r>
          </a:p>
          <a:p>
            <a:pPr eaLnBrk="1" hangingPunct="1"/>
            <a:r>
              <a:rPr lang="en-US" dirty="0" smtClean="0">
                <a:latin typeface="Arial" charset="0"/>
                <a:cs typeface="Arial" charset="0"/>
              </a:rPr>
              <a:t>Relative unanimity (2/3, 7/8 etc.)</a:t>
            </a:r>
            <a:endParaRPr lang="en-US" dirty="0" smtClean="0">
              <a:cs typeface="Times New Roman" pitchFamily="18" charset="0"/>
            </a:endParaRPr>
          </a:p>
          <a:p>
            <a:pPr eaLnBrk="1" hangingPunct="1"/>
            <a:r>
              <a:rPr lang="en-US" dirty="0" smtClean="0">
                <a:latin typeface="Arial" charset="0"/>
                <a:cs typeface="Arial" charset="0"/>
              </a:rPr>
              <a:t>Plurality rule (more than 3 outcomes possible)</a:t>
            </a:r>
            <a:endParaRPr lang="en-US" dirty="0" smtClean="0">
              <a:cs typeface="Times New Roman" pitchFamily="18" charset="0"/>
            </a:endParaRPr>
          </a:p>
          <a:p>
            <a:pPr eaLnBrk="1" hangingPunct="1"/>
            <a:r>
              <a:rPr lang="en-US" dirty="0" smtClean="0">
                <a:latin typeface="Arial" charset="0"/>
                <a:cs typeface="Arial" charset="0"/>
              </a:rPr>
              <a:t>Point-count voting (enables voters to register the intensity of their preference)</a:t>
            </a:r>
            <a:endParaRPr lang="en-US" dirty="0" smtClean="0">
              <a:cs typeface="Times New Roman" pitchFamily="18" charset="0"/>
            </a:endParaRPr>
          </a:p>
          <a:p>
            <a:pPr eaLnBrk="1" hangingPunct="1"/>
            <a:r>
              <a:rPr lang="en-US" dirty="0" smtClean="0">
                <a:latin typeface="Arial" charset="0"/>
                <a:cs typeface="Arial" charset="0"/>
              </a:rPr>
              <a:t>Instant Runoffs </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wipe(left)">
                                      <p:cBhvr>
                                        <p:cTn id="7" dur="500"/>
                                        <p:tgtEl>
                                          <p:spTgt spid="3891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915">
                                            <p:txEl>
                                              <p:pRg st="1" end="1"/>
                                            </p:txEl>
                                          </p:spTgt>
                                        </p:tgtEl>
                                        <p:attrNameLst>
                                          <p:attrName>style.visibility</p:attrName>
                                        </p:attrNameLst>
                                      </p:cBhvr>
                                      <p:to>
                                        <p:strVal val="visible"/>
                                      </p:to>
                                    </p:set>
                                    <p:animEffect transition="in" filter="wipe(left)">
                                      <p:cBhvr>
                                        <p:cTn id="11" dur="500"/>
                                        <p:tgtEl>
                                          <p:spTgt spid="3891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915">
                                            <p:txEl>
                                              <p:pRg st="2" end="2"/>
                                            </p:txEl>
                                          </p:spTgt>
                                        </p:tgtEl>
                                        <p:attrNameLst>
                                          <p:attrName>style.visibility</p:attrName>
                                        </p:attrNameLst>
                                      </p:cBhvr>
                                      <p:to>
                                        <p:strVal val="visible"/>
                                      </p:to>
                                    </p:set>
                                    <p:animEffect transition="in" filter="wipe(left)">
                                      <p:cBhvr>
                                        <p:cTn id="15" dur="500"/>
                                        <p:tgtEl>
                                          <p:spTgt spid="3891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8915">
                                            <p:txEl>
                                              <p:pRg st="3" end="3"/>
                                            </p:txEl>
                                          </p:spTgt>
                                        </p:tgtEl>
                                        <p:attrNameLst>
                                          <p:attrName>style.visibility</p:attrName>
                                        </p:attrNameLst>
                                      </p:cBhvr>
                                      <p:to>
                                        <p:strVal val="visible"/>
                                      </p:to>
                                    </p:set>
                                    <p:animEffect transition="in" filter="wipe(left)">
                                      <p:cBhvr>
                                        <p:cTn id="19" dur="500"/>
                                        <p:tgtEl>
                                          <p:spTgt spid="38915">
                                            <p:txEl>
                                              <p:pRg st="3" end="3"/>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915">
                                            <p:txEl>
                                              <p:pRg st="4" end="4"/>
                                            </p:txEl>
                                          </p:spTgt>
                                        </p:tgtEl>
                                        <p:attrNameLst>
                                          <p:attrName>style.visibility</p:attrName>
                                        </p:attrNameLst>
                                      </p:cBhvr>
                                      <p:to>
                                        <p:strVal val="visible"/>
                                      </p:to>
                                    </p:set>
                                    <p:animEffect transition="in" filter="wipe(left)">
                                      <p:cBhvr>
                                        <p:cTn id="23" dur="500"/>
                                        <p:tgtEl>
                                          <p:spTgt spid="389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advAuto="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r>
              <a:rPr lang="en-US" dirty="0" smtClean="0">
                <a:cs typeface="Arial" charset="0"/>
              </a:rPr>
              <a:t>Political Parties and Political Equilibrium</a:t>
            </a:r>
            <a:endParaRPr lang="en-US" dirty="0" smtClean="0"/>
          </a:p>
        </p:txBody>
      </p:sp>
      <p:sp>
        <p:nvSpPr>
          <p:cNvPr id="38915" name="Rectangle 3"/>
          <p:cNvSpPr>
            <a:spLocks noGrp="1" noChangeArrowheads="1"/>
          </p:cNvSpPr>
          <p:nvPr>
            <p:ph type="body" idx="1"/>
          </p:nvPr>
        </p:nvSpPr>
        <p:spPr/>
        <p:txBody>
          <a:bodyPr>
            <a:normAutofit fontScale="92500" lnSpcReduction="10000"/>
          </a:bodyPr>
          <a:lstStyle/>
          <a:p>
            <a:r>
              <a:rPr lang="en-US" dirty="0" smtClean="0">
                <a:latin typeface="Arial" charset="0"/>
                <a:cs typeface="Arial" charset="0"/>
              </a:rPr>
              <a:t>Politicians seek elective office for variety of reasons:</a:t>
            </a:r>
          </a:p>
          <a:p>
            <a:pPr lvl="1"/>
            <a:r>
              <a:rPr lang="en-US" dirty="0" smtClean="0">
                <a:latin typeface="Arial" charset="0"/>
                <a:cs typeface="Arial" charset="0"/>
              </a:rPr>
              <a:t>Power</a:t>
            </a:r>
          </a:p>
          <a:p>
            <a:pPr lvl="1"/>
            <a:r>
              <a:rPr lang="en-US" dirty="0" smtClean="0">
                <a:latin typeface="Arial" charset="0"/>
                <a:cs typeface="Arial" charset="0"/>
              </a:rPr>
              <a:t>Prestige</a:t>
            </a:r>
          </a:p>
          <a:p>
            <a:pPr lvl="1"/>
            <a:r>
              <a:rPr lang="en-US" dirty="0" smtClean="0">
                <a:latin typeface="Arial" charset="0"/>
                <a:cs typeface="Arial" charset="0"/>
              </a:rPr>
              <a:t>Desire to serve others</a:t>
            </a:r>
          </a:p>
          <a:p>
            <a:r>
              <a:rPr lang="en-US" dirty="0" smtClean="0">
                <a:latin typeface="Arial" charset="0"/>
                <a:cs typeface="Arial" charset="0"/>
              </a:rPr>
              <a:t>Politicians having similar ideas group together in Political parties</a:t>
            </a:r>
          </a:p>
          <a:p>
            <a:r>
              <a:rPr lang="en-US" dirty="0" smtClean="0">
                <a:latin typeface="Arial" charset="0"/>
                <a:cs typeface="Arial" charset="0"/>
              </a:rPr>
              <a:t>Political Parties Vote </a:t>
            </a:r>
            <a:r>
              <a:rPr lang="en-US" dirty="0" err="1" smtClean="0">
                <a:latin typeface="Arial" charset="0"/>
                <a:cs typeface="Arial" charset="0"/>
              </a:rPr>
              <a:t>Maximizers</a:t>
            </a:r>
            <a:endParaRPr lang="en-US" dirty="0" smtClean="0">
              <a:latin typeface="Arial" charset="0"/>
              <a:cs typeface="Arial" charset="0"/>
            </a:endParaRPr>
          </a:p>
          <a:p>
            <a:pPr lvl="1"/>
            <a:r>
              <a:rPr lang="en-US" dirty="0" smtClean="0">
                <a:latin typeface="Arial" charset="0"/>
                <a:cs typeface="Arial" charset="0"/>
              </a:rPr>
              <a:t>e.g. Beneficial program for minority and spreading cost on the majority</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wipe(left)">
                                      <p:cBhvr>
                                        <p:cTn id="7" dur="500"/>
                                        <p:tgtEl>
                                          <p:spTgt spid="3891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8915">
                                            <p:txEl>
                                              <p:pRg st="1" end="1"/>
                                            </p:txEl>
                                          </p:spTgt>
                                        </p:tgtEl>
                                        <p:attrNameLst>
                                          <p:attrName>style.visibility</p:attrName>
                                        </p:attrNameLst>
                                      </p:cBhvr>
                                      <p:to>
                                        <p:strVal val="visible"/>
                                      </p:to>
                                    </p:set>
                                    <p:animEffect transition="in" filter="wipe(left)">
                                      <p:cBhvr>
                                        <p:cTn id="10" dur="500"/>
                                        <p:tgtEl>
                                          <p:spTgt spid="3891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915">
                                            <p:txEl>
                                              <p:pRg st="2" end="2"/>
                                            </p:txEl>
                                          </p:spTgt>
                                        </p:tgtEl>
                                        <p:attrNameLst>
                                          <p:attrName>style.visibility</p:attrName>
                                        </p:attrNameLst>
                                      </p:cBhvr>
                                      <p:to>
                                        <p:strVal val="visible"/>
                                      </p:to>
                                    </p:set>
                                    <p:animEffect transition="in" filter="wipe(left)">
                                      <p:cBhvr>
                                        <p:cTn id="13" dur="500"/>
                                        <p:tgtEl>
                                          <p:spTgt spid="3891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8915">
                                            <p:txEl>
                                              <p:pRg st="3" end="3"/>
                                            </p:txEl>
                                          </p:spTgt>
                                        </p:tgtEl>
                                        <p:attrNameLst>
                                          <p:attrName>style.visibility</p:attrName>
                                        </p:attrNameLst>
                                      </p:cBhvr>
                                      <p:to>
                                        <p:strVal val="visible"/>
                                      </p:to>
                                    </p:set>
                                    <p:animEffect transition="in" filter="wipe(left)">
                                      <p:cBhvr>
                                        <p:cTn id="16" dur="500"/>
                                        <p:tgtEl>
                                          <p:spTgt spid="38915">
                                            <p:txEl>
                                              <p:pRg st="3" end="3"/>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8915">
                                            <p:txEl>
                                              <p:pRg st="4" end="4"/>
                                            </p:txEl>
                                          </p:spTgt>
                                        </p:tgtEl>
                                        <p:attrNameLst>
                                          <p:attrName>style.visibility</p:attrName>
                                        </p:attrNameLst>
                                      </p:cBhvr>
                                      <p:to>
                                        <p:strVal val="visible"/>
                                      </p:to>
                                    </p:set>
                                    <p:animEffect transition="in" filter="wipe(left)">
                                      <p:cBhvr>
                                        <p:cTn id="20" dur="500"/>
                                        <p:tgtEl>
                                          <p:spTgt spid="38915">
                                            <p:txEl>
                                              <p:pRg st="4" end="4"/>
                                            </p:tx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8915">
                                            <p:txEl>
                                              <p:pRg st="5" end="5"/>
                                            </p:txEl>
                                          </p:spTgt>
                                        </p:tgtEl>
                                        <p:attrNameLst>
                                          <p:attrName>style.visibility</p:attrName>
                                        </p:attrNameLst>
                                      </p:cBhvr>
                                      <p:to>
                                        <p:strVal val="visible"/>
                                      </p:to>
                                    </p:set>
                                    <p:animEffect transition="in" filter="wipe(left)">
                                      <p:cBhvr>
                                        <p:cTn id="24" dur="500"/>
                                        <p:tgtEl>
                                          <p:spTgt spid="38915">
                                            <p:txEl>
                                              <p:pRg st="5" end="5"/>
                                            </p:tx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8915">
                                            <p:txEl>
                                              <p:pRg st="6" end="6"/>
                                            </p:txEl>
                                          </p:spTgt>
                                        </p:tgtEl>
                                        <p:attrNameLst>
                                          <p:attrName>style.visibility</p:attrName>
                                        </p:attrNameLst>
                                      </p:cBhvr>
                                      <p:to>
                                        <p:strVal val="visible"/>
                                      </p:to>
                                    </p:set>
                                    <p:animEffect transition="in" filter="wipe(left)">
                                      <p:cBhvr>
                                        <p:cTn id="27" dur="500"/>
                                        <p:tgtEl>
                                          <p:spTgt spid="389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advAuto="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r>
              <a:rPr lang="en-US" dirty="0" smtClean="0">
                <a:cs typeface="Arial" charset="0"/>
              </a:rPr>
              <a:t>Political Parties and Political Equilibrium</a:t>
            </a:r>
            <a:endParaRPr lang="en-US" dirty="0" smtClean="0"/>
          </a:p>
        </p:txBody>
      </p:sp>
      <p:sp>
        <p:nvSpPr>
          <p:cNvPr id="38915" name="Rectangle 3"/>
          <p:cNvSpPr>
            <a:spLocks noGrp="1" noChangeArrowheads="1"/>
          </p:cNvSpPr>
          <p:nvPr>
            <p:ph type="body" idx="1"/>
          </p:nvPr>
        </p:nvSpPr>
        <p:spPr/>
        <p:txBody>
          <a:bodyPr>
            <a:normAutofit/>
          </a:bodyPr>
          <a:lstStyle/>
          <a:p>
            <a:r>
              <a:rPr lang="en-US" dirty="0" smtClean="0">
                <a:latin typeface="Arial" charset="0"/>
                <a:cs typeface="Arial" charset="0"/>
              </a:rPr>
              <a:t>If parties can be scaled on the quantity of </a:t>
            </a:r>
            <a:r>
              <a:rPr lang="en-US" dirty="0" err="1" smtClean="0">
                <a:latin typeface="Arial" charset="0"/>
                <a:cs typeface="Arial" charset="0"/>
              </a:rPr>
              <a:t>Govt</a:t>
            </a:r>
            <a:r>
              <a:rPr lang="en-US" dirty="0" smtClean="0">
                <a:latin typeface="Arial" charset="0"/>
                <a:cs typeface="Arial" charset="0"/>
              </a:rPr>
              <a:t> Activity per year</a:t>
            </a:r>
          </a:p>
          <a:p>
            <a:pPr lvl="1"/>
            <a:r>
              <a:rPr lang="en-US" dirty="0" smtClean="0">
                <a:latin typeface="Arial" charset="0"/>
                <a:cs typeface="Arial" charset="0"/>
              </a:rPr>
              <a:t>Median Position </a:t>
            </a:r>
            <a:r>
              <a:rPr lang="en-US" dirty="0" err="1" smtClean="0">
                <a:latin typeface="Arial" charset="0"/>
                <a:cs typeface="Arial" charset="0"/>
              </a:rPr>
              <a:t>vs</a:t>
            </a:r>
            <a:r>
              <a:rPr lang="en-US" dirty="0" smtClean="0">
                <a:latin typeface="Arial" charset="0"/>
                <a:cs typeface="Arial" charset="0"/>
              </a:rPr>
              <a:t> Extreme position</a:t>
            </a:r>
          </a:p>
          <a:p>
            <a:r>
              <a:rPr lang="en-US" dirty="0" smtClean="0">
                <a:latin typeface="Arial" charset="0"/>
                <a:cs typeface="Arial" charset="0"/>
              </a:rPr>
              <a:t>If most preferred outcomes of voters are normally distributed then parties can maximize their votes by having a central position</a:t>
            </a:r>
          </a:p>
        </p:txBody>
      </p:sp>
      <p:sp>
        <p:nvSpPr>
          <p:cNvPr id="4" name="Slide Number Placeholder 3"/>
          <p:cNvSpPr>
            <a:spLocks noGrp="1"/>
          </p:cNvSpPr>
          <p:nvPr>
            <p:ph type="sldNum" sz="quarter" idx="12"/>
          </p:nvPr>
        </p:nvSpPr>
        <p:spPr/>
        <p:txBody>
          <a:bodyPr/>
          <a:lstStyle/>
          <a:p>
            <a:fld id="{9A4B6450-EC41-4195-A209-9389352C6526}" type="slidenum">
              <a:rPr lang="en-US" smtClean="0"/>
              <a:pPr/>
              <a:t>79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915">
                                            <p:txEl>
                                              <p:pRg st="0" end="0"/>
                                            </p:txEl>
                                          </p:spTgt>
                                        </p:tgtEl>
                                        <p:attrNameLst>
                                          <p:attrName>style.visibility</p:attrName>
                                        </p:attrNameLst>
                                      </p:cBhvr>
                                      <p:to>
                                        <p:strVal val="visible"/>
                                      </p:to>
                                    </p:set>
                                    <p:animEffect transition="in" filter="wipe(left)">
                                      <p:cBhvr>
                                        <p:cTn id="7" dur="500"/>
                                        <p:tgtEl>
                                          <p:spTgt spid="3891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8915">
                                            <p:txEl>
                                              <p:pRg st="1" end="1"/>
                                            </p:txEl>
                                          </p:spTgt>
                                        </p:tgtEl>
                                        <p:attrNameLst>
                                          <p:attrName>style.visibility</p:attrName>
                                        </p:attrNameLst>
                                      </p:cBhvr>
                                      <p:to>
                                        <p:strVal val="visible"/>
                                      </p:to>
                                    </p:set>
                                    <p:animEffect transition="in" filter="wipe(left)">
                                      <p:cBhvr>
                                        <p:cTn id="10" dur="500"/>
                                        <p:tgtEl>
                                          <p:spTgt spid="38915">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8915">
                                            <p:txEl>
                                              <p:pRg st="2" end="2"/>
                                            </p:txEl>
                                          </p:spTgt>
                                        </p:tgtEl>
                                        <p:attrNameLst>
                                          <p:attrName>style.visibility</p:attrName>
                                        </p:attrNameLst>
                                      </p:cBhvr>
                                      <p:to>
                                        <p:strVal val="visible"/>
                                      </p:to>
                                    </p:set>
                                    <p:animEffect transition="in" filter="wipe(left)">
                                      <p:cBhvr>
                                        <p:cTn id="14" dur="500"/>
                                        <p:tgtEl>
                                          <p:spTgt spid="38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utoUpdateAnimBg="0" advAuto="0"/>
    </p:bld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a:xfrm>
            <a:off x="685800" y="0"/>
            <a:ext cx="7772400" cy="1143000"/>
          </a:xfrm>
        </p:spPr>
        <p:txBody>
          <a:bodyPr/>
          <a:lstStyle/>
          <a:p>
            <a:pPr eaLnBrk="1" hangingPunct="1"/>
            <a:r>
              <a:rPr lang="en-US" sz="2400" dirty="0" smtClean="0"/>
              <a:t>The Median Voter And Political Platforms</a:t>
            </a:r>
          </a:p>
        </p:txBody>
      </p:sp>
      <p:sp>
        <p:nvSpPr>
          <p:cNvPr id="44035" name="Rectangle 22"/>
          <p:cNvSpPr>
            <a:spLocks noChangeArrowheads="1"/>
          </p:cNvSpPr>
          <p:nvPr/>
        </p:nvSpPr>
        <p:spPr bwMode="auto">
          <a:xfrm rot="-5400000">
            <a:off x="-480219" y="3040857"/>
            <a:ext cx="2073275" cy="496888"/>
          </a:xfrm>
          <a:prstGeom prst="rect">
            <a:avLst/>
          </a:prstGeom>
          <a:noFill/>
          <a:ln w="9525">
            <a:noFill/>
            <a:miter lim="800000"/>
            <a:headEnd/>
            <a:tailEnd/>
          </a:ln>
        </p:spPr>
        <p:txBody>
          <a:bodyPr wrap="none" lIns="0" tIns="0" rIns="0" bIns="0">
            <a:spAutoFit/>
          </a:bodyPr>
          <a:lstStyle/>
          <a:p>
            <a:r>
              <a:rPr lang="en-US" sz="2600">
                <a:solidFill>
                  <a:srgbClr val="660066"/>
                </a:solidFill>
              </a:rPr>
              <a:t>Net Benefit </a:t>
            </a:r>
            <a:endParaRPr lang="en-US"/>
          </a:p>
        </p:txBody>
      </p:sp>
      <p:sp>
        <p:nvSpPr>
          <p:cNvPr id="44036" name="Rectangle 24"/>
          <p:cNvSpPr>
            <a:spLocks noChangeArrowheads="1"/>
          </p:cNvSpPr>
          <p:nvPr/>
        </p:nvSpPr>
        <p:spPr bwMode="auto">
          <a:xfrm>
            <a:off x="657225" y="6083300"/>
            <a:ext cx="8818563" cy="496888"/>
          </a:xfrm>
          <a:prstGeom prst="rect">
            <a:avLst/>
          </a:prstGeom>
          <a:noFill/>
          <a:ln w="9525">
            <a:noFill/>
            <a:miter lim="800000"/>
            <a:headEnd/>
            <a:tailEnd/>
          </a:ln>
        </p:spPr>
        <p:txBody>
          <a:bodyPr wrap="none" lIns="0" tIns="0" rIns="0" bIns="0">
            <a:spAutoFit/>
          </a:bodyPr>
          <a:lstStyle/>
          <a:p>
            <a:r>
              <a:rPr lang="en-US" sz="2600">
                <a:solidFill>
                  <a:srgbClr val="660066"/>
                </a:solidFill>
              </a:rPr>
              <a:t>Output of Government Goods and Services per Year </a:t>
            </a:r>
            <a:endParaRPr lang="en-US"/>
          </a:p>
        </p:txBody>
      </p:sp>
      <p:sp>
        <p:nvSpPr>
          <p:cNvPr id="44037" name="Rectangle 25"/>
          <p:cNvSpPr>
            <a:spLocks noChangeArrowheads="1"/>
          </p:cNvSpPr>
          <p:nvPr/>
        </p:nvSpPr>
        <p:spPr bwMode="auto">
          <a:xfrm>
            <a:off x="739775" y="5640388"/>
            <a:ext cx="442913" cy="455612"/>
          </a:xfrm>
          <a:prstGeom prst="rect">
            <a:avLst/>
          </a:prstGeom>
          <a:noFill/>
          <a:ln w="9525">
            <a:noFill/>
            <a:miter lim="800000"/>
            <a:headEnd/>
            <a:tailEnd/>
          </a:ln>
        </p:spPr>
        <p:txBody>
          <a:bodyPr wrap="none" lIns="0" tIns="0" rIns="0" bIns="0">
            <a:spAutoFit/>
          </a:bodyPr>
          <a:lstStyle/>
          <a:p>
            <a:r>
              <a:rPr lang="en-US" sz="2600" b="0">
                <a:solidFill>
                  <a:srgbClr val="660066"/>
                </a:solidFill>
              </a:rPr>
              <a:t>0 </a:t>
            </a:r>
            <a:endParaRPr lang="en-US"/>
          </a:p>
        </p:txBody>
      </p:sp>
      <p:sp>
        <p:nvSpPr>
          <p:cNvPr id="7191" name="Rectangle 23"/>
          <p:cNvSpPr>
            <a:spLocks noChangeArrowheads="1"/>
          </p:cNvSpPr>
          <p:nvPr/>
        </p:nvSpPr>
        <p:spPr bwMode="auto">
          <a:xfrm>
            <a:off x="4830763" y="3000375"/>
            <a:ext cx="3879850" cy="320675"/>
          </a:xfrm>
          <a:prstGeom prst="rect">
            <a:avLst/>
          </a:prstGeom>
          <a:noFill/>
          <a:ln w="9525">
            <a:noFill/>
            <a:miter lim="800000"/>
            <a:headEnd/>
            <a:tailEnd/>
          </a:ln>
        </p:spPr>
        <p:txBody>
          <a:bodyPr wrap="none" lIns="0" tIns="0" rIns="0" bIns="0">
            <a:spAutoFit/>
          </a:bodyPr>
          <a:lstStyle/>
          <a:p>
            <a:r>
              <a:rPr lang="en-US" sz="2100" b="0">
                <a:solidFill>
                  <a:srgbClr val="000000"/>
                </a:solidFill>
              </a:rPr>
              <a:t>Net Benefit for the Median Voter </a:t>
            </a:r>
            <a:endParaRPr lang="en-US"/>
          </a:p>
        </p:txBody>
      </p:sp>
      <p:grpSp>
        <p:nvGrpSpPr>
          <p:cNvPr id="2" name="Group 28"/>
          <p:cNvGrpSpPr>
            <a:grpSpLocks/>
          </p:cNvGrpSpPr>
          <p:nvPr/>
        </p:nvGrpSpPr>
        <p:grpSpPr bwMode="auto">
          <a:xfrm>
            <a:off x="4733925" y="5626100"/>
            <a:ext cx="482600" cy="411163"/>
            <a:chOff x="2982" y="3544"/>
            <a:chExt cx="304" cy="259"/>
          </a:xfrm>
        </p:grpSpPr>
        <p:sp>
          <p:nvSpPr>
            <p:cNvPr id="44053" name="Rectangle 26"/>
            <p:cNvSpPr>
              <a:spLocks noChangeArrowheads="1"/>
            </p:cNvSpPr>
            <p:nvPr/>
          </p:nvSpPr>
          <p:spPr bwMode="auto">
            <a:xfrm>
              <a:off x="2982" y="3544"/>
              <a:ext cx="162" cy="250"/>
            </a:xfrm>
            <a:prstGeom prst="rect">
              <a:avLst/>
            </a:prstGeom>
            <a:noFill/>
            <a:ln w="9525">
              <a:noFill/>
              <a:miter lim="800000"/>
              <a:headEnd/>
              <a:tailEnd/>
            </a:ln>
          </p:spPr>
          <p:txBody>
            <a:bodyPr wrap="none" lIns="0" tIns="0" rIns="0" bIns="0">
              <a:spAutoFit/>
            </a:bodyPr>
            <a:lstStyle/>
            <a:p>
              <a:r>
                <a:rPr lang="en-US" sz="2600" b="0" i="1">
                  <a:solidFill>
                    <a:srgbClr val="660066"/>
                  </a:solidFill>
                </a:rPr>
                <a:t>Q</a:t>
              </a:r>
              <a:endParaRPr lang="en-US"/>
            </a:p>
          </p:txBody>
        </p:sp>
        <p:sp>
          <p:nvSpPr>
            <p:cNvPr id="44054" name="Rectangle 27"/>
            <p:cNvSpPr>
              <a:spLocks noChangeArrowheads="1"/>
            </p:cNvSpPr>
            <p:nvPr/>
          </p:nvSpPr>
          <p:spPr bwMode="auto">
            <a:xfrm>
              <a:off x="3147" y="3553"/>
              <a:ext cx="139" cy="250"/>
            </a:xfrm>
            <a:prstGeom prst="rect">
              <a:avLst/>
            </a:prstGeom>
            <a:noFill/>
            <a:ln w="9525">
              <a:noFill/>
              <a:miter lim="800000"/>
              <a:headEnd/>
              <a:tailEnd/>
            </a:ln>
          </p:spPr>
          <p:txBody>
            <a:bodyPr wrap="none" lIns="0" tIns="0" rIns="0" bIns="0">
              <a:spAutoFit/>
            </a:bodyPr>
            <a:lstStyle/>
            <a:p>
              <a:r>
                <a:rPr lang="en-US" sz="2600" b="0">
                  <a:solidFill>
                    <a:srgbClr val="660066"/>
                  </a:solidFill>
                </a:rPr>
                <a:t>* </a:t>
              </a:r>
              <a:endParaRPr lang="en-US"/>
            </a:p>
          </p:txBody>
        </p:sp>
      </p:grpSp>
      <p:sp>
        <p:nvSpPr>
          <p:cNvPr id="7197" name="Line 29"/>
          <p:cNvSpPr>
            <a:spLocks noChangeShapeType="1"/>
          </p:cNvSpPr>
          <p:nvPr/>
        </p:nvSpPr>
        <p:spPr bwMode="auto">
          <a:xfrm flipH="1">
            <a:off x="5029200" y="3360738"/>
            <a:ext cx="174625" cy="296862"/>
          </a:xfrm>
          <a:prstGeom prst="line">
            <a:avLst/>
          </a:prstGeom>
          <a:noFill/>
          <a:ln w="27051">
            <a:solidFill>
              <a:srgbClr val="000000"/>
            </a:solidFill>
            <a:round/>
            <a:headEnd/>
            <a:tailEnd type="stealth" w="lg" len="lg"/>
          </a:ln>
        </p:spPr>
        <p:txBody>
          <a:bodyPr/>
          <a:lstStyle/>
          <a:p>
            <a:endParaRPr lang="en-US"/>
          </a:p>
        </p:txBody>
      </p:sp>
      <p:sp>
        <p:nvSpPr>
          <p:cNvPr id="7198" name="Line 30"/>
          <p:cNvSpPr>
            <a:spLocks noChangeShapeType="1"/>
          </p:cNvSpPr>
          <p:nvPr/>
        </p:nvSpPr>
        <p:spPr bwMode="auto">
          <a:xfrm>
            <a:off x="4913313" y="3733800"/>
            <a:ext cx="1587" cy="1768475"/>
          </a:xfrm>
          <a:prstGeom prst="line">
            <a:avLst/>
          </a:prstGeom>
          <a:noFill/>
          <a:ln w="57150" cap="rnd">
            <a:solidFill>
              <a:srgbClr val="006600"/>
            </a:solidFill>
            <a:prstDash val="sysDot"/>
            <a:round/>
            <a:headEnd/>
            <a:tailEnd/>
          </a:ln>
        </p:spPr>
        <p:txBody>
          <a:bodyPr/>
          <a:lstStyle/>
          <a:p>
            <a:endParaRPr lang="en-US"/>
          </a:p>
        </p:txBody>
      </p:sp>
      <p:sp>
        <p:nvSpPr>
          <p:cNvPr id="44042" name="Rectangle 40"/>
          <p:cNvSpPr>
            <a:spLocks noChangeArrowheads="1"/>
          </p:cNvSpPr>
          <p:nvPr/>
        </p:nvSpPr>
        <p:spPr bwMode="auto">
          <a:xfrm>
            <a:off x="892175" y="5487988"/>
            <a:ext cx="7767638" cy="125412"/>
          </a:xfrm>
          <a:prstGeom prst="rect">
            <a:avLst/>
          </a:prstGeom>
          <a:solidFill>
            <a:srgbClr val="FFFFFF"/>
          </a:solidFill>
          <a:ln w="9525">
            <a:noFill/>
            <a:miter lim="800000"/>
            <a:headEnd/>
            <a:tailEnd/>
          </a:ln>
        </p:spPr>
        <p:txBody>
          <a:bodyPr/>
          <a:lstStyle/>
          <a:p>
            <a:endParaRPr lang="en-US"/>
          </a:p>
        </p:txBody>
      </p:sp>
      <p:sp>
        <p:nvSpPr>
          <p:cNvPr id="7210" name="Freeform 42"/>
          <p:cNvSpPr>
            <a:spLocks/>
          </p:cNvSpPr>
          <p:nvPr/>
        </p:nvSpPr>
        <p:spPr bwMode="auto">
          <a:xfrm>
            <a:off x="906463" y="3376613"/>
            <a:ext cx="1150937" cy="2109787"/>
          </a:xfrm>
          <a:custGeom>
            <a:avLst/>
            <a:gdLst>
              <a:gd name="T0" fmla="*/ 0 w 725"/>
              <a:gd name="T1" fmla="*/ 0 h 1329"/>
              <a:gd name="T2" fmla="*/ 725 w 725"/>
              <a:gd name="T3" fmla="*/ 1329 h 1329"/>
              <a:gd name="T4" fmla="*/ 0 60000 65536"/>
              <a:gd name="T5" fmla="*/ 0 60000 65536"/>
              <a:gd name="T6" fmla="*/ 0 w 725"/>
              <a:gd name="T7" fmla="*/ 0 h 1329"/>
              <a:gd name="T8" fmla="*/ 725 w 725"/>
              <a:gd name="T9" fmla="*/ 1329 h 1329"/>
            </a:gdLst>
            <a:ahLst/>
            <a:cxnLst>
              <a:cxn ang="T4">
                <a:pos x="T0" y="T1"/>
              </a:cxn>
              <a:cxn ang="T5">
                <a:pos x="T2" y="T3"/>
              </a:cxn>
            </a:cxnLst>
            <a:rect l="T6" t="T7" r="T8" b="T9"/>
            <a:pathLst>
              <a:path w="725" h="1329">
                <a:moveTo>
                  <a:pt x="0" y="0"/>
                </a:moveTo>
                <a:cubicBezTo>
                  <a:pt x="418" y="8"/>
                  <a:pt x="725" y="1329"/>
                  <a:pt x="725" y="1329"/>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7211" name="Freeform 43"/>
          <p:cNvSpPr>
            <a:spLocks/>
          </p:cNvSpPr>
          <p:nvPr/>
        </p:nvSpPr>
        <p:spPr bwMode="auto">
          <a:xfrm>
            <a:off x="1066800" y="2354263"/>
            <a:ext cx="1587500" cy="3143250"/>
          </a:xfrm>
          <a:custGeom>
            <a:avLst/>
            <a:gdLst>
              <a:gd name="T0" fmla="*/ 0 w 1000"/>
              <a:gd name="T1" fmla="*/ 1973 h 1980"/>
              <a:gd name="T2" fmla="*/ 1000 w 1000"/>
              <a:gd name="T3" fmla="*/ 1980 h 1980"/>
              <a:gd name="T4" fmla="*/ 0 60000 65536"/>
              <a:gd name="T5" fmla="*/ 0 60000 65536"/>
              <a:gd name="T6" fmla="*/ 0 w 1000"/>
              <a:gd name="T7" fmla="*/ 0 h 1980"/>
              <a:gd name="T8" fmla="*/ 1000 w 1000"/>
              <a:gd name="T9" fmla="*/ 1980 h 1980"/>
            </a:gdLst>
            <a:ahLst/>
            <a:cxnLst>
              <a:cxn ang="T4">
                <a:pos x="T0" y="T1"/>
              </a:cxn>
              <a:cxn ang="T5">
                <a:pos x="T2" y="T3"/>
              </a:cxn>
            </a:cxnLst>
            <a:rect l="T6" t="T7" r="T8" b="T9"/>
            <a:pathLst>
              <a:path w="1000" h="1980">
                <a:moveTo>
                  <a:pt x="0" y="1973"/>
                </a:moveTo>
                <a:cubicBezTo>
                  <a:pt x="40" y="1736"/>
                  <a:pt x="431" y="0"/>
                  <a:pt x="1000" y="1980"/>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7212" name="Freeform 44"/>
          <p:cNvSpPr>
            <a:spLocks/>
          </p:cNvSpPr>
          <p:nvPr/>
        </p:nvSpPr>
        <p:spPr bwMode="auto">
          <a:xfrm>
            <a:off x="6181725" y="2351088"/>
            <a:ext cx="1846263" cy="3154362"/>
          </a:xfrm>
          <a:custGeom>
            <a:avLst/>
            <a:gdLst>
              <a:gd name="T0" fmla="*/ 0 w 1163"/>
              <a:gd name="T1" fmla="*/ 1974 h 1987"/>
              <a:gd name="T2" fmla="*/ 1163 w 1163"/>
              <a:gd name="T3" fmla="*/ 1987 h 1987"/>
              <a:gd name="T4" fmla="*/ 0 60000 65536"/>
              <a:gd name="T5" fmla="*/ 0 60000 65536"/>
              <a:gd name="T6" fmla="*/ 0 w 1163"/>
              <a:gd name="T7" fmla="*/ 0 h 1987"/>
              <a:gd name="T8" fmla="*/ 1163 w 1163"/>
              <a:gd name="T9" fmla="*/ 1987 h 1987"/>
            </a:gdLst>
            <a:ahLst/>
            <a:cxnLst>
              <a:cxn ang="T4">
                <a:pos x="T0" y="T1"/>
              </a:cxn>
              <a:cxn ang="T5">
                <a:pos x="T2" y="T3"/>
              </a:cxn>
            </a:cxnLst>
            <a:rect l="T6" t="T7" r="T8" b="T9"/>
            <a:pathLst>
              <a:path w="1163" h="1987">
                <a:moveTo>
                  <a:pt x="0" y="1974"/>
                </a:moveTo>
                <a:cubicBezTo>
                  <a:pt x="40" y="1737"/>
                  <a:pt x="616" y="0"/>
                  <a:pt x="1163" y="1987"/>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7213" name="Freeform 45"/>
          <p:cNvSpPr>
            <a:spLocks/>
          </p:cNvSpPr>
          <p:nvPr/>
        </p:nvSpPr>
        <p:spPr bwMode="auto">
          <a:xfrm>
            <a:off x="6934200" y="2982913"/>
            <a:ext cx="1524000" cy="2503487"/>
          </a:xfrm>
          <a:custGeom>
            <a:avLst/>
            <a:gdLst>
              <a:gd name="T0" fmla="*/ 0 w 960"/>
              <a:gd name="T1" fmla="*/ 1570 h 1577"/>
              <a:gd name="T2" fmla="*/ 960 w 960"/>
              <a:gd name="T3" fmla="*/ 1577 h 1577"/>
              <a:gd name="T4" fmla="*/ 0 60000 65536"/>
              <a:gd name="T5" fmla="*/ 0 60000 65536"/>
              <a:gd name="T6" fmla="*/ 0 w 960"/>
              <a:gd name="T7" fmla="*/ 0 h 1577"/>
              <a:gd name="T8" fmla="*/ 960 w 960"/>
              <a:gd name="T9" fmla="*/ 1577 h 1577"/>
            </a:gdLst>
            <a:ahLst/>
            <a:cxnLst>
              <a:cxn ang="T4">
                <a:pos x="T0" y="T1"/>
              </a:cxn>
              <a:cxn ang="T5">
                <a:pos x="T2" y="T3"/>
              </a:cxn>
            </a:cxnLst>
            <a:rect l="T6" t="T7" r="T8" b="T9"/>
            <a:pathLst>
              <a:path w="960" h="1577">
                <a:moveTo>
                  <a:pt x="0" y="1570"/>
                </a:moveTo>
                <a:cubicBezTo>
                  <a:pt x="142" y="1274"/>
                  <a:pt x="639" y="0"/>
                  <a:pt x="960" y="1577"/>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7214" name="Freeform 46"/>
          <p:cNvSpPr>
            <a:spLocks/>
          </p:cNvSpPr>
          <p:nvPr/>
        </p:nvSpPr>
        <p:spPr bwMode="auto">
          <a:xfrm>
            <a:off x="5794375" y="3238500"/>
            <a:ext cx="1714500" cy="2259013"/>
          </a:xfrm>
          <a:custGeom>
            <a:avLst/>
            <a:gdLst>
              <a:gd name="T0" fmla="*/ 0 w 1080"/>
              <a:gd name="T1" fmla="*/ 1419 h 1423"/>
              <a:gd name="T2" fmla="*/ 1080 w 1080"/>
              <a:gd name="T3" fmla="*/ 1423 h 1423"/>
              <a:gd name="T4" fmla="*/ 0 60000 65536"/>
              <a:gd name="T5" fmla="*/ 0 60000 65536"/>
              <a:gd name="T6" fmla="*/ 0 w 1080"/>
              <a:gd name="T7" fmla="*/ 0 h 1423"/>
              <a:gd name="T8" fmla="*/ 1080 w 1080"/>
              <a:gd name="T9" fmla="*/ 1423 h 1423"/>
            </a:gdLst>
            <a:ahLst/>
            <a:cxnLst>
              <a:cxn ang="T4">
                <a:pos x="T0" y="T1"/>
              </a:cxn>
              <a:cxn ang="T5">
                <a:pos x="T2" y="T3"/>
              </a:cxn>
            </a:cxnLst>
            <a:rect l="T6" t="T7" r="T8" b="T9"/>
            <a:pathLst>
              <a:path w="1080" h="1423">
                <a:moveTo>
                  <a:pt x="0" y="1419"/>
                </a:moveTo>
                <a:cubicBezTo>
                  <a:pt x="40" y="1182"/>
                  <a:pt x="518" y="0"/>
                  <a:pt x="1080" y="1423"/>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7215" name="Freeform 47"/>
          <p:cNvSpPr>
            <a:spLocks/>
          </p:cNvSpPr>
          <p:nvPr/>
        </p:nvSpPr>
        <p:spPr bwMode="auto">
          <a:xfrm>
            <a:off x="4953000" y="2522538"/>
            <a:ext cx="2133600" cy="2963862"/>
          </a:xfrm>
          <a:custGeom>
            <a:avLst/>
            <a:gdLst>
              <a:gd name="T0" fmla="*/ 0 w 1344"/>
              <a:gd name="T1" fmla="*/ 1860 h 1867"/>
              <a:gd name="T2" fmla="*/ 1344 w 1344"/>
              <a:gd name="T3" fmla="*/ 1867 h 1867"/>
              <a:gd name="T4" fmla="*/ 0 60000 65536"/>
              <a:gd name="T5" fmla="*/ 0 60000 65536"/>
              <a:gd name="T6" fmla="*/ 0 w 1344"/>
              <a:gd name="T7" fmla="*/ 0 h 1867"/>
              <a:gd name="T8" fmla="*/ 1344 w 1344"/>
              <a:gd name="T9" fmla="*/ 1867 h 1867"/>
            </a:gdLst>
            <a:ahLst/>
            <a:cxnLst>
              <a:cxn ang="T4">
                <a:pos x="T0" y="T1"/>
              </a:cxn>
              <a:cxn ang="T5">
                <a:pos x="T2" y="T3"/>
              </a:cxn>
            </a:cxnLst>
            <a:rect l="T6" t="T7" r="T8" b="T9"/>
            <a:pathLst>
              <a:path w="1344" h="1867">
                <a:moveTo>
                  <a:pt x="0" y="1860"/>
                </a:moveTo>
                <a:cubicBezTo>
                  <a:pt x="54" y="1624"/>
                  <a:pt x="538" y="0"/>
                  <a:pt x="1344" y="1867"/>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7216" name="Freeform 48"/>
          <p:cNvSpPr>
            <a:spLocks/>
          </p:cNvSpPr>
          <p:nvPr/>
        </p:nvSpPr>
        <p:spPr bwMode="auto">
          <a:xfrm>
            <a:off x="4027488" y="1714500"/>
            <a:ext cx="2055812" cy="3783013"/>
          </a:xfrm>
          <a:custGeom>
            <a:avLst/>
            <a:gdLst>
              <a:gd name="T0" fmla="*/ 0 w 1295"/>
              <a:gd name="T1" fmla="*/ 2379 h 2383"/>
              <a:gd name="T2" fmla="*/ 1295 w 1295"/>
              <a:gd name="T3" fmla="*/ 2383 h 2383"/>
              <a:gd name="T4" fmla="*/ 0 60000 65536"/>
              <a:gd name="T5" fmla="*/ 0 60000 65536"/>
              <a:gd name="T6" fmla="*/ 0 w 1295"/>
              <a:gd name="T7" fmla="*/ 0 h 2383"/>
              <a:gd name="T8" fmla="*/ 1295 w 1295"/>
              <a:gd name="T9" fmla="*/ 2383 h 2383"/>
            </a:gdLst>
            <a:ahLst/>
            <a:cxnLst>
              <a:cxn ang="T4">
                <a:pos x="T0" y="T1"/>
              </a:cxn>
              <a:cxn ang="T5">
                <a:pos x="T2" y="T3"/>
              </a:cxn>
            </a:cxnLst>
            <a:rect l="T6" t="T7" r="T8" b="T9"/>
            <a:pathLst>
              <a:path w="1295" h="2383">
                <a:moveTo>
                  <a:pt x="0" y="2379"/>
                </a:moveTo>
                <a:cubicBezTo>
                  <a:pt x="40" y="2142"/>
                  <a:pt x="442" y="0"/>
                  <a:pt x="1295" y="2383"/>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7217" name="Freeform 49"/>
          <p:cNvSpPr>
            <a:spLocks/>
          </p:cNvSpPr>
          <p:nvPr/>
        </p:nvSpPr>
        <p:spPr bwMode="auto">
          <a:xfrm>
            <a:off x="2909888" y="2457450"/>
            <a:ext cx="1990725" cy="3054350"/>
          </a:xfrm>
          <a:custGeom>
            <a:avLst/>
            <a:gdLst>
              <a:gd name="T0" fmla="*/ 0 w 1254"/>
              <a:gd name="T1" fmla="*/ 1920 h 1924"/>
              <a:gd name="T2" fmla="*/ 1254 w 1254"/>
              <a:gd name="T3" fmla="*/ 1924 h 1924"/>
              <a:gd name="T4" fmla="*/ 0 60000 65536"/>
              <a:gd name="T5" fmla="*/ 0 60000 65536"/>
              <a:gd name="T6" fmla="*/ 0 w 1254"/>
              <a:gd name="T7" fmla="*/ 0 h 1924"/>
              <a:gd name="T8" fmla="*/ 1254 w 1254"/>
              <a:gd name="T9" fmla="*/ 1924 h 1924"/>
            </a:gdLst>
            <a:ahLst/>
            <a:cxnLst>
              <a:cxn ang="T4">
                <a:pos x="T0" y="T1"/>
              </a:cxn>
              <a:cxn ang="T5">
                <a:pos x="T2" y="T3"/>
              </a:cxn>
            </a:cxnLst>
            <a:rect l="T6" t="T7" r="T8" b="T9"/>
            <a:pathLst>
              <a:path w="1254" h="1924">
                <a:moveTo>
                  <a:pt x="0" y="1920"/>
                </a:moveTo>
                <a:cubicBezTo>
                  <a:pt x="182" y="906"/>
                  <a:pt x="608" y="0"/>
                  <a:pt x="1254" y="1924"/>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7218" name="Freeform 50"/>
          <p:cNvSpPr>
            <a:spLocks/>
          </p:cNvSpPr>
          <p:nvPr/>
        </p:nvSpPr>
        <p:spPr bwMode="auto">
          <a:xfrm>
            <a:off x="2133600" y="2805113"/>
            <a:ext cx="1828800" cy="2681287"/>
          </a:xfrm>
          <a:custGeom>
            <a:avLst/>
            <a:gdLst>
              <a:gd name="T0" fmla="*/ 0 w 1152"/>
              <a:gd name="T1" fmla="*/ 1682 h 1689"/>
              <a:gd name="T2" fmla="*/ 1152 w 1152"/>
              <a:gd name="T3" fmla="*/ 1689 h 1689"/>
              <a:gd name="T4" fmla="*/ 0 60000 65536"/>
              <a:gd name="T5" fmla="*/ 0 60000 65536"/>
              <a:gd name="T6" fmla="*/ 0 w 1152"/>
              <a:gd name="T7" fmla="*/ 0 h 1689"/>
              <a:gd name="T8" fmla="*/ 1152 w 1152"/>
              <a:gd name="T9" fmla="*/ 1689 h 1689"/>
            </a:gdLst>
            <a:ahLst/>
            <a:cxnLst>
              <a:cxn ang="T4">
                <a:pos x="T0" y="T1"/>
              </a:cxn>
              <a:cxn ang="T5">
                <a:pos x="T2" y="T3"/>
              </a:cxn>
            </a:cxnLst>
            <a:rect l="T6" t="T7" r="T8" b="T9"/>
            <a:pathLst>
              <a:path w="1152" h="1689">
                <a:moveTo>
                  <a:pt x="0" y="1682"/>
                </a:moveTo>
                <a:cubicBezTo>
                  <a:pt x="46" y="1446"/>
                  <a:pt x="415" y="0"/>
                  <a:pt x="1152" y="1689"/>
                </a:cubicBezTo>
              </a:path>
            </a:pathLst>
          </a:custGeom>
          <a:noFill/>
          <a:ln w="57150" cmpd="sng">
            <a:solidFill>
              <a:srgbClr val="006600"/>
            </a:solidFill>
            <a:round/>
            <a:headEnd type="none" w="med" len="med"/>
            <a:tailEnd type="none" w="med" len="med"/>
          </a:ln>
        </p:spPr>
        <p:txBody>
          <a:bodyPr wrap="none" anchor="ctr"/>
          <a:lstStyle/>
          <a:p>
            <a:endParaRPr lang="en-US"/>
          </a:p>
        </p:txBody>
      </p:sp>
      <p:sp>
        <p:nvSpPr>
          <p:cNvPr id="44052" name="Freeform 41"/>
          <p:cNvSpPr>
            <a:spLocks/>
          </p:cNvSpPr>
          <p:nvPr/>
        </p:nvSpPr>
        <p:spPr bwMode="auto">
          <a:xfrm>
            <a:off x="904875" y="1522413"/>
            <a:ext cx="7893050" cy="3979862"/>
          </a:xfrm>
          <a:custGeom>
            <a:avLst/>
            <a:gdLst>
              <a:gd name="T0" fmla="*/ 0 w 4972"/>
              <a:gd name="T1" fmla="*/ 0 h 2507"/>
              <a:gd name="T2" fmla="*/ 0 w 4972"/>
              <a:gd name="T3" fmla="*/ 2507 h 2507"/>
              <a:gd name="T4" fmla="*/ 4972 w 4972"/>
              <a:gd name="T5" fmla="*/ 2507 h 2507"/>
              <a:gd name="T6" fmla="*/ 0 60000 65536"/>
              <a:gd name="T7" fmla="*/ 0 60000 65536"/>
              <a:gd name="T8" fmla="*/ 0 60000 65536"/>
              <a:gd name="T9" fmla="*/ 0 w 4972"/>
              <a:gd name="T10" fmla="*/ 0 h 2507"/>
              <a:gd name="T11" fmla="*/ 4972 w 4972"/>
              <a:gd name="T12" fmla="*/ 2507 h 2507"/>
            </a:gdLst>
            <a:ahLst/>
            <a:cxnLst>
              <a:cxn ang="T6">
                <a:pos x="T0" y="T1"/>
              </a:cxn>
              <a:cxn ang="T7">
                <a:pos x="T2" y="T3"/>
              </a:cxn>
              <a:cxn ang="T8">
                <a:pos x="T4" y="T5"/>
              </a:cxn>
            </a:cxnLst>
            <a:rect l="T9" t="T10" r="T11" b="T12"/>
            <a:pathLst>
              <a:path w="4972" h="2507">
                <a:moveTo>
                  <a:pt x="0" y="0"/>
                </a:moveTo>
                <a:lnTo>
                  <a:pt x="0" y="2507"/>
                </a:lnTo>
                <a:lnTo>
                  <a:pt x="4972" y="2507"/>
                </a:lnTo>
              </a:path>
            </a:pathLst>
          </a:custGeom>
          <a:noFill/>
          <a:ln w="82550">
            <a:solidFill>
              <a:srgbClr val="000000"/>
            </a:solidFill>
            <a:prstDash val="solid"/>
            <a:round/>
            <a:headEnd/>
            <a:tailEnd/>
          </a:ln>
        </p:spPr>
        <p:txBody>
          <a:bodyPr/>
          <a:lstStyle/>
          <a:p>
            <a:endParaRPr lang="en-US"/>
          </a:p>
        </p:txBody>
      </p:sp>
      <p:sp>
        <p:nvSpPr>
          <p:cNvPr id="23" name="Slide Number Placeholder 22"/>
          <p:cNvSpPr>
            <a:spLocks noGrp="1"/>
          </p:cNvSpPr>
          <p:nvPr>
            <p:ph type="sldNum" sz="quarter" idx="12"/>
          </p:nvPr>
        </p:nvSpPr>
        <p:spPr/>
        <p:txBody>
          <a:bodyPr/>
          <a:lstStyle/>
          <a:p>
            <a:fld id="{9A4B6450-EC41-4195-A209-9389352C6526}" type="slidenum">
              <a:rPr lang="en-US" smtClean="0"/>
              <a:pPr/>
              <a:t>80</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210"/>
                                        </p:tgtEl>
                                        <p:attrNameLst>
                                          <p:attrName>style.visibility</p:attrName>
                                        </p:attrNameLst>
                                      </p:cBhvr>
                                      <p:to>
                                        <p:strVal val="visible"/>
                                      </p:to>
                                    </p:set>
                                    <p:animEffect transition="in" filter="wipe(left)">
                                      <p:cBhvr>
                                        <p:cTn id="7" dur="500"/>
                                        <p:tgtEl>
                                          <p:spTgt spid="72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211"/>
                                        </p:tgtEl>
                                        <p:attrNameLst>
                                          <p:attrName>style.visibility</p:attrName>
                                        </p:attrNameLst>
                                      </p:cBhvr>
                                      <p:to>
                                        <p:strVal val="visible"/>
                                      </p:to>
                                    </p:set>
                                    <p:animEffect transition="in" filter="wipe(left)">
                                      <p:cBhvr>
                                        <p:cTn id="11" dur="500"/>
                                        <p:tgtEl>
                                          <p:spTgt spid="72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218"/>
                                        </p:tgtEl>
                                        <p:attrNameLst>
                                          <p:attrName>style.visibility</p:attrName>
                                        </p:attrNameLst>
                                      </p:cBhvr>
                                      <p:to>
                                        <p:strVal val="visible"/>
                                      </p:to>
                                    </p:set>
                                    <p:animEffect transition="in" filter="wipe(left)">
                                      <p:cBhvr>
                                        <p:cTn id="15" dur="500"/>
                                        <p:tgtEl>
                                          <p:spTgt spid="72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217"/>
                                        </p:tgtEl>
                                        <p:attrNameLst>
                                          <p:attrName>style.visibility</p:attrName>
                                        </p:attrNameLst>
                                      </p:cBhvr>
                                      <p:to>
                                        <p:strVal val="visible"/>
                                      </p:to>
                                    </p:set>
                                    <p:animEffect transition="in" filter="wipe(left)">
                                      <p:cBhvr>
                                        <p:cTn id="19" dur="500"/>
                                        <p:tgtEl>
                                          <p:spTgt spid="72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216"/>
                                        </p:tgtEl>
                                        <p:attrNameLst>
                                          <p:attrName>style.visibility</p:attrName>
                                        </p:attrNameLst>
                                      </p:cBhvr>
                                      <p:to>
                                        <p:strVal val="visible"/>
                                      </p:to>
                                    </p:set>
                                    <p:animEffect transition="in" filter="wipe(left)">
                                      <p:cBhvr>
                                        <p:cTn id="23" dur="500"/>
                                        <p:tgtEl>
                                          <p:spTgt spid="72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215"/>
                                        </p:tgtEl>
                                        <p:attrNameLst>
                                          <p:attrName>style.visibility</p:attrName>
                                        </p:attrNameLst>
                                      </p:cBhvr>
                                      <p:to>
                                        <p:strVal val="visible"/>
                                      </p:to>
                                    </p:set>
                                    <p:animEffect transition="in" filter="wipe(left)">
                                      <p:cBhvr>
                                        <p:cTn id="27" dur="500"/>
                                        <p:tgtEl>
                                          <p:spTgt spid="72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214"/>
                                        </p:tgtEl>
                                        <p:attrNameLst>
                                          <p:attrName>style.visibility</p:attrName>
                                        </p:attrNameLst>
                                      </p:cBhvr>
                                      <p:to>
                                        <p:strVal val="visible"/>
                                      </p:to>
                                    </p:set>
                                    <p:animEffect transition="in" filter="wipe(left)">
                                      <p:cBhvr>
                                        <p:cTn id="31" dur="500"/>
                                        <p:tgtEl>
                                          <p:spTgt spid="721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212"/>
                                        </p:tgtEl>
                                        <p:attrNameLst>
                                          <p:attrName>style.visibility</p:attrName>
                                        </p:attrNameLst>
                                      </p:cBhvr>
                                      <p:to>
                                        <p:strVal val="visible"/>
                                      </p:to>
                                    </p:set>
                                    <p:animEffect transition="in" filter="wipe(left)">
                                      <p:cBhvr>
                                        <p:cTn id="35" dur="500"/>
                                        <p:tgtEl>
                                          <p:spTgt spid="7212"/>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213"/>
                                        </p:tgtEl>
                                        <p:attrNameLst>
                                          <p:attrName>style.visibility</p:attrName>
                                        </p:attrNameLst>
                                      </p:cBhvr>
                                      <p:to>
                                        <p:strVal val="visible"/>
                                      </p:to>
                                    </p:set>
                                    <p:animEffect transition="in" filter="wipe(left)">
                                      <p:cBhvr>
                                        <p:cTn id="39" dur="500"/>
                                        <p:tgtEl>
                                          <p:spTgt spid="7213"/>
                                        </p:tgtEl>
                                      </p:cBhvr>
                                    </p:animEffect>
                                  </p:childTnLst>
                                </p:cTn>
                              </p:par>
                            </p:childTnLst>
                          </p:cTn>
                        </p:par>
                        <p:par>
                          <p:cTn id="40" fill="hold">
                            <p:stCondLst>
                              <p:cond delay="4500"/>
                            </p:stCondLst>
                            <p:childTnLst>
                              <p:par>
                                <p:cTn id="41" presetID="22" presetClass="entr" presetSubtype="4" fill="hold" nodeType="afterEffect">
                                  <p:stCondLst>
                                    <p:cond delay="100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500"/>
                                        <p:tgtEl>
                                          <p:spTgt spid="2"/>
                                        </p:tgtEl>
                                      </p:cBhvr>
                                    </p:animEffect>
                                  </p:childTnLst>
                                </p:cTn>
                              </p:par>
                            </p:childTnLst>
                          </p:cTn>
                        </p:par>
                        <p:par>
                          <p:cTn id="44" fill="hold">
                            <p:stCondLst>
                              <p:cond delay="6000"/>
                            </p:stCondLst>
                            <p:childTnLst>
                              <p:par>
                                <p:cTn id="45" presetID="22" presetClass="entr" presetSubtype="4" fill="hold" grpId="0" nodeType="afterEffect">
                                  <p:stCondLst>
                                    <p:cond delay="1000"/>
                                  </p:stCondLst>
                                  <p:childTnLst>
                                    <p:set>
                                      <p:cBhvr>
                                        <p:cTn id="46" dur="1" fill="hold">
                                          <p:stCondLst>
                                            <p:cond delay="0"/>
                                          </p:stCondLst>
                                        </p:cTn>
                                        <p:tgtEl>
                                          <p:spTgt spid="7198"/>
                                        </p:tgtEl>
                                        <p:attrNameLst>
                                          <p:attrName>style.visibility</p:attrName>
                                        </p:attrNameLst>
                                      </p:cBhvr>
                                      <p:to>
                                        <p:strVal val="visible"/>
                                      </p:to>
                                    </p:set>
                                    <p:animEffect transition="in" filter="wipe(down)">
                                      <p:cBhvr>
                                        <p:cTn id="47" dur="500"/>
                                        <p:tgtEl>
                                          <p:spTgt spid="7198"/>
                                        </p:tgtEl>
                                      </p:cBhvr>
                                    </p:animEffect>
                                  </p:childTnLst>
                                </p:cTn>
                              </p:par>
                            </p:childTnLst>
                          </p:cTn>
                        </p:par>
                        <p:par>
                          <p:cTn id="48" fill="hold">
                            <p:stCondLst>
                              <p:cond delay="7500"/>
                            </p:stCondLst>
                            <p:childTnLst>
                              <p:par>
                                <p:cTn id="49" presetID="22" presetClass="entr" presetSubtype="4" fill="hold" grpId="0" nodeType="afterEffect">
                                  <p:stCondLst>
                                    <p:cond delay="1000"/>
                                  </p:stCondLst>
                                  <p:childTnLst>
                                    <p:set>
                                      <p:cBhvr>
                                        <p:cTn id="50" dur="1" fill="hold">
                                          <p:stCondLst>
                                            <p:cond delay="0"/>
                                          </p:stCondLst>
                                        </p:cTn>
                                        <p:tgtEl>
                                          <p:spTgt spid="7197"/>
                                        </p:tgtEl>
                                        <p:attrNameLst>
                                          <p:attrName>style.visibility</p:attrName>
                                        </p:attrNameLst>
                                      </p:cBhvr>
                                      <p:to>
                                        <p:strVal val="visible"/>
                                      </p:to>
                                    </p:set>
                                    <p:animEffect transition="in" filter="wipe(down)">
                                      <p:cBhvr>
                                        <p:cTn id="51" dur="500"/>
                                        <p:tgtEl>
                                          <p:spTgt spid="7197"/>
                                        </p:tgtEl>
                                      </p:cBhvr>
                                    </p:animEffect>
                                  </p:childTnLst>
                                </p:cTn>
                              </p:par>
                            </p:childTnLst>
                          </p:cTn>
                        </p:par>
                        <p:par>
                          <p:cTn id="52" fill="hold">
                            <p:stCondLst>
                              <p:cond delay="9000"/>
                            </p:stCondLst>
                            <p:childTnLst>
                              <p:par>
                                <p:cTn id="53" presetID="22" presetClass="entr" presetSubtype="4" fill="hold" grpId="0" nodeType="afterEffect">
                                  <p:stCondLst>
                                    <p:cond delay="1000"/>
                                  </p:stCondLst>
                                  <p:childTnLst>
                                    <p:set>
                                      <p:cBhvr>
                                        <p:cTn id="54" dur="1" fill="hold">
                                          <p:stCondLst>
                                            <p:cond delay="0"/>
                                          </p:stCondLst>
                                        </p:cTn>
                                        <p:tgtEl>
                                          <p:spTgt spid="7191"/>
                                        </p:tgtEl>
                                        <p:attrNameLst>
                                          <p:attrName>style.visibility</p:attrName>
                                        </p:attrNameLst>
                                      </p:cBhvr>
                                      <p:to>
                                        <p:strVal val="visible"/>
                                      </p:to>
                                    </p:set>
                                    <p:animEffect transition="in" filter="wipe(down)">
                                      <p:cBhvr>
                                        <p:cTn id="55" dur="500"/>
                                        <p:tgtEl>
                                          <p:spTgt spid="7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91" grpId="0" autoUpdateAnimBg="0"/>
      <p:bldP spid="7197" grpId="0" animBg="1"/>
      <p:bldP spid="7198" grpId="0" animBg="1"/>
      <p:bldP spid="7210" grpId="0" animBg="1"/>
      <p:bldP spid="7211" grpId="0" animBg="1"/>
      <p:bldP spid="7212" grpId="0" animBg="1"/>
      <p:bldP spid="7213" grpId="0" animBg="1"/>
      <p:bldP spid="7214" grpId="0" animBg="1"/>
      <p:bldP spid="7215" grpId="0" animBg="1"/>
      <p:bldP spid="7216" grpId="0" animBg="1"/>
      <p:bldP spid="7217" grpId="0" animBg="1"/>
      <p:bldP spid="721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685800" y="0"/>
            <a:ext cx="7772400" cy="1143000"/>
          </a:xfrm>
        </p:spPr>
        <p:txBody>
          <a:bodyPr/>
          <a:lstStyle/>
          <a:p>
            <a:pPr eaLnBrk="1" hangingPunct="1"/>
            <a:r>
              <a:rPr lang="en-US" sz="2400" dirty="0" smtClean="0"/>
              <a:t>Number of Voters and Government Output</a:t>
            </a:r>
          </a:p>
        </p:txBody>
      </p:sp>
      <p:sp>
        <p:nvSpPr>
          <p:cNvPr id="8204" name="Freeform 12"/>
          <p:cNvSpPr>
            <a:spLocks/>
          </p:cNvSpPr>
          <p:nvPr/>
        </p:nvSpPr>
        <p:spPr bwMode="auto">
          <a:xfrm>
            <a:off x="842963" y="2062163"/>
            <a:ext cx="7616825" cy="2943225"/>
          </a:xfrm>
          <a:custGeom>
            <a:avLst/>
            <a:gdLst>
              <a:gd name="T0" fmla="*/ 0 w 4798"/>
              <a:gd name="T1" fmla="*/ 1854 h 1854"/>
              <a:gd name="T2" fmla="*/ 96 w 4798"/>
              <a:gd name="T3" fmla="*/ 1837 h 1854"/>
              <a:gd name="T4" fmla="*/ 270 w 4798"/>
              <a:gd name="T5" fmla="*/ 1785 h 1854"/>
              <a:gd name="T6" fmla="*/ 723 w 4798"/>
              <a:gd name="T7" fmla="*/ 1619 h 1854"/>
              <a:gd name="T8" fmla="*/ 967 w 4798"/>
              <a:gd name="T9" fmla="*/ 1489 h 1854"/>
              <a:gd name="T10" fmla="*/ 1184 w 4798"/>
              <a:gd name="T11" fmla="*/ 1349 h 1854"/>
              <a:gd name="T12" fmla="*/ 1280 w 4798"/>
              <a:gd name="T13" fmla="*/ 1271 h 1854"/>
              <a:gd name="T14" fmla="*/ 1469 w 4798"/>
              <a:gd name="T15" fmla="*/ 1094 h 1854"/>
              <a:gd name="T16" fmla="*/ 1585 w 4798"/>
              <a:gd name="T17" fmla="*/ 966 h 1854"/>
              <a:gd name="T18" fmla="*/ 1759 w 4798"/>
              <a:gd name="T19" fmla="*/ 731 h 1854"/>
              <a:gd name="T20" fmla="*/ 1855 w 4798"/>
              <a:gd name="T21" fmla="*/ 583 h 1854"/>
              <a:gd name="T22" fmla="*/ 1959 w 4798"/>
              <a:gd name="T23" fmla="*/ 409 h 1854"/>
              <a:gd name="T24" fmla="*/ 2064 w 4798"/>
              <a:gd name="T25" fmla="*/ 235 h 1854"/>
              <a:gd name="T26" fmla="*/ 2134 w 4798"/>
              <a:gd name="T27" fmla="*/ 139 h 1854"/>
              <a:gd name="T28" fmla="*/ 2229 w 4798"/>
              <a:gd name="T29" fmla="*/ 52 h 1854"/>
              <a:gd name="T30" fmla="*/ 2334 w 4798"/>
              <a:gd name="T31" fmla="*/ 0 h 1854"/>
              <a:gd name="T32" fmla="*/ 2386 w 4798"/>
              <a:gd name="T33" fmla="*/ 0 h 1854"/>
              <a:gd name="T34" fmla="*/ 2438 w 4798"/>
              <a:gd name="T35" fmla="*/ 0 h 1854"/>
              <a:gd name="T36" fmla="*/ 2534 w 4798"/>
              <a:gd name="T37" fmla="*/ 26 h 1854"/>
              <a:gd name="T38" fmla="*/ 2612 w 4798"/>
              <a:gd name="T39" fmla="*/ 78 h 1854"/>
              <a:gd name="T40" fmla="*/ 2682 w 4798"/>
              <a:gd name="T41" fmla="*/ 157 h 1854"/>
              <a:gd name="T42" fmla="*/ 2734 w 4798"/>
              <a:gd name="T43" fmla="*/ 252 h 1854"/>
              <a:gd name="T44" fmla="*/ 2795 w 4798"/>
              <a:gd name="T45" fmla="*/ 366 h 1854"/>
              <a:gd name="T46" fmla="*/ 2900 w 4798"/>
              <a:gd name="T47" fmla="*/ 557 h 1854"/>
              <a:gd name="T48" fmla="*/ 3030 w 4798"/>
              <a:gd name="T49" fmla="*/ 775 h 1854"/>
              <a:gd name="T50" fmla="*/ 3144 w 4798"/>
              <a:gd name="T51" fmla="*/ 932 h 1854"/>
              <a:gd name="T52" fmla="*/ 3283 w 4798"/>
              <a:gd name="T53" fmla="*/ 1088 h 1854"/>
              <a:gd name="T54" fmla="*/ 3457 w 4798"/>
              <a:gd name="T55" fmla="*/ 1236 h 1854"/>
              <a:gd name="T56" fmla="*/ 3675 w 4798"/>
              <a:gd name="T57" fmla="*/ 1393 h 1854"/>
              <a:gd name="T58" fmla="*/ 3858 w 4798"/>
              <a:gd name="T59" fmla="*/ 1497 h 1854"/>
              <a:gd name="T60" fmla="*/ 4154 w 4798"/>
              <a:gd name="T61" fmla="*/ 1637 h 1854"/>
              <a:gd name="T62" fmla="*/ 4319 w 4798"/>
              <a:gd name="T63" fmla="*/ 1706 h 1854"/>
              <a:gd name="T64" fmla="*/ 4493 w 4798"/>
              <a:gd name="T65" fmla="*/ 1767 h 1854"/>
              <a:gd name="T66" fmla="*/ 4693 w 4798"/>
              <a:gd name="T67" fmla="*/ 1828 h 1854"/>
              <a:gd name="T68" fmla="*/ 4798 w 4798"/>
              <a:gd name="T69" fmla="*/ 1854 h 1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798"/>
              <a:gd name="T106" fmla="*/ 0 h 1854"/>
              <a:gd name="T107" fmla="*/ 4798 w 4798"/>
              <a:gd name="T108" fmla="*/ 1854 h 1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798" h="1854">
                <a:moveTo>
                  <a:pt x="0" y="1854"/>
                </a:moveTo>
                <a:lnTo>
                  <a:pt x="96" y="1837"/>
                </a:lnTo>
                <a:lnTo>
                  <a:pt x="270" y="1785"/>
                </a:lnTo>
                <a:lnTo>
                  <a:pt x="723" y="1619"/>
                </a:lnTo>
                <a:lnTo>
                  <a:pt x="967" y="1489"/>
                </a:lnTo>
                <a:lnTo>
                  <a:pt x="1184" y="1349"/>
                </a:lnTo>
                <a:lnTo>
                  <a:pt x="1280" y="1271"/>
                </a:lnTo>
                <a:lnTo>
                  <a:pt x="1469" y="1094"/>
                </a:lnTo>
                <a:lnTo>
                  <a:pt x="1585" y="966"/>
                </a:lnTo>
                <a:lnTo>
                  <a:pt x="1759" y="731"/>
                </a:lnTo>
                <a:lnTo>
                  <a:pt x="1855" y="583"/>
                </a:lnTo>
                <a:lnTo>
                  <a:pt x="1959" y="409"/>
                </a:lnTo>
                <a:lnTo>
                  <a:pt x="2064" y="235"/>
                </a:lnTo>
                <a:lnTo>
                  <a:pt x="2134" y="139"/>
                </a:lnTo>
                <a:lnTo>
                  <a:pt x="2229" y="52"/>
                </a:lnTo>
                <a:lnTo>
                  <a:pt x="2334" y="0"/>
                </a:lnTo>
                <a:lnTo>
                  <a:pt x="2386" y="0"/>
                </a:lnTo>
                <a:lnTo>
                  <a:pt x="2438" y="0"/>
                </a:lnTo>
                <a:lnTo>
                  <a:pt x="2534" y="26"/>
                </a:lnTo>
                <a:lnTo>
                  <a:pt x="2612" y="78"/>
                </a:lnTo>
                <a:lnTo>
                  <a:pt x="2682" y="157"/>
                </a:lnTo>
                <a:lnTo>
                  <a:pt x="2734" y="252"/>
                </a:lnTo>
                <a:lnTo>
                  <a:pt x="2795" y="366"/>
                </a:lnTo>
                <a:lnTo>
                  <a:pt x="2900" y="557"/>
                </a:lnTo>
                <a:lnTo>
                  <a:pt x="3030" y="775"/>
                </a:lnTo>
                <a:lnTo>
                  <a:pt x="3144" y="932"/>
                </a:lnTo>
                <a:lnTo>
                  <a:pt x="3283" y="1088"/>
                </a:lnTo>
                <a:lnTo>
                  <a:pt x="3457" y="1236"/>
                </a:lnTo>
                <a:lnTo>
                  <a:pt x="3675" y="1393"/>
                </a:lnTo>
                <a:lnTo>
                  <a:pt x="3858" y="1497"/>
                </a:lnTo>
                <a:lnTo>
                  <a:pt x="4154" y="1637"/>
                </a:lnTo>
                <a:lnTo>
                  <a:pt x="4319" y="1706"/>
                </a:lnTo>
                <a:lnTo>
                  <a:pt x="4493" y="1767"/>
                </a:lnTo>
                <a:lnTo>
                  <a:pt x="4693" y="1828"/>
                </a:lnTo>
                <a:lnTo>
                  <a:pt x="4798" y="1854"/>
                </a:lnTo>
              </a:path>
            </a:pathLst>
          </a:custGeom>
          <a:noFill/>
          <a:ln w="82550">
            <a:solidFill>
              <a:srgbClr val="006600"/>
            </a:solidFill>
            <a:prstDash val="solid"/>
            <a:round/>
            <a:headEnd/>
            <a:tailEnd/>
          </a:ln>
        </p:spPr>
        <p:txBody>
          <a:bodyPr/>
          <a:lstStyle/>
          <a:p>
            <a:endParaRPr lang="en-US"/>
          </a:p>
        </p:txBody>
      </p:sp>
      <p:sp>
        <p:nvSpPr>
          <p:cNvPr id="8207" name="Line 15"/>
          <p:cNvSpPr>
            <a:spLocks noChangeShapeType="1"/>
          </p:cNvSpPr>
          <p:nvPr/>
        </p:nvSpPr>
        <p:spPr bwMode="auto">
          <a:xfrm>
            <a:off x="4630738" y="2062163"/>
            <a:ext cx="1587" cy="2943225"/>
          </a:xfrm>
          <a:prstGeom prst="line">
            <a:avLst/>
          </a:prstGeom>
          <a:noFill/>
          <a:ln w="82550" cap="rnd">
            <a:solidFill>
              <a:srgbClr val="006600"/>
            </a:solidFill>
            <a:prstDash val="sysDot"/>
            <a:round/>
            <a:headEnd/>
            <a:tailEnd/>
          </a:ln>
        </p:spPr>
        <p:txBody>
          <a:bodyPr/>
          <a:lstStyle/>
          <a:p>
            <a:endParaRPr lang="en-US"/>
          </a:p>
        </p:txBody>
      </p:sp>
      <p:grpSp>
        <p:nvGrpSpPr>
          <p:cNvPr id="2" name="Group 21"/>
          <p:cNvGrpSpPr>
            <a:grpSpLocks/>
          </p:cNvGrpSpPr>
          <p:nvPr/>
        </p:nvGrpSpPr>
        <p:grpSpPr bwMode="auto">
          <a:xfrm>
            <a:off x="260350" y="1316038"/>
            <a:ext cx="9015413" cy="4767262"/>
            <a:chOff x="164" y="829"/>
            <a:chExt cx="5679" cy="3003"/>
          </a:xfrm>
        </p:grpSpPr>
        <p:sp>
          <p:nvSpPr>
            <p:cNvPr id="46086" name="Rectangle 13"/>
            <p:cNvSpPr>
              <a:spLocks noChangeArrowheads="1"/>
            </p:cNvSpPr>
            <p:nvPr/>
          </p:nvSpPr>
          <p:spPr bwMode="auto">
            <a:xfrm rot="-5400000">
              <a:off x="-698" y="1785"/>
              <a:ext cx="2037" cy="313"/>
            </a:xfrm>
            <a:prstGeom prst="rect">
              <a:avLst/>
            </a:prstGeom>
            <a:noFill/>
            <a:ln w="9525">
              <a:noFill/>
              <a:miter lim="800000"/>
              <a:headEnd/>
              <a:tailEnd/>
            </a:ln>
          </p:spPr>
          <p:txBody>
            <a:bodyPr wrap="none" lIns="0" tIns="0" rIns="0" bIns="0">
              <a:spAutoFit/>
            </a:bodyPr>
            <a:lstStyle/>
            <a:p>
              <a:r>
                <a:rPr lang="en-US" sz="2600">
                  <a:solidFill>
                    <a:srgbClr val="660066"/>
                  </a:solidFill>
                </a:rPr>
                <a:t>Number of  Voters </a:t>
              </a:r>
              <a:endParaRPr lang="en-US"/>
            </a:p>
          </p:txBody>
        </p:sp>
        <p:sp>
          <p:nvSpPr>
            <p:cNvPr id="46087" name="Rectangle 14"/>
            <p:cNvSpPr>
              <a:spLocks noChangeArrowheads="1"/>
            </p:cNvSpPr>
            <p:nvPr/>
          </p:nvSpPr>
          <p:spPr bwMode="auto">
            <a:xfrm>
              <a:off x="227" y="3519"/>
              <a:ext cx="5616" cy="313"/>
            </a:xfrm>
            <a:prstGeom prst="rect">
              <a:avLst/>
            </a:prstGeom>
            <a:noFill/>
            <a:ln w="9525">
              <a:noFill/>
              <a:miter lim="800000"/>
              <a:headEnd/>
              <a:tailEnd/>
            </a:ln>
          </p:spPr>
          <p:txBody>
            <a:bodyPr wrap="none" lIns="0" tIns="0" rIns="0" bIns="0">
              <a:spAutoFit/>
            </a:bodyPr>
            <a:lstStyle/>
            <a:p>
              <a:r>
                <a:rPr lang="en-US" sz="2600">
                  <a:solidFill>
                    <a:srgbClr val="660066"/>
                  </a:solidFill>
                </a:rPr>
                <a:t>Output of Government Goods and Services per Year  </a:t>
              </a:r>
              <a:endParaRPr lang="en-US"/>
            </a:p>
          </p:txBody>
        </p:sp>
        <p:sp>
          <p:nvSpPr>
            <p:cNvPr id="46088" name="Freeform 16"/>
            <p:cNvSpPr>
              <a:spLocks/>
            </p:cNvSpPr>
            <p:nvPr/>
          </p:nvSpPr>
          <p:spPr bwMode="auto">
            <a:xfrm>
              <a:off x="531" y="829"/>
              <a:ext cx="4911" cy="2324"/>
            </a:xfrm>
            <a:custGeom>
              <a:avLst/>
              <a:gdLst>
                <a:gd name="T0" fmla="*/ 0 w 4911"/>
                <a:gd name="T1" fmla="*/ 0 h 2324"/>
                <a:gd name="T2" fmla="*/ 0 w 4911"/>
                <a:gd name="T3" fmla="*/ 2324 h 2324"/>
                <a:gd name="T4" fmla="*/ 4911 w 4911"/>
                <a:gd name="T5" fmla="*/ 2324 h 2324"/>
                <a:gd name="T6" fmla="*/ 0 60000 65536"/>
                <a:gd name="T7" fmla="*/ 0 60000 65536"/>
                <a:gd name="T8" fmla="*/ 0 60000 65536"/>
                <a:gd name="T9" fmla="*/ 0 w 4911"/>
                <a:gd name="T10" fmla="*/ 0 h 2324"/>
                <a:gd name="T11" fmla="*/ 4911 w 4911"/>
                <a:gd name="T12" fmla="*/ 2324 h 2324"/>
              </a:gdLst>
              <a:ahLst/>
              <a:cxnLst>
                <a:cxn ang="T6">
                  <a:pos x="T0" y="T1"/>
                </a:cxn>
                <a:cxn ang="T7">
                  <a:pos x="T2" y="T3"/>
                </a:cxn>
                <a:cxn ang="T8">
                  <a:pos x="T4" y="T5"/>
                </a:cxn>
              </a:cxnLst>
              <a:rect l="T9" t="T10" r="T11" b="T12"/>
              <a:pathLst>
                <a:path w="4911" h="2324">
                  <a:moveTo>
                    <a:pt x="0" y="0"/>
                  </a:moveTo>
                  <a:lnTo>
                    <a:pt x="0" y="2324"/>
                  </a:lnTo>
                  <a:lnTo>
                    <a:pt x="4911" y="2324"/>
                  </a:lnTo>
                </a:path>
              </a:pathLst>
            </a:custGeom>
            <a:noFill/>
            <a:ln w="82550">
              <a:solidFill>
                <a:srgbClr val="000000"/>
              </a:solidFill>
              <a:prstDash val="solid"/>
              <a:round/>
              <a:headEnd/>
              <a:tailEnd/>
            </a:ln>
          </p:spPr>
          <p:txBody>
            <a:bodyPr/>
            <a:lstStyle/>
            <a:p>
              <a:endParaRPr lang="en-US"/>
            </a:p>
          </p:txBody>
        </p:sp>
        <p:sp>
          <p:nvSpPr>
            <p:cNvPr id="46089" name="Rectangle 17"/>
            <p:cNvSpPr>
              <a:spLocks noChangeArrowheads="1"/>
            </p:cNvSpPr>
            <p:nvPr/>
          </p:nvSpPr>
          <p:spPr bwMode="auto">
            <a:xfrm>
              <a:off x="444" y="3275"/>
              <a:ext cx="279" cy="287"/>
            </a:xfrm>
            <a:prstGeom prst="rect">
              <a:avLst/>
            </a:prstGeom>
            <a:noFill/>
            <a:ln w="9525">
              <a:noFill/>
              <a:miter lim="800000"/>
              <a:headEnd/>
              <a:tailEnd/>
            </a:ln>
          </p:spPr>
          <p:txBody>
            <a:bodyPr wrap="none" lIns="0" tIns="0" rIns="0" bIns="0">
              <a:spAutoFit/>
            </a:bodyPr>
            <a:lstStyle/>
            <a:p>
              <a:r>
                <a:rPr lang="en-US" sz="2600" b="0">
                  <a:solidFill>
                    <a:srgbClr val="660066"/>
                  </a:solidFill>
                </a:rPr>
                <a:t>0 </a:t>
              </a:r>
              <a:endParaRPr lang="en-US"/>
            </a:p>
          </p:txBody>
        </p:sp>
        <p:grpSp>
          <p:nvGrpSpPr>
            <p:cNvPr id="3" name="Group 20"/>
            <p:cNvGrpSpPr>
              <a:grpSpLocks/>
            </p:cNvGrpSpPr>
            <p:nvPr/>
          </p:nvGrpSpPr>
          <p:grpSpPr bwMode="auto">
            <a:xfrm>
              <a:off x="2804" y="3266"/>
              <a:ext cx="409" cy="305"/>
              <a:chOff x="2804" y="3266"/>
              <a:chExt cx="409" cy="305"/>
            </a:xfrm>
          </p:grpSpPr>
          <p:sp>
            <p:nvSpPr>
              <p:cNvPr id="46091" name="Rectangle 18"/>
              <p:cNvSpPr>
                <a:spLocks noChangeArrowheads="1"/>
              </p:cNvSpPr>
              <p:nvPr/>
            </p:nvSpPr>
            <p:spPr bwMode="auto">
              <a:xfrm>
                <a:off x="2804" y="3266"/>
                <a:ext cx="261" cy="305"/>
              </a:xfrm>
              <a:prstGeom prst="rect">
                <a:avLst/>
              </a:prstGeom>
              <a:noFill/>
              <a:ln w="9525">
                <a:noFill/>
                <a:miter lim="800000"/>
                <a:headEnd/>
                <a:tailEnd/>
              </a:ln>
            </p:spPr>
            <p:txBody>
              <a:bodyPr wrap="none" lIns="0" tIns="0" rIns="0" bIns="0">
                <a:spAutoFit/>
              </a:bodyPr>
              <a:lstStyle/>
              <a:p>
                <a:r>
                  <a:rPr lang="en-US" sz="2600" b="0" i="1">
                    <a:solidFill>
                      <a:srgbClr val="660066"/>
                    </a:solidFill>
                  </a:rPr>
                  <a:t>Q</a:t>
                </a:r>
                <a:endParaRPr lang="en-US"/>
              </a:p>
            </p:txBody>
          </p:sp>
          <p:sp>
            <p:nvSpPr>
              <p:cNvPr id="46092" name="Rectangle 19"/>
              <p:cNvSpPr>
                <a:spLocks noChangeArrowheads="1"/>
              </p:cNvSpPr>
              <p:nvPr/>
            </p:nvSpPr>
            <p:spPr bwMode="auto">
              <a:xfrm>
                <a:off x="2969" y="3275"/>
                <a:ext cx="244" cy="287"/>
              </a:xfrm>
              <a:prstGeom prst="rect">
                <a:avLst/>
              </a:prstGeom>
              <a:noFill/>
              <a:ln w="9525">
                <a:noFill/>
                <a:miter lim="800000"/>
                <a:headEnd/>
                <a:tailEnd/>
              </a:ln>
            </p:spPr>
            <p:txBody>
              <a:bodyPr wrap="none" lIns="0" tIns="0" rIns="0" bIns="0">
                <a:spAutoFit/>
              </a:bodyPr>
              <a:lstStyle/>
              <a:p>
                <a:r>
                  <a:rPr lang="en-US" sz="2600" b="0">
                    <a:solidFill>
                      <a:srgbClr val="660066"/>
                    </a:solidFill>
                  </a:rPr>
                  <a:t>* </a:t>
                </a:r>
                <a:endParaRPr lang="en-US"/>
              </a:p>
            </p:txBody>
          </p:sp>
        </p:grpSp>
      </p:grpSp>
      <p:sp>
        <p:nvSpPr>
          <p:cNvPr id="13" name="Slide Number Placeholder 12"/>
          <p:cNvSpPr>
            <a:spLocks noGrp="1"/>
          </p:cNvSpPr>
          <p:nvPr>
            <p:ph type="sldNum" sz="quarter" idx="12"/>
          </p:nvPr>
        </p:nvSpPr>
        <p:spPr/>
        <p:txBody>
          <a:bodyPr/>
          <a:lstStyle/>
          <a:p>
            <a:fld id="{9A4B6450-EC41-4195-A209-9389352C6526}" type="slidenum">
              <a:rPr lang="en-US" smtClean="0"/>
              <a:pPr/>
              <a:t>81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204"/>
                                        </p:tgtEl>
                                        <p:attrNameLst>
                                          <p:attrName>style.visibility</p:attrName>
                                        </p:attrNameLst>
                                      </p:cBhvr>
                                      <p:to>
                                        <p:strVal val="visible"/>
                                      </p:to>
                                    </p:set>
                                    <p:animEffect transition="in" filter="wipe(left)">
                                      <p:cBhvr>
                                        <p:cTn id="7" dur="500"/>
                                        <p:tgtEl>
                                          <p:spTgt spid="820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207"/>
                                        </p:tgtEl>
                                        <p:attrNameLst>
                                          <p:attrName>style.visibility</p:attrName>
                                        </p:attrNameLst>
                                      </p:cBhvr>
                                      <p:to>
                                        <p:strVal val="visible"/>
                                      </p:to>
                                    </p:set>
                                    <p:animEffect transition="in" filter="wipe(down)">
                                      <p:cBhvr>
                                        <p:cTn id="11" dur="500"/>
                                        <p:tgtEl>
                                          <p:spTgt spid="8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4" grpId="0" animBg="1"/>
      <p:bldP spid="820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defRPr/>
            </a:pPr>
            <a:r>
              <a:rPr lang="en-US" dirty="0" smtClean="0">
                <a:cs typeface="Times New Roman" pitchFamily="18" charset="0"/>
              </a:rPr>
              <a:t>Public </a:t>
            </a:r>
            <a:r>
              <a:rPr lang="en-US" dirty="0">
                <a:cs typeface="Times New Roman" pitchFamily="18" charset="0"/>
              </a:rPr>
              <a:t>Choice and the Political </a:t>
            </a:r>
            <a:r>
              <a:rPr lang="en-US" dirty="0" smtClean="0">
                <a:cs typeface="Times New Roman" pitchFamily="18" charset="0"/>
              </a:rPr>
              <a:t>Process</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1026"/>
          <p:cNvSpPr>
            <a:spLocks noGrp="1" noChangeArrowheads="1"/>
          </p:cNvSpPr>
          <p:nvPr>
            <p:ph type="title"/>
          </p:nvPr>
        </p:nvSpPr>
        <p:spPr/>
        <p:txBody>
          <a:bodyPr/>
          <a:lstStyle/>
          <a:p>
            <a:pPr eaLnBrk="1" hangingPunct="1"/>
            <a:r>
              <a:rPr lang="en-US" smtClean="0"/>
              <a:t>Special Interests</a:t>
            </a:r>
          </a:p>
        </p:txBody>
      </p:sp>
      <p:sp>
        <p:nvSpPr>
          <p:cNvPr id="57347" name="Rectangle 1027"/>
          <p:cNvSpPr>
            <a:spLocks noGrp="1" noChangeArrowheads="1"/>
          </p:cNvSpPr>
          <p:nvPr>
            <p:ph type="body" idx="1"/>
          </p:nvPr>
        </p:nvSpPr>
        <p:spPr/>
        <p:txBody>
          <a:bodyPr>
            <a:normAutofit/>
          </a:bodyPr>
          <a:lstStyle/>
          <a:p>
            <a:pPr eaLnBrk="1" hangingPunct="1">
              <a:lnSpc>
                <a:spcPct val="90000"/>
              </a:lnSpc>
            </a:pPr>
            <a:r>
              <a:rPr lang="en-US" sz="2800" dirty="0" smtClean="0">
                <a:solidFill>
                  <a:srgbClr val="660066"/>
                </a:solidFill>
                <a:latin typeface="Arial" charset="0"/>
                <a:cs typeface="Arial" charset="0"/>
              </a:rPr>
              <a:t>Special Interests</a:t>
            </a:r>
            <a:r>
              <a:rPr lang="en-US" sz="2800" dirty="0" smtClean="0">
                <a:latin typeface="Arial" charset="0"/>
                <a:cs typeface="Arial" charset="0"/>
              </a:rPr>
              <a:t> are groups that lobby on a particular issue and put pressure on</a:t>
            </a:r>
          </a:p>
          <a:p>
            <a:pPr lvl="1">
              <a:lnSpc>
                <a:spcPct val="90000"/>
              </a:lnSpc>
            </a:pPr>
            <a:r>
              <a:rPr lang="en-US" sz="2400" dirty="0" smtClean="0">
                <a:latin typeface="Arial" charset="0"/>
                <a:cs typeface="Arial" charset="0"/>
              </a:rPr>
              <a:t>Politicians</a:t>
            </a:r>
          </a:p>
          <a:p>
            <a:pPr lvl="1">
              <a:lnSpc>
                <a:spcPct val="90000"/>
              </a:lnSpc>
            </a:pPr>
            <a:r>
              <a:rPr lang="en-US" sz="2400" dirty="0" smtClean="0">
                <a:latin typeface="Arial" charset="0"/>
                <a:cs typeface="Arial" charset="0"/>
              </a:rPr>
              <a:t>Bureaucrats</a:t>
            </a:r>
          </a:p>
          <a:p>
            <a:pPr lvl="1">
              <a:lnSpc>
                <a:spcPct val="90000"/>
              </a:lnSpc>
            </a:pPr>
            <a:r>
              <a:rPr lang="en-US" sz="2400" dirty="0" smtClean="0">
                <a:latin typeface="Arial" charset="0"/>
                <a:cs typeface="Arial" charset="0"/>
              </a:rPr>
              <a:t>Voters</a:t>
            </a:r>
            <a:endParaRPr lang="en-US" sz="2400" dirty="0" smtClean="0">
              <a:cs typeface="Times New Roman" pitchFamily="18" charset="0"/>
            </a:endParaRPr>
          </a:p>
          <a:p>
            <a:pPr eaLnBrk="1" hangingPunct="1">
              <a:lnSpc>
                <a:spcPct val="90000"/>
              </a:lnSpc>
            </a:pPr>
            <a:r>
              <a:rPr lang="en-US" sz="2800" dirty="0" smtClean="0">
                <a:latin typeface="Arial" charset="0"/>
                <a:cs typeface="Arial" charset="0"/>
              </a:rPr>
              <a:t>An example of a special interest is unions and/or steel companies lobbying for Tariffs and Import Quotas to protect their jobs or profits. </a:t>
            </a:r>
          </a:p>
          <a:p>
            <a:pPr eaLnBrk="1" hangingPunct="1">
              <a:lnSpc>
                <a:spcPct val="90000"/>
              </a:lnSpc>
            </a:pPr>
            <a:r>
              <a:rPr lang="en-US" sz="2800" dirty="0" smtClean="0">
                <a:latin typeface="Arial" charset="0"/>
                <a:cs typeface="Arial" charset="0"/>
              </a:rPr>
              <a:t>Efficiency losses per job saved almost always exceed the pay of the retained worker.</a:t>
            </a:r>
          </a:p>
        </p:txBody>
      </p:sp>
      <p:sp>
        <p:nvSpPr>
          <p:cNvPr id="4" name="Slide Number Placeholder 3"/>
          <p:cNvSpPr>
            <a:spLocks noGrp="1"/>
          </p:cNvSpPr>
          <p:nvPr>
            <p:ph type="sldNum" sz="quarter" idx="12"/>
          </p:nvPr>
        </p:nvSpPr>
        <p:spPr/>
        <p:txBody>
          <a:bodyPr/>
          <a:lstStyle/>
          <a:p>
            <a:fld id="{9A4B6450-EC41-4195-A209-9389352C6526}" type="slidenum">
              <a:rPr lang="en-US" smtClean="0"/>
              <a:pPr/>
              <a:t>83</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animEffect transition="in" filter="wipe(left)">
                                      <p:cBhvr>
                                        <p:cTn id="7" dur="500"/>
                                        <p:tgtEl>
                                          <p:spTgt spid="5734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7347">
                                            <p:txEl>
                                              <p:pRg st="1" end="1"/>
                                            </p:txEl>
                                          </p:spTgt>
                                        </p:tgtEl>
                                        <p:attrNameLst>
                                          <p:attrName>style.visibility</p:attrName>
                                        </p:attrNameLst>
                                      </p:cBhvr>
                                      <p:to>
                                        <p:strVal val="visible"/>
                                      </p:to>
                                    </p:set>
                                    <p:animEffect transition="in" filter="wipe(left)">
                                      <p:cBhvr>
                                        <p:cTn id="10" dur="500"/>
                                        <p:tgtEl>
                                          <p:spTgt spid="5734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animEffect transition="in" filter="wipe(left)">
                                      <p:cBhvr>
                                        <p:cTn id="13" dur="500"/>
                                        <p:tgtEl>
                                          <p:spTgt spid="57347">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7347">
                                            <p:txEl>
                                              <p:pRg st="3" end="3"/>
                                            </p:txEl>
                                          </p:spTgt>
                                        </p:tgtEl>
                                        <p:attrNameLst>
                                          <p:attrName>style.visibility</p:attrName>
                                        </p:attrNameLst>
                                      </p:cBhvr>
                                      <p:to>
                                        <p:strVal val="visible"/>
                                      </p:to>
                                    </p:set>
                                    <p:animEffect transition="in" filter="wipe(left)">
                                      <p:cBhvr>
                                        <p:cTn id="16" dur="500"/>
                                        <p:tgtEl>
                                          <p:spTgt spid="57347">
                                            <p:txEl>
                                              <p:pRg st="3" end="3"/>
                                            </p:txEl>
                                          </p:spTgt>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57347">
                                            <p:txEl>
                                              <p:pRg st="4" end="4"/>
                                            </p:txEl>
                                          </p:spTgt>
                                        </p:tgtEl>
                                        <p:attrNameLst>
                                          <p:attrName>style.visibility</p:attrName>
                                        </p:attrNameLst>
                                      </p:cBhvr>
                                      <p:to>
                                        <p:strVal val="visible"/>
                                      </p:to>
                                    </p:set>
                                    <p:animEffect transition="in" filter="wipe(left)">
                                      <p:cBhvr>
                                        <p:cTn id="20" dur="500"/>
                                        <p:tgtEl>
                                          <p:spTgt spid="57347">
                                            <p:txEl>
                                              <p:pRg st="4" end="4"/>
                                            </p:txEl>
                                          </p:spTgt>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57347">
                                            <p:txEl>
                                              <p:pRg st="5" end="5"/>
                                            </p:txEl>
                                          </p:spTgt>
                                        </p:tgtEl>
                                        <p:attrNameLst>
                                          <p:attrName>style.visibility</p:attrName>
                                        </p:attrNameLst>
                                      </p:cBhvr>
                                      <p:to>
                                        <p:strVal val="visible"/>
                                      </p:to>
                                    </p:set>
                                    <p:animEffect transition="in" filter="wipe(left)">
                                      <p:cBhvr>
                                        <p:cTn id="24" dur="500"/>
                                        <p:tgtEl>
                                          <p:spTgt spid="573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utoUpdateAnimBg="0" advAuto="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pPr eaLnBrk="1" hangingPunct="1"/>
            <a:r>
              <a:rPr lang="en-US" smtClean="0">
                <a:cs typeface="Arial" charset="0"/>
              </a:rPr>
              <a:t>Bureaucracy and the Supply of Public Output</a:t>
            </a:r>
          </a:p>
        </p:txBody>
      </p:sp>
      <p:sp>
        <p:nvSpPr>
          <p:cNvPr id="44035" name="Rectangle 3"/>
          <p:cNvSpPr>
            <a:spLocks noGrp="1" noChangeArrowheads="1"/>
          </p:cNvSpPr>
          <p:nvPr>
            <p:ph type="body" idx="1"/>
          </p:nvPr>
        </p:nvSpPr>
        <p:spPr/>
        <p:txBody>
          <a:bodyPr/>
          <a:lstStyle/>
          <a:p>
            <a:pPr eaLnBrk="1" hangingPunct="1"/>
            <a:r>
              <a:rPr lang="en-US" dirty="0" smtClean="0">
                <a:latin typeface="Arial" charset="0"/>
                <a:cs typeface="Arial" charset="0"/>
              </a:rPr>
              <a:t>Bureaucracy for implementing the Public Choices made through public institutions</a:t>
            </a:r>
          </a:p>
          <a:p>
            <a:pPr eaLnBrk="1" hangingPunct="1"/>
            <a:r>
              <a:rPr lang="en-US" dirty="0" smtClean="0">
                <a:latin typeface="Arial" charset="0"/>
                <a:cs typeface="Arial" charset="0"/>
              </a:rPr>
              <a:t>Involved in delivery and production of Public goods</a:t>
            </a:r>
          </a:p>
          <a:p>
            <a:pPr eaLnBrk="1" hangingPunct="1"/>
            <a:r>
              <a:rPr lang="en-US" dirty="0" smtClean="0">
                <a:latin typeface="Arial" charset="0"/>
                <a:cs typeface="Arial" charset="0"/>
              </a:rPr>
              <a:t>Efficiency is difficult to measure</a:t>
            </a:r>
          </a:p>
          <a:p>
            <a:pPr lvl="1"/>
            <a:r>
              <a:rPr lang="en-US" dirty="0" smtClean="0">
                <a:latin typeface="Arial" charset="0"/>
                <a:cs typeface="Arial" charset="0"/>
              </a:rPr>
              <a:t>Output is not quantifiable</a:t>
            </a:r>
          </a:p>
          <a:p>
            <a:pPr lvl="1"/>
            <a:r>
              <a:rPr lang="en-US" dirty="0" smtClean="0">
                <a:latin typeface="Arial" charset="0"/>
                <a:cs typeface="Arial" charset="0"/>
              </a:rPr>
              <a:t>Nor easily sold for profit in market</a:t>
            </a:r>
          </a:p>
          <a:p>
            <a:r>
              <a:rPr lang="en-US" dirty="0" smtClean="0">
                <a:latin typeface="Arial" charset="0"/>
                <a:cs typeface="Arial" charset="0"/>
              </a:rPr>
              <a:t>Do not own the outputs that produce</a:t>
            </a:r>
          </a:p>
          <a:p>
            <a:pPr eaLnBrk="1" hangingPunct="1"/>
            <a:endParaRPr lang="en-US" dirty="0" smtClean="0"/>
          </a:p>
          <a:p>
            <a:pPr eaLnBrk="1" hangingPunct="1">
              <a:buClr>
                <a:schemeClr val="accent2"/>
              </a:buClr>
              <a:buFont typeface="Wingdings" pitchFamily="2" charset="2"/>
              <a:buNone/>
            </a:pPr>
            <a:endParaRPr lang="en-US" dirty="0"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84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035">
                                            <p:txEl>
                                              <p:pRg st="1" end="1"/>
                                            </p:txEl>
                                          </p:spTgt>
                                        </p:tgtEl>
                                        <p:attrNameLst>
                                          <p:attrName>style.visibility</p:attrName>
                                        </p:attrNameLst>
                                      </p:cBhvr>
                                      <p:to>
                                        <p:strVal val="visible"/>
                                      </p:to>
                                    </p:set>
                                    <p:animEffect transition="in" filter="wipe(left)">
                                      <p:cBhvr>
                                        <p:cTn id="11" dur="500"/>
                                        <p:tgtEl>
                                          <p:spTgt spid="4403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4035">
                                            <p:txEl>
                                              <p:pRg st="2" end="2"/>
                                            </p:txEl>
                                          </p:spTgt>
                                        </p:tgtEl>
                                        <p:attrNameLst>
                                          <p:attrName>style.visibility</p:attrName>
                                        </p:attrNameLst>
                                      </p:cBhvr>
                                      <p:to>
                                        <p:strVal val="visible"/>
                                      </p:to>
                                    </p:set>
                                    <p:animEffect transition="in" filter="wipe(left)">
                                      <p:cBhvr>
                                        <p:cTn id="15" dur="500"/>
                                        <p:tgtEl>
                                          <p:spTgt spid="44035">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4035">
                                            <p:txEl>
                                              <p:pRg st="3" end="3"/>
                                            </p:txEl>
                                          </p:spTgt>
                                        </p:tgtEl>
                                        <p:attrNameLst>
                                          <p:attrName>style.visibility</p:attrName>
                                        </p:attrNameLst>
                                      </p:cBhvr>
                                      <p:to>
                                        <p:strVal val="visible"/>
                                      </p:to>
                                    </p:set>
                                    <p:animEffect transition="in" filter="wipe(left)">
                                      <p:cBhvr>
                                        <p:cTn id="18" dur="500"/>
                                        <p:tgtEl>
                                          <p:spTgt spid="44035">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4035">
                                            <p:txEl>
                                              <p:pRg st="4" end="4"/>
                                            </p:txEl>
                                          </p:spTgt>
                                        </p:tgtEl>
                                        <p:attrNameLst>
                                          <p:attrName>style.visibility</p:attrName>
                                        </p:attrNameLst>
                                      </p:cBhvr>
                                      <p:to>
                                        <p:strVal val="visible"/>
                                      </p:to>
                                    </p:set>
                                    <p:animEffect transition="in" filter="wipe(left)">
                                      <p:cBhvr>
                                        <p:cTn id="21" dur="500"/>
                                        <p:tgtEl>
                                          <p:spTgt spid="44035">
                                            <p:txEl>
                                              <p:pRg st="4" end="4"/>
                                            </p:txEl>
                                          </p:spTgt>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44035">
                                            <p:txEl>
                                              <p:pRg st="5" end="5"/>
                                            </p:txEl>
                                          </p:spTgt>
                                        </p:tgtEl>
                                        <p:attrNameLst>
                                          <p:attrName>style.visibility</p:attrName>
                                        </p:attrNameLst>
                                      </p:cBhvr>
                                      <p:to>
                                        <p:strVal val="visible"/>
                                      </p:to>
                                    </p:set>
                                    <p:animEffect transition="in" filter="wipe(left)">
                                      <p:cBhvr>
                                        <p:cTn id="25" dur="500"/>
                                        <p:tgtEl>
                                          <p:spTgt spid="440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normAutofit fontScale="90000"/>
          </a:bodyPr>
          <a:lstStyle/>
          <a:p>
            <a:pPr eaLnBrk="1" hangingPunct="1"/>
            <a:r>
              <a:rPr lang="en-US" smtClean="0">
                <a:cs typeface="Arial" charset="0"/>
              </a:rPr>
              <a:t>Bureaucracy and the Supply of Public Output</a:t>
            </a:r>
          </a:p>
        </p:txBody>
      </p:sp>
      <p:sp>
        <p:nvSpPr>
          <p:cNvPr id="44035" name="Rectangle 3"/>
          <p:cNvSpPr>
            <a:spLocks noGrp="1" noChangeArrowheads="1"/>
          </p:cNvSpPr>
          <p:nvPr>
            <p:ph type="body" idx="1"/>
          </p:nvPr>
        </p:nvSpPr>
        <p:spPr/>
        <p:txBody>
          <a:bodyPr/>
          <a:lstStyle/>
          <a:p>
            <a:pPr eaLnBrk="1" hangingPunct="1"/>
            <a:r>
              <a:rPr lang="en-US" dirty="0" smtClean="0">
                <a:latin typeface="Arial" charset="0"/>
                <a:cs typeface="Arial" charset="0"/>
              </a:rPr>
              <a:t>William </a:t>
            </a:r>
            <a:r>
              <a:rPr lang="en-US" dirty="0" err="1" smtClean="0">
                <a:latin typeface="Arial" charset="0"/>
                <a:cs typeface="Arial" charset="0"/>
              </a:rPr>
              <a:t>Niskanen</a:t>
            </a:r>
            <a:endParaRPr lang="en-US" dirty="0" smtClean="0">
              <a:latin typeface="Arial" charset="0"/>
              <a:cs typeface="Arial" charset="0"/>
            </a:endParaRPr>
          </a:p>
          <a:p>
            <a:pPr lvl="1"/>
            <a:r>
              <a:rPr lang="en-US" dirty="0" smtClean="0">
                <a:latin typeface="Arial" charset="0"/>
                <a:cs typeface="Arial" charset="0"/>
              </a:rPr>
              <a:t>Bureaucrats seek to</a:t>
            </a:r>
          </a:p>
          <a:p>
            <a:pPr lvl="2"/>
            <a:r>
              <a:rPr lang="en-US" dirty="0" smtClean="0">
                <a:latin typeface="Arial" charset="0"/>
                <a:cs typeface="Arial" charset="0"/>
              </a:rPr>
              <a:t>Maximize the power</a:t>
            </a:r>
          </a:p>
          <a:p>
            <a:pPr lvl="2"/>
            <a:r>
              <a:rPr lang="en-US" dirty="0" smtClean="0">
                <a:latin typeface="Arial" charset="0"/>
                <a:cs typeface="Arial" charset="0"/>
              </a:rPr>
              <a:t>Power is correlated with resources at hand</a:t>
            </a:r>
          </a:p>
          <a:p>
            <a:pPr lvl="2"/>
            <a:r>
              <a:rPr lang="en-US" dirty="0" smtClean="0">
                <a:latin typeface="Arial" charset="0"/>
                <a:cs typeface="Arial" charset="0"/>
              </a:rPr>
              <a:t>Resources are correlated with the size of the budget allocated</a:t>
            </a:r>
          </a:p>
          <a:p>
            <a:pPr lvl="1"/>
            <a:endParaRPr lang="en-US" dirty="0">
              <a:latin typeface="Arial" charset="0"/>
              <a:cs typeface="Arial" charset="0"/>
            </a:endParaRPr>
          </a:p>
          <a:p>
            <a:pPr lvl="1"/>
            <a:r>
              <a:rPr lang="en-US" dirty="0" smtClean="0">
                <a:latin typeface="Arial" charset="0"/>
                <a:cs typeface="Arial" charset="0"/>
              </a:rPr>
              <a:t>Would either increase output </a:t>
            </a:r>
            <a:r>
              <a:rPr lang="en-US" dirty="0" err="1" smtClean="0">
                <a:latin typeface="Arial" charset="0"/>
                <a:cs typeface="Arial" charset="0"/>
              </a:rPr>
              <a:t>ir</a:t>
            </a:r>
            <a:r>
              <a:rPr lang="en-US" dirty="0" smtClean="0">
                <a:latin typeface="Arial" charset="0"/>
                <a:cs typeface="Arial" charset="0"/>
              </a:rPr>
              <a:t> increase the inputs</a:t>
            </a:r>
          </a:p>
          <a:p>
            <a:pPr lvl="1"/>
            <a:endParaRPr lang="en-US" dirty="0" smtClean="0">
              <a:latin typeface="Arial" charset="0"/>
              <a:cs typeface="Arial" charset="0"/>
            </a:endParaRPr>
          </a:p>
          <a:p>
            <a:pPr eaLnBrk="1" hangingPunct="1"/>
            <a:endParaRPr lang="en-US" dirty="0" smtClean="0"/>
          </a:p>
          <a:p>
            <a:pPr eaLnBrk="1" hangingPunct="1">
              <a:buClr>
                <a:schemeClr val="accent2"/>
              </a:buClr>
              <a:buFont typeface="Wingdings" pitchFamily="2" charset="2"/>
              <a:buNone/>
            </a:pPr>
            <a:endParaRPr lang="en-US" dirty="0" smtClean="0"/>
          </a:p>
        </p:txBody>
      </p:sp>
      <p:sp>
        <p:nvSpPr>
          <p:cNvPr id="4" name="Slide Number Placeholder 3"/>
          <p:cNvSpPr>
            <a:spLocks noGrp="1"/>
          </p:cNvSpPr>
          <p:nvPr>
            <p:ph type="sldNum" sz="quarter" idx="12"/>
          </p:nvPr>
        </p:nvSpPr>
        <p:spPr/>
        <p:txBody>
          <a:bodyPr/>
          <a:lstStyle/>
          <a:p>
            <a:fld id="{9A4B6450-EC41-4195-A209-9389352C6526}" type="slidenum">
              <a:rPr lang="en-US" smtClean="0"/>
              <a:pPr/>
              <a:t>85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wipe(left)">
                                      <p:cBhvr>
                                        <p:cTn id="7" dur="500"/>
                                        <p:tgtEl>
                                          <p:spTgt spid="4403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4035">
                                            <p:txEl>
                                              <p:pRg st="1" end="1"/>
                                            </p:txEl>
                                          </p:spTgt>
                                        </p:tgtEl>
                                        <p:attrNameLst>
                                          <p:attrName>style.visibility</p:attrName>
                                        </p:attrNameLst>
                                      </p:cBhvr>
                                      <p:to>
                                        <p:strVal val="visible"/>
                                      </p:to>
                                    </p:set>
                                    <p:animEffect transition="in" filter="wipe(left)">
                                      <p:cBhvr>
                                        <p:cTn id="10" dur="500"/>
                                        <p:tgtEl>
                                          <p:spTgt spid="4403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4035">
                                            <p:txEl>
                                              <p:pRg st="2" end="2"/>
                                            </p:txEl>
                                          </p:spTgt>
                                        </p:tgtEl>
                                        <p:attrNameLst>
                                          <p:attrName>style.visibility</p:attrName>
                                        </p:attrNameLst>
                                      </p:cBhvr>
                                      <p:to>
                                        <p:strVal val="visible"/>
                                      </p:to>
                                    </p:set>
                                    <p:animEffect transition="in" filter="wipe(left)">
                                      <p:cBhvr>
                                        <p:cTn id="13" dur="500"/>
                                        <p:tgtEl>
                                          <p:spTgt spid="44035">
                                            <p:txEl>
                                              <p:pRg st="2" end="2"/>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4035">
                                            <p:txEl>
                                              <p:pRg st="3" end="3"/>
                                            </p:txEl>
                                          </p:spTgt>
                                        </p:tgtEl>
                                        <p:attrNameLst>
                                          <p:attrName>style.visibility</p:attrName>
                                        </p:attrNameLst>
                                      </p:cBhvr>
                                      <p:to>
                                        <p:strVal val="visible"/>
                                      </p:to>
                                    </p:set>
                                    <p:animEffect transition="in" filter="wipe(left)">
                                      <p:cBhvr>
                                        <p:cTn id="16" dur="500"/>
                                        <p:tgtEl>
                                          <p:spTgt spid="44035">
                                            <p:txEl>
                                              <p:pRg st="3" end="3"/>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4035">
                                            <p:txEl>
                                              <p:pRg st="4" end="4"/>
                                            </p:txEl>
                                          </p:spTgt>
                                        </p:tgtEl>
                                        <p:attrNameLst>
                                          <p:attrName>style.visibility</p:attrName>
                                        </p:attrNameLst>
                                      </p:cBhvr>
                                      <p:to>
                                        <p:strVal val="visible"/>
                                      </p:to>
                                    </p:set>
                                    <p:animEffect transition="in" filter="wipe(left)">
                                      <p:cBhvr>
                                        <p:cTn id="19" dur="500"/>
                                        <p:tgtEl>
                                          <p:spTgt spid="44035">
                                            <p:txEl>
                                              <p:pRg st="4" end="4"/>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4035">
                                            <p:txEl>
                                              <p:pRg st="6" end="6"/>
                                            </p:txEl>
                                          </p:spTgt>
                                        </p:tgtEl>
                                        <p:attrNameLst>
                                          <p:attrName>style.visibility</p:attrName>
                                        </p:attrNameLst>
                                      </p:cBhvr>
                                      <p:to>
                                        <p:strVal val="visible"/>
                                      </p:to>
                                    </p:set>
                                    <p:animEffect transition="in" filter="wipe(left)">
                                      <p:cBhvr>
                                        <p:cTn id="22" dur="500"/>
                                        <p:tgtEl>
                                          <p:spTgt spid="440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advAuto="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defRPr/>
            </a:pPr>
            <a:r>
              <a:rPr lang="en-US" dirty="0" smtClean="0">
                <a:cs typeface="Arial" charset="0"/>
              </a:rPr>
              <a:t>Cost-Benefit Analysis and Government Investments</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04800" y="304800"/>
            <a:ext cx="8229600" cy="1219200"/>
          </a:xfrm>
        </p:spPr>
        <p:txBody>
          <a:bodyPr>
            <a:normAutofit fontScale="90000"/>
          </a:bodyPr>
          <a:lstStyle/>
          <a:p>
            <a:r>
              <a:rPr lang="en-US" sz="4000" b="0">
                <a:cs typeface="Arial" charset="0"/>
              </a:rPr>
              <a:t>Economic Analysis for the Budget Process:</a:t>
            </a:r>
            <a:r>
              <a:rPr lang="en-US" b="0">
                <a:cs typeface="Arial" charset="0"/>
              </a:rPr>
              <a:t> </a:t>
            </a:r>
            <a:r>
              <a:rPr lang="en-US">
                <a:cs typeface="Times New Roman" pitchFamily="18" charset="0"/>
              </a:rPr>
              <a:t/>
            </a:r>
            <a:br>
              <a:rPr lang="en-US">
                <a:cs typeface="Times New Roman" pitchFamily="18" charset="0"/>
              </a:rPr>
            </a:br>
            <a:endParaRPr lang="en-US"/>
          </a:p>
        </p:txBody>
      </p:sp>
      <p:sp>
        <p:nvSpPr>
          <p:cNvPr id="7171" name="Rectangle 3"/>
          <p:cNvSpPr>
            <a:spLocks noGrp="1" noChangeArrowheads="1"/>
          </p:cNvSpPr>
          <p:nvPr>
            <p:ph type="body" idx="1"/>
          </p:nvPr>
        </p:nvSpPr>
        <p:spPr>
          <a:xfrm>
            <a:off x="266700" y="2286000"/>
            <a:ext cx="8610600" cy="4114800"/>
          </a:xfrm>
        </p:spPr>
        <p:txBody>
          <a:bodyPr/>
          <a:lstStyle/>
          <a:p>
            <a:r>
              <a:rPr lang="en-US" sz="2800">
                <a:latin typeface="Arial" charset="0"/>
                <a:cs typeface="Arial" charset="0"/>
              </a:rPr>
              <a:t>A </a:t>
            </a:r>
            <a:r>
              <a:rPr lang="en-US" sz="2800">
                <a:solidFill>
                  <a:srgbClr val="660066"/>
                </a:solidFill>
                <a:latin typeface="Arial" charset="0"/>
                <a:cs typeface="Arial" charset="0"/>
              </a:rPr>
              <a:t>Program</a:t>
            </a:r>
            <a:r>
              <a:rPr lang="en-US" sz="2800">
                <a:latin typeface="Arial" charset="0"/>
                <a:cs typeface="Arial" charset="0"/>
              </a:rPr>
              <a:t> is a combination of government activities producing a distinguishable output.</a:t>
            </a:r>
            <a:endParaRPr lang="en-US" sz="2800">
              <a:cs typeface="Times New Roman" pitchFamily="18" charset="0"/>
            </a:endParaRPr>
          </a:p>
          <a:p>
            <a:r>
              <a:rPr lang="en-US" sz="2800">
                <a:solidFill>
                  <a:srgbClr val="660066"/>
                </a:solidFill>
                <a:latin typeface="Arial" charset="0"/>
                <a:cs typeface="Arial" charset="0"/>
              </a:rPr>
              <a:t>Program Budgeting</a:t>
            </a:r>
            <a:r>
              <a:rPr lang="en-US" sz="2800">
                <a:latin typeface="Arial" charset="0"/>
                <a:cs typeface="Arial" charset="0"/>
              </a:rPr>
              <a:t> is the system of managing government expenditures attempting to compare the program proposals of all government agencies authorized to achieve similar objectives.</a:t>
            </a:r>
            <a:endParaRPr lang="en-US" sz="2800">
              <a:cs typeface="Times New Roman" pitchFamily="18" charset="0"/>
            </a:endParaRPr>
          </a:p>
          <a:p>
            <a:r>
              <a:rPr lang="en-US" sz="2800">
                <a:solidFill>
                  <a:srgbClr val="660066"/>
                </a:solidFill>
                <a:latin typeface="Arial" charset="0"/>
                <a:cs typeface="Arial" charset="0"/>
              </a:rPr>
              <a:t>Cost-Effectiveness Analysis</a:t>
            </a:r>
            <a:r>
              <a:rPr lang="en-US" sz="2800">
                <a:latin typeface="Arial" charset="0"/>
                <a:cs typeface="Arial" charset="0"/>
              </a:rPr>
              <a:t> is a technique for determining the minimum-cost combination of government programs to achieve a given objective</a:t>
            </a:r>
            <a:r>
              <a:rPr lang="en-US" sz="2800"/>
              <a:t> </a:t>
            </a:r>
          </a:p>
        </p:txBody>
      </p:sp>
      <p:sp>
        <p:nvSpPr>
          <p:cNvPr id="7172" name="Text Box 4"/>
          <p:cNvSpPr txBox="1">
            <a:spLocks noChangeArrowheads="1"/>
          </p:cNvSpPr>
          <p:nvPr/>
        </p:nvSpPr>
        <p:spPr bwMode="auto">
          <a:xfrm>
            <a:off x="228600" y="1371600"/>
            <a:ext cx="8686800" cy="822325"/>
          </a:xfrm>
          <a:prstGeom prst="rect">
            <a:avLst/>
          </a:prstGeom>
          <a:noFill/>
          <a:ln w="9525">
            <a:noFill/>
            <a:miter lim="800000"/>
            <a:headEnd/>
            <a:tailEnd/>
          </a:ln>
          <a:effectLst/>
        </p:spPr>
        <p:txBody>
          <a:bodyPr>
            <a:spAutoFit/>
          </a:bodyPr>
          <a:lstStyle/>
          <a:p>
            <a:pPr algn="ctr">
              <a:spcBef>
                <a:spcPct val="50000"/>
              </a:spcBef>
            </a:pPr>
            <a:r>
              <a:rPr lang="en-US" sz="2400" b="1">
                <a:solidFill>
                  <a:schemeClr val="tx2"/>
                </a:solidFill>
                <a:cs typeface="Arial" charset="0"/>
              </a:rPr>
              <a:t>Achieving the Least-Cost Means of Accomplishing an Authorized Objective</a:t>
            </a:r>
          </a:p>
        </p:txBody>
      </p:sp>
      <p:sp>
        <p:nvSpPr>
          <p:cNvPr id="5" name="Slide Number Placeholder 4"/>
          <p:cNvSpPr>
            <a:spLocks noGrp="1"/>
          </p:cNvSpPr>
          <p:nvPr>
            <p:ph type="sldNum" sz="quarter" idx="12"/>
          </p:nvPr>
        </p:nvSpPr>
        <p:spPr/>
        <p:txBody>
          <a:bodyPr/>
          <a:lstStyle/>
          <a:p>
            <a:fld id="{9A4B6450-EC41-4195-A209-9389352C6526}" type="slidenum">
              <a:rPr lang="en-US" smtClean="0"/>
              <a:pPr/>
              <a:t>87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wipe(left)">
                                      <p:cBhvr>
                                        <p:cTn id="7" dur="500"/>
                                        <p:tgtEl>
                                          <p:spTgt spid="7171">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animEffect transition="in" filter="wipe(left)">
                                      <p:cBhvr>
                                        <p:cTn id="11" dur="500"/>
                                        <p:tgtEl>
                                          <p:spTgt spid="7171">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wipe(left)">
                                      <p:cBhvr>
                                        <p:cTn id="15" dur="500"/>
                                        <p:tgtEl>
                                          <p:spTgt spid="7171">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172">
                                            <p:txEl>
                                              <p:pRg st="0" end="0"/>
                                            </p:txEl>
                                          </p:spTgt>
                                        </p:tgtEl>
                                        <p:attrNameLst>
                                          <p:attrName>style.visibility</p:attrName>
                                        </p:attrNameLst>
                                      </p:cBhvr>
                                      <p:to>
                                        <p:strVal val="visible"/>
                                      </p:to>
                                    </p:set>
                                    <p:animEffect transition="in" filter="wipe(left)">
                                      <p:cBhvr>
                                        <p:cTn id="19" dur="500"/>
                                        <p:tgtEl>
                                          <p:spTgt spid="71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autoUpdateAnimBg="0" advAuto="0"/>
      <p:bldP spid="7172" grpId="0" build="p" autoUpdateAnimBg="0" advAuto="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Cost-Effectiveness Analysis</a:t>
            </a:r>
            <a:endParaRPr lang="en-US" dirty="0"/>
          </a:p>
        </p:txBody>
      </p:sp>
      <p:sp>
        <p:nvSpPr>
          <p:cNvPr id="3" name="Content Placeholder 2"/>
          <p:cNvSpPr>
            <a:spLocks noGrp="1"/>
          </p:cNvSpPr>
          <p:nvPr>
            <p:ph idx="1"/>
          </p:nvPr>
        </p:nvSpPr>
        <p:spPr/>
        <p:txBody>
          <a:bodyPr>
            <a:normAutofit/>
          </a:bodyPr>
          <a:lstStyle/>
          <a:p>
            <a:r>
              <a:rPr lang="en-US" dirty="0" smtClean="0"/>
              <a:t>Allows policy makers to see trade off between programs of various agencies with similar objectives</a:t>
            </a:r>
          </a:p>
          <a:p>
            <a:pPr lvl="1"/>
            <a:r>
              <a:rPr lang="en-US" dirty="0" smtClean="0"/>
              <a:t>Not visible under line budgeting</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88</a:t>
            </a:fld>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Cost-Effectiveness Analysis</a:t>
            </a:r>
            <a:endParaRPr lang="en-US" dirty="0"/>
          </a:p>
        </p:txBody>
      </p:sp>
      <p:sp>
        <p:nvSpPr>
          <p:cNvPr id="3" name="Content Placeholder 2"/>
          <p:cNvSpPr>
            <a:spLocks noGrp="1"/>
          </p:cNvSpPr>
          <p:nvPr>
            <p:ph idx="1"/>
          </p:nvPr>
        </p:nvSpPr>
        <p:spPr/>
        <p:txBody>
          <a:bodyPr>
            <a:normAutofit/>
          </a:bodyPr>
          <a:lstStyle/>
          <a:p>
            <a:r>
              <a:rPr lang="en-US" dirty="0" smtClean="0"/>
              <a:t>Reduce the cost of achieving a specific goal</a:t>
            </a:r>
          </a:p>
          <a:p>
            <a:r>
              <a:rPr lang="en-US" dirty="0" smtClean="0"/>
              <a:t>Encourage competition among various </a:t>
            </a:r>
            <a:r>
              <a:rPr lang="en-US" dirty="0" err="1" smtClean="0"/>
              <a:t>Govt</a:t>
            </a:r>
            <a:r>
              <a:rPr lang="en-US" dirty="0" smtClean="0"/>
              <a:t> agencies</a:t>
            </a:r>
          </a:p>
          <a:p>
            <a:pPr lvl="1"/>
            <a:r>
              <a:rPr lang="en-US" dirty="0" smtClean="0"/>
              <a:t>Improve effectiveness</a:t>
            </a:r>
          </a:p>
          <a:p>
            <a:pPr lvl="1"/>
            <a:r>
              <a:rPr lang="en-US" dirty="0" smtClean="0"/>
              <a:t>Encourage innovation</a:t>
            </a:r>
          </a:p>
          <a:p>
            <a:pPr lvl="1"/>
            <a:r>
              <a:rPr lang="en-US" dirty="0" smtClean="0"/>
              <a:t>Improve productivity</a:t>
            </a:r>
          </a:p>
          <a:p>
            <a:pPr lvl="1"/>
            <a:r>
              <a:rPr lang="en-US" dirty="0" smtClean="0"/>
              <a:t>Reduced cost</a:t>
            </a:r>
          </a:p>
          <a:p>
            <a:pPr lvl="1"/>
            <a:r>
              <a:rPr lang="en-US" dirty="0" smtClean="0"/>
              <a:t>Reduced burden to tax payer</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89</a:t>
            </a:fld>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609600"/>
            <a:ext cx="8686800" cy="1143000"/>
          </a:xfrm>
        </p:spPr>
        <p:txBody>
          <a:bodyPr/>
          <a:lstStyle/>
          <a:p>
            <a:r>
              <a:rPr lang="en-US">
                <a:cs typeface="Arial" charset="0"/>
              </a:rPr>
              <a:t>Cost-Benefit Analysis</a:t>
            </a:r>
            <a:r>
              <a:rPr lang="en-US"/>
              <a:t> </a:t>
            </a:r>
          </a:p>
        </p:txBody>
      </p:sp>
      <p:sp>
        <p:nvSpPr>
          <p:cNvPr id="8195" name="Rectangle 3"/>
          <p:cNvSpPr>
            <a:spLocks noGrp="1" noChangeArrowheads="1"/>
          </p:cNvSpPr>
          <p:nvPr>
            <p:ph type="body" idx="1"/>
          </p:nvPr>
        </p:nvSpPr>
        <p:spPr/>
        <p:txBody>
          <a:bodyPr>
            <a:normAutofit/>
          </a:bodyPr>
          <a:lstStyle/>
          <a:p>
            <a:pPr>
              <a:lnSpc>
                <a:spcPct val="150000"/>
              </a:lnSpc>
            </a:pPr>
            <a:r>
              <a:rPr lang="en-US" sz="2400" dirty="0" smtClean="0">
                <a:latin typeface="Arial" charset="0"/>
                <a:cs typeface="Arial" charset="0"/>
              </a:rPr>
              <a:t>A practical technique for relative merits of alternative government projects </a:t>
            </a:r>
          </a:p>
          <a:p>
            <a:pPr>
              <a:lnSpc>
                <a:spcPct val="150000"/>
              </a:lnSpc>
            </a:pPr>
            <a:r>
              <a:rPr lang="en-US" sz="2400" dirty="0" smtClean="0">
                <a:latin typeface="Arial" charset="0"/>
                <a:cs typeface="Arial" charset="0"/>
              </a:rPr>
              <a:t>Projects where </a:t>
            </a:r>
            <a:r>
              <a:rPr lang="en-US" sz="2400" dirty="0" err="1" smtClean="0">
                <a:latin typeface="Arial" charset="0"/>
                <a:cs typeface="Arial" charset="0"/>
              </a:rPr>
              <a:t>MSB</a:t>
            </a:r>
            <a:r>
              <a:rPr lang="en-US" sz="2400" dirty="0" smtClean="0">
                <a:latin typeface="Arial" charset="0"/>
                <a:cs typeface="Arial" charset="0"/>
              </a:rPr>
              <a:t> is less than </a:t>
            </a:r>
            <a:r>
              <a:rPr lang="en-US" sz="2400" dirty="0" err="1" smtClean="0">
                <a:latin typeface="Arial" charset="0"/>
                <a:cs typeface="Arial" charset="0"/>
              </a:rPr>
              <a:t>MSC</a:t>
            </a:r>
            <a:r>
              <a:rPr lang="en-US" sz="2400" dirty="0" smtClean="0">
                <a:latin typeface="Arial" charset="0"/>
                <a:cs typeface="Arial" charset="0"/>
              </a:rPr>
              <a:t> are not considered</a:t>
            </a:r>
          </a:p>
          <a:p>
            <a:pPr>
              <a:lnSpc>
                <a:spcPct val="150000"/>
              </a:lnSpc>
            </a:pPr>
            <a:r>
              <a:rPr lang="en-US" sz="2400" dirty="0" smtClean="0">
                <a:latin typeface="Arial" charset="0"/>
                <a:cs typeface="Arial" charset="0"/>
              </a:rPr>
              <a:t>A statement of pros &amp; cons of an activity</a:t>
            </a:r>
          </a:p>
          <a:p>
            <a:pPr>
              <a:lnSpc>
                <a:spcPct val="150000"/>
              </a:lnSpc>
            </a:pPr>
            <a:r>
              <a:rPr lang="en-US" sz="2400" dirty="0" smtClean="0">
                <a:latin typeface="Arial" charset="0"/>
                <a:cs typeface="Arial" charset="0"/>
              </a:rPr>
              <a:t>Benefits must include indirect effects and costs must include opportunity cost.</a:t>
            </a:r>
            <a:endParaRPr lang="en-US" sz="24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90</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left)">
                                      <p:cBhvr>
                                        <p:cTn id="7" dur="500"/>
                                        <p:tgtEl>
                                          <p:spTgt spid="8195">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animEffect transition="in" filter="wipe(left)">
                                      <p:cBhvr>
                                        <p:cTn id="11" dur="500"/>
                                        <p:tgtEl>
                                          <p:spTgt spid="8195">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animEffect transition="in" filter="wipe(left)">
                                      <p:cBhvr>
                                        <p:cTn id="15" dur="500"/>
                                        <p:tgtEl>
                                          <p:spTgt spid="8195">
                                            <p:txEl>
                                              <p:pRg st="2" end="2"/>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animEffect transition="in" filter="wipe(left)">
                                      <p:cBhvr>
                                        <p:cTn id="19" dur="500"/>
                                        <p:tgtEl>
                                          <p:spTgt spid="81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advAuto="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609600"/>
            <a:ext cx="8686800" cy="1143000"/>
          </a:xfrm>
        </p:spPr>
        <p:txBody>
          <a:bodyPr/>
          <a:lstStyle/>
          <a:p>
            <a:r>
              <a:rPr lang="en-US">
                <a:cs typeface="Arial" charset="0"/>
              </a:rPr>
              <a:t>Cost-Benefit Analysis</a:t>
            </a:r>
            <a:r>
              <a:rPr lang="en-US"/>
              <a:t> </a:t>
            </a:r>
          </a:p>
        </p:txBody>
      </p:sp>
      <p:sp>
        <p:nvSpPr>
          <p:cNvPr id="8195" name="Rectangle 3"/>
          <p:cNvSpPr>
            <a:spLocks noGrp="1" noChangeArrowheads="1"/>
          </p:cNvSpPr>
          <p:nvPr>
            <p:ph type="body" idx="1"/>
          </p:nvPr>
        </p:nvSpPr>
        <p:spPr/>
        <p:txBody>
          <a:bodyPr>
            <a:normAutofit/>
          </a:bodyPr>
          <a:lstStyle/>
          <a:p>
            <a:r>
              <a:rPr lang="en-US" sz="2400" dirty="0" smtClean="0">
                <a:latin typeface="Arial" charset="0"/>
                <a:cs typeface="Arial" charset="0"/>
              </a:rPr>
              <a:t>Three main steps:</a:t>
            </a:r>
          </a:p>
          <a:p>
            <a:pPr lvl="1"/>
            <a:r>
              <a:rPr lang="en-US" sz="2000" dirty="0" smtClean="0">
                <a:latin typeface="Arial" charset="0"/>
                <a:cs typeface="Arial" charset="0"/>
              </a:rPr>
              <a:t>Enumerate </a:t>
            </a:r>
            <a:r>
              <a:rPr lang="en-US" sz="2000" dirty="0">
                <a:latin typeface="Arial" charset="0"/>
                <a:cs typeface="Arial" charset="0"/>
              </a:rPr>
              <a:t>all costs and benefits of a proposed project</a:t>
            </a:r>
            <a:endParaRPr lang="en-US" sz="2000" dirty="0">
              <a:cs typeface="Times New Roman" pitchFamily="18" charset="0"/>
            </a:endParaRPr>
          </a:p>
          <a:p>
            <a:pPr lvl="1"/>
            <a:endParaRPr lang="en-US" sz="2000" dirty="0" smtClean="0">
              <a:latin typeface="Arial" charset="0"/>
              <a:cs typeface="Arial" charset="0"/>
            </a:endParaRPr>
          </a:p>
          <a:p>
            <a:pPr lvl="1"/>
            <a:r>
              <a:rPr lang="en-US" sz="2000" dirty="0" smtClean="0">
                <a:latin typeface="Arial" charset="0"/>
                <a:cs typeface="Arial" charset="0"/>
              </a:rPr>
              <a:t>Evaluate </a:t>
            </a:r>
            <a:r>
              <a:rPr lang="en-US" sz="2000" dirty="0">
                <a:latin typeface="Arial" charset="0"/>
                <a:cs typeface="Arial" charset="0"/>
              </a:rPr>
              <a:t>all costs and benefits in dollar terms</a:t>
            </a:r>
            <a:endParaRPr lang="en-US" sz="2000" dirty="0">
              <a:cs typeface="Times New Roman" pitchFamily="18" charset="0"/>
            </a:endParaRPr>
          </a:p>
          <a:p>
            <a:pPr lvl="1"/>
            <a:endParaRPr lang="en-US" sz="2000" dirty="0" smtClean="0">
              <a:latin typeface="Arial" charset="0"/>
              <a:cs typeface="Arial" charset="0"/>
            </a:endParaRPr>
          </a:p>
          <a:p>
            <a:pPr lvl="1"/>
            <a:r>
              <a:rPr lang="en-US" sz="2000" dirty="0" smtClean="0">
                <a:latin typeface="Arial" charset="0"/>
                <a:cs typeface="Arial" charset="0"/>
              </a:rPr>
              <a:t>Discount </a:t>
            </a:r>
            <a:r>
              <a:rPr lang="en-US" sz="2000" dirty="0">
                <a:latin typeface="Arial" charset="0"/>
                <a:cs typeface="Arial" charset="0"/>
              </a:rPr>
              <a:t>future net </a:t>
            </a:r>
            <a:r>
              <a:rPr lang="en-US" sz="2000" dirty="0" smtClean="0">
                <a:latin typeface="Arial" charset="0"/>
                <a:cs typeface="Arial" charset="0"/>
              </a:rPr>
              <a:t>benefits</a:t>
            </a:r>
          </a:p>
        </p:txBody>
      </p:sp>
      <p:sp>
        <p:nvSpPr>
          <p:cNvPr id="4" name="Slide Number Placeholder 3"/>
          <p:cNvSpPr>
            <a:spLocks noGrp="1"/>
          </p:cNvSpPr>
          <p:nvPr>
            <p:ph type="sldNum" sz="quarter" idx="12"/>
          </p:nvPr>
        </p:nvSpPr>
        <p:spPr/>
        <p:txBody>
          <a:bodyPr/>
          <a:lstStyle/>
          <a:p>
            <a:fld id="{9A4B6450-EC41-4195-A209-9389352C6526}" type="slidenum">
              <a:rPr lang="en-US" smtClean="0"/>
              <a:pPr/>
              <a:t>91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wipe(left)">
                                      <p:cBhvr>
                                        <p:cTn id="7" dur="500"/>
                                        <p:tgtEl>
                                          <p:spTgt spid="8195">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8195">
                                            <p:txEl>
                                              <p:pRg st="1" end="1"/>
                                            </p:txEl>
                                          </p:spTgt>
                                        </p:tgtEl>
                                        <p:attrNameLst>
                                          <p:attrName>style.visibility</p:attrName>
                                        </p:attrNameLst>
                                      </p:cBhvr>
                                      <p:to>
                                        <p:strVal val="visible"/>
                                      </p:to>
                                    </p:set>
                                    <p:animEffect transition="in" filter="wipe(left)">
                                      <p:cBhvr>
                                        <p:cTn id="10" dur="500"/>
                                        <p:tgtEl>
                                          <p:spTgt spid="8195">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8195">
                                            <p:txEl>
                                              <p:pRg st="3" end="3"/>
                                            </p:txEl>
                                          </p:spTgt>
                                        </p:tgtEl>
                                        <p:attrNameLst>
                                          <p:attrName>style.visibility</p:attrName>
                                        </p:attrNameLst>
                                      </p:cBhvr>
                                      <p:to>
                                        <p:strVal val="visible"/>
                                      </p:to>
                                    </p:set>
                                    <p:animEffect transition="in" filter="wipe(left)">
                                      <p:cBhvr>
                                        <p:cTn id="13" dur="500"/>
                                        <p:tgtEl>
                                          <p:spTgt spid="8195">
                                            <p:txEl>
                                              <p:pRg st="3" end="3"/>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195">
                                            <p:txEl>
                                              <p:pRg st="5" end="5"/>
                                            </p:txEl>
                                          </p:spTgt>
                                        </p:tgtEl>
                                        <p:attrNameLst>
                                          <p:attrName>style.visibility</p:attrName>
                                        </p:attrNameLst>
                                      </p:cBhvr>
                                      <p:to>
                                        <p:strVal val="visible"/>
                                      </p:to>
                                    </p:set>
                                    <p:animEffect transition="in" filter="wipe(left)">
                                      <p:cBhvr>
                                        <p:cTn id="16" dur="500"/>
                                        <p:tgtEl>
                                          <p:spTgt spid="8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autoUpdateAnimBg="0" advAuto="0"/>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685800" y="-228600"/>
            <a:ext cx="7772400" cy="1143000"/>
          </a:xfrm>
        </p:spPr>
        <p:txBody>
          <a:bodyPr/>
          <a:lstStyle/>
          <a:p>
            <a:r>
              <a:rPr lang="en-US" sz="2400"/>
              <a:t>Figure 6.3 Cost-Benefit Analysis and Efficiency</a:t>
            </a:r>
          </a:p>
        </p:txBody>
      </p:sp>
      <p:sp>
        <p:nvSpPr>
          <p:cNvPr id="4138" name="Freeform 42"/>
          <p:cNvSpPr>
            <a:spLocks/>
          </p:cNvSpPr>
          <p:nvPr/>
        </p:nvSpPr>
        <p:spPr bwMode="auto">
          <a:xfrm>
            <a:off x="3690938" y="2433638"/>
            <a:ext cx="276225" cy="2005012"/>
          </a:xfrm>
          <a:custGeom>
            <a:avLst/>
            <a:gdLst/>
            <a:ahLst/>
            <a:cxnLst>
              <a:cxn ang="0">
                <a:pos x="0" y="1263"/>
              </a:cxn>
              <a:cxn ang="0">
                <a:pos x="0" y="1263"/>
              </a:cxn>
              <a:cxn ang="0">
                <a:pos x="0" y="0"/>
              </a:cxn>
              <a:cxn ang="0">
                <a:pos x="26" y="44"/>
              </a:cxn>
              <a:cxn ang="0">
                <a:pos x="44" y="79"/>
              </a:cxn>
              <a:cxn ang="0">
                <a:pos x="61" y="122"/>
              </a:cxn>
              <a:cxn ang="0">
                <a:pos x="87" y="157"/>
              </a:cxn>
              <a:cxn ang="0">
                <a:pos x="105" y="192"/>
              </a:cxn>
              <a:cxn ang="0">
                <a:pos x="131" y="235"/>
              </a:cxn>
              <a:cxn ang="0">
                <a:pos x="157" y="270"/>
              </a:cxn>
              <a:cxn ang="0">
                <a:pos x="174" y="305"/>
              </a:cxn>
              <a:cxn ang="0">
                <a:pos x="174" y="1167"/>
              </a:cxn>
              <a:cxn ang="0">
                <a:pos x="131" y="1193"/>
              </a:cxn>
              <a:cxn ang="0">
                <a:pos x="87" y="1219"/>
              </a:cxn>
              <a:cxn ang="0">
                <a:pos x="44" y="1236"/>
              </a:cxn>
              <a:cxn ang="0">
                <a:pos x="0" y="1263"/>
              </a:cxn>
            </a:cxnLst>
            <a:rect l="0" t="0" r="r" b="b"/>
            <a:pathLst>
              <a:path w="174" h="1263">
                <a:moveTo>
                  <a:pt x="0" y="1263"/>
                </a:moveTo>
                <a:lnTo>
                  <a:pt x="0" y="1263"/>
                </a:lnTo>
                <a:lnTo>
                  <a:pt x="0" y="0"/>
                </a:lnTo>
                <a:lnTo>
                  <a:pt x="26" y="44"/>
                </a:lnTo>
                <a:lnTo>
                  <a:pt x="44" y="79"/>
                </a:lnTo>
                <a:lnTo>
                  <a:pt x="61" y="122"/>
                </a:lnTo>
                <a:lnTo>
                  <a:pt x="87" y="157"/>
                </a:lnTo>
                <a:lnTo>
                  <a:pt x="105" y="192"/>
                </a:lnTo>
                <a:lnTo>
                  <a:pt x="131" y="235"/>
                </a:lnTo>
                <a:lnTo>
                  <a:pt x="157" y="270"/>
                </a:lnTo>
                <a:lnTo>
                  <a:pt x="174" y="305"/>
                </a:lnTo>
                <a:lnTo>
                  <a:pt x="174" y="1167"/>
                </a:lnTo>
                <a:lnTo>
                  <a:pt x="131" y="1193"/>
                </a:lnTo>
                <a:lnTo>
                  <a:pt x="87" y="1219"/>
                </a:lnTo>
                <a:lnTo>
                  <a:pt x="44" y="1236"/>
                </a:lnTo>
                <a:lnTo>
                  <a:pt x="0" y="1263"/>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4139" name="Freeform 43"/>
          <p:cNvSpPr>
            <a:spLocks/>
          </p:cNvSpPr>
          <p:nvPr/>
        </p:nvSpPr>
        <p:spPr bwMode="auto">
          <a:xfrm>
            <a:off x="5197475" y="2627313"/>
            <a:ext cx="276225" cy="1865312"/>
          </a:xfrm>
          <a:custGeom>
            <a:avLst/>
            <a:gdLst/>
            <a:ahLst/>
            <a:cxnLst>
              <a:cxn ang="0">
                <a:pos x="0" y="1054"/>
              </a:cxn>
              <a:cxn ang="0">
                <a:pos x="0" y="1054"/>
              </a:cxn>
              <a:cxn ang="0">
                <a:pos x="18" y="1071"/>
              </a:cxn>
              <a:cxn ang="0">
                <a:pos x="44" y="1088"/>
              </a:cxn>
              <a:cxn ang="0">
                <a:pos x="87" y="1114"/>
              </a:cxn>
              <a:cxn ang="0">
                <a:pos x="131" y="1149"/>
              </a:cxn>
              <a:cxn ang="0">
                <a:pos x="174" y="1175"/>
              </a:cxn>
              <a:cxn ang="0">
                <a:pos x="174" y="0"/>
              </a:cxn>
              <a:cxn ang="0">
                <a:pos x="157" y="35"/>
              </a:cxn>
              <a:cxn ang="0">
                <a:pos x="140" y="70"/>
              </a:cxn>
              <a:cxn ang="0">
                <a:pos x="122" y="105"/>
              </a:cxn>
              <a:cxn ang="0">
                <a:pos x="96" y="148"/>
              </a:cxn>
              <a:cxn ang="0">
                <a:pos x="79" y="183"/>
              </a:cxn>
              <a:cxn ang="0">
                <a:pos x="52" y="218"/>
              </a:cxn>
              <a:cxn ang="0">
                <a:pos x="26" y="261"/>
              </a:cxn>
              <a:cxn ang="0">
                <a:pos x="0" y="296"/>
              </a:cxn>
              <a:cxn ang="0">
                <a:pos x="0" y="1054"/>
              </a:cxn>
            </a:cxnLst>
            <a:rect l="0" t="0" r="r" b="b"/>
            <a:pathLst>
              <a:path w="174" h="1175">
                <a:moveTo>
                  <a:pt x="0" y="1054"/>
                </a:moveTo>
                <a:lnTo>
                  <a:pt x="0" y="1054"/>
                </a:lnTo>
                <a:lnTo>
                  <a:pt x="18" y="1071"/>
                </a:lnTo>
                <a:lnTo>
                  <a:pt x="44" y="1088"/>
                </a:lnTo>
                <a:lnTo>
                  <a:pt x="87" y="1114"/>
                </a:lnTo>
                <a:lnTo>
                  <a:pt x="131" y="1149"/>
                </a:lnTo>
                <a:lnTo>
                  <a:pt x="174" y="1175"/>
                </a:lnTo>
                <a:lnTo>
                  <a:pt x="174" y="0"/>
                </a:lnTo>
                <a:lnTo>
                  <a:pt x="157" y="35"/>
                </a:lnTo>
                <a:lnTo>
                  <a:pt x="140" y="70"/>
                </a:lnTo>
                <a:lnTo>
                  <a:pt x="122" y="105"/>
                </a:lnTo>
                <a:lnTo>
                  <a:pt x="96" y="148"/>
                </a:lnTo>
                <a:lnTo>
                  <a:pt x="79" y="183"/>
                </a:lnTo>
                <a:lnTo>
                  <a:pt x="52" y="218"/>
                </a:lnTo>
                <a:lnTo>
                  <a:pt x="26" y="261"/>
                </a:lnTo>
                <a:lnTo>
                  <a:pt x="0" y="296"/>
                </a:lnTo>
                <a:lnTo>
                  <a:pt x="0" y="1054"/>
                </a:lnTo>
                <a:close/>
              </a:path>
            </a:pathLst>
          </a:custGeom>
          <a:blipFill dpi="0" rotWithShape="0">
            <a:blip r:embed="rId2" cstate="print"/>
            <a:srcRect/>
            <a:tile tx="0" ty="0" sx="100000" sy="100000" flip="none" algn="tl"/>
          </a:blipFill>
          <a:ln w="9525">
            <a:noFill/>
            <a:round/>
            <a:headEnd/>
            <a:tailEnd/>
          </a:ln>
        </p:spPr>
        <p:txBody>
          <a:bodyPr/>
          <a:lstStyle/>
          <a:p>
            <a:endParaRPr lang="en-US"/>
          </a:p>
        </p:txBody>
      </p:sp>
      <p:sp>
        <p:nvSpPr>
          <p:cNvPr id="4143" name="Rectangle 47"/>
          <p:cNvSpPr>
            <a:spLocks noChangeArrowheads="1"/>
          </p:cNvSpPr>
          <p:nvPr/>
        </p:nvSpPr>
        <p:spPr bwMode="auto">
          <a:xfrm rot="16200000">
            <a:off x="-754856" y="2826544"/>
            <a:ext cx="5626100" cy="496888"/>
          </a:xfrm>
          <a:prstGeom prst="rect">
            <a:avLst/>
          </a:prstGeom>
          <a:noFill/>
          <a:ln w="9525">
            <a:noFill/>
            <a:miter lim="800000"/>
            <a:headEnd/>
            <a:tailEnd/>
          </a:ln>
        </p:spPr>
        <p:txBody>
          <a:bodyPr wrap="none" lIns="0" tIns="0" rIns="0" bIns="0">
            <a:spAutoFit/>
          </a:bodyPr>
          <a:lstStyle/>
          <a:p>
            <a:r>
              <a:rPr lang="en-US" sz="2600" b="1">
                <a:solidFill>
                  <a:srgbClr val="660066"/>
                </a:solidFill>
              </a:rPr>
              <a:t>Marginal Social Cost and Benefit </a:t>
            </a:r>
            <a:endParaRPr lang="en-US"/>
          </a:p>
        </p:txBody>
      </p:sp>
      <p:sp>
        <p:nvSpPr>
          <p:cNvPr id="4149" name="Rectangle 53"/>
          <p:cNvSpPr>
            <a:spLocks noChangeArrowheads="1"/>
          </p:cNvSpPr>
          <p:nvPr/>
        </p:nvSpPr>
        <p:spPr bwMode="auto">
          <a:xfrm>
            <a:off x="2959100" y="6207125"/>
            <a:ext cx="4533900" cy="496888"/>
          </a:xfrm>
          <a:prstGeom prst="rect">
            <a:avLst/>
          </a:prstGeom>
          <a:noFill/>
          <a:ln w="9525">
            <a:noFill/>
            <a:miter lim="800000"/>
            <a:headEnd/>
            <a:tailEnd/>
          </a:ln>
        </p:spPr>
        <p:txBody>
          <a:bodyPr wrap="none" lIns="0" tIns="0" rIns="0" bIns="0">
            <a:spAutoFit/>
          </a:bodyPr>
          <a:lstStyle/>
          <a:p>
            <a:r>
              <a:rPr lang="en-US" sz="2600" b="1">
                <a:solidFill>
                  <a:srgbClr val="660066"/>
                </a:solidFill>
              </a:rPr>
              <a:t>Miles of Highway per Year </a:t>
            </a:r>
            <a:endParaRPr lang="en-US"/>
          </a:p>
        </p:txBody>
      </p:sp>
      <p:sp>
        <p:nvSpPr>
          <p:cNvPr id="4150" name="Rectangle 54"/>
          <p:cNvSpPr>
            <a:spLocks noChangeArrowheads="1"/>
          </p:cNvSpPr>
          <p:nvPr/>
        </p:nvSpPr>
        <p:spPr bwMode="auto">
          <a:xfrm>
            <a:off x="2501900" y="5764213"/>
            <a:ext cx="442913" cy="455612"/>
          </a:xfrm>
          <a:prstGeom prst="rect">
            <a:avLst/>
          </a:prstGeom>
          <a:noFill/>
          <a:ln w="9525">
            <a:noFill/>
            <a:miter lim="800000"/>
            <a:headEnd/>
            <a:tailEnd/>
          </a:ln>
        </p:spPr>
        <p:txBody>
          <a:bodyPr wrap="none" lIns="0" tIns="0" rIns="0" bIns="0">
            <a:spAutoFit/>
          </a:bodyPr>
          <a:lstStyle/>
          <a:p>
            <a:r>
              <a:rPr lang="en-US" sz="2600">
                <a:solidFill>
                  <a:srgbClr val="000000"/>
                </a:solidFill>
              </a:rPr>
              <a:t>0 </a:t>
            </a:r>
            <a:endParaRPr lang="en-US"/>
          </a:p>
        </p:txBody>
      </p:sp>
      <p:sp>
        <p:nvSpPr>
          <p:cNvPr id="4151" name="Rectangle 55"/>
          <p:cNvSpPr>
            <a:spLocks noChangeArrowheads="1"/>
          </p:cNvSpPr>
          <p:nvPr/>
        </p:nvSpPr>
        <p:spPr bwMode="auto">
          <a:xfrm>
            <a:off x="3594100" y="5749925"/>
            <a:ext cx="469900" cy="396875"/>
          </a:xfrm>
          <a:prstGeom prst="rect">
            <a:avLst/>
          </a:prstGeom>
          <a:noFill/>
          <a:ln w="9525">
            <a:noFill/>
            <a:miter lim="800000"/>
            <a:headEnd/>
            <a:tailEnd/>
          </a:ln>
        </p:spPr>
        <p:txBody>
          <a:bodyPr wrap="none" lIns="0" tIns="0" rIns="0" bIns="0">
            <a:spAutoFit/>
          </a:bodyPr>
          <a:lstStyle/>
          <a:p>
            <a:r>
              <a:rPr lang="en-US" sz="2600" i="1">
                <a:solidFill>
                  <a:srgbClr val="000000"/>
                </a:solidFill>
              </a:rPr>
              <a:t>Q</a:t>
            </a:r>
            <a:r>
              <a:rPr lang="en-US" sz="2600" baseline="-25000">
                <a:solidFill>
                  <a:srgbClr val="000000"/>
                </a:solidFill>
              </a:rPr>
              <a:t>1</a:t>
            </a:r>
            <a:r>
              <a:rPr lang="en-US" sz="2600" i="1">
                <a:solidFill>
                  <a:srgbClr val="000000"/>
                </a:solidFill>
              </a:rPr>
              <a:t> </a:t>
            </a:r>
            <a:endParaRPr lang="en-US"/>
          </a:p>
        </p:txBody>
      </p:sp>
      <p:sp>
        <p:nvSpPr>
          <p:cNvPr id="4153" name="Rectangle 57"/>
          <p:cNvSpPr>
            <a:spLocks noChangeArrowheads="1"/>
          </p:cNvSpPr>
          <p:nvPr/>
        </p:nvSpPr>
        <p:spPr bwMode="auto">
          <a:xfrm>
            <a:off x="4451350" y="5749925"/>
            <a:ext cx="649288" cy="484188"/>
          </a:xfrm>
          <a:prstGeom prst="rect">
            <a:avLst/>
          </a:prstGeom>
          <a:noFill/>
          <a:ln w="9525">
            <a:noFill/>
            <a:miter lim="800000"/>
            <a:headEnd/>
            <a:tailEnd/>
          </a:ln>
        </p:spPr>
        <p:txBody>
          <a:bodyPr wrap="none" lIns="0" tIns="0" rIns="0" bIns="0">
            <a:spAutoFit/>
          </a:bodyPr>
          <a:lstStyle/>
          <a:p>
            <a:r>
              <a:rPr lang="en-US" sz="2600" i="1">
                <a:solidFill>
                  <a:srgbClr val="000000"/>
                </a:solidFill>
              </a:rPr>
              <a:t>Q* </a:t>
            </a:r>
            <a:endParaRPr lang="en-US"/>
          </a:p>
        </p:txBody>
      </p:sp>
      <p:grpSp>
        <p:nvGrpSpPr>
          <p:cNvPr id="2" name="Group 61"/>
          <p:cNvGrpSpPr>
            <a:grpSpLocks/>
          </p:cNvGrpSpPr>
          <p:nvPr/>
        </p:nvGrpSpPr>
        <p:grpSpPr bwMode="auto">
          <a:xfrm>
            <a:off x="6040438" y="3344863"/>
            <a:ext cx="1409700" cy="411162"/>
            <a:chOff x="3805" y="2107"/>
            <a:chExt cx="888" cy="259"/>
          </a:xfrm>
        </p:grpSpPr>
        <p:sp>
          <p:nvSpPr>
            <p:cNvPr id="4155" name="Rectangle 59"/>
            <p:cNvSpPr>
              <a:spLocks noChangeArrowheads="1"/>
            </p:cNvSpPr>
            <p:nvPr/>
          </p:nvSpPr>
          <p:spPr bwMode="auto">
            <a:xfrm>
              <a:off x="3805" y="2116"/>
              <a:ext cx="659" cy="250"/>
            </a:xfrm>
            <a:prstGeom prst="rect">
              <a:avLst/>
            </a:prstGeom>
            <a:noFill/>
            <a:ln w="9525">
              <a:noFill/>
              <a:miter lim="800000"/>
              <a:headEnd/>
              <a:tailEnd/>
            </a:ln>
          </p:spPr>
          <p:txBody>
            <a:bodyPr wrap="none" lIns="0" tIns="0" rIns="0" bIns="0">
              <a:spAutoFit/>
            </a:bodyPr>
            <a:lstStyle/>
            <a:p>
              <a:r>
                <a:rPr lang="en-US" sz="2600">
                  <a:solidFill>
                    <a:srgbClr val="000000"/>
                  </a:solidFill>
                </a:rPr>
                <a:t>from </a:t>
              </a:r>
              <a:r>
                <a:rPr lang="en-US" sz="2600">
                  <a:solidFill>
                    <a:srgbClr val="000000"/>
                  </a:solidFill>
                  <a:latin typeface="Symbol" pitchFamily="18" charset="2"/>
                </a:rPr>
                <a:t>D</a:t>
              </a:r>
              <a:r>
                <a:rPr lang="en-US" sz="2600">
                  <a:solidFill>
                    <a:srgbClr val="000000"/>
                  </a:solidFill>
                </a:rPr>
                <a:t> </a:t>
              </a:r>
              <a:endParaRPr lang="en-US"/>
            </a:p>
          </p:txBody>
        </p:sp>
        <p:sp>
          <p:nvSpPr>
            <p:cNvPr id="4156" name="Rectangle 60"/>
            <p:cNvSpPr>
              <a:spLocks noChangeArrowheads="1"/>
            </p:cNvSpPr>
            <p:nvPr/>
          </p:nvSpPr>
          <p:spPr bwMode="auto">
            <a:xfrm>
              <a:off x="4397" y="2107"/>
              <a:ext cx="296" cy="250"/>
            </a:xfrm>
            <a:prstGeom prst="rect">
              <a:avLst/>
            </a:prstGeom>
            <a:noFill/>
            <a:ln w="9525">
              <a:noFill/>
              <a:miter lim="800000"/>
              <a:headEnd/>
              <a:tailEnd/>
            </a:ln>
          </p:spPr>
          <p:txBody>
            <a:bodyPr wrap="none" lIns="0" tIns="0" rIns="0" bIns="0">
              <a:spAutoFit/>
            </a:bodyPr>
            <a:lstStyle/>
            <a:p>
              <a:r>
                <a:rPr lang="en-US" sz="2600" i="1">
                  <a:solidFill>
                    <a:srgbClr val="000000"/>
                  </a:solidFill>
                </a:rPr>
                <a:t>Q</a:t>
              </a:r>
              <a:r>
                <a:rPr lang="en-US" sz="2600" baseline="-25000">
                  <a:solidFill>
                    <a:srgbClr val="000000"/>
                  </a:solidFill>
                </a:rPr>
                <a:t>2</a:t>
              </a:r>
              <a:r>
                <a:rPr lang="en-US" sz="2600" i="1">
                  <a:solidFill>
                    <a:srgbClr val="000000"/>
                  </a:solidFill>
                </a:rPr>
                <a:t> </a:t>
              </a:r>
              <a:endParaRPr lang="en-US"/>
            </a:p>
          </p:txBody>
        </p:sp>
      </p:grpSp>
      <p:sp>
        <p:nvSpPr>
          <p:cNvPr id="4161" name="Rectangle 65"/>
          <p:cNvSpPr>
            <a:spLocks noChangeArrowheads="1"/>
          </p:cNvSpPr>
          <p:nvPr/>
        </p:nvSpPr>
        <p:spPr bwMode="auto">
          <a:xfrm>
            <a:off x="5557838" y="2516188"/>
            <a:ext cx="511175" cy="484187"/>
          </a:xfrm>
          <a:prstGeom prst="rect">
            <a:avLst/>
          </a:prstGeom>
          <a:noFill/>
          <a:ln w="9525">
            <a:noFill/>
            <a:miter lim="800000"/>
            <a:headEnd/>
            <a:tailEnd/>
          </a:ln>
        </p:spPr>
        <p:txBody>
          <a:bodyPr wrap="none" lIns="0" tIns="0" rIns="0" bIns="0">
            <a:spAutoFit/>
          </a:bodyPr>
          <a:lstStyle/>
          <a:p>
            <a:r>
              <a:rPr lang="en-US" sz="2600" i="1">
                <a:solidFill>
                  <a:srgbClr val="000000"/>
                </a:solidFill>
              </a:rPr>
              <a:t>G </a:t>
            </a:r>
            <a:endParaRPr lang="en-US"/>
          </a:p>
        </p:txBody>
      </p:sp>
      <p:sp>
        <p:nvSpPr>
          <p:cNvPr id="4162" name="Rectangle 66"/>
          <p:cNvSpPr>
            <a:spLocks noChangeArrowheads="1"/>
          </p:cNvSpPr>
          <p:nvPr/>
        </p:nvSpPr>
        <p:spPr bwMode="auto">
          <a:xfrm>
            <a:off x="5018088" y="2695575"/>
            <a:ext cx="455612" cy="484188"/>
          </a:xfrm>
          <a:prstGeom prst="rect">
            <a:avLst/>
          </a:prstGeom>
          <a:noFill/>
          <a:ln w="9525">
            <a:noFill/>
            <a:miter lim="800000"/>
            <a:headEnd/>
            <a:tailEnd/>
          </a:ln>
        </p:spPr>
        <p:txBody>
          <a:bodyPr wrap="none" lIns="0" tIns="0" rIns="0" bIns="0">
            <a:spAutoFit/>
          </a:bodyPr>
          <a:lstStyle/>
          <a:p>
            <a:r>
              <a:rPr lang="en-US" sz="2600" i="1">
                <a:solidFill>
                  <a:srgbClr val="000000"/>
                </a:solidFill>
              </a:rPr>
              <a:t>F </a:t>
            </a:r>
            <a:endParaRPr lang="en-US"/>
          </a:p>
        </p:txBody>
      </p:sp>
      <p:sp>
        <p:nvSpPr>
          <p:cNvPr id="4163" name="Rectangle 67"/>
          <p:cNvSpPr>
            <a:spLocks noChangeArrowheads="1"/>
          </p:cNvSpPr>
          <p:nvPr/>
        </p:nvSpPr>
        <p:spPr bwMode="auto">
          <a:xfrm>
            <a:off x="4521200" y="3235325"/>
            <a:ext cx="484188" cy="484188"/>
          </a:xfrm>
          <a:prstGeom prst="rect">
            <a:avLst/>
          </a:prstGeom>
          <a:noFill/>
          <a:ln w="9525">
            <a:noFill/>
            <a:miter lim="800000"/>
            <a:headEnd/>
            <a:tailEnd/>
          </a:ln>
        </p:spPr>
        <p:txBody>
          <a:bodyPr wrap="none" lIns="0" tIns="0" rIns="0" bIns="0">
            <a:spAutoFit/>
          </a:bodyPr>
          <a:lstStyle/>
          <a:p>
            <a:r>
              <a:rPr lang="en-US" sz="2600" i="1">
                <a:solidFill>
                  <a:srgbClr val="000000"/>
                </a:solidFill>
              </a:rPr>
              <a:t>E </a:t>
            </a:r>
            <a:endParaRPr lang="en-US"/>
          </a:p>
        </p:txBody>
      </p:sp>
      <p:sp>
        <p:nvSpPr>
          <p:cNvPr id="4164" name="Rectangle 68"/>
          <p:cNvSpPr>
            <a:spLocks noChangeArrowheads="1"/>
          </p:cNvSpPr>
          <p:nvPr/>
        </p:nvSpPr>
        <p:spPr bwMode="auto">
          <a:xfrm>
            <a:off x="4092575" y="2571750"/>
            <a:ext cx="484188" cy="484188"/>
          </a:xfrm>
          <a:prstGeom prst="rect">
            <a:avLst/>
          </a:prstGeom>
          <a:noFill/>
          <a:ln w="9525">
            <a:noFill/>
            <a:miter lim="800000"/>
            <a:headEnd/>
            <a:tailEnd/>
          </a:ln>
        </p:spPr>
        <p:txBody>
          <a:bodyPr wrap="none" lIns="0" tIns="0" rIns="0" bIns="0">
            <a:spAutoFit/>
          </a:bodyPr>
          <a:lstStyle/>
          <a:p>
            <a:r>
              <a:rPr lang="en-US" sz="2600" i="1">
                <a:solidFill>
                  <a:srgbClr val="000000"/>
                </a:solidFill>
              </a:rPr>
              <a:t>B </a:t>
            </a:r>
            <a:endParaRPr lang="en-US"/>
          </a:p>
        </p:txBody>
      </p:sp>
      <p:sp>
        <p:nvSpPr>
          <p:cNvPr id="4165" name="Rectangle 69"/>
          <p:cNvSpPr>
            <a:spLocks noChangeArrowheads="1"/>
          </p:cNvSpPr>
          <p:nvPr/>
        </p:nvSpPr>
        <p:spPr bwMode="auto">
          <a:xfrm>
            <a:off x="3802063" y="2073275"/>
            <a:ext cx="484187" cy="484188"/>
          </a:xfrm>
          <a:prstGeom prst="rect">
            <a:avLst/>
          </a:prstGeom>
          <a:noFill/>
          <a:ln w="9525">
            <a:noFill/>
            <a:miter lim="800000"/>
            <a:headEnd/>
            <a:tailEnd/>
          </a:ln>
        </p:spPr>
        <p:txBody>
          <a:bodyPr wrap="none" lIns="0" tIns="0" rIns="0" bIns="0">
            <a:spAutoFit/>
          </a:bodyPr>
          <a:lstStyle/>
          <a:p>
            <a:r>
              <a:rPr lang="en-US" sz="2600" i="1">
                <a:solidFill>
                  <a:srgbClr val="000000"/>
                </a:solidFill>
              </a:rPr>
              <a:t>A </a:t>
            </a:r>
            <a:endParaRPr lang="en-US"/>
          </a:p>
        </p:txBody>
      </p:sp>
      <p:sp>
        <p:nvSpPr>
          <p:cNvPr id="4166" name="Rectangle 70"/>
          <p:cNvSpPr>
            <a:spLocks noChangeArrowheads="1"/>
          </p:cNvSpPr>
          <p:nvPr/>
        </p:nvSpPr>
        <p:spPr bwMode="auto">
          <a:xfrm>
            <a:off x="3346450" y="4133850"/>
            <a:ext cx="496888" cy="484188"/>
          </a:xfrm>
          <a:prstGeom prst="rect">
            <a:avLst/>
          </a:prstGeom>
          <a:noFill/>
          <a:ln w="9525">
            <a:noFill/>
            <a:miter lim="800000"/>
            <a:headEnd/>
            <a:tailEnd/>
          </a:ln>
        </p:spPr>
        <p:txBody>
          <a:bodyPr wrap="none" lIns="0" tIns="0" rIns="0" bIns="0">
            <a:spAutoFit/>
          </a:bodyPr>
          <a:lstStyle/>
          <a:p>
            <a:r>
              <a:rPr lang="en-US" sz="2600" i="1">
                <a:solidFill>
                  <a:srgbClr val="000000"/>
                </a:solidFill>
              </a:rPr>
              <a:t>C </a:t>
            </a:r>
            <a:endParaRPr lang="en-US"/>
          </a:p>
        </p:txBody>
      </p:sp>
      <p:sp>
        <p:nvSpPr>
          <p:cNvPr id="4167" name="Rectangle 71"/>
          <p:cNvSpPr>
            <a:spLocks noChangeArrowheads="1"/>
          </p:cNvSpPr>
          <p:nvPr/>
        </p:nvSpPr>
        <p:spPr bwMode="auto">
          <a:xfrm>
            <a:off x="4078288" y="4257675"/>
            <a:ext cx="496887" cy="484188"/>
          </a:xfrm>
          <a:prstGeom prst="rect">
            <a:avLst/>
          </a:prstGeom>
          <a:noFill/>
          <a:ln w="9525">
            <a:noFill/>
            <a:miter lim="800000"/>
            <a:headEnd/>
            <a:tailEnd/>
          </a:ln>
        </p:spPr>
        <p:txBody>
          <a:bodyPr wrap="none" lIns="0" tIns="0" rIns="0" bIns="0">
            <a:spAutoFit/>
          </a:bodyPr>
          <a:lstStyle/>
          <a:p>
            <a:r>
              <a:rPr lang="en-US" sz="2600" i="1">
                <a:solidFill>
                  <a:srgbClr val="000000"/>
                </a:solidFill>
              </a:rPr>
              <a:t>D </a:t>
            </a:r>
            <a:endParaRPr lang="en-US"/>
          </a:p>
        </p:txBody>
      </p:sp>
      <p:sp>
        <p:nvSpPr>
          <p:cNvPr id="4168" name="Rectangle 72"/>
          <p:cNvSpPr>
            <a:spLocks noChangeArrowheads="1"/>
          </p:cNvSpPr>
          <p:nvPr/>
        </p:nvSpPr>
        <p:spPr bwMode="auto">
          <a:xfrm>
            <a:off x="4852988" y="4271963"/>
            <a:ext cx="496887" cy="484187"/>
          </a:xfrm>
          <a:prstGeom prst="rect">
            <a:avLst/>
          </a:prstGeom>
          <a:noFill/>
          <a:ln w="9525">
            <a:noFill/>
            <a:miter lim="800000"/>
            <a:headEnd/>
            <a:tailEnd/>
          </a:ln>
        </p:spPr>
        <p:txBody>
          <a:bodyPr wrap="none" lIns="0" tIns="0" rIns="0" bIns="0">
            <a:spAutoFit/>
          </a:bodyPr>
          <a:lstStyle/>
          <a:p>
            <a:r>
              <a:rPr lang="en-US" sz="2600" i="1">
                <a:solidFill>
                  <a:srgbClr val="000000"/>
                </a:solidFill>
              </a:rPr>
              <a:t>H </a:t>
            </a:r>
            <a:endParaRPr lang="en-US"/>
          </a:p>
        </p:txBody>
      </p:sp>
      <p:sp>
        <p:nvSpPr>
          <p:cNvPr id="4169" name="Rectangle 73"/>
          <p:cNvSpPr>
            <a:spLocks noChangeArrowheads="1"/>
          </p:cNvSpPr>
          <p:nvPr/>
        </p:nvSpPr>
        <p:spPr bwMode="auto">
          <a:xfrm>
            <a:off x="5626100" y="4202113"/>
            <a:ext cx="428625" cy="484187"/>
          </a:xfrm>
          <a:prstGeom prst="rect">
            <a:avLst/>
          </a:prstGeom>
          <a:noFill/>
          <a:ln w="9525">
            <a:noFill/>
            <a:miter lim="800000"/>
            <a:headEnd/>
            <a:tailEnd/>
          </a:ln>
        </p:spPr>
        <p:txBody>
          <a:bodyPr wrap="none" lIns="0" tIns="0" rIns="0" bIns="0">
            <a:spAutoFit/>
          </a:bodyPr>
          <a:lstStyle/>
          <a:p>
            <a:r>
              <a:rPr lang="en-US" sz="2600" i="1">
                <a:solidFill>
                  <a:srgbClr val="000000"/>
                </a:solidFill>
              </a:rPr>
              <a:t>J </a:t>
            </a:r>
            <a:endParaRPr lang="en-US"/>
          </a:p>
        </p:txBody>
      </p:sp>
      <p:sp>
        <p:nvSpPr>
          <p:cNvPr id="4174" name="Rectangle 78"/>
          <p:cNvSpPr>
            <a:spLocks noChangeArrowheads="1"/>
          </p:cNvSpPr>
          <p:nvPr/>
        </p:nvSpPr>
        <p:spPr bwMode="auto">
          <a:xfrm>
            <a:off x="5834063" y="5045075"/>
            <a:ext cx="346075" cy="455613"/>
          </a:xfrm>
          <a:prstGeom prst="rect">
            <a:avLst/>
          </a:prstGeom>
          <a:noFill/>
          <a:ln w="9525">
            <a:noFill/>
            <a:miter lim="800000"/>
            <a:headEnd/>
            <a:tailEnd/>
          </a:ln>
        </p:spPr>
        <p:txBody>
          <a:bodyPr wrap="none" lIns="0" tIns="0" rIns="0" bIns="0">
            <a:spAutoFit/>
          </a:bodyPr>
          <a:lstStyle/>
          <a:p>
            <a:r>
              <a:rPr lang="en-US" sz="2600">
                <a:solidFill>
                  <a:srgbClr val="000000"/>
                </a:solidFill>
              </a:rPr>
              <a:t>  </a:t>
            </a:r>
            <a:endParaRPr lang="en-US"/>
          </a:p>
        </p:txBody>
      </p:sp>
      <p:grpSp>
        <p:nvGrpSpPr>
          <p:cNvPr id="3" name="Group 88"/>
          <p:cNvGrpSpPr>
            <a:grpSpLocks/>
          </p:cNvGrpSpPr>
          <p:nvPr/>
        </p:nvGrpSpPr>
        <p:grpSpPr bwMode="auto">
          <a:xfrm>
            <a:off x="3719513" y="2462213"/>
            <a:ext cx="1770062" cy="3095625"/>
            <a:chOff x="2343" y="1551"/>
            <a:chExt cx="1115" cy="1950"/>
          </a:xfrm>
        </p:grpSpPr>
        <p:sp>
          <p:nvSpPr>
            <p:cNvPr id="4179" name="Line 83"/>
            <p:cNvSpPr>
              <a:spLocks noChangeShapeType="1"/>
            </p:cNvSpPr>
            <p:nvPr/>
          </p:nvSpPr>
          <p:spPr bwMode="auto">
            <a:xfrm>
              <a:off x="2917" y="2386"/>
              <a:ext cx="1" cy="1115"/>
            </a:xfrm>
            <a:prstGeom prst="line">
              <a:avLst/>
            </a:prstGeom>
            <a:noFill/>
            <a:ln w="82550" cap="rnd">
              <a:solidFill>
                <a:srgbClr val="006600"/>
              </a:solidFill>
              <a:prstDash val="sysDot"/>
              <a:round/>
              <a:headEnd/>
              <a:tailEnd/>
            </a:ln>
          </p:spPr>
          <p:txBody>
            <a:bodyPr/>
            <a:lstStyle/>
            <a:p>
              <a:endParaRPr lang="en-US"/>
            </a:p>
          </p:txBody>
        </p:sp>
        <p:sp>
          <p:nvSpPr>
            <p:cNvPr id="4180" name="Line 84"/>
            <p:cNvSpPr>
              <a:spLocks noChangeShapeType="1"/>
            </p:cNvSpPr>
            <p:nvPr/>
          </p:nvSpPr>
          <p:spPr bwMode="auto">
            <a:xfrm>
              <a:off x="2343" y="1551"/>
              <a:ext cx="1" cy="1950"/>
            </a:xfrm>
            <a:prstGeom prst="line">
              <a:avLst/>
            </a:prstGeom>
            <a:noFill/>
            <a:ln w="82550" cap="rnd">
              <a:solidFill>
                <a:srgbClr val="006600"/>
              </a:solidFill>
              <a:prstDash val="sysDot"/>
              <a:round/>
              <a:headEnd/>
              <a:tailEnd/>
            </a:ln>
          </p:spPr>
          <p:txBody>
            <a:bodyPr/>
            <a:lstStyle/>
            <a:p>
              <a:endParaRPr lang="en-US"/>
            </a:p>
          </p:txBody>
        </p:sp>
        <p:sp>
          <p:nvSpPr>
            <p:cNvPr id="4181" name="Line 85"/>
            <p:cNvSpPr>
              <a:spLocks noChangeShapeType="1"/>
            </p:cNvSpPr>
            <p:nvPr/>
          </p:nvSpPr>
          <p:spPr bwMode="auto">
            <a:xfrm>
              <a:off x="2517" y="1855"/>
              <a:ext cx="1" cy="1646"/>
            </a:xfrm>
            <a:prstGeom prst="line">
              <a:avLst/>
            </a:prstGeom>
            <a:noFill/>
            <a:ln w="82550" cap="rnd">
              <a:solidFill>
                <a:srgbClr val="006600"/>
              </a:solidFill>
              <a:prstDash val="sysDot"/>
              <a:round/>
              <a:headEnd/>
              <a:tailEnd/>
            </a:ln>
          </p:spPr>
          <p:txBody>
            <a:bodyPr/>
            <a:lstStyle/>
            <a:p>
              <a:endParaRPr lang="en-US"/>
            </a:p>
          </p:txBody>
        </p:sp>
        <p:sp>
          <p:nvSpPr>
            <p:cNvPr id="4182" name="Line 86"/>
            <p:cNvSpPr>
              <a:spLocks noChangeShapeType="1"/>
            </p:cNvSpPr>
            <p:nvPr/>
          </p:nvSpPr>
          <p:spPr bwMode="auto">
            <a:xfrm>
              <a:off x="3283" y="1960"/>
              <a:ext cx="1" cy="1541"/>
            </a:xfrm>
            <a:prstGeom prst="line">
              <a:avLst/>
            </a:prstGeom>
            <a:noFill/>
            <a:ln w="82550" cap="rnd">
              <a:solidFill>
                <a:srgbClr val="006600"/>
              </a:solidFill>
              <a:prstDash val="sysDot"/>
              <a:round/>
              <a:headEnd/>
              <a:tailEnd/>
            </a:ln>
          </p:spPr>
          <p:txBody>
            <a:bodyPr/>
            <a:lstStyle/>
            <a:p>
              <a:endParaRPr lang="en-US"/>
            </a:p>
          </p:txBody>
        </p:sp>
        <p:sp>
          <p:nvSpPr>
            <p:cNvPr id="4183" name="Line 87"/>
            <p:cNvSpPr>
              <a:spLocks noChangeShapeType="1"/>
            </p:cNvSpPr>
            <p:nvPr/>
          </p:nvSpPr>
          <p:spPr bwMode="auto">
            <a:xfrm>
              <a:off x="3457" y="1672"/>
              <a:ext cx="1" cy="1829"/>
            </a:xfrm>
            <a:prstGeom prst="line">
              <a:avLst/>
            </a:prstGeom>
            <a:noFill/>
            <a:ln w="82550" cap="rnd">
              <a:solidFill>
                <a:srgbClr val="006600"/>
              </a:solidFill>
              <a:prstDash val="sysDot"/>
              <a:round/>
              <a:headEnd/>
              <a:tailEnd/>
            </a:ln>
          </p:spPr>
          <p:txBody>
            <a:bodyPr/>
            <a:lstStyle/>
            <a:p>
              <a:endParaRPr lang="en-US"/>
            </a:p>
          </p:txBody>
        </p:sp>
      </p:grpSp>
      <p:grpSp>
        <p:nvGrpSpPr>
          <p:cNvPr id="4" name="Group 106"/>
          <p:cNvGrpSpPr>
            <a:grpSpLocks/>
          </p:cNvGrpSpPr>
          <p:nvPr/>
        </p:nvGrpSpPr>
        <p:grpSpPr bwMode="auto">
          <a:xfrm>
            <a:off x="2800350" y="4946650"/>
            <a:ext cx="1009650" cy="396875"/>
            <a:chOff x="1764" y="3116"/>
            <a:chExt cx="636" cy="250"/>
          </a:xfrm>
        </p:grpSpPr>
        <p:sp>
          <p:nvSpPr>
            <p:cNvPr id="4171" name="Rectangle 75"/>
            <p:cNvSpPr>
              <a:spLocks noChangeArrowheads="1"/>
            </p:cNvSpPr>
            <p:nvPr/>
          </p:nvSpPr>
          <p:spPr bwMode="auto">
            <a:xfrm>
              <a:off x="1764" y="3116"/>
              <a:ext cx="423"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Symbol" pitchFamily="18" charset="2"/>
                </a:rPr>
                <a:t>D</a:t>
              </a:r>
              <a:r>
                <a:rPr lang="en-US" sz="2600" i="1">
                  <a:solidFill>
                    <a:srgbClr val="000000"/>
                  </a:solidFill>
                </a:rPr>
                <a:t>Q</a:t>
              </a:r>
              <a:r>
                <a:rPr lang="en-US" sz="2600" baseline="-25000">
                  <a:solidFill>
                    <a:srgbClr val="000000"/>
                  </a:solidFill>
                </a:rPr>
                <a:t>1</a:t>
              </a:r>
              <a:r>
                <a:rPr lang="en-US" sz="2600" i="1">
                  <a:solidFill>
                    <a:srgbClr val="000000"/>
                  </a:solidFill>
                </a:rPr>
                <a:t> </a:t>
              </a:r>
            </a:p>
          </p:txBody>
        </p:sp>
        <p:sp>
          <p:nvSpPr>
            <p:cNvPr id="4186" name="Line 90"/>
            <p:cNvSpPr>
              <a:spLocks noChangeShapeType="1"/>
            </p:cNvSpPr>
            <p:nvPr/>
          </p:nvSpPr>
          <p:spPr bwMode="auto">
            <a:xfrm>
              <a:off x="2090" y="3231"/>
              <a:ext cx="310" cy="1"/>
            </a:xfrm>
            <a:prstGeom prst="line">
              <a:avLst/>
            </a:prstGeom>
            <a:noFill/>
            <a:ln w="27051">
              <a:solidFill>
                <a:srgbClr val="000000"/>
              </a:solidFill>
              <a:round/>
              <a:headEnd/>
              <a:tailEnd type="stealth" w="lg" len="lg"/>
            </a:ln>
          </p:spPr>
          <p:txBody>
            <a:bodyPr/>
            <a:lstStyle/>
            <a:p>
              <a:endParaRPr lang="en-US"/>
            </a:p>
          </p:txBody>
        </p:sp>
      </p:grpSp>
      <p:grpSp>
        <p:nvGrpSpPr>
          <p:cNvPr id="5" name="Group 109"/>
          <p:cNvGrpSpPr>
            <a:grpSpLocks/>
          </p:cNvGrpSpPr>
          <p:nvPr/>
        </p:nvGrpSpPr>
        <p:grpSpPr bwMode="auto">
          <a:xfrm>
            <a:off x="2847975" y="1093788"/>
            <a:ext cx="2681288" cy="2058987"/>
            <a:chOff x="1794" y="689"/>
            <a:chExt cx="1689" cy="1297"/>
          </a:xfrm>
        </p:grpSpPr>
        <p:sp>
          <p:nvSpPr>
            <p:cNvPr id="4144" name="Rectangle 48"/>
            <p:cNvSpPr>
              <a:spLocks noChangeArrowheads="1"/>
            </p:cNvSpPr>
            <p:nvPr/>
          </p:nvSpPr>
          <p:spPr bwMode="auto">
            <a:xfrm>
              <a:off x="1794" y="689"/>
              <a:ext cx="1689" cy="287"/>
            </a:xfrm>
            <a:prstGeom prst="rect">
              <a:avLst/>
            </a:prstGeom>
            <a:noFill/>
            <a:ln w="9525">
              <a:noFill/>
              <a:miter lim="800000"/>
              <a:headEnd/>
              <a:tailEnd/>
            </a:ln>
          </p:spPr>
          <p:txBody>
            <a:bodyPr wrap="none" lIns="0" tIns="0" rIns="0" bIns="0">
              <a:spAutoFit/>
            </a:bodyPr>
            <a:lstStyle/>
            <a:p>
              <a:r>
                <a:rPr lang="en-US" sz="2600">
                  <a:solidFill>
                    <a:srgbClr val="000000"/>
                  </a:solidFill>
                </a:rPr>
                <a:t>Net Social Gain </a:t>
              </a:r>
              <a:endParaRPr lang="en-US"/>
            </a:p>
          </p:txBody>
        </p:sp>
        <p:sp>
          <p:nvSpPr>
            <p:cNvPr id="4145" name="Rectangle 49"/>
            <p:cNvSpPr>
              <a:spLocks noChangeArrowheads="1"/>
            </p:cNvSpPr>
            <p:nvPr/>
          </p:nvSpPr>
          <p:spPr bwMode="auto">
            <a:xfrm>
              <a:off x="1986" y="924"/>
              <a:ext cx="897" cy="250"/>
            </a:xfrm>
            <a:prstGeom prst="rect">
              <a:avLst/>
            </a:prstGeom>
            <a:noFill/>
            <a:ln w="9525">
              <a:noFill/>
              <a:miter lim="800000"/>
              <a:headEnd/>
              <a:tailEnd/>
            </a:ln>
          </p:spPr>
          <p:txBody>
            <a:bodyPr wrap="none" lIns="0" tIns="0" rIns="0" bIns="0">
              <a:spAutoFit/>
            </a:bodyPr>
            <a:lstStyle/>
            <a:p>
              <a:r>
                <a:rPr lang="en-US" sz="2600">
                  <a:solidFill>
                    <a:srgbClr val="000000"/>
                  </a:solidFill>
                </a:rPr>
                <a:t>from </a:t>
              </a:r>
              <a:r>
                <a:rPr lang="en-US" sz="2600">
                  <a:solidFill>
                    <a:srgbClr val="000000"/>
                  </a:solidFill>
                  <a:latin typeface="Symbol" pitchFamily="18" charset="2"/>
                </a:rPr>
                <a:t>D</a:t>
              </a:r>
              <a:r>
                <a:rPr lang="en-US" sz="2600" i="1">
                  <a:solidFill>
                    <a:srgbClr val="000000"/>
                  </a:solidFill>
                </a:rPr>
                <a:t>Q</a:t>
              </a:r>
              <a:r>
                <a:rPr lang="en-US" sz="2600" baseline="-25000">
                  <a:solidFill>
                    <a:srgbClr val="000000"/>
                  </a:solidFill>
                </a:rPr>
                <a:t>1</a:t>
              </a:r>
              <a:r>
                <a:rPr lang="en-US" sz="2600">
                  <a:solidFill>
                    <a:srgbClr val="000000"/>
                  </a:solidFill>
                </a:rPr>
                <a:t> </a:t>
              </a:r>
            </a:p>
          </p:txBody>
        </p:sp>
        <p:sp>
          <p:nvSpPr>
            <p:cNvPr id="4187" name="Freeform 91"/>
            <p:cNvSpPr>
              <a:spLocks/>
            </p:cNvSpPr>
            <p:nvPr/>
          </p:nvSpPr>
          <p:spPr bwMode="auto">
            <a:xfrm>
              <a:off x="2108" y="1211"/>
              <a:ext cx="252" cy="775"/>
            </a:xfrm>
            <a:custGeom>
              <a:avLst/>
              <a:gdLst/>
              <a:ahLst/>
              <a:cxnLst>
                <a:cxn ang="0">
                  <a:pos x="0" y="0"/>
                </a:cxn>
                <a:cxn ang="0">
                  <a:pos x="0" y="601"/>
                </a:cxn>
                <a:cxn ang="0">
                  <a:pos x="252" y="775"/>
                </a:cxn>
              </a:cxnLst>
              <a:rect l="0" t="0" r="r" b="b"/>
              <a:pathLst>
                <a:path w="252" h="775">
                  <a:moveTo>
                    <a:pt x="0" y="0"/>
                  </a:moveTo>
                  <a:lnTo>
                    <a:pt x="0" y="601"/>
                  </a:lnTo>
                  <a:lnTo>
                    <a:pt x="252" y="775"/>
                  </a:lnTo>
                </a:path>
              </a:pathLst>
            </a:custGeom>
            <a:noFill/>
            <a:ln w="27051">
              <a:solidFill>
                <a:srgbClr val="000000"/>
              </a:solidFill>
              <a:prstDash val="solid"/>
              <a:round/>
              <a:headEnd type="none" w="med" len="med"/>
              <a:tailEnd type="stealth" w="lg" len="lg"/>
            </a:ln>
          </p:spPr>
          <p:txBody>
            <a:bodyPr/>
            <a:lstStyle/>
            <a:p>
              <a:endParaRPr lang="en-US"/>
            </a:p>
          </p:txBody>
        </p:sp>
      </p:grpSp>
      <p:grpSp>
        <p:nvGrpSpPr>
          <p:cNvPr id="6" name="Group 110"/>
          <p:cNvGrpSpPr>
            <a:grpSpLocks/>
          </p:cNvGrpSpPr>
          <p:nvPr/>
        </p:nvGrpSpPr>
        <p:grpSpPr bwMode="auto">
          <a:xfrm>
            <a:off x="5473700" y="3014663"/>
            <a:ext cx="3235325" cy="690562"/>
            <a:chOff x="3448" y="1899"/>
            <a:chExt cx="2038" cy="435"/>
          </a:xfrm>
        </p:grpSpPr>
        <p:sp>
          <p:nvSpPr>
            <p:cNvPr id="4154" name="Rectangle 58"/>
            <p:cNvSpPr>
              <a:spLocks noChangeArrowheads="1"/>
            </p:cNvSpPr>
            <p:nvPr/>
          </p:nvSpPr>
          <p:spPr bwMode="auto">
            <a:xfrm>
              <a:off x="3788" y="1899"/>
              <a:ext cx="1698" cy="287"/>
            </a:xfrm>
            <a:prstGeom prst="rect">
              <a:avLst/>
            </a:prstGeom>
            <a:noFill/>
            <a:ln w="9525">
              <a:noFill/>
              <a:miter lim="800000"/>
              <a:headEnd/>
              <a:tailEnd/>
            </a:ln>
          </p:spPr>
          <p:txBody>
            <a:bodyPr wrap="none" lIns="0" tIns="0" rIns="0" bIns="0">
              <a:spAutoFit/>
            </a:bodyPr>
            <a:lstStyle/>
            <a:p>
              <a:r>
                <a:rPr lang="en-US" sz="2600">
                  <a:solidFill>
                    <a:srgbClr val="000000"/>
                  </a:solidFill>
                </a:rPr>
                <a:t>Net Social Loss </a:t>
              </a:r>
              <a:endParaRPr lang="en-US"/>
            </a:p>
          </p:txBody>
        </p:sp>
        <p:sp>
          <p:nvSpPr>
            <p:cNvPr id="4188" name="Line 92"/>
            <p:cNvSpPr>
              <a:spLocks noChangeShapeType="1"/>
            </p:cNvSpPr>
            <p:nvPr/>
          </p:nvSpPr>
          <p:spPr bwMode="auto">
            <a:xfrm flipH="1">
              <a:off x="3448" y="2108"/>
              <a:ext cx="288" cy="226"/>
            </a:xfrm>
            <a:prstGeom prst="line">
              <a:avLst/>
            </a:prstGeom>
            <a:noFill/>
            <a:ln w="27051">
              <a:solidFill>
                <a:srgbClr val="000000"/>
              </a:solidFill>
              <a:round/>
              <a:headEnd/>
              <a:tailEnd type="stealth" w="lg" len="lg"/>
            </a:ln>
          </p:spPr>
          <p:txBody>
            <a:bodyPr/>
            <a:lstStyle/>
            <a:p>
              <a:endParaRPr lang="en-US"/>
            </a:p>
          </p:txBody>
        </p:sp>
      </p:grpSp>
      <p:sp>
        <p:nvSpPr>
          <p:cNvPr id="4189" name="Rectangle 93"/>
          <p:cNvSpPr>
            <a:spLocks noChangeArrowheads="1"/>
          </p:cNvSpPr>
          <p:nvPr/>
        </p:nvSpPr>
        <p:spPr bwMode="auto">
          <a:xfrm>
            <a:off x="3940175" y="5749925"/>
            <a:ext cx="469900" cy="396875"/>
          </a:xfrm>
          <a:prstGeom prst="rect">
            <a:avLst/>
          </a:prstGeom>
          <a:noFill/>
          <a:ln w="9525">
            <a:noFill/>
            <a:miter lim="800000"/>
            <a:headEnd/>
            <a:tailEnd/>
          </a:ln>
        </p:spPr>
        <p:txBody>
          <a:bodyPr wrap="none" lIns="0" tIns="0" rIns="0" bIns="0">
            <a:spAutoFit/>
          </a:bodyPr>
          <a:lstStyle/>
          <a:p>
            <a:r>
              <a:rPr lang="en-US" sz="2600" i="1">
                <a:solidFill>
                  <a:srgbClr val="000000"/>
                </a:solidFill>
              </a:rPr>
              <a:t>Q</a:t>
            </a:r>
            <a:r>
              <a:rPr lang="en-US" sz="2600" baseline="-25000">
                <a:solidFill>
                  <a:srgbClr val="000000"/>
                </a:solidFill>
              </a:rPr>
              <a:t>2</a:t>
            </a:r>
            <a:r>
              <a:rPr lang="en-US" sz="2600" i="1">
                <a:solidFill>
                  <a:srgbClr val="000000"/>
                </a:solidFill>
              </a:rPr>
              <a:t> </a:t>
            </a:r>
          </a:p>
        </p:txBody>
      </p:sp>
      <p:sp>
        <p:nvSpPr>
          <p:cNvPr id="4191" name="Rectangle 95"/>
          <p:cNvSpPr>
            <a:spLocks noChangeArrowheads="1"/>
          </p:cNvSpPr>
          <p:nvPr/>
        </p:nvSpPr>
        <p:spPr bwMode="auto">
          <a:xfrm>
            <a:off x="5073650" y="5749925"/>
            <a:ext cx="469900" cy="396875"/>
          </a:xfrm>
          <a:prstGeom prst="rect">
            <a:avLst/>
          </a:prstGeom>
          <a:noFill/>
          <a:ln w="9525">
            <a:noFill/>
            <a:miter lim="800000"/>
            <a:headEnd/>
            <a:tailEnd/>
          </a:ln>
        </p:spPr>
        <p:txBody>
          <a:bodyPr wrap="none" lIns="0" tIns="0" rIns="0" bIns="0">
            <a:spAutoFit/>
          </a:bodyPr>
          <a:lstStyle/>
          <a:p>
            <a:r>
              <a:rPr lang="en-US" sz="2600" i="1">
                <a:solidFill>
                  <a:srgbClr val="000000"/>
                </a:solidFill>
              </a:rPr>
              <a:t>Q</a:t>
            </a:r>
            <a:r>
              <a:rPr lang="en-US" sz="2600" baseline="-25000">
                <a:solidFill>
                  <a:srgbClr val="000000"/>
                </a:solidFill>
              </a:rPr>
              <a:t>3</a:t>
            </a:r>
            <a:r>
              <a:rPr lang="en-US" sz="2600" i="1">
                <a:solidFill>
                  <a:srgbClr val="000000"/>
                </a:solidFill>
              </a:rPr>
              <a:t> </a:t>
            </a:r>
          </a:p>
        </p:txBody>
      </p:sp>
      <p:sp>
        <p:nvSpPr>
          <p:cNvPr id="4193" name="Rectangle 97"/>
          <p:cNvSpPr>
            <a:spLocks noChangeArrowheads="1"/>
          </p:cNvSpPr>
          <p:nvPr/>
        </p:nvSpPr>
        <p:spPr bwMode="auto">
          <a:xfrm>
            <a:off x="5419725" y="5749925"/>
            <a:ext cx="469900" cy="396875"/>
          </a:xfrm>
          <a:prstGeom prst="rect">
            <a:avLst/>
          </a:prstGeom>
          <a:noFill/>
          <a:ln w="9525">
            <a:noFill/>
            <a:miter lim="800000"/>
            <a:headEnd/>
            <a:tailEnd/>
          </a:ln>
        </p:spPr>
        <p:txBody>
          <a:bodyPr wrap="none" lIns="0" tIns="0" rIns="0" bIns="0">
            <a:spAutoFit/>
          </a:bodyPr>
          <a:lstStyle/>
          <a:p>
            <a:r>
              <a:rPr lang="en-US" sz="2600" i="1">
                <a:solidFill>
                  <a:srgbClr val="000000"/>
                </a:solidFill>
              </a:rPr>
              <a:t>Q</a:t>
            </a:r>
            <a:r>
              <a:rPr lang="en-US" sz="2600" baseline="-25000">
                <a:solidFill>
                  <a:srgbClr val="000000"/>
                </a:solidFill>
              </a:rPr>
              <a:t>4</a:t>
            </a:r>
            <a:r>
              <a:rPr lang="en-US" sz="2600" i="1">
                <a:solidFill>
                  <a:srgbClr val="000000"/>
                </a:solidFill>
              </a:rPr>
              <a:t> </a:t>
            </a:r>
          </a:p>
        </p:txBody>
      </p:sp>
      <p:sp>
        <p:nvSpPr>
          <p:cNvPr id="4195" name="Freeform 99"/>
          <p:cNvSpPr>
            <a:spLocks/>
          </p:cNvSpPr>
          <p:nvPr/>
        </p:nvSpPr>
        <p:spPr bwMode="auto">
          <a:xfrm>
            <a:off x="2724150" y="692150"/>
            <a:ext cx="4725988" cy="4865688"/>
          </a:xfrm>
          <a:custGeom>
            <a:avLst/>
            <a:gdLst/>
            <a:ahLst/>
            <a:cxnLst>
              <a:cxn ang="0">
                <a:pos x="0" y="0"/>
              </a:cxn>
              <a:cxn ang="0">
                <a:pos x="0" y="3065"/>
              </a:cxn>
              <a:cxn ang="0">
                <a:pos x="2977" y="3065"/>
              </a:cxn>
            </a:cxnLst>
            <a:rect l="0" t="0" r="r" b="b"/>
            <a:pathLst>
              <a:path w="2977" h="3065">
                <a:moveTo>
                  <a:pt x="0" y="0"/>
                </a:moveTo>
                <a:lnTo>
                  <a:pt x="0" y="3065"/>
                </a:lnTo>
                <a:lnTo>
                  <a:pt x="2977" y="3065"/>
                </a:lnTo>
              </a:path>
            </a:pathLst>
          </a:custGeom>
          <a:noFill/>
          <a:ln w="82550">
            <a:solidFill>
              <a:srgbClr val="000000"/>
            </a:solidFill>
            <a:prstDash val="solid"/>
            <a:round/>
            <a:headEnd/>
            <a:tailEnd/>
          </a:ln>
        </p:spPr>
        <p:txBody>
          <a:bodyPr/>
          <a:lstStyle/>
          <a:p>
            <a:endParaRPr lang="en-US"/>
          </a:p>
        </p:txBody>
      </p:sp>
      <p:grpSp>
        <p:nvGrpSpPr>
          <p:cNvPr id="7" name="Group 107"/>
          <p:cNvGrpSpPr>
            <a:grpSpLocks/>
          </p:cNvGrpSpPr>
          <p:nvPr/>
        </p:nvGrpSpPr>
        <p:grpSpPr bwMode="auto">
          <a:xfrm>
            <a:off x="5410200" y="4946650"/>
            <a:ext cx="1204913" cy="396875"/>
            <a:chOff x="3408" y="3116"/>
            <a:chExt cx="759" cy="250"/>
          </a:xfrm>
        </p:grpSpPr>
        <p:sp>
          <p:nvSpPr>
            <p:cNvPr id="4185" name="Line 89"/>
            <p:cNvSpPr>
              <a:spLocks noChangeShapeType="1"/>
            </p:cNvSpPr>
            <p:nvPr/>
          </p:nvSpPr>
          <p:spPr bwMode="auto">
            <a:xfrm flipH="1">
              <a:off x="3408" y="3231"/>
              <a:ext cx="319" cy="1"/>
            </a:xfrm>
            <a:prstGeom prst="line">
              <a:avLst/>
            </a:prstGeom>
            <a:noFill/>
            <a:ln w="27051">
              <a:solidFill>
                <a:srgbClr val="000000"/>
              </a:solidFill>
              <a:round/>
              <a:headEnd/>
              <a:tailEnd type="stealth" w="lg" len="lg"/>
            </a:ln>
          </p:spPr>
          <p:txBody>
            <a:bodyPr/>
            <a:lstStyle/>
            <a:p>
              <a:endParaRPr lang="en-US"/>
            </a:p>
          </p:txBody>
        </p:sp>
        <p:sp>
          <p:nvSpPr>
            <p:cNvPr id="4196" name="Rectangle 100"/>
            <p:cNvSpPr>
              <a:spLocks noChangeArrowheads="1"/>
            </p:cNvSpPr>
            <p:nvPr/>
          </p:nvSpPr>
          <p:spPr bwMode="auto">
            <a:xfrm>
              <a:off x="3744" y="3116"/>
              <a:ext cx="423" cy="250"/>
            </a:xfrm>
            <a:prstGeom prst="rect">
              <a:avLst/>
            </a:prstGeom>
            <a:noFill/>
            <a:ln w="9525">
              <a:noFill/>
              <a:miter lim="800000"/>
              <a:headEnd/>
              <a:tailEnd/>
            </a:ln>
          </p:spPr>
          <p:txBody>
            <a:bodyPr wrap="none" lIns="0" tIns="0" rIns="0" bIns="0">
              <a:spAutoFit/>
            </a:bodyPr>
            <a:lstStyle/>
            <a:p>
              <a:r>
                <a:rPr lang="en-US" sz="2600">
                  <a:solidFill>
                    <a:srgbClr val="000000"/>
                  </a:solidFill>
                  <a:latin typeface="Symbol" pitchFamily="18" charset="2"/>
                </a:rPr>
                <a:t>D</a:t>
              </a:r>
              <a:r>
                <a:rPr lang="en-US" sz="2600" i="1">
                  <a:solidFill>
                    <a:srgbClr val="000000"/>
                  </a:solidFill>
                </a:rPr>
                <a:t>Q</a:t>
              </a:r>
              <a:r>
                <a:rPr lang="en-US" sz="2600" baseline="-25000">
                  <a:solidFill>
                    <a:srgbClr val="000000"/>
                  </a:solidFill>
                </a:rPr>
                <a:t>2</a:t>
              </a:r>
              <a:r>
                <a:rPr lang="en-US" sz="2600" i="1">
                  <a:solidFill>
                    <a:srgbClr val="000000"/>
                  </a:solidFill>
                </a:rPr>
                <a:t> </a:t>
              </a:r>
            </a:p>
          </p:txBody>
        </p:sp>
      </p:grpSp>
      <p:grpSp>
        <p:nvGrpSpPr>
          <p:cNvPr id="8" name="Group 105"/>
          <p:cNvGrpSpPr>
            <a:grpSpLocks/>
          </p:cNvGrpSpPr>
          <p:nvPr/>
        </p:nvGrpSpPr>
        <p:grpSpPr bwMode="auto">
          <a:xfrm>
            <a:off x="3352800" y="1866900"/>
            <a:ext cx="3276600" cy="2781300"/>
            <a:chOff x="2112" y="1176"/>
            <a:chExt cx="2064" cy="1752"/>
          </a:xfrm>
        </p:grpSpPr>
        <p:sp>
          <p:nvSpPr>
            <p:cNvPr id="4159" name="Rectangle 63"/>
            <p:cNvSpPr>
              <a:spLocks noChangeArrowheads="1"/>
            </p:cNvSpPr>
            <p:nvPr/>
          </p:nvSpPr>
          <p:spPr bwMode="auto">
            <a:xfrm>
              <a:off x="3656" y="1176"/>
              <a:ext cx="520" cy="250"/>
            </a:xfrm>
            <a:prstGeom prst="rect">
              <a:avLst/>
            </a:prstGeom>
            <a:noFill/>
            <a:ln w="9525">
              <a:noFill/>
              <a:miter lim="800000"/>
              <a:headEnd/>
              <a:tailEnd/>
            </a:ln>
          </p:spPr>
          <p:txBody>
            <a:bodyPr wrap="none" lIns="0" tIns="0" rIns="0" bIns="0">
              <a:spAutoFit/>
            </a:bodyPr>
            <a:lstStyle/>
            <a:p>
              <a:r>
                <a:rPr lang="en-US" sz="2600" i="1">
                  <a:solidFill>
                    <a:srgbClr val="000000"/>
                  </a:solidFill>
                </a:rPr>
                <a:t>MSC </a:t>
              </a:r>
              <a:endParaRPr lang="en-US"/>
            </a:p>
          </p:txBody>
        </p:sp>
        <p:sp>
          <p:nvSpPr>
            <p:cNvPr id="4198" name="Freeform 102"/>
            <p:cNvSpPr>
              <a:spLocks/>
            </p:cNvSpPr>
            <p:nvPr/>
          </p:nvSpPr>
          <p:spPr bwMode="auto">
            <a:xfrm>
              <a:off x="2112" y="1296"/>
              <a:ext cx="1488" cy="1632"/>
            </a:xfrm>
            <a:custGeom>
              <a:avLst/>
              <a:gdLst/>
              <a:ahLst/>
              <a:cxnLst>
                <a:cxn ang="0">
                  <a:pos x="1488" y="0"/>
                </a:cxn>
                <a:cxn ang="0">
                  <a:pos x="0" y="1584"/>
                </a:cxn>
              </a:cxnLst>
              <a:rect l="0" t="0" r="r" b="b"/>
              <a:pathLst>
                <a:path w="1488" h="1584">
                  <a:moveTo>
                    <a:pt x="1488" y="0"/>
                  </a:moveTo>
                  <a:cubicBezTo>
                    <a:pt x="1314" y="539"/>
                    <a:pt x="971" y="1039"/>
                    <a:pt x="0" y="1584"/>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grpSp>
        <p:nvGrpSpPr>
          <p:cNvPr id="9" name="Group 108"/>
          <p:cNvGrpSpPr>
            <a:grpSpLocks/>
          </p:cNvGrpSpPr>
          <p:nvPr/>
        </p:nvGrpSpPr>
        <p:grpSpPr bwMode="auto">
          <a:xfrm>
            <a:off x="3632200" y="2133600"/>
            <a:ext cx="3119438" cy="2743200"/>
            <a:chOff x="2288" y="1344"/>
            <a:chExt cx="1965" cy="1728"/>
          </a:xfrm>
        </p:grpSpPr>
        <p:sp>
          <p:nvSpPr>
            <p:cNvPr id="4160" name="Rectangle 64"/>
            <p:cNvSpPr>
              <a:spLocks noChangeArrowheads="1"/>
            </p:cNvSpPr>
            <p:nvPr/>
          </p:nvSpPr>
          <p:spPr bwMode="auto">
            <a:xfrm>
              <a:off x="3744" y="2822"/>
              <a:ext cx="509" cy="250"/>
            </a:xfrm>
            <a:prstGeom prst="rect">
              <a:avLst/>
            </a:prstGeom>
            <a:noFill/>
            <a:ln w="9525">
              <a:noFill/>
              <a:miter lim="800000"/>
              <a:headEnd/>
              <a:tailEnd/>
            </a:ln>
          </p:spPr>
          <p:txBody>
            <a:bodyPr wrap="none" lIns="0" tIns="0" rIns="0" bIns="0">
              <a:spAutoFit/>
            </a:bodyPr>
            <a:lstStyle/>
            <a:p>
              <a:r>
                <a:rPr lang="en-US" sz="2600" i="1">
                  <a:solidFill>
                    <a:srgbClr val="000000"/>
                  </a:solidFill>
                </a:rPr>
                <a:t>MSB </a:t>
              </a:r>
              <a:endParaRPr lang="en-US"/>
            </a:p>
          </p:txBody>
        </p:sp>
        <p:sp>
          <p:nvSpPr>
            <p:cNvPr id="4199" name="Freeform 103"/>
            <p:cNvSpPr>
              <a:spLocks/>
            </p:cNvSpPr>
            <p:nvPr/>
          </p:nvSpPr>
          <p:spPr bwMode="auto">
            <a:xfrm flipH="1">
              <a:off x="2288" y="1344"/>
              <a:ext cx="1408" cy="1632"/>
            </a:xfrm>
            <a:custGeom>
              <a:avLst/>
              <a:gdLst/>
              <a:ahLst/>
              <a:cxnLst>
                <a:cxn ang="0">
                  <a:pos x="1488" y="0"/>
                </a:cxn>
                <a:cxn ang="0">
                  <a:pos x="0" y="1584"/>
                </a:cxn>
              </a:cxnLst>
              <a:rect l="0" t="0" r="r" b="b"/>
              <a:pathLst>
                <a:path w="1488" h="1584">
                  <a:moveTo>
                    <a:pt x="1488" y="0"/>
                  </a:moveTo>
                  <a:cubicBezTo>
                    <a:pt x="1314" y="539"/>
                    <a:pt x="971" y="1039"/>
                    <a:pt x="0" y="1584"/>
                  </a:cubicBezTo>
                </a:path>
              </a:pathLst>
            </a:custGeom>
            <a:noFill/>
            <a:ln w="76200" cmpd="sng">
              <a:solidFill>
                <a:srgbClr val="006600"/>
              </a:solidFill>
              <a:round/>
              <a:headEnd type="none" w="med" len="med"/>
              <a:tailEnd type="none" w="med" len="med"/>
            </a:ln>
            <a:effectLst/>
          </p:spPr>
          <p:txBody>
            <a:bodyPr wrap="none" anchor="ctr"/>
            <a:lstStyle/>
            <a:p>
              <a:endParaRPr lang="en-US"/>
            </a:p>
          </p:txBody>
        </p:sp>
      </p:grpSp>
      <p:sp>
        <p:nvSpPr>
          <p:cNvPr id="52" name="Slide Number Placeholder 51"/>
          <p:cNvSpPr>
            <a:spLocks noGrp="1"/>
          </p:cNvSpPr>
          <p:nvPr>
            <p:ph type="sldNum" sz="quarter" idx="12"/>
          </p:nvPr>
        </p:nvSpPr>
        <p:spPr/>
        <p:txBody>
          <a:bodyPr/>
          <a:lstStyle/>
          <a:p>
            <a:fld id="{9A4B6450-EC41-4195-A209-9389352C6526}" type="slidenum">
              <a:rPr lang="en-US" smtClean="0"/>
              <a:pPr/>
              <a:t>92</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1500"/>
                            </p:stCondLst>
                            <p:childTnLst>
                              <p:par>
                                <p:cTn id="9" presetID="22" presetClass="entr" presetSubtype="8" fill="hold" nodeType="afterEffect">
                                  <p:stCondLst>
                                    <p:cond delay="100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par>
                          <p:cTn id="16" fill="hold">
                            <p:stCondLst>
                              <p:cond delay="3500"/>
                            </p:stCondLst>
                            <p:childTnLst>
                              <p:par>
                                <p:cTn id="17" presetID="22" presetClass="entr" presetSubtype="8" fill="hold" nodeType="afterEffect">
                                  <p:stCondLst>
                                    <p:cond delay="100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5000"/>
                            </p:stCondLst>
                            <p:childTnLst>
                              <p:par>
                                <p:cTn id="21" presetID="22" presetClass="entr" presetSubtype="2" fill="hold" nodeType="after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wipe(right)">
                                      <p:cBhvr>
                                        <p:cTn id="23" dur="500"/>
                                        <p:tgtEl>
                                          <p:spTgt spid="7"/>
                                        </p:tgtEl>
                                      </p:cBhvr>
                                    </p:animEffect>
                                  </p:childTnLst>
                                </p:cTn>
                              </p:par>
                            </p:childTnLst>
                          </p:cTn>
                        </p:par>
                        <p:par>
                          <p:cTn id="24" fill="hold">
                            <p:stCondLst>
                              <p:cond delay="6500"/>
                            </p:stCondLst>
                            <p:childTnLst>
                              <p:par>
                                <p:cTn id="25" presetID="22" presetClass="entr" presetSubtype="8" fill="hold" grpId="0" nodeType="afterEffect">
                                  <p:stCondLst>
                                    <p:cond delay="0"/>
                                  </p:stCondLst>
                                  <p:childTnLst>
                                    <p:set>
                                      <p:cBhvr>
                                        <p:cTn id="26" dur="1" fill="hold">
                                          <p:stCondLst>
                                            <p:cond delay="0"/>
                                          </p:stCondLst>
                                        </p:cTn>
                                        <p:tgtEl>
                                          <p:spTgt spid="4165">
                                            <p:txEl>
                                              <p:pRg st="0" end="0"/>
                                            </p:txEl>
                                          </p:spTgt>
                                        </p:tgtEl>
                                        <p:attrNameLst>
                                          <p:attrName>style.visibility</p:attrName>
                                        </p:attrNameLst>
                                      </p:cBhvr>
                                      <p:to>
                                        <p:strVal val="visible"/>
                                      </p:to>
                                    </p:set>
                                    <p:animEffect transition="in" filter="wipe(left)">
                                      <p:cBhvr>
                                        <p:cTn id="27" dur="500"/>
                                        <p:tgtEl>
                                          <p:spTgt spid="4165">
                                            <p:txEl>
                                              <p:pRg st="0" end="0"/>
                                            </p:txEl>
                                          </p:spTgt>
                                        </p:tgtEl>
                                      </p:cBhvr>
                                    </p:animEffect>
                                  </p:childTnLst>
                                </p:cTn>
                              </p:par>
                            </p:childTnLst>
                          </p:cTn>
                        </p:par>
                        <p:par>
                          <p:cTn id="28" fill="hold">
                            <p:stCondLst>
                              <p:cond delay="7000"/>
                            </p:stCondLst>
                            <p:childTnLst>
                              <p:par>
                                <p:cTn id="29" presetID="22" presetClass="entr" presetSubtype="8" fill="hold" grpId="0" nodeType="afterEffect">
                                  <p:stCondLst>
                                    <p:cond delay="0"/>
                                  </p:stCondLst>
                                  <p:childTnLst>
                                    <p:set>
                                      <p:cBhvr>
                                        <p:cTn id="30" dur="1" fill="hold">
                                          <p:stCondLst>
                                            <p:cond delay="0"/>
                                          </p:stCondLst>
                                        </p:cTn>
                                        <p:tgtEl>
                                          <p:spTgt spid="4164">
                                            <p:txEl>
                                              <p:pRg st="0" end="0"/>
                                            </p:txEl>
                                          </p:spTgt>
                                        </p:tgtEl>
                                        <p:attrNameLst>
                                          <p:attrName>style.visibility</p:attrName>
                                        </p:attrNameLst>
                                      </p:cBhvr>
                                      <p:to>
                                        <p:strVal val="visible"/>
                                      </p:to>
                                    </p:set>
                                    <p:animEffect transition="in" filter="wipe(left)">
                                      <p:cBhvr>
                                        <p:cTn id="31" dur="500"/>
                                        <p:tgtEl>
                                          <p:spTgt spid="4164">
                                            <p:txEl>
                                              <p:pRg st="0" end="0"/>
                                            </p:txEl>
                                          </p:spTgt>
                                        </p:tgtEl>
                                      </p:cBhvr>
                                    </p:animEffect>
                                  </p:childTnLst>
                                </p:cTn>
                              </p:par>
                            </p:childTnLst>
                          </p:cTn>
                        </p:par>
                        <p:par>
                          <p:cTn id="32" fill="hold">
                            <p:stCondLst>
                              <p:cond delay="7500"/>
                            </p:stCondLst>
                            <p:childTnLst>
                              <p:par>
                                <p:cTn id="33" presetID="22" presetClass="entr" presetSubtype="8" fill="hold" grpId="0" nodeType="afterEffect">
                                  <p:stCondLst>
                                    <p:cond delay="0"/>
                                  </p:stCondLst>
                                  <p:childTnLst>
                                    <p:set>
                                      <p:cBhvr>
                                        <p:cTn id="34" dur="1" fill="hold">
                                          <p:stCondLst>
                                            <p:cond delay="0"/>
                                          </p:stCondLst>
                                        </p:cTn>
                                        <p:tgtEl>
                                          <p:spTgt spid="4166">
                                            <p:txEl>
                                              <p:pRg st="0" end="0"/>
                                            </p:txEl>
                                          </p:spTgt>
                                        </p:tgtEl>
                                        <p:attrNameLst>
                                          <p:attrName>style.visibility</p:attrName>
                                        </p:attrNameLst>
                                      </p:cBhvr>
                                      <p:to>
                                        <p:strVal val="visible"/>
                                      </p:to>
                                    </p:set>
                                    <p:animEffect transition="in" filter="wipe(left)">
                                      <p:cBhvr>
                                        <p:cTn id="35" dur="500"/>
                                        <p:tgtEl>
                                          <p:spTgt spid="4166">
                                            <p:txEl>
                                              <p:pRg st="0" end="0"/>
                                            </p:txEl>
                                          </p:spTgt>
                                        </p:tgtEl>
                                      </p:cBhvr>
                                    </p:animEffect>
                                  </p:childTnLst>
                                </p:cTn>
                              </p:par>
                            </p:childTnLst>
                          </p:cTn>
                        </p:par>
                        <p:par>
                          <p:cTn id="36" fill="hold">
                            <p:stCondLst>
                              <p:cond delay="8000"/>
                            </p:stCondLst>
                            <p:childTnLst>
                              <p:par>
                                <p:cTn id="37" presetID="22" presetClass="entr" presetSubtype="8" fill="hold" grpId="0" nodeType="afterEffect">
                                  <p:stCondLst>
                                    <p:cond delay="0"/>
                                  </p:stCondLst>
                                  <p:childTnLst>
                                    <p:set>
                                      <p:cBhvr>
                                        <p:cTn id="38" dur="1" fill="hold">
                                          <p:stCondLst>
                                            <p:cond delay="0"/>
                                          </p:stCondLst>
                                        </p:cTn>
                                        <p:tgtEl>
                                          <p:spTgt spid="4167">
                                            <p:txEl>
                                              <p:pRg st="0" end="0"/>
                                            </p:txEl>
                                          </p:spTgt>
                                        </p:tgtEl>
                                        <p:attrNameLst>
                                          <p:attrName>style.visibility</p:attrName>
                                        </p:attrNameLst>
                                      </p:cBhvr>
                                      <p:to>
                                        <p:strVal val="visible"/>
                                      </p:to>
                                    </p:set>
                                    <p:animEffect transition="in" filter="wipe(left)">
                                      <p:cBhvr>
                                        <p:cTn id="39" dur="500"/>
                                        <p:tgtEl>
                                          <p:spTgt spid="4167">
                                            <p:txEl>
                                              <p:pRg st="0" end="0"/>
                                            </p:txEl>
                                          </p:spTgt>
                                        </p:tgtEl>
                                      </p:cBhvr>
                                    </p:animEffect>
                                  </p:childTnLst>
                                </p:cTn>
                              </p:par>
                            </p:childTnLst>
                          </p:cTn>
                        </p:par>
                        <p:par>
                          <p:cTn id="40" fill="hold">
                            <p:stCondLst>
                              <p:cond delay="8500"/>
                            </p:stCondLst>
                            <p:childTnLst>
                              <p:par>
                                <p:cTn id="41" presetID="22" presetClass="entr" presetSubtype="8" fill="hold" grpId="0" nodeType="afterEffect">
                                  <p:stCondLst>
                                    <p:cond delay="0"/>
                                  </p:stCondLst>
                                  <p:childTnLst>
                                    <p:set>
                                      <p:cBhvr>
                                        <p:cTn id="42" dur="1" fill="hold">
                                          <p:stCondLst>
                                            <p:cond delay="0"/>
                                          </p:stCondLst>
                                        </p:cTn>
                                        <p:tgtEl>
                                          <p:spTgt spid="4163">
                                            <p:txEl>
                                              <p:pRg st="0" end="0"/>
                                            </p:txEl>
                                          </p:spTgt>
                                        </p:tgtEl>
                                        <p:attrNameLst>
                                          <p:attrName>style.visibility</p:attrName>
                                        </p:attrNameLst>
                                      </p:cBhvr>
                                      <p:to>
                                        <p:strVal val="visible"/>
                                      </p:to>
                                    </p:set>
                                    <p:animEffect transition="in" filter="wipe(left)">
                                      <p:cBhvr>
                                        <p:cTn id="43" dur="500"/>
                                        <p:tgtEl>
                                          <p:spTgt spid="4163">
                                            <p:txEl>
                                              <p:pRg st="0" end="0"/>
                                            </p:txEl>
                                          </p:spTgt>
                                        </p:tgtEl>
                                      </p:cBhvr>
                                    </p:animEffect>
                                  </p:childTnLst>
                                </p:cTn>
                              </p:par>
                            </p:childTnLst>
                          </p:cTn>
                        </p:par>
                        <p:par>
                          <p:cTn id="44" fill="hold">
                            <p:stCondLst>
                              <p:cond delay="9000"/>
                            </p:stCondLst>
                            <p:childTnLst>
                              <p:par>
                                <p:cTn id="45" presetID="22" presetClass="entr" presetSubtype="8" fill="hold" grpId="0" nodeType="afterEffect">
                                  <p:stCondLst>
                                    <p:cond delay="0"/>
                                  </p:stCondLst>
                                  <p:childTnLst>
                                    <p:set>
                                      <p:cBhvr>
                                        <p:cTn id="46" dur="1" fill="hold">
                                          <p:stCondLst>
                                            <p:cond delay="0"/>
                                          </p:stCondLst>
                                        </p:cTn>
                                        <p:tgtEl>
                                          <p:spTgt spid="4162">
                                            <p:txEl>
                                              <p:pRg st="0" end="0"/>
                                            </p:txEl>
                                          </p:spTgt>
                                        </p:tgtEl>
                                        <p:attrNameLst>
                                          <p:attrName>style.visibility</p:attrName>
                                        </p:attrNameLst>
                                      </p:cBhvr>
                                      <p:to>
                                        <p:strVal val="visible"/>
                                      </p:to>
                                    </p:set>
                                    <p:animEffect transition="in" filter="wipe(left)">
                                      <p:cBhvr>
                                        <p:cTn id="47" dur="500"/>
                                        <p:tgtEl>
                                          <p:spTgt spid="4162">
                                            <p:txEl>
                                              <p:pRg st="0" end="0"/>
                                            </p:txEl>
                                          </p:spTgt>
                                        </p:tgtEl>
                                      </p:cBhvr>
                                    </p:animEffect>
                                  </p:childTnLst>
                                </p:cTn>
                              </p:par>
                            </p:childTnLst>
                          </p:cTn>
                        </p:par>
                        <p:par>
                          <p:cTn id="48" fill="hold">
                            <p:stCondLst>
                              <p:cond delay="9500"/>
                            </p:stCondLst>
                            <p:childTnLst>
                              <p:par>
                                <p:cTn id="49" presetID="22" presetClass="entr" presetSubtype="8" fill="hold" grpId="0" nodeType="afterEffect">
                                  <p:stCondLst>
                                    <p:cond delay="0"/>
                                  </p:stCondLst>
                                  <p:childTnLst>
                                    <p:set>
                                      <p:cBhvr>
                                        <p:cTn id="50" dur="1" fill="hold">
                                          <p:stCondLst>
                                            <p:cond delay="0"/>
                                          </p:stCondLst>
                                        </p:cTn>
                                        <p:tgtEl>
                                          <p:spTgt spid="4161">
                                            <p:txEl>
                                              <p:pRg st="0" end="0"/>
                                            </p:txEl>
                                          </p:spTgt>
                                        </p:tgtEl>
                                        <p:attrNameLst>
                                          <p:attrName>style.visibility</p:attrName>
                                        </p:attrNameLst>
                                      </p:cBhvr>
                                      <p:to>
                                        <p:strVal val="visible"/>
                                      </p:to>
                                    </p:set>
                                    <p:animEffect transition="in" filter="wipe(left)">
                                      <p:cBhvr>
                                        <p:cTn id="51" dur="500"/>
                                        <p:tgtEl>
                                          <p:spTgt spid="4161">
                                            <p:txEl>
                                              <p:pRg st="0" end="0"/>
                                            </p:txEl>
                                          </p:spTgt>
                                        </p:tgtEl>
                                      </p:cBhvr>
                                    </p:animEffect>
                                  </p:childTnLst>
                                </p:cTn>
                              </p:par>
                            </p:childTnLst>
                          </p:cTn>
                        </p:par>
                        <p:par>
                          <p:cTn id="52" fill="hold">
                            <p:stCondLst>
                              <p:cond delay="10000"/>
                            </p:stCondLst>
                            <p:childTnLst>
                              <p:par>
                                <p:cTn id="53" presetID="22" presetClass="entr" presetSubtype="8" fill="hold" grpId="0" nodeType="afterEffect">
                                  <p:stCondLst>
                                    <p:cond delay="0"/>
                                  </p:stCondLst>
                                  <p:childTnLst>
                                    <p:set>
                                      <p:cBhvr>
                                        <p:cTn id="54" dur="1" fill="hold">
                                          <p:stCondLst>
                                            <p:cond delay="0"/>
                                          </p:stCondLst>
                                        </p:cTn>
                                        <p:tgtEl>
                                          <p:spTgt spid="4169">
                                            <p:txEl>
                                              <p:pRg st="0" end="0"/>
                                            </p:txEl>
                                          </p:spTgt>
                                        </p:tgtEl>
                                        <p:attrNameLst>
                                          <p:attrName>style.visibility</p:attrName>
                                        </p:attrNameLst>
                                      </p:cBhvr>
                                      <p:to>
                                        <p:strVal val="visible"/>
                                      </p:to>
                                    </p:set>
                                    <p:animEffect transition="in" filter="wipe(left)">
                                      <p:cBhvr>
                                        <p:cTn id="55" dur="500"/>
                                        <p:tgtEl>
                                          <p:spTgt spid="4169">
                                            <p:txEl>
                                              <p:pRg st="0" end="0"/>
                                            </p:txEl>
                                          </p:spTgt>
                                        </p:tgtEl>
                                      </p:cBhvr>
                                    </p:animEffect>
                                  </p:childTnLst>
                                </p:cTn>
                              </p:par>
                            </p:childTnLst>
                          </p:cTn>
                        </p:par>
                        <p:par>
                          <p:cTn id="56" fill="hold">
                            <p:stCondLst>
                              <p:cond delay="10500"/>
                            </p:stCondLst>
                            <p:childTnLst>
                              <p:par>
                                <p:cTn id="57" presetID="22" presetClass="entr" presetSubtype="8" fill="hold" grpId="0" nodeType="afterEffect">
                                  <p:stCondLst>
                                    <p:cond delay="0"/>
                                  </p:stCondLst>
                                  <p:childTnLst>
                                    <p:set>
                                      <p:cBhvr>
                                        <p:cTn id="58" dur="1" fill="hold">
                                          <p:stCondLst>
                                            <p:cond delay="0"/>
                                          </p:stCondLst>
                                        </p:cTn>
                                        <p:tgtEl>
                                          <p:spTgt spid="4168">
                                            <p:txEl>
                                              <p:pRg st="0" end="0"/>
                                            </p:txEl>
                                          </p:spTgt>
                                        </p:tgtEl>
                                        <p:attrNameLst>
                                          <p:attrName>style.visibility</p:attrName>
                                        </p:attrNameLst>
                                      </p:cBhvr>
                                      <p:to>
                                        <p:strVal val="visible"/>
                                      </p:to>
                                    </p:set>
                                    <p:animEffect transition="in" filter="wipe(left)">
                                      <p:cBhvr>
                                        <p:cTn id="59" dur="500"/>
                                        <p:tgtEl>
                                          <p:spTgt spid="4168">
                                            <p:txEl>
                                              <p:pRg st="0" end="0"/>
                                            </p:txEl>
                                          </p:spTgt>
                                        </p:tgtEl>
                                      </p:cBhvr>
                                    </p:animEffect>
                                  </p:childTnLst>
                                </p:cTn>
                              </p:par>
                            </p:childTnLst>
                          </p:cTn>
                        </p:par>
                        <p:par>
                          <p:cTn id="60" fill="hold">
                            <p:stCondLst>
                              <p:cond delay="11000"/>
                            </p:stCondLst>
                            <p:childTnLst>
                              <p:par>
                                <p:cTn id="61" presetID="22" presetClass="entr" presetSubtype="4" fill="hold" grpId="0" nodeType="afterEffect">
                                  <p:stCondLst>
                                    <p:cond delay="1000"/>
                                  </p:stCondLst>
                                  <p:childTnLst>
                                    <p:set>
                                      <p:cBhvr>
                                        <p:cTn id="62" dur="1" fill="hold">
                                          <p:stCondLst>
                                            <p:cond delay="0"/>
                                          </p:stCondLst>
                                        </p:cTn>
                                        <p:tgtEl>
                                          <p:spTgt spid="4138"/>
                                        </p:tgtEl>
                                        <p:attrNameLst>
                                          <p:attrName>style.visibility</p:attrName>
                                        </p:attrNameLst>
                                      </p:cBhvr>
                                      <p:to>
                                        <p:strVal val="visible"/>
                                      </p:to>
                                    </p:set>
                                    <p:animEffect transition="in" filter="wipe(down)">
                                      <p:cBhvr>
                                        <p:cTn id="63" dur="500"/>
                                        <p:tgtEl>
                                          <p:spTgt spid="4138"/>
                                        </p:tgtEl>
                                      </p:cBhvr>
                                    </p:animEffect>
                                  </p:childTnLst>
                                </p:cTn>
                              </p:par>
                            </p:childTnLst>
                          </p:cTn>
                        </p:par>
                        <p:par>
                          <p:cTn id="64" fill="hold">
                            <p:stCondLst>
                              <p:cond delay="12500"/>
                            </p:stCondLst>
                            <p:childTnLst>
                              <p:par>
                                <p:cTn id="65" presetID="22" presetClass="entr" presetSubtype="1" fill="hold" nodeType="after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wipe(up)">
                                      <p:cBhvr>
                                        <p:cTn id="67" dur="500"/>
                                        <p:tgtEl>
                                          <p:spTgt spid="5"/>
                                        </p:tgtEl>
                                      </p:cBhvr>
                                    </p:animEffect>
                                  </p:childTnLst>
                                </p:cTn>
                              </p:par>
                            </p:childTnLst>
                          </p:cTn>
                        </p:par>
                        <p:par>
                          <p:cTn id="68" fill="hold">
                            <p:stCondLst>
                              <p:cond delay="13000"/>
                            </p:stCondLst>
                            <p:childTnLst>
                              <p:par>
                                <p:cTn id="69" presetID="22" presetClass="entr" presetSubtype="4" fill="hold" grpId="0" nodeType="afterEffect">
                                  <p:stCondLst>
                                    <p:cond delay="1000"/>
                                  </p:stCondLst>
                                  <p:childTnLst>
                                    <p:set>
                                      <p:cBhvr>
                                        <p:cTn id="70" dur="1" fill="hold">
                                          <p:stCondLst>
                                            <p:cond delay="0"/>
                                          </p:stCondLst>
                                        </p:cTn>
                                        <p:tgtEl>
                                          <p:spTgt spid="4139"/>
                                        </p:tgtEl>
                                        <p:attrNameLst>
                                          <p:attrName>style.visibility</p:attrName>
                                        </p:attrNameLst>
                                      </p:cBhvr>
                                      <p:to>
                                        <p:strVal val="visible"/>
                                      </p:to>
                                    </p:set>
                                    <p:animEffect transition="in" filter="wipe(down)">
                                      <p:cBhvr>
                                        <p:cTn id="71" dur="500"/>
                                        <p:tgtEl>
                                          <p:spTgt spid="4139"/>
                                        </p:tgtEl>
                                      </p:cBhvr>
                                    </p:animEffect>
                                  </p:childTnLst>
                                </p:cTn>
                              </p:par>
                            </p:childTnLst>
                          </p:cTn>
                        </p:par>
                        <p:par>
                          <p:cTn id="72" fill="hold">
                            <p:stCondLst>
                              <p:cond delay="14500"/>
                            </p:stCondLst>
                            <p:childTnLst>
                              <p:par>
                                <p:cTn id="73" presetID="22" presetClass="entr" presetSubtype="2"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right)">
                                      <p:cBhvr>
                                        <p:cTn id="75" dur="500"/>
                                        <p:tgtEl>
                                          <p:spTgt spid="6"/>
                                        </p:tgtEl>
                                      </p:cBhvr>
                                    </p:animEffect>
                                  </p:childTnLst>
                                </p:cTn>
                              </p:par>
                            </p:childTnLst>
                          </p:cTn>
                        </p:par>
                        <p:par>
                          <p:cTn id="76" fill="hold">
                            <p:stCondLst>
                              <p:cond delay="15000"/>
                            </p:stCondLst>
                            <p:childTnLst>
                              <p:par>
                                <p:cTn id="77" presetID="22" presetClass="entr" presetSubtype="2" fill="hold" nodeType="after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wipe(right)">
                                      <p:cBhvr>
                                        <p:cTn id="7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8" grpId="0" animBg="1"/>
      <p:bldP spid="4139" grpId="0" animBg="1"/>
      <p:bldP spid="4161" grpId="0" build="p" autoUpdateAnimBg="0" advAuto="0"/>
      <p:bldP spid="4162" grpId="0" build="p" autoUpdateAnimBg="0" advAuto="0"/>
      <p:bldP spid="4163" grpId="0" build="p" autoUpdateAnimBg="0" advAuto="0"/>
      <p:bldP spid="4164" grpId="0" build="p" autoUpdateAnimBg="0" advAuto="0"/>
      <p:bldP spid="4165" grpId="0" build="p" autoUpdateAnimBg="0" advAuto="0"/>
      <p:bldP spid="4166" grpId="0" build="p" autoUpdateAnimBg="0" advAuto="0"/>
      <p:bldP spid="4167" grpId="0" build="p" autoUpdateAnimBg="0" advAuto="0"/>
      <p:bldP spid="4168" grpId="0" build="p" autoUpdateAnimBg="0" advAuto="0"/>
      <p:bldP spid="4169" grpId="0" build="p" autoUpdateAnimBg="0" advAuto="0"/>
    </p:bldLst>
  </p:timing>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normAutofit/>
          </a:bodyPr>
          <a:lstStyle/>
          <a:p>
            <a:r>
              <a:rPr lang="en-US" dirty="0" smtClean="0">
                <a:cs typeface="Arial" charset="0"/>
              </a:rPr>
              <a:t>How is Human Health Valued?</a:t>
            </a:r>
            <a:endParaRPr lang="en-US" dirty="0"/>
          </a:p>
        </p:txBody>
      </p:sp>
      <p:sp>
        <p:nvSpPr>
          <p:cNvPr id="24579" name="Rectangle 3"/>
          <p:cNvSpPr>
            <a:spLocks noGrp="1" noChangeArrowheads="1"/>
          </p:cNvSpPr>
          <p:nvPr>
            <p:ph type="body" idx="1"/>
          </p:nvPr>
        </p:nvSpPr>
        <p:spPr>
          <a:xfrm>
            <a:off x="457200" y="1600200"/>
            <a:ext cx="8229600" cy="5029200"/>
          </a:xfrm>
        </p:spPr>
        <p:txBody>
          <a:bodyPr>
            <a:normAutofit/>
          </a:bodyPr>
          <a:lstStyle/>
          <a:p>
            <a:pPr>
              <a:lnSpc>
                <a:spcPct val="150000"/>
              </a:lnSpc>
            </a:pPr>
            <a:r>
              <a:rPr lang="en-US" sz="2400" dirty="0" smtClean="0">
                <a:latin typeface="Arial" charset="0"/>
              </a:rPr>
              <a:t>Discounted present value of future earnings</a:t>
            </a:r>
          </a:p>
          <a:p>
            <a:pPr lvl="1">
              <a:lnSpc>
                <a:spcPct val="150000"/>
              </a:lnSpc>
            </a:pPr>
            <a:r>
              <a:rPr lang="en-US" sz="2000" dirty="0" smtClean="0">
                <a:latin typeface="Arial" charset="0"/>
              </a:rPr>
              <a:t>Old </a:t>
            </a:r>
            <a:r>
              <a:rPr lang="en-US" sz="2000" dirty="0" err="1" smtClean="0">
                <a:latin typeface="Arial" charset="0"/>
              </a:rPr>
              <a:t>vs</a:t>
            </a:r>
            <a:r>
              <a:rPr lang="en-US" sz="2000" dirty="0" smtClean="0">
                <a:latin typeface="Arial" charset="0"/>
              </a:rPr>
              <a:t> young</a:t>
            </a:r>
          </a:p>
          <a:p>
            <a:pPr lvl="1">
              <a:lnSpc>
                <a:spcPct val="150000"/>
              </a:lnSpc>
            </a:pPr>
            <a:r>
              <a:rPr lang="en-US" sz="2000" dirty="0" smtClean="0">
                <a:latin typeface="Arial" charset="0"/>
              </a:rPr>
              <a:t>Rich </a:t>
            </a:r>
            <a:r>
              <a:rPr lang="en-US" sz="2000" dirty="0" err="1" smtClean="0">
                <a:latin typeface="Arial" charset="0"/>
              </a:rPr>
              <a:t>vs</a:t>
            </a:r>
            <a:r>
              <a:rPr lang="en-US" sz="2000" dirty="0" smtClean="0">
                <a:latin typeface="Arial" charset="0"/>
              </a:rPr>
              <a:t> poor</a:t>
            </a:r>
          </a:p>
          <a:p>
            <a:pPr>
              <a:lnSpc>
                <a:spcPct val="150000"/>
              </a:lnSpc>
            </a:pPr>
            <a:r>
              <a:rPr lang="en-US" sz="2400" dirty="0" smtClean="0">
                <a:latin typeface="Arial" charset="0"/>
              </a:rPr>
              <a:t>Treating as a public good</a:t>
            </a:r>
          </a:p>
          <a:p>
            <a:pPr lvl="1">
              <a:lnSpc>
                <a:spcPct val="150000"/>
              </a:lnSpc>
            </a:pPr>
            <a:r>
              <a:rPr lang="en-US" sz="2000" dirty="0" smtClean="0">
                <a:latin typeface="Arial" charset="0"/>
              </a:rPr>
              <a:t>Free rider problem</a:t>
            </a:r>
          </a:p>
          <a:p>
            <a:pPr lvl="1">
              <a:lnSpc>
                <a:spcPct val="150000"/>
              </a:lnSpc>
            </a:pPr>
            <a:r>
              <a:rPr lang="en-US" sz="2000" dirty="0" smtClean="0">
                <a:latin typeface="Arial" charset="0"/>
              </a:rPr>
              <a:t>Survey Questionnaire</a:t>
            </a:r>
          </a:p>
          <a:p>
            <a:pPr lvl="1">
              <a:lnSpc>
                <a:spcPct val="150000"/>
              </a:lnSpc>
            </a:pPr>
            <a:r>
              <a:rPr lang="en-US" sz="2000" dirty="0" smtClean="0">
                <a:latin typeface="Arial" charset="0"/>
              </a:rPr>
              <a:t>Willingness to pay</a:t>
            </a:r>
          </a:p>
          <a:p>
            <a:pPr lvl="1">
              <a:lnSpc>
                <a:spcPct val="150000"/>
              </a:lnSpc>
            </a:pPr>
            <a:r>
              <a:rPr lang="en-US" sz="2000" dirty="0" smtClean="0">
                <a:latin typeface="Arial" charset="0"/>
              </a:rPr>
              <a:t>Average Dollar Response as crude index</a:t>
            </a:r>
          </a:p>
        </p:txBody>
      </p:sp>
      <p:sp>
        <p:nvSpPr>
          <p:cNvPr id="4" name="Slide Number Placeholder 3"/>
          <p:cNvSpPr>
            <a:spLocks noGrp="1"/>
          </p:cNvSpPr>
          <p:nvPr>
            <p:ph type="sldNum" sz="quarter" idx="12"/>
          </p:nvPr>
        </p:nvSpPr>
        <p:spPr/>
        <p:txBody>
          <a:bodyPr/>
          <a:lstStyle/>
          <a:p>
            <a:fld id="{9A4B6450-EC41-4195-A209-9389352C6526}" type="slidenum">
              <a:rPr lang="en-US" smtClean="0"/>
              <a:pPr/>
              <a:t>93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wipe(left)">
                                      <p:cBhvr>
                                        <p:cTn id="7" dur="500"/>
                                        <p:tgtEl>
                                          <p:spTgt spid="24579">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579">
                                            <p:txEl>
                                              <p:pRg st="1" end="1"/>
                                            </p:txEl>
                                          </p:spTgt>
                                        </p:tgtEl>
                                        <p:attrNameLst>
                                          <p:attrName>style.visibility</p:attrName>
                                        </p:attrNameLst>
                                      </p:cBhvr>
                                      <p:to>
                                        <p:strVal val="visible"/>
                                      </p:to>
                                    </p:set>
                                    <p:animEffect transition="in" filter="wipe(left)">
                                      <p:cBhvr>
                                        <p:cTn id="10" dur="500"/>
                                        <p:tgtEl>
                                          <p:spTgt spid="24579">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579">
                                            <p:txEl>
                                              <p:pRg st="2" end="2"/>
                                            </p:txEl>
                                          </p:spTgt>
                                        </p:tgtEl>
                                        <p:attrNameLst>
                                          <p:attrName>style.visibility</p:attrName>
                                        </p:attrNameLst>
                                      </p:cBhvr>
                                      <p:to>
                                        <p:strVal val="visible"/>
                                      </p:to>
                                    </p:set>
                                    <p:animEffect transition="in" filter="wipe(left)">
                                      <p:cBhvr>
                                        <p:cTn id="13" dur="500"/>
                                        <p:tgtEl>
                                          <p:spTgt spid="24579">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4579">
                                            <p:txEl>
                                              <p:pRg st="3" end="3"/>
                                            </p:txEl>
                                          </p:spTgt>
                                        </p:tgtEl>
                                        <p:attrNameLst>
                                          <p:attrName>style.visibility</p:attrName>
                                        </p:attrNameLst>
                                      </p:cBhvr>
                                      <p:to>
                                        <p:strVal val="visible"/>
                                      </p:to>
                                    </p:set>
                                    <p:animEffect transition="in" filter="wipe(left)">
                                      <p:cBhvr>
                                        <p:cTn id="17" dur="500"/>
                                        <p:tgtEl>
                                          <p:spTgt spid="24579">
                                            <p:txEl>
                                              <p:pRg st="3" end="3"/>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4579">
                                            <p:txEl>
                                              <p:pRg st="4" end="4"/>
                                            </p:txEl>
                                          </p:spTgt>
                                        </p:tgtEl>
                                        <p:attrNameLst>
                                          <p:attrName>style.visibility</p:attrName>
                                        </p:attrNameLst>
                                      </p:cBhvr>
                                      <p:to>
                                        <p:strVal val="visible"/>
                                      </p:to>
                                    </p:set>
                                    <p:animEffect transition="in" filter="wipe(left)">
                                      <p:cBhvr>
                                        <p:cTn id="20" dur="500"/>
                                        <p:tgtEl>
                                          <p:spTgt spid="24579">
                                            <p:txEl>
                                              <p:pRg st="4" end="4"/>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4579">
                                            <p:txEl>
                                              <p:pRg st="5" end="5"/>
                                            </p:txEl>
                                          </p:spTgt>
                                        </p:tgtEl>
                                        <p:attrNameLst>
                                          <p:attrName>style.visibility</p:attrName>
                                        </p:attrNameLst>
                                      </p:cBhvr>
                                      <p:to>
                                        <p:strVal val="visible"/>
                                      </p:to>
                                    </p:set>
                                    <p:animEffect transition="in" filter="wipe(left)">
                                      <p:cBhvr>
                                        <p:cTn id="23" dur="500"/>
                                        <p:tgtEl>
                                          <p:spTgt spid="24579">
                                            <p:txEl>
                                              <p:pRg st="5" end="5"/>
                                            </p:tx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579">
                                            <p:txEl>
                                              <p:pRg st="6" end="6"/>
                                            </p:txEl>
                                          </p:spTgt>
                                        </p:tgtEl>
                                        <p:attrNameLst>
                                          <p:attrName>style.visibility</p:attrName>
                                        </p:attrNameLst>
                                      </p:cBhvr>
                                      <p:to>
                                        <p:strVal val="visible"/>
                                      </p:to>
                                    </p:set>
                                    <p:animEffect transition="in" filter="wipe(left)">
                                      <p:cBhvr>
                                        <p:cTn id="26" dur="500"/>
                                        <p:tgtEl>
                                          <p:spTgt spid="24579">
                                            <p:txEl>
                                              <p:pRg st="6" end="6"/>
                                            </p:txEl>
                                          </p:spTgt>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4579">
                                            <p:txEl>
                                              <p:pRg st="7" end="7"/>
                                            </p:txEl>
                                          </p:spTgt>
                                        </p:tgtEl>
                                        <p:attrNameLst>
                                          <p:attrName>style.visibility</p:attrName>
                                        </p:attrNameLst>
                                      </p:cBhvr>
                                      <p:to>
                                        <p:strVal val="visible"/>
                                      </p:to>
                                    </p:set>
                                    <p:animEffect transition="in" filter="wipe(left)">
                                      <p:cBhvr>
                                        <p:cTn id="29" dur="500"/>
                                        <p:tgtEl>
                                          <p:spTgt spid="2457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advAuto="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ormAutofit/>
          </a:bodyPr>
          <a:lstStyle/>
          <a:p>
            <a:pPr>
              <a:defRPr/>
            </a:pPr>
            <a:r>
              <a:rPr lang="en-US" dirty="0" smtClean="0">
                <a:latin typeface="Arial" charset="0"/>
                <a:cs typeface="Times New Roman" pitchFamily="18" charset="0"/>
              </a:rPr>
              <a:t>Government Subsidies and Income Support for the Poor</a:t>
            </a:r>
            <a:endParaRPr lang="en-US" dirty="0" smtClean="0"/>
          </a:p>
        </p:txBody>
      </p:sp>
      <p:sp>
        <p:nvSpPr>
          <p:cNvPr id="2051" name="Rectangle 3"/>
          <p:cNvSpPr>
            <a:spLocks noGrp="1" noChangeArrowheads="1"/>
          </p:cNvSpPr>
          <p:nvPr>
            <p:ph type="subTitle" idx="1"/>
          </p:nvPr>
        </p:nvSpPr>
        <p:spPr/>
        <p:txBody>
          <a:bodyPr/>
          <a:lstStyle/>
          <a:p>
            <a:pPr eaLnBrk="1" hangingPunct="1">
              <a:defRPr/>
            </a:pPr>
            <a:r>
              <a:rPr lang="en-US" dirty="0" smtClean="0"/>
              <a:t>Public Finance</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a:normAutofit/>
          </a:bodyPr>
          <a:lstStyle/>
          <a:p>
            <a:r>
              <a:rPr lang="en-US" dirty="0" smtClean="0">
                <a:cs typeface="Times New Roman" pitchFamily="18" charset="0"/>
              </a:rPr>
              <a:t>Poverty</a:t>
            </a:r>
            <a:endParaRPr lang="en-US" dirty="0">
              <a:cs typeface="Times New Roman" pitchFamily="18" charset="0"/>
            </a:endParaRPr>
          </a:p>
        </p:txBody>
      </p:sp>
      <p:sp>
        <p:nvSpPr>
          <p:cNvPr id="15363" name="Rectangle 1027"/>
          <p:cNvSpPr>
            <a:spLocks noGrp="1" noChangeArrowheads="1"/>
          </p:cNvSpPr>
          <p:nvPr>
            <p:ph type="body" idx="1"/>
          </p:nvPr>
        </p:nvSpPr>
        <p:spPr/>
        <p:txBody>
          <a:bodyPr>
            <a:normAutofit/>
          </a:bodyPr>
          <a:lstStyle/>
          <a:p>
            <a:pPr>
              <a:lnSpc>
                <a:spcPct val="150000"/>
              </a:lnSpc>
            </a:pPr>
            <a:r>
              <a:rPr lang="en-US" dirty="0">
                <a:latin typeface="Arial" charset="0"/>
                <a:cs typeface="Times New Roman" pitchFamily="18" charset="0"/>
              </a:rPr>
              <a:t> </a:t>
            </a:r>
            <a:r>
              <a:rPr lang="en-US" dirty="0" smtClean="0">
                <a:latin typeface="Arial" charset="0"/>
                <a:cs typeface="Times New Roman" pitchFamily="18" charset="0"/>
              </a:rPr>
              <a:t>It breeds crime and social unrest</a:t>
            </a:r>
          </a:p>
          <a:p>
            <a:pPr>
              <a:lnSpc>
                <a:spcPct val="150000"/>
              </a:lnSpc>
            </a:pPr>
            <a:r>
              <a:rPr lang="en-US" dirty="0" smtClean="0">
                <a:latin typeface="Arial" charset="0"/>
                <a:cs typeface="Times New Roman" pitchFamily="18" charset="0"/>
              </a:rPr>
              <a:t>Can the charitable institutions be trusted?</a:t>
            </a:r>
          </a:p>
          <a:p>
            <a:pPr lvl="1">
              <a:lnSpc>
                <a:spcPct val="150000"/>
              </a:lnSpc>
            </a:pPr>
            <a:r>
              <a:rPr lang="en-US" dirty="0" smtClean="0">
                <a:latin typeface="Arial" charset="0"/>
                <a:cs typeface="Times New Roman" pitchFamily="18" charset="0"/>
              </a:rPr>
              <a:t>Not sustainable</a:t>
            </a:r>
          </a:p>
          <a:p>
            <a:pPr lvl="1">
              <a:lnSpc>
                <a:spcPct val="150000"/>
              </a:lnSpc>
            </a:pPr>
            <a:r>
              <a:rPr lang="en-US" dirty="0" smtClean="0">
                <a:latin typeface="Arial" charset="0"/>
                <a:cs typeface="Times New Roman" pitchFamily="18" charset="0"/>
              </a:rPr>
              <a:t>What about recessions</a:t>
            </a:r>
          </a:p>
          <a:p>
            <a:pPr>
              <a:lnSpc>
                <a:spcPct val="150000"/>
              </a:lnSpc>
            </a:pPr>
            <a:r>
              <a:rPr lang="en-US" dirty="0" smtClean="0">
                <a:latin typeface="Arial" charset="0"/>
                <a:cs typeface="Times New Roman" pitchFamily="18" charset="0"/>
              </a:rPr>
              <a:t>Welfare Trap</a:t>
            </a:r>
            <a:endParaRPr lang="en-US" dirty="0">
              <a:latin typeface="Arial" charset="0"/>
              <a:cs typeface="Times New Roman" pitchFamily="18" charset="0"/>
            </a:endParaRPr>
          </a:p>
          <a:p>
            <a:endParaRPr lang="en-US" sz="4400" dirty="0">
              <a:latin typeface="Arial" charset="0"/>
              <a:cs typeface="Times New Roman" pitchFamily="18"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95</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wipe(left)">
                                      <p:cBhvr>
                                        <p:cTn id="7" dur="500"/>
                                        <p:tgtEl>
                                          <p:spTgt spid="15363">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animEffect transition="in" filter="wipe(left)">
                                      <p:cBhvr>
                                        <p:cTn id="11" dur="500"/>
                                        <p:tgtEl>
                                          <p:spTgt spid="15363">
                                            <p:txEl>
                                              <p:pRg st="1" end="1"/>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5363">
                                            <p:txEl>
                                              <p:pRg st="2" end="2"/>
                                            </p:txEl>
                                          </p:spTgt>
                                        </p:tgtEl>
                                        <p:attrNameLst>
                                          <p:attrName>style.visibility</p:attrName>
                                        </p:attrNameLst>
                                      </p:cBhvr>
                                      <p:to>
                                        <p:strVal val="visible"/>
                                      </p:to>
                                    </p:set>
                                    <p:animEffect transition="in" filter="wipe(left)">
                                      <p:cBhvr>
                                        <p:cTn id="14" dur="500"/>
                                        <p:tgtEl>
                                          <p:spTgt spid="15363">
                                            <p:txEl>
                                              <p:pRg st="2" end="2"/>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5363">
                                            <p:txEl>
                                              <p:pRg st="3" end="3"/>
                                            </p:txEl>
                                          </p:spTgt>
                                        </p:tgtEl>
                                        <p:attrNameLst>
                                          <p:attrName>style.visibility</p:attrName>
                                        </p:attrNameLst>
                                      </p:cBhvr>
                                      <p:to>
                                        <p:strVal val="visible"/>
                                      </p:to>
                                    </p:set>
                                    <p:animEffect transition="in" filter="wipe(left)">
                                      <p:cBhvr>
                                        <p:cTn id="17" dur="500"/>
                                        <p:tgtEl>
                                          <p:spTgt spid="15363">
                                            <p:txEl>
                                              <p:pRg st="3" end="3"/>
                                            </p:txEl>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15363">
                                            <p:txEl>
                                              <p:pRg st="4" end="4"/>
                                            </p:txEl>
                                          </p:spTgt>
                                        </p:tgtEl>
                                        <p:attrNameLst>
                                          <p:attrName>style.visibility</p:attrName>
                                        </p:attrNameLst>
                                      </p:cBhvr>
                                      <p:to>
                                        <p:strVal val="visible"/>
                                      </p:to>
                                    </p:set>
                                    <p:animEffect transition="in" filter="wipe(left)">
                                      <p:cBhvr>
                                        <p:cTn id="21" dur="500"/>
                                        <p:tgtEl>
                                          <p:spTgt spid="153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advAuto="0"/>
    </p:bld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a:cs typeface="Arial" charset="0"/>
              </a:rPr>
              <a:t>Why We Have Government Programs to Aid the Poor</a:t>
            </a:r>
            <a:r>
              <a:rPr lang="en-US"/>
              <a:t> </a:t>
            </a:r>
          </a:p>
        </p:txBody>
      </p:sp>
      <p:sp>
        <p:nvSpPr>
          <p:cNvPr id="21507" name="Rectangle 3"/>
          <p:cNvSpPr>
            <a:spLocks noGrp="1" noChangeArrowheads="1"/>
          </p:cNvSpPr>
          <p:nvPr>
            <p:ph type="body" idx="1"/>
          </p:nvPr>
        </p:nvSpPr>
        <p:spPr>
          <a:xfrm>
            <a:off x="609600" y="2057400"/>
            <a:ext cx="7772400" cy="4495800"/>
          </a:xfrm>
        </p:spPr>
        <p:txBody>
          <a:bodyPr>
            <a:normAutofit/>
          </a:bodyPr>
          <a:lstStyle/>
          <a:p>
            <a:r>
              <a:rPr lang="en-US" sz="2400" dirty="0" smtClean="0">
                <a:latin typeface="Arial" charset="0"/>
                <a:cs typeface="Arial" charset="0"/>
              </a:rPr>
              <a:t>Market outcomes may result in earnings less that minimum required.</a:t>
            </a:r>
          </a:p>
          <a:p>
            <a:pPr lvl="1"/>
            <a:r>
              <a:rPr lang="en-US" sz="2000" dirty="0" smtClean="0">
                <a:latin typeface="Arial" charset="0"/>
                <a:cs typeface="Arial" charset="0"/>
              </a:rPr>
              <a:t>Considered unacceptable by many citizens</a:t>
            </a:r>
          </a:p>
          <a:p>
            <a:pPr lvl="1"/>
            <a:r>
              <a:rPr lang="en-US" sz="2000" dirty="0" smtClean="0">
                <a:latin typeface="Arial" charset="0"/>
                <a:cs typeface="Arial" charset="0"/>
              </a:rPr>
              <a:t>Support for Safety net</a:t>
            </a:r>
          </a:p>
          <a:p>
            <a:endParaRPr lang="en-US" sz="2400" dirty="0" smtClean="0">
              <a:latin typeface="Arial" charset="0"/>
              <a:cs typeface="Arial" charset="0"/>
            </a:endParaRPr>
          </a:p>
          <a:p>
            <a:r>
              <a:rPr lang="en-US" sz="2400" dirty="0" smtClean="0">
                <a:latin typeface="Arial" charset="0"/>
                <a:cs typeface="Arial" charset="0"/>
              </a:rPr>
              <a:t>Disagreement on minimum requirement for survival </a:t>
            </a:r>
          </a:p>
          <a:p>
            <a:endParaRPr lang="en-US" sz="2400" dirty="0" smtClean="0">
              <a:latin typeface="Arial" charset="0"/>
              <a:cs typeface="Arial" charset="0"/>
            </a:endParaRPr>
          </a:p>
          <a:p>
            <a:r>
              <a:rPr lang="en-US" sz="2400" dirty="0" smtClean="0">
                <a:latin typeface="Arial" charset="0"/>
                <a:cs typeface="Arial" charset="0"/>
              </a:rPr>
              <a:t>Policies that would consider would require equity in distribution.</a:t>
            </a:r>
          </a:p>
          <a:p>
            <a:pPr lvl="1"/>
            <a:r>
              <a:rPr lang="en-US" sz="2000" dirty="0" smtClean="0">
                <a:latin typeface="Arial" charset="0"/>
                <a:cs typeface="Arial" charset="0"/>
              </a:rPr>
              <a:t>Belief that reward according to belief</a:t>
            </a:r>
          </a:p>
        </p:txBody>
      </p:sp>
      <p:sp>
        <p:nvSpPr>
          <p:cNvPr id="4" name="Slide Number Placeholder 3"/>
          <p:cNvSpPr>
            <a:spLocks noGrp="1"/>
          </p:cNvSpPr>
          <p:nvPr>
            <p:ph type="sldNum" sz="quarter" idx="12"/>
          </p:nvPr>
        </p:nvSpPr>
        <p:spPr/>
        <p:txBody>
          <a:bodyPr/>
          <a:lstStyle/>
          <a:p>
            <a:fld id="{9A4B6450-EC41-4195-A209-9389352C6526}" type="slidenum">
              <a:rPr lang="en-US" smtClean="0"/>
              <a:pPr/>
              <a:t>96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wipe(left)">
                                      <p:cBhvr>
                                        <p:cTn id="10" dur="500"/>
                                        <p:tgtEl>
                                          <p:spTgt spid="21507">
                                            <p:txEl>
                                              <p:pRg st="1" end="1"/>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wipe(left)">
                                      <p:cBhvr>
                                        <p:cTn id="13" dur="500"/>
                                        <p:tgtEl>
                                          <p:spTgt spid="21507">
                                            <p:txEl>
                                              <p:pRg st="2" end="2"/>
                                            </p:txEl>
                                          </p:spTgt>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wipe(left)">
                                      <p:cBhvr>
                                        <p:cTn id="17" dur="500"/>
                                        <p:tgtEl>
                                          <p:spTgt spid="21507">
                                            <p:txEl>
                                              <p:pRg st="4" end="4"/>
                                            </p:txEl>
                                          </p:spTgt>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21507">
                                            <p:txEl>
                                              <p:pRg st="6" end="6"/>
                                            </p:txEl>
                                          </p:spTgt>
                                        </p:tgtEl>
                                        <p:attrNameLst>
                                          <p:attrName>style.visibility</p:attrName>
                                        </p:attrNameLst>
                                      </p:cBhvr>
                                      <p:to>
                                        <p:strVal val="visible"/>
                                      </p:to>
                                    </p:set>
                                    <p:animEffect transition="in" filter="wipe(left)">
                                      <p:cBhvr>
                                        <p:cTn id="21" dur="500"/>
                                        <p:tgtEl>
                                          <p:spTgt spid="21507">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1507">
                                            <p:txEl>
                                              <p:pRg st="7" end="7"/>
                                            </p:txEl>
                                          </p:spTgt>
                                        </p:tgtEl>
                                        <p:attrNameLst>
                                          <p:attrName>style.visibility</p:attrName>
                                        </p:attrNameLst>
                                      </p:cBhvr>
                                      <p:to>
                                        <p:strVal val="visible"/>
                                      </p:to>
                                    </p:set>
                                    <p:animEffect transition="in" filter="wipe(left)">
                                      <p:cBhvr>
                                        <p:cTn id="24" dur="500"/>
                                        <p:tgtEl>
                                          <p:spTgt spid="215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a:cs typeface="Arial" charset="0"/>
              </a:rPr>
              <a:t>Why We Have Government Programs to Aid the Poor</a:t>
            </a:r>
            <a:r>
              <a:rPr lang="en-US"/>
              <a:t> </a:t>
            </a:r>
          </a:p>
        </p:txBody>
      </p:sp>
      <p:sp>
        <p:nvSpPr>
          <p:cNvPr id="21507" name="Rectangle 3"/>
          <p:cNvSpPr>
            <a:spLocks noGrp="1" noChangeArrowheads="1"/>
          </p:cNvSpPr>
          <p:nvPr>
            <p:ph type="body" idx="1"/>
          </p:nvPr>
        </p:nvSpPr>
        <p:spPr>
          <a:xfrm>
            <a:off x="609600" y="2057400"/>
            <a:ext cx="7772400" cy="4495800"/>
          </a:xfrm>
        </p:spPr>
        <p:txBody>
          <a:bodyPr>
            <a:normAutofit/>
          </a:bodyPr>
          <a:lstStyle/>
          <a:p>
            <a:r>
              <a:rPr lang="en-US" sz="2400" dirty="0" smtClean="0">
                <a:latin typeface="Arial" charset="0"/>
                <a:cs typeface="Arial" charset="0"/>
              </a:rPr>
              <a:t>Earning according to work but provide minimal support</a:t>
            </a:r>
          </a:p>
          <a:p>
            <a:pPr lvl="1"/>
            <a:r>
              <a:rPr lang="en-US" sz="2000" dirty="0" smtClean="0">
                <a:latin typeface="Arial" charset="0"/>
                <a:cs typeface="Arial" charset="0"/>
              </a:rPr>
              <a:t>Coupled with equal opportunities in the labor markets</a:t>
            </a:r>
          </a:p>
          <a:p>
            <a:endParaRPr lang="en-US" sz="2400" dirty="0" smtClean="0">
              <a:latin typeface="Arial" charset="0"/>
              <a:cs typeface="Arial" charset="0"/>
            </a:endParaRPr>
          </a:p>
          <a:p>
            <a:r>
              <a:rPr lang="en-US" sz="2400" dirty="0" smtClean="0">
                <a:latin typeface="Arial" charset="0"/>
                <a:cs typeface="Arial" charset="0"/>
              </a:rPr>
              <a:t>We are concerned about </a:t>
            </a:r>
            <a:r>
              <a:rPr lang="en-US" sz="2400" dirty="0" smtClean="0">
                <a:solidFill>
                  <a:srgbClr val="660066"/>
                </a:solidFill>
                <a:latin typeface="Arial" charset="0"/>
                <a:cs typeface="Arial" charset="0"/>
              </a:rPr>
              <a:t>Equity-Efficiency Trade-Offs.</a:t>
            </a:r>
            <a:endParaRPr lang="en-US" sz="2400" dirty="0" smtClean="0">
              <a:solidFill>
                <a:srgbClr val="660066"/>
              </a:solidFill>
              <a:cs typeface="Times New Roman" pitchFamily="18" charset="0"/>
            </a:endParaRPr>
          </a:p>
          <a:p>
            <a:endParaRPr lang="en-US" sz="2400" dirty="0" smtClean="0">
              <a:latin typeface="Arial" charset="0"/>
              <a:cs typeface="Arial" charset="0"/>
            </a:endParaRPr>
          </a:p>
          <a:p>
            <a:r>
              <a:rPr lang="en-US" sz="2400" dirty="0" smtClean="0">
                <a:latin typeface="Arial" charset="0"/>
                <a:cs typeface="Arial" charset="0"/>
              </a:rPr>
              <a:t>Pragmatic approach:</a:t>
            </a:r>
          </a:p>
          <a:p>
            <a:pPr lvl="1"/>
            <a:r>
              <a:rPr lang="en-US" sz="2000" dirty="0" smtClean="0">
                <a:latin typeface="Arial" charset="0"/>
                <a:cs typeface="Arial" charset="0"/>
              </a:rPr>
              <a:t>Needs to alter income distribution for Poverty Alleviation</a:t>
            </a:r>
          </a:p>
          <a:p>
            <a:pPr lvl="1"/>
            <a:r>
              <a:rPr lang="en-US" sz="2000" dirty="0" smtClean="0">
                <a:latin typeface="Arial" charset="0"/>
                <a:cs typeface="Arial" charset="0"/>
              </a:rPr>
              <a:t>Effect on efficiency</a:t>
            </a:r>
          </a:p>
          <a:p>
            <a:endParaRPr lang="en-US" sz="2400" dirty="0" smtClean="0">
              <a:latin typeface="Arial" charset="0"/>
              <a:cs typeface="Arial" charset="0"/>
            </a:endParaRPr>
          </a:p>
        </p:txBody>
      </p:sp>
      <p:sp>
        <p:nvSpPr>
          <p:cNvPr id="4" name="Slide Number Placeholder 3"/>
          <p:cNvSpPr>
            <a:spLocks noGrp="1"/>
          </p:cNvSpPr>
          <p:nvPr>
            <p:ph type="sldNum" sz="quarter" idx="12"/>
          </p:nvPr>
        </p:nvSpPr>
        <p:spPr/>
        <p:txBody>
          <a:bodyPr/>
          <a:lstStyle/>
          <a:p>
            <a:fld id="{9A4B6450-EC41-4195-A209-9389352C6526}" type="slidenum">
              <a:rPr lang="en-US" smtClean="0"/>
              <a:pPr/>
              <a:t>97</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wipe(left)">
                                      <p:cBhvr>
                                        <p:cTn id="10" dur="500"/>
                                        <p:tgtEl>
                                          <p:spTgt spid="21507">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1507">
                                            <p:txEl>
                                              <p:pRg st="3" end="3"/>
                                            </p:txEl>
                                          </p:spTgt>
                                        </p:tgtEl>
                                        <p:attrNameLst>
                                          <p:attrName>style.visibility</p:attrName>
                                        </p:attrNameLst>
                                      </p:cBhvr>
                                      <p:to>
                                        <p:strVal val="visible"/>
                                      </p:to>
                                    </p:set>
                                    <p:animEffect transition="in" filter="wipe(left)">
                                      <p:cBhvr>
                                        <p:cTn id="14" dur="500"/>
                                        <p:tgtEl>
                                          <p:spTgt spid="21507">
                                            <p:txEl>
                                              <p:pRg st="3" end="3"/>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1507">
                                            <p:txEl>
                                              <p:pRg st="5" end="5"/>
                                            </p:txEl>
                                          </p:spTgt>
                                        </p:tgtEl>
                                        <p:attrNameLst>
                                          <p:attrName>style.visibility</p:attrName>
                                        </p:attrNameLst>
                                      </p:cBhvr>
                                      <p:to>
                                        <p:strVal val="visible"/>
                                      </p:to>
                                    </p:set>
                                    <p:animEffect transition="in" filter="wipe(left)">
                                      <p:cBhvr>
                                        <p:cTn id="18" dur="500"/>
                                        <p:tgtEl>
                                          <p:spTgt spid="21507">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1507">
                                            <p:txEl>
                                              <p:pRg st="6" end="6"/>
                                            </p:txEl>
                                          </p:spTgt>
                                        </p:tgtEl>
                                        <p:attrNameLst>
                                          <p:attrName>style.visibility</p:attrName>
                                        </p:attrNameLst>
                                      </p:cBhvr>
                                      <p:to>
                                        <p:strVal val="visible"/>
                                      </p:to>
                                    </p:set>
                                    <p:animEffect transition="in" filter="wipe(left)">
                                      <p:cBhvr>
                                        <p:cTn id="21" dur="500"/>
                                        <p:tgtEl>
                                          <p:spTgt spid="21507">
                                            <p:txEl>
                                              <p:pRg st="6" end="6"/>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21507">
                                            <p:txEl>
                                              <p:pRg st="7" end="7"/>
                                            </p:txEl>
                                          </p:spTgt>
                                        </p:tgtEl>
                                        <p:attrNameLst>
                                          <p:attrName>style.visibility</p:attrName>
                                        </p:attrNameLst>
                                      </p:cBhvr>
                                      <p:to>
                                        <p:strVal val="visible"/>
                                      </p:to>
                                    </p:set>
                                    <p:animEffect transition="in" filter="wipe(left)">
                                      <p:cBhvr>
                                        <p:cTn id="24" dur="500"/>
                                        <p:tgtEl>
                                          <p:spTgt spid="215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a:cs typeface="Arial" charset="0"/>
              </a:rPr>
              <a:t>Why We Have Government Programs to Aid the Poor</a:t>
            </a:r>
            <a:r>
              <a:rPr lang="en-US"/>
              <a:t> </a:t>
            </a:r>
          </a:p>
        </p:txBody>
      </p:sp>
      <p:sp>
        <p:nvSpPr>
          <p:cNvPr id="21507" name="Rectangle 3"/>
          <p:cNvSpPr>
            <a:spLocks noGrp="1" noChangeArrowheads="1"/>
          </p:cNvSpPr>
          <p:nvPr>
            <p:ph type="body" idx="1"/>
          </p:nvPr>
        </p:nvSpPr>
        <p:spPr>
          <a:xfrm>
            <a:off x="609600" y="2057400"/>
            <a:ext cx="7772400" cy="4495800"/>
          </a:xfrm>
        </p:spPr>
        <p:txBody>
          <a:bodyPr>
            <a:normAutofit/>
          </a:bodyPr>
          <a:lstStyle/>
          <a:p>
            <a:r>
              <a:rPr lang="en-US" sz="2400" dirty="0" smtClean="0">
                <a:latin typeface="Arial" charset="0"/>
                <a:cs typeface="Arial" charset="0"/>
              </a:rPr>
              <a:t>If net benefits from resource use is less, ultimately everyone would be worst off (Size of the pie should not decrease)</a:t>
            </a:r>
          </a:p>
          <a:p>
            <a:pPr lvl="1"/>
            <a:r>
              <a:rPr lang="en-US" sz="2000" dirty="0" smtClean="0">
                <a:latin typeface="Arial" charset="0"/>
                <a:cs typeface="Arial" charset="0"/>
              </a:rPr>
              <a:t>Losses in efficiency reduces the economy’s potential for jobs and more production</a:t>
            </a:r>
          </a:p>
          <a:p>
            <a:endParaRPr lang="en-US" sz="2400" dirty="0" smtClean="0">
              <a:latin typeface="Arial" charset="0"/>
              <a:cs typeface="Arial" charset="0"/>
            </a:endParaRPr>
          </a:p>
          <a:p>
            <a:r>
              <a:rPr lang="en-US" sz="2400" dirty="0" smtClean="0">
                <a:latin typeface="Arial" charset="0"/>
                <a:cs typeface="Arial" charset="0"/>
              </a:rPr>
              <a:t>Increased efficiency increases Job creation</a:t>
            </a:r>
          </a:p>
          <a:p>
            <a:pPr lvl="1"/>
            <a:r>
              <a:rPr lang="en-US" sz="2000" dirty="0" smtClean="0">
                <a:latin typeface="Arial" charset="0"/>
                <a:cs typeface="Arial" charset="0"/>
              </a:rPr>
              <a:t>Question: How many people are poor just because they cannot work?</a:t>
            </a:r>
          </a:p>
        </p:txBody>
      </p:sp>
      <p:sp>
        <p:nvSpPr>
          <p:cNvPr id="4" name="Slide Number Placeholder 3"/>
          <p:cNvSpPr>
            <a:spLocks noGrp="1"/>
          </p:cNvSpPr>
          <p:nvPr>
            <p:ph type="sldNum" sz="quarter" idx="12"/>
          </p:nvPr>
        </p:nvSpPr>
        <p:spPr/>
        <p:txBody>
          <a:bodyPr/>
          <a:lstStyle/>
          <a:p>
            <a:fld id="{9A4B6450-EC41-4195-A209-9389352C6526}" type="slidenum">
              <a:rPr lang="en-US" smtClean="0"/>
              <a:pPr/>
              <a:t>98</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wipe(left)">
                                      <p:cBhvr>
                                        <p:cTn id="10" dur="500"/>
                                        <p:tgtEl>
                                          <p:spTgt spid="21507">
                                            <p:txEl>
                                              <p:pRg st="1" end="1"/>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1507">
                                            <p:txEl>
                                              <p:pRg st="3" end="3"/>
                                            </p:txEl>
                                          </p:spTgt>
                                        </p:tgtEl>
                                        <p:attrNameLst>
                                          <p:attrName>style.visibility</p:attrName>
                                        </p:attrNameLst>
                                      </p:cBhvr>
                                      <p:to>
                                        <p:strVal val="visible"/>
                                      </p:to>
                                    </p:set>
                                    <p:animEffect transition="in" filter="wipe(left)">
                                      <p:cBhvr>
                                        <p:cTn id="14" dur="500"/>
                                        <p:tgtEl>
                                          <p:spTgt spid="21507">
                                            <p:txEl>
                                              <p:pRg st="3" end="3"/>
                                            </p:tx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wipe(left)">
                                      <p:cBhvr>
                                        <p:cTn id="17" dur="5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fontScale="90000"/>
          </a:bodyPr>
          <a:lstStyle/>
          <a:p>
            <a:r>
              <a:rPr lang="en-US">
                <a:cs typeface="Arial" charset="0"/>
              </a:rPr>
              <a:t>Why We Have Government Programs to Aid the Poor</a:t>
            </a:r>
            <a:r>
              <a:rPr lang="en-US"/>
              <a:t> </a:t>
            </a:r>
          </a:p>
        </p:txBody>
      </p:sp>
      <p:sp>
        <p:nvSpPr>
          <p:cNvPr id="21507" name="Rectangle 3"/>
          <p:cNvSpPr>
            <a:spLocks noGrp="1" noChangeArrowheads="1"/>
          </p:cNvSpPr>
          <p:nvPr>
            <p:ph type="body" idx="1"/>
          </p:nvPr>
        </p:nvSpPr>
        <p:spPr>
          <a:xfrm>
            <a:off x="609600" y="2057400"/>
            <a:ext cx="7772400" cy="4495800"/>
          </a:xfrm>
        </p:spPr>
        <p:txBody>
          <a:bodyPr>
            <a:normAutofit/>
          </a:bodyPr>
          <a:lstStyle/>
          <a:p>
            <a:r>
              <a:rPr lang="en-US" sz="2400" dirty="0" smtClean="0">
                <a:latin typeface="Arial" charset="0"/>
                <a:cs typeface="Arial" charset="0"/>
              </a:rPr>
              <a:t>It </a:t>
            </a:r>
            <a:r>
              <a:rPr lang="en-US" sz="2400" dirty="0">
                <a:latin typeface="Arial" charset="0"/>
                <a:cs typeface="Arial" charset="0"/>
              </a:rPr>
              <a:t>creates the </a:t>
            </a:r>
            <a:r>
              <a:rPr lang="en-US" sz="2400" dirty="0">
                <a:solidFill>
                  <a:srgbClr val="660066"/>
                </a:solidFill>
                <a:latin typeface="Arial" charset="0"/>
                <a:cs typeface="Arial" charset="0"/>
              </a:rPr>
              <a:t>Positive Externality</a:t>
            </a:r>
            <a:r>
              <a:rPr lang="en-US" sz="2400" dirty="0">
                <a:latin typeface="Arial" charset="0"/>
                <a:cs typeface="Arial" charset="0"/>
              </a:rPr>
              <a:t> of Social Stability.</a:t>
            </a:r>
            <a:r>
              <a:rPr lang="en-US" sz="2400" dirty="0"/>
              <a:t> </a:t>
            </a:r>
            <a:endParaRPr lang="en-US" sz="2400" dirty="0" smtClean="0"/>
          </a:p>
          <a:p>
            <a:endParaRPr lang="en-US" sz="2400" dirty="0" smtClean="0"/>
          </a:p>
          <a:p>
            <a:r>
              <a:rPr lang="en-US" sz="2400" dirty="0" smtClean="0"/>
              <a:t>Many citizens support because benefits emerge that can be collectively enjoyed</a:t>
            </a:r>
          </a:p>
          <a:p>
            <a:pPr lvl="1"/>
            <a:r>
              <a:rPr lang="en-US" sz="2000" dirty="0" smtClean="0"/>
              <a:t>Safety needs can help</a:t>
            </a:r>
          </a:p>
          <a:p>
            <a:endParaRPr lang="en-US" sz="2400" dirty="0" smtClean="0"/>
          </a:p>
          <a:p>
            <a:r>
              <a:rPr lang="en-US" sz="2400" dirty="0" smtClean="0"/>
              <a:t>Out of genuine compassion</a:t>
            </a:r>
          </a:p>
          <a:p>
            <a:pPr lvl="1"/>
            <a:r>
              <a:rPr lang="en-US" sz="2000" dirty="0" smtClean="0"/>
              <a:t>Feels satisfaction</a:t>
            </a:r>
          </a:p>
          <a:p>
            <a:endParaRPr lang="en-US" sz="2400" dirty="0" smtClean="0"/>
          </a:p>
          <a:p>
            <a:r>
              <a:rPr lang="en-US" sz="2400" dirty="0" smtClean="0"/>
              <a:t>Poverty breeds unrest</a:t>
            </a:r>
          </a:p>
          <a:p>
            <a:endParaRPr lang="en-US" sz="2400" dirty="0" smtClean="0"/>
          </a:p>
          <a:p>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9A4B6450-EC41-4195-A209-9389352C6526}" type="slidenum">
              <a:rPr lang="en-US" smtClean="0"/>
              <a:pPr/>
              <a:t>99</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wipe(left)">
                                      <p:cBhvr>
                                        <p:cTn id="7" dur="500"/>
                                        <p:tgtEl>
                                          <p:spTgt spid="21507">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animEffect transition="in" filter="wipe(left)">
                                      <p:cBhvr>
                                        <p:cTn id="11" dur="500"/>
                                        <p:tgtEl>
                                          <p:spTgt spid="21507">
                                            <p:txEl>
                                              <p:pRg st="2" end="2"/>
                                            </p:tx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1507">
                                            <p:txEl>
                                              <p:pRg st="3" end="3"/>
                                            </p:txEl>
                                          </p:spTgt>
                                        </p:tgtEl>
                                        <p:attrNameLst>
                                          <p:attrName>style.visibility</p:attrName>
                                        </p:attrNameLst>
                                      </p:cBhvr>
                                      <p:to>
                                        <p:strVal val="visible"/>
                                      </p:to>
                                    </p:set>
                                    <p:animEffect transition="in" filter="wipe(left)">
                                      <p:cBhvr>
                                        <p:cTn id="14" dur="500"/>
                                        <p:tgtEl>
                                          <p:spTgt spid="21507">
                                            <p:txEl>
                                              <p:pRg st="3" end="3"/>
                                            </p:txEl>
                                          </p:spTgt>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1507">
                                            <p:txEl>
                                              <p:pRg st="5" end="5"/>
                                            </p:txEl>
                                          </p:spTgt>
                                        </p:tgtEl>
                                        <p:attrNameLst>
                                          <p:attrName>style.visibility</p:attrName>
                                        </p:attrNameLst>
                                      </p:cBhvr>
                                      <p:to>
                                        <p:strVal val="visible"/>
                                      </p:to>
                                    </p:set>
                                    <p:animEffect transition="in" filter="wipe(left)">
                                      <p:cBhvr>
                                        <p:cTn id="18" dur="500"/>
                                        <p:tgtEl>
                                          <p:spTgt spid="21507">
                                            <p:txEl>
                                              <p:pRg st="5" end="5"/>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1507">
                                            <p:txEl>
                                              <p:pRg st="6" end="6"/>
                                            </p:txEl>
                                          </p:spTgt>
                                        </p:tgtEl>
                                        <p:attrNameLst>
                                          <p:attrName>style.visibility</p:attrName>
                                        </p:attrNameLst>
                                      </p:cBhvr>
                                      <p:to>
                                        <p:strVal val="visible"/>
                                      </p:to>
                                    </p:set>
                                    <p:animEffect transition="in" filter="wipe(left)">
                                      <p:cBhvr>
                                        <p:cTn id="21" dur="500"/>
                                        <p:tgtEl>
                                          <p:spTgt spid="21507">
                                            <p:txEl>
                                              <p:pRg st="6" end="6"/>
                                            </p:txEl>
                                          </p:spTgt>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21507">
                                            <p:txEl>
                                              <p:pRg st="8" end="8"/>
                                            </p:txEl>
                                          </p:spTgt>
                                        </p:tgtEl>
                                        <p:attrNameLst>
                                          <p:attrName>style.visibility</p:attrName>
                                        </p:attrNameLst>
                                      </p:cBhvr>
                                      <p:to>
                                        <p:strVal val="visible"/>
                                      </p:to>
                                    </p:set>
                                    <p:animEffect transition="in" filter="wipe(left)">
                                      <p:cBhvr>
                                        <p:cTn id="25" dur="500"/>
                                        <p:tgtEl>
                                          <p:spTgt spid="2150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advAuto="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3457</Words>
  <Application>Microsoft Office PowerPoint</Application>
  <PresentationFormat>On-screen Show (4:3)</PresentationFormat>
  <Paragraphs>748</Paragraphs>
  <Slides>99</Slides>
  <Notes>0</Notes>
  <HiddenSlides>0</HiddenSlides>
  <MMClips>0</MMClips>
  <ScaleCrop>false</ScaleCrop>
  <HeadingPairs>
    <vt:vector size="4" baseType="variant">
      <vt:variant>
        <vt:lpstr>Theme</vt:lpstr>
      </vt:variant>
      <vt:variant>
        <vt:i4>1</vt:i4>
      </vt:variant>
      <vt:variant>
        <vt:lpstr>Slide Titles</vt:lpstr>
      </vt:variant>
      <vt:variant>
        <vt:i4>99</vt:i4>
      </vt:variant>
    </vt:vector>
  </HeadingPairs>
  <TitlesOfParts>
    <vt:vector size="100" baseType="lpstr">
      <vt:lpstr>Office Theme</vt:lpstr>
      <vt:lpstr>Public Finance  (MPA405)</vt:lpstr>
      <vt:lpstr>Lecture 31: Revision</vt:lpstr>
      <vt:lpstr>Introduction</vt:lpstr>
      <vt:lpstr>What Is Public Finance?</vt:lpstr>
      <vt:lpstr>Government—What is it good for?</vt:lpstr>
      <vt:lpstr>Government—What is it good for?</vt:lpstr>
      <vt:lpstr>The Activities of Government</vt:lpstr>
      <vt:lpstr>Why Public Finance Is Needed?</vt:lpstr>
      <vt:lpstr>Major Fiscal Functions</vt:lpstr>
      <vt:lpstr>Major Fiscal Functions</vt:lpstr>
      <vt:lpstr>Major Fiscal Functions</vt:lpstr>
      <vt:lpstr>Efficiency: Criterion and Government</vt:lpstr>
      <vt:lpstr>Positive and Normative Economics </vt:lpstr>
      <vt:lpstr>Normative Evaluation of Resource Use:  The Efficiency Criterion </vt:lpstr>
      <vt:lpstr>Efficiency, Markets and Government </vt:lpstr>
      <vt:lpstr>Marginal Conditions for Efficiency </vt:lpstr>
      <vt:lpstr>Conditions under which the Market is Pareto Optimal </vt:lpstr>
      <vt:lpstr>If These Conditions are Met</vt:lpstr>
      <vt:lpstr>When Does the Market Interaction Fail to Achieve Efficiency? </vt:lpstr>
      <vt:lpstr>Market Failure: A Preview of the Basis for Government Activity </vt:lpstr>
      <vt:lpstr>Externalities and Public Policy</vt:lpstr>
      <vt:lpstr>I- Externalities </vt:lpstr>
      <vt:lpstr>II- Externalities and Efficiency</vt:lpstr>
      <vt:lpstr>Social Costs </vt:lpstr>
      <vt:lpstr>Figure 3.1 Market Equilibrium, A Negative Externality and Efficiency</vt:lpstr>
      <vt:lpstr>Positive externalities</vt:lpstr>
      <vt:lpstr>Social Benefit </vt:lpstr>
      <vt:lpstr>Figure 3.2 Market Equilibrium, A Positive Externality and Efficiency</vt:lpstr>
      <vt:lpstr>III- Internalization of Externalities</vt:lpstr>
      <vt:lpstr>1- Corrective Taxes to Negative Externalities </vt:lpstr>
      <vt:lpstr>3- Corrective Subsidies</vt:lpstr>
      <vt:lpstr>Public Goods</vt:lpstr>
      <vt:lpstr>Public Goods</vt:lpstr>
      <vt:lpstr>Characteristics of Public Goods</vt:lpstr>
      <vt:lpstr>Pure Public Goods and  Pure Private Goods</vt:lpstr>
      <vt:lpstr>Marginal Costs for Provision of  Public Goods</vt:lpstr>
      <vt:lpstr>Marginal Costs of distributing a Pure Public Good-Figure A</vt:lpstr>
      <vt:lpstr>Marginal Costs of Consuming and Producing a Pure Public Good--Figure B</vt:lpstr>
      <vt:lpstr>Example Bread versus Heat</vt:lpstr>
      <vt:lpstr>Provision of Private Good and Public Goods: Markets and Government</vt:lpstr>
      <vt:lpstr>Price Excludable Public Goods Excludability but no rivalry</vt:lpstr>
      <vt:lpstr>Congestible Public Goods Rivalry but no excludability</vt:lpstr>
      <vt:lpstr>A Congestible Public Good</vt:lpstr>
      <vt:lpstr>Demand For a Pure Public Good</vt:lpstr>
      <vt:lpstr>Demand For a Private Good</vt:lpstr>
      <vt:lpstr>Demand For A Pure Public Good</vt:lpstr>
      <vt:lpstr>Efficient Output of a  Pure Public Good</vt:lpstr>
      <vt:lpstr>Efficient Output for a Pure Public Good</vt:lpstr>
      <vt:lpstr>Freeriding</vt:lpstr>
      <vt:lpstr>Freeriding is easier with</vt:lpstr>
      <vt:lpstr>Public Choice and the Political Process</vt:lpstr>
      <vt:lpstr>The Supply of Public Goods Through Political Institutions</vt:lpstr>
      <vt:lpstr>Political Equilibrium</vt:lpstr>
      <vt:lpstr>Tax Shares or tax prices</vt:lpstr>
      <vt:lpstr>The Most Preferred Political Outcome of A Voter</vt:lpstr>
      <vt:lpstr>The Choice to Vote or Not</vt:lpstr>
      <vt:lpstr>Determinants of Political Equilibrium </vt:lpstr>
      <vt:lpstr>Equilibrium model (majority rule)  </vt:lpstr>
      <vt:lpstr>Political Equilibrium Under Majority Rule With Equal Tax Shares</vt:lpstr>
      <vt:lpstr>Median Voter Model</vt:lpstr>
      <vt:lpstr>Implications of Median Voter Model</vt:lpstr>
      <vt:lpstr>Political Externalities</vt:lpstr>
      <vt:lpstr>Political Transactions Costs</vt:lpstr>
      <vt:lpstr>Uniqueness and Cycling</vt:lpstr>
      <vt:lpstr>Preferences </vt:lpstr>
      <vt:lpstr>Figure 5.3 Voter Rankings of Alternatives</vt:lpstr>
      <vt:lpstr>Implications</vt:lpstr>
      <vt:lpstr>Existence of Multiple-Peaked preferences</vt:lpstr>
      <vt:lpstr>Declining Marginal Benefit of a Pure Public Good Meaning That Preferences are Single Peaked</vt:lpstr>
      <vt:lpstr>Existence of Multiple-Peaked preferences</vt:lpstr>
      <vt:lpstr>Political Process</vt:lpstr>
      <vt:lpstr>Political Processes </vt:lpstr>
      <vt:lpstr>Political Processes </vt:lpstr>
      <vt:lpstr>Political Processes </vt:lpstr>
      <vt:lpstr>Costs and Benefits of Collective Action </vt:lpstr>
      <vt:lpstr>Costs and Benefits of Collective Action </vt:lpstr>
      <vt:lpstr>Possible Alternatives Methods </vt:lpstr>
      <vt:lpstr>Political Parties and Political Equilibrium</vt:lpstr>
      <vt:lpstr>Political Parties and Political Equilibrium</vt:lpstr>
      <vt:lpstr>The Median Voter And Political Platforms</vt:lpstr>
      <vt:lpstr>Number of Voters and Government Output</vt:lpstr>
      <vt:lpstr>Public Choice and the Political Process</vt:lpstr>
      <vt:lpstr>Special Interests</vt:lpstr>
      <vt:lpstr>Bureaucracy and the Supply of Public Output</vt:lpstr>
      <vt:lpstr>Bureaucracy and the Supply of Public Output</vt:lpstr>
      <vt:lpstr>Cost-Benefit Analysis and Government Investments</vt:lpstr>
      <vt:lpstr>Economic Analysis for the Budget Process:  </vt:lpstr>
      <vt:lpstr>Cost-Effectiveness Analysis</vt:lpstr>
      <vt:lpstr>Cost-Effectiveness Analysis</vt:lpstr>
      <vt:lpstr>Cost-Benefit Analysis </vt:lpstr>
      <vt:lpstr>Cost-Benefit Analysis </vt:lpstr>
      <vt:lpstr>Figure 6.3 Cost-Benefit Analysis and Efficiency</vt:lpstr>
      <vt:lpstr>How is Human Health Valued?</vt:lpstr>
      <vt:lpstr>Government Subsidies and Income Support for the Poor</vt:lpstr>
      <vt:lpstr>Poverty</vt:lpstr>
      <vt:lpstr>Why We Have Government Programs to Aid the Poor </vt:lpstr>
      <vt:lpstr>Why We Have Government Programs to Aid the Poor </vt:lpstr>
      <vt:lpstr>Why We Have Government Programs to Aid the Poor </vt:lpstr>
      <vt:lpstr>Why We Have Government Programs to Aid the Poor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dc:title>
  <dc:creator>Mughal</dc:creator>
  <cp:lastModifiedBy>NTS</cp:lastModifiedBy>
  <cp:revision>15</cp:revision>
  <dcterms:created xsi:type="dcterms:W3CDTF">2014-07-19T15:58:28Z</dcterms:created>
  <dcterms:modified xsi:type="dcterms:W3CDTF">2014-07-23T19:15:13Z</dcterms:modified>
</cp:coreProperties>
</file>