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64" r:id="rId2"/>
    <p:sldId id="412" r:id="rId3"/>
    <p:sldId id="420" r:id="rId4"/>
    <p:sldId id="421" r:id="rId5"/>
    <p:sldId id="422" r:id="rId6"/>
    <p:sldId id="423" r:id="rId7"/>
    <p:sldId id="424" r:id="rId8"/>
    <p:sldId id="425" r:id="rId9"/>
    <p:sldId id="426" r:id="rId10"/>
    <p:sldId id="427" r:id="rId11"/>
    <p:sldId id="428" r:id="rId12"/>
    <p:sldId id="429" r:id="rId13"/>
    <p:sldId id="430" r:id="rId14"/>
    <p:sldId id="431" r:id="rId15"/>
    <p:sldId id="374" r:id="rId16"/>
    <p:sldId id="375" r:id="rId17"/>
    <p:sldId id="376" r:id="rId18"/>
    <p:sldId id="377" r:id="rId19"/>
    <p:sldId id="378" r:id="rId20"/>
    <p:sldId id="379" r:id="rId21"/>
    <p:sldId id="380" r:id="rId22"/>
    <p:sldId id="381" r:id="rId23"/>
    <p:sldId id="382" r:id="rId24"/>
    <p:sldId id="383" r:id="rId25"/>
    <p:sldId id="384" r:id="rId26"/>
    <p:sldId id="385" r:id="rId27"/>
    <p:sldId id="386" r:id="rId28"/>
    <p:sldId id="387" r:id="rId29"/>
    <p:sldId id="388" r:id="rId30"/>
    <p:sldId id="394" r:id="rId31"/>
    <p:sldId id="395" r:id="rId32"/>
    <p:sldId id="396" r:id="rId33"/>
    <p:sldId id="397" r:id="rId34"/>
    <p:sldId id="398" r:id="rId35"/>
    <p:sldId id="399" r:id="rId36"/>
    <p:sldId id="400" r:id="rId37"/>
    <p:sldId id="40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167" autoAdjust="0"/>
  </p:normalViewPr>
  <p:slideViewPr>
    <p:cSldViewPr>
      <p:cViewPr varScale="1">
        <p:scale>
          <a:sx n="67" d="100"/>
          <a:sy n="67" d="100"/>
        </p:scale>
        <p:origin x="-138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43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3A00D-078A-453B-A60E-2C11B0B8BDEC}" type="datetimeFigureOut">
              <a:rPr lang="en-US" smtClean="0"/>
              <a:pPr/>
              <a:t>7/23/2014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EF384-9BB4-4CED-8FEF-635D5A721DA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EA41CE-BA1F-4766-8AA5-FB7613290A73}"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07AB3BF-CD5A-49AF-BCF9-C177AD0CBCEC}"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A3C4AE2-FC32-4A6E-8DD5-7BE263729FC2}"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54B78A0-6508-4451-AF94-E64DC330CDD0}"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A7D175E-D782-4945-B03C-AD927C6C40B8}"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251A7A2-E798-4871-84D6-9DB3C2375679}" type="slidenum">
              <a:rPr lang="en-US"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615B848-BEAB-4A0E-91D7-120081A742DA}"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1D15B4-A760-4AE2-AB19-9978219454CC}"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61F73B-F20B-4A9D-9F82-BDFF3166E35D}"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1996C5C-5826-42F3-90EE-55E25BF1F6B7}"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9AE0E42-2EB3-4A37-A912-5140DF9440F0}" type="slidenum">
              <a:rPr lang="en-US"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72AABC-A86F-4595-A367-CD8C40A7863D}" type="slidenum">
              <a:rPr lang="en-US" smtClean="0"/>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3EEFC6-A788-49A9-81FB-510B2A29B7C3}" type="slidenum">
              <a:rPr lang="en-US" smtClean="0"/>
              <a:pPr/>
              <a:t>14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oleObject" Target="../embeddings/Microsoft_Office_Excel_97-2003_Worksheet2.xls"/></Relationships>
</file>

<file path=ppt/slides/_rels/slide35.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209800"/>
            <a:ext cx="8229600" cy="1143000"/>
          </a:xfrm>
        </p:spPr>
        <p:txBody>
          <a:bodyPr/>
          <a:lstStyle/>
          <a:p>
            <a:pPr eaLnBrk="1" hangingPunct="1"/>
            <a:r>
              <a:rPr lang="en-US" sz="4800" b="1" dirty="0" smtClean="0"/>
              <a:t>Fiscal and Monetary Policy</a:t>
            </a:r>
          </a:p>
        </p:txBody>
      </p:sp>
      <p:sp>
        <p:nvSpPr>
          <p:cNvPr id="5" name="Rectangle 2"/>
          <p:cNvSpPr txBox="1">
            <a:spLocks noChangeArrowheads="1"/>
          </p:cNvSpPr>
          <p:nvPr/>
        </p:nvSpPr>
        <p:spPr bwMode="auto">
          <a:xfrm>
            <a:off x="381000" y="1066800"/>
            <a:ext cx="8229600" cy="838200"/>
          </a:xfrm>
          <a:prstGeom prst="rect">
            <a:avLst/>
          </a:prstGeom>
          <a:noFill/>
          <a:ln w="9525">
            <a:noFill/>
            <a:miter lim="800000"/>
            <a:headEnd/>
            <a:tailEnd/>
          </a:ln>
        </p:spPr>
        <p:txBody>
          <a:bodyPr anchor="ctr"/>
          <a:lstStyle/>
          <a:p>
            <a:pPr algn="r" eaLnBrk="1" hangingPunct="1">
              <a:defRPr/>
            </a:pPr>
            <a:r>
              <a:rPr lang="en-US" sz="2000" b="1" dirty="0">
                <a:latin typeface="Cambria" pitchFamily="18" charset="0"/>
                <a:ea typeface="+mj-ea"/>
                <a:cs typeface="+mj-cs"/>
              </a:rPr>
              <a:t>Economic Survey of Pakistan 2013-14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457200" y="1600200"/>
            <a:ext cx="8229600" cy="4038600"/>
          </a:xfrm>
        </p:spPr>
        <p:txBody>
          <a:bodyPr/>
          <a:lstStyle/>
          <a:p>
            <a:pPr eaLnBrk="1" hangingPunct="1">
              <a:lnSpc>
                <a:spcPct val="90000"/>
              </a:lnSpc>
            </a:pPr>
            <a:r>
              <a:rPr lang="en-US" sz="2800" smtClean="0"/>
              <a:t>Public debt stock reached at Rs.15,534 billion at the end of March, 2014, representing an increase of Rs.1,168 billion or 8 percent higher with that of last fiscal year. </a:t>
            </a:r>
          </a:p>
          <a:p>
            <a:pPr eaLnBrk="1" hangingPunct="1">
              <a:lnSpc>
                <a:spcPct val="90000"/>
              </a:lnSpc>
            </a:pPr>
            <a:r>
              <a:rPr lang="en-US" sz="2800" smtClean="0"/>
              <a:t>The primary source of increase in public debt during first nine months of current fiscal year was domestic debt that stood at Rs.10,823 billion representing an increase of 14 percent over end June 2013.</a:t>
            </a:r>
          </a:p>
        </p:txBody>
      </p:sp>
      <p:sp>
        <p:nvSpPr>
          <p:cNvPr id="12291"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2. Public Debt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457200" y="1600200"/>
            <a:ext cx="8229600" cy="4038600"/>
          </a:xfrm>
        </p:spPr>
        <p:txBody>
          <a:bodyPr/>
          <a:lstStyle/>
          <a:p>
            <a:pPr eaLnBrk="1" hangingPunct="1">
              <a:lnSpc>
                <a:spcPct val="90000"/>
              </a:lnSpc>
            </a:pPr>
            <a:r>
              <a:rPr lang="en-US" sz="2800" smtClean="0"/>
              <a:t>External debt posed at Rs. 4,711 billion by end March, 2014, representing a decrease of Rs.138 billion as compared to end June 2013. This decline in external debt during first nine months of current fiscal year is mainly attributed to net repayments and appreciation of Pak Rupee against US Dollar. </a:t>
            </a:r>
          </a:p>
          <a:p>
            <a:pPr eaLnBrk="1" hangingPunct="1">
              <a:lnSpc>
                <a:spcPct val="90000"/>
              </a:lnSpc>
            </a:pPr>
            <a:r>
              <a:rPr lang="en-US" sz="2800" smtClean="0"/>
              <a:t>Government took following measures to effectively manage its public debt during first nine months of current fiscal year:</a:t>
            </a:r>
          </a:p>
        </p:txBody>
      </p:sp>
      <p:sp>
        <p:nvSpPr>
          <p:cNvPr id="13315"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457200" y="1600200"/>
            <a:ext cx="8229600" cy="4038600"/>
          </a:xfrm>
        </p:spPr>
        <p:txBody>
          <a:bodyPr/>
          <a:lstStyle/>
          <a:p>
            <a:pPr marL="514350" indent="-514350" eaLnBrk="1" hangingPunct="1">
              <a:lnSpc>
                <a:spcPct val="90000"/>
              </a:lnSpc>
              <a:buFont typeface="Arial" charset="0"/>
              <a:buAutoNum type="arabicPeriod"/>
              <a:defRPr/>
            </a:pPr>
            <a:r>
              <a:rPr lang="en-US" sz="2800" dirty="0" smtClean="0"/>
              <a:t>Developed its first Medium Term Debt Management Strategy (2014-18) to take informed financing decisions based on the evaluation of cost-risk tradeoffs. </a:t>
            </a:r>
          </a:p>
          <a:p>
            <a:pPr marL="514350" indent="-514350" eaLnBrk="1" hangingPunct="1">
              <a:lnSpc>
                <a:spcPct val="90000"/>
              </a:lnSpc>
              <a:buFont typeface="Arial" charset="0"/>
              <a:buNone/>
              <a:defRPr/>
            </a:pPr>
            <a:endParaRPr lang="en-US" sz="2800" dirty="0" smtClean="0"/>
          </a:p>
          <a:p>
            <a:pPr eaLnBrk="1" hangingPunct="1">
              <a:lnSpc>
                <a:spcPct val="90000"/>
              </a:lnSpc>
              <a:buFont typeface="Arial" charset="0"/>
              <a:buNone/>
              <a:defRPr/>
            </a:pPr>
            <a:r>
              <a:rPr lang="en-US" sz="2800" dirty="0" smtClean="0"/>
              <a:t>2. Trading of government debt instruments was launched to broaden the investor base </a:t>
            </a:r>
          </a:p>
          <a:p>
            <a:pPr eaLnBrk="1" hangingPunct="1">
              <a:lnSpc>
                <a:spcPct val="90000"/>
              </a:lnSpc>
              <a:buFont typeface="Arial" charset="0"/>
              <a:buNone/>
              <a:defRPr/>
            </a:pPr>
            <a:r>
              <a:rPr lang="en-US" sz="2800" dirty="0" smtClean="0"/>
              <a:t>     and have a liquid government securities market.</a:t>
            </a:r>
          </a:p>
        </p:txBody>
      </p:sp>
      <p:sp>
        <p:nvSpPr>
          <p:cNvPr id="14339"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381000" y="1371600"/>
            <a:ext cx="8229600" cy="4038600"/>
          </a:xfrm>
        </p:spPr>
        <p:txBody>
          <a:bodyPr>
            <a:normAutofit fontScale="92500"/>
          </a:bodyPr>
          <a:lstStyle/>
          <a:p>
            <a:pPr marL="514350" indent="-514350" eaLnBrk="1" hangingPunct="1">
              <a:lnSpc>
                <a:spcPct val="90000"/>
              </a:lnSpc>
              <a:buFont typeface="Arial" charset="0"/>
              <a:buNone/>
              <a:defRPr/>
            </a:pPr>
            <a:r>
              <a:rPr lang="en-US" sz="2800" dirty="0" smtClean="0"/>
              <a:t>3. Pakistan successfully tapped international capital markets after a gap of 7 years and raised US$ 2 billion against the initial  expectations of US$ 500 million. This transaction represented the largest ever international bond offering for Pakistan. </a:t>
            </a:r>
          </a:p>
          <a:p>
            <a:pPr marL="514350" indent="-514350" eaLnBrk="1" hangingPunct="1">
              <a:lnSpc>
                <a:spcPct val="90000"/>
              </a:lnSpc>
              <a:buFont typeface="Arial" charset="0"/>
              <a:buNone/>
              <a:defRPr/>
            </a:pPr>
            <a:endParaRPr lang="en-US" sz="1050" dirty="0" smtClean="0"/>
          </a:p>
          <a:p>
            <a:pPr eaLnBrk="1" hangingPunct="1">
              <a:lnSpc>
                <a:spcPct val="90000"/>
              </a:lnSpc>
              <a:buFont typeface="Arial" charset="0"/>
              <a:buNone/>
              <a:defRPr/>
            </a:pPr>
            <a:r>
              <a:rPr lang="en-US" sz="2800" dirty="0" smtClean="0"/>
              <a:t>4. With increased external inflows, the government was able to reduce the pressure on domestic resources while strengthening the foreign exchange reserves vis-à-vis improving exchange rate parity which also contributed towards reduction in public external debt.</a:t>
            </a:r>
          </a:p>
        </p:txBody>
      </p:sp>
      <p:sp>
        <p:nvSpPr>
          <p:cNvPr id="15363" name="Rectangle 2"/>
          <p:cNvSpPr>
            <a:spLocks noGrp="1" noChangeArrowheads="1"/>
          </p:cNvSpPr>
          <p:nvPr>
            <p:ph type="title"/>
          </p:nvPr>
        </p:nvSpPr>
        <p:spPr>
          <a:xfrm>
            <a:off x="304800" y="6096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457200" y="1600200"/>
            <a:ext cx="8229600" cy="4038600"/>
          </a:xfrm>
        </p:spPr>
        <p:txBody>
          <a:bodyPr>
            <a:normAutofit/>
          </a:bodyPr>
          <a:lstStyle/>
          <a:p>
            <a:pPr eaLnBrk="1" hangingPunct="1">
              <a:lnSpc>
                <a:spcPct val="90000"/>
              </a:lnSpc>
            </a:pPr>
            <a:endParaRPr lang="en-US" sz="2800" dirty="0" smtClean="0"/>
          </a:p>
          <a:p>
            <a:pPr eaLnBrk="1" hangingPunct="1">
              <a:lnSpc>
                <a:spcPct val="90000"/>
              </a:lnSpc>
            </a:pPr>
            <a:endParaRPr lang="en-US" sz="2800" dirty="0" smtClean="0"/>
          </a:p>
          <a:p>
            <a:pPr eaLnBrk="1" hangingPunct="1">
              <a:lnSpc>
                <a:spcPct val="90000"/>
              </a:lnSpc>
            </a:pPr>
            <a:r>
              <a:rPr lang="en-US" sz="2800" dirty="0" smtClean="0"/>
              <a:t>Public debt servicing was </a:t>
            </a:r>
            <a:r>
              <a:rPr lang="en-US" sz="2800" dirty="0" err="1" smtClean="0"/>
              <a:t>Rs.1,155</a:t>
            </a:r>
            <a:r>
              <a:rPr lang="en-US" sz="2800" dirty="0" smtClean="0"/>
              <a:t> billion during July-March, 2013-14, against the annual target of </a:t>
            </a:r>
            <a:r>
              <a:rPr lang="en-US" sz="2800" dirty="0" err="1" smtClean="0"/>
              <a:t>Rs.1,561</a:t>
            </a:r>
            <a:r>
              <a:rPr lang="en-US" sz="2800" dirty="0" smtClean="0"/>
              <a:t> billion, thereby, consumed nearly 47 percent of total revenues. .</a:t>
            </a:r>
          </a:p>
        </p:txBody>
      </p:sp>
      <p:sp>
        <p:nvSpPr>
          <p:cNvPr id="16387"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457200" y="1600200"/>
            <a:ext cx="8229600" cy="4038600"/>
          </a:xfrm>
        </p:spPr>
        <p:txBody>
          <a:bodyPr>
            <a:normAutofit lnSpcReduction="10000"/>
          </a:bodyPr>
          <a:lstStyle/>
          <a:p>
            <a:pPr eaLnBrk="1" hangingPunct="1">
              <a:lnSpc>
                <a:spcPct val="90000"/>
              </a:lnSpc>
            </a:pPr>
            <a:r>
              <a:rPr lang="en-US" sz="2400" smtClean="0"/>
              <a:t>Long standing structural issues posed multiple challenges for monetary management in Pakistan, however, current fiscal year witnessed significant improvement on account of contained government borrowings, increase in foreign exchange reserves and improvement in credit to private sector.  </a:t>
            </a:r>
          </a:p>
          <a:p>
            <a:pPr eaLnBrk="1" hangingPunct="1">
              <a:lnSpc>
                <a:spcPct val="90000"/>
              </a:lnSpc>
              <a:buFont typeface="Arial" charset="0"/>
              <a:buNone/>
            </a:pPr>
            <a:endParaRPr lang="en-US" sz="2400" smtClean="0"/>
          </a:p>
          <a:p>
            <a:pPr eaLnBrk="1" hangingPunct="1">
              <a:lnSpc>
                <a:spcPct val="90000"/>
              </a:lnSpc>
            </a:pPr>
            <a:r>
              <a:rPr lang="en-US" sz="2400" smtClean="0"/>
              <a:t>Moreover, entering into 3-year arrangement under the Extended Fund Facility (EFF) with IMF, successful launch of Pakistan Sovereign Bonds worth $ 2.0 billion and auction of 3G/4G license during 2013-14, are major developments, which will further support the financial and external sector. </a:t>
            </a:r>
          </a:p>
        </p:txBody>
      </p:sp>
      <p:sp>
        <p:nvSpPr>
          <p:cNvPr id="17411"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3. Money and Credit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457200" y="1600200"/>
            <a:ext cx="8229600" cy="4038600"/>
          </a:xfrm>
        </p:spPr>
        <p:txBody>
          <a:bodyPr/>
          <a:lstStyle/>
          <a:p>
            <a:pPr eaLnBrk="1" hangingPunct="1">
              <a:lnSpc>
                <a:spcPct val="90000"/>
              </a:lnSpc>
            </a:pPr>
            <a:r>
              <a:rPr lang="en-US" sz="2400" smtClean="0"/>
              <a:t>During the first half of current fiscal year, SBP reversed its policy stance from accommodative to tight policy to contained inflation to single digit, as the rate was increased by cumulative 100 bps, staggered in two stages of 50 bps each.  </a:t>
            </a:r>
          </a:p>
          <a:p>
            <a:pPr eaLnBrk="1" hangingPunct="1">
              <a:lnSpc>
                <a:spcPct val="90000"/>
              </a:lnSpc>
            </a:pPr>
            <a:r>
              <a:rPr lang="en-US" sz="2400" smtClean="0"/>
              <a:t>However, SBP adopted a cautious stance by maintaining the policy rate at 10.0 percent in latest monetary policy announced on 16th May, 2014, keeping in view the risks of inflationary pressures. </a:t>
            </a:r>
          </a:p>
          <a:p>
            <a:pPr eaLnBrk="1" hangingPunct="1">
              <a:lnSpc>
                <a:spcPct val="90000"/>
              </a:lnSpc>
            </a:pPr>
            <a:r>
              <a:rPr lang="en-US" sz="2400" smtClean="0"/>
              <a:t>Broad Money (M2) witnessed an expansion of 7.3 percent during July-9th May, 2013-14, against the growth of 10.3 percent in the comparable period last year. </a:t>
            </a:r>
          </a:p>
        </p:txBody>
      </p:sp>
      <p:sp>
        <p:nvSpPr>
          <p:cNvPr id="18435"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457200" y="1600200"/>
            <a:ext cx="8229600" cy="4038600"/>
          </a:xfrm>
        </p:spPr>
        <p:txBody>
          <a:bodyPr>
            <a:normAutofit/>
          </a:bodyPr>
          <a:lstStyle/>
          <a:p>
            <a:pPr eaLnBrk="1" hangingPunct="1">
              <a:lnSpc>
                <a:spcPct val="90000"/>
              </a:lnSpc>
            </a:pPr>
            <a:r>
              <a:rPr lang="en-US" sz="2400" dirty="0" smtClean="0"/>
              <a:t>Net Foreign Assets improved and reached to </a:t>
            </a:r>
            <a:r>
              <a:rPr lang="en-US" sz="2400" dirty="0" err="1" smtClean="0"/>
              <a:t>Rs</a:t>
            </a:r>
            <a:r>
              <a:rPr lang="en-US" sz="2400" dirty="0" smtClean="0"/>
              <a:t>. 236.9 billion during July-9th May, 2013-14 as compared to a net contraction of </a:t>
            </a:r>
            <a:r>
              <a:rPr lang="en-US" sz="2400" dirty="0" err="1" smtClean="0"/>
              <a:t>Rs</a:t>
            </a:r>
            <a:r>
              <a:rPr lang="en-US" sz="2400" dirty="0" smtClean="0"/>
              <a:t>. 181.4 billion last year.  </a:t>
            </a:r>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r>
              <a:rPr lang="en-US" sz="2400" dirty="0" smtClean="0"/>
              <a:t>Within the banking system, government retired </a:t>
            </a:r>
            <a:r>
              <a:rPr lang="en-US" sz="2400" dirty="0" err="1" smtClean="0"/>
              <a:t>Rs.10.5</a:t>
            </a:r>
            <a:r>
              <a:rPr lang="en-US" sz="2400" dirty="0" smtClean="0"/>
              <a:t> billion to </a:t>
            </a:r>
            <a:r>
              <a:rPr lang="en-US" sz="2400" dirty="0" err="1" smtClean="0"/>
              <a:t>SBP</a:t>
            </a:r>
            <a:r>
              <a:rPr lang="en-US" sz="2400" dirty="0" smtClean="0"/>
              <a:t> against a borrowing of </a:t>
            </a:r>
            <a:r>
              <a:rPr lang="en-US" sz="2400" dirty="0" err="1" smtClean="0"/>
              <a:t>Rs</a:t>
            </a:r>
            <a:r>
              <a:rPr lang="en-US" sz="2400" dirty="0" smtClean="0"/>
              <a:t>. 416.8 billion in the same period last year.  </a:t>
            </a:r>
          </a:p>
        </p:txBody>
      </p:sp>
      <p:sp>
        <p:nvSpPr>
          <p:cNvPr id="19459"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a:xfrm>
            <a:off x="457200" y="1600200"/>
            <a:ext cx="8229600" cy="4038600"/>
          </a:xfrm>
        </p:spPr>
        <p:txBody>
          <a:bodyPr>
            <a:normAutofit lnSpcReduction="10000"/>
          </a:bodyPr>
          <a:lstStyle/>
          <a:p>
            <a:pPr eaLnBrk="1" hangingPunct="1">
              <a:lnSpc>
                <a:spcPct val="90000"/>
              </a:lnSpc>
            </a:pPr>
            <a:r>
              <a:rPr lang="en-US" sz="2400" dirty="0" smtClean="0"/>
              <a:t>The government borrowing from the banking system for budgetary support and commodity operations reduced to </a:t>
            </a:r>
            <a:r>
              <a:rPr lang="en-US" sz="2400" dirty="0" err="1" smtClean="0"/>
              <a:t>Rs.199.6</a:t>
            </a:r>
            <a:r>
              <a:rPr lang="en-US" sz="2400" dirty="0" smtClean="0"/>
              <a:t> billion during July-9th May, 2013-14, against </a:t>
            </a:r>
            <a:r>
              <a:rPr lang="en-US" sz="2400" dirty="0" err="1" smtClean="0"/>
              <a:t>Rs</a:t>
            </a:r>
            <a:r>
              <a:rPr lang="en-US" sz="2400" dirty="0" smtClean="0"/>
              <a:t>. 992.9 billion in the comparable period last year. </a:t>
            </a:r>
          </a:p>
          <a:p>
            <a:pPr eaLnBrk="1" hangingPunct="1">
              <a:lnSpc>
                <a:spcPct val="90000"/>
              </a:lnSpc>
            </a:pPr>
            <a:endParaRPr lang="en-US" sz="2400" dirty="0" smtClean="0"/>
          </a:p>
          <a:p>
            <a:pPr eaLnBrk="1" hangingPunct="1">
              <a:lnSpc>
                <a:spcPct val="90000"/>
              </a:lnSpc>
            </a:pPr>
            <a:r>
              <a:rPr lang="en-US" sz="2400" dirty="0" smtClean="0"/>
              <a:t>Significant decline in government borrowing from the banking system due to contained borrowing for budgetary support is largely a reflection of improved fiscal accounts. </a:t>
            </a:r>
          </a:p>
          <a:p>
            <a:pPr eaLnBrk="1" hangingPunct="1">
              <a:lnSpc>
                <a:spcPct val="90000"/>
              </a:lnSpc>
            </a:pPr>
            <a:endParaRPr lang="en-US" sz="1600" dirty="0" smtClean="0"/>
          </a:p>
          <a:p>
            <a:pPr eaLnBrk="1" hangingPunct="1">
              <a:lnSpc>
                <a:spcPct val="90000"/>
              </a:lnSpc>
            </a:pPr>
            <a:endParaRPr lang="en-US" sz="1600" dirty="0" smtClean="0"/>
          </a:p>
          <a:p>
            <a:pPr eaLnBrk="1" hangingPunct="1">
              <a:lnSpc>
                <a:spcPct val="90000"/>
              </a:lnSpc>
            </a:pPr>
            <a:r>
              <a:rPr lang="en-US" sz="2400" dirty="0" smtClean="0"/>
              <a:t>On the other hand government has borrowed only </a:t>
            </a:r>
            <a:r>
              <a:rPr lang="en-US" sz="2400" dirty="0" err="1" smtClean="0"/>
              <a:t>Rs</a:t>
            </a:r>
            <a:r>
              <a:rPr lang="en-US" sz="2400" dirty="0" smtClean="0"/>
              <a:t>. 275.2 billion from Scheduled banks during July- 9th May, 2013-14, against the borrowing of </a:t>
            </a:r>
            <a:r>
              <a:rPr lang="en-US" sz="2400" dirty="0" err="1" smtClean="0"/>
              <a:t>Rs</a:t>
            </a:r>
            <a:r>
              <a:rPr lang="en-US" sz="2400" dirty="0" smtClean="0"/>
              <a:t>. 659.0 billion last year. </a:t>
            </a:r>
          </a:p>
        </p:txBody>
      </p:sp>
      <p:sp>
        <p:nvSpPr>
          <p:cNvPr id="20483"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457200" y="1600200"/>
            <a:ext cx="8229600" cy="4038600"/>
          </a:xfrm>
        </p:spPr>
        <p:txBody>
          <a:bodyPr/>
          <a:lstStyle/>
          <a:p>
            <a:pPr eaLnBrk="1" hangingPunct="1">
              <a:lnSpc>
                <a:spcPct val="90000"/>
              </a:lnSpc>
            </a:pPr>
            <a:r>
              <a:rPr lang="en-US" sz="2400" smtClean="0"/>
              <a:t>Pakistan equity market, the KSE was one of the best performing stock markets in 2013. During this period the KSE-100 Index gained 49% and closed at 25,260 levels by end of December, 2013.  </a:t>
            </a:r>
          </a:p>
          <a:p>
            <a:pPr eaLnBrk="1" hangingPunct="1">
              <a:lnSpc>
                <a:spcPct val="90000"/>
              </a:lnSpc>
            </a:pPr>
            <a:r>
              <a:rPr lang="en-US" sz="2400" smtClean="0"/>
              <a:t>The KSE-100 Index improved by 45.2 percent , a gain of 8,998 points since 11</a:t>
            </a:r>
            <a:r>
              <a:rPr lang="en-US" sz="2400" baseline="30000" smtClean="0"/>
              <a:t>th</a:t>
            </a:r>
            <a:r>
              <a:rPr lang="en-US" sz="2400" smtClean="0"/>
              <a:t>  of May, 2013, General Elections and taking control of the PML(N) government till end-April, 2014. </a:t>
            </a:r>
          </a:p>
          <a:p>
            <a:pPr eaLnBrk="1" hangingPunct="1">
              <a:lnSpc>
                <a:spcPct val="90000"/>
              </a:lnSpc>
            </a:pPr>
            <a:r>
              <a:rPr lang="en-US" sz="2400" smtClean="0"/>
              <a:t>However, since 1st July-2013, the KSE 100 index increased by 7,907 points from 21,006 to 28,913 level (37.6 percent gain) till end April, 2014. This reflects the restoration of the confidence of the investors. </a:t>
            </a:r>
          </a:p>
        </p:txBody>
      </p:sp>
      <p:sp>
        <p:nvSpPr>
          <p:cNvPr id="22531"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4. Capital Markets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457200" y="1600200"/>
            <a:ext cx="8229600" cy="4038600"/>
          </a:xfrm>
        </p:spPr>
        <p:txBody>
          <a:bodyPr/>
          <a:lstStyle/>
          <a:p>
            <a:pPr eaLnBrk="1" hangingPunct="1">
              <a:lnSpc>
                <a:spcPct val="90000"/>
              </a:lnSpc>
            </a:pPr>
            <a:r>
              <a:rPr lang="en-US" sz="2400" smtClean="0"/>
              <a:t>Other reasons for outstanding performance of Karachi Stock Exchange includes better economic growth’s estimates, improvement  in industrial growth, reduction in load shedding, robust growth in remittances, single digit inflation and decline in the fiscal deficit etc.  </a:t>
            </a:r>
          </a:p>
          <a:p>
            <a:pPr eaLnBrk="1" hangingPunct="1">
              <a:lnSpc>
                <a:spcPct val="90000"/>
              </a:lnSpc>
            </a:pPr>
            <a:endParaRPr lang="en-US" sz="2400" smtClean="0"/>
          </a:p>
          <a:p>
            <a:pPr eaLnBrk="1" hangingPunct="1">
              <a:lnSpc>
                <a:spcPct val="90000"/>
              </a:lnSpc>
            </a:pPr>
            <a:r>
              <a:rPr lang="en-US" sz="2400" smtClean="0"/>
              <a:t>Pakistan Stock Markets has out performed during 2013-14 (July-April) among Global Stock Markets and remained at top of the list in percent gain (37.6 percent) surpassing China, India, Tokyo, Hong Kong, UK and USA markets.</a:t>
            </a:r>
          </a:p>
        </p:txBody>
      </p:sp>
      <p:sp>
        <p:nvSpPr>
          <p:cNvPr id="23555"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a:xfrm>
            <a:off x="457200" y="1600200"/>
            <a:ext cx="8229600" cy="4038600"/>
          </a:xfrm>
        </p:spPr>
        <p:txBody>
          <a:bodyPr>
            <a:normAutofit/>
          </a:bodyPr>
          <a:lstStyle/>
          <a:p>
            <a:pPr eaLnBrk="1" hangingPunct="1">
              <a:lnSpc>
                <a:spcPct val="90000"/>
              </a:lnSpc>
            </a:pPr>
            <a:r>
              <a:rPr lang="en-US" sz="2400" dirty="0" smtClean="0"/>
              <a:t>Small and Medium Enterprises (</a:t>
            </a:r>
            <a:r>
              <a:rPr lang="en-US" sz="2400" dirty="0" err="1" smtClean="0"/>
              <a:t>SMEs</a:t>
            </a:r>
            <a:r>
              <a:rPr lang="en-US" sz="2400" dirty="0" smtClean="0"/>
              <a:t>) plays vital role in the development of a country. </a:t>
            </a:r>
            <a:r>
              <a:rPr lang="en-US" sz="2400" dirty="0" err="1" smtClean="0"/>
              <a:t>SMEs</a:t>
            </a:r>
            <a:r>
              <a:rPr lang="en-US" sz="2400" dirty="0" smtClean="0"/>
              <a:t> are considered to be an important segment of the economy as they have the potential to create the economic as well as  social growth.</a:t>
            </a:r>
          </a:p>
          <a:p>
            <a:pPr eaLnBrk="1" hangingPunct="1">
              <a:lnSpc>
                <a:spcPct val="90000"/>
              </a:lnSpc>
            </a:pPr>
            <a:r>
              <a:rPr lang="en-US" sz="2400" dirty="0" smtClean="0"/>
              <a:t> It is therefore essential to minimize the constraints and to provide a conducive environment for the growth and development of </a:t>
            </a:r>
            <a:r>
              <a:rPr lang="en-US" sz="2400" dirty="0" err="1" smtClean="0"/>
              <a:t>SMEs</a:t>
            </a:r>
            <a:r>
              <a:rPr lang="en-US" sz="2400" dirty="0" smtClean="0"/>
              <a:t>.</a:t>
            </a:r>
          </a:p>
        </p:txBody>
      </p:sp>
      <p:sp>
        <p:nvSpPr>
          <p:cNvPr id="25603"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pPr>
              <a:defRPr/>
            </a:pPr>
            <a:fld id="{975BD451-0E48-4EE0-8C3C-986EB660D44D}" type="slidenum">
              <a:rPr lang="en-US" smtClean="0"/>
              <a:pPr>
                <a:defRPr/>
              </a:pPr>
              <a:t>15</a:t>
            </a:fld>
            <a:endParaRPr lang="en-US"/>
          </a:p>
        </p:txBody>
      </p:sp>
      <p:sp>
        <p:nvSpPr>
          <p:cNvPr id="9219" name="Rectangle 2"/>
          <p:cNvSpPr>
            <a:spLocks noChangeArrowheads="1"/>
          </p:cNvSpPr>
          <p:nvPr/>
        </p:nvSpPr>
        <p:spPr bwMode="auto">
          <a:xfrm>
            <a:off x="304800" y="609600"/>
            <a:ext cx="8382000" cy="3662541"/>
          </a:xfrm>
          <a:prstGeom prst="rect">
            <a:avLst/>
          </a:prstGeom>
          <a:noFill/>
          <a:ln w="9525">
            <a:noFill/>
            <a:miter lim="800000"/>
            <a:headEnd/>
            <a:tailEnd/>
          </a:ln>
        </p:spPr>
        <p:txBody>
          <a:bodyPr>
            <a:spAutoFit/>
          </a:bodyPr>
          <a:lstStyle/>
          <a:p>
            <a:pPr algn="ctr" eaLnBrk="0" hangingPunct="0">
              <a:tabLst>
                <a:tab pos="609600" algn="l"/>
                <a:tab pos="1179513" algn="l"/>
                <a:tab pos="1749425" algn="l"/>
                <a:tab pos="2239963" algn="l"/>
                <a:tab pos="2792413" algn="l"/>
                <a:tab pos="3594100" algn="l"/>
                <a:tab pos="4105275" algn="l"/>
                <a:tab pos="4635500" algn="l"/>
                <a:tab pos="5165725" algn="l"/>
                <a:tab pos="5695950" algn="l"/>
              </a:tabLst>
            </a:pPr>
            <a:endParaRPr lang="en-US" sz="4000" b="1" dirty="0">
              <a:solidFill>
                <a:srgbClr val="FF0000"/>
              </a:solidFill>
              <a:latin typeface="Arial Black" pitchFamily="34" charset="0"/>
            </a:endParaRPr>
          </a:p>
          <a:p>
            <a:pPr algn="ctr" eaLnBrk="0" hangingPunct="0">
              <a:tabLst>
                <a:tab pos="609600" algn="l"/>
                <a:tab pos="1179513" algn="l"/>
                <a:tab pos="1749425" algn="l"/>
                <a:tab pos="2239963" algn="l"/>
                <a:tab pos="2792413" algn="l"/>
                <a:tab pos="3594100" algn="l"/>
                <a:tab pos="4105275" algn="l"/>
                <a:tab pos="4635500" algn="l"/>
                <a:tab pos="5165725" algn="l"/>
                <a:tab pos="5695950" algn="l"/>
              </a:tabLst>
            </a:pPr>
            <a:endParaRPr lang="en-US" sz="4000" b="1" dirty="0">
              <a:solidFill>
                <a:srgbClr val="FF0000"/>
              </a:solidFill>
              <a:latin typeface="Arial Black" pitchFamily="34" charset="0"/>
            </a:endParaRPr>
          </a:p>
          <a:p>
            <a:pPr algn="ctr" eaLnBrk="0" hangingPunct="0">
              <a:tabLst>
                <a:tab pos="609600" algn="l"/>
                <a:tab pos="1179513" algn="l"/>
                <a:tab pos="1749425" algn="l"/>
                <a:tab pos="2239963" algn="l"/>
                <a:tab pos="2792413" algn="l"/>
                <a:tab pos="3594100" algn="l"/>
                <a:tab pos="4105275" algn="l"/>
                <a:tab pos="4635500" algn="l"/>
                <a:tab pos="5165725" algn="l"/>
                <a:tab pos="5695950" algn="l"/>
              </a:tabLst>
            </a:pPr>
            <a:r>
              <a:rPr lang="en-US" sz="4000" b="1" dirty="0" smtClean="0">
                <a:solidFill>
                  <a:srgbClr val="FF0000"/>
                </a:solidFill>
                <a:latin typeface="Arial Black" pitchFamily="34" charset="0"/>
              </a:rPr>
              <a:t>TAX </a:t>
            </a:r>
            <a:r>
              <a:rPr lang="en-US" sz="4000" b="1" dirty="0">
                <a:solidFill>
                  <a:srgbClr val="FF0000"/>
                </a:solidFill>
                <a:latin typeface="Arial Black" pitchFamily="34" charset="0"/>
              </a:rPr>
              <a:t>REFORMS</a:t>
            </a:r>
          </a:p>
          <a:p>
            <a:pPr algn="ctr" eaLnBrk="0" hangingPunct="0">
              <a:tabLst>
                <a:tab pos="609600" algn="l"/>
                <a:tab pos="1179513" algn="l"/>
                <a:tab pos="1749425" algn="l"/>
                <a:tab pos="2239963" algn="l"/>
                <a:tab pos="2792413" algn="l"/>
                <a:tab pos="3594100" algn="l"/>
                <a:tab pos="4105275" algn="l"/>
                <a:tab pos="4635500" algn="l"/>
                <a:tab pos="5165725" algn="l"/>
                <a:tab pos="5695950" algn="l"/>
              </a:tabLst>
            </a:pPr>
            <a:r>
              <a:rPr lang="en-US" sz="4000" b="1" dirty="0">
                <a:solidFill>
                  <a:srgbClr val="FF0000"/>
                </a:solidFill>
                <a:latin typeface="Arial Black" pitchFamily="34" charset="0"/>
              </a:rPr>
              <a:t>IN PAKISTAN</a:t>
            </a:r>
            <a:endParaRPr lang="en-US" sz="2400" b="1" i="1" dirty="0">
              <a:solidFill>
                <a:srgbClr val="FF0000"/>
              </a:solidFill>
              <a:latin typeface="Arial Black" pitchFamily="34" charset="0"/>
            </a:endParaRPr>
          </a:p>
          <a:p>
            <a:pPr algn="ctr" eaLnBrk="0" hangingPunct="0">
              <a:tabLst>
                <a:tab pos="609600" algn="l"/>
                <a:tab pos="1179513" algn="l"/>
                <a:tab pos="1749425" algn="l"/>
                <a:tab pos="2239963" algn="l"/>
                <a:tab pos="2792413" algn="l"/>
                <a:tab pos="3594100" algn="l"/>
                <a:tab pos="4105275" algn="l"/>
                <a:tab pos="4635500" algn="l"/>
                <a:tab pos="5165725" algn="l"/>
                <a:tab pos="5695950" algn="l"/>
              </a:tabLst>
            </a:pPr>
            <a:endParaRPr lang="en-US" sz="2400" dirty="0">
              <a:solidFill>
                <a:srgbClr val="006600"/>
              </a:solidFill>
              <a:latin typeface="Arial Black" pitchFamily="34" charset="0"/>
              <a:cs typeface="Arial" charset="0"/>
            </a:endParaRPr>
          </a:p>
          <a:p>
            <a:pPr algn="ctr" eaLnBrk="0" hangingPunct="0">
              <a:tabLst>
                <a:tab pos="609600" algn="l"/>
                <a:tab pos="1179513" algn="l"/>
                <a:tab pos="1749425" algn="l"/>
                <a:tab pos="2239963" algn="l"/>
                <a:tab pos="2792413" algn="l"/>
                <a:tab pos="3594100" algn="l"/>
                <a:tab pos="4105275" algn="l"/>
                <a:tab pos="4635500" algn="l"/>
                <a:tab pos="5165725" algn="l"/>
                <a:tab pos="5695950" algn="l"/>
              </a:tabLst>
            </a:pPr>
            <a:endParaRPr lang="en-US" sz="2400" dirty="0">
              <a:solidFill>
                <a:srgbClr val="006600"/>
              </a:solidFill>
              <a:latin typeface="Arial Black" pitchFamily="34" charset="0"/>
              <a:cs typeface="Arial" charset="0"/>
            </a:endParaRPr>
          </a:p>
          <a:p>
            <a:pPr algn="ctr" eaLnBrk="0" hangingPunct="0">
              <a:tabLst>
                <a:tab pos="609600" algn="l"/>
                <a:tab pos="1179513" algn="l"/>
                <a:tab pos="1749425" algn="l"/>
                <a:tab pos="2239963" algn="l"/>
                <a:tab pos="2792413" algn="l"/>
                <a:tab pos="3594100" algn="l"/>
                <a:tab pos="4105275" algn="l"/>
                <a:tab pos="4635500" algn="l"/>
                <a:tab pos="5165725" algn="l"/>
                <a:tab pos="5695950" algn="l"/>
              </a:tabLst>
            </a:pPr>
            <a:endParaRPr lang="en-US" sz="2400" b="1" dirty="0">
              <a:latin typeface="Arial Black" pitchFamily="34" charset="0"/>
              <a:cs typeface="Arial" charset="0"/>
            </a:endParaRPr>
          </a:p>
        </p:txBody>
      </p:sp>
      <p:sp>
        <p:nvSpPr>
          <p:cNvPr id="9220" name="Rectangle 3"/>
          <p:cNvSpPr>
            <a:spLocks noChangeArrowheads="1"/>
          </p:cNvSpPr>
          <p:nvPr/>
        </p:nvSpPr>
        <p:spPr bwMode="auto">
          <a:xfrm>
            <a:off x="0" y="3017838"/>
            <a:ext cx="9144000" cy="974725"/>
          </a:xfrm>
          <a:prstGeom prst="rect">
            <a:avLst/>
          </a:prstGeom>
          <a:noFill/>
          <a:ln w="9525">
            <a:noFill/>
            <a:miter lim="800000"/>
            <a:headEnd/>
            <a:tailEnd/>
          </a:ln>
        </p:spPr>
        <p:txBody>
          <a:bodyPr lIns="0" tIns="0" rIns="0" bIns="0">
            <a:spAutoFit/>
          </a:bodyPr>
          <a:lstStyle/>
          <a:p>
            <a:pPr algn="ctr"/>
            <a:endParaRPr lang="en-US" sz="2000" b="1">
              <a:solidFill>
                <a:srgbClr val="000000"/>
              </a:solidFill>
              <a:cs typeface="Arial" charset="0"/>
            </a:endParaRPr>
          </a:p>
          <a:p>
            <a:pPr algn="ctr" eaLnBrk="0" hangingPunct="0"/>
            <a:endParaRPr lang="en-US" sz="2000" b="1">
              <a:solidFill>
                <a:srgbClr val="000000"/>
              </a:solidFill>
              <a:cs typeface="Arial" charset="0"/>
            </a:endParaRPr>
          </a:p>
          <a:p>
            <a:pPr eaLnBrk="0" hangingPunct="0"/>
            <a:endParaRPr lang="en-US" sz="2400"/>
          </a:p>
        </p:txBody>
      </p:sp>
      <p:sp>
        <p:nvSpPr>
          <p:cNvPr id="9221" name="Rectangle 4"/>
          <p:cNvSpPr>
            <a:spLocks noChangeArrowheads="1"/>
          </p:cNvSpPr>
          <p:nvPr/>
        </p:nvSpPr>
        <p:spPr bwMode="auto">
          <a:xfrm>
            <a:off x="152400" y="4343400"/>
            <a:ext cx="9144000" cy="1066800"/>
          </a:xfrm>
          <a:prstGeom prst="rect">
            <a:avLst/>
          </a:prstGeom>
          <a:noFill/>
          <a:ln w="9525">
            <a:noFill/>
            <a:miter lim="800000"/>
            <a:headEnd/>
            <a:tailEnd/>
          </a:ln>
        </p:spPr>
        <p:txBody>
          <a:bodyPr lIns="0" tIns="0" rIns="0" bIns="0">
            <a:spAutoFit/>
          </a:bodyPr>
          <a:lstStyle/>
          <a:p>
            <a:pPr algn="ctr">
              <a:tabLst>
                <a:tab pos="609600" algn="l"/>
                <a:tab pos="1179513" algn="l"/>
                <a:tab pos="1749425" algn="l"/>
                <a:tab pos="2239963" algn="l"/>
                <a:tab pos="2792413" algn="l"/>
                <a:tab pos="3594100" algn="l"/>
                <a:tab pos="4105275" algn="l"/>
                <a:tab pos="4635500" algn="l"/>
                <a:tab pos="5165725" algn="l"/>
                <a:tab pos="5695950" algn="l"/>
              </a:tabLst>
            </a:pPr>
            <a:endParaRPr lang="en-US" sz="1600" b="1">
              <a:solidFill>
                <a:srgbClr val="000000"/>
              </a:solidFill>
              <a:cs typeface="Arial" charset="0"/>
            </a:endParaRPr>
          </a:p>
          <a:p>
            <a:pPr algn="ctr" eaLnBrk="0" hangingPunct="0">
              <a:tabLst>
                <a:tab pos="609600" algn="l"/>
                <a:tab pos="1179513" algn="l"/>
                <a:tab pos="1749425" algn="l"/>
                <a:tab pos="2239963" algn="l"/>
                <a:tab pos="2792413" algn="l"/>
                <a:tab pos="3594100" algn="l"/>
                <a:tab pos="4105275" algn="l"/>
                <a:tab pos="4635500" algn="l"/>
                <a:tab pos="5165725" algn="l"/>
                <a:tab pos="5695950" algn="l"/>
              </a:tabLst>
            </a:pPr>
            <a:endParaRPr lang="en-US" sz="1000">
              <a:cs typeface="Times New Roman" pitchFamily="18" charset="0"/>
            </a:endParaRPr>
          </a:p>
          <a:p>
            <a:pPr eaLnBrk="0" hangingPunct="0">
              <a:tabLst>
                <a:tab pos="609600" algn="l"/>
                <a:tab pos="1179513" algn="l"/>
                <a:tab pos="1749425" algn="l"/>
                <a:tab pos="2239963" algn="l"/>
                <a:tab pos="2792413" algn="l"/>
                <a:tab pos="3594100" algn="l"/>
                <a:tab pos="4105275" algn="l"/>
                <a:tab pos="4635500" algn="l"/>
                <a:tab pos="5165725" algn="l"/>
                <a:tab pos="5695950" algn="l"/>
              </a:tabLst>
            </a:pPr>
            <a:r>
              <a:rPr lang="en-US" sz="2000" b="1">
                <a:solidFill>
                  <a:srgbClr val="000000"/>
                </a:solidFill>
                <a:cs typeface="Arial" charset="0"/>
              </a:rPr>
              <a:t/>
            </a:r>
            <a:br>
              <a:rPr lang="en-US" sz="2000" b="1">
                <a:solidFill>
                  <a:srgbClr val="000000"/>
                </a:solidFill>
                <a:cs typeface="Arial" charset="0"/>
              </a:rPr>
            </a:br>
            <a:endParaRPr lang="en-US" sz="2400"/>
          </a:p>
        </p:txBody>
      </p:sp>
    </p:spTree>
  </p:cSld>
  <p:clrMapOvr>
    <a:masterClrMapping/>
  </p:clrMapOvr>
  <p:transition advClick="0" advTm="1000">
    <p:cover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p:txBody>
          <a:bodyPr/>
          <a:lstStyle/>
          <a:p>
            <a:r>
              <a:rPr lang="en-US" b="1" smtClean="0">
                <a:solidFill>
                  <a:srgbClr val="FF0000"/>
                </a:solidFill>
                <a:latin typeface="Arial Black" pitchFamily="34" charset="0"/>
              </a:rPr>
              <a:t>Five Key Questions</a:t>
            </a:r>
          </a:p>
        </p:txBody>
      </p:sp>
      <p:sp>
        <p:nvSpPr>
          <p:cNvPr id="10243" name="Content Placeholder 3"/>
          <p:cNvSpPr>
            <a:spLocks noGrp="1"/>
          </p:cNvSpPr>
          <p:nvPr>
            <p:ph idx="1"/>
          </p:nvPr>
        </p:nvSpPr>
        <p:spPr>
          <a:xfrm>
            <a:off x="457200" y="1295400"/>
            <a:ext cx="7848600" cy="5105400"/>
          </a:xfrm>
        </p:spPr>
        <p:txBody>
          <a:bodyPr/>
          <a:lstStyle/>
          <a:p>
            <a:pPr lvl="1"/>
            <a:r>
              <a:rPr lang="en-US" sz="2400" smtClean="0">
                <a:latin typeface="Arial Black" pitchFamily="34" charset="0"/>
              </a:rPr>
              <a:t>Was there any pressure for tax reforms?</a:t>
            </a:r>
          </a:p>
          <a:p>
            <a:pPr lvl="1"/>
            <a:r>
              <a:rPr lang="en-US" sz="2400" smtClean="0">
                <a:latin typeface="Arial Black" pitchFamily="34" charset="0"/>
              </a:rPr>
              <a:t>What was the process of tax reforms?</a:t>
            </a:r>
          </a:p>
          <a:p>
            <a:pPr lvl="1"/>
            <a:r>
              <a:rPr lang="en-US" sz="2400" smtClean="0">
                <a:latin typeface="Arial Black" pitchFamily="34" charset="0"/>
              </a:rPr>
              <a:t>What Happened? How was the structure of tax system changed?</a:t>
            </a:r>
          </a:p>
          <a:p>
            <a:pPr lvl="1"/>
            <a:r>
              <a:rPr lang="en-US" sz="2400" smtClean="0">
                <a:latin typeface="Arial Black" pitchFamily="34" charset="0"/>
              </a:rPr>
              <a:t>What impact did the reform have on the goals of revenue adequacy, economic efficiency, equity, and capacity to effectively administer the new tax laws? and</a:t>
            </a:r>
          </a:p>
          <a:p>
            <a:pPr lvl="1"/>
            <a:r>
              <a:rPr lang="en-US" sz="2400" smtClean="0">
                <a:latin typeface="Arial Black" pitchFamily="34" charset="0"/>
              </a:rPr>
              <a:t>What general lessons can be distilled from country’s tax reform experience.</a:t>
            </a:r>
          </a:p>
          <a:p>
            <a:pPr lvl="1" algn="r">
              <a:buFontTx/>
              <a:buNone/>
            </a:pPr>
            <a:r>
              <a:rPr lang="en-US" sz="1600" smtClean="0">
                <a:solidFill>
                  <a:srgbClr val="FF0000"/>
                </a:solidFill>
                <a:latin typeface="Arial Black" pitchFamily="34" charset="0"/>
              </a:rPr>
              <a:t>[Tax reforms in Developing Countries</a:t>
            </a:r>
          </a:p>
          <a:p>
            <a:pPr lvl="1" algn="r">
              <a:buFontTx/>
              <a:buNone/>
            </a:pPr>
            <a:r>
              <a:rPr lang="en-US" sz="1600" smtClean="0">
                <a:solidFill>
                  <a:srgbClr val="FF0000"/>
                </a:solidFill>
                <a:latin typeface="Arial Black" pitchFamily="34" charset="0"/>
              </a:rPr>
              <a:t>by Prof Wayne Thirsk (1997)]</a:t>
            </a:r>
            <a:endParaRPr lang="en-US" sz="2400" smtClean="0">
              <a:solidFill>
                <a:srgbClr val="FF0000"/>
              </a:solidFill>
              <a:latin typeface="Arial Black" pitchFamily="34" charset="0"/>
            </a:endParaRPr>
          </a:p>
          <a:p>
            <a:pPr lvl="1"/>
            <a:endParaRPr lang="en-US" smtClean="0"/>
          </a:p>
        </p:txBody>
      </p:sp>
      <p:sp>
        <p:nvSpPr>
          <p:cNvPr id="2" name="Slide Number Placeholder 1"/>
          <p:cNvSpPr>
            <a:spLocks noGrp="1"/>
          </p:cNvSpPr>
          <p:nvPr>
            <p:ph type="sldNum" sz="quarter" idx="12"/>
          </p:nvPr>
        </p:nvSpPr>
        <p:spPr/>
        <p:txBody>
          <a:bodyPr/>
          <a:lstStyle/>
          <a:p>
            <a:pPr>
              <a:defRPr/>
            </a:pPr>
            <a:fld id="{84A1DA9B-85D6-4600-AD79-5B196ED005FD}" type="slidenum">
              <a:rPr lang="en-US" smtClean="0"/>
              <a:pPr>
                <a:defRPr/>
              </a:pPr>
              <a:t>16</a:t>
            </a:fld>
            <a:r>
              <a:rPr lang="en-US" smtClean="0"/>
              <a:t>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p:cNvSpPr>
            <a:spLocks noGrp="1"/>
          </p:cNvSpPr>
          <p:nvPr>
            <p:ph type="title"/>
          </p:nvPr>
        </p:nvSpPr>
        <p:spPr/>
        <p:txBody>
          <a:bodyPr>
            <a:normAutofit fontScale="90000"/>
          </a:bodyPr>
          <a:lstStyle/>
          <a:p>
            <a:r>
              <a:rPr lang="en-US" sz="3600" b="1" smtClean="0">
                <a:solidFill>
                  <a:srgbClr val="FF0000"/>
                </a:solidFill>
                <a:latin typeface="Arial Black" pitchFamily="34" charset="0"/>
              </a:rPr>
              <a:t>Intellectual Foundations</a:t>
            </a:r>
            <a:br>
              <a:rPr lang="en-US" sz="3600" b="1" smtClean="0">
                <a:solidFill>
                  <a:srgbClr val="FF0000"/>
                </a:solidFill>
                <a:latin typeface="Arial Black" pitchFamily="34" charset="0"/>
              </a:rPr>
            </a:br>
            <a:r>
              <a:rPr lang="en-US" sz="3600" b="1" smtClean="0">
                <a:solidFill>
                  <a:srgbClr val="FF0000"/>
                </a:solidFill>
                <a:latin typeface="Arial Black" pitchFamily="34" charset="0"/>
              </a:rPr>
              <a:t>of Tax Reforms</a:t>
            </a:r>
          </a:p>
        </p:txBody>
      </p:sp>
      <p:sp>
        <p:nvSpPr>
          <p:cNvPr id="11267" name="Content Placeholder 3"/>
          <p:cNvSpPr>
            <a:spLocks noGrp="1"/>
          </p:cNvSpPr>
          <p:nvPr>
            <p:ph idx="1"/>
          </p:nvPr>
        </p:nvSpPr>
        <p:spPr>
          <a:xfrm>
            <a:off x="685800" y="1295400"/>
            <a:ext cx="7696200" cy="5257800"/>
          </a:xfrm>
        </p:spPr>
        <p:txBody>
          <a:bodyPr>
            <a:normAutofit/>
          </a:bodyPr>
          <a:lstStyle/>
          <a:p>
            <a:r>
              <a:rPr lang="en-US" sz="2400" smtClean="0">
                <a:latin typeface="Arial Black" pitchFamily="34" charset="0"/>
              </a:rPr>
              <a:t>Tax Reform Process needs to be analyzed within the normative framework of Optimal Theory of Taxation [Newbery and Stern (1987)];</a:t>
            </a:r>
          </a:p>
          <a:p>
            <a:pPr lvl="1"/>
            <a:r>
              <a:rPr lang="en-US" sz="2000" smtClean="0">
                <a:latin typeface="Arial Black" pitchFamily="34" charset="0"/>
              </a:rPr>
              <a:t>For any revenue objective, the optimal tax reform strives to balance vertical equity gains against tax-induced losses in the efficiency of resource allocation;</a:t>
            </a:r>
          </a:p>
          <a:p>
            <a:pPr lvl="1"/>
            <a:r>
              <a:rPr lang="en-US" sz="2000" smtClean="0">
                <a:latin typeface="Arial Black" pitchFamily="34" charset="0"/>
              </a:rPr>
              <a:t>In other words a pattern of tax rates on different tax bases that minimizes the efficiency cost of taxation;</a:t>
            </a:r>
          </a:p>
          <a:p>
            <a:pPr lvl="1"/>
            <a:r>
              <a:rPr lang="en-US" sz="2000" smtClean="0">
                <a:latin typeface="Arial Black" pitchFamily="34" charset="0"/>
              </a:rPr>
              <a:t>Non-uniform taxation to ensure equity and efficiency objectives – higher tax rates on commodities and resources that have inelastic supply or demand and vice versa.</a:t>
            </a:r>
            <a:endParaRPr lang="en-US" sz="2000" dirty="0" smtClean="0">
              <a:latin typeface="Arial Black" pitchFamily="34" charset="0"/>
            </a:endParaRPr>
          </a:p>
        </p:txBody>
      </p:sp>
      <p:sp>
        <p:nvSpPr>
          <p:cNvPr id="2" name="Slide Number Placeholder 1"/>
          <p:cNvSpPr>
            <a:spLocks noGrp="1"/>
          </p:cNvSpPr>
          <p:nvPr>
            <p:ph type="sldNum" sz="quarter" idx="12"/>
          </p:nvPr>
        </p:nvSpPr>
        <p:spPr/>
        <p:txBody>
          <a:bodyPr/>
          <a:lstStyle/>
          <a:p>
            <a:pPr>
              <a:defRPr/>
            </a:pPr>
            <a:fld id="{48850BBE-4D9F-4C94-9BCF-1A0DD54E3EBC}"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4CB320A5-E273-4A6E-B30D-712FE92D3A1C}" type="slidenum">
              <a:rPr lang="en-US" smtClean="0"/>
              <a:pPr>
                <a:defRPr/>
              </a:pPr>
              <a:t>18</a:t>
            </a:fld>
            <a:endParaRPr lang="en-US"/>
          </a:p>
        </p:txBody>
      </p:sp>
      <p:sp>
        <p:nvSpPr>
          <p:cNvPr id="12291" name="Rectangle 2"/>
          <p:cNvSpPr>
            <a:spLocks noGrp="1" noChangeArrowheads="1"/>
          </p:cNvSpPr>
          <p:nvPr>
            <p:ph type="title"/>
          </p:nvPr>
        </p:nvSpPr>
        <p:spPr>
          <a:xfrm>
            <a:off x="1219200" y="381000"/>
            <a:ext cx="7315200" cy="1295400"/>
          </a:xfrm>
        </p:spPr>
        <p:txBody>
          <a:bodyPr>
            <a:normAutofit fontScale="90000"/>
          </a:bodyPr>
          <a:lstStyle/>
          <a:p>
            <a:pPr eaLnBrk="1" hangingPunct="1"/>
            <a:r>
              <a:rPr lang="en-US" b="1" smtClean="0">
                <a:latin typeface="Arial Black" pitchFamily="34" charset="0"/>
              </a:rPr>
              <a:t>Inadequate Resource Mobilization</a:t>
            </a:r>
          </a:p>
        </p:txBody>
      </p:sp>
      <p:sp>
        <p:nvSpPr>
          <p:cNvPr id="12292" name="Rectangle 3"/>
          <p:cNvSpPr>
            <a:spLocks noGrp="1" noChangeArrowheads="1"/>
          </p:cNvSpPr>
          <p:nvPr>
            <p:ph type="body" idx="1"/>
          </p:nvPr>
        </p:nvSpPr>
        <p:spPr>
          <a:xfrm>
            <a:off x="990600" y="1600200"/>
            <a:ext cx="7467600" cy="5257800"/>
          </a:xfrm>
        </p:spPr>
        <p:txBody>
          <a:bodyPr/>
          <a:lstStyle/>
          <a:p>
            <a:pPr algn="ctr" eaLnBrk="1" hangingPunct="1">
              <a:lnSpc>
                <a:spcPct val="90000"/>
              </a:lnSpc>
              <a:buFontTx/>
              <a:buNone/>
            </a:pPr>
            <a:r>
              <a:rPr lang="en-US" b="1" dirty="0" smtClean="0">
                <a:solidFill>
                  <a:srgbClr val="FF0000"/>
                </a:solidFill>
                <a:latin typeface="Arial Black" pitchFamily="34" charset="0"/>
              </a:rPr>
              <a:t>The Pressure for Tax Reform</a:t>
            </a:r>
          </a:p>
          <a:p>
            <a:pPr eaLnBrk="1" hangingPunct="1">
              <a:lnSpc>
                <a:spcPct val="90000"/>
              </a:lnSpc>
            </a:pPr>
            <a:r>
              <a:rPr lang="en-US" sz="2400" dirty="0" smtClean="0">
                <a:latin typeface="Arial Black" pitchFamily="34" charset="0"/>
              </a:rPr>
              <a:t>The resources generated through tax and non-tax sources are </a:t>
            </a:r>
            <a:r>
              <a:rPr lang="en-US" sz="2400" b="1" dirty="0" smtClean="0">
                <a:solidFill>
                  <a:schemeClr val="tx2"/>
                </a:solidFill>
                <a:latin typeface="Arial Black" pitchFamily="34" charset="0"/>
              </a:rPr>
              <a:t>insufficient</a:t>
            </a:r>
            <a:r>
              <a:rPr lang="en-US" sz="2400" dirty="0" smtClean="0">
                <a:latin typeface="Arial Black" pitchFamily="34" charset="0"/>
              </a:rPr>
              <a:t> to meet growing expenditure needs;</a:t>
            </a:r>
          </a:p>
          <a:p>
            <a:pPr eaLnBrk="1" hangingPunct="1">
              <a:lnSpc>
                <a:spcPct val="90000"/>
              </a:lnSpc>
            </a:pPr>
            <a:r>
              <a:rPr lang="en-US" sz="2400" dirty="0" smtClean="0">
                <a:latin typeface="Arial Black" pitchFamily="34" charset="0"/>
              </a:rPr>
              <a:t>The performance of international trade sector to provide support for fiscal imbalances is generally weak – continuous trade and current account deficit;</a:t>
            </a:r>
          </a:p>
          <a:p>
            <a:pPr eaLnBrk="1" hangingPunct="1">
              <a:lnSpc>
                <a:spcPct val="90000"/>
              </a:lnSpc>
            </a:pPr>
            <a:r>
              <a:rPr lang="en-US" sz="2400" dirty="0" smtClean="0">
                <a:latin typeface="Arial Black" pitchFamily="34" charset="0"/>
              </a:rPr>
              <a:t>Reliance on external sources of finance (either bilateral or multilateral) exposes the economy to additional risks and increases its vulnerability.  </a:t>
            </a:r>
          </a:p>
        </p:txBody>
      </p:sp>
    </p:spTree>
  </p:cSld>
  <p:clrMapOvr>
    <a:masterClrMapping/>
  </p:clrMapOvr>
  <p:transition advClick="0" advTm="1000">
    <p:cover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0C16D09-18B1-4BE7-A5EB-AB60FEDEE1FA}" type="slidenum">
              <a:rPr lang="en-US" smtClean="0"/>
              <a:pPr>
                <a:defRPr/>
              </a:pPr>
              <a:t>19</a:t>
            </a:fld>
            <a:endParaRPr lang="en-US"/>
          </a:p>
        </p:txBody>
      </p:sp>
      <p:sp>
        <p:nvSpPr>
          <p:cNvPr id="13315" name="Rectangle 2"/>
          <p:cNvSpPr>
            <a:spLocks noGrp="1" noChangeArrowheads="1"/>
          </p:cNvSpPr>
          <p:nvPr>
            <p:ph type="title"/>
          </p:nvPr>
        </p:nvSpPr>
        <p:spPr>
          <a:xfrm>
            <a:off x="1219200" y="346075"/>
            <a:ext cx="7315200" cy="1254125"/>
          </a:xfrm>
        </p:spPr>
        <p:txBody>
          <a:bodyPr>
            <a:normAutofit fontScale="90000"/>
          </a:bodyPr>
          <a:lstStyle/>
          <a:p>
            <a:pPr eaLnBrk="1" hangingPunct="1">
              <a:lnSpc>
                <a:spcPct val="80000"/>
              </a:lnSpc>
            </a:pPr>
            <a:r>
              <a:rPr lang="en-US" sz="4000" b="1" smtClean="0">
                <a:latin typeface="Arial Black" pitchFamily="34" charset="0"/>
              </a:rPr>
              <a:t>Inadequate Resource Mobilization</a:t>
            </a:r>
            <a:br>
              <a:rPr lang="en-US" sz="4000" b="1" smtClean="0">
                <a:latin typeface="Arial Black" pitchFamily="34" charset="0"/>
              </a:rPr>
            </a:br>
            <a:r>
              <a:rPr lang="en-US" b="1" smtClean="0">
                <a:latin typeface="Arial Black" pitchFamily="34" charset="0"/>
              </a:rPr>
              <a:t> </a:t>
            </a:r>
            <a:r>
              <a:rPr lang="en-US" sz="3600" b="1" smtClean="0">
                <a:solidFill>
                  <a:srgbClr val="FF0000"/>
                </a:solidFill>
                <a:latin typeface="Arial Black" pitchFamily="34" charset="0"/>
              </a:rPr>
              <a:t>Some of the Reasons</a:t>
            </a:r>
          </a:p>
        </p:txBody>
      </p:sp>
      <p:sp>
        <p:nvSpPr>
          <p:cNvPr id="13316" name="Rectangle 3"/>
          <p:cNvSpPr>
            <a:spLocks noGrp="1" noChangeArrowheads="1"/>
          </p:cNvSpPr>
          <p:nvPr>
            <p:ph type="body" idx="1"/>
          </p:nvPr>
        </p:nvSpPr>
        <p:spPr>
          <a:xfrm>
            <a:off x="838200" y="1905000"/>
            <a:ext cx="7696200" cy="4724400"/>
          </a:xfrm>
        </p:spPr>
        <p:txBody>
          <a:bodyPr/>
          <a:lstStyle/>
          <a:p>
            <a:pPr eaLnBrk="1" hangingPunct="1">
              <a:lnSpc>
                <a:spcPct val="90000"/>
              </a:lnSpc>
            </a:pPr>
            <a:r>
              <a:rPr lang="en-US" sz="2000" dirty="0" smtClean="0">
                <a:latin typeface="Arial Black" pitchFamily="34" charset="0"/>
              </a:rPr>
              <a:t>Modest Tax Effort – Stagnant and low Tax/GDP Ratio – </a:t>
            </a:r>
            <a:r>
              <a:rPr lang="en-US" sz="1600" dirty="0" smtClean="0">
                <a:latin typeface="Arial Black" pitchFamily="34" charset="0"/>
              </a:rPr>
              <a:t>developed economies have tax/GDP ratios in the range of 30% to 40%, developing economies in the range of 15% to 25%, and less developed economies below 15%; </a:t>
            </a:r>
            <a:endParaRPr lang="en-US" sz="2400" dirty="0" smtClean="0">
              <a:latin typeface="Arial Black" pitchFamily="34" charset="0"/>
            </a:endParaRPr>
          </a:p>
          <a:p>
            <a:pPr eaLnBrk="1" hangingPunct="1">
              <a:lnSpc>
                <a:spcPct val="90000"/>
              </a:lnSpc>
            </a:pPr>
            <a:r>
              <a:rPr lang="en-US" sz="2000" dirty="0" smtClean="0">
                <a:latin typeface="Arial Black" pitchFamily="34" charset="0"/>
              </a:rPr>
              <a:t>The Performance of sub-national governments is less than satisfactory;</a:t>
            </a:r>
          </a:p>
          <a:p>
            <a:pPr eaLnBrk="1" hangingPunct="1">
              <a:lnSpc>
                <a:spcPct val="90000"/>
              </a:lnSpc>
            </a:pPr>
            <a:r>
              <a:rPr lang="en-US" sz="2000" dirty="0" smtClean="0">
                <a:latin typeface="Arial Black" pitchFamily="34" charset="0"/>
              </a:rPr>
              <a:t>Fuel surcharges as a source of revenue – big question mark;</a:t>
            </a:r>
          </a:p>
          <a:p>
            <a:pPr eaLnBrk="1" hangingPunct="1">
              <a:lnSpc>
                <a:spcPct val="90000"/>
              </a:lnSpc>
            </a:pPr>
            <a:r>
              <a:rPr lang="en-US" sz="2000" dirty="0" smtClean="0">
                <a:latin typeface="Arial Black" pitchFamily="34" charset="0"/>
              </a:rPr>
              <a:t>Complexity of Tax Laws, Rules and Procedures makes it difficult for the taxpayers to exactly know their tax obligations;</a:t>
            </a:r>
          </a:p>
          <a:p>
            <a:pPr eaLnBrk="1" hangingPunct="1">
              <a:lnSpc>
                <a:spcPct val="90000"/>
              </a:lnSpc>
            </a:pPr>
            <a:r>
              <a:rPr lang="en-US" sz="2000" dirty="0" smtClean="0">
                <a:latin typeface="Arial Black" pitchFamily="34" charset="0"/>
              </a:rPr>
              <a:t>Domination of international trade and production related taxes curbing investment and economic activity </a:t>
            </a:r>
            <a:r>
              <a:rPr lang="en-US" sz="1600" dirty="0" smtClean="0">
                <a:latin typeface="Arial Black" pitchFamily="34" charset="0"/>
              </a:rPr>
              <a:t>													</a:t>
            </a:r>
            <a:r>
              <a:rPr lang="en-US" sz="1600" dirty="0" smtClean="0">
                <a:solidFill>
                  <a:schemeClr val="tx2"/>
                </a:solidFill>
                <a:latin typeface="Arial Black" pitchFamily="34" charset="0"/>
              </a:rPr>
              <a:t>(continued)</a:t>
            </a:r>
          </a:p>
        </p:txBody>
      </p:sp>
    </p:spTree>
  </p:cSld>
  <p:clrMapOvr>
    <a:masterClrMapping/>
  </p:clrMapOvr>
  <p:transition advClick="0" advTm="1000">
    <p:cover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678FC69-B3B9-4428-A077-FA3106E39521}" type="slidenum">
              <a:rPr lang="en-US" smtClean="0"/>
              <a:pPr>
                <a:defRPr/>
              </a:pPr>
              <a:t>20</a:t>
            </a:fld>
            <a:endParaRPr lang="en-US"/>
          </a:p>
        </p:txBody>
      </p:sp>
      <p:sp>
        <p:nvSpPr>
          <p:cNvPr id="14339" name="Rectangle 2"/>
          <p:cNvSpPr>
            <a:spLocks noGrp="1" noChangeArrowheads="1"/>
          </p:cNvSpPr>
          <p:nvPr>
            <p:ph type="title"/>
          </p:nvPr>
        </p:nvSpPr>
        <p:spPr>
          <a:xfrm>
            <a:off x="1295400" y="228600"/>
            <a:ext cx="7251700" cy="1295400"/>
          </a:xfrm>
        </p:spPr>
        <p:txBody>
          <a:bodyPr>
            <a:normAutofit fontScale="90000"/>
          </a:bodyPr>
          <a:lstStyle/>
          <a:p>
            <a:pPr eaLnBrk="1" hangingPunct="1">
              <a:lnSpc>
                <a:spcPct val="80000"/>
              </a:lnSpc>
            </a:pPr>
            <a:r>
              <a:rPr lang="en-US" sz="4000" b="1" smtClean="0">
                <a:latin typeface="Arial Black" pitchFamily="34" charset="0"/>
              </a:rPr>
              <a:t>Inadequate Resource Mobilization</a:t>
            </a:r>
            <a:br>
              <a:rPr lang="en-US" sz="4000" b="1" smtClean="0">
                <a:latin typeface="Arial Black" pitchFamily="34" charset="0"/>
              </a:rPr>
            </a:br>
            <a:r>
              <a:rPr lang="en-US" b="1" smtClean="0">
                <a:latin typeface="Arial Black" pitchFamily="34" charset="0"/>
              </a:rPr>
              <a:t> </a:t>
            </a:r>
            <a:r>
              <a:rPr lang="en-US" sz="3600" b="1" smtClean="0">
                <a:solidFill>
                  <a:srgbClr val="FF0000"/>
                </a:solidFill>
                <a:latin typeface="Arial Black" pitchFamily="34" charset="0"/>
              </a:rPr>
              <a:t>Some of the Reasons</a:t>
            </a:r>
          </a:p>
        </p:txBody>
      </p:sp>
      <p:sp>
        <p:nvSpPr>
          <p:cNvPr id="14340" name="Rectangle 3"/>
          <p:cNvSpPr>
            <a:spLocks noGrp="1" noChangeArrowheads="1"/>
          </p:cNvSpPr>
          <p:nvPr>
            <p:ph type="body" idx="1"/>
          </p:nvPr>
        </p:nvSpPr>
        <p:spPr>
          <a:xfrm>
            <a:off x="838200" y="1600200"/>
            <a:ext cx="7848600" cy="4953000"/>
          </a:xfrm>
        </p:spPr>
        <p:txBody>
          <a:bodyPr>
            <a:normAutofit lnSpcReduction="10000"/>
          </a:bodyPr>
          <a:lstStyle/>
          <a:p>
            <a:pPr eaLnBrk="1" hangingPunct="1">
              <a:lnSpc>
                <a:spcPct val="80000"/>
              </a:lnSpc>
            </a:pPr>
            <a:r>
              <a:rPr lang="en-US" sz="2400" smtClean="0">
                <a:latin typeface="Arial Black" pitchFamily="34" charset="0"/>
              </a:rPr>
              <a:t>Reliance on Indirect Taxes leading to regressive tax system and excess burden on final consumers;</a:t>
            </a:r>
          </a:p>
          <a:p>
            <a:pPr eaLnBrk="1" hangingPunct="1">
              <a:lnSpc>
                <a:spcPct val="80000"/>
              </a:lnSpc>
            </a:pPr>
            <a:r>
              <a:rPr lang="en-US" sz="2400" smtClean="0">
                <a:latin typeface="Arial Black" pitchFamily="34" charset="0"/>
              </a:rPr>
              <a:t>Narrow tax base due to exemptions and concessions;</a:t>
            </a:r>
          </a:p>
          <a:p>
            <a:pPr eaLnBrk="1" hangingPunct="1">
              <a:lnSpc>
                <a:spcPct val="80000"/>
              </a:lnSpc>
            </a:pPr>
            <a:r>
              <a:rPr lang="en-US" sz="2400" smtClean="0">
                <a:latin typeface="Arial Black" pitchFamily="34" charset="0"/>
              </a:rPr>
              <a:t>High tax rates and other distortions enticing tax evasion and tax avoidance;</a:t>
            </a:r>
          </a:p>
          <a:p>
            <a:pPr eaLnBrk="1" hangingPunct="1">
              <a:lnSpc>
                <a:spcPct val="80000"/>
              </a:lnSpc>
            </a:pPr>
            <a:r>
              <a:rPr lang="en-US" sz="2400" smtClean="0">
                <a:latin typeface="Arial Black" pitchFamily="34" charset="0"/>
              </a:rPr>
              <a:t>Primitive and antiquated tax administration – persisting with manual record keeping with limited IT support ;</a:t>
            </a:r>
          </a:p>
          <a:p>
            <a:pPr eaLnBrk="1" hangingPunct="1">
              <a:lnSpc>
                <a:spcPct val="80000"/>
              </a:lnSpc>
            </a:pPr>
            <a:r>
              <a:rPr lang="en-US" sz="2400" smtClean="0">
                <a:latin typeface="Arial Black" pitchFamily="34" charset="0"/>
              </a:rPr>
              <a:t>No scientific approach to handle tax matters – until recently virtually no research on critical areas such as tax incidence, enterprise taxation, tax-gap on sectoral basis etc.; and</a:t>
            </a:r>
          </a:p>
          <a:p>
            <a:pPr eaLnBrk="1" hangingPunct="1">
              <a:lnSpc>
                <a:spcPct val="80000"/>
              </a:lnSpc>
            </a:pPr>
            <a:r>
              <a:rPr lang="en-US" sz="2400" smtClean="0">
                <a:latin typeface="Arial Black" pitchFamily="34" charset="0"/>
              </a:rPr>
              <a:t>No respect for the taxpayers.</a:t>
            </a:r>
          </a:p>
        </p:txBody>
      </p:sp>
    </p:spTree>
  </p:cSld>
  <p:clrMapOvr>
    <a:masterClrMapping/>
  </p:clrMapOvr>
  <p:transition advClick="0" advTm="1000">
    <p:cover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7A18B37-7D93-4A3F-9C50-1C107C141A54}" type="slidenum">
              <a:rPr lang="en-US" smtClean="0"/>
              <a:pPr>
                <a:defRPr/>
              </a:pPr>
              <a:t>21</a:t>
            </a:fld>
            <a:endParaRPr lang="en-US"/>
          </a:p>
        </p:txBody>
      </p:sp>
      <p:sp>
        <p:nvSpPr>
          <p:cNvPr id="20483" name="Rectangle 2"/>
          <p:cNvSpPr>
            <a:spLocks noGrp="1" noChangeArrowheads="1"/>
          </p:cNvSpPr>
          <p:nvPr>
            <p:ph type="title"/>
          </p:nvPr>
        </p:nvSpPr>
        <p:spPr>
          <a:xfrm>
            <a:off x="533400" y="457200"/>
            <a:ext cx="8229600" cy="1066800"/>
          </a:xfrm>
        </p:spPr>
        <p:txBody>
          <a:bodyPr>
            <a:normAutofit fontScale="90000"/>
          </a:bodyPr>
          <a:lstStyle/>
          <a:p>
            <a:pPr eaLnBrk="1" hangingPunct="1">
              <a:lnSpc>
                <a:spcPct val="80000"/>
              </a:lnSpc>
              <a:defRPr/>
            </a:pPr>
            <a:r>
              <a:rPr lang="en-US" b="1" smtClean="0">
                <a:solidFill>
                  <a:schemeClr val="accent4"/>
                </a:solidFill>
                <a:latin typeface="Arial Black" pitchFamily="34" charset="0"/>
              </a:rPr>
              <a:t>Tax Policy &amp; Administration</a:t>
            </a:r>
            <a:r>
              <a:rPr lang="en-US" sz="4800" b="1" smtClean="0">
                <a:solidFill>
                  <a:srgbClr val="FF0000"/>
                </a:solidFill>
                <a:latin typeface="Arial Black" pitchFamily="34" charset="0"/>
              </a:rPr>
              <a:t/>
            </a:r>
            <a:br>
              <a:rPr lang="en-US" sz="4800" b="1" smtClean="0">
                <a:solidFill>
                  <a:srgbClr val="FF0000"/>
                </a:solidFill>
                <a:latin typeface="Arial Black" pitchFamily="34" charset="0"/>
              </a:rPr>
            </a:br>
            <a:r>
              <a:rPr lang="en-US" sz="3200" b="1" smtClean="0">
                <a:solidFill>
                  <a:srgbClr val="FF0000"/>
                </a:solidFill>
                <a:latin typeface="Arial Black" pitchFamily="34" charset="0"/>
              </a:rPr>
              <a:t>(Prior to Reforms)</a:t>
            </a:r>
            <a:endParaRPr lang="en-US" sz="1100" b="1" dirty="0" smtClean="0">
              <a:solidFill>
                <a:srgbClr val="FF0000"/>
              </a:solidFill>
              <a:latin typeface="Arial Black" pitchFamily="34" charset="0"/>
            </a:endParaRPr>
          </a:p>
        </p:txBody>
      </p:sp>
      <p:sp>
        <p:nvSpPr>
          <p:cNvPr id="15364" name="Rectangle 3"/>
          <p:cNvSpPr>
            <a:spLocks noGrp="1" noChangeArrowheads="1"/>
          </p:cNvSpPr>
          <p:nvPr>
            <p:ph type="body" idx="1"/>
          </p:nvPr>
        </p:nvSpPr>
        <p:spPr>
          <a:xfrm>
            <a:off x="457200" y="1676400"/>
            <a:ext cx="8229600" cy="5181600"/>
          </a:xfrm>
        </p:spPr>
        <p:txBody>
          <a:bodyPr/>
          <a:lstStyle/>
          <a:p>
            <a:pPr lvl="1" eaLnBrk="1" hangingPunct="1">
              <a:lnSpc>
                <a:spcPct val="90000"/>
              </a:lnSpc>
              <a:buClr>
                <a:srgbClr val="FF0000"/>
              </a:buClr>
              <a:buFontTx/>
              <a:buChar char="o"/>
            </a:pPr>
            <a:r>
              <a:rPr lang="en-US" sz="2200" smtClean="0">
                <a:latin typeface="Arial Black" pitchFamily="34" charset="0"/>
              </a:rPr>
              <a:t>Major emphasis of tax policy during 1970s and most of 1980s was on increasing tax rates;</a:t>
            </a:r>
          </a:p>
          <a:p>
            <a:pPr lvl="1" eaLnBrk="1" hangingPunct="1">
              <a:lnSpc>
                <a:spcPct val="90000"/>
              </a:lnSpc>
              <a:buClr>
                <a:srgbClr val="FF0000"/>
              </a:buClr>
              <a:buFontTx/>
              <a:buChar char="o"/>
            </a:pPr>
            <a:r>
              <a:rPr lang="en-US" sz="2200" smtClean="0">
                <a:latin typeface="Arial Black" pitchFamily="34" charset="0"/>
              </a:rPr>
              <a:t>Tax was levied on ‘easy to tax’ areas – for example at production stage (excise) and at import stage (customs);</a:t>
            </a:r>
          </a:p>
          <a:p>
            <a:pPr lvl="1" eaLnBrk="1" hangingPunct="1">
              <a:lnSpc>
                <a:spcPct val="90000"/>
              </a:lnSpc>
              <a:buClr>
                <a:srgbClr val="FF0000"/>
              </a:buClr>
              <a:buFontTx/>
              <a:buChar char="o"/>
            </a:pPr>
            <a:r>
              <a:rPr lang="en-US" sz="2200" smtClean="0">
                <a:latin typeface="Arial Black" pitchFamily="34" charset="0"/>
              </a:rPr>
              <a:t>High protective barriers through tariff and para-tariffs (infant industry argument);</a:t>
            </a:r>
          </a:p>
          <a:p>
            <a:pPr lvl="1" eaLnBrk="1" hangingPunct="1">
              <a:lnSpc>
                <a:spcPct val="90000"/>
              </a:lnSpc>
              <a:buClr>
                <a:srgbClr val="FF0000"/>
              </a:buClr>
              <a:buFontTx/>
              <a:buChar char="o"/>
            </a:pPr>
            <a:r>
              <a:rPr lang="en-US" sz="2200" smtClean="0">
                <a:latin typeface="Arial Black" pitchFamily="34" charset="0"/>
              </a:rPr>
              <a:t>Extremely high corporate rates – discrimination between different types of corporations.</a:t>
            </a:r>
          </a:p>
          <a:p>
            <a:pPr lvl="1" eaLnBrk="1" hangingPunct="1">
              <a:lnSpc>
                <a:spcPct val="90000"/>
              </a:lnSpc>
              <a:buClr>
                <a:srgbClr val="FF0000"/>
              </a:buClr>
              <a:buFontTx/>
              <a:buChar char="o"/>
            </a:pPr>
            <a:r>
              <a:rPr lang="en-US" sz="2200" smtClean="0">
                <a:latin typeface="Arial Black" pitchFamily="34" charset="0"/>
              </a:rPr>
              <a:t>Complexity of Laws &amp; Procedures and arbitrariness in their application; Manual record keeping; Complete assessment and examination; Cylindrical tax administration setup.   </a:t>
            </a:r>
            <a:endParaRPr lang="en-US" sz="2200" dirty="0" smtClean="0">
              <a:latin typeface="Arial Black"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F4E40DF-EEB8-4412-A32E-782398755BA0}" type="slidenum">
              <a:rPr lang="en-US" smtClean="0"/>
              <a:pPr>
                <a:defRPr/>
              </a:pPr>
              <a:t>22</a:t>
            </a:fld>
            <a:endParaRPr lang="en-US"/>
          </a:p>
        </p:txBody>
      </p:sp>
      <p:sp>
        <p:nvSpPr>
          <p:cNvPr id="16387" name="Rectangle 2"/>
          <p:cNvSpPr>
            <a:spLocks noGrp="1" noChangeArrowheads="1"/>
          </p:cNvSpPr>
          <p:nvPr>
            <p:ph type="title"/>
          </p:nvPr>
        </p:nvSpPr>
        <p:spPr>
          <a:xfrm>
            <a:off x="457200" y="274638"/>
            <a:ext cx="8229600" cy="868362"/>
          </a:xfrm>
        </p:spPr>
        <p:txBody>
          <a:bodyPr/>
          <a:lstStyle/>
          <a:p>
            <a:pPr eaLnBrk="1" hangingPunct="1"/>
            <a:r>
              <a:rPr lang="en-US" b="1" smtClean="0">
                <a:solidFill>
                  <a:srgbClr val="FF0000"/>
                </a:solidFill>
                <a:latin typeface="Arial Black" pitchFamily="34" charset="0"/>
              </a:rPr>
              <a:t>Winds of Change</a:t>
            </a:r>
          </a:p>
        </p:txBody>
      </p:sp>
      <p:sp>
        <p:nvSpPr>
          <p:cNvPr id="16388" name="Rectangle 3"/>
          <p:cNvSpPr>
            <a:spLocks noGrp="1" noChangeArrowheads="1"/>
          </p:cNvSpPr>
          <p:nvPr>
            <p:ph type="body" idx="1"/>
          </p:nvPr>
        </p:nvSpPr>
        <p:spPr>
          <a:xfrm>
            <a:off x="990600" y="1219200"/>
            <a:ext cx="7543800" cy="5638800"/>
          </a:xfrm>
        </p:spPr>
        <p:txBody>
          <a:bodyPr/>
          <a:lstStyle/>
          <a:p>
            <a:pPr eaLnBrk="1" hangingPunct="1">
              <a:lnSpc>
                <a:spcPct val="80000"/>
              </a:lnSpc>
            </a:pPr>
            <a:r>
              <a:rPr lang="en-US" sz="2000" smtClean="0">
                <a:latin typeface="Arial Black" pitchFamily="34" charset="0"/>
              </a:rPr>
              <a:t>Somewhere in 1980s there was a realization that the tax system needs restructuring and reforms. Since then, different Task Forces and Research Groups were constituted and their contribution has resulted into following valuable studies/reports:</a:t>
            </a:r>
          </a:p>
          <a:p>
            <a:pPr eaLnBrk="1" hangingPunct="1">
              <a:lnSpc>
                <a:spcPct val="80000"/>
              </a:lnSpc>
            </a:pPr>
            <a:endParaRPr lang="en-US" sz="2000" smtClean="0">
              <a:latin typeface="Arial Black" pitchFamily="34" charset="0"/>
            </a:endParaRPr>
          </a:p>
          <a:p>
            <a:pPr lvl="1" eaLnBrk="1" hangingPunct="1">
              <a:lnSpc>
                <a:spcPct val="80000"/>
              </a:lnSpc>
            </a:pPr>
            <a:r>
              <a:rPr lang="en-US" sz="1800" smtClean="0">
                <a:latin typeface="Arial Black" pitchFamily="34" charset="0"/>
              </a:rPr>
              <a:t>Report by the National Taxation Reform Commission (1986);</a:t>
            </a:r>
          </a:p>
          <a:p>
            <a:pPr lvl="1" eaLnBrk="1" hangingPunct="1">
              <a:lnSpc>
                <a:spcPct val="80000"/>
              </a:lnSpc>
            </a:pPr>
            <a:r>
              <a:rPr lang="en-US" sz="1800" smtClean="0">
                <a:latin typeface="Arial Black" pitchFamily="34" charset="0"/>
              </a:rPr>
              <a:t>Report by the Resource Mobilization and Tax Reforms Commission (1994);</a:t>
            </a:r>
          </a:p>
          <a:p>
            <a:pPr lvl="1" eaLnBrk="1" hangingPunct="1">
              <a:lnSpc>
                <a:spcPct val="80000"/>
              </a:lnSpc>
            </a:pPr>
            <a:r>
              <a:rPr lang="en-US" sz="1800" smtClean="0">
                <a:latin typeface="Arial Black" pitchFamily="34" charset="0"/>
              </a:rPr>
              <a:t>Report on Income Tax Reforms (2001);</a:t>
            </a:r>
          </a:p>
          <a:p>
            <a:pPr lvl="1" eaLnBrk="1" hangingPunct="1">
              <a:lnSpc>
                <a:spcPct val="80000"/>
              </a:lnSpc>
            </a:pPr>
            <a:r>
              <a:rPr lang="en-US" sz="1800" smtClean="0">
                <a:latin typeface="Arial Black" pitchFamily="34" charset="0"/>
              </a:rPr>
              <a:t>Several Reports by the Task Force on Reform of Tax Administration (2001);</a:t>
            </a:r>
          </a:p>
          <a:p>
            <a:pPr lvl="1" eaLnBrk="1" hangingPunct="1">
              <a:lnSpc>
                <a:spcPct val="80000"/>
              </a:lnSpc>
            </a:pPr>
            <a:r>
              <a:rPr lang="en-US" sz="1800" smtClean="0">
                <a:latin typeface="Arial Black" pitchFamily="34" charset="0"/>
              </a:rPr>
              <a:t>Strategy and Priorities for Tax and Customs Administration Reform (2001)</a:t>
            </a:r>
          </a:p>
          <a:p>
            <a:pPr lvl="1" eaLnBrk="1" hangingPunct="1">
              <a:lnSpc>
                <a:spcPct val="80000"/>
              </a:lnSpc>
            </a:pPr>
            <a:r>
              <a:rPr lang="en-US" sz="1800" smtClean="0">
                <a:latin typeface="Arial Black" pitchFamily="34" charset="0"/>
              </a:rPr>
              <a:t>The Strategy Document on Tax Reform (2001)</a:t>
            </a:r>
          </a:p>
          <a:p>
            <a:pPr lvl="1" eaLnBrk="1" hangingPunct="1">
              <a:lnSpc>
                <a:spcPct val="80000"/>
              </a:lnSpc>
            </a:pPr>
            <a:r>
              <a:rPr lang="en-US" sz="1800" smtClean="0">
                <a:latin typeface="Arial Black" pitchFamily="34" charset="0"/>
              </a:rPr>
              <a:t>Pakistan: A Preliminary Assessment of the Federal Tax System (2006) and</a:t>
            </a:r>
          </a:p>
          <a:p>
            <a:pPr lvl="1" eaLnBrk="1" hangingPunct="1">
              <a:lnSpc>
                <a:spcPct val="80000"/>
              </a:lnSpc>
            </a:pPr>
            <a:r>
              <a:rPr lang="en-US" sz="1800" smtClean="0">
                <a:latin typeface="Arial Black" pitchFamily="34" charset="0"/>
              </a:rPr>
              <a:t>Tax Policy in Pakistan: An Assessment of Major Taxes and Options for Reform (2008)</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87292C9A-BEB3-42B5-9E49-77872C44B9FE}" type="slidenum">
              <a:rPr lang="en-US" smtClean="0">
                <a:latin typeface="Arial Black" pitchFamily="34" charset="0"/>
              </a:rPr>
              <a:pPr/>
              <a:t>23</a:t>
            </a:fld>
            <a:endParaRPr lang="en-US" smtClean="0">
              <a:latin typeface="Arial Black" pitchFamily="34" charset="0"/>
            </a:endParaRPr>
          </a:p>
        </p:txBody>
      </p:sp>
      <p:sp>
        <p:nvSpPr>
          <p:cNvPr id="17411" name="Rectangle 2"/>
          <p:cNvSpPr>
            <a:spLocks noGrp="1" noChangeArrowheads="1"/>
          </p:cNvSpPr>
          <p:nvPr>
            <p:ph type="title"/>
          </p:nvPr>
        </p:nvSpPr>
        <p:spPr>
          <a:xfrm>
            <a:off x="457200" y="274638"/>
            <a:ext cx="8229600" cy="868362"/>
          </a:xfrm>
        </p:spPr>
        <p:txBody>
          <a:bodyPr/>
          <a:lstStyle/>
          <a:p>
            <a:pPr eaLnBrk="1" hangingPunct="1"/>
            <a:r>
              <a:rPr lang="en-US" b="1" smtClean="0">
                <a:solidFill>
                  <a:srgbClr val="FF0000"/>
                </a:solidFill>
                <a:latin typeface="Arial Black" pitchFamily="34" charset="0"/>
              </a:rPr>
              <a:t>What did they Say?</a:t>
            </a:r>
          </a:p>
        </p:txBody>
      </p:sp>
      <p:sp>
        <p:nvSpPr>
          <p:cNvPr id="17412" name="Rectangle 3"/>
          <p:cNvSpPr>
            <a:spLocks noGrp="1" noChangeArrowheads="1"/>
          </p:cNvSpPr>
          <p:nvPr>
            <p:ph type="body" idx="1"/>
          </p:nvPr>
        </p:nvSpPr>
        <p:spPr>
          <a:xfrm>
            <a:off x="990600" y="1066800"/>
            <a:ext cx="7772400" cy="5638800"/>
          </a:xfrm>
        </p:spPr>
        <p:txBody>
          <a:bodyPr/>
          <a:lstStyle/>
          <a:p>
            <a:pPr eaLnBrk="1" hangingPunct="1">
              <a:lnSpc>
                <a:spcPct val="90000"/>
              </a:lnSpc>
            </a:pPr>
            <a:r>
              <a:rPr lang="en-US" sz="2400" smtClean="0">
                <a:latin typeface="Arial Black" pitchFamily="34" charset="0"/>
              </a:rPr>
              <a:t>Report by the National Taxation Reform Commission (1986);</a:t>
            </a:r>
          </a:p>
          <a:p>
            <a:pPr lvl="1" eaLnBrk="1" hangingPunct="1">
              <a:lnSpc>
                <a:spcPct val="90000"/>
              </a:lnSpc>
            </a:pPr>
            <a:r>
              <a:rPr lang="en-US" sz="2400" smtClean="0">
                <a:latin typeface="Arial Black" pitchFamily="34" charset="0"/>
              </a:rPr>
              <a:t>‘The rates of direct taxes too high, tax laws complicated and procedures inconvenient for the taxpayers, harassment of taxpayers by the tax collectors quite common, complaints of corruption against tax collectors in abundance, the bulk of indirect taxes derived from the lower middle income groups, lack of public confidence in the system, customs tariff excessively biased towards revenue, rates of custom duty high leading to mis-declaration and smuggling’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p:spPr>
        <p:txBody>
          <a:bodyPr/>
          <a:lstStyle/>
          <a:p>
            <a:fld id="{B2E6A6BF-D82E-44F4-B9B7-F8C1114CA596}" type="slidenum">
              <a:rPr lang="en-US" smtClean="0">
                <a:latin typeface="Arial Black" pitchFamily="34" charset="0"/>
              </a:rPr>
              <a:pPr/>
              <a:t>24</a:t>
            </a:fld>
            <a:endParaRPr lang="en-US" smtClean="0">
              <a:latin typeface="Arial Black" pitchFamily="34" charset="0"/>
            </a:endParaRPr>
          </a:p>
        </p:txBody>
      </p:sp>
      <p:sp>
        <p:nvSpPr>
          <p:cNvPr id="18435" name="Rectangle 2"/>
          <p:cNvSpPr>
            <a:spLocks noGrp="1" noChangeArrowheads="1"/>
          </p:cNvSpPr>
          <p:nvPr>
            <p:ph type="title"/>
          </p:nvPr>
        </p:nvSpPr>
        <p:spPr>
          <a:xfrm>
            <a:off x="457200" y="274638"/>
            <a:ext cx="8229600" cy="1096962"/>
          </a:xfrm>
        </p:spPr>
        <p:txBody>
          <a:bodyPr/>
          <a:lstStyle/>
          <a:p>
            <a:pPr eaLnBrk="1" hangingPunct="1"/>
            <a:r>
              <a:rPr lang="en-US" b="1" smtClean="0">
                <a:solidFill>
                  <a:srgbClr val="FF0000"/>
                </a:solidFill>
                <a:latin typeface="Arial Black" pitchFamily="34" charset="0"/>
              </a:rPr>
              <a:t>What did they Say?</a:t>
            </a:r>
          </a:p>
        </p:txBody>
      </p:sp>
      <p:sp>
        <p:nvSpPr>
          <p:cNvPr id="18436" name="Rectangle 3"/>
          <p:cNvSpPr>
            <a:spLocks noGrp="1" noChangeArrowheads="1"/>
          </p:cNvSpPr>
          <p:nvPr>
            <p:ph type="body" idx="1"/>
          </p:nvPr>
        </p:nvSpPr>
        <p:spPr>
          <a:xfrm>
            <a:off x="990600" y="1371600"/>
            <a:ext cx="7772400" cy="5334000"/>
          </a:xfrm>
        </p:spPr>
        <p:txBody>
          <a:bodyPr/>
          <a:lstStyle/>
          <a:p>
            <a:pPr eaLnBrk="1" hangingPunct="1"/>
            <a:r>
              <a:rPr lang="en-US" sz="2800" smtClean="0">
                <a:latin typeface="Arial Black" pitchFamily="34" charset="0"/>
              </a:rPr>
              <a:t>Report by the Resource Mobilization and Tax Reforms Commission (1994);</a:t>
            </a:r>
          </a:p>
          <a:p>
            <a:pPr lvl="1" eaLnBrk="1" hangingPunct="1"/>
            <a:r>
              <a:rPr lang="en-US" smtClean="0">
                <a:latin typeface="Arial Black" pitchFamily="34" charset="0"/>
              </a:rPr>
              <a:t>‘The r</a:t>
            </a:r>
            <a:r>
              <a:rPr lang="en-US" sz="2400" smtClean="0">
                <a:latin typeface="Arial Black" pitchFamily="34" charset="0"/>
              </a:rPr>
              <a:t>ates of taxes too high, withholding tax rates need rationalization, too many pending appeals and huge burden of litigation, orders are harsh and arbitrary, lack of transparency, no incentive for record keeping, tax education program not working, no research and policy planning, too many exemptions and narrow sales tax base’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C6C97554-1642-4085-A6D6-66C68E55130F}" type="slidenum">
              <a:rPr lang="en-US" smtClean="0">
                <a:latin typeface="Arial Black" pitchFamily="34" charset="0"/>
              </a:rPr>
              <a:pPr/>
              <a:t>25</a:t>
            </a:fld>
            <a:endParaRPr lang="en-US" smtClean="0">
              <a:latin typeface="Arial Black" pitchFamily="34" charset="0"/>
            </a:endParaRPr>
          </a:p>
        </p:txBody>
      </p:sp>
      <p:sp>
        <p:nvSpPr>
          <p:cNvPr id="19459" name="Rectangle 2"/>
          <p:cNvSpPr>
            <a:spLocks noGrp="1" noChangeArrowheads="1"/>
          </p:cNvSpPr>
          <p:nvPr>
            <p:ph type="title"/>
          </p:nvPr>
        </p:nvSpPr>
        <p:spPr>
          <a:xfrm>
            <a:off x="457200" y="274638"/>
            <a:ext cx="8229600" cy="1020762"/>
          </a:xfrm>
        </p:spPr>
        <p:txBody>
          <a:bodyPr/>
          <a:lstStyle/>
          <a:p>
            <a:pPr eaLnBrk="1" hangingPunct="1"/>
            <a:r>
              <a:rPr lang="en-US" b="1" smtClean="0">
                <a:solidFill>
                  <a:srgbClr val="FF0000"/>
                </a:solidFill>
                <a:latin typeface="Arial Black" pitchFamily="34" charset="0"/>
              </a:rPr>
              <a:t>What did they Say?</a:t>
            </a:r>
          </a:p>
        </p:txBody>
      </p:sp>
      <p:sp>
        <p:nvSpPr>
          <p:cNvPr id="19460" name="Rectangle 3"/>
          <p:cNvSpPr>
            <a:spLocks noGrp="1" noChangeArrowheads="1"/>
          </p:cNvSpPr>
          <p:nvPr>
            <p:ph type="body" idx="1"/>
          </p:nvPr>
        </p:nvSpPr>
        <p:spPr>
          <a:xfrm>
            <a:off x="990600" y="1295400"/>
            <a:ext cx="7772400" cy="5410200"/>
          </a:xfrm>
        </p:spPr>
        <p:txBody>
          <a:bodyPr/>
          <a:lstStyle/>
          <a:p>
            <a:pPr eaLnBrk="1" hangingPunct="1"/>
            <a:r>
              <a:rPr lang="en-US" sz="2400" smtClean="0">
                <a:latin typeface="Arial Black" pitchFamily="34" charset="0"/>
              </a:rPr>
              <a:t>Report on Income Tax Reforms (2001);</a:t>
            </a:r>
          </a:p>
          <a:p>
            <a:pPr lvl="1" eaLnBrk="1" hangingPunct="1"/>
            <a:r>
              <a:rPr lang="en-US" sz="2000" smtClean="0">
                <a:latin typeface="Arial Black" pitchFamily="34" charset="0"/>
              </a:rPr>
              <a:t>Purpose: To revise income tax law and move the system in the direction of uniformity of tax treatment, reducing dependence on withholding taxes, reviewing the appellate hierarchy and consolidating, simplifying and redrafting the statue.</a:t>
            </a:r>
          </a:p>
          <a:p>
            <a:pPr lvl="1" eaLnBrk="1" hangingPunct="1"/>
            <a:r>
              <a:rPr lang="en-US" sz="2000" smtClean="0">
                <a:latin typeface="Arial Black" pitchFamily="34" charset="0"/>
              </a:rPr>
              <a:t>Corner stones of new policy: universal self-assessment, no immunity from audit, efficient audit arrangement, and documentation.</a:t>
            </a:r>
          </a:p>
          <a:p>
            <a:pPr lvl="1" eaLnBrk="1" hangingPunct="1"/>
            <a:r>
              <a:rPr lang="en-US" sz="2000" smtClean="0">
                <a:latin typeface="Arial Black" pitchFamily="34" charset="0"/>
              </a:rPr>
              <a:t>Wide-ranging recommendations on rate structure, threshold, minimizing tax exemptions, and compulsory record keeping. </a:t>
            </a:r>
            <a:endParaRPr lang="en-US" sz="2000" dirty="0" smtClean="0">
              <a:latin typeface="Arial Black"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xfrm>
            <a:off x="6553200" y="6245225"/>
            <a:ext cx="2133600" cy="350838"/>
          </a:xfrm>
          <a:noFill/>
        </p:spPr>
        <p:txBody>
          <a:bodyPr/>
          <a:lstStyle/>
          <a:p>
            <a:fld id="{8B68F26E-C3CD-4EB1-8A7F-6D69311575FC}" type="slidenum">
              <a:rPr lang="en-US" smtClean="0">
                <a:latin typeface="Arial Black" pitchFamily="34" charset="0"/>
              </a:rPr>
              <a:pPr/>
              <a:t>26</a:t>
            </a:fld>
            <a:endParaRPr lang="en-US" smtClean="0">
              <a:latin typeface="Arial Black" pitchFamily="34" charset="0"/>
            </a:endParaRPr>
          </a:p>
        </p:txBody>
      </p:sp>
      <p:sp>
        <p:nvSpPr>
          <p:cNvPr id="20483" name="Rectangle 2"/>
          <p:cNvSpPr>
            <a:spLocks noGrp="1" noChangeArrowheads="1"/>
          </p:cNvSpPr>
          <p:nvPr>
            <p:ph type="title"/>
          </p:nvPr>
        </p:nvSpPr>
        <p:spPr>
          <a:xfrm>
            <a:off x="457200" y="274638"/>
            <a:ext cx="8229600" cy="639762"/>
          </a:xfrm>
        </p:spPr>
        <p:txBody>
          <a:bodyPr>
            <a:normAutofit fontScale="90000"/>
          </a:bodyPr>
          <a:lstStyle/>
          <a:p>
            <a:pPr eaLnBrk="1" hangingPunct="1"/>
            <a:r>
              <a:rPr lang="en-US" b="1" smtClean="0">
                <a:solidFill>
                  <a:srgbClr val="FF0000"/>
                </a:solidFill>
                <a:latin typeface="Arial Black" pitchFamily="34" charset="0"/>
              </a:rPr>
              <a:t>What did they Say?</a:t>
            </a:r>
          </a:p>
        </p:txBody>
      </p:sp>
      <p:sp>
        <p:nvSpPr>
          <p:cNvPr id="20484" name="Rectangle 3"/>
          <p:cNvSpPr>
            <a:spLocks noGrp="1" noChangeArrowheads="1"/>
          </p:cNvSpPr>
          <p:nvPr>
            <p:ph type="body" idx="1"/>
          </p:nvPr>
        </p:nvSpPr>
        <p:spPr>
          <a:xfrm>
            <a:off x="762000" y="990600"/>
            <a:ext cx="7924800" cy="5562600"/>
          </a:xfrm>
        </p:spPr>
        <p:txBody>
          <a:bodyPr>
            <a:normAutofit lnSpcReduction="10000"/>
          </a:bodyPr>
          <a:lstStyle/>
          <a:p>
            <a:pPr eaLnBrk="1" hangingPunct="1">
              <a:lnSpc>
                <a:spcPct val="80000"/>
              </a:lnSpc>
            </a:pPr>
            <a:r>
              <a:rPr lang="en-US" sz="1800" smtClean="0">
                <a:latin typeface="Arial Black" pitchFamily="34" charset="0"/>
              </a:rPr>
              <a:t>Task Force on Tax Administration (2001);The report has five volumes and covers finer details of the system to offer new insight for undertaking comprehensive reforms. Briefly the report recommended that:</a:t>
            </a:r>
          </a:p>
          <a:p>
            <a:pPr lvl="1" eaLnBrk="1" hangingPunct="1">
              <a:lnSpc>
                <a:spcPct val="80000"/>
              </a:lnSpc>
            </a:pPr>
            <a:r>
              <a:rPr lang="en-US" sz="2000" smtClean="0">
                <a:latin typeface="Arial" charset="0"/>
                <a:cs typeface="Arial" charset="0"/>
              </a:rPr>
              <a:t>The Organizational Structure of CBR and its field offices need fundamental changes, especially it encouraged creating separate slots for Member (Audit) and Member (Legal) within CBR,</a:t>
            </a:r>
          </a:p>
          <a:p>
            <a:pPr lvl="1" eaLnBrk="1" hangingPunct="1">
              <a:lnSpc>
                <a:spcPct val="80000"/>
              </a:lnSpc>
            </a:pPr>
            <a:r>
              <a:rPr lang="en-US" sz="2000" smtClean="0">
                <a:latin typeface="Arial" charset="0"/>
                <a:cs typeface="Arial" charset="0"/>
              </a:rPr>
              <a:t>There should be an improvement in the design of human resource management system, revision is desired in recruitment, training, compensation, evaluation and promotion system and salaries to aligned with market rates</a:t>
            </a:r>
          </a:p>
          <a:p>
            <a:pPr lvl="1" eaLnBrk="1" hangingPunct="1">
              <a:lnSpc>
                <a:spcPct val="80000"/>
              </a:lnSpc>
            </a:pPr>
            <a:r>
              <a:rPr lang="en-US" sz="2000" smtClean="0">
                <a:latin typeface="Arial" charset="0"/>
                <a:cs typeface="Arial" charset="0"/>
              </a:rPr>
              <a:t>There should be maximum autonomy to the tax administration,</a:t>
            </a:r>
          </a:p>
          <a:p>
            <a:pPr lvl="1" eaLnBrk="1" hangingPunct="1">
              <a:lnSpc>
                <a:spcPct val="80000"/>
              </a:lnSpc>
            </a:pPr>
            <a:r>
              <a:rPr lang="en-US" sz="2000" smtClean="0">
                <a:latin typeface="Arial" charset="0"/>
                <a:cs typeface="Arial" charset="0"/>
              </a:rPr>
              <a:t>Internal Audit Divisions be setup at Collectorates,</a:t>
            </a:r>
          </a:p>
          <a:p>
            <a:pPr lvl="1" eaLnBrk="1" hangingPunct="1">
              <a:lnSpc>
                <a:spcPct val="80000"/>
              </a:lnSpc>
            </a:pPr>
            <a:r>
              <a:rPr lang="en-US" sz="2000" smtClean="0">
                <a:latin typeface="Arial" charset="0"/>
                <a:cs typeface="Arial" charset="0"/>
              </a:rPr>
              <a:t>Regional Collectors be established, and</a:t>
            </a:r>
          </a:p>
          <a:p>
            <a:pPr lvl="1" eaLnBrk="1" hangingPunct="1">
              <a:lnSpc>
                <a:spcPct val="80000"/>
              </a:lnSpc>
            </a:pPr>
            <a:r>
              <a:rPr lang="en-US" sz="2000" smtClean="0">
                <a:latin typeface="Arial" charset="0"/>
                <a:cs typeface="Arial" charset="0"/>
              </a:rPr>
              <a:t>Taxpayers Assistance Units be setup to streamline the contact between taxpayers and tax officials.</a:t>
            </a:r>
          </a:p>
          <a:p>
            <a:pPr lvl="1" eaLnBrk="1" hangingPunct="1">
              <a:lnSpc>
                <a:spcPct val="80000"/>
              </a:lnSpc>
            </a:pPr>
            <a:r>
              <a:rPr lang="en-US" sz="2000" smtClean="0">
                <a:latin typeface="Arial" charset="0"/>
                <a:cs typeface="Arial" charset="0"/>
              </a:rPr>
              <a:t>The annual revenue targets should be realistic,</a:t>
            </a:r>
          </a:p>
          <a:p>
            <a:pPr lvl="1" eaLnBrk="1" hangingPunct="1">
              <a:lnSpc>
                <a:spcPct val="80000"/>
              </a:lnSpc>
            </a:pPr>
            <a:r>
              <a:rPr lang="en-US" sz="2000" smtClean="0">
                <a:latin typeface="Arial" charset="0"/>
                <a:cs typeface="Arial" charset="0"/>
              </a:rPr>
              <a:t>The report also required automation of the system to ensure quick data retrieval and use.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p>
            <a:fld id="{CAF56D71-3D98-4A69-868E-C3A4B934088C}" type="slidenum">
              <a:rPr lang="en-US" sz="1200" smtClean="0">
                <a:latin typeface="Arial Black" pitchFamily="34" charset="0"/>
              </a:rPr>
              <a:pPr/>
              <a:t>27</a:t>
            </a:fld>
            <a:endParaRPr lang="en-US" sz="1200" smtClean="0">
              <a:latin typeface="Arial Black" pitchFamily="34" charset="0"/>
            </a:endParaRPr>
          </a:p>
        </p:txBody>
      </p:sp>
      <p:sp>
        <p:nvSpPr>
          <p:cNvPr id="21507" name="Rectangle 2"/>
          <p:cNvSpPr>
            <a:spLocks noGrp="1" noChangeArrowheads="1"/>
          </p:cNvSpPr>
          <p:nvPr>
            <p:ph type="title"/>
          </p:nvPr>
        </p:nvSpPr>
        <p:spPr>
          <a:xfrm>
            <a:off x="381000" y="381000"/>
            <a:ext cx="8382000" cy="1295400"/>
          </a:xfrm>
        </p:spPr>
        <p:txBody>
          <a:bodyPr>
            <a:normAutofit fontScale="90000"/>
          </a:bodyPr>
          <a:lstStyle/>
          <a:p>
            <a:pPr eaLnBrk="1" hangingPunct="1">
              <a:lnSpc>
                <a:spcPct val="80000"/>
              </a:lnSpc>
            </a:pPr>
            <a:r>
              <a:rPr lang="en-US" b="1" smtClean="0">
                <a:solidFill>
                  <a:srgbClr val="FF0000"/>
                </a:solidFill>
                <a:latin typeface="Arial Black" pitchFamily="34" charset="0"/>
              </a:rPr>
              <a:t>Tax Policy &amp; Administration</a:t>
            </a:r>
            <a:r>
              <a:rPr lang="en-US" sz="5400" b="1" smtClean="0">
                <a:solidFill>
                  <a:srgbClr val="FF0000"/>
                </a:solidFill>
                <a:latin typeface="Arial Black" pitchFamily="34" charset="0"/>
              </a:rPr>
              <a:t/>
            </a:r>
            <a:br>
              <a:rPr lang="en-US" sz="5400" b="1" smtClean="0">
                <a:solidFill>
                  <a:srgbClr val="FF0000"/>
                </a:solidFill>
                <a:latin typeface="Arial Black" pitchFamily="34" charset="0"/>
              </a:rPr>
            </a:br>
            <a:r>
              <a:rPr lang="en-US" sz="3600" b="1" smtClean="0">
                <a:solidFill>
                  <a:srgbClr val="FF0000"/>
                </a:solidFill>
                <a:latin typeface="Arial Black" pitchFamily="34" charset="0"/>
              </a:rPr>
              <a:t>(The Process of Reforms)</a:t>
            </a:r>
            <a:endParaRPr lang="en-US" sz="1200" b="1" smtClean="0">
              <a:solidFill>
                <a:srgbClr val="FF0000"/>
              </a:solidFill>
              <a:latin typeface="Arial Black" pitchFamily="34" charset="0"/>
            </a:endParaRPr>
          </a:p>
        </p:txBody>
      </p:sp>
      <p:sp>
        <p:nvSpPr>
          <p:cNvPr id="21508" name="Rectangle 3"/>
          <p:cNvSpPr>
            <a:spLocks noGrp="1" noChangeArrowheads="1"/>
          </p:cNvSpPr>
          <p:nvPr>
            <p:ph type="body" idx="1"/>
          </p:nvPr>
        </p:nvSpPr>
        <p:spPr>
          <a:xfrm>
            <a:off x="838200" y="1828800"/>
            <a:ext cx="7696200" cy="4800600"/>
          </a:xfrm>
        </p:spPr>
        <p:txBody>
          <a:bodyPr>
            <a:normAutofit lnSpcReduction="10000"/>
          </a:bodyPr>
          <a:lstStyle/>
          <a:p>
            <a:pPr lvl="1" eaLnBrk="1" hangingPunct="1">
              <a:buClr>
                <a:srgbClr val="FF0000"/>
              </a:buClr>
              <a:buFontTx/>
              <a:buChar char="o"/>
            </a:pPr>
            <a:r>
              <a:rPr lang="en-US" sz="2000" dirty="0" smtClean="0">
                <a:latin typeface="Arial Black" pitchFamily="34" charset="0"/>
              </a:rPr>
              <a:t>Reduced tax rates to minimize tax evasion and allow market forces to work;</a:t>
            </a:r>
          </a:p>
          <a:p>
            <a:pPr lvl="1" eaLnBrk="1" hangingPunct="1">
              <a:buClr>
                <a:srgbClr val="FF0000"/>
              </a:buClr>
              <a:buFontTx/>
              <a:buChar char="o"/>
            </a:pPr>
            <a:r>
              <a:rPr lang="en-US" sz="2000" dirty="0" smtClean="0">
                <a:latin typeface="Arial Black" pitchFamily="34" charset="0"/>
              </a:rPr>
              <a:t>Switch from tax on ‘production and investment’ to tax on ‘consumption and income’ – for example </a:t>
            </a:r>
            <a:r>
              <a:rPr lang="en-US" sz="2000" dirty="0" err="1" smtClean="0">
                <a:latin typeface="Arial Black" pitchFamily="34" charset="0"/>
              </a:rPr>
              <a:t>GST</a:t>
            </a:r>
            <a:r>
              <a:rPr lang="en-US" sz="2000" dirty="0" smtClean="0">
                <a:latin typeface="Arial Black" pitchFamily="34" charset="0"/>
              </a:rPr>
              <a:t> in VAT mode and reduced reliance on excise duties;</a:t>
            </a:r>
          </a:p>
          <a:p>
            <a:pPr lvl="1">
              <a:buClr>
                <a:srgbClr val="FF0000"/>
              </a:buClr>
              <a:buFontTx/>
              <a:buChar char="o"/>
            </a:pPr>
            <a:r>
              <a:rPr lang="en-US" sz="2000" dirty="0" smtClean="0">
                <a:latin typeface="Arial Black" pitchFamily="34" charset="0"/>
              </a:rPr>
              <a:t>Substantial rationalization and reduction of tariff and complete elimination of </a:t>
            </a:r>
            <a:r>
              <a:rPr lang="en-US" sz="2000" dirty="0" err="1" smtClean="0">
                <a:latin typeface="Arial Black" pitchFamily="34" charset="0"/>
              </a:rPr>
              <a:t>para</a:t>
            </a:r>
            <a:r>
              <a:rPr lang="en-US" sz="2000" dirty="0" smtClean="0">
                <a:latin typeface="Arial Black" pitchFamily="34" charset="0"/>
              </a:rPr>
              <a:t>-tariffs, (reduction in anti-export bias);</a:t>
            </a:r>
          </a:p>
          <a:p>
            <a:pPr lvl="2">
              <a:buClr>
                <a:srgbClr val="FF0000"/>
              </a:buClr>
              <a:buFontTx/>
              <a:buChar char="o"/>
            </a:pPr>
            <a:r>
              <a:rPr lang="en-US" sz="1600" dirty="0" smtClean="0"/>
              <a:t>Examples of Para-Tariff customs surcharges; additional charges; internal taxes and charges levied on imports; and decreed customs valuation</a:t>
            </a:r>
            <a:endParaRPr lang="en-US" sz="1600" dirty="0" smtClean="0">
              <a:latin typeface="Arial Black" pitchFamily="34" charset="0"/>
            </a:endParaRPr>
          </a:p>
          <a:p>
            <a:pPr lvl="1" eaLnBrk="1" hangingPunct="1">
              <a:buClr>
                <a:srgbClr val="FF0000"/>
              </a:buClr>
              <a:buFontTx/>
              <a:buChar char="o"/>
            </a:pPr>
            <a:r>
              <a:rPr lang="en-US" sz="2000" dirty="0" smtClean="0">
                <a:latin typeface="Arial Black" pitchFamily="34" charset="0"/>
              </a:rPr>
              <a:t>Gradual reduction in corporate rates to make investment internationally competitive.</a:t>
            </a:r>
          </a:p>
          <a:p>
            <a:pPr lvl="1" eaLnBrk="1" hangingPunct="1">
              <a:buClr>
                <a:srgbClr val="FF0000"/>
              </a:buClr>
              <a:buFontTx/>
              <a:buChar char="o"/>
            </a:pPr>
            <a:r>
              <a:rPr lang="en-US" sz="2000" dirty="0" smtClean="0">
                <a:latin typeface="Arial Black" pitchFamily="34" charset="0"/>
              </a:rPr>
              <a:t>Undertake wide-ranging reforms related to tax administration and system and procedures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4"/>
          <p:cNvSpPr>
            <a:spLocks noGrp="1"/>
          </p:cNvSpPr>
          <p:nvPr>
            <p:ph type="sldNum" sz="quarter" idx="12"/>
          </p:nvPr>
        </p:nvSpPr>
        <p:spPr>
          <a:noFill/>
        </p:spPr>
        <p:txBody>
          <a:bodyPr/>
          <a:lstStyle/>
          <a:p>
            <a:fld id="{38577993-1922-4094-AEEE-0AD24858D9C8}" type="slidenum">
              <a:rPr lang="en-US" smtClean="0">
                <a:latin typeface="Arial Black" pitchFamily="34" charset="0"/>
              </a:rPr>
              <a:pPr/>
              <a:t>28</a:t>
            </a:fld>
            <a:endParaRPr lang="en-US" smtClean="0">
              <a:latin typeface="Arial Black" pitchFamily="34" charset="0"/>
            </a:endParaRPr>
          </a:p>
        </p:txBody>
      </p:sp>
      <p:sp>
        <p:nvSpPr>
          <p:cNvPr id="22531" name="Rectangle 2"/>
          <p:cNvSpPr>
            <a:spLocks noGrp="1" noChangeArrowheads="1"/>
          </p:cNvSpPr>
          <p:nvPr>
            <p:ph type="title"/>
          </p:nvPr>
        </p:nvSpPr>
        <p:spPr>
          <a:xfrm>
            <a:off x="457200" y="274638"/>
            <a:ext cx="8229600" cy="5364162"/>
          </a:xfrm>
        </p:spPr>
        <p:txBody>
          <a:bodyPr/>
          <a:lstStyle/>
          <a:p>
            <a:pPr eaLnBrk="1" hangingPunct="1"/>
            <a:r>
              <a:rPr lang="en-US" sz="5400" b="1" smtClean="0">
                <a:solidFill>
                  <a:srgbClr val="FF0000"/>
                </a:solidFill>
                <a:latin typeface="Arial Black" pitchFamily="34" charset="0"/>
              </a:rPr>
              <a:t>Finer Details</a:t>
            </a:r>
            <a:br>
              <a:rPr lang="en-US" sz="5400" b="1" smtClean="0">
                <a:solidFill>
                  <a:srgbClr val="FF0000"/>
                </a:solidFill>
                <a:latin typeface="Arial Black" pitchFamily="34" charset="0"/>
              </a:rPr>
            </a:br>
            <a:r>
              <a:rPr lang="en-US" sz="5400" b="1" smtClean="0">
                <a:solidFill>
                  <a:srgbClr val="FF0000"/>
                </a:solidFill>
                <a:latin typeface="Arial Black" pitchFamily="34" charset="0"/>
              </a:rPr>
              <a:t>Related to Reforms</a:t>
            </a:r>
            <a:br>
              <a:rPr lang="en-US" sz="5400" b="1" smtClean="0">
                <a:solidFill>
                  <a:srgbClr val="FF0000"/>
                </a:solidFill>
                <a:latin typeface="Arial Black" pitchFamily="34" charset="0"/>
              </a:rPr>
            </a:br>
            <a:r>
              <a:rPr lang="en-US" sz="3200" b="1" smtClean="0">
                <a:solidFill>
                  <a:schemeClr val="tx1"/>
                </a:solidFill>
                <a:latin typeface="Arial Black" pitchFamily="34" charset="0"/>
              </a:rPr>
              <a:t>Three Areas</a:t>
            </a:r>
            <a:br>
              <a:rPr lang="en-US" sz="3200" b="1" smtClean="0">
                <a:solidFill>
                  <a:schemeClr val="tx1"/>
                </a:solidFill>
                <a:latin typeface="Arial Black" pitchFamily="34" charset="0"/>
              </a:rPr>
            </a:br>
            <a:r>
              <a:rPr lang="en-US" sz="3200" b="1" smtClean="0">
                <a:solidFill>
                  <a:schemeClr val="tx1"/>
                </a:solidFill>
                <a:latin typeface="Arial Black" pitchFamily="34" charset="0"/>
              </a:rPr>
              <a:t>1. Tax Policy Reforms</a:t>
            </a:r>
            <a:br>
              <a:rPr lang="en-US" sz="3200" b="1" smtClean="0">
                <a:solidFill>
                  <a:schemeClr val="tx1"/>
                </a:solidFill>
                <a:latin typeface="Arial Black" pitchFamily="34" charset="0"/>
              </a:rPr>
            </a:br>
            <a:r>
              <a:rPr lang="en-US" sz="3200" b="1" smtClean="0">
                <a:solidFill>
                  <a:schemeClr val="tx1"/>
                </a:solidFill>
                <a:latin typeface="Arial Black" pitchFamily="34" charset="0"/>
              </a:rPr>
              <a:t>2. Tax Administration Reforms</a:t>
            </a:r>
            <a:br>
              <a:rPr lang="en-US" sz="3200" b="1" smtClean="0">
                <a:solidFill>
                  <a:schemeClr val="tx1"/>
                </a:solidFill>
                <a:latin typeface="Arial Black" pitchFamily="34" charset="0"/>
              </a:rPr>
            </a:br>
            <a:r>
              <a:rPr lang="en-US" sz="3200" b="1" smtClean="0">
                <a:solidFill>
                  <a:schemeClr val="tx1"/>
                </a:solidFill>
                <a:latin typeface="Arial Black" pitchFamily="34" charset="0"/>
              </a:rPr>
              <a:t>3. Reforms in Systems &amp; Procedures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461E2829-3FDB-4A95-A653-EEAE21770EB8}" type="slidenum">
              <a:rPr lang="en-US" smtClean="0">
                <a:latin typeface="Arial Black" pitchFamily="34" charset="0"/>
              </a:rPr>
              <a:pPr/>
              <a:t>29</a:t>
            </a:fld>
            <a:endParaRPr lang="en-US" smtClean="0">
              <a:latin typeface="Arial Black" pitchFamily="34" charset="0"/>
            </a:endParaRPr>
          </a:p>
        </p:txBody>
      </p:sp>
      <p:sp>
        <p:nvSpPr>
          <p:cNvPr id="23555" name="Rectangle 2"/>
          <p:cNvSpPr>
            <a:spLocks noGrp="1" noChangeArrowheads="1"/>
          </p:cNvSpPr>
          <p:nvPr>
            <p:ph type="title"/>
          </p:nvPr>
        </p:nvSpPr>
        <p:spPr>
          <a:xfrm>
            <a:off x="457200" y="0"/>
            <a:ext cx="8305800" cy="1371600"/>
          </a:xfrm>
        </p:spPr>
        <p:txBody>
          <a:bodyPr>
            <a:normAutofit fontScale="90000"/>
          </a:bodyPr>
          <a:lstStyle/>
          <a:p>
            <a:pPr eaLnBrk="1" hangingPunct="1"/>
            <a:r>
              <a:rPr lang="en-US" sz="3600" b="1" smtClean="0">
                <a:solidFill>
                  <a:srgbClr val="FF0000"/>
                </a:solidFill>
                <a:latin typeface="Arial Black" pitchFamily="34" charset="0"/>
              </a:rPr>
              <a:t>Tax Policy Reforms</a:t>
            </a:r>
            <a:br>
              <a:rPr lang="en-US" sz="3600" b="1" smtClean="0">
                <a:solidFill>
                  <a:srgbClr val="FF0000"/>
                </a:solidFill>
                <a:latin typeface="Arial Black" pitchFamily="34" charset="0"/>
              </a:rPr>
            </a:br>
            <a:r>
              <a:rPr lang="en-US" sz="2800" b="1" smtClean="0">
                <a:solidFill>
                  <a:srgbClr val="FF0000"/>
                </a:solidFill>
                <a:latin typeface="Arial Black" pitchFamily="34" charset="0"/>
              </a:rPr>
              <a:t>related to </a:t>
            </a:r>
            <a:br>
              <a:rPr lang="en-US" sz="2800" b="1" smtClean="0">
                <a:solidFill>
                  <a:srgbClr val="FF0000"/>
                </a:solidFill>
                <a:latin typeface="Arial Black" pitchFamily="34" charset="0"/>
              </a:rPr>
            </a:br>
            <a:r>
              <a:rPr lang="en-US" sz="2800" b="1" smtClean="0">
                <a:solidFill>
                  <a:srgbClr val="FF0000"/>
                </a:solidFill>
                <a:latin typeface="Arial Black" pitchFamily="34" charset="0"/>
              </a:rPr>
              <a:t>tax rates and basic threshold level</a:t>
            </a:r>
          </a:p>
        </p:txBody>
      </p:sp>
      <p:sp>
        <p:nvSpPr>
          <p:cNvPr id="23556" name="Rectangle 3"/>
          <p:cNvSpPr>
            <a:spLocks noGrp="1" noChangeArrowheads="1"/>
          </p:cNvSpPr>
          <p:nvPr>
            <p:ph type="body" idx="1"/>
          </p:nvPr>
        </p:nvSpPr>
        <p:spPr>
          <a:xfrm>
            <a:off x="609600" y="1371600"/>
            <a:ext cx="8001000" cy="5105400"/>
          </a:xfrm>
        </p:spPr>
        <p:txBody>
          <a:bodyPr/>
          <a:lstStyle/>
          <a:p>
            <a:pPr lvl="1" eaLnBrk="1" hangingPunct="1"/>
            <a:r>
              <a:rPr lang="en-US" sz="2400" smtClean="0">
                <a:latin typeface="Arial Black" pitchFamily="34" charset="0"/>
              </a:rPr>
              <a:t>Transition from ST to GST</a:t>
            </a:r>
          </a:p>
          <a:p>
            <a:pPr lvl="2" eaLnBrk="1" hangingPunct="1"/>
            <a:r>
              <a:rPr lang="en-US" sz="1800" smtClean="0">
                <a:latin typeface="Arial Black" pitchFamily="34" charset="0"/>
              </a:rPr>
              <a:t>Zero-rating concept and Multiple Rate Structure</a:t>
            </a:r>
          </a:p>
          <a:p>
            <a:pPr lvl="1" eaLnBrk="1" hangingPunct="1"/>
            <a:r>
              <a:rPr lang="en-US" sz="2400" smtClean="0">
                <a:latin typeface="Arial Black" pitchFamily="34" charset="0"/>
              </a:rPr>
              <a:t>Decision to Rationalize and Reduce Tariff</a:t>
            </a:r>
          </a:p>
          <a:p>
            <a:pPr lvl="2" eaLnBrk="1" hangingPunct="1"/>
            <a:r>
              <a:rPr lang="en-US" sz="1800" smtClean="0">
                <a:latin typeface="Arial Black" pitchFamily="34" charset="0"/>
              </a:rPr>
              <a:t>Resolving Issue of Tariff Peaks and Escalation </a:t>
            </a:r>
            <a:endParaRPr lang="en-US" sz="2000" smtClean="0">
              <a:latin typeface="Arial Black" pitchFamily="34" charset="0"/>
            </a:endParaRPr>
          </a:p>
          <a:p>
            <a:pPr lvl="1" eaLnBrk="1" hangingPunct="1"/>
            <a:r>
              <a:rPr lang="en-US" sz="2400" smtClean="0">
                <a:latin typeface="Arial Black" pitchFamily="34" charset="0"/>
              </a:rPr>
              <a:t>Decision to reduce reliance on Excise Duties</a:t>
            </a:r>
          </a:p>
          <a:p>
            <a:pPr lvl="1" eaLnBrk="1" hangingPunct="1"/>
            <a:r>
              <a:rPr lang="en-US" sz="2400" smtClean="0">
                <a:latin typeface="Arial Black" pitchFamily="34" charset="0"/>
              </a:rPr>
              <a:t>Change the composition of Direct Taxes – rate reduction and broadening of base</a:t>
            </a:r>
          </a:p>
          <a:p>
            <a:pPr lvl="1" eaLnBrk="1" hangingPunct="1"/>
            <a:endParaRPr lang="en-US" sz="2000" dirty="0" smtClean="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p:spPr>
        <p:txBody>
          <a:bodyPr/>
          <a:lstStyle/>
          <a:p>
            <a:fld id="{C391421F-2348-431E-8F9A-34B32A330AC8}" type="slidenum">
              <a:rPr lang="en-US" sz="1200" smtClean="0">
                <a:latin typeface="Arial Black" pitchFamily="34" charset="0"/>
              </a:rPr>
              <a:pPr/>
              <a:t>30</a:t>
            </a:fld>
            <a:endParaRPr lang="en-US" sz="1200" smtClean="0">
              <a:latin typeface="Arial Black" pitchFamily="34" charset="0"/>
            </a:endParaRPr>
          </a:p>
        </p:txBody>
      </p:sp>
      <p:sp>
        <p:nvSpPr>
          <p:cNvPr id="26627" name="Rectangle 2"/>
          <p:cNvSpPr>
            <a:spLocks noGrp="1" noChangeArrowheads="1"/>
          </p:cNvSpPr>
          <p:nvPr>
            <p:ph type="title"/>
          </p:nvPr>
        </p:nvSpPr>
        <p:spPr>
          <a:xfrm>
            <a:off x="457200" y="274638"/>
            <a:ext cx="8229600" cy="792162"/>
          </a:xfrm>
        </p:spPr>
        <p:txBody>
          <a:bodyPr>
            <a:normAutofit fontScale="90000"/>
          </a:bodyPr>
          <a:lstStyle/>
          <a:p>
            <a:pPr eaLnBrk="1" hangingPunct="1"/>
            <a:r>
              <a:rPr lang="en-US" sz="3600" b="1" smtClean="0">
                <a:solidFill>
                  <a:srgbClr val="FF0000"/>
                </a:solidFill>
                <a:latin typeface="Arial Black" pitchFamily="34" charset="0"/>
              </a:rPr>
              <a:t>Reforms Related to Tax Administration &amp; Procedures</a:t>
            </a:r>
          </a:p>
        </p:txBody>
      </p:sp>
      <p:sp>
        <p:nvSpPr>
          <p:cNvPr id="26628" name="Rectangle 3"/>
          <p:cNvSpPr>
            <a:spLocks noGrp="1" noChangeArrowheads="1"/>
          </p:cNvSpPr>
          <p:nvPr>
            <p:ph type="body" idx="1"/>
          </p:nvPr>
        </p:nvSpPr>
        <p:spPr>
          <a:xfrm>
            <a:off x="457200" y="1295400"/>
            <a:ext cx="8458200" cy="5562600"/>
          </a:xfrm>
        </p:spPr>
        <p:txBody>
          <a:bodyPr/>
          <a:lstStyle/>
          <a:p>
            <a:pPr eaLnBrk="1" hangingPunct="1"/>
            <a:r>
              <a:rPr lang="en-US" sz="2400" smtClean="0">
                <a:latin typeface="Arial Black" pitchFamily="34" charset="0"/>
              </a:rPr>
              <a:t>In an effort to improve efficiency of workforce, the reforms in the area of tax administration took the following shape:</a:t>
            </a:r>
            <a:endParaRPr lang="en-US" b="1" smtClean="0">
              <a:solidFill>
                <a:srgbClr val="FF0000"/>
              </a:solidFill>
              <a:latin typeface="Arial Black" pitchFamily="34" charset="0"/>
            </a:endParaRPr>
          </a:p>
          <a:p>
            <a:pPr lvl="1" eaLnBrk="1" hangingPunct="1"/>
            <a:r>
              <a:rPr lang="en-US" sz="2000" smtClean="0">
                <a:latin typeface="Arial Black" pitchFamily="34" charset="0"/>
              </a:rPr>
              <a:t>Transformation of FBR and Field Offices on Functional Lines and Reorganization field offices into two streams dealing with internal and international trade taxes</a:t>
            </a:r>
          </a:p>
          <a:p>
            <a:pPr lvl="1" eaLnBrk="1" hangingPunct="1"/>
            <a:r>
              <a:rPr lang="en-US" sz="2000" smtClean="0">
                <a:latin typeface="Arial Black" pitchFamily="34" charset="0"/>
              </a:rPr>
              <a:t>Simplification of Laws, Procedures, and Return Forms</a:t>
            </a:r>
          </a:p>
          <a:p>
            <a:pPr lvl="1" eaLnBrk="1" hangingPunct="1"/>
            <a:r>
              <a:rPr lang="en-US" sz="2000" smtClean="0">
                <a:latin typeface="Arial Black" pitchFamily="34" charset="0"/>
              </a:rPr>
              <a:t>Implementation of Self-assessment Scheme</a:t>
            </a:r>
          </a:p>
          <a:p>
            <a:pPr lvl="1" eaLnBrk="1" hangingPunct="1"/>
            <a:r>
              <a:rPr lang="en-US" sz="2000" smtClean="0">
                <a:latin typeface="Arial Black" pitchFamily="34" charset="0"/>
              </a:rPr>
              <a:t>Alternate Dispute Resolution System and Reduction in the Litigation Burden</a:t>
            </a:r>
          </a:p>
          <a:p>
            <a:pPr lvl="1" eaLnBrk="1" hangingPunct="1"/>
            <a:r>
              <a:rPr lang="en-US" sz="2000" smtClean="0">
                <a:latin typeface="Arial Black" pitchFamily="34" charset="0"/>
              </a:rPr>
              <a:t>Automation of Business Processes</a:t>
            </a:r>
          </a:p>
          <a:p>
            <a:pPr lvl="1" eaLnBrk="1" hangingPunct="1"/>
            <a:r>
              <a:rPr lang="en-US" sz="2000" smtClean="0">
                <a:latin typeface="Arial Black" pitchFamily="34" charset="0"/>
              </a:rPr>
              <a:t>HR Initiatives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0E180F90-B235-424B-9421-58F9DE06C85E}" type="slidenum">
              <a:rPr lang="en-US" smtClean="0"/>
              <a:pPr>
                <a:defRPr/>
              </a:pPr>
              <a:t>31</a:t>
            </a:fld>
            <a:endParaRPr lang="en-US"/>
          </a:p>
        </p:txBody>
      </p:sp>
      <p:sp>
        <p:nvSpPr>
          <p:cNvPr id="27651" name="Rectangle 2"/>
          <p:cNvSpPr>
            <a:spLocks noGrp="1" noChangeArrowheads="1"/>
          </p:cNvSpPr>
          <p:nvPr>
            <p:ph type="title"/>
          </p:nvPr>
        </p:nvSpPr>
        <p:spPr>
          <a:xfrm>
            <a:off x="457200" y="274638"/>
            <a:ext cx="8382000" cy="5059362"/>
          </a:xfrm>
        </p:spPr>
        <p:txBody>
          <a:bodyPr/>
          <a:lstStyle/>
          <a:p>
            <a:pPr eaLnBrk="1" hangingPunct="1"/>
            <a:r>
              <a:rPr lang="en-US" sz="5400" b="1" smtClean="0">
                <a:solidFill>
                  <a:srgbClr val="FF0000"/>
                </a:solidFill>
                <a:latin typeface="Rockwell Extra Bold" pitchFamily="18" charset="0"/>
              </a:rPr>
              <a:t>OUTCOME OF REFORMS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title"/>
          </p:nvPr>
        </p:nvSpPr>
        <p:spPr/>
        <p:txBody>
          <a:bodyPr/>
          <a:lstStyle/>
          <a:p>
            <a:r>
              <a:rPr lang="en-US" smtClean="0">
                <a:solidFill>
                  <a:srgbClr val="FF0000"/>
                </a:solidFill>
                <a:latin typeface="Arial Black" pitchFamily="34" charset="0"/>
              </a:rPr>
              <a:t>Impact Analysis?</a:t>
            </a:r>
          </a:p>
        </p:txBody>
      </p:sp>
      <p:sp>
        <p:nvSpPr>
          <p:cNvPr id="28675" name="Content Placeholder 4"/>
          <p:cNvSpPr>
            <a:spLocks noGrp="1"/>
          </p:cNvSpPr>
          <p:nvPr>
            <p:ph idx="1"/>
          </p:nvPr>
        </p:nvSpPr>
        <p:spPr/>
        <p:txBody>
          <a:bodyPr/>
          <a:lstStyle/>
          <a:p>
            <a:r>
              <a:rPr lang="en-US" sz="2400" smtClean="0">
                <a:latin typeface="Arial Black" pitchFamily="34" charset="0"/>
              </a:rPr>
              <a:t>It is rather easy to find out what happened and why but not easy to evaluate the success or merit of a particular tax reform episode. Many reasons for that:</a:t>
            </a:r>
          </a:p>
          <a:p>
            <a:pPr lvl="1"/>
            <a:r>
              <a:rPr lang="en-US" sz="2000" smtClean="0">
                <a:latin typeface="Arial Black" pitchFamily="34" charset="0"/>
              </a:rPr>
              <a:t>Success or failure has to be judged on the basis of trade-offs made between competing objectives (equity vs efficiency or administrative simplicity vs fairness)</a:t>
            </a:r>
          </a:p>
          <a:p>
            <a:pPr lvl="1"/>
            <a:r>
              <a:rPr lang="en-US" sz="2000" smtClean="0">
                <a:latin typeface="Arial Black" pitchFamily="34" charset="0"/>
              </a:rPr>
              <a:t>Lack of precision in measuring the impact of reforms (partial equilibrium vs general equilibrium analysis on the basis of available data)</a:t>
            </a:r>
          </a:p>
          <a:p>
            <a:pPr lvl="1"/>
            <a:r>
              <a:rPr lang="en-US" sz="2000" smtClean="0">
                <a:latin typeface="Arial Black" pitchFamily="34" charset="0"/>
              </a:rPr>
              <a:t>More than one approaches to measuring tax incidence and the efficiency benefits</a:t>
            </a:r>
          </a:p>
        </p:txBody>
      </p:sp>
      <p:sp>
        <p:nvSpPr>
          <p:cNvPr id="3" name="Slide Number Placeholder 2"/>
          <p:cNvSpPr>
            <a:spLocks noGrp="1"/>
          </p:cNvSpPr>
          <p:nvPr>
            <p:ph type="sldNum" sz="quarter" idx="12"/>
          </p:nvPr>
        </p:nvSpPr>
        <p:spPr/>
        <p:txBody>
          <a:bodyPr/>
          <a:lstStyle/>
          <a:p>
            <a:pPr>
              <a:defRPr/>
            </a:pPr>
            <a:fld id="{CF52DE76-3953-4D1B-857D-16E62C655FA7}"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p:spPr>
        <p:txBody>
          <a:bodyPr/>
          <a:lstStyle/>
          <a:p>
            <a:fld id="{32D84F5F-CADD-42F4-9AD1-165E8FD68D6F}" type="slidenum">
              <a:rPr lang="en-US" sz="1200" smtClean="0">
                <a:latin typeface="Arial Black" pitchFamily="34" charset="0"/>
              </a:rPr>
              <a:pPr/>
              <a:t>33</a:t>
            </a:fld>
            <a:endParaRPr lang="en-US" sz="1200" smtClean="0">
              <a:latin typeface="Arial Black" pitchFamily="34" charset="0"/>
            </a:endParaRPr>
          </a:p>
        </p:txBody>
      </p:sp>
      <p:sp>
        <p:nvSpPr>
          <p:cNvPr id="29699" name="Rectangle 2"/>
          <p:cNvSpPr>
            <a:spLocks noGrp="1" noChangeArrowheads="1"/>
          </p:cNvSpPr>
          <p:nvPr>
            <p:ph type="title"/>
          </p:nvPr>
        </p:nvSpPr>
        <p:spPr>
          <a:xfrm>
            <a:off x="457200" y="304800"/>
            <a:ext cx="8458200" cy="1524000"/>
          </a:xfrm>
        </p:spPr>
        <p:txBody>
          <a:bodyPr>
            <a:normAutofit fontScale="90000"/>
          </a:bodyPr>
          <a:lstStyle/>
          <a:p>
            <a:pPr eaLnBrk="1" hangingPunct="1">
              <a:lnSpc>
                <a:spcPct val="80000"/>
              </a:lnSpc>
            </a:pPr>
            <a:r>
              <a:rPr lang="en-GB" sz="4000" b="1" smtClean="0">
                <a:solidFill>
                  <a:srgbClr val="FF0000"/>
                </a:solidFill>
                <a:latin typeface="Arial Black" pitchFamily="34" charset="0"/>
              </a:rPr>
              <a:t>Escalation in Revenue Receipts</a:t>
            </a:r>
            <a:br>
              <a:rPr lang="en-GB" sz="4000" b="1" smtClean="0">
                <a:solidFill>
                  <a:srgbClr val="FF0000"/>
                </a:solidFill>
                <a:latin typeface="Arial Black" pitchFamily="34" charset="0"/>
              </a:rPr>
            </a:br>
            <a:r>
              <a:rPr lang="en-GB" sz="4000" b="1" smtClean="0">
                <a:solidFill>
                  <a:schemeClr val="tx1"/>
                </a:solidFill>
                <a:latin typeface="Arial Black" pitchFamily="34" charset="0"/>
              </a:rPr>
              <a:t>(Easier Part)</a:t>
            </a:r>
            <a:endParaRPr lang="en-US" sz="4000" b="1" smtClean="0">
              <a:solidFill>
                <a:schemeClr val="tx1"/>
              </a:solidFill>
              <a:latin typeface="Arial Black" pitchFamily="34" charset="0"/>
            </a:endParaRPr>
          </a:p>
        </p:txBody>
      </p:sp>
      <p:sp>
        <p:nvSpPr>
          <p:cNvPr id="29700" name="Rectangle 3"/>
          <p:cNvSpPr>
            <a:spLocks noGrp="1" noChangeArrowheads="1"/>
          </p:cNvSpPr>
          <p:nvPr>
            <p:ph type="body" idx="1"/>
          </p:nvPr>
        </p:nvSpPr>
        <p:spPr>
          <a:xfrm>
            <a:off x="1066800" y="1905000"/>
            <a:ext cx="7391400" cy="4595813"/>
          </a:xfrm>
        </p:spPr>
        <p:txBody>
          <a:bodyPr/>
          <a:lstStyle/>
          <a:p>
            <a:pPr eaLnBrk="1" hangingPunct="1"/>
            <a:r>
              <a:rPr lang="en-US" sz="2000" dirty="0" smtClean="0">
                <a:latin typeface="Arial Black" pitchFamily="34" charset="0"/>
              </a:rPr>
              <a:t>In the legacy system it took </a:t>
            </a:r>
            <a:r>
              <a:rPr lang="en-US" sz="2000" dirty="0" err="1" smtClean="0">
                <a:latin typeface="Arial Black" pitchFamily="34" charset="0"/>
              </a:rPr>
              <a:t>CBR</a:t>
            </a:r>
            <a:r>
              <a:rPr lang="en-US" sz="2000" dirty="0" smtClean="0">
                <a:latin typeface="Arial Black" pitchFamily="34" charset="0"/>
              </a:rPr>
              <a:t> </a:t>
            </a:r>
            <a:r>
              <a:rPr lang="en-US" sz="2000" b="1" dirty="0" smtClean="0">
                <a:latin typeface="Arial Black" pitchFamily="34" charset="0"/>
              </a:rPr>
              <a:t>forty two</a:t>
            </a:r>
            <a:r>
              <a:rPr lang="en-US" sz="2000" dirty="0" smtClean="0">
                <a:solidFill>
                  <a:srgbClr val="3333CC"/>
                </a:solidFill>
                <a:latin typeface="Arial Black" pitchFamily="34" charset="0"/>
              </a:rPr>
              <a:t> </a:t>
            </a:r>
            <a:r>
              <a:rPr lang="en-US" sz="2000" dirty="0" smtClean="0">
                <a:latin typeface="Arial Black" pitchFamily="34" charset="0"/>
              </a:rPr>
              <a:t>years to collect the first </a:t>
            </a:r>
            <a:r>
              <a:rPr lang="en-US" sz="2000" b="1" dirty="0" err="1" smtClean="0">
                <a:solidFill>
                  <a:srgbClr val="006600"/>
                </a:solidFill>
                <a:latin typeface="Arial Black" pitchFamily="34" charset="0"/>
              </a:rPr>
              <a:t>Rs</a:t>
            </a:r>
            <a:r>
              <a:rPr lang="en-US" sz="2000" b="1" dirty="0" smtClean="0">
                <a:solidFill>
                  <a:srgbClr val="006600"/>
                </a:solidFill>
                <a:latin typeface="Arial Black" pitchFamily="34" charset="0"/>
              </a:rPr>
              <a:t>. 100 billion</a:t>
            </a:r>
            <a:r>
              <a:rPr lang="en-US" sz="2000" dirty="0" smtClean="0">
                <a:latin typeface="Arial Black" pitchFamily="34" charset="0"/>
              </a:rPr>
              <a:t> (1947-48 to 1989-90);</a:t>
            </a:r>
          </a:p>
          <a:p>
            <a:pPr eaLnBrk="1" hangingPunct="1"/>
            <a:r>
              <a:rPr lang="en-US" sz="2000" dirty="0" smtClean="0">
                <a:latin typeface="Arial Black" pitchFamily="34" charset="0"/>
              </a:rPr>
              <a:t>Within next </a:t>
            </a:r>
            <a:r>
              <a:rPr lang="en-US" sz="2000" b="1" dirty="0" smtClean="0">
                <a:latin typeface="Arial Black" pitchFamily="34" charset="0"/>
              </a:rPr>
              <a:t>five</a:t>
            </a:r>
            <a:r>
              <a:rPr lang="en-US" sz="2000" dirty="0" smtClean="0">
                <a:latin typeface="Arial Black" pitchFamily="34" charset="0"/>
              </a:rPr>
              <a:t> years, this amount was doubled and crossed </a:t>
            </a:r>
            <a:r>
              <a:rPr lang="en-US" sz="2000" b="1" dirty="0" err="1" smtClean="0">
                <a:solidFill>
                  <a:srgbClr val="006600"/>
                </a:solidFill>
                <a:latin typeface="Arial Black" pitchFamily="34" charset="0"/>
              </a:rPr>
              <a:t>Rs</a:t>
            </a:r>
            <a:r>
              <a:rPr lang="en-US" sz="2000" b="1" dirty="0" smtClean="0">
                <a:solidFill>
                  <a:srgbClr val="006600"/>
                </a:solidFill>
                <a:latin typeface="Arial Black" pitchFamily="34" charset="0"/>
              </a:rPr>
              <a:t>. 200 billion</a:t>
            </a:r>
            <a:r>
              <a:rPr lang="en-US" sz="2000" dirty="0" smtClean="0">
                <a:latin typeface="Arial Black" pitchFamily="34" charset="0"/>
              </a:rPr>
              <a:t> in 1994-95; </a:t>
            </a:r>
          </a:p>
          <a:p>
            <a:pPr eaLnBrk="1" hangingPunct="1"/>
            <a:r>
              <a:rPr lang="en-US" sz="2000" dirty="0" smtClean="0">
                <a:latin typeface="Arial Black" pitchFamily="34" charset="0"/>
              </a:rPr>
              <a:t>Another </a:t>
            </a:r>
            <a:r>
              <a:rPr lang="en-US" sz="2000" b="1" dirty="0" smtClean="0">
                <a:latin typeface="Arial Black" pitchFamily="34" charset="0"/>
              </a:rPr>
              <a:t>seven</a:t>
            </a:r>
            <a:r>
              <a:rPr lang="en-US" sz="2000" dirty="0" smtClean="0">
                <a:solidFill>
                  <a:srgbClr val="FF0000"/>
                </a:solidFill>
                <a:latin typeface="Arial Black" pitchFamily="34" charset="0"/>
              </a:rPr>
              <a:t> </a:t>
            </a:r>
            <a:r>
              <a:rPr lang="en-US" sz="2000" dirty="0" smtClean="0">
                <a:latin typeface="Arial Black" pitchFamily="34" charset="0"/>
              </a:rPr>
              <a:t>years, the collection crossed </a:t>
            </a:r>
            <a:r>
              <a:rPr lang="en-US" sz="2000" b="1" dirty="0" err="1" smtClean="0">
                <a:solidFill>
                  <a:srgbClr val="006600"/>
                </a:solidFill>
                <a:latin typeface="Arial Black" pitchFamily="34" charset="0"/>
              </a:rPr>
              <a:t>Rs</a:t>
            </a:r>
            <a:r>
              <a:rPr lang="en-US" sz="2000" b="1" dirty="0" smtClean="0">
                <a:solidFill>
                  <a:srgbClr val="006600"/>
                </a:solidFill>
                <a:latin typeface="Arial Black" pitchFamily="34" charset="0"/>
              </a:rPr>
              <a:t>. 400 billion</a:t>
            </a:r>
            <a:r>
              <a:rPr lang="en-US" sz="2000" dirty="0" smtClean="0">
                <a:latin typeface="Arial Black" pitchFamily="34" charset="0"/>
              </a:rPr>
              <a:t> in 2001-02;</a:t>
            </a:r>
          </a:p>
          <a:p>
            <a:pPr eaLnBrk="1" hangingPunct="1"/>
            <a:r>
              <a:rPr lang="en-US" sz="2000" smtClean="0">
                <a:latin typeface="Arial Black" pitchFamily="34" charset="0"/>
              </a:rPr>
              <a:t>Further </a:t>
            </a:r>
            <a:r>
              <a:rPr lang="en-US" sz="2000" b="1" smtClean="0">
                <a:latin typeface="Arial Black" pitchFamily="34" charset="0"/>
              </a:rPr>
              <a:t>five</a:t>
            </a:r>
            <a:r>
              <a:rPr lang="en-US" sz="2000" smtClean="0">
                <a:latin typeface="Arial Black" pitchFamily="34" charset="0"/>
              </a:rPr>
              <a:t> years and the collection crossed </a:t>
            </a:r>
            <a:r>
              <a:rPr lang="en-US" sz="2000" b="1" dirty="0" err="1" smtClean="0">
                <a:solidFill>
                  <a:srgbClr val="006600"/>
                </a:solidFill>
                <a:latin typeface="Arial Black" pitchFamily="34" charset="0"/>
              </a:rPr>
              <a:t>Rs</a:t>
            </a:r>
            <a:r>
              <a:rPr lang="en-US" sz="2000" b="1" dirty="0" smtClean="0">
                <a:solidFill>
                  <a:srgbClr val="006600"/>
                </a:solidFill>
                <a:latin typeface="Arial Black" pitchFamily="34" charset="0"/>
              </a:rPr>
              <a:t>. 800 billion</a:t>
            </a:r>
            <a:r>
              <a:rPr lang="en-US" sz="2000" dirty="0" smtClean="0">
                <a:latin typeface="Arial Black" pitchFamily="34" charset="0"/>
              </a:rPr>
              <a:t> mark in 2006-07; and</a:t>
            </a:r>
          </a:p>
          <a:p>
            <a:pPr eaLnBrk="1" hangingPunct="1"/>
            <a:r>
              <a:rPr lang="en-US" sz="2000" dirty="0" err="1" smtClean="0">
                <a:latin typeface="Arial Black" pitchFamily="34" charset="0"/>
              </a:rPr>
              <a:t>FBR</a:t>
            </a:r>
            <a:r>
              <a:rPr lang="en-US" sz="2000" dirty="0" smtClean="0">
                <a:latin typeface="Arial Black" pitchFamily="34" charset="0"/>
              </a:rPr>
              <a:t> crossed the historic </a:t>
            </a:r>
            <a:r>
              <a:rPr lang="en-US" sz="2000" b="1" dirty="0" smtClean="0">
                <a:solidFill>
                  <a:srgbClr val="006600"/>
                </a:solidFill>
                <a:latin typeface="Arial Black" pitchFamily="34" charset="0"/>
              </a:rPr>
              <a:t>one trillion</a:t>
            </a:r>
            <a:r>
              <a:rPr lang="en-US" sz="2000" dirty="0" smtClean="0">
                <a:latin typeface="Arial Black" pitchFamily="34" charset="0"/>
              </a:rPr>
              <a:t> rupees mark in 2007-08.</a:t>
            </a:r>
          </a:p>
          <a:p>
            <a:pPr eaLnBrk="1" hangingPunct="1"/>
            <a:r>
              <a:rPr lang="en-US" sz="2000" dirty="0" smtClean="0">
                <a:solidFill>
                  <a:srgbClr val="FF0000"/>
                </a:solidFill>
                <a:latin typeface="Arial Black" pitchFamily="34" charset="0"/>
              </a:rPr>
              <a:t>Concern about absolute </a:t>
            </a:r>
            <a:r>
              <a:rPr lang="en-US" sz="2000" dirty="0" err="1" smtClean="0">
                <a:solidFill>
                  <a:srgbClr val="FF0000"/>
                </a:solidFill>
                <a:latin typeface="Arial Black" pitchFamily="34" charset="0"/>
              </a:rPr>
              <a:t>vs</a:t>
            </a:r>
            <a:r>
              <a:rPr lang="en-US" sz="2000" dirty="0" smtClean="0">
                <a:solidFill>
                  <a:srgbClr val="FF0000"/>
                </a:solidFill>
                <a:latin typeface="Arial Black" pitchFamily="34" charset="0"/>
              </a:rPr>
              <a:t> Relative Increase.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lide Number Placeholder 6"/>
          <p:cNvSpPr>
            <a:spLocks noGrp="1"/>
          </p:cNvSpPr>
          <p:nvPr>
            <p:ph type="sldNum" sz="quarter" idx="12"/>
          </p:nvPr>
        </p:nvSpPr>
        <p:spPr>
          <a:noFill/>
        </p:spPr>
        <p:txBody>
          <a:bodyPr/>
          <a:lstStyle/>
          <a:p>
            <a:fld id="{2EDADBCA-2E95-45B0-87CE-71FE62297212}" type="slidenum">
              <a:rPr lang="en-US" sz="1200" smtClean="0">
                <a:latin typeface="Arial Black" pitchFamily="34" charset="0"/>
              </a:rPr>
              <a:pPr/>
              <a:t>34</a:t>
            </a:fld>
            <a:endParaRPr lang="en-US" sz="1200" smtClean="0">
              <a:latin typeface="Arial Black" pitchFamily="34" charset="0"/>
            </a:endParaRPr>
          </a:p>
        </p:txBody>
      </p:sp>
      <p:sp>
        <p:nvSpPr>
          <p:cNvPr id="4101" name="Rectangle 2"/>
          <p:cNvSpPr>
            <a:spLocks noGrp="1" noChangeArrowheads="1"/>
          </p:cNvSpPr>
          <p:nvPr>
            <p:ph type="title"/>
          </p:nvPr>
        </p:nvSpPr>
        <p:spPr>
          <a:xfrm>
            <a:off x="762000" y="381000"/>
            <a:ext cx="7772400" cy="1905000"/>
          </a:xfrm>
        </p:spPr>
        <p:txBody>
          <a:bodyPr/>
          <a:lstStyle/>
          <a:p>
            <a:pPr eaLnBrk="1" hangingPunct="1"/>
            <a:r>
              <a:rPr lang="en-GB" sz="3600" b="1" smtClean="0">
                <a:solidFill>
                  <a:srgbClr val="FF0000"/>
                </a:solidFill>
                <a:latin typeface="Arial Black" pitchFamily="34" charset="0"/>
              </a:rPr>
              <a:t>Tax Structure of Pakistan</a:t>
            </a:r>
            <a:r>
              <a:rPr lang="en-US" sz="3600" b="1" smtClean="0">
                <a:solidFill>
                  <a:srgbClr val="FF0000"/>
                </a:solidFill>
                <a:latin typeface="Arial Black" pitchFamily="34" charset="0"/>
              </a:rPr>
              <a:t>:</a:t>
            </a:r>
            <a:br>
              <a:rPr lang="en-US" sz="3600" b="1" smtClean="0">
                <a:solidFill>
                  <a:srgbClr val="FF0000"/>
                </a:solidFill>
                <a:latin typeface="Arial Black" pitchFamily="34" charset="0"/>
              </a:rPr>
            </a:br>
            <a:r>
              <a:rPr lang="en-US" sz="2000" smtClean="0">
                <a:solidFill>
                  <a:schemeClr val="tx1"/>
                </a:solidFill>
                <a:latin typeface="Arial Black" pitchFamily="34" charset="0"/>
              </a:rPr>
              <a:t>Significant Change in the Tax Mix during 1990-91 &amp; 2006-07; not only between direct and indirect taxes but also within indirect taxes</a:t>
            </a:r>
          </a:p>
        </p:txBody>
      </p:sp>
      <p:graphicFrame>
        <p:nvGraphicFramePr>
          <p:cNvPr id="632835" name="Group 3"/>
          <p:cNvGraphicFramePr>
            <a:graphicFrameLocks noGrp="1"/>
          </p:cNvGraphicFramePr>
          <p:nvPr/>
        </p:nvGraphicFramePr>
        <p:xfrm>
          <a:off x="1228725" y="-969963"/>
          <a:ext cx="600075" cy="518160"/>
        </p:xfrm>
        <a:graphic>
          <a:graphicData uri="http://schemas.openxmlformats.org/drawingml/2006/table">
            <a:tbl>
              <a:tblPr/>
              <a:tblGrid>
                <a:gridCol w="600075"/>
              </a:tblGrid>
              <a:tr h="161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4098" name="Object 9"/>
          <p:cNvGraphicFramePr>
            <a:graphicFrameLocks noChangeAspect="1"/>
          </p:cNvGraphicFramePr>
          <p:nvPr>
            <p:ph sz="half" idx="1"/>
          </p:nvPr>
        </p:nvGraphicFramePr>
        <p:xfrm>
          <a:off x="609600" y="2452688"/>
          <a:ext cx="3886200" cy="3871912"/>
        </p:xfrm>
        <a:graphic>
          <a:graphicData uri="http://schemas.openxmlformats.org/presentationml/2006/ole">
            <p:oleObj spid="_x0000_s4098" name="Chart" r:id="rId3" imgW="2933700" imgH="2590800" progId="Excel.Sheet.8">
              <p:embed/>
            </p:oleObj>
          </a:graphicData>
        </a:graphic>
      </p:graphicFrame>
      <p:graphicFrame>
        <p:nvGraphicFramePr>
          <p:cNvPr id="4099" name="Object 10"/>
          <p:cNvGraphicFramePr>
            <a:graphicFrameLocks noChangeAspect="1"/>
          </p:cNvGraphicFramePr>
          <p:nvPr>
            <p:ph sz="half" idx="2"/>
          </p:nvPr>
        </p:nvGraphicFramePr>
        <p:xfrm>
          <a:off x="4648200" y="2452688"/>
          <a:ext cx="3962400" cy="3871912"/>
        </p:xfrm>
        <a:graphic>
          <a:graphicData uri="http://schemas.openxmlformats.org/presentationml/2006/ole">
            <p:oleObj spid="_x0000_s4099" name="Chart" r:id="rId4" imgW="2924251" imgH="2581351" progId="Excel.Sheet.8">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6"/>
          <p:cNvSpPr>
            <a:spLocks noGrp="1"/>
          </p:cNvSpPr>
          <p:nvPr>
            <p:ph type="sldNum" sz="quarter" idx="12"/>
          </p:nvPr>
        </p:nvSpPr>
        <p:spPr>
          <a:noFill/>
        </p:spPr>
        <p:txBody>
          <a:bodyPr/>
          <a:lstStyle/>
          <a:p>
            <a:fld id="{6D8A67F9-7D56-4573-9BBC-2C825009B39E}" type="slidenum">
              <a:rPr lang="en-US" sz="1200" smtClean="0">
                <a:latin typeface="Arial Black" pitchFamily="34" charset="0"/>
              </a:rPr>
              <a:pPr/>
              <a:t>35</a:t>
            </a:fld>
            <a:endParaRPr lang="en-US" sz="1200" smtClean="0">
              <a:latin typeface="Arial Black" pitchFamily="34" charset="0"/>
            </a:endParaRPr>
          </a:p>
        </p:txBody>
      </p:sp>
      <p:sp>
        <p:nvSpPr>
          <p:cNvPr id="5124" name="Rectangle 2"/>
          <p:cNvSpPr>
            <a:spLocks noGrp="1" noChangeArrowheads="1"/>
          </p:cNvSpPr>
          <p:nvPr>
            <p:ph type="title"/>
          </p:nvPr>
        </p:nvSpPr>
        <p:spPr>
          <a:xfrm>
            <a:off x="457200" y="228600"/>
            <a:ext cx="8229600" cy="914400"/>
          </a:xfrm>
        </p:spPr>
        <p:txBody>
          <a:bodyPr/>
          <a:lstStyle/>
          <a:p>
            <a:pPr eaLnBrk="1" hangingPunct="1">
              <a:lnSpc>
                <a:spcPct val="70000"/>
              </a:lnSpc>
            </a:pPr>
            <a:r>
              <a:rPr lang="en-GB" sz="3600" b="1" smtClean="0">
                <a:solidFill>
                  <a:srgbClr val="FF0000"/>
                </a:solidFill>
                <a:latin typeface="Arial Black" pitchFamily="34" charset="0"/>
              </a:rPr>
              <a:t>Recent Performance of FBR</a:t>
            </a:r>
            <a:endParaRPr lang="en-US" sz="3600" b="1" smtClean="0">
              <a:solidFill>
                <a:srgbClr val="FF0000"/>
              </a:solidFill>
              <a:latin typeface="Arial Black" pitchFamily="34" charset="0"/>
            </a:endParaRPr>
          </a:p>
        </p:txBody>
      </p:sp>
      <p:sp>
        <p:nvSpPr>
          <p:cNvPr id="5125" name="Text Box 3"/>
          <p:cNvSpPr txBox="1">
            <a:spLocks noChangeArrowheads="1"/>
          </p:cNvSpPr>
          <p:nvPr/>
        </p:nvSpPr>
        <p:spPr bwMode="auto">
          <a:xfrm>
            <a:off x="533400" y="6037263"/>
            <a:ext cx="8229600" cy="338137"/>
          </a:xfrm>
          <a:prstGeom prst="rect">
            <a:avLst/>
          </a:prstGeom>
          <a:solidFill>
            <a:srgbClr val="CCECFF"/>
          </a:solidFill>
          <a:ln w="12700" cap="sq">
            <a:noFill/>
            <a:miter lim="800000"/>
            <a:headEnd type="none" w="sm" len="sm"/>
            <a:tailEnd type="none" w="sm" len="sm"/>
          </a:ln>
        </p:spPr>
        <p:txBody>
          <a:bodyPr>
            <a:spAutoFit/>
          </a:bodyPr>
          <a:lstStyle/>
          <a:p>
            <a:pPr algn="ctr" eaLnBrk="0" hangingPunct="0"/>
            <a:r>
              <a:rPr lang="en-US" sz="1600" b="1">
                <a:latin typeface="Arial Black" pitchFamily="34" charset="0"/>
              </a:rPr>
              <a:t>Legend =&gt; BE: Budget Estimate; RE: Revised Estimate; C: Collection</a:t>
            </a:r>
          </a:p>
        </p:txBody>
      </p:sp>
      <p:graphicFrame>
        <p:nvGraphicFramePr>
          <p:cNvPr id="5122" name="Object 4"/>
          <p:cNvGraphicFramePr>
            <a:graphicFrameLocks noChangeAspect="1"/>
          </p:cNvGraphicFramePr>
          <p:nvPr>
            <p:ph sz="half" idx="1"/>
          </p:nvPr>
        </p:nvGraphicFramePr>
        <p:xfrm>
          <a:off x="639763" y="990600"/>
          <a:ext cx="7948612" cy="5010150"/>
        </p:xfrm>
        <a:graphic>
          <a:graphicData uri="http://schemas.openxmlformats.org/presentationml/2006/ole">
            <p:oleObj spid="_x0000_s5122" name="Chart" r:id="rId3" imgW="4972202" imgH="3133649" progId="Excel.Sheet.8">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5"/>
          <p:cNvSpPr>
            <a:spLocks noGrp="1"/>
          </p:cNvSpPr>
          <p:nvPr>
            <p:ph type="title"/>
          </p:nvPr>
        </p:nvSpPr>
        <p:spPr/>
        <p:txBody>
          <a:bodyPr/>
          <a:lstStyle/>
          <a:p>
            <a:r>
              <a:rPr lang="en-US" smtClean="0">
                <a:solidFill>
                  <a:srgbClr val="FF0000"/>
                </a:solidFill>
                <a:latin typeface="Arial Black" pitchFamily="34" charset="0"/>
              </a:rPr>
              <a:t>Recent Evaluation</a:t>
            </a:r>
          </a:p>
        </p:txBody>
      </p:sp>
      <p:sp>
        <p:nvSpPr>
          <p:cNvPr id="30723" name="Content Placeholder 6"/>
          <p:cNvSpPr>
            <a:spLocks noGrp="1"/>
          </p:cNvSpPr>
          <p:nvPr>
            <p:ph idx="1"/>
          </p:nvPr>
        </p:nvSpPr>
        <p:spPr>
          <a:xfrm>
            <a:off x="609600" y="1143000"/>
            <a:ext cx="8077200" cy="4983163"/>
          </a:xfrm>
        </p:spPr>
        <p:txBody>
          <a:bodyPr>
            <a:normAutofit/>
          </a:bodyPr>
          <a:lstStyle/>
          <a:p>
            <a:r>
              <a:rPr lang="en-US" sz="2000" smtClean="0">
                <a:latin typeface="Arial Black" pitchFamily="34" charset="0"/>
              </a:rPr>
              <a:t>The efficiency costs of tax system to the economy continue to be high</a:t>
            </a:r>
          </a:p>
          <a:p>
            <a:r>
              <a:rPr lang="en-US" sz="2000" smtClean="0">
                <a:latin typeface="Arial Black" pitchFamily="34" charset="0"/>
              </a:rPr>
              <a:t>Frequent changes in tax legislation have made the overall tax structure incoherent and tax base narrow</a:t>
            </a:r>
          </a:p>
          <a:p>
            <a:r>
              <a:rPr lang="en-US" sz="2000" smtClean="0">
                <a:latin typeface="Arial Black" pitchFamily="34" charset="0"/>
              </a:rPr>
              <a:t>Significant horizontal inequities – similar income receives dissimilar tax treatment, issue further complicated by shoddy enforcement – compliant taxpayers bear the maximum burden, non-compliant taxpayers go scot-free;</a:t>
            </a:r>
          </a:p>
          <a:p>
            <a:r>
              <a:rPr lang="en-US" sz="2000" smtClean="0">
                <a:latin typeface="Arial Black" pitchFamily="34" charset="0"/>
              </a:rPr>
              <a:t>Tax system remains overly complex due to preferential treatment, exemptions, and ad hoc changes in tax structure;</a:t>
            </a:r>
          </a:p>
          <a:p>
            <a:r>
              <a:rPr lang="en-US" sz="2000" smtClean="0">
                <a:latin typeface="Arial Black" pitchFamily="34" charset="0"/>
              </a:rPr>
              <a:t>Tax administration remains weak – tax reliance on easy to tax handles rather than innovative thinking and application.</a:t>
            </a:r>
          </a:p>
          <a:p>
            <a:endParaRPr lang="en-US" sz="2000" smtClean="0"/>
          </a:p>
          <a:p>
            <a:endParaRPr lang="en-US" sz="2000" dirty="0" smtClean="0"/>
          </a:p>
        </p:txBody>
      </p:sp>
      <p:sp>
        <p:nvSpPr>
          <p:cNvPr id="5" name="Slide Number Placeholder 4"/>
          <p:cNvSpPr>
            <a:spLocks noGrp="1"/>
          </p:cNvSpPr>
          <p:nvPr>
            <p:ph type="sldNum" sz="quarter" idx="12"/>
          </p:nvPr>
        </p:nvSpPr>
        <p:spPr/>
        <p:txBody>
          <a:bodyPr/>
          <a:lstStyle/>
          <a:p>
            <a:pPr>
              <a:defRPr/>
            </a:pPr>
            <a:fld id="{3683227B-EEDD-4A93-8E3C-91E04265599E}"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p:spPr>
        <p:txBody>
          <a:bodyPr/>
          <a:lstStyle/>
          <a:p>
            <a:fld id="{969CCE0C-5484-40D1-8F61-C29E2A0D67F8}" type="slidenum">
              <a:rPr lang="en-US" sz="1200" smtClean="0">
                <a:latin typeface="Arial Black" pitchFamily="34" charset="0"/>
              </a:rPr>
              <a:pPr/>
              <a:t>37</a:t>
            </a:fld>
            <a:endParaRPr lang="en-US" sz="1200" smtClean="0">
              <a:latin typeface="Arial Black" pitchFamily="34" charset="0"/>
            </a:endParaRPr>
          </a:p>
        </p:txBody>
      </p:sp>
      <p:sp>
        <p:nvSpPr>
          <p:cNvPr id="31747" name="Rectangle 2"/>
          <p:cNvSpPr>
            <a:spLocks noGrp="1" noChangeArrowheads="1"/>
          </p:cNvSpPr>
          <p:nvPr>
            <p:ph type="title"/>
          </p:nvPr>
        </p:nvSpPr>
        <p:spPr>
          <a:xfrm>
            <a:off x="762000" y="304800"/>
            <a:ext cx="7772400" cy="1295400"/>
          </a:xfrm>
        </p:spPr>
        <p:txBody>
          <a:bodyPr/>
          <a:lstStyle/>
          <a:p>
            <a:pPr eaLnBrk="1" hangingPunct="1">
              <a:lnSpc>
                <a:spcPct val="80000"/>
              </a:lnSpc>
            </a:pPr>
            <a:r>
              <a:rPr lang="en-US" sz="4000" b="1" smtClean="0">
                <a:solidFill>
                  <a:srgbClr val="FF0000"/>
                </a:solidFill>
                <a:latin typeface="Arial Black" pitchFamily="34" charset="0"/>
              </a:rPr>
              <a:t>CHALLENGES AND</a:t>
            </a:r>
            <a:br>
              <a:rPr lang="en-US" sz="4000" b="1" smtClean="0">
                <a:solidFill>
                  <a:srgbClr val="FF0000"/>
                </a:solidFill>
                <a:latin typeface="Arial Black" pitchFamily="34" charset="0"/>
              </a:rPr>
            </a:br>
            <a:r>
              <a:rPr lang="en-US" sz="4000" b="1" smtClean="0">
                <a:solidFill>
                  <a:srgbClr val="FF0000"/>
                </a:solidFill>
                <a:latin typeface="Arial Black" pitchFamily="34" charset="0"/>
              </a:rPr>
              <a:t>CONSTRAINTS</a:t>
            </a:r>
          </a:p>
        </p:txBody>
      </p:sp>
      <p:sp>
        <p:nvSpPr>
          <p:cNvPr id="31748" name="Rectangle 3"/>
          <p:cNvSpPr>
            <a:spLocks noGrp="1" noChangeArrowheads="1"/>
          </p:cNvSpPr>
          <p:nvPr>
            <p:ph type="body" idx="1"/>
          </p:nvPr>
        </p:nvSpPr>
        <p:spPr>
          <a:xfrm>
            <a:off x="457200" y="1447800"/>
            <a:ext cx="8382000" cy="5410200"/>
          </a:xfrm>
        </p:spPr>
        <p:txBody>
          <a:bodyPr>
            <a:normAutofit lnSpcReduction="10000"/>
          </a:bodyPr>
          <a:lstStyle/>
          <a:p>
            <a:pPr marL="457200" indent="-457200" eaLnBrk="1" hangingPunct="1">
              <a:lnSpc>
                <a:spcPct val="90000"/>
              </a:lnSpc>
            </a:pPr>
            <a:r>
              <a:rPr lang="en-US" sz="2400" smtClean="0">
                <a:latin typeface="Arial Black" pitchFamily="34" charset="0"/>
              </a:rPr>
              <a:t>The major challenges are:</a:t>
            </a:r>
            <a:endParaRPr lang="en-US" sz="2000" smtClean="0">
              <a:latin typeface="Arial Black" pitchFamily="34" charset="0"/>
            </a:endParaRPr>
          </a:p>
          <a:p>
            <a:pPr marL="1257300" lvl="2" indent="-342900" eaLnBrk="1" hangingPunct="1">
              <a:lnSpc>
                <a:spcPct val="90000"/>
              </a:lnSpc>
              <a:buClr>
                <a:srgbClr val="FF0000"/>
              </a:buClr>
              <a:buFont typeface="Wingdings" pitchFamily="2" charset="2"/>
              <a:buAutoNum type="arabicPeriod"/>
            </a:pPr>
            <a:r>
              <a:rPr lang="en-US" smtClean="0">
                <a:latin typeface="Arial Black" pitchFamily="34" charset="0"/>
              </a:rPr>
              <a:t>Ownership (or lack of it) of REFORMS</a:t>
            </a:r>
          </a:p>
          <a:p>
            <a:pPr marL="1257300" lvl="2" indent="-342900" eaLnBrk="1" hangingPunct="1">
              <a:lnSpc>
                <a:spcPct val="90000"/>
              </a:lnSpc>
              <a:buClr>
                <a:srgbClr val="FF0000"/>
              </a:buClr>
              <a:buFont typeface="Wingdings" pitchFamily="2" charset="2"/>
              <a:buAutoNum type="arabicPeriod"/>
            </a:pPr>
            <a:r>
              <a:rPr lang="en-US" smtClean="0">
                <a:latin typeface="Arial Black" pitchFamily="34" charset="0"/>
              </a:rPr>
              <a:t>Policy Reversals – inconsistency of policies</a:t>
            </a:r>
          </a:p>
          <a:p>
            <a:pPr marL="1257300" lvl="2" indent="-342900" eaLnBrk="1" hangingPunct="1">
              <a:lnSpc>
                <a:spcPct val="90000"/>
              </a:lnSpc>
              <a:buClr>
                <a:srgbClr val="FF0000"/>
              </a:buClr>
              <a:buFont typeface="Wingdings" pitchFamily="2" charset="2"/>
              <a:buAutoNum type="arabicPeriod"/>
            </a:pPr>
            <a:r>
              <a:rPr lang="en-US" smtClean="0">
                <a:latin typeface="Arial Black" pitchFamily="34" charset="0"/>
              </a:rPr>
              <a:t>Lack of political will to address the issue of low Tax/GDP Ratio in relation to comparable economies;</a:t>
            </a:r>
          </a:p>
          <a:p>
            <a:pPr marL="1676400" lvl="3" indent="-304800" eaLnBrk="1" hangingPunct="1">
              <a:lnSpc>
                <a:spcPct val="90000"/>
              </a:lnSpc>
              <a:buClr>
                <a:srgbClr val="FF0000"/>
              </a:buClr>
              <a:buFontTx/>
              <a:buChar char="o"/>
            </a:pPr>
            <a:r>
              <a:rPr lang="en-US" smtClean="0">
                <a:latin typeface="Arial Black" pitchFamily="34" charset="0"/>
              </a:rPr>
              <a:t>Mismatch between Sectoral Contribution in GDP and Taxes;</a:t>
            </a:r>
          </a:p>
          <a:p>
            <a:pPr marL="1676400" lvl="3" indent="-304800" eaLnBrk="1" hangingPunct="1">
              <a:lnSpc>
                <a:spcPct val="90000"/>
              </a:lnSpc>
              <a:buClr>
                <a:srgbClr val="FF0000"/>
              </a:buClr>
              <a:buFontTx/>
              <a:buChar char="o"/>
            </a:pPr>
            <a:r>
              <a:rPr lang="en-US" smtClean="0">
                <a:latin typeface="Arial Black" pitchFamily="34" charset="0"/>
              </a:rPr>
              <a:t>Low Contribution of Sub-national Governments</a:t>
            </a:r>
          </a:p>
          <a:p>
            <a:pPr marL="1257300" lvl="2" indent="-342900" eaLnBrk="1" hangingPunct="1">
              <a:lnSpc>
                <a:spcPct val="90000"/>
              </a:lnSpc>
              <a:buClr>
                <a:srgbClr val="FF0000"/>
              </a:buClr>
              <a:buFont typeface="Wingdings" pitchFamily="2" charset="2"/>
              <a:buAutoNum type="arabicPeriod"/>
            </a:pPr>
            <a:r>
              <a:rPr lang="en-US" smtClean="0">
                <a:latin typeface="Arial Black" pitchFamily="34" charset="0"/>
              </a:rPr>
              <a:t>Low Level of Compliance;</a:t>
            </a:r>
            <a:endParaRPr lang="en-US" sz="2000" smtClean="0">
              <a:latin typeface="Arial Black" pitchFamily="34" charset="0"/>
            </a:endParaRPr>
          </a:p>
          <a:p>
            <a:pPr marL="1676400" lvl="3" indent="-304800" eaLnBrk="1" hangingPunct="1">
              <a:lnSpc>
                <a:spcPct val="90000"/>
              </a:lnSpc>
              <a:buClr>
                <a:srgbClr val="FF0000"/>
              </a:buClr>
              <a:buFontTx/>
              <a:buChar char="o"/>
            </a:pPr>
            <a:r>
              <a:rPr lang="en-US" smtClean="0">
                <a:latin typeface="Arial Black" pitchFamily="34" charset="0"/>
              </a:rPr>
              <a:t>Deliberate inaction to understand tax base</a:t>
            </a:r>
          </a:p>
          <a:p>
            <a:pPr marL="1257300" lvl="2" indent="-342900" eaLnBrk="1" hangingPunct="1">
              <a:lnSpc>
                <a:spcPct val="90000"/>
              </a:lnSpc>
              <a:buClr>
                <a:srgbClr val="FF0000"/>
              </a:buClr>
              <a:buFont typeface="Wingdings" pitchFamily="2" charset="2"/>
              <a:buAutoNum type="arabicPeriod"/>
            </a:pPr>
            <a:r>
              <a:rPr lang="en-US" smtClean="0">
                <a:latin typeface="Arial Black" pitchFamily="34" charset="0"/>
              </a:rPr>
              <a:t>Large Underground and Informal Economy; and</a:t>
            </a:r>
          </a:p>
          <a:p>
            <a:pPr marL="1257300" lvl="2" indent="-342900" eaLnBrk="1" hangingPunct="1">
              <a:lnSpc>
                <a:spcPct val="90000"/>
              </a:lnSpc>
              <a:buClr>
                <a:srgbClr val="FF0000"/>
              </a:buClr>
              <a:buFont typeface="Wingdings" pitchFamily="2" charset="2"/>
              <a:buAutoNum type="arabicPeriod"/>
            </a:pPr>
            <a:r>
              <a:rPr lang="en-US" smtClean="0">
                <a:latin typeface="Arial Black" pitchFamily="34" charset="0"/>
              </a:rPr>
              <a:t>Absence of Tax Culture.</a:t>
            </a:r>
            <a:endParaRPr lang="en-US" sz="2000" smtClean="0">
              <a:latin typeface="Arial Black"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3219</Words>
  <Application>Microsoft Office PowerPoint</Application>
  <PresentationFormat>On-screen Show (4:3)</PresentationFormat>
  <Paragraphs>250</Paragraphs>
  <Slides>37</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Chart</vt:lpstr>
      <vt:lpstr>Public Finance  (MPA405)</vt:lpstr>
      <vt:lpstr>Fiscal and Monetary Policy</vt:lpstr>
      <vt:lpstr>2. Public Debt</vt:lpstr>
      <vt:lpstr> Cont…</vt:lpstr>
      <vt:lpstr> Cont…</vt:lpstr>
      <vt:lpstr> Cont…</vt:lpstr>
      <vt:lpstr> Cont…</vt:lpstr>
      <vt:lpstr>3. Money and Credit </vt:lpstr>
      <vt:lpstr> Cont…</vt:lpstr>
      <vt:lpstr> Cont…</vt:lpstr>
      <vt:lpstr> Cont…</vt:lpstr>
      <vt:lpstr>4. Capital Markets </vt:lpstr>
      <vt:lpstr> Cont…</vt:lpstr>
      <vt:lpstr> Cont…</vt:lpstr>
      <vt:lpstr>Slide 15</vt:lpstr>
      <vt:lpstr>Five Key Questions</vt:lpstr>
      <vt:lpstr>Intellectual Foundations of Tax Reforms</vt:lpstr>
      <vt:lpstr>Inadequate Resource Mobilization</vt:lpstr>
      <vt:lpstr>Inadequate Resource Mobilization  Some of the Reasons</vt:lpstr>
      <vt:lpstr>Inadequate Resource Mobilization  Some of the Reasons</vt:lpstr>
      <vt:lpstr>Tax Policy &amp; Administration (Prior to Reforms)</vt:lpstr>
      <vt:lpstr>Winds of Change</vt:lpstr>
      <vt:lpstr>What did they Say?</vt:lpstr>
      <vt:lpstr>What did they Say?</vt:lpstr>
      <vt:lpstr>What did they Say?</vt:lpstr>
      <vt:lpstr>What did they Say?</vt:lpstr>
      <vt:lpstr>Tax Policy &amp; Administration (The Process of Reforms)</vt:lpstr>
      <vt:lpstr>Finer Details Related to Reforms Three Areas 1. Tax Policy Reforms 2. Tax Administration Reforms 3. Reforms in Systems &amp; Procedures</vt:lpstr>
      <vt:lpstr>Tax Policy Reforms related to  tax rates and basic threshold level</vt:lpstr>
      <vt:lpstr>Reforms Related to Tax Administration &amp; Procedures</vt:lpstr>
      <vt:lpstr>OUTCOME OF REFORMS</vt:lpstr>
      <vt:lpstr>Impact Analysis?</vt:lpstr>
      <vt:lpstr>Escalation in Revenue Receipts (Easier Part)</vt:lpstr>
      <vt:lpstr>Tax Structure of Pakistan: Significant Change in the Tax Mix during 1990-91 &amp; 2006-07; not only between direct and indirect taxes but also within indirect taxes</vt:lpstr>
      <vt:lpstr>Recent Performance of FBR</vt:lpstr>
      <vt:lpstr>Recent Evaluation</vt:lpstr>
      <vt:lpstr>CHALLENGES AND CONSTRAINTS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Finance I: Resource Mobilization and the Structure of Taxation</dc:title>
  <dc:creator>Administrator</dc:creator>
  <cp:lastModifiedBy>NTS</cp:lastModifiedBy>
  <cp:revision>31</cp:revision>
  <dcterms:created xsi:type="dcterms:W3CDTF">2006-08-16T00:00:00Z</dcterms:created>
  <dcterms:modified xsi:type="dcterms:W3CDTF">2014-07-23T17:40:17Z</dcterms:modified>
</cp:coreProperties>
</file>