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302" r:id="rId3"/>
    <p:sldId id="299" r:id="rId4"/>
    <p:sldId id="285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300" r:id="rId16"/>
    <p:sldId id="296" r:id="rId17"/>
    <p:sldId id="297" r:id="rId18"/>
    <p:sldId id="29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4784A-3646-47E3-9EB8-5F13E05FECC8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29F2E-CC09-45B7-9F42-D900BE166C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 </a:t>
            </a:r>
            <a:br>
              <a:rPr lang="en-US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MPA405</a:t>
            </a:r>
            <a:r>
              <a:rPr lang="en-US" sz="2800" dirty="0" smtClean="0"/>
              <a:t>)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3986784"/>
            <a:ext cx="3048000" cy="585216"/>
          </a:xfrm>
        </p:spPr>
        <p:txBody>
          <a:bodyPr>
            <a:normAutofit fontScale="70000" lnSpcReduction="20000"/>
          </a:bodyPr>
          <a:lstStyle/>
          <a:p>
            <a:pPr algn="r" eaLnBrk="1" hangingPunct="1">
              <a:defRPr/>
            </a:pPr>
            <a:r>
              <a:rPr lang="en-US" i="1" dirty="0" smtClean="0"/>
              <a:t>Dr. </a:t>
            </a:r>
            <a:r>
              <a:rPr lang="en-US" i="1" dirty="0" err="1" smtClean="0"/>
              <a:t>Khurrum</a:t>
            </a:r>
            <a:r>
              <a:rPr lang="en-US" i="1" dirty="0" smtClean="0"/>
              <a:t> S. Mughal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Lecture </a:t>
            </a:r>
            <a:r>
              <a:rPr lang="en-US" dirty="0" smtClean="0"/>
              <a:t>3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19400"/>
            <a:ext cx="7772400" cy="1371600"/>
          </a:xfrm>
        </p:spPr>
        <p:txBody>
          <a:bodyPr>
            <a:normAutofit fontScale="90000"/>
          </a:bodyPr>
          <a:lstStyle/>
          <a:p>
            <a:r>
              <a:rPr lang="en-US" b="0" dirty="0" smtClean="0">
                <a:cs typeface="Times New Roman" pitchFamily="18" charset="0"/>
              </a:rPr>
              <a:t>Efficiency, </a:t>
            </a:r>
            <a:r>
              <a:rPr lang="en-US" b="0" dirty="0">
                <a:cs typeface="Times New Roman" pitchFamily="18" charset="0"/>
              </a:rPr>
              <a:t>Markets and Government</a:t>
            </a:r>
            <a:r>
              <a:rPr lang="en-US" dirty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Marginal Conditions for Efficiency</a:t>
            </a:r>
            <a:r>
              <a:rPr lang="en-US"/>
              <a:t> 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Arial" charset="0"/>
                <a:cs typeface="Arial" charset="0"/>
              </a:rPr>
              <a:t>Total Social Benefit </a:t>
            </a:r>
          </a:p>
          <a:p>
            <a:r>
              <a:rPr lang="en-US">
                <a:latin typeface="Arial" charset="0"/>
                <a:cs typeface="Times New Roman" pitchFamily="18" charset="0"/>
              </a:rPr>
              <a:t>Total Social Cost</a:t>
            </a:r>
            <a:r>
              <a:rPr lang="en-US">
                <a:latin typeface="Arial" charset="0"/>
                <a:cs typeface="Arial" charset="0"/>
              </a:rPr>
              <a:t> </a:t>
            </a:r>
          </a:p>
          <a:p>
            <a:r>
              <a:rPr lang="en-US">
                <a:latin typeface="Arial" charset="0"/>
                <a:cs typeface="Times New Roman" pitchFamily="18" charset="0"/>
              </a:rPr>
              <a:t>Net Benefit = </a:t>
            </a:r>
            <a:r>
              <a:rPr lang="en-US" i="1">
                <a:latin typeface="Arial" charset="0"/>
                <a:cs typeface="Times New Roman" pitchFamily="18" charset="0"/>
              </a:rPr>
              <a:t>TSB</a:t>
            </a:r>
            <a:r>
              <a:rPr lang="en-US">
                <a:latin typeface="Arial" charset="0"/>
                <a:cs typeface="Times New Roman" pitchFamily="18" charset="0"/>
              </a:rPr>
              <a:t> – </a:t>
            </a:r>
            <a:r>
              <a:rPr lang="en-US" i="1">
                <a:latin typeface="Arial" charset="0"/>
                <a:cs typeface="Times New Roman" pitchFamily="18" charset="0"/>
              </a:rPr>
              <a:t>TSC</a:t>
            </a:r>
            <a:r>
              <a:rPr lang="en-US">
                <a:latin typeface="Arial" charset="0"/>
                <a:cs typeface="Arial" charset="0"/>
              </a:rPr>
              <a:t> </a:t>
            </a:r>
          </a:p>
          <a:p>
            <a:r>
              <a:rPr lang="en-US">
                <a:latin typeface="Arial" charset="0"/>
                <a:cs typeface="Times New Roman" pitchFamily="18" charset="0"/>
              </a:rPr>
              <a:t>Maximum Net Benefit occurs where </a:t>
            </a:r>
            <a:r>
              <a:rPr lang="en-US" i="1">
                <a:latin typeface="Arial" charset="0"/>
                <a:cs typeface="Times New Roman" pitchFamily="18" charset="0"/>
              </a:rPr>
              <a:t>MSB</a:t>
            </a:r>
            <a:r>
              <a:rPr lang="en-US">
                <a:latin typeface="Arial" charset="0"/>
                <a:cs typeface="Times New Roman" pitchFamily="18" charset="0"/>
              </a:rPr>
              <a:t> = </a:t>
            </a:r>
            <a:r>
              <a:rPr lang="en-US" i="1">
                <a:latin typeface="Arial" charset="0"/>
                <a:cs typeface="Times New Roman" pitchFamily="18" charset="0"/>
              </a:rPr>
              <a:t>MSC</a:t>
            </a:r>
            <a:r>
              <a:rPr lang="en-US">
                <a:latin typeface="Arial" charset="0"/>
                <a:cs typeface="Arial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bldLvl="5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-149225"/>
            <a:ext cx="7772400" cy="1143000"/>
          </a:xfrm>
        </p:spPr>
        <p:txBody>
          <a:bodyPr/>
          <a:lstStyle/>
          <a:p>
            <a:r>
              <a:rPr lang="en-US" sz="2400"/>
              <a:t>Figure 2.1 Efficient Output</a:t>
            </a:r>
          </a:p>
        </p:txBody>
      </p:sp>
      <p:sp>
        <p:nvSpPr>
          <p:cNvPr id="2099" name="Freeform 51"/>
          <p:cNvSpPr>
            <a:spLocks/>
          </p:cNvSpPr>
          <p:nvPr/>
        </p:nvSpPr>
        <p:spPr bwMode="auto">
          <a:xfrm>
            <a:off x="3041650" y="4013200"/>
            <a:ext cx="4352925" cy="2141538"/>
          </a:xfrm>
          <a:custGeom>
            <a:avLst/>
            <a:gdLst/>
            <a:ahLst/>
            <a:cxnLst>
              <a:cxn ang="0">
                <a:pos x="2682" y="0"/>
              </a:cxn>
              <a:cxn ang="0">
                <a:pos x="2551" y="26"/>
              </a:cxn>
              <a:cxn ang="0">
                <a:pos x="2420" y="43"/>
              </a:cxn>
              <a:cxn ang="0">
                <a:pos x="2298" y="70"/>
              </a:cxn>
              <a:cxn ang="0">
                <a:pos x="2177" y="96"/>
              </a:cxn>
              <a:cxn ang="0">
                <a:pos x="2055" y="122"/>
              </a:cxn>
              <a:cxn ang="0">
                <a:pos x="1933" y="157"/>
              </a:cxn>
              <a:cxn ang="0">
                <a:pos x="1820" y="183"/>
              </a:cxn>
              <a:cxn ang="0">
                <a:pos x="1706" y="218"/>
              </a:cxn>
              <a:cxn ang="0">
                <a:pos x="1593" y="261"/>
              </a:cxn>
              <a:cxn ang="0">
                <a:pos x="1480" y="296"/>
              </a:cxn>
              <a:cxn ang="0">
                <a:pos x="1375" y="339"/>
              </a:cxn>
              <a:cxn ang="0">
                <a:pos x="1271" y="383"/>
              </a:cxn>
              <a:cxn ang="0">
                <a:pos x="1175" y="427"/>
              </a:cxn>
              <a:cxn ang="0">
                <a:pos x="1079" y="470"/>
              </a:cxn>
              <a:cxn ang="0">
                <a:pos x="984" y="514"/>
              </a:cxn>
              <a:cxn ang="0">
                <a:pos x="897" y="566"/>
              </a:cxn>
              <a:cxn ang="0">
                <a:pos x="810" y="609"/>
              </a:cxn>
              <a:cxn ang="0">
                <a:pos x="722" y="662"/>
              </a:cxn>
              <a:cxn ang="0">
                <a:pos x="644" y="714"/>
              </a:cxn>
              <a:cxn ang="0">
                <a:pos x="574" y="757"/>
              </a:cxn>
              <a:cxn ang="0">
                <a:pos x="496" y="810"/>
              </a:cxn>
              <a:cxn ang="0">
                <a:pos x="435" y="862"/>
              </a:cxn>
              <a:cxn ang="0">
                <a:pos x="365" y="914"/>
              </a:cxn>
              <a:cxn ang="0">
                <a:pos x="305" y="966"/>
              </a:cxn>
              <a:cxn ang="0">
                <a:pos x="252" y="1019"/>
              </a:cxn>
              <a:cxn ang="0">
                <a:pos x="200" y="1071"/>
              </a:cxn>
              <a:cxn ang="0">
                <a:pos x="157" y="1123"/>
              </a:cxn>
              <a:cxn ang="0">
                <a:pos x="113" y="1175"/>
              </a:cxn>
              <a:cxn ang="0">
                <a:pos x="69" y="1227"/>
              </a:cxn>
              <a:cxn ang="0">
                <a:pos x="35" y="1271"/>
              </a:cxn>
              <a:cxn ang="0">
                <a:pos x="8" y="1323"/>
              </a:cxn>
            </a:cxnLst>
            <a:rect l="0" t="0" r="r" b="b"/>
            <a:pathLst>
              <a:path w="2742" h="1349">
                <a:moveTo>
                  <a:pt x="2742" y="0"/>
                </a:moveTo>
                <a:lnTo>
                  <a:pt x="2682" y="0"/>
                </a:lnTo>
                <a:lnTo>
                  <a:pt x="2612" y="9"/>
                </a:lnTo>
                <a:lnTo>
                  <a:pt x="2551" y="26"/>
                </a:lnTo>
                <a:lnTo>
                  <a:pt x="2490" y="35"/>
                </a:lnTo>
                <a:lnTo>
                  <a:pt x="2420" y="43"/>
                </a:lnTo>
                <a:lnTo>
                  <a:pt x="2359" y="52"/>
                </a:lnTo>
                <a:lnTo>
                  <a:pt x="2298" y="70"/>
                </a:lnTo>
                <a:lnTo>
                  <a:pt x="2237" y="78"/>
                </a:lnTo>
                <a:lnTo>
                  <a:pt x="2177" y="96"/>
                </a:lnTo>
                <a:lnTo>
                  <a:pt x="2116" y="104"/>
                </a:lnTo>
                <a:lnTo>
                  <a:pt x="2055" y="122"/>
                </a:lnTo>
                <a:lnTo>
                  <a:pt x="1994" y="139"/>
                </a:lnTo>
                <a:lnTo>
                  <a:pt x="1933" y="157"/>
                </a:lnTo>
                <a:lnTo>
                  <a:pt x="1872" y="165"/>
                </a:lnTo>
                <a:lnTo>
                  <a:pt x="1820" y="183"/>
                </a:lnTo>
                <a:lnTo>
                  <a:pt x="1759" y="200"/>
                </a:lnTo>
                <a:lnTo>
                  <a:pt x="1706" y="218"/>
                </a:lnTo>
                <a:lnTo>
                  <a:pt x="1645" y="244"/>
                </a:lnTo>
                <a:lnTo>
                  <a:pt x="1593" y="261"/>
                </a:lnTo>
                <a:lnTo>
                  <a:pt x="1532" y="279"/>
                </a:lnTo>
                <a:lnTo>
                  <a:pt x="1480" y="296"/>
                </a:lnTo>
                <a:lnTo>
                  <a:pt x="1428" y="313"/>
                </a:lnTo>
                <a:lnTo>
                  <a:pt x="1375" y="339"/>
                </a:lnTo>
                <a:lnTo>
                  <a:pt x="1323" y="357"/>
                </a:lnTo>
                <a:lnTo>
                  <a:pt x="1271" y="383"/>
                </a:lnTo>
                <a:lnTo>
                  <a:pt x="1227" y="400"/>
                </a:lnTo>
                <a:lnTo>
                  <a:pt x="1175" y="427"/>
                </a:lnTo>
                <a:lnTo>
                  <a:pt x="1123" y="444"/>
                </a:lnTo>
                <a:lnTo>
                  <a:pt x="1079" y="470"/>
                </a:lnTo>
                <a:lnTo>
                  <a:pt x="1036" y="496"/>
                </a:lnTo>
                <a:lnTo>
                  <a:pt x="984" y="514"/>
                </a:lnTo>
                <a:lnTo>
                  <a:pt x="940" y="540"/>
                </a:lnTo>
                <a:lnTo>
                  <a:pt x="897" y="566"/>
                </a:lnTo>
                <a:lnTo>
                  <a:pt x="853" y="583"/>
                </a:lnTo>
                <a:lnTo>
                  <a:pt x="810" y="609"/>
                </a:lnTo>
                <a:lnTo>
                  <a:pt x="766" y="635"/>
                </a:lnTo>
                <a:lnTo>
                  <a:pt x="722" y="662"/>
                </a:lnTo>
                <a:lnTo>
                  <a:pt x="688" y="688"/>
                </a:lnTo>
                <a:lnTo>
                  <a:pt x="644" y="714"/>
                </a:lnTo>
                <a:lnTo>
                  <a:pt x="609" y="740"/>
                </a:lnTo>
                <a:lnTo>
                  <a:pt x="574" y="757"/>
                </a:lnTo>
                <a:lnTo>
                  <a:pt x="540" y="783"/>
                </a:lnTo>
                <a:lnTo>
                  <a:pt x="496" y="810"/>
                </a:lnTo>
                <a:lnTo>
                  <a:pt x="461" y="836"/>
                </a:lnTo>
                <a:lnTo>
                  <a:pt x="435" y="862"/>
                </a:lnTo>
                <a:lnTo>
                  <a:pt x="400" y="888"/>
                </a:lnTo>
                <a:lnTo>
                  <a:pt x="365" y="914"/>
                </a:lnTo>
                <a:lnTo>
                  <a:pt x="339" y="940"/>
                </a:lnTo>
                <a:lnTo>
                  <a:pt x="305" y="966"/>
                </a:lnTo>
                <a:lnTo>
                  <a:pt x="278" y="992"/>
                </a:lnTo>
                <a:lnTo>
                  <a:pt x="252" y="1019"/>
                </a:lnTo>
                <a:lnTo>
                  <a:pt x="226" y="1045"/>
                </a:lnTo>
                <a:lnTo>
                  <a:pt x="200" y="1071"/>
                </a:lnTo>
                <a:lnTo>
                  <a:pt x="174" y="1097"/>
                </a:lnTo>
                <a:lnTo>
                  <a:pt x="157" y="1123"/>
                </a:lnTo>
                <a:lnTo>
                  <a:pt x="130" y="1149"/>
                </a:lnTo>
                <a:lnTo>
                  <a:pt x="113" y="1175"/>
                </a:lnTo>
                <a:lnTo>
                  <a:pt x="87" y="1201"/>
                </a:lnTo>
                <a:lnTo>
                  <a:pt x="69" y="1227"/>
                </a:lnTo>
                <a:lnTo>
                  <a:pt x="52" y="1254"/>
                </a:lnTo>
                <a:lnTo>
                  <a:pt x="35" y="1271"/>
                </a:lnTo>
                <a:lnTo>
                  <a:pt x="26" y="1297"/>
                </a:lnTo>
                <a:lnTo>
                  <a:pt x="8" y="1323"/>
                </a:lnTo>
                <a:lnTo>
                  <a:pt x="0" y="1349"/>
                </a:lnTo>
              </a:path>
            </a:pathLst>
          </a:custGeom>
          <a:noFill/>
          <a:ln w="55563">
            <a:solidFill>
              <a:srgbClr val="0066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05" name="Rectangle 57"/>
          <p:cNvSpPr>
            <a:spLocks noChangeArrowheads="1"/>
          </p:cNvSpPr>
          <p:nvPr/>
        </p:nvSpPr>
        <p:spPr bwMode="auto">
          <a:xfrm>
            <a:off x="-6600825" y="-914400"/>
            <a:ext cx="21162963" cy="11209338"/>
          </a:xfrm>
          <a:prstGeom prst="rect">
            <a:avLst/>
          </a:prstGeom>
          <a:noFill/>
          <a:ln w="142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06" name="Rectangle 58"/>
          <p:cNvSpPr>
            <a:spLocks noChangeArrowheads="1"/>
          </p:cNvSpPr>
          <p:nvPr/>
        </p:nvSpPr>
        <p:spPr bwMode="auto">
          <a:xfrm>
            <a:off x="-6600825" y="-887413"/>
            <a:ext cx="21204238" cy="11182351"/>
          </a:xfrm>
          <a:prstGeom prst="rect">
            <a:avLst/>
          </a:prstGeom>
          <a:noFill/>
          <a:ln w="142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07" name="Freeform 59"/>
          <p:cNvSpPr>
            <a:spLocks/>
          </p:cNvSpPr>
          <p:nvPr/>
        </p:nvSpPr>
        <p:spPr bwMode="auto">
          <a:xfrm>
            <a:off x="3041650" y="3889375"/>
            <a:ext cx="4160838" cy="2265363"/>
          </a:xfrm>
          <a:custGeom>
            <a:avLst/>
            <a:gdLst/>
            <a:ahLst/>
            <a:cxnLst>
              <a:cxn ang="0">
                <a:pos x="2612" y="17"/>
              </a:cxn>
              <a:cxn ang="0">
                <a:pos x="2594" y="52"/>
              </a:cxn>
              <a:cxn ang="0">
                <a:pos x="2568" y="95"/>
              </a:cxn>
              <a:cxn ang="0">
                <a:pos x="2542" y="130"/>
              </a:cxn>
              <a:cxn ang="0">
                <a:pos x="2507" y="182"/>
              </a:cxn>
              <a:cxn ang="0">
                <a:pos x="2473" y="226"/>
              </a:cxn>
              <a:cxn ang="0">
                <a:pos x="2429" y="278"/>
              </a:cxn>
              <a:cxn ang="0">
                <a:pos x="2385" y="330"/>
              </a:cxn>
              <a:cxn ang="0">
                <a:pos x="2333" y="383"/>
              </a:cxn>
              <a:cxn ang="0">
                <a:pos x="2281" y="435"/>
              </a:cxn>
              <a:cxn ang="0">
                <a:pos x="2229" y="487"/>
              </a:cxn>
              <a:cxn ang="0">
                <a:pos x="2159" y="548"/>
              </a:cxn>
              <a:cxn ang="0">
                <a:pos x="2098" y="600"/>
              </a:cxn>
              <a:cxn ang="0">
                <a:pos x="2028" y="661"/>
              </a:cxn>
              <a:cxn ang="0">
                <a:pos x="1950" y="713"/>
              </a:cxn>
              <a:cxn ang="0">
                <a:pos x="1872" y="774"/>
              </a:cxn>
              <a:cxn ang="0">
                <a:pos x="1785" y="827"/>
              </a:cxn>
              <a:cxn ang="0">
                <a:pos x="1698" y="888"/>
              </a:cxn>
              <a:cxn ang="0">
                <a:pos x="1611" y="940"/>
              </a:cxn>
              <a:cxn ang="0">
                <a:pos x="1515" y="992"/>
              </a:cxn>
              <a:cxn ang="0">
                <a:pos x="1410" y="1044"/>
              </a:cxn>
              <a:cxn ang="0">
                <a:pos x="1315" y="1088"/>
              </a:cxn>
              <a:cxn ang="0">
                <a:pos x="1201" y="1140"/>
              </a:cxn>
              <a:cxn ang="0">
                <a:pos x="1097" y="1184"/>
              </a:cxn>
              <a:cxn ang="0">
                <a:pos x="975" y="1227"/>
              </a:cxn>
              <a:cxn ang="0">
                <a:pos x="862" y="1262"/>
              </a:cxn>
              <a:cxn ang="0">
                <a:pos x="740" y="1297"/>
              </a:cxn>
              <a:cxn ang="0">
                <a:pos x="609" y="1332"/>
              </a:cxn>
              <a:cxn ang="0">
                <a:pos x="479" y="1358"/>
              </a:cxn>
              <a:cxn ang="0">
                <a:pos x="348" y="1384"/>
              </a:cxn>
              <a:cxn ang="0">
                <a:pos x="209" y="1401"/>
              </a:cxn>
              <a:cxn ang="0">
                <a:pos x="69" y="1419"/>
              </a:cxn>
            </a:cxnLst>
            <a:rect l="0" t="0" r="r" b="b"/>
            <a:pathLst>
              <a:path w="2621" h="1427">
                <a:moveTo>
                  <a:pt x="2621" y="0"/>
                </a:moveTo>
                <a:lnTo>
                  <a:pt x="2612" y="17"/>
                </a:lnTo>
                <a:lnTo>
                  <a:pt x="2603" y="34"/>
                </a:lnTo>
                <a:lnTo>
                  <a:pt x="2594" y="52"/>
                </a:lnTo>
                <a:lnTo>
                  <a:pt x="2586" y="69"/>
                </a:lnTo>
                <a:lnTo>
                  <a:pt x="2568" y="95"/>
                </a:lnTo>
                <a:lnTo>
                  <a:pt x="2560" y="113"/>
                </a:lnTo>
                <a:lnTo>
                  <a:pt x="2542" y="130"/>
                </a:lnTo>
                <a:lnTo>
                  <a:pt x="2525" y="156"/>
                </a:lnTo>
                <a:lnTo>
                  <a:pt x="2507" y="182"/>
                </a:lnTo>
                <a:lnTo>
                  <a:pt x="2490" y="200"/>
                </a:lnTo>
                <a:lnTo>
                  <a:pt x="2473" y="226"/>
                </a:lnTo>
                <a:lnTo>
                  <a:pt x="2455" y="252"/>
                </a:lnTo>
                <a:lnTo>
                  <a:pt x="2429" y="278"/>
                </a:lnTo>
                <a:lnTo>
                  <a:pt x="2412" y="304"/>
                </a:lnTo>
                <a:lnTo>
                  <a:pt x="2385" y="330"/>
                </a:lnTo>
                <a:lnTo>
                  <a:pt x="2359" y="357"/>
                </a:lnTo>
                <a:lnTo>
                  <a:pt x="2333" y="383"/>
                </a:lnTo>
                <a:lnTo>
                  <a:pt x="2307" y="409"/>
                </a:lnTo>
                <a:lnTo>
                  <a:pt x="2281" y="435"/>
                </a:lnTo>
                <a:lnTo>
                  <a:pt x="2255" y="461"/>
                </a:lnTo>
                <a:lnTo>
                  <a:pt x="2229" y="487"/>
                </a:lnTo>
                <a:lnTo>
                  <a:pt x="2194" y="513"/>
                </a:lnTo>
                <a:lnTo>
                  <a:pt x="2159" y="548"/>
                </a:lnTo>
                <a:lnTo>
                  <a:pt x="2133" y="574"/>
                </a:lnTo>
                <a:lnTo>
                  <a:pt x="2098" y="600"/>
                </a:lnTo>
                <a:lnTo>
                  <a:pt x="2063" y="626"/>
                </a:lnTo>
                <a:lnTo>
                  <a:pt x="2028" y="661"/>
                </a:lnTo>
                <a:lnTo>
                  <a:pt x="1985" y="687"/>
                </a:lnTo>
                <a:lnTo>
                  <a:pt x="1950" y="713"/>
                </a:lnTo>
                <a:lnTo>
                  <a:pt x="1907" y="740"/>
                </a:lnTo>
                <a:lnTo>
                  <a:pt x="1872" y="774"/>
                </a:lnTo>
                <a:lnTo>
                  <a:pt x="1828" y="801"/>
                </a:lnTo>
                <a:lnTo>
                  <a:pt x="1785" y="827"/>
                </a:lnTo>
                <a:lnTo>
                  <a:pt x="1741" y="853"/>
                </a:lnTo>
                <a:lnTo>
                  <a:pt x="1698" y="888"/>
                </a:lnTo>
                <a:lnTo>
                  <a:pt x="1654" y="914"/>
                </a:lnTo>
                <a:lnTo>
                  <a:pt x="1611" y="940"/>
                </a:lnTo>
                <a:lnTo>
                  <a:pt x="1558" y="966"/>
                </a:lnTo>
                <a:lnTo>
                  <a:pt x="1515" y="992"/>
                </a:lnTo>
                <a:lnTo>
                  <a:pt x="1463" y="1018"/>
                </a:lnTo>
                <a:lnTo>
                  <a:pt x="1410" y="1044"/>
                </a:lnTo>
                <a:lnTo>
                  <a:pt x="1367" y="1070"/>
                </a:lnTo>
                <a:lnTo>
                  <a:pt x="1315" y="1088"/>
                </a:lnTo>
                <a:lnTo>
                  <a:pt x="1254" y="1114"/>
                </a:lnTo>
                <a:lnTo>
                  <a:pt x="1201" y="1140"/>
                </a:lnTo>
                <a:lnTo>
                  <a:pt x="1149" y="1157"/>
                </a:lnTo>
                <a:lnTo>
                  <a:pt x="1097" y="1184"/>
                </a:lnTo>
                <a:lnTo>
                  <a:pt x="1036" y="1201"/>
                </a:lnTo>
                <a:lnTo>
                  <a:pt x="975" y="1227"/>
                </a:lnTo>
                <a:lnTo>
                  <a:pt x="923" y="1245"/>
                </a:lnTo>
                <a:lnTo>
                  <a:pt x="862" y="1262"/>
                </a:lnTo>
                <a:lnTo>
                  <a:pt x="801" y="1279"/>
                </a:lnTo>
                <a:lnTo>
                  <a:pt x="740" y="1297"/>
                </a:lnTo>
                <a:lnTo>
                  <a:pt x="670" y="1314"/>
                </a:lnTo>
                <a:lnTo>
                  <a:pt x="609" y="1332"/>
                </a:lnTo>
                <a:lnTo>
                  <a:pt x="548" y="1349"/>
                </a:lnTo>
                <a:lnTo>
                  <a:pt x="479" y="1358"/>
                </a:lnTo>
                <a:lnTo>
                  <a:pt x="418" y="1375"/>
                </a:lnTo>
                <a:lnTo>
                  <a:pt x="348" y="1384"/>
                </a:lnTo>
                <a:lnTo>
                  <a:pt x="278" y="1393"/>
                </a:lnTo>
                <a:lnTo>
                  <a:pt x="209" y="1401"/>
                </a:lnTo>
                <a:lnTo>
                  <a:pt x="139" y="1410"/>
                </a:lnTo>
                <a:lnTo>
                  <a:pt x="69" y="1419"/>
                </a:lnTo>
                <a:lnTo>
                  <a:pt x="0" y="1427"/>
                </a:lnTo>
              </a:path>
            </a:pathLst>
          </a:custGeom>
          <a:noFill/>
          <a:ln w="55563">
            <a:solidFill>
              <a:srgbClr val="0066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14"/>
          <p:cNvGrpSpPr>
            <a:grpSpLocks/>
          </p:cNvGrpSpPr>
          <p:nvPr/>
        </p:nvGrpSpPr>
        <p:grpSpPr bwMode="auto">
          <a:xfrm>
            <a:off x="3041650" y="1400175"/>
            <a:ext cx="2668588" cy="4754563"/>
            <a:chOff x="1916" y="882"/>
            <a:chExt cx="1681" cy="2995"/>
          </a:xfrm>
        </p:grpSpPr>
        <p:sp>
          <p:nvSpPr>
            <p:cNvPr id="2100" name="Line 52"/>
            <p:cNvSpPr>
              <a:spLocks noChangeShapeType="1"/>
            </p:cNvSpPr>
            <p:nvPr/>
          </p:nvSpPr>
          <p:spPr bwMode="auto">
            <a:xfrm>
              <a:off x="3596" y="882"/>
              <a:ext cx="1" cy="1054"/>
            </a:xfrm>
            <a:prstGeom prst="line">
              <a:avLst/>
            </a:prstGeom>
            <a:noFill/>
            <a:ln w="55563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1" name="Freeform 53"/>
            <p:cNvSpPr>
              <a:spLocks/>
            </p:cNvSpPr>
            <p:nvPr/>
          </p:nvSpPr>
          <p:spPr bwMode="auto">
            <a:xfrm>
              <a:off x="1916" y="1588"/>
              <a:ext cx="818" cy="3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18" y="0"/>
                </a:cxn>
                <a:cxn ang="0">
                  <a:pos x="818" y="348"/>
                </a:cxn>
              </a:cxnLst>
              <a:rect l="0" t="0" r="r" b="b"/>
              <a:pathLst>
                <a:path w="818" h="348">
                  <a:moveTo>
                    <a:pt x="0" y="0"/>
                  </a:moveTo>
                  <a:lnTo>
                    <a:pt x="818" y="0"/>
                  </a:lnTo>
                  <a:lnTo>
                    <a:pt x="818" y="348"/>
                  </a:lnTo>
                </a:path>
              </a:pathLst>
            </a:custGeom>
            <a:noFill/>
            <a:ln w="55563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2" name="Line 54"/>
            <p:cNvSpPr>
              <a:spLocks noChangeShapeType="1"/>
            </p:cNvSpPr>
            <p:nvPr/>
          </p:nvSpPr>
          <p:spPr bwMode="auto">
            <a:xfrm flipH="1">
              <a:off x="1916" y="882"/>
              <a:ext cx="827" cy="1"/>
            </a:xfrm>
            <a:prstGeom prst="line">
              <a:avLst/>
            </a:prstGeom>
            <a:noFill/>
            <a:ln w="55563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3" name="Line 55"/>
            <p:cNvSpPr>
              <a:spLocks noChangeShapeType="1"/>
            </p:cNvSpPr>
            <p:nvPr/>
          </p:nvSpPr>
          <p:spPr bwMode="auto">
            <a:xfrm flipV="1">
              <a:off x="2734" y="882"/>
              <a:ext cx="1" cy="706"/>
            </a:xfrm>
            <a:prstGeom prst="line">
              <a:avLst/>
            </a:prstGeom>
            <a:noFill/>
            <a:ln w="55563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08" name="Freeform 60"/>
            <p:cNvSpPr>
              <a:spLocks/>
            </p:cNvSpPr>
            <p:nvPr/>
          </p:nvSpPr>
          <p:spPr bwMode="auto">
            <a:xfrm>
              <a:off x="1916" y="1248"/>
              <a:ext cx="1236" cy="26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36" y="0"/>
                </a:cxn>
                <a:cxn ang="0">
                  <a:pos x="1236" y="2629"/>
                </a:cxn>
              </a:cxnLst>
              <a:rect l="0" t="0" r="r" b="b"/>
              <a:pathLst>
                <a:path w="1236" h="2629">
                  <a:moveTo>
                    <a:pt x="0" y="0"/>
                  </a:moveTo>
                  <a:lnTo>
                    <a:pt x="1236" y="0"/>
                  </a:lnTo>
                  <a:lnTo>
                    <a:pt x="1236" y="2629"/>
                  </a:lnTo>
                </a:path>
              </a:pathLst>
            </a:custGeom>
            <a:noFill/>
            <a:ln w="55563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09" name="Rectangle 61"/>
          <p:cNvSpPr>
            <a:spLocks noChangeArrowheads="1"/>
          </p:cNvSpPr>
          <p:nvPr/>
        </p:nvSpPr>
        <p:spPr bwMode="auto">
          <a:xfrm rot="16200000">
            <a:off x="160338" y="1747837"/>
            <a:ext cx="20574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>
                <a:solidFill>
                  <a:srgbClr val="660066"/>
                </a:solidFill>
                <a:latin typeface="Arial" charset="0"/>
              </a:rPr>
              <a:t> Price, Benefit, and</a:t>
            </a:r>
          </a:p>
          <a:p>
            <a:pPr algn="ctr"/>
            <a:r>
              <a:rPr lang="en-US" b="1">
                <a:solidFill>
                  <a:srgbClr val="660066"/>
                </a:solidFill>
                <a:latin typeface="Arial" charset="0"/>
              </a:rPr>
              <a:t> Cost (Dollars) </a:t>
            </a:r>
            <a:endParaRPr lang="en-US" b="1"/>
          </a:p>
        </p:txBody>
      </p:sp>
      <p:sp>
        <p:nvSpPr>
          <p:cNvPr id="2111" name="Rectangle 63"/>
          <p:cNvSpPr>
            <a:spLocks noChangeArrowheads="1"/>
          </p:cNvSpPr>
          <p:nvPr/>
        </p:nvSpPr>
        <p:spPr bwMode="auto">
          <a:xfrm>
            <a:off x="3567113" y="6492875"/>
            <a:ext cx="33432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 b="1">
                <a:solidFill>
                  <a:srgbClr val="660066"/>
                </a:solidFill>
                <a:latin typeface="Arial" charset="0"/>
              </a:rPr>
              <a:t>Loaves of Bread per Month </a:t>
            </a:r>
            <a:endParaRPr lang="en-US"/>
          </a:p>
        </p:txBody>
      </p:sp>
      <p:sp>
        <p:nvSpPr>
          <p:cNvPr id="2112" name="Rectangle 64"/>
          <p:cNvSpPr>
            <a:spLocks noChangeArrowheads="1"/>
          </p:cNvSpPr>
          <p:nvPr/>
        </p:nvSpPr>
        <p:spPr bwMode="auto">
          <a:xfrm>
            <a:off x="2889250" y="6224588"/>
            <a:ext cx="2111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0 </a:t>
            </a:r>
            <a:endParaRPr lang="en-US"/>
          </a:p>
        </p:txBody>
      </p:sp>
      <p:sp>
        <p:nvSpPr>
          <p:cNvPr id="2113" name="Freeform 65"/>
          <p:cNvSpPr>
            <a:spLocks/>
          </p:cNvSpPr>
          <p:nvPr/>
        </p:nvSpPr>
        <p:spPr bwMode="auto">
          <a:xfrm>
            <a:off x="3041650" y="820738"/>
            <a:ext cx="5045075" cy="22526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419"/>
              </a:cxn>
              <a:cxn ang="0">
                <a:pos x="3178" y="1419"/>
              </a:cxn>
            </a:cxnLst>
            <a:rect l="0" t="0" r="r" b="b"/>
            <a:pathLst>
              <a:path w="3178" h="1419">
                <a:moveTo>
                  <a:pt x="0" y="0"/>
                </a:moveTo>
                <a:lnTo>
                  <a:pt x="0" y="1419"/>
                </a:lnTo>
                <a:lnTo>
                  <a:pt x="3178" y="1419"/>
                </a:lnTo>
              </a:path>
            </a:pathLst>
          </a:custGeom>
          <a:noFill/>
          <a:ln w="555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14" name="Rectangle 66"/>
          <p:cNvSpPr>
            <a:spLocks noChangeArrowheads="1"/>
          </p:cNvSpPr>
          <p:nvPr/>
        </p:nvSpPr>
        <p:spPr bwMode="auto">
          <a:xfrm>
            <a:off x="2613025" y="750888"/>
            <a:ext cx="239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A </a:t>
            </a:r>
            <a:endParaRPr lang="en-US"/>
          </a:p>
        </p:txBody>
      </p:sp>
      <p:sp>
        <p:nvSpPr>
          <p:cNvPr id="2115" name="Rectangle 67"/>
          <p:cNvSpPr>
            <a:spLocks noChangeArrowheads="1"/>
          </p:cNvSpPr>
          <p:nvPr/>
        </p:nvSpPr>
        <p:spPr bwMode="auto">
          <a:xfrm>
            <a:off x="2613025" y="3846513"/>
            <a:ext cx="239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660066"/>
                </a:solidFill>
                <a:latin typeface="Arial" charset="0"/>
              </a:rPr>
              <a:t>B </a:t>
            </a:r>
            <a:endParaRPr lang="en-US"/>
          </a:p>
        </p:txBody>
      </p:sp>
      <p:sp>
        <p:nvSpPr>
          <p:cNvPr id="2116" name="Rectangle 68"/>
          <p:cNvSpPr>
            <a:spLocks noChangeArrowheads="1"/>
          </p:cNvSpPr>
          <p:nvPr/>
        </p:nvSpPr>
        <p:spPr bwMode="auto">
          <a:xfrm rot="16200000">
            <a:off x="128588" y="4751387"/>
            <a:ext cx="212090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b="1">
                <a:solidFill>
                  <a:srgbClr val="660066"/>
                </a:solidFill>
                <a:latin typeface="Arial" charset="0"/>
              </a:rPr>
              <a:t>Total Social Benefit</a:t>
            </a:r>
          </a:p>
          <a:p>
            <a:pPr algn="ctr"/>
            <a:r>
              <a:rPr lang="en-US" b="1">
                <a:solidFill>
                  <a:srgbClr val="660066"/>
                </a:solidFill>
                <a:latin typeface="Arial" charset="0"/>
              </a:rPr>
              <a:t> and Cost </a:t>
            </a:r>
            <a:endParaRPr lang="en-US" b="1"/>
          </a:p>
        </p:txBody>
      </p:sp>
      <p:sp>
        <p:nvSpPr>
          <p:cNvPr id="2121" name="Rectangle 73"/>
          <p:cNvSpPr>
            <a:spLocks noChangeArrowheads="1"/>
          </p:cNvSpPr>
          <p:nvPr/>
        </p:nvSpPr>
        <p:spPr bwMode="auto">
          <a:xfrm>
            <a:off x="6026150" y="958850"/>
            <a:ext cx="63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Arial" charset="0"/>
              </a:rPr>
              <a:t>MSC </a:t>
            </a:r>
            <a:endParaRPr lang="en-US"/>
          </a:p>
        </p:txBody>
      </p:sp>
      <p:sp>
        <p:nvSpPr>
          <p:cNvPr id="2122" name="Rectangle 74"/>
          <p:cNvSpPr>
            <a:spLocks noChangeArrowheads="1"/>
          </p:cNvSpPr>
          <p:nvPr/>
        </p:nvSpPr>
        <p:spPr bwMode="auto">
          <a:xfrm>
            <a:off x="6069013" y="2714625"/>
            <a:ext cx="6207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Arial" charset="0"/>
              </a:rPr>
              <a:t>MSB </a:t>
            </a:r>
            <a:endParaRPr lang="en-US"/>
          </a:p>
        </p:txBody>
      </p:sp>
      <p:grpSp>
        <p:nvGrpSpPr>
          <p:cNvPr id="3" name="Group 118"/>
          <p:cNvGrpSpPr>
            <a:grpSpLocks/>
          </p:cNvGrpSpPr>
          <p:nvPr/>
        </p:nvGrpSpPr>
        <p:grpSpPr bwMode="auto">
          <a:xfrm>
            <a:off x="7146925" y="3570288"/>
            <a:ext cx="855663" cy="636587"/>
            <a:chOff x="4502" y="2249"/>
            <a:chExt cx="539" cy="401"/>
          </a:xfrm>
        </p:grpSpPr>
        <p:sp>
          <p:nvSpPr>
            <p:cNvPr id="2128" name="Rectangle 80"/>
            <p:cNvSpPr>
              <a:spLocks noChangeArrowheads="1"/>
            </p:cNvSpPr>
            <p:nvPr/>
          </p:nvSpPr>
          <p:spPr bwMode="auto">
            <a:xfrm>
              <a:off x="4502" y="2249"/>
              <a:ext cx="365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Arial" charset="0"/>
                </a:rPr>
                <a:t>TSC </a:t>
              </a:r>
              <a:endParaRPr lang="en-US"/>
            </a:p>
          </p:txBody>
        </p:sp>
        <p:sp>
          <p:nvSpPr>
            <p:cNvPr id="2130" name="Rectangle 82"/>
            <p:cNvSpPr>
              <a:spLocks noChangeArrowheads="1"/>
            </p:cNvSpPr>
            <p:nvPr/>
          </p:nvSpPr>
          <p:spPr bwMode="auto">
            <a:xfrm>
              <a:off x="4685" y="2458"/>
              <a:ext cx="356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Arial" charset="0"/>
                </a:rPr>
                <a:t>TSB </a:t>
              </a:r>
              <a:endParaRPr lang="en-US"/>
            </a:p>
          </p:txBody>
        </p:sp>
      </p:grpSp>
      <p:sp>
        <p:nvSpPr>
          <p:cNvPr id="2133" name="Line 85"/>
          <p:cNvSpPr>
            <a:spLocks noChangeShapeType="1"/>
          </p:cNvSpPr>
          <p:nvPr/>
        </p:nvSpPr>
        <p:spPr bwMode="auto">
          <a:xfrm flipH="1">
            <a:off x="3981450" y="1165225"/>
            <a:ext cx="1990725" cy="1644650"/>
          </a:xfrm>
          <a:prstGeom prst="line">
            <a:avLst/>
          </a:prstGeom>
          <a:noFill/>
          <a:ln w="55563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34" name="Line 86"/>
          <p:cNvSpPr>
            <a:spLocks noChangeShapeType="1"/>
          </p:cNvSpPr>
          <p:nvPr/>
        </p:nvSpPr>
        <p:spPr bwMode="auto">
          <a:xfrm>
            <a:off x="4146550" y="1208088"/>
            <a:ext cx="1866900" cy="1685925"/>
          </a:xfrm>
          <a:prstGeom prst="line">
            <a:avLst/>
          </a:prstGeom>
          <a:noFill/>
          <a:ln w="55563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37" name="Freeform 89"/>
          <p:cNvSpPr>
            <a:spLocks/>
          </p:cNvSpPr>
          <p:nvPr/>
        </p:nvSpPr>
        <p:spPr bwMode="auto">
          <a:xfrm>
            <a:off x="3041650" y="3875088"/>
            <a:ext cx="4865688" cy="22796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436"/>
              </a:cxn>
              <a:cxn ang="0">
                <a:pos x="3065" y="1436"/>
              </a:cxn>
            </a:cxnLst>
            <a:rect l="0" t="0" r="r" b="b"/>
            <a:pathLst>
              <a:path w="3065" h="1436">
                <a:moveTo>
                  <a:pt x="0" y="0"/>
                </a:moveTo>
                <a:lnTo>
                  <a:pt x="0" y="1436"/>
                </a:lnTo>
                <a:lnTo>
                  <a:pt x="3065" y="1436"/>
                </a:lnTo>
              </a:path>
            </a:pathLst>
          </a:custGeom>
          <a:noFill/>
          <a:ln w="55563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119"/>
          <p:cNvGrpSpPr>
            <a:grpSpLocks/>
          </p:cNvGrpSpPr>
          <p:nvPr/>
        </p:nvGrpSpPr>
        <p:grpSpPr bwMode="auto">
          <a:xfrm>
            <a:off x="4230688" y="4359275"/>
            <a:ext cx="1422400" cy="1574800"/>
            <a:chOff x="2665" y="2746"/>
            <a:chExt cx="896" cy="992"/>
          </a:xfrm>
        </p:grpSpPr>
        <p:sp>
          <p:nvSpPr>
            <p:cNvPr id="2138" name="Line 90"/>
            <p:cNvSpPr>
              <a:spLocks noChangeShapeType="1"/>
            </p:cNvSpPr>
            <p:nvPr/>
          </p:nvSpPr>
          <p:spPr bwMode="auto">
            <a:xfrm flipH="1">
              <a:off x="2665" y="2746"/>
              <a:ext cx="870" cy="383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9" name="Line 91"/>
            <p:cNvSpPr>
              <a:spLocks noChangeShapeType="1"/>
            </p:cNvSpPr>
            <p:nvPr/>
          </p:nvSpPr>
          <p:spPr bwMode="auto">
            <a:xfrm flipH="1">
              <a:off x="2778" y="3416"/>
              <a:ext cx="783" cy="322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121"/>
          <p:cNvGrpSpPr>
            <a:grpSpLocks/>
          </p:cNvGrpSpPr>
          <p:nvPr/>
        </p:nvGrpSpPr>
        <p:grpSpPr bwMode="auto">
          <a:xfrm>
            <a:off x="1811338" y="1220788"/>
            <a:ext cx="5638800" cy="5308600"/>
            <a:chOff x="1141" y="769"/>
            <a:chExt cx="3552" cy="3344"/>
          </a:xfrm>
        </p:grpSpPr>
        <p:grpSp>
          <p:nvGrpSpPr>
            <p:cNvPr id="6" name="Group 113"/>
            <p:cNvGrpSpPr>
              <a:grpSpLocks/>
            </p:cNvGrpSpPr>
            <p:nvPr/>
          </p:nvGrpSpPr>
          <p:grpSpPr bwMode="auto">
            <a:xfrm>
              <a:off x="1141" y="769"/>
              <a:ext cx="3552" cy="3344"/>
              <a:chOff x="1141" y="769"/>
              <a:chExt cx="3552" cy="3344"/>
            </a:xfrm>
          </p:grpSpPr>
          <p:sp>
            <p:nvSpPr>
              <p:cNvPr id="2117" name="Rectangle 69"/>
              <p:cNvSpPr>
                <a:spLocks noChangeArrowheads="1"/>
              </p:cNvSpPr>
              <p:nvPr/>
            </p:nvSpPr>
            <p:spPr bwMode="auto">
              <a:xfrm>
                <a:off x="1203" y="769"/>
                <a:ext cx="643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>
                    <a:solidFill>
                      <a:srgbClr val="660066"/>
                    </a:solidFill>
                    <a:latin typeface="Arial" charset="0"/>
                  </a:rPr>
                  <a:t>2.00 = P </a:t>
                </a:r>
                <a:endParaRPr lang="en-US"/>
              </a:p>
            </p:txBody>
          </p:sp>
          <p:sp>
            <p:nvSpPr>
              <p:cNvPr id="2118" name="Rectangle 70"/>
              <p:cNvSpPr>
                <a:spLocks noChangeArrowheads="1"/>
              </p:cNvSpPr>
              <p:nvPr/>
            </p:nvSpPr>
            <p:spPr bwMode="auto">
              <a:xfrm>
                <a:off x="1141" y="1144"/>
                <a:ext cx="705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>
                    <a:solidFill>
                      <a:srgbClr val="660066"/>
                    </a:solidFill>
                    <a:latin typeface="Arial" charset="0"/>
                  </a:rPr>
                  <a:t>1.50 = P* </a:t>
                </a:r>
                <a:endParaRPr lang="en-US"/>
              </a:p>
            </p:txBody>
          </p:sp>
          <p:sp>
            <p:nvSpPr>
              <p:cNvPr id="2119" name="Rectangle 71"/>
              <p:cNvSpPr>
                <a:spLocks noChangeArrowheads="1"/>
              </p:cNvSpPr>
              <p:nvPr/>
            </p:nvSpPr>
            <p:spPr bwMode="auto">
              <a:xfrm>
                <a:off x="1141" y="1492"/>
                <a:ext cx="701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>
                    <a:solidFill>
                      <a:srgbClr val="660066"/>
                    </a:solidFill>
                    <a:latin typeface="Arial" charset="0"/>
                  </a:rPr>
                  <a:t>1.00 = P</a:t>
                </a:r>
                <a:r>
                  <a:rPr lang="en-US" sz="2000" baseline="-25000">
                    <a:solidFill>
                      <a:srgbClr val="660066"/>
                    </a:solidFill>
                    <a:latin typeface="Arial" charset="0"/>
                  </a:rPr>
                  <a:t>2</a:t>
                </a:r>
                <a:r>
                  <a:rPr lang="en-US" sz="2000">
                    <a:solidFill>
                      <a:srgbClr val="660066"/>
                    </a:solidFill>
                    <a:latin typeface="Arial" charset="0"/>
                  </a:rPr>
                  <a:t> </a:t>
                </a:r>
                <a:endParaRPr lang="en-US"/>
              </a:p>
            </p:txBody>
          </p:sp>
          <p:sp>
            <p:nvSpPr>
              <p:cNvPr id="2132" name="Rectangle 84"/>
              <p:cNvSpPr>
                <a:spLocks noChangeArrowheads="1"/>
              </p:cNvSpPr>
              <p:nvPr/>
            </p:nvSpPr>
            <p:spPr bwMode="auto">
              <a:xfrm>
                <a:off x="3048" y="3921"/>
                <a:ext cx="230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>
                    <a:solidFill>
                      <a:srgbClr val="660066"/>
                    </a:solidFill>
                    <a:latin typeface="Arial" charset="0"/>
                  </a:rPr>
                  <a:t>Q* </a:t>
                </a:r>
                <a:endParaRPr lang="en-US">
                  <a:solidFill>
                    <a:srgbClr val="660066"/>
                  </a:solidFill>
                </a:endParaRPr>
              </a:p>
            </p:txBody>
          </p:sp>
          <p:grpSp>
            <p:nvGrpSpPr>
              <p:cNvPr id="7" name="Group 95"/>
              <p:cNvGrpSpPr>
                <a:grpSpLocks/>
              </p:cNvGrpSpPr>
              <p:nvPr/>
            </p:nvGrpSpPr>
            <p:grpSpPr bwMode="auto">
              <a:xfrm>
                <a:off x="2177" y="1953"/>
                <a:ext cx="1933" cy="87"/>
                <a:chOff x="2177" y="1999"/>
                <a:chExt cx="1933" cy="87"/>
              </a:xfrm>
            </p:grpSpPr>
            <p:sp>
              <p:nvSpPr>
                <p:cNvPr id="2141" name="Line 93"/>
                <p:cNvSpPr>
                  <a:spLocks noChangeShapeType="1"/>
                </p:cNvSpPr>
                <p:nvPr/>
              </p:nvSpPr>
              <p:spPr bwMode="auto">
                <a:xfrm flipH="1">
                  <a:off x="2177" y="1999"/>
                  <a:ext cx="557" cy="87"/>
                </a:xfrm>
                <a:prstGeom prst="line">
                  <a:avLst/>
                </a:prstGeom>
                <a:noFill/>
                <a:ln w="269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142" name="Line 94"/>
                <p:cNvSpPr>
                  <a:spLocks noChangeShapeType="1"/>
                </p:cNvSpPr>
                <p:nvPr/>
              </p:nvSpPr>
              <p:spPr bwMode="auto">
                <a:xfrm>
                  <a:off x="3588" y="1999"/>
                  <a:ext cx="522" cy="87"/>
                </a:xfrm>
                <a:prstGeom prst="line">
                  <a:avLst/>
                </a:prstGeom>
                <a:noFill/>
                <a:ln w="26988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146" name="Rectangle 98"/>
              <p:cNvSpPr>
                <a:spLocks noChangeArrowheads="1"/>
              </p:cNvSpPr>
              <p:nvPr/>
            </p:nvSpPr>
            <p:spPr bwMode="auto">
              <a:xfrm>
                <a:off x="1559" y="2040"/>
                <a:ext cx="896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r"/>
                <a:r>
                  <a:rPr lang="en-US" sz="2000">
                    <a:solidFill>
                      <a:srgbClr val="660066"/>
                    </a:solidFill>
                    <a:latin typeface="Arial" charset="0"/>
                  </a:rPr>
                  <a:t>Q</a:t>
                </a:r>
                <a:r>
                  <a:rPr lang="en-US" sz="2000" baseline="-25000">
                    <a:solidFill>
                      <a:srgbClr val="660066"/>
                    </a:solidFill>
                    <a:latin typeface="Arial" charset="0"/>
                  </a:rPr>
                  <a:t>1</a:t>
                </a:r>
                <a:r>
                  <a:rPr lang="en-US" sz="2000">
                    <a:solidFill>
                      <a:srgbClr val="660066"/>
                    </a:solidFill>
                    <a:latin typeface="Arial" charset="0"/>
                  </a:rPr>
                  <a:t> = 10,000 </a:t>
                </a:r>
                <a:endParaRPr lang="en-US"/>
              </a:p>
            </p:txBody>
          </p:sp>
          <p:sp>
            <p:nvSpPr>
              <p:cNvPr id="2147" name="Rectangle 99"/>
              <p:cNvSpPr>
                <a:spLocks noChangeArrowheads="1"/>
              </p:cNvSpPr>
              <p:nvPr/>
            </p:nvSpPr>
            <p:spPr bwMode="auto">
              <a:xfrm>
                <a:off x="2717" y="2040"/>
                <a:ext cx="900" cy="192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2000">
                    <a:solidFill>
                      <a:srgbClr val="660066"/>
                    </a:solidFill>
                    <a:latin typeface="Arial" charset="0"/>
                  </a:rPr>
                  <a:t>Q* = 15,000 </a:t>
                </a:r>
                <a:endParaRPr lang="en-US"/>
              </a:p>
            </p:txBody>
          </p:sp>
          <p:sp>
            <p:nvSpPr>
              <p:cNvPr id="2150" name="Rectangle 102"/>
              <p:cNvSpPr>
                <a:spLocks noChangeArrowheads="1"/>
              </p:cNvSpPr>
              <p:nvPr/>
            </p:nvSpPr>
            <p:spPr bwMode="auto">
              <a:xfrm>
                <a:off x="3812" y="2040"/>
                <a:ext cx="881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r"/>
                <a:r>
                  <a:rPr lang="en-US" sz="2000">
                    <a:solidFill>
                      <a:srgbClr val="660066"/>
                    </a:solidFill>
                    <a:latin typeface="Arial" charset="0"/>
                  </a:rPr>
                  <a:t>Q</a:t>
                </a:r>
                <a:r>
                  <a:rPr lang="en-US" sz="2000" baseline="-25000">
                    <a:solidFill>
                      <a:srgbClr val="660066"/>
                    </a:solidFill>
                    <a:latin typeface="Arial" charset="0"/>
                  </a:rPr>
                  <a:t>2 </a:t>
                </a:r>
                <a:r>
                  <a:rPr lang="en-US" sz="2000">
                    <a:solidFill>
                      <a:srgbClr val="660066"/>
                    </a:solidFill>
                    <a:latin typeface="Arial" charset="0"/>
                  </a:rPr>
                  <a:t>= 20,000 </a:t>
                </a:r>
                <a:endParaRPr lang="en-US"/>
              </a:p>
            </p:txBody>
          </p:sp>
        </p:grpSp>
        <p:sp>
          <p:nvSpPr>
            <p:cNvPr id="2151" name="Line 103"/>
            <p:cNvSpPr>
              <a:spLocks noChangeShapeType="1"/>
            </p:cNvSpPr>
            <p:nvPr/>
          </p:nvSpPr>
          <p:spPr bwMode="auto">
            <a:xfrm flipH="1">
              <a:off x="3030" y="1953"/>
              <a:ext cx="122" cy="96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52" name="Oval 104"/>
          <p:cNvSpPr>
            <a:spLocks noChangeArrowheads="1"/>
          </p:cNvSpPr>
          <p:nvPr/>
        </p:nvSpPr>
        <p:spPr bwMode="auto">
          <a:xfrm>
            <a:off x="7048500" y="3998913"/>
            <a:ext cx="112713" cy="112712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8" name="Group 116"/>
          <p:cNvGrpSpPr>
            <a:grpSpLocks/>
          </p:cNvGrpSpPr>
          <p:nvPr/>
        </p:nvGrpSpPr>
        <p:grpSpPr bwMode="auto">
          <a:xfrm>
            <a:off x="4284663" y="1344613"/>
            <a:ext cx="1466850" cy="1314450"/>
            <a:chOff x="2699" y="847"/>
            <a:chExt cx="924" cy="828"/>
          </a:xfrm>
        </p:grpSpPr>
        <p:sp>
          <p:nvSpPr>
            <p:cNvPr id="2153" name="Oval 105"/>
            <p:cNvSpPr>
              <a:spLocks noChangeArrowheads="1"/>
            </p:cNvSpPr>
            <p:nvPr/>
          </p:nvSpPr>
          <p:spPr bwMode="auto">
            <a:xfrm>
              <a:off x="3552" y="1604"/>
              <a:ext cx="71" cy="71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6" name="Oval 108"/>
            <p:cNvSpPr>
              <a:spLocks noChangeArrowheads="1"/>
            </p:cNvSpPr>
            <p:nvPr/>
          </p:nvSpPr>
          <p:spPr bwMode="auto">
            <a:xfrm>
              <a:off x="2699" y="847"/>
              <a:ext cx="71" cy="71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115"/>
          <p:cNvGrpSpPr>
            <a:grpSpLocks/>
          </p:cNvGrpSpPr>
          <p:nvPr/>
        </p:nvGrpSpPr>
        <p:grpSpPr bwMode="auto">
          <a:xfrm>
            <a:off x="4284663" y="1344613"/>
            <a:ext cx="1466850" cy="1231900"/>
            <a:chOff x="2699" y="847"/>
            <a:chExt cx="924" cy="776"/>
          </a:xfrm>
        </p:grpSpPr>
        <p:sp>
          <p:nvSpPr>
            <p:cNvPr id="2154" name="Oval 106"/>
            <p:cNvSpPr>
              <a:spLocks noChangeArrowheads="1"/>
            </p:cNvSpPr>
            <p:nvPr/>
          </p:nvSpPr>
          <p:spPr bwMode="auto">
            <a:xfrm>
              <a:off x="3552" y="847"/>
              <a:ext cx="71" cy="71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5" name="Oval 107"/>
            <p:cNvSpPr>
              <a:spLocks noChangeArrowheads="1"/>
            </p:cNvSpPr>
            <p:nvPr/>
          </p:nvSpPr>
          <p:spPr bwMode="auto">
            <a:xfrm>
              <a:off x="3117" y="1213"/>
              <a:ext cx="71" cy="71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7" name="Oval 109"/>
            <p:cNvSpPr>
              <a:spLocks noChangeArrowheads="1"/>
            </p:cNvSpPr>
            <p:nvPr/>
          </p:nvSpPr>
          <p:spPr bwMode="auto">
            <a:xfrm>
              <a:off x="2699" y="1552"/>
              <a:ext cx="71" cy="71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20"/>
          <p:cNvGrpSpPr>
            <a:grpSpLocks/>
          </p:cNvGrpSpPr>
          <p:nvPr/>
        </p:nvGrpSpPr>
        <p:grpSpPr bwMode="auto">
          <a:xfrm>
            <a:off x="4948238" y="4578350"/>
            <a:ext cx="309562" cy="1149350"/>
            <a:chOff x="3117" y="2884"/>
            <a:chExt cx="195" cy="724"/>
          </a:xfrm>
        </p:grpSpPr>
        <p:sp>
          <p:nvSpPr>
            <p:cNvPr id="2158" name="Oval 110"/>
            <p:cNvSpPr>
              <a:spLocks noChangeArrowheads="1"/>
            </p:cNvSpPr>
            <p:nvPr/>
          </p:nvSpPr>
          <p:spPr bwMode="auto">
            <a:xfrm>
              <a:off x="3117" y="2884"/>
              <a:ext cx="71" cy="80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9" name="Oval 111"/>
            <p:cNvSpPr>
              <a:spLocks noChangeArrowheads="1"/>
            </p:cNvSpPr>
            <p:nvPr/>
          </p:nvSpPr>
          <p:spPr bwMode="auto">
            <a:xfrm>
              <a:off x="3117" y="3537"/>
              <a:ext cx="71" cy="71"/>
            </a:xfrm>
            <a:prstGeom prst="ellipse">
              <a:avLst/>
            </a:prstGeom>
            <a:solidFill>
              <a:srgbClr val="660066"/>
            </a:solidFill>
            <a:ln w="26988">
              <a:solidFill>
                <a:srgbClr val="66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60" name="AutoShape 112"/>
            <p:cNvSpPr>
              <a:spLocks/>
            </p:cNvSpPr>
            <p:nvPr/>
          </p:nvSpPr>
          <p:spPr bwMode="auto">
            <a:xfrm>
              <a:off x="3216" y="2978"/>
              <a:ext cx="96" cy="480"/>
            </a:xfrm>
            <a:prstGeom prst="rightBrace">
              <a:avLst>
                <a:gd name="adj1" fmla="val 41667"/>
                <a:gd name="adj2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117"/>
          <p:cNvGrpSpPr>
            <a:grpSpLocks/>
          </p:cNvGrpSpPr>
          <p:nvPr/>
        </p:nvGrpSpPr>
        <p:grpSpPr bwMode="auto">
          <a:xfrm>
            <a:off x="4437063" y="1165225"/>
            <a:ext cx="2947987" cy="4095750"/>
            <a:chOff x="2795" y="734"/>
            <a:chExt cx="1857" cy="2580"/>
          </a:xfrm>
        </p:grpSpPr>
        <p:sp>
          <p:nvSpPr>
            <p:cNvPr id="2123" name="Rectangle 75"/>
            <p:cNvSpPr>
              <a:spLocks noChangeArrowheads="1"/>
            </p:cNvSpPr>
            <p:nvPr/>
          </p:nvSpPr>
          <p:spPr bwMode="auto">
            <a:xfrm>
              <a:off x="2795" y="734"/>
              <a:ext cx="15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Arial" charset="0"/>
                </a:rPr>
                <a:t>B </a:t>
              </a:r>
              <a:endParaRPr lang="en-US"/>
            </a:p>
          </p:txBody>
        </p:sp>
        <p:sp>
          <p:nvSpPr>
            <p:cNvPr id="2124" name="Rectangle 76"/>
            <p:cNvSpPr>
              <a:spLocks noChangeArrowheads="1"/>
            </p:cNvSpPr>
            <p:nvPr/>
          </p:nvSpPr>
          <p:spPr bwMode="auto">
            <a:xfrm>
              <a:off x="3683" y="822"/>
              <a:ext cx="16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Arial" charset="0"/>
                </a:rPr>
                <a:t>C </a:t>
              </a:r>
              <a:endParaRPr lang="en-US"/>
            </a:p>
          </p:txBody>
        </p:sp>
        <p:sp>
          <p:nvSpPr>
            <p:cNvPr id="2125" name="Rectangle 77"/>
            <p:cNvSpPr>
              <a:spLocks noChangeArrowheads="1"/>
            </p:cNvSpPr>
            <p:nvPr/>
          </p:nvSpPr>
          <p:spPr bwMode="auto">
            <a:xfrm>
              <a:off x="3100" y="987"/>
              <a:ext cx="15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Arial" charset="0"/>
                </a:rPr>
                <a:t>E </a:t>
              </a:r>
              <a:endParaRPr lang="en-US"/>
            </a:p>
          </p:txBody>
        </p:sp>
        <p:sp>
          <p:nvSpPr>
            <p:cNvPr id="2126" name="Rectangle 78"/>
            <p:cNvSpPr>
              <a:spLocks noChangeArrowheads="1"/>
            </p:cNvSpPr>
            <p:nvPr/>
          </p:nvSpPr>
          <p:spPr bwMode="auto">
            <a:xfrm>
              <a:off x="2813" y="1562"/>
              <a:ext cx="15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Arial" charset="0"/>
                </a:rPr>
                <a:t>A </a:t>
              </a:r>
              <a:endParaRPr lang="en-US"/>
            </a:p>
          </p:txBody>
        </p:sp>
        <p:sp>
          <p:nvSpPr>
            <p:cNvPr id="2127" name="Rectangle 79"/>
            <p:cNvSpPr>
              <a:spLocks noChangeArrowheads="1"/>
            </p:cNvSpPr>
            <p:nvPr/>
          </p:nvSpPr>
          <p:spPr bwMode="auto">
            <a:xfrm>
              <a:off x="3648" y="1509"/>
              <a:ext cx="160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Arial" charset="0"/>
                </a:rPr>
                <a:t>D </a:t>
              </a:r>
              <a:endParaRPr lang="en-US"/>
            </a:p>
          </p:txBody>
        </p:sp>
        <p:sp>
          <p:nvSpPr>
            <p:cNvPr id="2129" name="Rectangle 81"/>
            <p:cNvSpPr>
              <a:spLocks noChangeArrowheads="1"/>
            </p:cNvSpPr>
            <p:nvPr/>
          </p:nvSpPr>
          <p:spPr bwMode="auto">
            <a:xfrm>
              <a:off x="4510" y="2589"/>
              <a:ext cx="14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Arial" charset="0"/>
                </a:rPr>
                <a:t>Z </a:t>
              </a:r>
              <a:endParaRPr lang="en-US"/>
            </a:p>
          </p:txBody>
        </p:sp>
        <p:sp>
          <p:nvSpPr>
            <p:cNvPr id="2131" name="Rectangle 83"/>
            <p:cNvSpPr>
              <a:spLocks noChangeArrowheads="1"/>
            </p:cNvSpPr>
            <p:nvPr/>
          </p:nvSpPr>
          <p:spPr bwMode="auto">
            <a:xfrm>
              <a:off x="3379" y="3122"/>
              <a:ext cx="854" cy="19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000">
                  <a:solidFill>
                    <a:srgbClr val="000000"/>
                  </a:solidFill>
                  <a:latin typeface="Arial" charset="0"/>
                </a:rPr>
                <a:t>TSB – TSC </a:t>
              </a:r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" grpId="0" animBg="1"/>
      <p:bldP spid="2107" grpId="0" animBg="1"/>
      <p:bldP spid="2121" grpId="0" autoUpdateAnimBg="0"/>
      <p:bldP spid="2122" grpId="0" autoUpdateAnimBg="0"/>
      <p:bldP spid="2133" grpId="0" animBg="1"/>
      <p:bldP spid="2134" grpId="0" animBg="1"/>
      <p:bldP spid="21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>
                <a:cs typeface="Arial" charset="0"/>
              </a:rPr>
              <a:t>Conditions under which the Market is Pareto Optimal</a:t>
            </a:r>
            <a:r>
              <a:rPr lang="en-US" sz="3600"/>
              <a:t>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8686800" cy="41148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>
                <a:latin typeface="Arial" charset="0"/>
                <a:cs typeface="Arial" charset="0"/>
              </a:rPr>
              <a:t>All productive resources are privately owned.</a:t>
            </a:r>
          </a:p>
          <a:p>
            <a:pPr>
              <a:lnSpc>
                <a:spcPct val="90000"/>
              </a:lnSpc>
            </a:pPr>
            <a:r>
              <a:rPr lang="en-US" sz="2800">
                <a:latin typeface="Arial" charset="0"/>
                <a:cs typeface="Arial" charset="0"/>
              </a:rPr>
              <a:t>All transactions take place in markets and in each separate market many competing sellers offer a standardized product to many competing buyers.</a:t>
            </a:r>
            <a:endParaRPr lang="en-US" sz="280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800">
                <a:latin typeface="Arial" charset="0"/>
                <a:cs typeface="Arial" charset="0"/>
              </a:rPr>
              <a:t>Economic Power is dispersed in the sense that no buyers or sellers alone can influence prices.</a:t>
            </a:r>
            <a:endParaRPr lang="en-US" sz="280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800">
                <a:latin typeface="Arial" charset="0"/>
                <a:cs typeface="Arial" charset="0"/>
              </a:rPr>
              <a:t>All relevant information is freely available to buyers and sellers.</a:t>
            </a:r>
            <a:endParaRPr lang="en-US" sz="280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800">
                <a:latin typeface="Arial" charset="0"/>
                <a:cs typeface="Arial" charset="0"/>
              </a:rPr>
              <a:t>Resources are mobile and may be freely employed in any enterprise.</a:t>
            </a:r>
            <a:r>
              <a:rPr lang="en-US" sz="280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/>
              <a:t>If These Conditions are Met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971800" y="2286000"/>
            <a:ext cx="3352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i="1">
                <a:solidFill>
                  <a:srgbClr val="660066"/>
                </a:solidFill>
                <a:latin typeface="Arial" charset="0"/>
                <a:cs typeface="Arial" charset="0"/>
              </a:rPr>
              <a:t>P</a:t>
            </a:r>
            <a:r>
              <a:rPr lang="en-US" sz="3200">
                <a:solidFill>
                  <a:srgbClr val="660066"/>
                </a:solidFill>
                <a:latin typeface="Arial" charset="0"/>
                <a:cs typeface="Arial" charset="0"/>
              </a:rPr>
              <a:t> = </a:t>
            </a:r>
            <a:r>
              <a:rPr lang="en-US" sz="3200" i="1">
                <a:solidFill>
                  <a:srgbClr val="660066"/>
                </a:solidFill>
                <a:latin typeface="Arial" charset="0"/>
                <a:cs typeface="Arial" charset="0"/>
              </a:rPr>
              <a:t>MPB</a:t>
            </a:r>
            <a:r>
              <a:rPr lang="en-US" sz="3200">
                <a:solidFill>
                  <a:srgbClr val="660066"/>
                </a:solidFill>
                <a:latin typeface="Arial" charset="0"/>
                <a:cs typeface="Arial" charset="0"/>
              </a:rPr>
              <a:t> = </a:t>
            </a:r>
            <a:r>
              <a:rPr lang="en-US" sz="3200" i="1">
                <a:solidFill>
                  <a:srgbClr val="660066"/>
                </a:solidFill>
                <a:latin typeface="Arial" charset="0"/>
                <a:cs typeface="Arial" charset="0"/>
              </a:rPr>
              <a:t>MSB</a:t>
            </a:r>
            <a:endParaRPr lang="en-US" sz="3200">
              <a:solidFill>
                <a:srgbClr val="660066"/>
              </a:solidFill>
              <a:latin typeface="Arial" charset="0"/>
              <a:cs typeface="Arial" charset="0"/>
            </a:endParaRP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3238500" y="3611563"/>
            <a:ext cx="2819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>
                <a:solidFill>
                  <a:srgbClr val="660066"/>
                </a:solidFill>
                <a:latin typeface="Arial" charset="0"/>
                <a:cs typeface="Arial" charset="0"/>
              </a:rPr>
              <a:t>P</a:t>
            </a:r>
            <a:r>
              <a:rPr lang="en-US" sz="2800">
                <a:solidFill>
                  <a:srgbClr val="660066"/>
                </a:solidFill>
                <a:latin typeface="Arial" charset="0"/>
                <a:cs typeface="Arial" charset="0"/>
              </a:rPr>
              <a:t> = </a:t>
            </a:r>
            <a:r>
              <a:rPr lang="en-US" sz="2800" i="1">
                <a:solidFill>
                  <a:srgbClr val="660066"/>
                </a:solidFill>
                <a:latin typeface="Arial" charset="0"/>
                <a:cs typeface="Arial" charset="0"/>
              </a:rPr>
              <a:t>MPC</a:t>
            </a:r>
            <a:r>
              <a:rPr lang="en-US" sz="2800">
                <a:solidFill>
                  <a:srgbClr val="660066"/>
                </a:solidFill>
                <a:latin typeface="Arial" charset="0"/>
                <a:cs typeface="Arial" charset="0"/>
              </a:rPr>
              <a:t> = </a:t>
            </a:r>
            <a:r>
              <a:rPr lang="en-US" sz="2800" i="1">
                <a:solidFill>
                  <a:srgbClr val="660066"/>
                </a:solidFill>
                <a:latin typeface="Arial" charset="0"/>
                <a:cs typeface="Arial" charset="0"/>
              </a:rPr>
              <a:t>MSC</a:t>
            </a:r>
            <a:endParaRPr lang="en-US" sz="2800">
              <a:solidFill>
                <a:srgbClr val="660066"/>
              </a:solidFill>
              <a:latin typeface="Arial" charset="0"/>
              <a:cs typeface="Arial" charset="0"/>
            </a:endParaRPr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3238500" y="4876800"/>
            <a:ext cx="2819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i="1" dirty="0">
                <a:solidFill>
                  <a:srgbClr val="660066"/>
                </a:solidFill>
                <a:latin typeface="Arial" charset="0"/>
                <a:cs typeface="Arial" charset="0"/>
              </a:rPr>
              <a:t>P</a:t>
            </a:r>
            <a:r>
              <a:rPr lang="en-US" sz="2800" dirty="0">
                <a:solidFill>
                  <a:srgbClr val="660066"/>
                </a:solidFill>
                <a:latin typeface="Arial" charset="0"/>
                <a:cs typeface="Arial" charset="0"/>
              </a:rPr>
              <a:t> = </a:t>
            </a:r>
            <a:r>
              <a:rPr lang="en-US" sz="2800" i="1" dirty="0" err="1">
                <a:solidFill>
                  <a:srgbClr val="660066"/>
                </a:solidFill>
                <a:latin typeface="Arial" charset="0"/>
                <a:cs typeface="Arial" charset="0"/>
              </a:rPr>
              <a:t>MSB</a:t>
            </a:r>
            <a:r>
              <a:rPr lang="en-US" sz="2800" dirty="0">
                <a:solidFill>
                  <a:srgbClr val="660066"/>
                </a:solidFill>
                <a:latin typeface="Arial" charset="0"/>
                <a:cs typeface="Arial" charset="0"/>
              </a:rPr>
              <a:t> = </a:t>
            </a:r>
            <a:r>
              <a:rPr lang="en-US" sz="2800" i="1" dirty="0" err="1">
                <a:solidFill>
                  <a:srgbClr val="660066"/>
                </a:solidFill>
                <a:latin typeface="Arial" charset="0"/>
                <a:cs typeface="Arial" charset="0"/>
              </a:rPr>
              <a:t>MSC</a:t>
            </a:r>
            <a:endParaRPr lang="en-US" sz="2800" dirty="0">
              <a:solidFill>
                <a:srgbClr val="660066"/>
              </a:solidFill>
              <a:latin typeface="Arial" charset="0"/>
              <a:cs typeface="Arial" charset="0"/>
            </a:endParaRPr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4229100" y="30099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Arial" charset="0"/>
              </a:rPr>
              <a:t>and</a:t>
            </a: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4330700" y="4275138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Arial" charset="0"/>
              </a:rPr>
              <a:t>so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2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build="p" autoUpdateAnimBg="0" advAuto="0"/>
      <p:bldP spid="12294" grpId="0" build="p" autoUpdateAnimBg="0" advAuto="0"/>
      <p:bldP spid="12295" grpId="0" build="p" autoUpdateAnimBg="0" advAuto="0"/>
      <p:bldP spid="12297" grpId="0" build="p" autoUpdateAnimBg="0" advAuto="0"/>
      <p:bldP spid="12298" grpId="0" build="p" autoUpdateAnimBg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838200"/>
            <a:ext cx="8610600" cy="1371600"/>
          </a:xfrm>
        </p:spPr>
        <p:txBody>
          <a:bodyPr>
            <a:normAutofit fontScale="90000"/>
          </a:bodyPr>
          <a:lstStyle/>
          <a:p>
            <a:r>
              <a:rPr lang="en-US">
                <a:cs typeface="Arial" charset="0"/>
              </a:rPr>
              <a:t>When Does the Market Interaction Fail to Achieve Efficiency?</a:t>
            </a:r>
            <a:r>
              <a:rPr lang="en-US">
                <a:cs typeface="Times New Roman" pitchFamily="18" charset="0"/>
              </a:rPr>
              <a:t/>
            </a:r>
            <a:br>
              <a:rPr lang="en-US">
                <a:cs typeface="Times New Roman" pitchFamily="18" charset="0"/>
              </a:rPr>
            </a:br>
            <a:endParaRPr lang="en-US">
              <a:cs typeface="Times New Roman" pitchFamily="18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accent2"/>
              </a:buClr>
              <a:buFont typeface="Wingdings" pitchFamily="2" charset="2"/>
              <a:buChar char="v"/>
            </a:pPr>
            <a:endParaRPr lang="en-US">
              <a:latin typeface="Arial" charset="0"/>
              <a:cs typeface="Arial" charset="0"/>
            </a:endParaRPr>
          </a:p>
          <a:p>
            <a:r>
              <a:rPr lang="en-US">
                <a:latin typeface="Arial" charset="0"/>
                <a:cs typeface="Arial" charset="0"/>
              </a:rPr>
              <a:t>Monopoly</a:t>
            </a:r>
          </a:p>
          <a:p>
            <a:endParaRPr lang="en-US">
              <a:cs typeface="Times New Roman" pitchFamily="18" charset="0"/>
            </a:endParaRPr>
          </a:p>
          <a:p>
            <a:r>
              <a:rPr lang="en-US">
                <a:latin typeface="Arial" charset="0"/>
                <a:cs typeface="Arial" charset="0"/>
              </a:rPr>
              <a:t>Taxes</a:t>
            </a:r>
          </a:p>
          <a:p>
            <a:endParaRPr lang="en-US">
              <a:cs typeface="Times New Roman" pitchFamily="18" charset="0"/>
            </a:endParaRPr>
          </a:p>
          <a:p>
            <a:r>
              <a:rPr lang="en-US">
                <a:latin typeface="Arial" charset="0"/>
                <a:cs typeface="Arial" charset="0"/>
              </a:rPr>
              <a:t>Subsidies</a:t>
            </a:r>
            <a:r>
              <a:rPr lang="en-US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sz="2400"/>
              <a:t>Figure 2.2 Loss in Net Benefits Due to Monopolies</a:t>
            </a:r>
          </a:p>
        </p:txBody>
      </p:sp>
      <p:sp>
        <p:nvSpPr>
          <p:cNvPr id="3102" name="Freeform 30"/>
          <p:cNvSpPr>
            <a:spLocks/>
          </p:cNvSpPr>
          <p:nvPr/>
        </p:nvSpPr>
        <p:spPr bwMode="auto">
          <a:xfrm>
            <a:off x="4416425" y="2635250"/>
            <a:ext cx="663575" cy="1397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418" y="418"/>
              </a:cxn>
              <a:cxn ang="0">
                <a:pos x="392" y="453"/>
              </a:cxn>
              <a:cxn ang="0">
                <a:pos x="365" y="488"/>
              </a:cxn>
              <a:cxn ang="0">
                <a:pos x="348" y="514"/>
              </a:cxn>
              <a:cxn ang="0">
                <a:pos x="322" y="549"/>
              </a:cxn>
              <a:cxn ang="0">
                <a:pos x="296" y="575"/>
              </a:cxn>
              <a:cxn ang="0">
                <a:pos x="270" y="610"/>
              </a:cxn>
              <a:cxn ang="0">
                <a:pos x="244" y="636"/>
              </a:cxn>
              <a:cxn ang="0">
                <a:pos x="217" y="671"/>
              </a:cxn>
              <a:cxn ang="0">
                <a:pos x="191" y="697"/>
              </a:cxn>
              <a:cxn ang="0">
                <a:pos x="165" y="723"/>
              </a:cxn>
              <a:cxn ang="0">
                <a:pos x="113" y="775"/>
              </a:cxn>
              <a:cxn ang="0">
                <a:pos x="87" y="801"/>
              </a:cxn>
              <a:cxn ang="0">
                <a:pos x="52" y="827"/>
              </a:cxn>
              <a:cxn ang="0">
                <a:pos x="26" y="853"/>
              </a:cxn>
              <a:cxn ang="0">
                <a:pos x="0" y="880"/>
              </a:cxn>
              <a:cxn ang="0">
                <a:pos x="0" y="0"/>
              </a:cxn>
            </a:cxnLst>
            <a:rect l="0" t="0" r="r" b="b"/>
            <a:pathLst>
              <a:path w="418" h="880">
                <a:moveTo>
                  <a:pt x="0" y="0"/>
                </a:moveTo>
                <a:lnTo>
                  <a:pt x="0" y="0"/>
                </a:lnTo>
                <a:lnTo>
                  <a:pt x="418" y="418"/>
                </a:lnTo>
                <a:lnTo>
                  <a:pt x="392" y="453"/>
                </a:lnTo>
                <a:lnTo>
                  <a:pt x="365" y="488"/>
                </a:lnTo>
                <a:lnTo>
                  <a:pt x="348" y="514"/>
                </a:lnTo>
                <a:lnTo>
                  <a:pt x="322" y="549"/>
                </a:lnTo>
                <a:lnTo>
                  <a:pt x="296" y="575"/>
                </a:lnTo>
                <a:lnTo>
                  <a:pt x="270" y="610"/>
                </a:lnTo>
                <a:lnTo>
                  <a:pt x="244" y="636"/>
                </a:lnTo>
                <a:lnTo>
                  <a:pt x="217" y="671"/>
                </a:lnTo>
                <a:lnTo>
                  <a:pt x="191" y="697"/>
                </a:lnTo>
                <a:lnTo>
                  <a:pt x="165" y="723"/>
                </a:lnTo>
                <a:lnTo>
                  <a:pt x="113" y="775"/>
                </a:lnTo>
                <a:lnTo>
                  <a:pt x="87" y="801"/>
                </a:lnTo>
                <a:lnTo>
                  <a:pt x="52" y="827"/>
                </a:lnTo>
                <a:lnTo>
                  <a:pt x="26" y="853"/>
                </a:lnTo>
                <a:lnTo>
                  <a:pt x="0" y="880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03" name="Line 31"/>
          <p:cNvSpPr>
            <a:spLocks noChangeShapeType="1"/>
          </p:cNvSpPr>
          <p:nvPr/>
        </p:nvSpPr>
        <p:spPr bwMode="auto">
          <a:xfrm>
            <a:off x="3033713" y="1281113"/>
            <a:ext cx="2143125" cy="4256087"/>
          </a:xfrm>
          <a:prstGeom prst="line">
            <a:avLst/>
          </a:prstGeom>
          <a:noFill/>
          <a:ln w="8255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3033713" y="2649538"/>
            <a:ext cx="2060575" cy="3262312"/>
            <a:chOff x="1911" y="1669"/>
            <a:chExt cx="1298" cy="2055"/>
          </a:xfrm>
        </p:grpSpPr>
        <p:sp>
          <p:nvSpPr>
            <p:cNvPr id="3104" name="Freeform 32"/>
            <p:cNvSpPr>
              <a:spLocks/>
            </p:cNvSpPr>
            <p:nvPr/>
          </p:nvSpPr>
          <p:spPr bwMode="auto">
            <a:xfrm>
              <a:off x="1911" y="1669"/>
              <a:ext cx="879" cy="20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879" y="0"/>
                </a:cxn>
                <a:cxn ang="0">
                  <a:pos x="879" y="2055"/>
                </a:cxn>
              </a:cxnLst>
              <a:rect l="0" t="0" r="r" b="b"/>
              <a:pathLst>
                <a:path w="879" h="2055">
                  <a:moveTo>
                    <a:pt x="0" y="0"/>
                  </a:moveTo>
                  <a:lnTo>
                    <a:pt x="879" y="0"/>
                  </a:lnTo>
                  <a:lnTo>
                    <a:pt x="879" y="2055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5" name="Line 33"/>
            <p:cNvSpPr>
              <a:spLocks noChangeShapeType="1"/>
            </p:cNvSpPr>
            <p:nvPr/>
          </p:nvSpPr>
          <p:spPr bwMode="auto">
            <a:xfrm>
              <a:off x="3208" y="2078"/>
              <a:ext cx="1" cy="1646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06" name="Line 34"/>
            <p:cNvSpPr>
              <a:spLocks noChangeShapeType="1"/>
            </p:cNvSpPr>
            <p:nvPr/>
          </p:nvSpPr>
          <p:spPr bwMode="auto">
            <a:xfrm>
              <a:off x="1911" y="2548"/>
              <a:ext cx="879" cy="1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08" name="Line 36"/>
          <p:cNvSpPr>
            <a:spLocks noChangeShapeType="1"/>
          </p:cNvSpPr>
          <p:nvPr/>
        </p:nvSpPr>
        <p:spPr bwMode="auto">
          <a:xfrm>
            <a:off x="3033713" y="1281113"/>
            <a:ext cx="3732212" cy="3690937"/>
          </a:xfrm>
          <a:prstGeom prst="line">
            <a:avLst/>
          </a:prstGeom>
          <a:noFill/>
          <a:ln w="8255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0" name="Rectangle 38"/>
          <p:cNvSpPr>
            <a:spLocks noChangeArrowheads="1"/>
          </p:cNvSpPr>
          <p:nvPr/>
        </p:nvSpPr>
        <p:spPr bwMode="auto">
          <a:xfrm rot="16200000">
            <a:off x="-726282" y="3028157"/>
            <a:ext cx="2976563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  <a:latin typeface="Arial" charset="0"/>
              </a:rPr>
              <a:t>Price, Benefit, and </a:t>
            </a:r>
          </a:p>
          <a:p>
            <a:r>
              <a:rPr lang="en-US" sz="2600" b="1">
                <a:solidFill>
                  <a:srgbClr val="660066"/>
                </a:solidFill>
                <a:latin typeface="Arial" charset="0"/>
              </a:rPr>
              <a:t>Cost (Dollars) </a:t>
            </a:r>
            <a:endParaRPr lang="en-US"/>
          </a:p>
        </p:txBody>
      </p:sp>
      <p:sp>
        <p:nvSpPr>
          <p:cNvPr id="3111" name="Rectangle 39"/>
          <p:cNvSpPr>
            <a:spLocks noChangeArrowheads="1"/>
          </p:cNvSpPr>
          <p:nvPr/>
        </p:nvSpPr>
        <p:spPr bwMode="auto">
          <a:xfrm>
            <a:off x="6032500" y="3284538"/>
            <a:ext cx="337185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000000"/>
                </a:solidFill>
                <a:latin typeface="Arial" charset="0"/>
              </a:rPr>
              <a:t>Loss in Net Benefits </a:t>
            </a:r>
            <a:endParaRPr lang="en-US"/>
          </a:p>
        </p:txBody>
      </p:sp>
      <p:sp>
        <p:nvSpPr>
          <p:cNvPr id="3112" name="Rectangle 40"/>
          <p:cNvSpPr>
            <a:spLocks noChangeArrowheads="1"/>
          </p:cNvSpPr>
          <p:nvPr/>
        </p:nvSpPr>
        <p:spPr bwMode="auto">
          <a:xfrm>
            <a:off x="4387850" y="6394450"/>
            <a:ext cx="31242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  <a:latin typeface="Arial" charset="0"/>
              </a:rPr>
              <a:t>Output per Month </a:t>
            </a:r>
            <a:endParaRPr lang="en-US"/>
          </a:p>
        </p:txBody>
      </p:sp>
      <p:sp>
        <p:nvSpPr>
          <p:cNvPr id="3113" name="Rectangle 41"/>
          <p:cNvSpPr>
            <a:spLocks noChangeArrowheads="1"/>
          </p:cNvSpPr>
          <p:nvPr/>
        </p:nvSpPr>
        <p:spPr bwMode="auto">
          <a:xfrm>
            <a:off x="2784475" y="6048375"/>
            <a:ext cx="276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0 </a:t>
            </a:r>
            <a:endParaRPr lang="en-US">
              <a:solidFill>
                <a:srgbClr val="660066"/>
              </a:solidFill>
            </a:endParaRPr>
          </a:p>
        </p:txBody>
      </p:sp>
      <p:sp>
        <p:nvSpPr>
          <p:cNvPr id="3114" name="Rectangle 42"/>
          <p:cNvSpPr>
            <a:spLocks noChangeArrowheads="1"/>
          </p:cNvSpPr>
          <p:nvPr/>
        </p:nvSpPr>
        <p:spPr bwMode="auto">
          <a:xfrm>
            <a:off x="4167188" y="5992813"/>
            <a:ext cx="5286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Q</a:t>
            </a:r>
            <a:r>
              <a:rPr lang="en-US" sz="2600" i="1" baseline="-25000">
                <a:solidFill>
                  <a:srgbClr val="660066"/>
                </a:solidFill>
                <a:latin typeface="Arial" charset="0"/>
              </a:rPr>
              <a:t>M</a:t>
            </a:r>
            <a:r>
              <a:rPr lang="en-US" sz="2600" i="1">
                <a:solidFill>
                  <a:srgbClr val="660066"/>
                </a:solidFill>
                <a:latin typeface="Arial" charset="0"/>
              </a:rPr>
              <a:t> </a:t>
            </a:r>
            <a:endParaRPr lang="en-US">
              <a:solidFill>
                <a:srgbClr val="660066"/>
              </a:solidFill>
            </a:endParaRPr>
          </a:p>
        </p:txBody>
      </p:sp>
      <p:sp>
        <p:nvSpPr>
          <p:cNvPr id="3116" name="Freeform 44"/>
          <p:cNvSpPr>
            <a:spLocks/>
          </p:cNvSpPr>
          <p:nvPr/>
        </p:nvSpPr>
        <p:spPr bwMode="auto">
          <a:xfrm>
            <a:off x="3033713" y="922338"/>
            <a:ext cx="4686300" cy="49895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143"/>
              </a:cxn>
              <a:cxn ang="0">
                <a:pos x="2952" y="3143"/>
              </a:cxn>
            </a:cxnLst>
            <a:rect l="0" t="0" r="r" b="b"/>
            <a:pathLst>
              <a:path w="2952" h="3143">
                <a:moveTo>
                  <a:pt x="0" y="0"/>
                </a:moveTo>
                <a:lnTo>
                  <a:pt x="0" y="3143"/>
                </a:lnTo>
                <a:lnTo>
                  <a:pt x="2952" y="3143"/>
                </a:lnTo>
              </a:path>
            </a:pathLst>
          </a:custGeom>
          <a:noFill/>
          <a:ln w="825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17" name="Rectangle 45"/>
          <p:cNvSpPr>
            <a:spLocks noChangeArrowheads="1"/>
          </p:cNvSpPr>
          <p:nvPr/>
        </p:nvSpPr>
        <p:spPr bwMode="auto">
          <a:xfrm>
            <a:off x="1597025" y="2468563"/>
            <a:ext cx="14049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MSB = P </a:t>
            </a:r>
            <a:endParaRPr lang="en-US">
              <a:solidFill>
                <a:srgbClr val="660066"/>
              </a:solidFill>
            </a:endParaRPr>
          </a:p>
        </p:txBody>
      </p:sp>
      <p:sp>
        <p:nvSpPr>
          <p:cNvPr id="3118" name="Rectangle 46"/>
          <p:cNvSpPr>
            <a:spLocks noChangeArrowheads="1"/>
          </p:cNvSpPr>
          <p:nvPr/>
        </p:nvSpPr>
        <p:spPr bwMode="auto">
          <a:xfrm>
            <a:off x="1982788" y="3810000"/>
            <a:ext cx="10048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MSC</a:t>
            </a:r>
            <a:r>
              <a:rPr lang="en-US" sz="2600" i="1" baseline="-25000">
                <a:solidFill>
                  <a:srgbClr val="660066"/>
                </a:solidFill>
                <a:latin typeface="Arial" charset="0"/>
              </a:rPr>
              <a:t>M</a:t>
            </a:r>
            <a:r>
              <a:rPr lang="en-US" sz="2600" i="1">
                <a:solidFill>
                  <a:srgbClr val="660066"/>
                </a:solidFill>
                <a:latin typeface="Arial" charset="0"/>
              </a:rPr>
              <a:t> </a:t>
            </a:r>
            <a:endParaRPr lang="en-US">
              <a:solidFill>
                <a:srgbClr val="660066"/>
              </a:solidFill>
            </a:endParaRPr>
          </a:p>
        </p:txBody>
      </p:sp>
      <p:sp>
        <p:nvSpPr>
          <p:cNvPr id="3120" name="Rectangle 48"/>
          <p:cNvSpPr>
            <a:spLocks noChangeArrowheads="1"/>
          </p:cNvSpPr>
          <p:nvPr/>
        </p:nvSpPr>
        <p:spPr bwMode="auto">
          <a:xfrm>
            <a:off x="6904038" y="4805363"/>
            <a:ext cx="1658937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D = MSB </a:t>
            </a:r>
            <a:endParaRPr lang="en-US"/>
          </a:p>
        </p:txBody>
      </p:sp>
      <p:sp>
        <p:nvSpPr>
          <p:cNvPr id="3121" name="Rectangle 49"/>
          <p:cNvSpPr>
            <a:spLocks noChangeArrowheads="1"/>
          </p:cNvSpPr>
          <p:nvPr/>
        </p:nvSpPr>
        <p:spPr bwMode="auto">
          <a:xfrm>
            <a:off x="5422900" y="2590800"/>
            <a:ext cx="825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MSC </a:t>
            </a:r>
            <a:endParaRPr lang="en-US"/>
          </a:p>
        </p:txBody>
      </p:sp>
      <p:sp>
        <p:nvSpPr>
          <p:cNvPr id="3122" name="Rectangle 50"/>
          <p:cNvSpPr>
            <a:spLocks noChangeArrowheads="1"/>
          </p:cNvSpPr>
          <p:nvPr/>
        </p:nvSpPr>
        <p:spPr bwMode="auto">
          <a:xfrm>
            <a:off x="5218113" y="5413375"/>
            <a:ext cx="787400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MR </a:t>
            </a:r>
            <a:endParaRPr lang="en-US"/>
          </a:p>
        </p:txBody>
      </p:sp>
      <p:sp>
        <p:nvSpPr>
          <p:cNvPr id="3123" name="Rectangle 51"/>
          <p:cNvSpPr>
            <a:spLocks noChangeArrowheads="1"/>
          </p:cNvSpPr>
          <p:nvPr/>
        </p:nvSpPr>
        <p:spPr bwMode="auto">
          <a:xfrm>
            <a:off x="4595813" y="3865563"/>
            <a:ext cx="484187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A </a:t>
            </a:r>
            <a:endParaRPr lang="en-US"/>
          </a:p>
        </p:txBody>
      </p:sp>
      <p:sp>
        <p:nvSpPr>
          <p:cNvPr id="3124" name="Rectangle 52"/>
          <p:cNvSpPr>
            <a:spLocks noChangeArrowheads="1"/>
          </p:cNvSpPr>
          <p:nvPr/>
        </p:nvSpPr>
        <p:spPr bwMode="auto">
          <a:xfrm>
            <a:off x="4941888" y="2773363"/>
            <a:ext cx="484187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E </a:t>
            </a:r>
            <a:endParaRPr lang="en-US"/>
          </a:p>
        </p:txBody>
      </p:sp>
      <p:sp>
        <p:nvSpPr>
          <p:cNvPr id="3125" name="Rectangle 53"/>
          <p:cNvSpPr>
            <a:spLocks noChangeArrowheads="1"/>
          </p:cNvSpPr>
          <p:nvPr/>
        </p:nvSpPr>
        <p:spPr bwMode="auto">
          <a:xfrm>
            <a:off x="4540250" y="2316163"/>
            <a:ext cx="484188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B </a:t>
            </a:r>
            <a:endParaRPr lang="en-US"/>
          </a:p>
        </p:txBody>
      </p:sp>
      <p:sp>
        <p:nvSpPr>
          <p:cNvPr id="3126" name="Rectangle 54"/>
          <p:cNvSpPr>
            <a:spLocks noChangeArrowheads="1"/>
          </p:cNvSpPr>
          <p:nvPr/>
        </p:nvSpPr>
        <p:spPr bwMode="auto">
          <a:xfrm>
            <a:off x="4995863" y="6034088"/>
            <a:ext cx="4778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Q* </a:t>
            </a:r>
            <a:endParaRPr lang="en-US">
              <a:solidFill>
                <a:srgbClr val="660066"/>
              </a:solidFill>
            </a:endParaRPr>
          </a:p>
        </p:txBody>
      </p:sp>
      <p:sp>
        <p:nvSpPr>
          <p:cNvPr id="3128" name="Oval 56"/>
          <p:cNvSpPr>
            <a:spLocks noChangeArrowheads="1"/>
          </p:cNvSpPr>
          <p:nvPr/>
        </p:nvSpPr>
        <p:spPr bwMode="auto">
          <a:xfrm>
            <a:off x="4318000" y="2551113"/>
            <a:ext cx="182563" cy="168275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1" name="Arc 59"/>
          <p:cNvSpPr>
            <a:spLocks/>
          </p:cNvSpPr>
          <p:nvPr/>
        </p:nvSpPr>
        <p:spPr bwMode="auto">
          <a:xfrm flipV="1">
            <a:off x="3276600" y="2209800"/>
            <a:ext cx="2079625" cy="2076450"/>
          </a:xfrm>
          <a:custGeom>
            <a:avLst/>
            <a:gdLst>
              <a:gd name="G0" fmla="+- 0 0 0"/>
              <a:gd name="G1" fmla="+- 21025 0 0"/>
              <a:gd name="G2" fmla="+- 21600 0 0"/>
              <a:gd name="T0" fmla="*/ 4952 w 21048"/>
              <a:gd name="T1" fmla="*/ 0 h 21025"/>
              <a:gd name="T2" fmla="*/ 21048 w 21048"/>
              <a:gd name="T3" fmla="*/ 16173 h 21025"/>
              <a:gd name="T4" fmla="*/ 0 w 21048"/>
              <a:gd name="T5" fmla="*/ 21025 h 21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048" h="21025" fill="none" extrusionOk="0">
                <a:moveTo>
                  <a:pt x="4951" y="0"/>
                </a:moveTo>
                <a:cubicBezTo>
                  <a:pt x="12959" y="1886"/>
                  <a:pt x="19200" y="8156"/>
                  <a:pt x="21047" y="16173"/>
                </a:cubicBezTo>
              </a:path>
              <a:path w="21048" h="21025" stroke="0" extrusionOk="0">
                <a:moveTo>
                  <a:pt x="4951" y="0"/>
                </a:moveTo>
                <a:cubicBezTo>
                  <a:pt x="12959" y="1886"/>
                  <a:pt x="19200" y="8156"/>
                  <a:pt x="21047" y="16173"/>
                </a:cubicBezTo>
                <a:lnTo>
                  <a:pt x="0" y="21025"/>
                </a:lnTo>
                <a:close/>
              </a:path>
            </a:pathLst>
          </a:custGeom>
          <a:noFill/>
          <a:ln w="76200">
            <a:solidFill>
              <a:srgbClr val="0066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32" name="Oval 60"/>
          <p:cNvSpPr>
            <a:spLocks noChangeArrowheads="1"/>
          </p:cNvSpPr>
          <p:nvPr/>
        </p:nvSpPr>
        <p:spPr bwMode="auto">
          <a:xfrm>
            <a:off x="4997450" y="3222625"/>
            <a:ext cx="182563" cy="168275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33" name="Oval 61"/>
          <p:cNvSpPr>
            <a:spLocks noChangeArrowheads="1"/>
          </p:cNvSpPr>
          <p:nvPr/>
        </p:nvSpPr>
        <p:spPr bwMode="auto">
          <a:xfrm>
            <a:off x="4344988" y="3962400"/>
            <a:ext cx="182562" cy="168275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27" name="Line 55"/>
          <p:cNvSpPr>
            <a:spLocks noChangeShapeType="1"/>
          </p:cNvSpPr>
          <p:nvPr/>
        </p:nvSpPr>
        <p:spPr bwMode="auto">
          <a:xfrm>
            <a:off x="4760913" y="3492500"/>
            <a:ext cx="1176337" cy="1588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stealth" w="lg" len="lg"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5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0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5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30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500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2" grpId="0" animBg="1"/>
      <p:bldP spid="3103" grpId="0" animBg="1"/>
      <p:bldP spid="3108" grpId="0" animBg="1"/>
      <p:bldP spid="3111" grpId="0" build="p" autoUpdateAnimBg="0" advAuto="0"/>
      <p:bldP spid="3114" grpId="0" autoUpdateAnimBg="0"/>
      <p:bldP spid="3117" grpId="0" autoUpdateAnimBg="0"/>
      <p:bldP spid="3118" grpId="0" autoUpdateAnimBg="0"/>
      <p:bldP spid="3120" grpId="0" build="p" autoUpdateAnimBg="0" advAuto="0"/>
      <p:bldP spid="3121" grpId="0" autoUpdateAnimBg="0"/>
      <p:bldP spid="3122" grpId="0" build="p" autoUpdateAnimBg="0" advAuto="0"/>
      <p:bldP spid="3123" grpId="0" autoUpdateAnimBg="0"/>
      <p:bldP spid="3124" grpId="0" autoUpdateAnimBg="0"/>
      <p:bldP spid="3125" grpId="0" autoUpdateAnimBg="0"/>
      <p:bldP spid="3126" grpId="0" autoUpdateAnimBg="0"/>
      <p:bldP spid="3128" grpId="0" animBg="1"/>
      <p:bldP spid="3131" grpId="0" animBg="1"/>
      <p:bldP spid="3132" grpId="0" animBg="1"/>
      <p:bldP spid="3133" grpId="0" animBg="1"/>
      <p:bldP spid="31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-228600"/>
            <a:ext cx="7772400" cy="1143000"/>
          </a:xfrm>
        </p:spPr>
        <p:txBody>
          <a:bodyPr/>
          <a:lstStyle/>
          <a:p>
            <a:r>
              <a:rPr lang="en-US" sz="2400"/>
              <a:t>Figure 2.3 Taxes and Efficiency</a:t>
            </a:r>
          </a:p>
        </p:txBody>
      </p:sp>
      <p:sp>
        <p:nvSpPr>
          <p:cNvPr id="4127" name="Freeform 31"/>
          <p:cNvSpPr>
            <a:spLocks/>
          </p:cNvSpPr>
          <p:nvPr/>
        </p:nvSpPr>
        <p:spPr bwMode="auto">
          <a:xfrm>
            <a:off x="3740150" y="1979613"/>
            <a:ext cx="649288" cy="1298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409" y="400"/>
              </a:cxn>
              <a:cxn ang="0">
                <a:pos x="0" y="818"/>
              </a:cxn>
              <a:cxn ang="0">
                <a:pos x="0" y="0"/>
              </a:cxn>
            </a:cxnLst>
            <a:rect l="0" t="0" r="r" b="b"/>
            <a:pathLst>
              <a:path w="409" h="818">
                <a:moveTo>
                  <a:pt x="0" y="0"/>
                </a:moveTo>
                <a:lnTo>
                  <a:pt x="0" y="0"/>
                </a:lnTo>
                <a:lnTo>
                  <a:pt x="409" y="400"/>
                </a:lnTo>
                <a:lnTo>
                  <a:pt x="0" y="818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1860550" y="1992313"/>
            <a:ext cx="2543175" cy="3829050"/>
            <a:chOff x="1172" y="1255"/>
            <a:chExt cx="1602" cy="2412"/>
          </a:xfrm>
        </p:grpSpPr>
        <p:sp>
          <p:nvSpPr>
            <p:cNvPr id="4128" name="Freeform 32"/>
            <p:cNvSpPr>
              <a:spLocks/>
            </p:cNvSpPr>
            <p:nvPr/>
          </p:nvSpPr>
          <p:spPr bwMode="auto">
            <a:xfrm>
              <a:off x="1172" y="1255"/>
              <a:ext cx="1192" cy="2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92" y="0"/>
                </a:cxn>
                <a:cxn ang="0">
                  <a:pos x="1192" y="2412"/>
                </a:cxn>
              </a:cxnLst>
              <a:rect l="0" t="0" r="r" b="b"/>
              <a:pathLst>
                <a:path w="1192" h="2412">
                  <a:moveTo>
                    <a:pt x="0" y="0"/>
                  </a:moveTo>
                  <a:lnTo>
                    <a:pt x="1192" y="0"/>
                  </a:lnTo>
                  <a:lnTo>
                    <a:pt x="1192" y="2412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auto">
            <a:xfrm>
              <a:off x="1172" y="1656"/>
              <a:ext cx="1602" cy="20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602" y="0"/>
                </a:cxn>
                <a:cxn ang="0">
                  <a:pos x="1602" y="2011"/>
                </a:cxn>
              </a:cxnLst>
              <a:rect l="0" t="0" r="r" b="b"/>
              <a:pathLst>
                <a:path w="1602" h="2011">
                  <a:moveTo>
                    <a:pt x="0" y="0"/>
                  </a:moveTo>
                  <a:lnTo>
                    <a:pt x="1602" y="0"/>
                  </a:lnTo>
                  <a:lnTo>
                    <a:pt x="1602" y="2011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30" name="Line 34"/>
            <p:cNvSpPr>
              <a:spLocks noChangeShapeType="1"/>
            </p:cNvSpPr>
            <p:nvPr/>
          </p:nvSpPr>
          <p:spPr bwMode="auto">
            <a:xfrm>
              <a:off x="1172" y="2074"/>
              <a:ext cx="1192" cy="1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32" name="Rectangle 36"/>
          <p:cNvSpPr>
            <a:spLocks noChangeArrowheads="1"/>
          </p:cNvSpPr>
          <p:nvPr/>
        </p:nvSpPr>
        <p:spPr bwMode="auto">
          <a:xfrm rot="16200000">
            <a:off x="-642144" y="3034507"/>
            <a:ext cx="2535237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  <a:latin typeface="Arial" charset="0"/>
              </a:rPr>
              <a:t>Price (Cents per</a:t>
            </a:r>
          </a:p>
          <a:p>
            <a:r>
              <a:rPr lang="en-US" sz="2600" b="1">
                <a:solidFill>
                  <a:srgbClr val="660066"/>
                </a:solidFill>
                <a:latin typeface="Arial" charset="0"/>
              </a:rPr>
              <a:t> Message Unit) </a:t>
            </a:r>
            <a:endParaRPr lang="en-US"/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2274888" y="6305550"/>
            <a:ext cx="619283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  <a:latin typeface="Arial" charset="0"/>
              </a:rPr>
              <a:t>Billions of Message Units per Month </a:t>
            </a:r>
            <a:endParaRPr lang="en-US"/>
          </a:p>
        </p:txBody>
      </p:sp>
      <p:sp>
        <p:nvSpPr>
          <p:cNvPr id="4134" name="Freeform 38"/>
          <p:cNvSpPr>
            <a:spLocks/>
          </p:cNvSpPr>
          <p:nvPr/>
        </p:nvSpPr>
        <p:spPr bwMode="auto">
          <a:xfrm>
            <a:off x="1860550" y="831850"/>
            <a:ext cx="6496050" cy="49895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143"/>
              </a:cxn>
              <a:cxn ang="0">
                <a:pos x="4092" y="3143"/>
              </a:cxn>
            </a:cxnLst>
            <a:rect l="0" t="0" r="r" b="b"/>
            <a:pathLst>
              <a:path w="4092" h="3143">
                <a:moveTo>
                  <a:pt x="0" y="0"/>
                </a:moveTo>
                <a:lnTo>
                  <a:pt x="0" y="3143"/>
                </a:lnTo>
                <a:lnTo>
                  <a:pt x="4092" y="3143"/>
                </a:lnTo>
              </a:path>
            </a:pathLst>
          </a:custGeom>
          <a:noFill/>
          <a:ln w="825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35" name="Rectangle 39"/>
          <p:cNvSpPr>
            <a:spLocks noChangeArrowheads="1"/>
          </p:cNvSpPr>
          <p:nvPr/>
        </p:nvSpPr>
        <p:spPr bwMode="auto">
          <a:xfrm>
            <a:off x="1500188" y="1827213"/>
            <a:ext cx="442912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6 </a:t>
            </a:r>
            <a:endParaRPr lang="en-US"/>
          </a:p>
        </p:txBody>
      </p:sp>
      <p:sp>
        <p:nvSpPr>
          <p:cNvPr id="4136" name="Rectangle 40"/>
          <p:cNvSpPr>
            <a:spLocks noChangeArrowheads="1"/>
          </p:cNvSpPr>
          <p:nvPr/>
        </p:nvSpPr>
        <p:spPr bwMode="auto">
          <a:xfrm>
            <a:off x="1500188" y="2476500"/>
            <a:ext cx="442912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5 </a:t>
            </a:r>
            <a:endParaRPr lang="en-US"/>
          </a:p>
        </p:txBody>
      </p:sp>
      <p:sp>
        <p:nvSpPr>
          <p:cNvPr id="4137" name="Rectangle 41"/>
          <p:cNvSpPr>
            <a:spLocks noChangeArrowheads="1"/>
          </p:cNvSpPr>
          <p:nvPr/>
        </p:nvSpPr>
        <p:spPr bwMode="auto">
          <a:xfrm>
            <a:off x="1500188" y="3125788"/>
            <a:ext cx="442912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4 </a:t>
            </a:r>
            <a:endParaRPr lang="en-US"/>
          </a:p>
        </p:txBody>
      </p:sp>
      <p:sp>
        <p:nvSpPr>
          <p:cNvPr id="4138" name="Rectangle 42"/>
          <p:cNvSpPr>
            <a:spLocks noChangeArrowheads="1"/>
          </p:cNvSpPr>
          <p:nvPr/>
        </p:nvSpPr>
        <p:spPr bwMode="auto">
          <a:xfrm>
            <a:off x="3960813" y="1770063"/>
            <a:ext cx="552450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E' </a:t>
            </a:r>
            <a:endParaRPr lang="en-US"/>
          </a:p>
        </p:txBody>
      </p:sp>
      <p:sp>
        <p:nvSpPr>
          <p:cNvPr id="4139" name="Rectangle 43"/>
          <p:cNvSpPr>
            <a:spLocks noChangeArrowheads="1"/>
          </p:cNvSpPr>
          <p:nvPr/>
        </p:nvSpPr>
        <p:spPr bwMode="auto">
          <a:xfrm>
            <a:off x="4651375" y="2392363"/>
            <a:ext cx="484188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E </a:t>
            </a:r>
            <a:endParaRPr lang="en-US"/>
          </a:p>
        </p:txBody>
      </p:sp>
      <p:sp>
        <p:nvSpPr>
          <p:cNvPr id="4140" name="Rectangle 44"/>
          <p:cNvSpPr>
            <a:spLocks noChangeArrowheads="1"/>
          </p:cNvSpPr>
          <p:nvPr/>
        </p:nvSpPr>
        <p:spPr bwMode="auto">
          <a:xfrm>
            <a:off x="3892550" y="3167063"/>
            <a:ext cx="484188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B </a:t>
            </a:r>
            <a:endParaRPr lang="en-US"/>
          </a:p>
        </p:txBody>
      </p:sp>
      <p:grpSp>
        <p:nvGrpSpPr>
          <p:cNvPr id="3" name="Group 47"/>
          <p:cNvGrpSpPr>
            <a:grpSpLocks/>
          </p:cNvGrpSpPr>
          <p:nvPr/>
        </p:nvGrpSpPr>
        <p:grpSpPr bwMode="auto">
          <a:xfrm>
            <a:off x="6629400" y="4521200"/>
            <a:ext cx="2640013" cy="484188"/>
            <a:chOff x="4176" y="2848"/>
            <a:chExt cx="1663" cy="305"/>
          </a:xfrm>
        </p:grpSpPr>
        <p:sp>
          <p:nvSpPr>
            <p:cNvPr id="4141" name="Rectangle 45"/>
            <p:cNvSpPr>
              <a:spLocks noChangeArrowheads="1"/>
            </p:cNvSpPr>
            <p:nvPr/>
          </p:nvSpPr>
          <p:spPr bwMode="auto">
            <a:xfrm>
              <a:off x="4176" y="2857"/>
              <a:ext cx="1123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000000"/>
                  </a:solidFill>
                  <a:latin typeface="Arial" charset="0"/>
                </a:rPr>
                <a:t>Demand =</a:t>
              </a:r>
              <a:endParaRPr lang="en-US"/>
            </a:p>
          </p:txBody>
        </p:sp>
        <p:sp>
          <p:nvSpPr>
            <p:cNvPr id="4142" name="Rectangle 46"/>
            <p:cNvSpPr>
              <a:spLocks noChangeArrowheads="1"/>
            </p:cNvSpPr>
            <p:nvPr/>
          </p:nvSpPr>
          <p:spPr bwMode="auto">
            <a:xfrm>
              <a:off x="5142" y="2848"/>
              <a:ext cx="697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 MSB </a:t>
              </a:r>
              <a:endParaRPr lang="en-US"/>
            </a:p>
          </p:txBody>
        </p:sp>
      </p:grpSp>
      <p:grpSp>
        <p:nvGrpSpPr>
          <p:cNvPr id="4" name="Group 50"/>
          <p:cNvGrpSpPr>
            <a:grpSpLocks/>
          </p:cNvGrpSpPr>
          <p:nvPr/>
        </p:nvGrpSpPr>
        <p:grpSpPr bwMode="auto">
          <a:xfrm>
            <a:off x="3276600" y="762000"/>
            <a:ext cx="4656138" cy="411163"/>
            <a:chOff x="3122" y="463"/>
            <a:chExt cx="2933" cy="259"/>
          </a:xfrm>
        </p:grpSpPr>
        <p:sp>
          <p:nvSpPr>
            <p:cNvPr id="4144" name="Rectangle 48"/>
            <p:cNvSpPr>
              <a:spLocks noChangeArrowheads="1"/>
            </p:cNvSpPr>
            <p:nvPr/>
          </p:nvSpPr>
          <p:spPr bwMode="auto">
            <a:xfrm>
              <a:off x="3122" y="472"/>
              <a:ext cx="13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000000"/>
                  </a:solidFill>
                  <a:latin typeface="Arial" charset="0"/>
                </a:rPr>
                <a:t>New Supply = </a:t>
              </a:r>
              <a:endParaRPr lang="en-US"/>
            </a:p>
          </p:txBody>
        </p:sp>
        <p:sp>
          <p:nvSpPr>
            <p:cNvPr id="4145" name="Rectangle 49"/>
            <p:cNvSpPr>
              <a:spLocks noChangeArrowheads="1"/>
            </p:cNvSpPr>
            <p:nvPr/>
          </p:nvSpPr>
          <p:spPr bwMode="auto">
            <a:xfrm>
              <a:off x="4472" y="463"/>
              <a:ext cx="158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MPC + T &gt; MSC </a:t>
              </a:r>
              <a:endParaRPr lang="en-US"/>
            </a:p>
          </p:txBody>
        </p:sp>
      </p:grpSp>
      <p:grpSp>
        <p:nvGrpSpPr>
          <p:cNvPr id="5" name="Group 53"/>
          <p:cNvGrpSpPr>
            <a:grpSpLocks/>
          </p:cNvGrpSpPr>
          <p:nvPr/>
        </p:nvGrpSpPr>
        <p:grpSpPr bwMode="auto">
          <a:xfrm>
            <a:off x="5592763" y="1343025"/>
            <a:ext cx="3592512" cy="484188"/>
            <a:chOff x="3523" y="846"/>
            <a:chExt cx="2263" cy="305"/>
          </a:xfrm>
        </p:grpSpPr>
        <p:sp>
          <p:nvSpPr>
            <p:cNvPr id="4147" name="Rectangle 51"/>
            <p:cNvSpPr>
              <a:spLocks noChangeArrowheads="1"/>
            </p:cNvSpPr>
            <p:nvPr/>
          </p:nvSpPr>
          <p:spPr bwMode="auto">
            <a:xfrm>
              <a:off x="3523" y="855"/>
              <a:ext cx="958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000000"/>
                  </a:solidFill>
                  <a:latin typeface="Arial" charset="0"/>
                </a:rPr>
                <a:t>Supply =</a:t>
              </a:r>
              <a:endParaRPr lang="en-US"/>
            </a:p>
          </p:txBody>
        </p:sp>
        <p:sp>
          <p:nvSpPr>
            <p:cNvPr id="4148" name="Rectangle 52"/>
            <p:cNvSpPr>
              <a:spLocks noChangeArrowheads="1"/>
            </p:cNvSpPr>
            <p:nvPr/>
          </p:nvSpPr>
          <p:spPr bwMode="auto">
            <a:xfrm>
              <a:off x="4341" y="846"/>
              <a:ext cx="1445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 MSC = MPC </a:t>
              </a:r>
              <a:endParaRPr lang="en-US"/>
            </a:p>
          </p:txBody>
        </p:sp>
      </p:grpSp>
      <p:sp>
        <p:nvSpPr>
          <p:cNvPr id="4150" name="Line 54"/>
          <p:cNvSpPr>
            <a:spLocks noChangeShapeType="1"/>
          </p:cNvSpPr>
          <p:nvPr/>
        </p:nvSpPr>
        <p:spPr bwMode="auto">
          <a:xfrm flipH="1">
            <a:off x="2481263" y="1219200"/>
            <a:ext cx="2014537" cy="2073275"/>
          </a:xfrm>
          <a:prstGeom prst="line">
            <a:avLst/>
          </a:prstGeom>
          <a:noFill/>
          <a:ln w="825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51" name="Line 55"/>
          <p:cNvSpPr>
            <a:spLocks noChangeShapeType="1"/>
          </p:cNvSpPr>
          <p:nvPr/>
        </p:nvSpPr>
        <p:spPr bwMode="auto">
          <a:xfrm>
            <a:off x="3449638" y="1701800"/>
            <a:ext cx="3109912" cy="3041650"/>
          </a:xfrm>
          <a:prstGeom prst="line">
            <a:avLst/>
          </a:prstGeom>
          <a:noFill/>
          <a:ln w="8255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52" name="Line 56"/>
          <p:cNvSpPr>
            <a:spLocks noChangeShapeType="1"/>
          </p:cNvSpPr>
          <p:nvPr/>
        </p:nvSpPr>
        <p:spPr bwMode="auto">
          <a:xfrm flipH="1">
            <a:off x="3117850" y="1536700"/>
            <a:ext cx="2349500" cy="2419350"/>
          </a:xfrm>
          <a:prstGeom prst="line">
            <a:avLst/>
          </a:prstGeom>
          <a:noFill/>
          <a:ln w="825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53" name="Rectangle 57"/>
          <p:cNvSpPr>
            <a:spLocks noChangeArrowheads="1"/>
          </p:cNvSpPr>
          <p:nvPr/>
        </p:nvSpPr>
        <p:spPr bwMode="auto">
          <a:xfrm>
            <a:off x="1611313" y="5945188"/>
            <a:ext cx="442912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0 </a:t>
            </a:r>
            <a:endParaRPr lang="en-US"/>
          </a:p>
        </p:txBody>
      </p:sp>
      <p:sp>
        <p:nvSpPr>
          <p:cNvPr id="4154" name="Rectangle 58"/>
          <p:cNvSpPr>
            <a:spLocks noChangeArrowheads="1"/>
          </p:cNvSpPr>
          <p:nvPr/>
        </p:nvSpPr>
        <p:spPr bwMode="auto">
          <a:xfrm>
            <a:off x="3643313" y="5945188"/>
            <a:ext cx="442912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3 </a:t>
            </a:r>
            <a:endParaRPr lang="en-US"/>
          </a:p>
        </p:txBody>
      </p:sp>
      <p:sp>
        <p:nvSpPr>
          <p:cNvPr id="4155" name="Rectangle 59"/>
          <p:cNvSpPr>
            <a:spLocks noChangeArrowheads="1"/>
          </p:cNvSpPr>
          <p:nvPr/>
        </p:nvSpPr>
        <p:spPr bwMode="auto">
          <a:xfrm>
            <a:off x="4306888" y="5945188"/>
            <a:ext cx="442912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4 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7" grpId="0" animBg="1"/>
      <p:bldP spid="4135" grpId="0" autoUpdateAnimBg="0"/>
      <p:bldP spid="4136" grpId="0" autoUpdateAnimBg="0"/>
      <p:bldP spid="4137" grpId="0" autoUpdateAnimBg="0"/>
      <p:bldP spid="4138" grpId="0" autoUpdateAnimBg="0"/>
      <p:bldP spid="4139" grpId="0" autoUpdateAnimBg="0"/>
      <p:bldP spid="4140" grpId="0" autoUpdateAnimBg="0"/>
      <p:bldP spid="4150" grpId="0" animBg="1"/>
      <p:bldP spid="4151" grpId="0" animBg="1"/>
      <p:bldP spid="4152" grpId="0" animBg="1"/>
      <p:bldP spid="4154" grpId="0" autoUpdateAnimBg="0"/>
      <p:bldP spid="4155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7" name="Freeform 33"/>
          <p:cNvSpPr>
            <a:spLocks/>
          </p:cNvSpPr>
          <p:nvPr/>
        </p:nvSpPr>
        <p:spPr bwMode="auto">
          <a:xfrm>
            <a:off x="4818063" y="1673225"/>
            <a:ext cx="814387" cy="1590675"/>
          </a:xfrm>
          <a:custGeom>
            <a:avLst/>
            <a:gdLst/>
            <a:ahLst/>
            <a:cxnLst>
              <a:cxn ang="0">
                <a:pos x="513" y="0"/>
              </a:cxn>
              <a:cxn ang="0">
                <a:pos x="513" y="0"/>
              </a:cxn>
              <a:cxn ang="0">
                <a:pos x="0" y="514"/>
              </a:cxn>
              <a:cxn ang="0">
                <a:pos x="513" y="1002"/>
              </a:cxn>
              <a:cxn ang="0">
                <a:pos x="513" y="0"/>
              </a:cxn>
            </a:cxnLst>
            <a:rect l="0" t="0" r="r" b="b"/>
            <a:pathLst>
              <a:path w="513" h="1002">
                <a:moveTo>
                  <a:pt x="513" y="0"/>
                </a:moveTo>
                <a:lnTo>
                  <a:pt x="513" y="0"/>
                </a:lnTo>
                <a:lnTo>
                  <a:pt x="0" y="514"/>
                </a:lnTo>
                <a:lnTo>
                  <a:pt x="513" y="1002"/>
                </a:lnTo>
                <a:lnTo>
                  <a:pt x="513" y="0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-228600"/>
            <a:ext cx="7772400" cy="1143000"/>
          </a:xfrm>
        </p:spPr>
        <p:txBody>
          <a:bodyPr/>
          <a:lstStyle/>
          <a:p>
            <a:r>
              <a:rPr lang="en-US" sz="2400"/>
              <a:t>Figure 2.4 Subsidies and Efficiency</a:t>
            </a:r>
          </a:p>
        </p:txBody>
      </p:sp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1597025" y="1687513"/>
            <a:ext cx="4049713" cy="3967162"/>
            <a:chOff x="1006" y="1063"/>
            <a:chExt cx="2551" cy="2499"/>
          </a:xfrm>
        </p:grpSpPr>
        <p:sp>
          <p:nvSpPr>
            <p:cNvPr id="6174" name="Line 30"/>
            <p:cNvSpPr>
              <a:spLocks noChangeShapeType="1"/>
            </p:cNvSpPr>
            <p:nvPr/>
          </p:nvSpPr>
          <p:spPr bwMode="auto">
            <a:xfrm>
              <a:off x="1006" y="2064"/>
              <a:ext cx="2551" cy="1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5" name="Freeform 31"/>
            <p:cNvSpPr>
              <a:spLocks/>
            </p:cNvSpPr>
            <p:nvPr/>
          </p:nvSpPr>
          <p:spPr bwMode="auto">
            <a:xfrm>
              <a:off x="1006" y="1063"/>
              <a:ext cx="2551" cy="249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51" y="0"/>
                </a:cxn>
                <a:cxn ang="0">
                  <a:pos x="2551" y="2499"/>
                </a:cxn>
              </a:cxnLst>
              <a:rect l="0" t="0" r="r" b="b"/>
              <a:pathLst>
                <a:path w="2551" h="2499">
                  <a:moveTo>
                    <a:pt x="0" y="0"/>
                  </a:moveTo>
                  <a:lnTo>
                    <a:pt x="2551" y="0"/>
                  </a:lnTo>
                  <a:lnTo>
                    <a:pt x="2551" y="2499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6" name="Freeform 32"/>
            <p:cNvSpPr>
              <a:spLocks/>
            </p:cNvSpPr>
            <p:nvPr/>
          </p:nvSpPr>
          <p:spPr bwMode="auto">
            <a:xfrm>
              <a:off x="1006" y="1577"/>
              <a:ext cx="2037" cy="19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037" y="0"/>
                </a:cxn>
                <a:cxn ang="0">
                  <a:pos x="2037" y="1985"/>
                </a:cxn>
              </a:cxnLst>
              <a:rect l="0" t="0" r="r" b="b"/>
              <a:pathLst>
                <a:path w="2037" h="1985">
                  <a:moveTo>
                    <a:pt x="0" y="0"/>
                  </a:moveTo>
                  <a:lnTo>
                    <a:pt x="2037" y="0"/>
                  </a:lnTo>
                  <a:lnTo>
                    <a:pt x="2037" y="1985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78" name="Line 34"/>
          <p:cNvSpPr>
            <a:spLocks noChangeShapeType="1"/>
          </p:cNvSpPr>
          <p:nvPr/>
        </p:nvSpPr>
        <p:spPr bwMode="auto">
          <a:xfrm>
            <a:off x="3200400" y="927100"/>
            <a:ext cx="3414713" cy="3330575"/>
          </a:xfrm>
          <a:prstGeom prst="line">
            <a:avLst/>
          </a:prstGeom>
          <a:noFill/>
          <a:ln w="8255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79" name="Line 35"/>
          <p:cNvSpPr>
            <a:spLocks noChangeShapeType="1"/>
          </p:cNvSpPr>
          <p:nvPr/>
        </p:nvSpPr>
        <p:spPr bwMode="auto">
          <a:xfrm flipH="1">
            <a:off x="3255963" y="982663"/>
            <a:ext cx="3136900" cy="3054350"/>
          </a:xfrm>
          <a:prstGeom prst="line">
            <a:avLst/>
          </a:prstGeom>
          <a:noFill/>
          <a:ln w="8255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1" name="Rectangle 37"/>
          <p:cNvSpPr>
            <a:spLocks noChangeArrowheads="1"/>
          </p:cNvSpPr>
          <p:nvPr/>
        </p:nvSpPr>
        <p:spPr bwMode="auto">
          <a:xfrm rot="16200000">
            <a:off x="-1494631" y="2882107"/>
            <a:ext cx="449262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  <a:latin typeface="Arial" charset="0"/>
              </a:rPr>
              <a:t>Price (Dollars per Bushel) </a:t>
            </a:r>
            <a:endParaRPr lang="en-US"/>
          </a:p>
        </p:txBody>
      </p:sp>
      <p:sp>
        <p:nvSpPr>
          <p:cNvPr id="6182" name="Rectangle 38"/>
          <p:cNvSpPr>
            <a:spLocks noChangeArrowheads="1"/>
          </p:cNvSpPr>
          <p:nvPr/>
        </p:nvSpPr>
        <p:spPr bwMode="auto">
          <a:xfrm>
            <a:off x="3324225" y="6248400"/>
            <a:ext cx="463073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  <a:latin typeface="Arial" charset="0"/>
              </a:rPr>
              <a:t>Bushels of Wheat per Year </a:t>
            </a:r>
            <a:endParaRPr lang="en-US"/>
          </a:p>
        </p:txBody>
      </p:sp>
      <p:sp>
        <p:nvSpPr>
          <p:cNvPr id="6183" name="Rectangle 39"/>
          <p:cNvSpPr>
            <a:spLocks noChangeArrowheads="1"/>
          </p:cNvSpPr>
          <p:nvPr/>
        </p:nvSpPr>
        <p:spPr bwMode="auto">
          <a:xfrm>
            <a:off x="1458913" y="5834063"/>
            <a:ext cx="442912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0 </a:t>
            </a:r>
            <a:endParaRPr lang="en-US"/>
          </a:p>
        </p:txBody>
      </p:sp>
      <p:sp>
        <p:nvSpPr>
          <p:cNvPr id="6184" name="Freeform 40"/>
          <p:cNvSpPr>
            <a:spLocks/>
          </p:cNvSpPr>
          <p:nvPr/>
        </p:nvSpPr>
        <p:spPr bwMode="auto">
          <a:xfrm>
            <a:off x="1597025" y="650875"/>
            <a:ext cx="7159625" cy="50038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152"/>
              </a:cxn>
              <a:cxn ang="0">
                <a:pos x="4510" y="3152"/>
              </a:cxn>
            </a:cxnLst>
            <a:rect l="0" t="0" r="r" b="b"/>
            <a:pathLst>
              <a:path w="4510" h="3152">
                <a:moveTo>
                  <a:pt x="0" y="0"/>
                </a:moveTo>
                <a:lnTo>
                  <a:pt x="0" y="3152"/>
                </a:lnTo>
                <a:lnTo>
                  <a:pt x="4510" y="3152"/>
                </a:lnTo>
              </a:path>
            </a:pathLst>
          </a:custGeom>
          <a:noFill/>
          <a:ln w="825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5" name="Rectangle 41"/>
          <p:cNvSpPr>
            <a:spLocks noChangeArrowheads="1"/>
          </p:cNvSpPr>
          <p:nvPr/>
        </p:nvSpPr>
        <p:spPr bwMode="auto">
          <a:xfrm>
            <a:off x="1209675" y="1576388"/>
            <a:ext cx="442913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5 </a:t>
            </a:r>
            <a:endParaRPr lang="en-US"/>
          </a:p>
        </p:txBody>
      </p:sp>
      <p:sp>
        <p:nvSpPr>
          <p:cNvPr id="6186" name="Rectangle 42"/>
          <p:cNvSpPr>
            <a:spLocks noChangeArrowheads="1"/>
          </p:cNvSpPr>
          <p:nvPr/>
        </p:nvSpPr>
        <p:spPr bwMode="auto">
          <a:xfrm>
            <a:off x="1209675" y="2378075"/>
            <a:ext cx="442913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4 </a:t>
            </a:r>
            <a:endParaRPr lang="en-US"/>
          </a:p>
        </p:txBody>
      </p:sp>
      <p:sp>
        <p:nvSpPr>
          <p:cNvPr id="6187" name="Rectangle 43"/>
          <p:cNvSpPr>
            <a:spLocks noChangeArrowheads="1"/>
          </p:cNvSpPr>
          <p:nvPr/>
        </p:nvSpPr>
        <p:spPr bwMode="auto">
          <a:xfrm>
            <a:off x="1209675" y="3179763"/>
            <a:ext cx="442913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3 </a:t>
            </a:r>
            <a:endParaRPr lang="en-US"/>
          </a:p>
        </p:txBody>
      </p:sp>
      <p:sp>
        <p:nvSpPr>
          <p:cNvPr id="6188" name="Rectangle 44"/>
          <p:cNvSpPr>
            <a:spLocks noChangeArrowheads="1"/>
          </p:cNvSpPr>
          <p:nvPr/>
        </p:nvSpPr>
        <p:spPr bwMode="auto">
          <a:xfrm>
            <a:off x="5757863" y="1576388"/>
            <a:ext cx="484187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A </a:t>
            </a:r>
            <a:endParaRPr lang="en-US"/>
          </a:p>
        </p:txBody>
      </p:sp>
      <p:sp>
        <p:nvSpPr>
          <p:cNvPr id="6189" name="Rectangle 45"/>
          <p:cNvSpPr>
            <a:spLocks noChangeArrowheads="1"/>
          </p:cNvSpPr>
          <p:nvPr/>
        </p:nvSpPr>
        <p:spPr bwMode="auto">
          <a:xfrm>
            <a:off x="4724400" y="2005013"/>
            <a:ext cx="312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E </a:t>
            </a:r>
            <a:endParaRPr lang="en-US"/>
          </a:p>
        </p:txBody>
      </p:sp>
      <p:sp>
        <p:nvSpPr>
          <p:cNvPr id="6190" name="Rectangle 46"/>
          <p:cNvSpPr>
            <a:spLocks noChangeArrowheads="1"/>
          </p:cNvSpPr>
          <p:nvPr/>
        </p:nvSpPr>
        <p:spPr bwMode="auto">
          <a:xfrm>
            <a:off x="5799138" y="3082925"/>
            <a:ext cx="496887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C </a:t>
            </a:r>
            <a:endParaRPr lang="en-US"/>
          </a:p>
        </p:txBody>
      </p:sp>
      <p:grpSp>
        <p:nvGrpSpPr>
          <p:cNvPr id="3" name="Group 49"/>
          <p:cNvGrpSpPr>
            <a:grpSpLocks/>
          </p:cNvGrpSpPr>
          <p:nvPr/>
        </p:nvGrpSpPr>
        <p:grpSpPr bwMode="auto">
          <a:xfrm>
            <a:off x="6697663" y="4008438"/>
            <a:ext cx="2447925" cy="411162"/>
            <a:chOff x="4219" y="2621"/>
            <a:chExt cx="1542" cy="259"/>
          </a:xfrm>
        </p:grpSpPr>
        <p:sp>
          <p:nvSpPr>
            <p:cNvPr id="6191" name="Rectangle 47"/>
            <p:cNvSpPr>
              <a:spLocks noChangeArrowheads="1"/>
            </p:cNvSpPr>
            <p:nvPr/>
          </p:nvSpPr>
          <p:spPr bwMode="auto">
            <a:xfrm>
              <a:off x="4219" y="2630"/>
              <a:ext cx="96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000000"/>
                  </a:solidFill>
                  <a:latin typeface="Arial" charset="0"/>
                </a:rPr>
                <a:t>Demand =</a:t>
              </a:r>
              <a:endParaRPr lang="en-US"/>
            </a:p>
          </p:txBody>
        </p:sp>
        <p:sp>
          <p:nvSpPr>
            <p:cNvPr id="6192" name="Rectangle 48"/>
            <p:cNvSpPr>
              <a:spLocks noChangeArrowheads="1"/>
            </p:cNvSpPr>
            <p:nvPr/>
          </p:nvSpPr>
          <p:spPr bwMode="auto">
            <a:xfrm>
              <a:off x="5194" y="2621"/>
              <a:ext cx="5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 MSB </a:t>
              </a:r>
              <a:endParaRPr lang="en-US"/>
            </a:p>
          </p:txBody>
        </p:sp>
      </p:grpSp>
      <p:sp>
        <p:nvSpPr>
          <p:cNvPr id="6194" name="Rectangle 50"/>
          <p:cNvSpPr>
            <a:spLocks noChangeArrowheads="1"/>
          </p:cNvSpPr>
          <p:nvPr/>
        </p:nvSpPr>
        <p:spPr bwMode="auto">
          <a:xfrm>
            <a:off x="4638675" y="5819775"/>
            <a:ext cx="649288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Q* </a:t>
            </a:r>
            <a:endParaRPr lang="en-US"/>
          </a:p>
        </p:txBody>
      </p:sp>
      <p:grpSp>
        <p:nvGrpSpPr>
          <p:cNvPr id="4" name="Group 53"/>
          <p:cNvGrpSpPr>
            <a:grpSpLocks/>
          </p:cNvGrpSpPr>
          <p:nvPr/>
        </p:nvGrpSpPr>
        <p:grpSpPr bwMode="auto">
          <a:xfrm>
            <a:off x="6518275" y="762000"/>
            <a:ext cx="2230438" cy="411163"/>
            <a:chOff x="4106" y="497"/>
            <a:chExt cx="1405" cy="259"/>
          </a:xfrm>
        </p:grpSpPr>
        <p:sp>
          <p:nvSpPr>
            <p:cNvPr id="6195" name="Rectangle 51"/>
            <p:cNvSpPr>
              <a:spLocks noChangeArrowheads="1"/>
            </p:cNvSpPr>
            <p:nvPr/>
          </p:nvSpPr>
          <p:spPr bwMode="auto">
            <a:xfrm>
              <a:off x="4106" y="506"/>
              <a:ext cx="8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000000"/>
                  </a:solidFill>
                  <a:latin typeface="Arial" charset="0"/>
                </a:rPr>
                <a:t>Supply =</a:t>
              </a:r>
              <a:endParaRPr lang="en-US"/>
            </a:p>
          </p:txBody>
        </p:sp>
        <p:sp>
          <p:nvSpPr>
            <p:cNvPr id="6196" name="Rectangle 52"/>
            <p:cNvSpPr>
              <a:spLocks noChangeArrowheads="1"/>
            </p:cNvSpPr>
            <p:nvPr/>
          </p:nvSpPr>
          <p:spPr bwMode="auto">
            <a:xfrm>
              <a:off x="4933" y="497"/>
              <a:ext cx="57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000000"/>
                  </a:solidFill>
                  <a:latin typeface="Arial" charset="0"/>
                </a:rPr>
                <a:t> MSC </a:t>
              </a:r>
              <a:endParaRPr lang="en-US"/>
            </a:p>
          </p:txBody>
        </p:sp>
      </p:grpSp>
      <p:sp>
        <p:nvSpPr>
          <p:cNvPr id="6198" name="Rectangle 54"/>
          <p:cNvSpPr>
            <a:spLocks noChangeArrowheads="1"/>
          </p:cNvSpPr>
          <p:nvPr/>
        </p:nvSpPr>
        <p:spPr bwMode="auto">
          <a:xfrm>
            <a:off x="5478463" y="5819775"/>
            <a:ext cx="493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Q</a:t>
            </a:r>
            <a:r>
              <a:rPr lang="en-US" sz="2600" i="1" baseline="-25000">
                <a:solidFill>
                  <a:srgbClr val="660066"/>
                </a:solidFill>
                <a:latin typeface="Arial" charset="0"/>
              </a:rPr>
              <a:t>S</a:t>
            </a:r>
            <a:r>
              <a:rPr lang="en-US" sz="2600" i="1">
                <a:solidFill>
                  <a:srgbClr val="660066"/>
                </a:solidFill>
                <a:latin typeface="Arial" charset="0"/>
              </a:rPr>
              <a:t> 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6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7" grpId="0" animBg="1"/>
      <p:bldP spid="6178" grpId="0" animBg="1"/>
      <p:bldP spid="6179" grpId="0" animBg="1"/>
      <p:bldP spid="6185" grpId="0" autoUpdateAnimBg="0"/>
      <p:bldP spid="6186" grpId="0" autoUpdateAnimBg="0"/>
      <p:bldP spid="6187" grpId="0" autoUpdateAnimBg="0"/>
      <p:bldP spid="6188" grpId="0" autoUpdateAnimBg="0"/>
      <p:bldP spid="6189" grpId="0" autoUpdateAnimBg="0"/>
      <p:bldP spid="6190" grpId="0" autoUpdateAnimBg="0"/>
      <p:bldP spid="6194" grpId="0" autoUpdateAnimBg="0"/>
      <p:bldP spid="6198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>
                <a:cs typeface="Arial" charset="0"/>
              </a:rPr>
              <a:t>Market Failure: A Preview of the Basis for Government Activity</a:t>
            </a:r>
            <a:r>
              <a:rPr lang="en-US"/>
              <a:t>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286000"/>
            <a:ext cx="8305800" cy="4114800"/>
          </a:xfrm>
          <a:noFill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800">
                <a:solidFill>
                  <a:srgbClr val="660066"/>
                </a:solidFill>
                <a:latin typeface="Arial" charset="0"/>
                <a:cs typeface="Arial" charset="0"/>
              </a:rPr>
              <a:t>Government intervention may be warranted if there is: </a:t>
            </a:r>
            <a:endParaRPr lang="en-US" sz="2800">
              <a:solidFill>
                <a:srgbClr val="660066"/>
              </a:solidFill>
              <a:cs typeface="Times New Roman" pitchFamily="18" charset="0"/>
            </a:endParaRPr>
          </a:p>
          <a:p>
            <a:r>
              <a:rPr lang="en-US" sz="2800">
                <a:latin typeface="Arial" charset="0"/>
                <a:cs typeface="Arial" charset="0"/>
              </a:rPr>
              <a:t>Monopoly power. </a:t>
            </a:r>
            <a:endParaRPr lang="en-US" sz="2800">
              <a:cs typeface="Times New Roman" pitchFamily="18" charset="0"/>
            </a:endParaRPr>
          </a:p>
          <a:p>
            <a:r>
              <a:rPr lang="en-US" sz="2800">
                <a:latin typeface="Arial" charset="0"/>
                <a:cs typeface="Arial" charset="0"/>
              </a:rPr>
              <a:t>Effects of market transactions on third parties.</a:t>
            </a:r>
            <a:endParaRPr lang="en-US" sz="2800">
              <a:cs typeface="Times New Roman" pitchFamily="18" charset="0"/>
            </a:endParaRPr>
          </a:p>
          <a:p>
            <a:r>
              <a:rPr lang="en-US" sz="2800">
                <a:latin typeface="Arial" charset="0"/>
                <a:cs typeface="Arial" charset="0"/>
              </a:rPr>
              <a:t>Lack of a market for a good where </a:t>
            </a:r>
            <a:r>
              <a:rPr lang="en-US" sz="2800" i="1">
                <a:latin typeface="Arial" charset="0"/>
                <a:cs typeface="Arial" charset="0"/>
              </a:rPr>
              <a:t>MSB</a:t>
            </a:r>
            <a:r>
              <a:rPr lang="en-US" sz="2800">
                <a:latin typeface="Arial" charset="0"/>
                <a:cs typeface="Arial" charset="0"/>
              </a:rPr>
              <a:t>&gt;</a:t>
            </a:r>
            <a:r>
              <a:rPr lang="en-US" sz="2800" i="1">
                <a:latin typeface="Arial" charset="0"/>
                <a:cs typeface="Arial" charset="0"/>
              </a:rPr>
              <a:t>MSC</a:t>
            </a:r>
            <a:r>
              <a:rPr lang="en-US" sz="2800">
                <a:latin typeface="Arial" charset="0"/>
                <a:cs typeface="Arial" charset="0"/>
              </a:rPr>
              <a:t> (i.e. a public good).</a:t>
            </a:r>
            <a:endParaRPr lang="en-US" sz="2800">
              <a:cs typeface="Times New Roman" pitchFamily="18" charset="0"/>
            </a:endParaRPr>
          </a:p>
          <a:p>
            <a:r>
              <a:rPr lang="en-US" sz="2800">
                <a:latin typeface="Arial" charset="0"/>
                <a:cs typeface="Arial" charset="0"/>
              </a:rPr>
              <a:t>Incomplete information about goods being sold.</a:t>
            </a:r>
            <a:endParaRPr lang="en-US" sz="2800">
              <a:cs typeface="Times New Roman" pitchFamily="18" charset="0"/>
            </a:endParaRPr>
          </a:p>
          <a:p>
            <a:r>
              <a:rPr lang="en-US" sz="2800">
                <a:latin typeface="Arial" charset="0"/>
                <a:cs typeface="Arial" charset="0"/>
              </a:rPr>
              <a:t>An unstable market.</a:t>
            </a:r>
            <a:endParaRPr lang="en-US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cs typeface="Arial" charset="0"/>
              </a:rPr>
              <a:t>Equity vs. Efficiency</a:t>
            </a:r>
            <a:r>
              <a:rPr lang="en-US"/>
              <a:t>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229600" cy="4114800"/>
          </a:xfrm>
        </p:spPr>
        <p:txBody>
          <a:bodyPr/>
          <a:lstStyle/>
          <a:p>
            <a:r>
              <a:rPr lang="en-US">
                <a:solidFill>
                  <a:srgbClr val="660066"/>
                </a:solidFill>
                <a:latin typeface="Arial" charset="0"/>
                <a:cs typeface="Arial" charset="0"/>
              </a:rPr>
              <a:t>Equity:</a:t>
            </a:r>
            <a:r>
              <a:rPr lang="en-US">
                <a:latin typeface="Arial" charset="0"/>
                <a:cs typeface="Arial" charset="0"/>
              </a:rPr>
              <a:t> perceived fairness of an outcome.</a:t>
            </a:r>
          </a:p>
          <a:p>
            <a:endParaRPr lang="en-US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lvl="1"/>
            <a:r>
              <a:rPr lang="en-US">
                <a:solidFill>
                  <a:srgbClr val="660066"/>
                </a:solidFill>
                <a:latin typeface="Arial" charset="0"/>
                <a:cs typeface="Arial" charset="0"/>
              </a:rPr>
              <a:t>Horizontal equity </a:t>
            </a:r>
            <a:r>
              <a:rPr lang="en-US">
                <a:latin typeface="Arial" charset="0"/>
                <a:cs typeface="Arial" charset="0"/>
              </a:rPr>
              <a:t>is achieved when equal people are treated equally.</a:t>
            </a:r>
          </a:p>
          <a:p>
            <a:pPr lvl="1"/>
            <a:r>
              <a:rPr lang="en-US">
                <a:solidFill>
                  <a:srgbClr val="660066"/>
                </a:solidFill>
                <a:latin typeface="Arial" charset="0"/>
                <a:cs typeface="Arial" charset="0"/>
              </a:rPr>
              <a:t>Vertical equity</a:t>
            </a:r>
            <a:r>
              <a:rPr lang="en-US">
                <a:latin typeface="Arial" charset="0"/>
                <a:cs typeface="Arial" charset="0"/>
              </a:rPr>
              <a:t> is achieved when people are treated fairly along a socio-economic continuum.</a:t>
            </a:r>
            <a:r>
              <a:rPr lang="en-US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5" name="Rectangle 35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sz="2400"/>
              <a:t>Figure 2.5 Utility Possibility Curve</a:t>
            </a:r>
          </a:p>
        </p:txBody>
      </p:sp>
      <p:sp>
        <p:nvSpPr>
          <p:cNvPr id="5172" name="Freeform 52"/>
          <p:cNvSpPr>
            <a:spLocks/>
          </p:cNvSpPr>
          <p:nvPr/>
        </p:nvSpPr>
        <p:spPr bwMode="auto">
          <a:xfrm>
            <a:off x="2965450" y="1792288"/>
            <a:ext cx="4229100" cy="4076700"/>
          </a:xfrm>
          <a:custGeom>
            <a:avLst/>
            <a:gdLst/>
            <a:ahLst/>
            <a:cxnLst>
              <a:cxn ang="0">
                <a:pos x="35" y="17"/>
              </a:cxn>
              <a:cxn ang="0">
                <a:pos x="104" y="43"/>
              </a:cxn>
              <a:cxn ang="0">
                <a:pos x="157" y="69"/>
              </a:cxn>
              <a:cxn ang="0">
                <a:pos x="200" y="96"/>
              </a:cxn>
              <a:cxn ang="0">
                <a:pos x="244" y="122"/>
              </a:cxn>
              <a:cxn ang="0">
                <a:pos x="287" y="157"/>
              </a:cxn>
              <a:cxn ang="0">
                <a:pos x="322" y="191"/>
              </a:cxn>
              <a:cxn ang="0">
                <a:pos x="366" y="252"/>
              </a:cxn>
              <a:cxn ang="0">
                <a:pos x="392" y="287"/>
              </a:cxn>
              <a:cxn ang="0">
                <a:pos x="427" y="296"/>
              </a:cxn>
              <a:cxn ang="0">
                <a:pos x="461" y="305"/>
              </a:cxn>
              <a:cxn ang="0">
                <a:pos x="496" y="339"/>
              </a:cxn>
              <a:cxn ang="0">
                <a:pos x="522" y="374"/>
              </a:cxn>
              <a:cxn ang="0">
                <a:pos x="549" y="418"/>
              </a:cxn>
              <a:cxn ang="0">
                <a:pos x="566" y="453"/>
              </a:cxn>
              <a:cxn ang="0">
                <a:pos x="583" y="470"/>
              </a:cxn>
              <a:cxn ang="0">
                <a:pos x="644" y="513"/>
              </a:cxn>
              <a:cxn ang="0">
                <a:pos x="679" y="540"/>
              </a:cxn>
              <a:cxn ang="0">
                <a:pos x="714" y="574"/>
              </a:cxn>
              <a:cxn ang="0">
                <a:pos x="731" y="618"/>
              </a:cxn>
              <a:cxn ang="0">
                <a:pos x="836" y="714"/>
              </a:cxn>
              <a:cxn ang="0">
                <a:pos x="958" y="818"/>
              </a:cxn>
              <a:cxn ang="0">
                <a:pos x="1071" y="940"/>
              </a:cxn>
              <a:cxn ang="0">
                <a:pos x="1141" y="1027"/>
              </a:cxn>
              <a:cxn ang="0">
                <a:pos x="1193" y="1105"/>
              </a:cxn>
              <a:cxn ang="0">
                <a:pos x="1236" y="1158"/>
              </a:cxn>
              <a:cxn ang="0">
                <a:pos x="1280" y="1201"/>
              </a:cxn>
              <a:cxn ang="0">
                <a:pos x="1315" y="1227"/>
              </a:cxn>
              <a:cxn ang="0">
                <a:pos x="1393" y="1262"/>
              </a:cxn>
              <a:cxn ang="0">
                <a:pos x="1445" y="1297"/>
              </a:cxn>
              <a:cxn ang="0">
                <a:pos x="1489" y="1332"/>
              </a:cxn>
              <a:cxn ang="0">
                <a:pos x="1524" y="1375"/>
              </a:cxn>
              <a:cxn ang="0">
                <a:pos x="1559" y="1384"/>
              </a:cxn>
              <a:cxn ang="0">
                <a:pos x="1602" y="1393"/>
              </a:cxn>
              <a:cxn ang="0">
                <a:pos x="1628" y="1419"/>
              </a:cxn>
              <a:cxn ang="0">
                <a:pos x="1654" y="1454"/>
              </a:cxn>
              <a:cxn ang="0">
                <a:pos x="1689" y="1471"/>
              </a:cxn>
              <a:cxn ang="0">
                <a:pos x="1724" y="1489"/>
              </a:cxn>
              <a:cxn ang="0">
                <a:pos x="1750" y="1506"/>
              </a:cxn>
              <a:cxn ang="0">
                <a:pos x="1785" y="1541"/>
              </a:cxn>
              <a:cxn ang="0">
                <a:pos x="1820" y="1584"/>
              </a:cxn>
              <a:cxn ang="0">
                <a:pos x="1846" y="1610"/>
              </a:cxn>
              <a:cxn ang="0">
                <a:pos x="1933" y="1645"/>
              </a:cxn>
              <a:cxn ang="0">
                <a:pos x="1968" y="1671"/>
              </a:cxn>
              <a:cxn ang="0">
                <a:pos x="2003" y="1706"/>
              </a:cxn>
              <a:cxn ang="0">
                <a:pos x="2046" y="1767"/>
              </a:cxn>
              <a:cxn ang="0">
                <a:pos x="2098" y="1854"/>
              </a:cxn>
              <a:cxn ang="0">
                <a:pos x="2133" y="1941"/>
              </a:cxn>
              <a:cxn ang="0">
                <a:pos x="2159" y="1994"/>
              </a:cxn>
              <a:cxn ang="0">
                <a:pos x="2177" y="2020"/>
              </a:cxn>
              <a:cxn ang="0">
                <a:pos x="2212" y="2037"/>
              </a:cxn>
              <a:cxn ang="0">
                <a:pos x="2255" y="2081"/>
              </a:cxn>
              <a:cxn ang="0">
                <a:pos x="2325" y="2150"/>
              </a:cxn>
              <a:cxn ang="0">
                <a:pos x="2351" y="2176"/>
              </a:cxn>
              <a:cxn ang="0">
                <a:pos x="2412" y="2202"/>
              </a:cxn>
              <a:cxn ang="0">
                <a:pos x="2490" y="2237"/>
              </a:cxn>
              <a:cxn ang="0">
                <a:pos x="2551" y="2281"/>
              </a:cxn>
              <a:cxn ang="0">
                <a:pos x="2577" y="2307"/>
              </a:cxn>
              <a:cxn ang="0">
                <a:pos x="2603" y="2342"/>
              </a:cxn>
              <a:cxn ang="0">
                <a:pos x="2629" y="2403"/>
              </a:cxn>
              <a:cxn ang="0">
                <a:pos x="2656" y="2481"/>
              </a:cxn>
              <a:cxn ang="0">
                <a:pos x="2664" y="2533"/>
              </a:cxn>
            </a:cxnLst>
            <a:rect l="0" t="0" r="r" b="b"/>
            <a:pathLst>
              <a:path w="2664" h="2568">
                <a:moveTo>
                  <a:pt x="0" y="0"/>
                </a:moveTo>
                <a:lnTo>
                  <a:pt x="17" y="9"/>
                </a:lnTo>
                <a:lnTo>
                  <a:pt x="26" y="9"/>
                </a:lnTo>
                <a:lnTo>
                  <a:pt x="35" y="17"/>
                </a:lnTo>
                <a:lnTo>
                  <a:pt x="52" y="17"/>
                </a:lnTo>
                <a:lnTo>
                  <a:pt x="61" y="26"/>
                </a:lnTo>
                <a:lnTo>
                  <a:pt x="87" y="35"/>
                </a:lnTo>
                <a:lnTo>
                  <a:pt x="104" y="43"/>
                </a:lnTo>
                <a:lnTo>
                  <a:pt x="122" y="52"/>
                </a:lnTo>
                <a:lnTo>
                  <a:pt x="131" y="52"/>
                </a:lnTo>
                <a:lnTo>
                  <a:pt x="139" y="61"/>
                </a:lnTo>
                <a:lnTo>
                  <a:pt x="157" y="69"/>
                </a:lnTo>
                <a:lnTo>
                  <a:pt x="165" y="69"/>
                </a:lnTo>
                <a:lnTo>
                  <a:pt x="174" y="78"/>
                </a:lnTo>
                <a:lnTo>
                  <a:pt x="192" y="87"/>
                </a:lnTo>
                <a:lnTo>
                  <a:pt x="200" y="96"/>
                </a:lnTo>
                <a:lnTo>
                  <a:pt x="209" y="104"/>
                </a:lnTo>
                <a:lnTo>
                  <a:pt x="226" y="113"/>
                </a:lnTo>
                <a:lnTo>
                  <a:pt x="235" y="113"/>
                </a:lnTo>
                <a:lnTo>
                  <a:pt x="244" y="122"/>
                </a:lnTo>
                <a:lnTo>
                  <a:pt x="253" y="130"/>
                </a:lnTo>
                <a:lnTo>
                  <a:pt x="261" y="139"/>
                </a:lnTo>
                <a:lnTo>
                  <a:pt x="279" y="148"/>
                </a:lnTo>
                <a:lnTo>
                  <a:pt x="287" y="157"/>
                </a:lnTo>
                <a:lnTo>
                  <a:pt x="296" y="165"/>
                </a:lnTo>
                <a:lnTo>
                  <a:pt x="305" y="174"/>
                </a:lnTo>
                <a:lnTo>
                  <a:pt x="313" y="183"/>
                </a:lnTo>
                <a:lnTo>
                  <a:pt x="322" y="191"/>
                </a:lnTo>
                <a:lnTo>
                  <a:pt x="331" y="200"/>
                </a:lnTo>
                <a:lnTo>
                  <a:pt x="331" y="217"/>
                </a:lnTo>
                <a:lnTo>
                  <a:pt x="357" y="244"/>
                </a:lnTo>
                <a:lnTo>
                  <a:pt x="366" y="252"/>
                </a:lnTo>
                <a:lnTo>
                  <a:pt x="366" y="261"/>
                </a:lnTo>
                <a:lnTo>
                  <a:pt x="374" y="270"/>
                </a:lnTo>
                <a:lnTo>
                  <a:pt x="383" y="278"/>
                </a:lnTo>
                <a:lnTo>
                  <a:pt x="392" y="287"/>
                </a:lnTo>
                <a:lnTo>
                  <a:pt x="401" y="287"/>
                </a:lnTo>
                <a:lnTo>
                  <a:pt x="409" y="287"/>
                </a:lnTo>
                <a:lnTo>
                  <a:pt x="418" y="296"/>
                </a:lnTo>
                <a:lnTo>
                  <a:pt x="427" y="296"/>
                </a:lnTo>
                <a:lnTo>
                  <a:pt x="435" y="296"/>
                </a:lnTo>
                <a:lnTo>
                  <a:pt x="444" y="305"/>
                </a:lnTo>
                <a:lnTo>
                  <a:pt x="453" y="305"/>
                </a:lnTo>
                <a:lnTo>
                  <a:pt x="461" y="305"/>
                </a:lnTo>
                <a:lnTo>
                  <a:pt x="470" y="313"/>
                </a:lnTo>
                <a:lnTo>
                  <a:pt x="479" y="322"/>
                </a:lnTo>
                <a:lnTo>
                  <a:pt x="488" y="331"/>
                </a:lnTo>
                <a:lnTo>
                  <a:pt x="496" y="339"/>
                </a:lnTo>
                <a:lnTo>
                  <a:pt x="505" y="348"/>
                </a:lnTo>
                <a:lnTo>
                  <a:pt x="514" y="357"/>
                </a:lnTo>
                <a:lnTo>
                  <a:pt x="514" y="365"/>
                </a:lnTo>
                <a:lnTo>
                  <a:pt x="522" y="374"/>
                </a:lnTo>
                <a:lnTo>
                  <a:pt x="531" y="383"/>
                </a:lnTo>
                <a:lnTo>
                  <a:pt x="531" y="392"/>
                </a:lnTo>
                <a:lnTo>
                  <a:pt x="540" y="400"/>
                </a:lnTo>
                <a:lnTo>
                  <a:pt x="549" y="418"/>
                </a:lnTo>
                <a:lnTo>
                  <a:pt x="549" y="426"/>
                </a:lnTo>
                <a:lnTo>
                  <a:pt x="557" y="444"/>
                </a:lnTo>
                <a:lnTo>
                  <a:pt x="557" y="453"/>
                </a:lnTo>
                <a:lnTo>
                  <a:pt x="566" y="453"/>
                </a:lnTo>
                <a:lnTo>
                  <a:pt x="566" y="461"/>
                </a:lnTo>
                <a:lnTo>
                  <a:pt x="575" y="461"/>
                </a:lnTo>
                <a:lnTo>
                  <a:pt x="575" y="470"/>
                </a:lnTo>
                <a:lnTo>
                  <a:pt x="583" y="470"/>
                </a:lnTo>
                <a:lnTo>
                  <a:pt x="592" y="479"/>
                </a:lnTo>
                <a:lnTo>
                  <a:pt x="609" y="487"/>
                </a:lnTo>
                <a:lnTo>
                  <a:pt x="627" y="505"/>
                </a:lnTo>
                <a:lnTo>
                  <a:pt x="644" y="513"/>
                </a:lnTo>
                <a:lnTo>
                  <a:pt x="653" y="513"/>
                </a:lnTo>
                <a:lnTo>
                  <a:pt x="662" y="522"/>
                </a:lnTo>
                <a:lnTo>
                  <a:pt x="670" y="531"/>
                </a:lnTo>
                <a:lnTo>
                  <a:pt x="679" y="540"/>
                </a:lnTo>
                <a:lnTo>
                  <a:pt x="688" y="548"/>
                </a:lnTo>
                <a:lnTo>
                  <a:pt x="697" y="557"/>
                </a:lnTo>
                <a:lnTo>
                  <a:pt x="705" y="566"/>
                </a:lnTo>
                <a:lnTo>
                  <a:pt x="714" y="574"/>
                </a:lnTo>
                <a:lnTo>
                  <a:pt x="714" y="583"/>
                </a:lnTo>
                <a:lnTo>
                  <a:pt x="723" y="592"/>
                </a:lnTo>
                <a:lnTo>
                  <a:pt x="723" y="601"/>
                </a:lnTo>
                <a:lnTo>
                  <a:pt x="731" y="618"/>
                </a:lnTo>
                <a:lnTo>
                  <a:pt x="749" y="627"/>
                </a:lnTo>
                <a:lnTo>
                  <a:pt x="775" y="653"/>
                </a:lnTo>
                <a:lnTo>
                  <a:pt x="801" y="679"/>
                </a:lnTo>
                <a:lnTo>
                  <a:pt x="836" y="714"/>
                </a:lnTo>
                <a:lnTo>
                  <a:pt x="862" y="740"/>
                </a:lnTo>
                <a:lnTo>
                  <a:pt x="897" y="775"/>
                </a:lnTo>
                <a:lnTo>
                  <a:pt x="923" y="792"/>
                </a:lnTo>
                <a:lnTo>
                  <a:pt x="958" y="818"/>
                </a:lnTo>
                <a:lnTo>
                  <a:pt x="984" y="853"/>
                </a:lnTo>
                <a:lnTo>
                  <a:pt x="1010" y="879"/>
                </a:lnTo>
                <a:lnTo>
                  <a:pt x="1045" y="914"/>
                </a:lnTo>
                <a:lnTo>
                  <a:pt x="1071" y="940"/>
                </a:lnTo>
                <a:lnTo>
                  <a:pt x="1097" y="975"/>
                </a:lnTo>
                <a:lnTo>
                  <a:pt x="1114" y="992"/>
                </a:lnTo>
                <a:lnTo>
                  <a:pt x="1123" y="1010"/>
                </a:lnTo>
                <a:lnTo>
                  <a:pt x="1141" y="1027"/>
                </a:lnTo>
                <a:lnTo>
                  <a:pt x="1149" y="1036"/>
                </a:lnTo>
                <a:lnTo>
                  <a:pt x="1158" y="1053"/>
                </a:lnTo>
                <a:lnTo>
                  <a:pt x="1167" y="1071"/>
                </a:lnTo>
                <a:lnTo>
                  <a:pt x="1193" y="1105"/>
                </a:lnTo>
                <a:lnTo>
                  <a:pt x="1202" y="1114"/>
                </a:lnTo>
                <a:lnTo>
                  <a:pt x="1210" y="1132"/>
                </a:lnTo>
                <a:lnTo>
                  <a:pt x="1228" y="1149"/>
                </a:lnTo>
                <a:lnTo>
                  <a:pt x="1236" y="1158"/>
                </a:lnTo>
                <a:lnTo>
                  <a:pt x="1245" y="1175"/>
                </a:lnTo>
                <a:lnTo>
                  <a:pt x="1263" y="1184"/>
                </a:lnTo>
                <a:lnTo>
                  <a:pt x="1271" y="1193"/>
                </a:lnTo>
                <a:lnTo>
                  <a:pt x="1280" y="1201"/>
                </a:lnTo>
                <a:lnTo>
                  <a:pt x="1297" y="1210"/>
                </a:lnTo>
                <a:lnTo>
                  <a:pt x="1306" y="1219"/>
                </a:lnTo>
                <a:lnTo>
                  <a:pt x="1315" y="1219"/>
                </a:lnTo>
                <a:lnTo>
                  <a:pt x="1315" y="1227"/>
                </a:lnTo>
                <a:lnTo>
                  <a:pt x="1323" y="1227"/>
                </a:lnTo>
                <a:lnTo>
                  <a:pt x="1350" y="1236"/>
                </a:lnTo>
                <a:lnTo>
                  <a:pt x="1367" y="1245"/>
                </a:lnTo>
                <a:lnTo>
                  <a:pt x="1393" y="1262"/>
                </a:lnTo>
                <a:lnTo>
                  <a:pt x="1411" y="1271"/>
                </a:lnTo>
                <a:lnTo>
                  <a:pt x="1419" y="1280"/>
                </a:lnTo>
                <a:lnTo>
                  <a:pt x="1437" y="1288"/>
                </a:lnTo>
                <a:lnTo>
                  <a:pt x="1445" y="1297"/>
                </a:lnTo>
                <a:lnTo>
                  <a:pt x="1454" y="1306"/>
                </a:lnTo>
                <a:lnTo>
                  <a:pt x="1463" y="1314"/>
                </a:lnTo>
                <a:lnTo>
                  <a:pt x="1471" y="1323"/>
                </a:lnTo>
                <a:lnTo>
                  <a:pt x="1489" y="1332"/>
                </a:lnTo>
                <a:lnTo>
                  <a:pt x="1498" y="1349"/>
                </a:lnTo>
                <a:lnTo>
                  <a:pt x="1506" y="1358"/>
                </a:lnTo>
                <a:lnTo>
                  <a:pt x="1515" y="1367"/>
                </a:lnTo>
                <a:lnTo>
                  <a:pt x="1524" y="1375"/>
                </a:lnTo>
                <a:lnTo>
                  <a:pt x="1532" y="1375"/>
                </a:lnTo>
                <a:lnTo>
                  <a:pt x="1541" y="1384"/>
                </a:lnTo>
                <a:lnTo>
                  <a:pt x="1550" y="1384"/>
                </a:lnTo>
                <a:lnTo>
                  <a:pt x="1559" y="1384"/>
                </a:lnTo>
                <a:lnTo>
                  <a:pt x="1567" y="1384"/>
                </a:lnTo>
                <a:lnTo>
                  <a:pt x="1585" y="1384"/>
                </a:lnTo>
                <a:lnTo>
                  <a:pt x="1593" y="1393"/>
                </a:lnTo>
                <a:lnTo>
                  <a:pt x="1602" y="1393"/>
                </a:lnTo>
                <a:lnTo>
                  <a:pt x="1611" y="1402"/>
                </a:lnTo>
                <a:lnTo>
                  <a:pt x="1619" y="1402"/>
                </a:lnTo>
                <a:lnTo>
                  <a:pt x="1628" y="1410"/>
                </a:lnTo>
                <a:lnTo>
                  <a:pt x="1628" y="1419"/>
                </a:lnTo>
                <a:lnTo>
                  <a:pt x="1637" y="1419"/>
                </a:lnTo>
                <a:lnTo>
                  <a:pt x="1637" y="1428"/>
                </a:lnTo>
                <a:lnTo>
                  <a:pt x="1646" y="1445"/>
                </a:lnTo>
                <a:lnTo>
                  <a:pt x="1654" y="1454"/>
                </a:lnTo>
                <a:lnTo>
                  <a:pt x="1663" y="1454"/>
                </a:lnTo>
                <a:lnTo>
                  <a:pt x="1672" y="1462"/>
                </a:lnTo>
                <a:lnTo>
                  <a:pt x="1680" y="1462"/>
                </a:lnTo>
                <a:lnTo>
                  <a:pt x="1689" y="1471"/>
                </a:lnTo>
                <a:lnTo>
                  <a:pt x="1698" y="1471"/>
                </a:lnTo>
                <a:lnTo>
                  <a:pt x="1707" y="1480"/>
                </a:lnTo>
                <a:lnTo>
                  <a:pt x="1715" y="1480"/>
                </a:lnTo>
                <a:lnTo>
                  <a:pt x="1724" y="1489"/>
                </a:lnTo>
                <a:lnTo>
                  <a:pt x="1733" y="1489"/>
                </a:lnTo>
                <a:lnTo>
                  <a:pt x="1741" y="1497"/>
                </a:lnTo>
                <a:lnTo>
                  <a:pt x="1750" y="1497"/>
                </a:lnTo>
                <a:lnTo>
                  <a:pt x="1750" y="1506"/>
                </a:lnTo>
                <a:lnTo>
                  <a:pt x="1759" y="1506"/>
                </a:lnTo>
                <a:lnTo>
                  <a:pt x="1768" y="1515"/>
                </a:lnTo>
                <a:lnTo>
                  <a:pt x="1776" y="1532"/>
                </a:lnTo>
                <a:lnTo>
                  <a:pt x="1785" y="1541"/>
                </a:lnTo>
                <a:lnTo>
                  <a:pt x="1794" y="1558"/>
                </a:lnTo>
                <a:lnTo>
                  <a:pt x="1802" y="1576"/>
                </a:lnTo>
                <a:lnTo>
                  <a:pt x="1811" y="1584"/>
                </a:lnTo>
                <a:lnTo>
                  <a:pt x="1820" y="1584"/>
                </a:lnTo>
                <a:lnTo>
                  <a:pt x="1820" y="1593"/>
                </a:lnTo>
                <a:lnTo>
                  <a:pt x="1828" y="1593"/>
                </a:lnTo>
                <a:lnTo>
                  <a:pt x="1837" y="1602"/>
                </a:lnTo>
                <a:lnTo>
                  <a:pt x="1846" y="1610"/>
                </a:lnTo>
                <a:lnTo>
                  <a:pt x="1863" y="1610"/>
                </a:lnTo>
                <a:lnTo>
                  <a:pt x="1907" y="1637"/>
                </a:lnTo>
                <a:lnTo>
                  <a:pt x="1924" y="1637"/>
                </a:lnTo>
                <a:lnTo>
                  <a:pt x="1933" y="1645"/>
                </a:lnTo>
                <a:lnTo>
                  <a:pt x="1942" y="1654"/>
                </a:lnTo>
                <a:lnTo>
                  <a:pt x="1950" y="1663"/>
                </a:lnTo>
                <a:lnTo>
                  <a:pt x="1959" y="1663"/>
                </a:lnTo>
                <a:lnTo>
                  <a:pt x="1968" y="1671"/>
                </a:lnTo>
                <a:lnTo>
                  <a:pt x="1976" y="1680"/>
                </a:lnTo>
                <a:lnTo>
                  <a:pt x="1985" y="1689"/>
                </a:lnTo>
                <a:lnTo>
                  <a:pt x="1994" y="1698"/>
                </a:lnTo>
                <a:lnTo>
                  <a:pt x="2003" y="1706"/>
                </a:lnTo>
                <a:lnTo>
                  <a:pt x="2011" y="1715"/>
                </a:lnTo>
                <a:lnTo>
                  <a:pt x="2037" y="1750"/>
                </a:lnTo>
                <a:lnTo>
                  <a:pt x="2037" y="1758"/>
                </a:lnTo>
                <a:lnTo>
                  <a:pt x="2046" y="1767"/>
                </a:lnTo>
                <a:lnTo>
                  <a:pt x="2064" y="1785"/>
                </a:lnTo>
                <a:lnTo>
                  <a:pt x="2072" y="1811"/>
                </a:lnTo>
                <a:lnTo>
                  <a:pt x="2090" y="1828"/>
                </a:lnTo>
                <a:lnTo>
                  <a:pt x="2098" y="1854"/>
                </a:lnTo>
                <a:lnTo>
                  <a:pt x="2107" y="1872"/>
                </a:lnTo>
                <a:lnTo>
                  <a:pt x="2124" y="1898"/>
                </a:lnTo>
                <a:lnTo>
                  <a:pt x="2133" y="1915"/>
                </a:lnTo>
                <a:lnTo>
                  <a:pt x="2133" y="1941"/>
                </a:lnTo>
                <a:lnTo>
                  <a:pt x="2142" y="1959"/>
                </a:lnTo>
                <a:lnTo>
                  <a:pt x="2151" y="1967"/>
                </a:lnTo>
                <a:lnTo>
                  <a:pt x="2151" y="1985"/>
                </a:lnTo>
                <a:lnTo>
                  <a:pt x="2159" y="1994"/>
                </a:lnTo>
                <a:lnTo>
                  <a:pt x="2159" y="2002"/>
                </a:lnTo>
                <a:lnTo>
                  <a:pt x="2168" y="2002"/>
                </a:lnTo>
                <a:lnTo>
                  <a:pt x="2177" y="2011"/>
                </a:lnTo>
                <a:lnTo>
                  <a:pt x="2177" y="2020"/>
                </a:lnTo>
                <a:lnTo>
                  <a:pt x="2185" y="2020"/>
                </a:lnTo>
                <a:lnTo>
                  <a:pt x="2194" y="2028"/>
                </a:lnTo>
                <a:lnTo>
                  <a:pt x="2203" y="2037"/>
                </a:lnTo>
                <a:lnTo>
                  <a:pt x="2212" y="2037"/>
                </a:lnTo>
                <a:lnTo>
                  <a:pt x="2220" y="2046"/>
                </a:lnTo>
                <a:lnTo>
                  <a:pt x="2229" y="2054"/>
                </a:lnTo>
                <a:lnTo>
                  <a:pt x="2238" y="2063"/>
                </a:lnTo>
                <a:lnTo>
                  <a:pt x="2255" y="2081"/>
                </a:lnTo>
                <a:lnTo>
                  <a:pt x="2273" y="2098"/>
                </a:lnTo>
                <a:lnTo>
                  <a:pt x="2299" y="2133"/>
                </a:lnTo>
                <a:lnTo>
                  <a:pt x="2316" y="2142"/>
                </a:lnTo>
                <a:lnTo>
                  <a:pt x="2325" y="2150"/>
                </a:lnTo>
                <a:lnTo>
                  <a:pt x="2333" y="2159"/>
                </a:lnTo>
                <a:lnTo>
                  <a:pt x="2342" y="2168"/>
                </a:lnTo>
                <a:lnTo>
                  <a:pt x="2342" y="2176"/>
                </a:lnTo>
                <a:lnTo>
                  <a:pt x="2351" y="2176"/>
                </a:lnTo>
                <a:lnTo>
                  <a:pt x="2360" y="2185"/>
                </a:lnTo>
                <a:lnTo>
                  <a:pt x="2368" y="2185"/>
                </a:lnTo>
                <a:lnTo>
                  <a:pt x="2386" y="2194"/>
                </a:lnTo>
                <a:lnTo>
                  <a:pt x="2412" y="2202"/>
                </a:lnTo>
                <a:lnTo>
                  <a:pt x="2438" y="2211"/>
                </a:lnTo>
                <a:lnTo>
                  <a:pt x="2464" y="2229"/>
                </a:lnTo>
                <a:lnTo>
                  <a:pt x="2473" y="2229"/>
                </a:lnTo>
                <a:lnTo>
                  <a:pt x="2490" y="2237"/>
                </a:lnTo>
                <a:lnTo>
                  <a:pt x="2508" y="2246"/>
                </a:lnTo>
                <a:lnTo>
                  <a:pt x="2516" y="2255"/>
                </a:lnTo>
                <a:lnTo>
                  <a:pt x="2534" y="2263"/>
                </a:lnTo>
                <a:lnTo>
                  <a:pt x="2551" y="2281"/>
                </a:lnTo>
                <a:lnTo>
                  <a:pt x="2560" y="2290"/>
                </a:lnTo>
                <a:lnTo>
                  <a:pt x="2569" y="2298"/>
                </a:lnTo>
                <a:lnTo>
                  <a:pt x="2577" y="2298"/>
                </a:lnTo>
                <a:lnTo>
                  <a:pt x="2577" y="2307"/>
                </a:lnTo>
                <a:lnTo>
                  <a:pt x="2586" y="2316"/>
                </a:lnTo>
                <a:lnTo>
                  <a:pt x="2595" y="2324"/>
                </a:lnTo>
                <a:lnTo>
                  <a:pt x="2595" y="2333"/>
                </a:lnTo>
                <a:lnTo>
                  <a:pt x="2603" y="2342"/>
                </a:lnTo>
                <a:lnTo>
                  <a:pt x="2603" y="2350"/>
                </a:lnTo>
                <a:lnTo>
                  <a:pt x="2612" y="2368"/>
                </a:lnTo>
                <a:lnTo>
                  <a:pt x="2621" y="2385"/>
                </a:lnTo>
                <a:lnTo>
                  <a:pt x="2629" y="2403"/>
                </a:lnTo>
                <a:lnTo>
                  <a:pt x="2629" y="2429"/>
                </a:lnTo>
                <a:lnTo>
                  <a:pt x="2638" y="2446"/>
                </a:lnTo>
                <a:lnTo>
                  <a:pt x="2647" y="2464"/>
                </a:lnTo>
                <a:lnTo>
                  <a:pt x="2656" y="2481"/>
                </a:lnTo>
                <a:lnTo>
                  <a:pt x="2656" y="2507"/>
                </a:lnTo>
                <a:lnTo>
                  <a:pt x="2656" y="2516"/>
                </a:lnTo>
                <a:lnTo>
                  <a:pt x="2656" y="2525"/>
                </a:lnTo>
                <a:lnTo>
                  <a:pt x="2664" y="2533"/>
                </a:lnTo>
                <a:lnTo>
                  <a:pt x="2656" y="2542"/>
                </a:lnTo>
                <a:lnTo>
                  <a:pt x="2656" y="2551"/>
                </a:lnTo>
                <a:lnTo>
                  <a:pt x="2656" y="2568"/>
                </a:lnTo>
              </a:path>
            </a:pathLst>
          </a:custGeom>
          <a:noFill/>
          <a:ln w="82550">
            <a:solidFill>
              <a:srgbClr val="0066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73" name="Rectangle 53"/>
          <p:cNvSpPr>
            <a:spLocks noChangeArrowheads="1"/>
          </p:cNvSpPr>
          <p:nvPr/>
        </p:nvSpPr>
        <p:spPr bwMode="auto">
          <a:xfrm rot="16200000">
            <a:off x="47625" y="3270250"/>
            <a:ext cx="3743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  <a:latin typeface="Arial" charset="0"/>
              </a:rPr>
              <a:t>Annual Well-Being of A </a:t>
            </a:r>
            <a:endParaRPr lang="en-US"/>
          </a:p>
        </p:txBody>
      </p:sp>
      <p:sp>
        <p:nvSpPr>
          <p:cNvPr id="5174" name="Rectangle 54"/>
          <p:cNvSpPr>
            <a:spLocks noChangeArrowheads="1"/>
          </p:cNvSpPr>
          <p:nvPr/>
        </p:nvSpPr>
        <p:spPr bwMode="auto">
          <a:xfrm>
            <a:off x="2590800" y="6048375"/>
            <a:ext cx="276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  <a:latin typeface="Arial" charset="0"/>
              </a:rPr>
              <a:t>0 </a:t>
            </a:r>
            <a:endParaRPr lang="en-US"/>
          </a:p>
        </p:txBody>
      </p:sp>
      <p:sp>
        <p:nvSpPr>
          <p:cNvPr id="5175" name="Rectangle 55"/>
          <p:cNvSpPr>
            <a:spLocks noChangeArrowheads="1"/>
          </p:cNvSpPr>
          <p:nvPr/>
        </p:nvSpPr>
        <p:spPr bwMode="auto">
          <a:xfrm>
            <a:off x="2403475" y="1584325"/>
            <a:ext cx="4746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U</a:t>
            </a:r>
            <a:r>
              <a:rPr lang="en-US" sz="2600" i="1" baseline="-25000">
                <a:solidFill>
                  <a:srgbClr val="660066"/>
                </a:solidFill>
                <a:latin typeface="Arial" charset="0"/>
              </a:rPr>
              <a:t>A</a:t>
            </a:r>
            <a:r>
              <a:rPr lang="en-US" sz="2600" i="1">
                <a:solidFill>
                  <a:srgbClr val="660066"/>
                </a:solidFill>
                <a:latin typeface="Arial" charset="0"/>
              </a:rPr>
              <a:t> </a:t>
            </a:r>
            <a:endParaRPr lang="en-US"/>
          </a:p>
        </p:txBody>
      </p:sp>
      <p:sp>
        <p:nvSpPr>
          <p:cNvPr id="5177" name="Rectangle 57"/>
          <p:cNvSpPr>
            <a:spLocks noChangeArrowheads="1"/>
          </p:cNvSpPr>
          <p:nvPr/>
        </p:nvSpPr>
        <p:spPr bwMode="auto">
          <a:xfrm>
            <a:off x="2362200" y="2911475"/>
            <a:ext cx="595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U</a:t>
            </a:r>
            <a:r>
              <a:rPr lang="en-US" sz="2600" i="1" baseline="-25000">
                <a:solidFill>
                  <a:srgbClr val="660066"/>
                </a:solidFill>
                <a:latin typeface="Arial" charset="0"/>
              </a:rPr>
              <a:t>A</a:t>
            </a:r>
            <a:r>
              <a:rPr lang="en-US" sz="2600" baseline="-25000">
                <a:solidFill>
                  <a:srgbClr val="660066"/>
                </a:solidFill>
                <a:latin typeface="Arial" charset="0"/>
              </a:rPr>
              <a:t>2</a:t>
            </a:r>
            <a:r>
              <a:rPr lang="en-US" sz="2600" i="1">
                <a:solidFill>
                  <a:srgbClr val="660066"/>
                </a:solidFill>
                <a:latin typeface="Arial" charset="0"/>
              </a:rPr>
              <a:t> </a:t>
            </a:r>
            <a:endParaRPr lang="en-US"/>
          </a:p>
        </p:txBody>
      </p:sp>
      <p:sp>
        <p:nvSpPr>
          <p:cNvPr id="5181" name="Rectangle 61"/>
          <p:cNvSpPr>
            <a:spLocks noChangeArrowheads="1"/>
          </p:cNvSpPr>
          <p:nvPr/>
        </p:nvSpPr>
        <p:spPr bwMode="auto">
          <a:xfrm>
            <a:off x="2362200" y="3767138"/>
            <a:ext cx="563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U</a:t>
            </a:r>
            <a:r>
              <a:rPr lang="en-US" sz="2600" i="1" baseline="-25000">
                <a:solidFill>
                  <a:srgbClr val="660066"/>
                </a:solidFill>
                <a:latin typeface="Arial" charset="0"/>
              </a:rPr>
              <a:t>A</a:t>
            </a:r>
            <a:r>
              <a:rPr lang="en-US" sz="2600" baseline="-25000">
                <a:solidFill>
                  <a:srgbClr val="660066"/>
                </a:solidFill>
                <a:latin typeface="Arial" charset="0"/>
              </a:rPr>
              <a:t>1</a:t>
            </a:r>
            <a:r>
              <a:rPr lang="en-US" sz="2600" i="1" baseline="-25000">
                <a:solidFill>
                  <a:srgbClr val="660066"/>
                </a:solidFill>
                <a:latin typeface="Arial" charset="0"/>
              </a:rPr>
              <a:t> </a:t>
            </a:r>
            <a:endParaRPr lang="en-US"/>
          </a:p>
        </p:txBody>
      </p:sp>
      <p:sp>
        <p:nvSpPr>
          <p:cNvPr id="5185" name="Rectangle 65"/>
          <p:cNvSpPr>
            <a:spLocks noChangeArrowheads="1"/>
          </p:cNvSpPr>
          <p:nvPr/>
        </p:nvSpPr>
        <p:spPr bwMode="auto">
          <a:xfrm>
            <a:off x="3711575" y="6423025"/>
            <a:ext cx="383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  <a:latin typeface="Arial" charset="0"/>
              </a:rPr>
              <a:t>Annual Well-Being of B  </a:t>
            </a:r>
            <a:endParaRPr lang="en-US"/>
          </a:p>
        </p:txBody>
      </p:sp>
      <p:sp>
        <p:nvSpPr>
          <p:cNvPr id="5186" name="Rectangle 66"/>
          <p:cNvSpPr>
            <a:spLocks noChangeArrowheads="1"/>
          </p:cNvSpPr>
          <p:nvPr/>
        </p:nvSpPr>
        <p:spPr bwMode="auto">
          <a:xfrm>
            <a:off x="6019800" y="2592388"/>
            <a:ext cx="2936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Z </a:t>
            </a:r>
            <a:endParaRPr lang="en-US"/>
          </a:p>
        </p:txBody>
      </p:sp>
      <p:sp>
        <p:nvSpPr>
          <p:cNvPr id="5187" name="Rectangle 67"/>
          <p:cNvSpPr>
            <a:spLocks noChangeArrowheads="1"/>
          </p:cNvSpPr>
          <p:nvPr/>
        </p:nvSpPr>
        <p:spPr bwMode="auto">
          <a:xfrm>
            <a:off x="4556125" y="3519488"/>
            <a:ext cx="312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X </a:t>
            </a:r>
            <a:endParaRPr lang="en-US"/>
          </a:p>
        </p:txBody>
      </p:sp>
      <p:sp>
        <p:nvSpPr>
          <p:cNvPr id="5188" name="Rectangle 68"/>
          <p:cNvSpPr>
            <a:spLocks noChangeArrowheads="1"/>
          </p:cNvSpPr>
          <p:nvPr/>
        </p:nvSpPr>
        <p:spPr bwMode="auto">
          <a:xfrm>
            <a:off x="7540625" y="6034088"/>
            <a:ext cx="4746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U</a:t>
            </a:r>
            <a:r>
              <a:rPr lang="en-US" sz="2600" i="1" baseline="-25000">
                <a:solidFill>
                  <a:srgbClr val="660066"/>
                </a:solidFill>
                <a:latin typeface="Arial" charset="0"/>
              </a:rPr>
              <a:t>B</a:t>
            </a:r>
            <a:r>
              <a:rPr lang="en-US" sz="2600" i="1">
                <a:solidFill>
                  <a:srgbClr val="660066"/>
                </a:solidFill>
                <a:latin typeface="Arial" charset="0"/>
              </a:rPr>
              <a:t> </a:t>
            </a:r>
            <a:endParaRPr lang="en-US"/>
          </a:p>
        </p:txBody>
      </p:sp>
      <p:sp>
        <p:nvSpPr>
          <p:cNvPr id="5190" name="Rectangle 70"/>
          <p:cNvSpPr>
            <a:spLocks noChangeArrowheads="1"/>
          </p:cNvSpPr>
          <p:nvPr/>
        </p:nvSpPr>
        <p:spPr bwMode="auto">
          <a:xfrm>
            <a:off x="4541838" y="2728913"/>
            <a:ext cx="433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E</a:t>
            </a:r>
            <a:r>
              <a:rPr lang="en-US" sz="2600" baseline="-25000">
                <a:solidFill>
                  <a:srgbClr val="000000"/>
                </a:solidFill>
                <a:latin typeface="Arial" charset="0"/>
              </a:rPr>
              <a:t>1</a:t>
            </a:r>
            <a:r>
              <a:rPr lang="en-US" sz="2600" i="1">
                <a:solidFill>
                  <a:srgbClr val="000000"/>
                </a:solidFill>
                <a:latin typeface="Arial" charset="0"/>
              </a:rPr>
              <a:t> </a:t>
            </a:r>
            <a:endParaRPr lang="en-US"/>
          </a:p>
        </p:txBody>
      </p:sp>
      <p:sp>
        <p:nvSpPr>
          <p:cNvPr id="5192" name="Rectangle 72"/>
          <p:cNvSpPr>
            <a:spLocks noChangeArrowheads="1"/>
          </p:cNvSpPr>
          <p:nvPr/>
        </p:nvSpPr>
        <p:spPr bwMode="auto">
          <a:xfrm>
            <a:off x="5481638" y="3602038"/>
            <a:ext cx="433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E</a:t>
            </a:r>
            <a:r>
              <a:rPr lang="en-US" sz="2600" baseline="-25000">
                <a:solidFill>
                  <a:srgbClr val="000000"/>
                </a:solidFill>
                <a:latin typeface="Arial" charset="0"/>
              </a:rPr>
              <a:t>2</a:t>
            </a:r>
            <a:r>
              <a:rPr lang="en-US" sz="2600" i="1">
                <a:solidFill>
                  <a:srgbClr val="000000"/>
                </a:solidFill>
                <a:latin typeface="Arial" charset="0"/>
              </a:rPr>
              <a:t> </a:t>
            </a:r>
            <a:endParaRPr lang="en-US"/>
          </a:p>
        </p:txBody>
      </p:sp>
      <p:sp>
        <p:nvSpPr>
          <p:cNvPr id="5194" name="Rectangle 74"/>
          <p:cNvSpPr>
            <a:spLocks noChangeArrowheads="1"/>
          </p:cNvSpPr>
          <p:nvPr/>
        </p:nvSpPr>
        <p:spPr bwMode="auto">
          <a:xfrm>
            <a:off x="6434138" y="4486275"/>
            <a:ext cx="433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  <a:latin typeface="Arial" charset="0"/>
              </a:rPr>
              <a:t>E</a:t>
            </a:r>
            <a:r>
              <a:rPr lang="en-US" sz="2600" baseline="-25000">
                <a:solidFill>
                  <a:srgbClr val="000000"/>
                </a:solidFill>
                <a:latin typeface="Arial" charset="0"/>
              </a:rPr>
              <a:t>3</a:t>
            </a:r>
            <a:r>
              <a:rPr lang="en-US" sz="2600" i="1">
                <a:solidFill>
                  <a:srgbClr val="000000"/>
                </a:solidFill>
                <a:latin typeface="Arial" charset="0"/>
              </a:rPr>
              <a:t> </a:t>
            </a:r>
            <a:endParaRPr lang="en-US"/>
          </a:p>
        </p:txBody>
      </p:sp>
      <p:sp>
        <p:nvSpPr>
          <p:cNvPr id="5196" name="Rectangle 76"/>
          <p:cNvSpPr>
            <a:spLocks noChangeArrowheads="1"/>
          </p:cNvSpPr>
          <p:nvPr/>
        </p:nvSpPr>
        <p:spPr bwMode="auto">
          <a:xfrm>
            <a:off x="4292600" y="6034088"/>
            <a:ext cx="5953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U</a:t>
            </a:r>
            <a:r>
              <a:rPr lang="en-US" sz="2600" i="1" baseline="-25000">
                <a:solidFill>
                  <a:srgbClr val="660066"/>
                </a:solidFill>
                <a:latin typeface="Arial" charset="0"/>
              </a:rPr>
              <a:t>B</a:t>
            </a:r>
            <a:r>
              <a:rPr lang="en-US" sz="2600" baseline="-25000">
                <a:solidFill>
                  <a:srgbClr val="660066"/>
                </a:solidFill>
                <a:latin typeface="Arial" charset="0"/>
              </a:rPr>
              <a:t>1</a:t>
            </a:r>
            <a:r>
              <a:rPr lang="en-US" sz="2600" i="1">
                <a:solidFill>
                  <a:srgbClr val="660066"/>
                </a:solidFill>
                <a:latin typeface="Arial" charset="0"/>
              </a:rPr>
              <a:t> </a:t>
            </a:r>
            <a:endParaRPr lang="en-US"/>
          </a:p>
        </p:txBody>
      </p:sp>
      <p:sp>
        <p:nvSpPr>
          <p:cNvPr id="5200" name="Rectangle 80"/>
          <p:cNvSpPr>
            <a:spLocks noChangeArrowheads="1"/>
          </p:cNvSpPr>
          <p:nvPr/>
        </p:nvSpPr>
        <p:spPr bwMode="auto">
          <a:xfrm>
            <a:off x="5162550" y="6034088"/>
            <a:ext cx="563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  <a:latin typeface="Arial" charset="0"/>
              </a:rPr>
              <a:t>U</a:t>
            </a:r>
            <a:r>
              <a:rPr lang="en-US" sz="2600" i="1" baseline="-25000">
                <a:solidFill>
                  <a:srgbClr val="660066"/>
                </a:solidFill>
                <a:latin typeface="Arial" charset="0"/>
              </a:rPr>
              <a:t>B</a:t>
            </a:r>
            <a:r>
              <a:rPr lang="en-US" sz="2600" baseline="-25000">
                <a:solidFill>
                  <a:srgbClr val="660066"/>
                </a:solidFill>
                <a:latin typeface="Arial" charset="0"/>
              </a:rPr>
              <a:t>2</a:t>
            </a:r>
            <a:r>
              <a:rPr lang="en-US" sz="2600" i="1" baseline="-25000">
                <a:solidFill>
                  <a:srgbClr val="660066"/>
                </a:solidFill>
                <a:latin typeface="Arial" charset="0"/>
              </a:rPr>
              <a:t> </a:t>
            </a:r>
            <a:endParaRPr lang="en-US"/>
          </a:p>
        </p:txBody>
      </p:sp>
      <p:grpSp>
        <p:nvGrpSpPr>
          <p:cNvPr id="2" name="Group 85"/>
          <p:cNvGrpSpPr>
            <a:grpSpLocks/>
          </p:cNvGrpSpPr>
          <p:nvPr/>
        </p:nvGrpSpPr>
        <p:grpSpPr bwMode="auto">
          <a:xfrm>
            <a:off x="2938463" y="3063875"/>
            <a:ext cx="2405062" cy="2805113"/>
            <a:chOff x="1851" y="1987"/>
            <a:chExt cx="1515" cy="1767"/>
          </a:xfrm>
        </p:grpSpPr>
        <p:sp>
          <p:nvSpPr>
            <p:cNvPr id="5203" name="Freeform 83"/>
            <p:cNvSpPr>
              <a:spLocks/>
            </p:cNvSpPr>
            <p:nvPr/>
          </p:nvSpPr>
          <p:spPr bwMode="auto">
            <a:xfrm>
              <a:off x="1868" y="1987"/>
              <a:ext cx="923" cy="17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23" y="0"/>
                </a:cxn>
                <a:cxn ang="0">
                  <a:pos x="923" y="1767"/>
                </a:cxn>
              </a:cxnLst>
              <a:rect l="0" t="0" r="r" b="b"/>
              <a:pathLst>
                <a:path w="923" h="1767">
                  <a:moveTo>
                    <a:pt x="0" y="0"/>
                  </a:moveTo>
                  <a:lnTo>
                    <a:pt x="923" y="0"/>
                  </a:lnTo>
                  <a:lnTo>
                    <a:pt x="923" y="1767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04" name="Freeform 84"/>
            <p:cNvSpPr>
              <a:spLocks/>
            </p:cNvSpPr>
            <p:nvPr/>
          </p:nvSpPr>
          <p:spPr bwMode="auto">
            <a:xfrm>
              <a:off x="1851" y="2535"/>
              <a:ext cx="1515" cy="121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15" y="0"/>
                </a:cxn>
                <a:cxn ang="0">
                  <a:pos x="1515" y="1219"/>
                </a:cxn>
              </a:cxnLst>
              <a:rect l="0" t="0" r="r" b="b"/>
              <a:pathLst>
                <a:path w="1515" h="1219">
                  <a:moveTo>
                    <a:pt x="0" y="0"/>
                  </a:moveTo>
                  <a:lnTo>
                    <a:pt x="1515" y="0"/>
                  </a:lnTo>
                  <a:lnTo>
                    <a:pt x="1515" y="1219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206" name="Line 86"/>
          <p:cNvSpPr>
            <a:spLocks noChangeShapeType="1"/>
          </p:cNvSpPr>
          <p:nvPr/>
        </p:nvSpPr>
        <p:spPr bwMode="auto">
          <a:xfrm flipH="1" flipV="1">
            <a:off x="4445000" y="3933825"/>
            <a:ext cx="1589088" cy="704850"/>
          </a:xfrm>
          <a:prstGeom prst="line">
            <a:avLst/>
          </a:prstGeom>
          <a:noFill/>
          <a:ln w="27051">
            <a:solidFill>
              <a:srgbClr val="000000"/>
            </a:solidFill>
            <a:round/>
            <a:headEnd type="stealth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07" name="Freeform 87"/>
          <p:cNvSpPr>
            <a:spLocks/>
          </p:cNvSpPr>
          <p:nvPr/>
        </p:nvSpPr>
        <p:spPr bwMode="auto">
          <a:xfrm>
            <a:off x="2951163" y="838200"/>
            <a:ext cx="4921250" cy="5016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160"/>
              </a:cxn>
              <a:cxn ang="0">
                <a:pos x="3100" y="3160"/>
              </a:cxn>
            </a:cxnLst>
            <a:rect l="0" t="0" r="r" b="b"/>
            <a:pathLst>
              <a:path w="3100" h="3160">
                <a:moveTo>
                  <a:pt x="0" y="0"/>
                </a:moveTo>
                <a:lnTo>
                  <a:pt x="0" y="3160"/>
                </a:lnTo>
                <a:lnTo>
                  <a:pt x="3100" y="3160"/>
                </a:lnTo>
              </a:path>
            </a:pathLst>
          </a:custGeom>
          <a:noFill/>
          <a:ln w="825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08" name="Oval 88"/>
          <p:cNvSpPr>
            <a:spLocks noChangeArrowheads="1"/>
          </p:cNvSpPr>
          <p:nvPr/>
        </p:nvSpPr>
        <p:spPr bwMode="auto">
          <a:xfrm>
            <a:off x="4332288" y="3836988"/>
            <a:ext cx="182562" cy="180975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09" name="Oval 89"/>
          <p:cNvSpPr>
            <a:spLocks noChangeArrowheads="1"/>
          </p:cNvSpPr>
          <p:nvPr/>
        </p:nvSpPr>
        <p:spPr bwMode="auto">
          <a:xfrm>
            <a:off x="5245100" y="3836988"/>
            <a:ext cx="168275" cy="168275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10" name="Oval 90"/>
          <p:cNvSpPr>
            <a:spLocks noChangeArrowheads="1"/>
          </p:cNvSpPr>
          <p:nvPr/>
        </p:nvSpPr>
        <p:spPr bwMode="auto">
          <a:xfrm>
            <a:off x="5797550" y="2771775"/>
            <a:ext cx="168275" cy="168275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11" name="Oval 91"/>
          <p:cNvSpPr>
            <a:spLocks noChangeArrowheads="1"/>
          </p:cNvSpPr>
          <p:nvPr/>
        </p:nvSpPr>
        <p:spPr bwMode="auto">
          <a:xfrm>
            <a:off x="6226175" y="4679950"/>
            <a:ext cx="168275" cy="180975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12" name="Oval 92"/>
          <p:cNvSpPr>
            <a:spLocks noChangeArrowheads="1"/>
          </p:cNvSpPr>
          <p:nvPr/>
        </p:nvSpPr>
        <p:spPr bwMode="auto">
          <a:xfrm>
            <a:off x="4332288" y="2965450"/>
            <a:ext cx="168275" cy="168275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15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2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4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72" grpId="0" animBg="1"/>
      <p:bldP spid="5175" grpId="0" autoUpdateAnimBg="0"/>
      <p:bldP spid="5177" grpId="0" autoUpdateAnimBg="0"/>
      <p:bldP spid="5181" grpId="0" autoUpdateAnimBg="0"/>
      <p:bldP spid="5186" grpId="0" build="p" autoUpdateAnimBg="0" advAuto="0"/>
      <p:bldP spid="5187" grpId="0" build="p" autoUpdateAnimBg="0" advAuto="0"/>
      <p:bldP spid="5188" grpId="0" autoUpdateAnimBg="0"/>
      <p:bldP spid="5190" grpId="0" build="p" autoUpdateAnimBg="0" advAuto="0"/>
      <p:bldP spid="5192" grpId="0" build="p" autoUpdateAnimBg="0" advAuto="0"/>
      <p:bldP spid="5194" grpId="0" build="p" autoUpdateAnimBg="0" advAuto="0"/>
      <p:bldP spid="5196" grpId="0" autoUpdateAnimBg="0"/>
      <p:bldP spid="5200" grpId="0" autoUpdateAnimBg="0"/>
      <p:bldP spid="5206" grpId="0" animBg="1"/>
      <p:bldP spid="5208" grpId="0" animBg="1"/>
      <p:bldP spid="5209" grpId="0" animBg="1"/>
      <p:bldP spid="5210" grpId="0" animBg="1"/>
      <p:bldP spid="5211" grpId="0" animBg="1"/>
      <p:bldP spid="52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cs typeface="Arial" charset="0"/>
              </a:rPr>
              <a:t>Trade-off </a:t>
            </a:r>
            <a:r>
              <a:rPr lang="en-US" dirty="0">
                <a:cs typeface="Arial" charset="0"/>
              </a:rPr>
              <a:t>Between Equity and </a:t>
            </a:r>
            <a:r>
              <a:rPr lang="en-US" dirty="0" smtClean="0">
                <a:cs typeface="Arial" charset="0"/>
              </a:rPr>
              <a:t>Efficiency in Competitive Markets</a:t>
            </a:r>
            <a:endParaRPr lang="en-US" dirty="0">
              <a:cs typeface="Arial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 sz="2800" dirty="0" smtClean="0">
                <a:latin typeface="Arial" charset="0"/>
                <a:cs typeface="Times New Roman" pitchFamily="18" charset="0"/>
              </a:rPr>
              <a:t>Each individual’s money income depends on amount of productive resources owned</a:t>
            </a:r>
          </a:p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660066"/>
                </a:solidFill>
                <a:latin typeface="Arial" charset="0"/>
                <a:cs typeface="Times New Roman" pitchFamily="18" charset="0"/>
              </a:rPr>
              <a:t>Poverty is equitable</a:t>
            </a:r>
          </a:p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660066"/>
                </a:solidFill>
                <a:latin typeface="Arial" charset="0"/>
                <a:cs typeface="Times New Roman" pitchFamily="18" charset="0"/>
              </a:rPr>
              <a:t>Poor lack resources</a:t>
            </a:r>
          </a:p>
          <a:p>
            <a:pPr>
              <a:spcBef>
                <a:spcPct val="50000"/>
              </a:spcBef>
            </a:pPr>
            <a:endParaRPr lang="en-US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cs typeface="Arial" charset="0"/>
              </a:rPr>
              <a:t>Positive Analysis Trade-off Between Equity and Efficiency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latin typeface="Arial" charset="0"/>
                <a:cs typeface="Times New Roman" pitchFamily="18" charset="0"/>
              </a:rPr>
              <a:t>When making choices about public policy issues we are usually faced with the inevitable situation that you make one person worse off while making another better off. </a:t>
            </a:r>
            <a:endParaRPr lang="en-US" sz="2800" dirty="0" smtClean="0">
              <a:latin typeface="Arial" charset="0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800" dirty="0" smtClean="0">
                <a:latin typeface="Arial" charset="0"/>
                <a:cs typeface="Times New Roman" pitchFamily="18" charset="0"/>
              </a:rPr>
              <a:t>People still vote for such policies even if the outcome </a:t>
            </a:r>
            <a:r>
              <a:rPr lang="en-US" sz="2800" smtClean="0">
                <a:latin typeface="Arial" charset="0"/>
                <a:cs typeface="Times New Roman" pitchFamily="18" charset="0"/>
              </a:rPr>
              <a:t>is inefficient</a:t>
            </a:r>
          </a:p>
          <a:p>
            <a:pPr>
              <a:spcBef>
                <a:spcPct val="50000"/>
              </a:spcBef>
            </a:pPr>
            <a:r>
              <a:rPr lang="en-US" sz="2800" smtClean="0">
                <a:latin typeface="Arial" charset="0"/>
                <a:cs typeface="Times New Roman" pitchFamily="18" charset="0"/>
              </a:rPr>
              <a:t>(Taxes </a:t>
            </a:r>
            <a:r>
              <a:rPr lang="en-US" sz="2800" dirty="0">
                <a:latin typeface="Arial" charset="0"/>
                <a:cs typeface="Times New Roman" pitchFamily="18" charset="0"/>
              </a:rPr>
              <a:t>must be paid by some in order that public goods can be purchased and these benefits accrue to others.) Some economists attempt to overcome this with the </a:t>
            </a:r>
            <a:r>
              <a:rPr lang="en-US" sz="2800" b="1" dirty="0">
                <a:solidFill>
                  <a:srgbClr val="660066"/>
                </a:solidFill>
                <a:latin typeface="Arial" charset="0"/>
                <a:cs typeface="Times New Roman" pitchFamily="18" charset="0"/>
              </a:rPr>
              <a:t>Compensation Criteria.</a:t>
            </a:r>
            <a:r>
              <a:rPr lang="en-US" sz="2800" dirty="0">
                <a:solidFill>
                  <a:srgbClr val="660066"/>
                </a:solidFill>
                <a:latin typeface="Arial" charset="0"/>
              </a:rPr>
              <a:t> </a:t>
            </a:r>
            <a:endParaRPr lang="en-US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utoUpdateAnimBg="0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Compensation Criteria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>
                <a:latin typeface="Arial" charset="0"/>
                <a:cs typeface="Arial" charset="0"/>
              </a:rPr>
              <a:t>An attempt is made to compare the dollar value of the gain to the gainers and the dollar value of the loss to the losers. 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>
                <a:latin typeface="Arial" charset="0"/>
                <a:cs typeface="Arial" charset="0"/>
              </a:rPr>
              <a:t>If the gainers gain more than the losers lose then the gainers can pay the losers enough to compensate the losers for their loss.</a:t>
            </a:r>
            <a:r>
              <a:rPr lang="en-US" sz="2800">
                <a:latin typeface="Arial" charset="0"/>
              </a:rPr>
              <a:t> 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>
                <a:latin typeface="Arial" charset="0"/>
              </a:rPr>
              <a:t>Everyone can be made at least as well off as they were without the change as long as there is compensation.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858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/>
              <a:t>International View: Agricultural Subsidies, International Trade Restrictions and Global Efficiency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667000"/>
            <a:ext cx="7772400" cy="4114800"/>
          </a:xfrm>
        </p:spPr>
        <p:txBody>
          <a:bodyPr/>
          <a:lstStyle/>
          <a:p>
            <a:r>
              <a:rPr lang="en-US" sz="2800">
                <a:latin typeface="Arial" charset="0"/>
              </a:rPr>
              <a:t>Many nations subsidize farmers with</a:t>
            </a:r>
          </a:p>
          <a:p>
            <a:pPr lvl="1"/>
            <a:r>
              <a:rPr lang="en-US" sz="2400">
                <a:latin typeface="Arial" charset="0"/>
              </a:rPr>
              <a:t>Production subsidies</a:t>
            </a:r>
          </a:p>
          <a:p>
            <a:pPr lvl="1"/>
            <a:r>
              <a:rPr lang="en-US" sz="2400">
                <a:latin typeface="Arial" charset="0"/>
              </a:rPr>
              <a:t>Export subsidies</a:t>
            </a:r>
          </a:p>
          <a:p>
            <a:pPr lvl="1"/>
            <a:r>
              <a:rPr lang="en-US" sz="2400">
                <a:latin typeface="Arial" charset="0"/>
              </a:rPr>
              <a:t>Import constraints</a:t>
            </a:r>
          </a:p>
          <a:p>
            <a:r>
              <a:rPr lang="en-US" sz="2800">
                <a:latin typeface="Arial" charset="0"/>
              </a:rPr>
              <a:t>This results in reduced agricultural efficiency</a:t>
            </a:r>
          </a:p>
          <a:p>
            <a:r>
              <a:rPr lang="en-US" sz="2800">
                <a:latin typeface="Arial" charset="0"/>
              </a:rPr>
              <a:t>Since WTO agreements, such subsidies and import constraints have been reduced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utoUpdateAnimBg="0" advAuto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681</Words>
  <Application>Microsoft Office PowerPoint</Application>
  <PresentationFormat>On-screen Show (4:3)</PresentationFormat>
  <Paragraphs>153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Public Finance  (MPA405)</vt:lpstr>
      <vt:lpstr>Lecture 3</vt:lpstr>
      <vt:lpstr>Efficiency, Markets and Government </vt:lpstr>
      <vt:lpstr>Marginal Conditions for Efficiency </vt:lpstr>
      <vt:lpstr>Figure 2.1 Efficient Output</vt:lpstr>
      <vt:lpstr>Conditions under which the Market is Pareto Optimal </vt:lpstr>
      <vt:lpstr>If These Conditions are Met</vt:lpstr>
      <vt:lpstr>When Does the Market Interaction Fail to Achieve Efficiency? </vt:lpstr>
      <vt:lpstr>Figure 2.2 Loss in Net Benefits Due to Monopolies</vt:lpstr>
      <vt:lpstr>Figure 2.3 Taxes and Efficiency</vt:lpstr>
      <vt:lpstr>Figure 2.4 Subsidies and Efficiency</vt:lpstr>
      <vt:lpstr>Market Failure: A Preview of the Basis for Government Activity </vt:lpstr>
      <vt:lpstr>Equity vs. Efficiency </vt:lpstr>
      <vt:lpstr>Figure 2.5 Utility Possibility Curve</vt:lpstr>
      <vt:lpstr>Trade-off Between Equity and Efficiency in Competitive Markets</vt:lpstr>
      <vt:lpstr>Positive Analysis Trade-off Between Equity and Efficiency</vt:lpstr>
      <vt:lpstr>Compensation Criteria</vt:lpstr>
      <vt:lpstr>International View: Agricultural Subsidies, International Trade Restrictions and Global Efficiency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Finance  (MPA405)</dc:title>
  <dc:creator>Mughal</dc:creator>
  <cp:lastModifiedBy>NTS</cp:lastModifiedBy>
  <cp:revision>19</cp:revision>
  <dcterms:created xsi:type="dcterms:W3CDTF">2014-06-28T02:32:53Z</dcterms:created>
  <dcterms:modified xsi:type="dcterms:W3CDTF">2014-06-28T14:57:08Z</dcterms:modified>
</cp:coreProperties>
</file>