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3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57BB54-AB8E-4FFC-8E2C-A3560F96A025}" type="datetimeFigureOut">
              <a:rPr lang="en-US" smtClean="0"/>
              <a:t>7/20/2014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E0D460-2BEF-43BB-A03D-7DC10671914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10B1C75-3A86-48F2-BFCC-2266A3CE95AE}"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D57E90-3AFD-4B32-AC8E-997B5BF52401}" type="slidenum">
              <a:rPr lang="en-US" smtClean="0"/>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732989F-27C2-4EC7-A8B2-A211A81AD8F6}"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42C4FC-5BF8-40BD-B5BE-3331210CFB20}"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0F5BD6A-C488-4D2D-B6D6-62D5D633C88D}"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710F3AA-EAE7-4C78-96B4-D9DEF04A9A20}" type="slidenum">
              <a:rPr lang="en-US"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710F3AA-EAE7-4C78-96B4-D9DEF04A9A20}" type="slidenum">
              <a:rPr lang="en-US"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019D3C8-3601-4FCE-B02D-908D99ABD5C4}" type="slidenum">
              <a:rPr lang="en-US"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EE85155-10A5-4233-AF02-096C67DD313C}"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751E1B9-04E6-4DDE-8801-963006DE761C}"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122CD3-E9B9-4133-B981-7FBDE1EB8135}" type="slidenum">
              <a:rPr lang="en-US" smtClean="0"/>
              <a:pPr/>
              <a:t>12</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D0CA149-6E28-4DF3-87BC-D57813A2AB5B}" type="slidenum">
              <a:rPr lang="en-US" smtClean="0"/>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B570485-13A8-417C-98BA-A71051430FCD}" type="slidenum">
              <a:rPr lang="en-US" smtClean="0"/>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E4B4F1-63E2-4E09-AD38-49315DFA49C0}" type="slidenum">
              <a:rPr lang="en-US" smtClean="0"/>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6B4E944-85BC-4FDF-BABB-61D7B803B7F3}"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6300340-2BD0-48CC-B2C8-D303CC3693C6}" type="slidenum">
              <a:rPr lang="en-US"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5E9B23-D7C8-457F-916D-5514BE14509D}"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39AD48D-D57B-480D-99B3-3B95F7C376B3}" type="slidenum">
              <a:rPr lang="en-US"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E1BCBA0-875F-4BE6-9BBD-F0E9A932D454}" type="slidenum">
              <a:rPr lang="en-US"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1061379-C589-4710-952F-90EA03673CDF}" type="slidenum">
              <a:rPr lang="en-US" smtClean="0"/>
              <a:pPr/>
              <a:t>21</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F1B809-8CD0-46AD-9006-1339BA1A3388}" type="slidenum">
              <a:rPr lang="en-US" smtClean="0"/>
              <a:pPr/>
              <a:t>22</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25CCCE9-C8AC-4C0C-942E-E5A9554DC007}" type="slidenum">
              <a:rPr lang="en-US" smtClean="0"/>
              <a:pPr/>
              <a:t>23</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25CCCE9-C8AC-4C0C-942E-E5A9554DC007}" type="slidenum">
              <a:rPr lang="en-US" smtClean="0"/>
              <a:pPr/>
              <a:t>24</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429F53-906A-4CAB-912E-F3A6BC778251}" type="slidenum">
              <a:rPr lang="en-US" smtClean="0"/>
              <a:pPr/>
              <a:t>25</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440505C-8824-4FC6-AF7E-A4B60E890DA3}" type="slidenum">
              <a:rPr lang="en-US" smtClean="0"/>
              <a:pPr/>
              <a:t>26</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E13818C-8D39-41E5-BD19-69D6FDE2F4B2}" type="slidenum">
              <a:rPr lang="en-US" smtClean="0"/>
              <a:pPr/>
              <a:t>27</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F29DB1F-62F6-4149-9D9C-0976CFF5FCE5}" type="slidenum">
              <a:rPr lang="en-US" smtClean="0"/>
              <a:pPr/>
              <a:t>28</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DEA41CE-BA1F-4766-8AA5-FB7613290A73}" type="slidenum">
              <a:rPr lang="en-US" smtClean="0"/>
              <a:pPr/>
              <a:t>29</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DA5D86E-A1B9-43F4-8133-09D7BA510D89}" type="slidenum">
              <a:rPr lang="en-US" smtClean="0"/>
              <a:pPr/>
              <a:t>30</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F5E5B40-CEDD-4238-A99B-73C1D5F443EA}" type="slidenum">
              <a:rPr lang="en-US" smtClean="0"/>
              <a:pPr/>
              <a:t>31</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B1B7065-A753-4E4D-ACEB-73FD23321DAF}" type="slidenum">
              <a:rPr lang="en-US" smtClean="0"/>
              <a:pPr/>
              <a:t>32</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3409E99-90E4-4370-B2DE-E1B117A03D5E}" type="slidenum">
              <a:rPr lang="en-US" smtClean="0"/>
              <a:pPr/>
              <a:t>33</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F277E76-66BE-44B6-8596-593453B4D501}" type="slidenum">
              <a:rPr lang="en-US" smtClean="0"/>
              <a:pPr/>
              <a:t>34</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5E10CF-DFF5-4B1E-86FB-0FF17E8D8EA3}" type="slidenum">
              <a:rPr lang="en-US" smtClean="0"/>
              <a:pPr/>
              <a:t>35</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this chapter the cold hard facts of “we must pay for our spending” come to light.</a:t>
            </a:r>
          </a:p>
          <a:p>
            <a:pPr eaLnBrk="1" hangingPunct="1">
              <a:spcBef>
                <a:spcPct val="0"/>
              </a:spcBef>
            </a:pPr>
            <a:r>
              <a:rPr lang="en-US" smtClean="0"/>
              <a:t>This previously ignored part of Keynesian economics became a major point of controversy in 2011.</a:t>
            </a:r>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1E59101-2C1D-4FCA-A6FA-9F211A273A6E}" type="slidenum">
              <a:rPr lang="en-US" smtClean="0"/>
              <a:pPr/>
              <a:t>36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9EC893-1EF2-4CD5-8A9C-68B841C06668}"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9EC893-1EF2-4CD5-8A9C-68B841C06668}"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9EC893-1EF2-4CD5-8A9C-68B841C06668}"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9EC893-1EF2-4CD5-8A9C-68B841C06668}" type="datetimeFigureOut">
              <a:rPr lang="en-US" smtClean="0"/>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9EC893-1EF2-4CD5-8A9C-68B841C06668}" type="datetimeFigureOut">
              <a:rPr lang="en-US" smtClean="0"/>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9EC893-1EF2-4CD5-8A9C-68B841C06668}" type="datetimeFigureOut">
              <a:rPr lang="en-US" smtClean="0"/>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9EC893-1EF2-4CD5-8A9C-68B841C06668}" type="datetimeFigureOut">
              <a:rPr lang="en-US" smtClean="0"/>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9EC893-1EF2-4CD5-8A9C-68B841C06668}" type="datetimeFigureOut">
              <a:rPr lang="en-US" smtClean="0"/>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9EC893-1EF2-4CD5-8A9C-68B841C06668}" type="datetimeFigureOut">
              <a:rPr lang="en-US" smtClean="0"/>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9EC893-1EF2-4CD5-8A9C-68B841C06668}"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9EC893-1EF2-4CD5-8A9C-68B841C06668}"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4010D-4183-42A2-9F78-DA9CD26A9A8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9EC893-1EF2-4CD5-8A9C-68B841C06668}" type="datetimeFigureOut">
              <a:rPr lang="en-US" smtClean="0"/>
              <a:t>7/20/2014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4010D-4183-42A2-9F78-DA9CD26A9A8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676400"/>
            <a:ext cx="8229600" cy="1143000"/>
          </a:xfrm>
        </p:spPr>
        <p:txBody>
          <a:bodyPr/>
          <a:lstStyle/>
          <a:p>
            <a:pPr eaLnBrk="1" hangingPunct="1"/>
            <a:r>
              <a:rPr lang="en-US" sz="3200" b="1" smtClean="0"/>
              <a:t>Public Finance II: Debts and Deficits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457200" y="1905000"/>
            <a:ext cx="8229600" cy="4038600"/>
          </a:xfrm>
        </p:spPr>
        <p:txBody>
          <a:bodyPr>
            <a:normAutofit lnSpcReduction="10000"/>
          </a:bodyPr>
          <a:lstStyle/>
          <a:p>
            <a:pPr eaLnBrk="1" hangingPunct="1">
              <a:lnSpc>
                <a:spcPct val="90000"/>
              </a:lnSpc>
            </a:pPr>
            <a:r>
              <a:rPr lang="en-US" sz="2800" dirty="0" smtClean="0"/>
              <a:t>Academicians, policy makers and politicians have spent extensive time and written numerous papers and reports regarding the problems of public debt and of the fiscal deficit.</a:t>
            </a:r>
          </a:p>
          <a:p>
            <a:pPr eaLnBrk="1" hangingPunct="1">
              <a:lnSpc>
                <a:spcPct val="90000"/>
              </a:lnSpc>
            </a:pPr>
            <a:endParaRPr lang="en-US" sz="1200" dirty="0" smtClean="0"/>
          </a:p>
          <a:p>
            <a:pPr eaLnBrk="1" hangingPunct="1">
              <a:lnSpc>
                <a:spcPct val="90000"/>
              </a:lnSpc>
            </a:pPr>
            <a:r>
              <a:rPr lang="en-US" sz="2800" dirty="0" smtClean="0"/>
              <a:t>The general concern is that the existing levels of budgetary deficit are abnormal and undesirable, and many OECD countries have felt the need to follow budgetary strategies that attempt to reduce, and if possible eliminate, the entire deficit as soon as possible.</a:t>
            </a:r>
          </a:p>
        </p:txBody>
      </p:sp>
      <p:sp>
        <p:nvSpPr>
          <p:cNvPr id="5123"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Debt and Deficits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1"/>
          </p:nvPr>
        </p:nvSpPr>
        <p:spPr>
          <a:xfrm>
            <a:off x="457200" y="1905000"/>
            <a:ext cx="8229600" cy="4038600"/>
          </a:xfrm>
        </p:spPr>
        <p:txBody>
          <a:bodyPr/>
          <a:lstStyle/>
          <a:p>
            <a:pPr eaLnBrk="1" hangingPunct="1">
              <a:lnSpc>
                <a:spcPct val="90000"/>
              </a:lnSpc>
            </a:pPr>
            <a:r>
              <a:rPr lang="en-US" sz="2800" smtClean="0"/>
              <a:t>The general consensus seems to be that these large current deficits are not sustainable, and that unless some forceful an direct action is taken, the deficits are likely to continue growing until they swamp the entire economy. </a:t>
            </a:r>
          </a:p>
          <a:p>
            <a:pPr eaLnBrk="1" hangingPunct="1">
              <a:lnSpc>
                <a:spcPct val="90000"/>
              </a:lnSpc>
              <a:buFont typeface="Arial" charset="0"/>
              <a:buNone/>
            </a:pPr>
            <a:endParaRPr lang="en-US" sz="2800" smtClean="0"/>
          </a:p>
          <a:p>
            <a:pPr eaLnBrk="1" hangingPunct="1">
              <a:lnSpc>
                <a:spcPct val="90000"/>
              </a:lnSpc>
            </a:pPr>
            <a:r>
              <a:rPr lang="en-US" sz="2800" smtClean="0"/>
              <a:t>In the case of underdeveloped countries, the importance attached to fiscal deficits is even greater.</a:t>
            </a:r>
          </a:p>
        </p:txBody>
      </p:sp>
      <p:sp>
        <p:nvSpPr>
          <p:cNvPr id="6147"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457200" y="1905000"/>
            <a:ext cx="8229600" cy="4038600"/>
          </a:xfrm>
        </p:spPr>
        <p:txBody>
          <a:bodyPr/>
          <a:lstStyle/>
          <a:p>
            <a:pPr eaLnBrk="1" hangingPunct="1">
              <a:lnSpc>
                <a:spcPct val="90000"/>
              </a:lnSpc>
            </a:pPr>
            <a:r>
              <a:rPr lang="en-US" sz="2800" smtClean="0"/>
              <a:t>The World Bank and IMF believe that the fiscal deficit is the single most important policy variable that affects the rest of the economy, and they are able to express their belief through the implementation of their structural adjustment programmes.</a:t>
            </a:r>
          </a:p>
        </p:txBody>
      </p:sp>
      <p:sp>
        <p:nvSpPr>
          <p:cNvPr id="7171"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457200" y="1905000"/>
            <a:ext cx="8229600" cy="4038600"/>
          </a:xfrm>
        </p:spPr>
        <p:txBody>
          <a:bodyPr/>
          <a:lstStyle/>
          <a:p>
            <a:pPr eaLnBrk="1" hangingPunct="1">
              <a:lnSpc>
                <a:spcPct val="90000"/>
              </a:lnSpc>
              <a:defRPr/>
            </a:pPr>
            <a:r>
              <a:rPr lang="en-US" sz="2800" dirty="0" smtClean="0"/>
              <a:t>There is a great deal of confusion about what the implications and consequences of large and/or increasing budget deficits really are? </a:t>
            </a:r>
          </a:p>
          <a:p>
            <a:pPr marL="514350" indent="-514350" eaLnBrk="1" hangingPunct="1">
              <a:lnSpc>
                <a:spcPct val="90000"/>
              </a:lnSpc>
              <a:buFont typeface="+mj-lt"/>
              <a:buAutoNum type="arabicPeriod"/>
              <a:defRPr/>
            </a:pPr>
            <a:r>
              <a:rPr lang="en-US" sz="2800" dirty="0" smtClean="0"/>
              <a:t>Do government deficits absorb positive savings?</a:t>
            </a:r>
          </a:p>
          <a:p>
            <a:pPr marL="514350" indent="-514350" eaLnBrk="1" hangingPunct="1">
              <a:lnSpc>
                <a:spcPct val="90000"/>
              </a:lnSpc>
              <a:buFont typeface="+mj-lt"/>
              <a:buAutoNum type="arabicPeriod"/>
              <a:defRPr/>
            </a:pPr>
            <a:r>
              <a:rPr lang="en-US" sz="2800" dirty="0" smtClean="0"/>
              <a:t>Does public debt diminish private demand for stocks of productive capital assts?</a:t>
            </a:r>
          </a:p>
          <a:p>
            <a:pPr marL="514350" indent="-514350" eaLnBrk="1" hangingPunct="1">
              <a:lnSpc>
                <a:spcPct val="90000"/>
              </a:lnSpc>
              <a:buFont typeface="+mj-lt"/>
              <a:buAutoNum type="arabicPeriod"/>
              <a:defRPr/>
            </a:pPr>
            <a:r>
              <a:rPr lang="en-US" sz="2800" dirty="0" smtClean="0"/>
              <a:t>Can the burden of current government expenditure be shifted to future generations?</a:t>
            </a:r>
          </a:p>
          <a:p>
            <a:pPr marL="514350" indent="-514350" eaLnBrk="1" hangingPunct="1">
              <a:lnSpc>
                <a:spcPct val="90000"/>
              </a:lnSpc>
              <a:buFont typeface="+mj-lt"/>
              <a:buAutoNum type="arabicPeriod"/>
              <a:defRPr/>
            </a:pPr>
            <a:r>
              <a:rPr lang="en-US" sz="2800" dirty="0" smtClean="0"/>
              <a:t>Are inflations caused by deficits and public debt?</a:t>
            </a:r>
          </a:p>
        </p:txBody>
      </p:sp>
      <p:sp>
        <p:nvSpPr>
          <p:cNvPr id="8195"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Does the fiscal deficits matters?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457200" y="1905000"/>
            <a:ext cx="8229600" cy="4038600"/>
          </a:xfrm>
        </p:spPr>
        <p:txBody>
          <a:bodyPr/>
          <a:lstStyle/>
          <a:p>
            <a:pPr marL="514350" indent="-514350" eaLnBrk="1" hangingPunct="1">
              <a:lnSpc>
                <a:spcPct val="90000"/>
              </a:lnSpc>
              <a:buFont typeface="Arial" charset="0"/>
              <a:buNone/>
            </a:pPr>
            <a:r>
              <a:rPr lang="en-US" sz="2800" smtClean="0"/>
              <a:t>5. Will government borrowing continue to raise interest rates?</a:t>
            </a:r>
          </a:p>
          <a:p>
            <a:pPr marL="514350" indent="-514350" eaLnBrk="1" hangingPunct="1">
              <a:lnSpc>
                <a:spcPct val="90000"/>
              </a:lnSpc>
              <a:buFont typeface="Arial" charset="0"/>
              <a:buNone/>
            </a:pPr>
            <a:r>
              <a:rPr lang="en-US" sz="2800" smtClean="0"/>
              <a:t>6. And will a tax cut mean bigger deficits while it stimulates aggregated demand, employment, and output, or will it have no real consequences whatsoever?</a:t>
            </a:r>
          </a:p>
          <a:p>
            <a:pPr marL="514350" indent="-514350" eaLnBrk="1" hangingPunct="1">
              <a:lnSpc>
                <a:spcPct val="90000"/>
              </a:lnSpc>
              <a:buFont typeface="Arial" charset="0"/>
              <a:buNone/>
            </a:pPr>
            <a:endParaRPr lang="en-US" sz="2800" smtClean="0"/>
          </a:p>
        </p:txBody>
      </p:sp>
      <p:sp>
        <p:nvSpPr>
          <p:cNvPr id="9219"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457200" y="1905000"/>
            <a:ext cx="8229600" cy="4038600"/>
          </a:xfrm>
        </p:spPr>
        <p:txBody>
          <a:bodyPr/>
          <a:lstStyle/>
          <a:p>
            <a:pPr marL="514350" indent="-514350" eaLnBrk="1" hangingPunct="1">
              <a:lnSpc>
                <a:spcPct val="90000"/>
              </a:lnSpc>
              <a:buFont typeface="Arial" charset="0"/>
              <a:buNone/>
            </a:pPr>
            <a:r>
              <a:rPr lang="en-US" sz="2800" dirty="0" smtClean="0"/>
              <a:t>William </a:t>
            </a:r>
            <a:r>
              <a:rPr lang="en-US" sz="2800" dirty="0" err="1" smtClean="0"/>
              <a:t>Buiter</a:t>
            </a:r>
            <a:endParaRPr lang="en-US" sz="2800" dirty="0" smtClean="0"/>
          </a:p>
          <a:p>
            <a:pPr marL="514350" indent="-514350" eaLnBrk="1" hangingPunct="1">
              <a:lnSpc>
                <a:spcPct val="90000"/>
              </a:lnSpc>
              <a:buFont typeface="Arial" charset="0"/>
              <a:buNone/>
            </a:pPr>
            <a:r>
              <a:rPr lang="en-US" sz="2800" dirty="0" smtClean="0"/>
              <a:t>	“probably more uniformed statements have been made on the issue of public sector debt and deficits than on any other topic in macroeconomics”</a:t>
            </a:r>
          </a:p>
        </p:txBody>
      </p:sp>
      <p:sp>
        <p:nvSpPr>
          <p:cNvPr id="9219"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457200" y="1676400"/>
            <a:ext cx="8229600" cy="4038600"/>
          </a:xfrm>
        </p:spPr>
        <p:txBody>
          <a:bodyPr/>
          <a:lstStyle/>
          <a:p>
            <a:pPr eaLnBrk="1" hangingPunct="1">
              <a:lnSpc>
                <a:spcPct val="90000"/>
              </a:lnSpc>
            </a:pPr>
            <a:r>
              <a:rPr lang="en-US" sz="2800" dirty="0" smtClean="0"/>
              <a:t>Possibly, the converse of public debt and deficit is no debt and no deficit, i.e. a surplus or at least a balanced budget. </a:t>
            </a:r>
          </a:p>
          <a:p>
            <a:pPr eaLnBrk="1" hangingPunct="1">
              <a:lnSpc>
                <a:spcPct val="90000"/>
              </a:lnSpc>
            </a:pPr>
            <a:r>
              <a:rPr lang="en-US" sz="2800" dirty="0" smtClean="0"/>
              <a:t>The argument is that like households and firms governments should also live within their means and not go into indefinite and extensive debt. </a:t>
            </a:r>
          </a:p>
          <a:p>
            <a:pPr eaLnBrk="1" hangingPunct="1">
              <a:lnSpc>
                <a:spcPct val="90000"/>
              </a:lnSpc>
            </a:pPr>
            <a:endParaRPr lang="en-US" sz="2800" dirty="0" smtClean="0"/>
          </a:p>
          <a:p>
            <a:pPr eaLnBrk="1" hangingPunct="1">
              <a:lnSpc>
                <a:spcPct val="90000"/>
              </a:lnSpc>
            </a:pPr>
            <a:r>
              <a:rPr lang="en-US" sz="2800" dirty="0" smtClean="0"/>
              <a:t>Central Govt. is different from other economic agents. </a:t>
            </a:r>
          </a:p>
        </p:txBody>
      </p:sp>
      <p:sp>
        <p:nvSpPr>
          <p:cNvPr id="10243"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3600" b="1" smtClean="0"/>
              <a:t>Should Budgets always be balanced?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457200" y="1905000"/>
            <a:ext cx="8229600" cy="4038600"/>
          </a:xfrm>
        </p:spPr>
        <p:txBody>
          <a:bodyPr/>
          <a:lstStyle/>
          <a:p>
            <a:pPr marL="514350" indent="-514350" eaLnBrk="1" hangingPunct="1">
              <a:lnSpc>
                <a:spcPct val="90000"/>
              </a:lnSpc>
            </a:pPr>
            <a:endParaRPr lang="en-US" smtClean="0"/>
          </a:p>
          <a:p>
            <a:pPr marL="514350" indent="-514350" eaLnBrk="1" hangingPunct="1">
              <a:lnSpc>
                <a:spcPct val="90000"/>
              </a:lnSpc>
            </a:pPr>
            <a:r>
              <a:rPr lang="en-US" smtClean="0"/>
              <a:t>An appropriate way to maintain fiscal discipline without stabilizing the economy would be to determine the level of government spending on its own merits, independent of the requirements of stabilization policy, and to set tax rates so as to produce a balance at full employment.   </a:t>
            </a:r>
          </a:p>
        </p:txBody>
      </p:sp>
      <p:sp>
        <p:nvSpPr>
          <p:cNvPr id="11267"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457200" y="1600200"/>
            <a:ext cx="8229600" cy="4038600"/>
          </a:xfrm>
        </p:spPr>
        <p:txBody>
          <a:bodyPr/>
          <a:lstStyle/>
          <a:p>
            <a:pPr marL="514350" indent="-514350" eaLnBrk="1" hangingPunct="1">
              <a:lnSpc>
                <a:spcPct val="90000"/>
              </a:lnSpc>
            </a:pPr>
            <a:r>
              <a:rPr lang="en-US" smtClean="0"/>
              <a:t>Tobin argues that federal deficits may even be economically desirable in specific circumstances, and what is really important is appropriate public policy, which may or may not produce a balanced budget. </a:t>
            </a:r>
          </a:p>
          <a:p>
            <a:pPr marL="514350" indent="-514350" eaLnBrk="1" hangingPunct="1">
              <a:lnSpc>
                <a:spcPct val="90000"/>
              </a:lnSpc>
            </a:pPr>
            <a:r>
              <a:rPr lang="en-US" smtClean="0"/>
              <a:t>However, he argues that making deficits unconditional would increase economic instability. </a:t>
            </a:r>
          </a:p>
        </p:txBody>
      </p:sp>
      <p:sp>
        <p:nvSpPr>
          <p:cNvPr id="12291"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457200" y="1676400"/>
            <a:ext cx="8229600" cy="4038600"/>
          </a:xfrm>
        </p:spPr>
        <p:txBody>
          <a:bodyPr/>
          <a:lstStyle/>
          <a:p>
            <a:pPr eaLnBrk="1" hangingPunct="1">
              <a:lnSpc>
                <a:spcPct val="90000"/>
              </a:lnSpc>
            </a:pPr>
            <a:endParaRPr lang="en-US" sz="2800" smtClean="0"/>
          </a:p>
          <a:p>
            <a:pPr eaLnBrk="1" hangingPunct="1">
              <a:lnSpc>
                <a:spcPct val="90000"/>
              </a:lnSpc>
            </a:pPr>
            <a:r>
              <a:rPr lang="en-US" sz="2800" smtClean="0"/>
              <a:t>Robert Eisner and Piepper argue that  Conventional measures of fiscal deficit and debt are fundamental flawed.</a:t>
            </a:r>
          </a:p>
          <a:p>
            <a:pPr eaLnBrk="1" hangingPunct="1">
              <a:lnSpc>
                <a:spcPct val="90000"/>
              </a:lnSpc>
            </a:pPr>
            <a:endParaRPr lang="en-US" sz="2800" smtClean="0"/>
          </a:p>
          <a:p>
            <a:pPr eaLnBrk="1" hangingPunct="1">
              <a:lnSpc>
                <a:spcPct val="90000"/>
              </a:lnSpc>
            </a:pPr>
            <a:r>
              <a:rPr lang="en-US" sz="2800" smtClean="0"/>
              <a:t>In their analysis they correct the figures for debt for changes in the market value of government debt due to changes in interest rates and changes in the real value due to inflation.</a:t>
            </a:r>
          </a:p>
          <a:p>
            <a:pPr eaLnBrk="1" hangingPunct="1">
              <a:lnSpc>
                <a:spcPct val="90000"/>
              </a:lnSpc>
              <a:buFont typeface="Arial" charset="0"/>
              <a:buNone/>
            </a:pPr>
            <a:endParaRPr lang="en-US" sz="2800" smtClean="0"/>
          </a:p>
        </p:txBody>
      </p:sp>
      <p:sp>
        <p:nvSpPr>
          <p:cNvPr id="13315"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3600" b="1" smtClean="0"/>
              <a:t>The Problem of Measuring the Deficit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457200" y="1600200"/>
            <a:ext cx="8229600" cy="4038600"/>
          </a:xfrm>
        </p:spPr>
        <p:txBody>
          <a:bodyPr/>
          <a:lstStyle/>
          <a:p>
            <a:pPr marL="514350" indent="-514350" eaLnBrk="1" hangingPunct="1">
              <a:lnSpc>
                <a:spcPct val="90000"/>
              </a:lnSpc>
            </a:pPr>
            <a:r>
              <a:rPr lang="en-US" smtClean="0"/>
              <a:t>They find these adjustments in measurement critical to their findings: ‘failure to measure deficits correctly has not only contributed to a false view of fiscal impotence, but has possibly lead to an overestimate of the importance of money’.</a:t>
            </a:r>
          </a:p>
        </p:txBody>
      </p:sp>
      <p:sp>
        <p:nvSpPr>
          <p:cNvPr id="14339"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457200" y="1676400"/>
            <a:ext cx="8229600" cy="4038600"/>
          </a:xfrm>
        </p:spPr>
        <p:txBody>
          <a:bodyPr/>
          <a:lstStyle/>
          <a:p>
            <a:pPr eaLnBrk="1" hangingPunct="1">
              <a:lnSpc>
                <a:spcPct val="90000"/>
              </a:lnSpc>
              <a:buFont typeface="Arial" charset="0"/>
              <a:buNone/>
            </a:pPr>
            <a:endParaRPr lang="en-US" sz="1200" smtClean="0"/>
          </a:p>
          <a:p>
            <a:pPr eaLnBrk="1" hangingPunct="1">
              <a:lnSpc>
                <a:spcPct val="90000"/>
              </a:lnSpc>
            </a:pPr>
            <a:r>
              <a:rPr lang="en-US" sz="2800" smtClean="0"/>
              <a:t>I Ihori asks the important question of Whether increasing debt finance is adding an increasingly unfair burden on future generations?</a:t>
            </a:r>
          </a:p>
          <a:p>
            <a:pPr eaLnBrk="1" hangingPunct="1">
              <a:lnSpc>
                <a:spcPct val="90000"/>
              </a:lnSpc>
            </a:pPr>
            <a:endParaRPr lang="en-US" sz="2800" smtClean="0"/>
          </a:p>
          <a:p>
            <a:pPr eaLnBrk="1" hangingPunct="1">
              <a:lnSpc>
                <a:spcPct val="90000"/>
              </a:lnSpc>
            </a:pPr>
            <a:r>
              <a:rPr lang="en-US" sz="2800" smtClean="0"/>
              <a:t>If the answer is in the affirmative, then one may conclude that present generations are benefiting by consuming services provided currently, while future generations will have to foot the bill; hence, one should not borrow. </a:t>
            </a:r>
          </a:p>
        </p:txBody>
      </p:sp>
      <p:sp>
        <p:nvSpPr>
          <p:cNvPr id="15363" name="Rectangle 2"/>
          <p:cNvSpPr>
            <a:spLocks noGrp="1" noChangeArrowheads="1"/>
          </p:cNvSpPr>
          <p:nvPr>
            <p:ph type="title"/>
          </p:nvPr>
        </p:nvSpPr>
        <p:spPr>
          <a:xfrm>
            <a:off x="304800" y="838200"/>
            <a:ext cx="8229600" cy="838200"/>
          </a:xfrm>
        </p:spPr>
        <p:txBody>
          <a:bodyPr>
            <a:normAutofit fontScale="90000"/>
          </a:bodyPr>
          <a:lstStyle/>
          <a:p>
            <a:pPr algn="l" eaLnBrk="1" hangingPunct="1"/>
            <a:r>
              <a:rPr lang="en-US" sz="3200" b="1" smtClean="0"/>
              <a:t>Fiscal deficits, Intertemporal Equity, and Distribution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457200" y="1600200"/>
            <a:ext cx="8229600" cy="4038600"/>
          </a:xfrm>
        </p:spPr>
        <p:txBody>
          <a:bodyPr>
            <a:normAutofit lnSpcReduction="10000"/>
          </a:bodyPr>
          <a:lstStyle/>
          <a:p>
            <a:pPr marL="514350" indent="-514350" eaLnBrk="1" hangingPunct="1">
              <a:lnSpc>
                <a:spcPct val="90000"/>
              </a:lnSpc>
            </a:pPr>
            <a:r>
              <a:rPr lang="en-US" smtClean="0"/>
              <a:t>On the other hand, one may be able to argue that, by borrowing now, there will be greater intergenerational equity, since part of the cost of capital outlays will be passed on the future.</a:t>
            </a:r>
          </a:p>
          <a:p>
            <a:pPr marL="514350" indent="-514350" eaLnBrk="1" hangingPunct="1">
              <a:lnSpc>
                <a:spcPct val="90000"/>
              </a:lnSpc>
            </a:pPr>
            <a:r>
              <a:rPr lang="en-US" smtClean="0"/>
              <a:t>He feels that the answer to the question of whether debt is passed on to future generations depends critically on the definition of the burden of debt. </a:t>
            </a:r>
          </a:p>
        </p:txBody>
      </p:sp>
      <p:sp>
        <p:nvSpPr>
          <p:cNvPr id="16387"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457200" y="1600200"/>
            <a:ext cx="8229600" cy="4038600"/>
          </a:xfrm>
        </p:spPr>
        <p:txBody>
          <a:bodyPr/>
          <a:lstStyle/>
          <a:p>
            <a:pPr marL="514350" indent="-514350" eaLnBrk="1" hangingPunct="1">
              <a:lnSpc>
                <a:spcPct val="90000"/>
              </a:lnSpc>
            </a:pPr>
            <a:r>
              <a:rPr lang="en-US" smtClean="0"/>
              <a:t>Modigliani’s definition rests on the assumptions that a permanent increase in government debt would crowd out private investment in the long run, causing net decrease in the capital stock.  </a:t>
            </a:r>
          </a:p>
        </p:txBody>
      </p:sp>
      <p:sp>
        <p:nvSpPr>
          <p:cNvPr id="17411"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457200" y="1676400"/>
            <a:ext cx="8229600" cy="4038600"/>
          </a:xfrm>
        </p:spPr>
        <p:txBody>
          <a:bodyPr/>
          <a:lstStyle/>
          <a:p>
            <a:pPr eaLnBrk="1" hangingPunct="1">
              <a:lnSpc>
                <a:spcPct val="90000"/>
              </a:lnSpc>
              <a:buFont typeface="Arial" charset="0"/>
              <a:buNone/>
            </a:pPr>
            <a:endParaRPr lang="en-US" sz="1200" smtClean="0"/>
          </a:p>
          <a:p>
            <a:pPr eaLnBrk="1" hangingPunct="1">
              <a:lnSpc>
                <a:spcPct val="90000"/>
              </a:lnSpc>
            </a:pPr>
            <a:r>
              <a:rPr lang="en-US" sz="2800" smtClean="0"/>
              <a:t>The IMF and the World Bank are agreed on one point, that dealing with budget deficits is one of the most vexing problem for the majority of underdeveloped countries and hence fiscal policy is now an essential component of adjustment programmes where fiscal discipline and restraint are viewed as prerequisites for macroeconomic stabilization. </a:t>
            </a:r>
          </a:p>
        </p:txBody>
      </p:sp>
      <p:sp>
        <p:nvSpPr>
          <p:cNvPr id="18435" name="Rectangle 2"/>
          <p:cNvSpPr>
            <a:spLocks noGrp="1" noChangeArrowheads="1"/>
          </p:cNvSpPr>
          <p:nvPr>
            <p:ph type="title"/>
          </p:nvPr>
        </p:nvSpPr>
        <p:spPr>
          <a:xfrm>
            <a:off x="304800" y="838200"/>
            <a:ext cx="8229600" cy="838200"/>
          </a:xfrm>
        </p:spPr>
        <p:txBody>
          <a:bodyPr/>
          <a:lstStyle/>
          <a:p>
            <a:pPr algn="l" eaLnBrk="1" hangingPunct="1"/>
            <a:r>
              <a:rPr lang="en-US" sz="3600" b="1" smtClean="0"/>
              <a:t>Macroeconomic Implications</a:t>
            </a:r>
            <a:r>
              <a:rPr lang="en-US" sz="3200" b="1" smtClean="0"/>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a:xfrm>
            <a:off x="381000" y="1524000"/>
            <a:ext cx="8229600" cy="4038600"/>
          </a:xfrm>
        </p:spPr>
        <p:txBody>
          <a:bodyPr/>
          <a:lstStyle/>
          <a:p>
            <a:pPr marL="514350" indent="-514350" eaLnBrk="1" hangingPunct="1">
              <a:lnSpc>
                <a:spcPct val="90000"/>
              </a:lnSpc>
            </a:pPr>
            <a:endParaRPr lang="en-US" smtClean="0"/>
          </a:p>
          <a:p>
            <a:pPr marL="514350" indent="-514350" eaLnBrk="1" hangingPunct="1">
              <a:lnSpc>
                <a:spcPct val="90000"/>
              </a:lnSpc>
            </a:pPr>
            <a:r>
              <a:rPr lang="en-US" smtClean="0"/>
              <a:t>Many observers argue that the fiscal deficit is a useful indicator of overall economic performance, and have found a significant statistical relationship between the deficit and many though not all, macroeconomic performance variables.</a:t>
            </a:r>
          </a:p>
        </p:txBody>
      </p:sp>
      <p:sp>
        <p:nvSpPr>
          <p:cNvPr id="19459" name="Rectangle 2"/>
          <p:cNvSpPr>
            <a:spLocks noGrp="1" noChangeArrowheads="1"/>
          </p:cNvSpPr>
          <p:nvPr>
            <p:ph type="title"/>
          </p:nvPr>
        </p:nvSpPr>
        <p:spPr>
          <a:xfrm>
            <a:off x="152400" y="10668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a:xfrm>
            <a:off x="381000" y="1524000"/>
            <a:ext cx="8229600" cy="4038600"/>
          </a:xfrm>
        </p:spPr>
        <p:txBody>
          <a:bodyPr/>
          <a:lstStyle/>
          <a:p>
            <a:pPr marL="514350" indent="-514350" eaLnBrk="1" hangingPunct="1">
              <a:lnSpc>
                <a:spcPct val="90000"/>
              </a:lnSpc>
            </a:pPr>
            <a:endParaRPr lang="en-US" smtClean="0"/>
          </a:p>
          <a:p>
            <a:pPr marL="514350" indent="-514350" eaLnBrk="1" hangingPunct="1">
              <a:lnSpc>
                <a:spcPct val="90000"/>
              </a:lnSpc>
            </a:pPr>
            <a:r>
              <a:rPr lang="en-US" smtClean="0"/>
              <a:t>The budget deficit is held responsible for high inflation low growth, a current account deficit, and the crowding out of private investment and consumption. </a:t>
            </a:r>
          </a:p>
          <a:p>
            <a:pPr marL="514350" indent="-514350" eaLnBrk="1" hangingPunct="1">
              <a:lnSpc>
                <a:spcPct val="90000"/>
              </a:lnSpc>
            </a:pPr>
            <a:r>
              <a:rPr lang="en-US" smtClean="0"/>
              <a:t>The relationship between deficits and other macroeconomic variables is said to depend on how the deficits are financed.</a:t>
            </a:r>
          </a:p>
        </p:txBody>
      </p:sp>
      <p:sp>
        <p:nvSpPr>
          <p:cNvPr id="20483" name="Rectangle 2"/>
          <p:cNvSpPr>
            <a:spLocks noGrp="1" noChangeArrowheads="1"/>
          </p:cNvSpPr>
          <p:nvPr>
            <p:ph type="title"/>
          </p:nvPr>
        </p:nvSpPr>
        <p:spPr>
          <a:xfrm>
            <a:off x="152400" y="10668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457200" y="1676400"/>
            <a:ext cx="8229600" cy="4038600"/>
          </a:xfrm>
        </p:spPr>
        <p:txBody>
          <a:bodyPr/>
          <a:lstStyle/>
          <a:p>
            <a:pPr eaLnBrk="1" hangingPunct="1">
              <a:lnSpc>
                <a:spcPct val="90000"/>
              </a:lnSpc>
              <a:buFont typeface="Arial" charset="0"/>
              <a:buNone/>
              <a:defRPr/>
            </a:pPr>
            <a:endParaRPr lang="en-US" sz="1100" dirty="0" smtClean="0"/>
          </a:p>
          <a:p>
            <a:pPr eaLnBrk="1" hangingPunct="1">
              <a:lnSpc>
                <a:spcPct val="90000"/>
              </a:lnSpc>
              <a:defRPr/>
            </a:pPr>
            <a:r>
              <a:rPr lang="en-US" sz="2400" dirty="0" smtClean="0"/>
              <a:t>We can summarize the main features of Pakistan’s public finances and fiscal deficit as follows:</a:t>
            </a:r>
          </a:p>
          <a:p>
            <a:pPr eaLnBrk="1" hangingPunct="1">
              <a:lnSpc>
                <a:spcPct val="90000"/>
              </a:lnSpc>
              <a:defRPr/>
            </a:pPr>
            <a:endParaRPr lang="en-US" sz="2400" dirty="0" smtClean="0"/>
          </a:p>
          <a:p>
            <a:pPr marL="514350" indent="-514350" eaLnBrk="1" hangingPunct="1">
              <a:lnSpc>
                <a:spcPct val="90000"/>
              </a:lnSpc>
              <a:buFont typeface="+mj-lt"/>
              <a:buAutoNum type="arabicPeriod"/>
              <a:defRPr/>
            </a:pPr>
            <a:r>
              <a:rPr lang="en-US" sz="2400" dirty="0" smtClean="0"/>
              <a:t>Total expenditure exceeds total revenue and the growth in expenditure is greater than that in revenue.</a:t>
            </a:r>
          </a:p>
          <a:p>
            <a:pPr marL="514350" indent="-514350" eaLnBrk="1" hangingPunct="1">
              <a:lnSpc>
                <a:spcPct val="90000"/>
              </a:lnSpc>
              <a:buFont typeface="+mj-lt"/>
              <a:buAutoNum type="arabicPeriod"/>
              <a:defRPr/>
            </a:pPr>
            <a:r>
              <a:rPr lang="en-US" sz="2400" dirty="0" smtClean="0"/>
              <a:t>Current expenditure alone exceeds total revenue.</a:t>
            </a:r>
          </a:p>
          <a:p>
            <a:pPr marL="514350" indent="-514350" eaLnBrk="1" hangingPunct="1">
              <a:lnSpc>
                <a:spcPct val="90000"/>
              </a:lnSpc>
              <a:buFont typeface="+mj-lt"/>
              <a:buAutoNum type="arabicPeriod"/>
              <a:defRPr/>
            </a:pPr>
            <a:r>
              <a:rPr lang="en-US" sz="2400" dirty="0" smtClean="0"/>
              <a:t>Development expenditure has been falling, while current expenditure has grown.</a:t>
            </a:r>
          </a:p>
          <a:p>
            <a:pPr marL="514350" indent="-514350" eaLnBrk="1" hangingPunct="1">
              <a:lnSpc>
                <a:spcPct val="90000"/>
              </a:lnSpc>
              <a:buFont typeface="+mj-lt"/>
              <a:buAutoNum type="arabicPeriod"/>
              <a:defRPr/>
            </a:pPr>
            <a:r>
              <a:rPr lang="en-US" sz="2400" dirty="0" smtClean="0"/>
              <a:t>Defense expenditure has been very high, and much higher than even development expenditures.</a:t>
            </a:r>
          </a:p>
        </p:txBody>
      </p:sp>
      <p:sp>
        <p:nvSpPr>
          <p:cNvPr id="21507" name="Rectangle 2"/>
          <p:cNvSpPr>
            <a:spLocks noGrp="1" noChangeArrowheads="1"/>
          </p:cNvSpPr>
          <p:nvPr>
            <p:ph type="title"/>
          </p:nvPr>
        </p:nvSpPr>
        <p:spPr>
          <a:xfrm>
            <a:off x="304800" y="838200"/>
            <a:ext cx="8229600" cy="838200"/>
          </a:xfrm>
        </p:spPr>
        <p:txBody>
          <a:bodyPr>
            <a:normAutofit fontScale="90000"/>
          </a:bodyPr>
          <a:lstStyle/>
          <a:p>
            <a:pPr algn="l" eaLnBrk="1" hangingPunct="1"/>
            <a:r>
              <a:rPr lang="en-US" sz="3600" b="1" smtClean="0"/>
              <a:t>Critical concerns regarding Pakistan’s Fiscal Deficit </a:t>
            </a:r>
            <a:endParaRPr lang="en-US" sz="3200" b="1"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381000" y="1905000"/>
            <a:ext cx="8229600" cy="4038600"/>
          </a:xfrm>
        </p:spPr>
        <p:txBody>
          <a:bodyPr/>
          <a:lstStyle/>
          <a:p>
            <a:pPr marL="514350" indent="-514350" eaLnBrk="1" hangingPunct="1">
              <a:lnSpc>
                <a:spcPct val="90000"/>
              </a:lnSpc>
              <a:buFont typeface="Arial" charset="0"/>
              <a:buNone/>
            </a:pPr>
            <a:r>
              <a:rPr lang="en-US" sz="2400" dirty="0" smtClean="0"/>
              <a:t>5. Interest payments along with defense expenditure constitute more than half of annual expenditures.</a:t>
            </a:r>
          </a:p>
          <a:p>
            <a:pPr marL="514350" indent="-514350" eaLnBrk="1" hangingPunct="1">
              <a:lnSpc>
                <a:spcPct val="90000"/>
              </a:lnSpc>
              <a:buFont typeface="Arial" charset="0"/>
              <a:buNone/>
            </a:pPr>
            <a:r>
              <a:rPr lang="en-US" sz="2400" dirty="0" smtClean="0"/>
              <a:t>6. The main source for financing the fiscal deficit has been non-bank borrowing, rather than bank borrowing.</a:t>
            </a:r>
          </a:p>
          <a:p>
            <a:pPr marL="514350" indent="-514350" eaLnBrk="1" hangingPunct="1">
              <a:lnSpc>
                <a:spcPct val="90000"/>
              </a:lnSpc>
              <a:buFont typeface="Arial" charset="0"/>
              <a:buNone/>
            </a:pPr>
            <a:r>
              <a:rPr lang="en-US" sz="2400" dirty="0" smtClean="0"/>
              <a:t>7. Domestic debt is greater than foreign debt.</a:t>
            </a:r>
          </a:p>
          <a:p>
            <a:pPr marL="514350" indent="-514350" eaLnBrk="1" hangingPunct="1">
              <a:lnSpc>
                <a:spcPct val="90000"/>
              </a:lnSpc>
              <a:buFont typeface="Arial" charset="0"/>
              <a:buNone/>
            </a:pPr>
            <a:r>
              <a:rPr lang="en-US" sz="2400" dirty="0" smtClean="0"/>
              <a:t>8. The financing of the deficit is very substantially from domestic sources rather than from foreign sources.</a:t>
            </a:r>
          </a:p>
          <a:p>
            <a:pPr marL="514350" indent="-514350" eaLnBrk="1" hangingPunct="1">
              <a:lnSpc>
                <a:spcPct val="90000"/>
              </a:lnSpc>
              <a:buFont typeface="Arial" charset="0"/>
              <a:buNone/>
            </a:pPr>
            <a:r>
              <a:rPr lang="en-US" sz="2400" dirty="0" smtClean="0"/>
              <a:t>9. The fiscal deficit of the government of Pakistan has been around 8% of GDP for much of the </a:t>
            </a:r>
            <a:r>
              <a:rPr lang="en-US" sz="2400" dirty="0" err="1" smtClean="0"/>
              <a:t>1980s</a:t>
            </a:r>
            <a:r>
              <a:rPr lang="en-US" sz="2400" dirty="0" smtClean="0"/>
              <a:t>.</a:t>
            </a:r>
            <a:r>
              <a:rPr lang="en-US" dirty="0" smtClean="0"/>
              <a:t>  </a:t>
            </a:r>
          </a:p>
        </p:txBody>
      </p:sp>
      <p:sp>
        <p:nvSpPr>
          <p:cNvPr id="22531" name="Rectangle 2"/>
          <p:cNvSpPr>
            <a:spLocks noGrp="1" noChangeArrowheads="1"/>
          </p:cNvSpPr>
          <p:nvPr>
            <p:ph type="title"/>
          </p:nvPr>
        </p:nvSpPr>
        <p:spPr>
          <a:xfrm>
            <a:off x="152400" y="6096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G:\Dr. Khurrum\new Slides\New Folder\38.JPG"/>
          <p:cNvPicPr>
            <a:picLocks noChangeAspect="1" noChangeArrowheads="1"/>
          </p:cNvPicPr>
          <p:nvPr/>
        </p:nvPicPr>
        <p:blipFill>
          <a:blip r:embed="rId3" cstate="print"/>
          <a:srcRect/>
          <a:stretch>
            <a:fillRect/>
          </a:stretch>
        </p:blipFill>
        <p:spPr bwMode="auto">
          <a:xfrm>
            <a:off x="257175" y="1828800"/>
            <a:ext cx="8658225" cy="3114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04800" y="838200"/>
            <a:ext cx="8229600" cy="533400"/>
          </a:xfrm>
        </p:spPr>
        <p:txBody>
          <a:bodyPr>
            <a:normAutofit fontScale="90000"/>
          </a:bodyPr>
          <a:lstStyle/>
          <a:p>
            <a:pPr algn="l" eaLnBrk="1" hangingPunct="1"/>
            <a:r>
              <a:rPr lang="en-US" sz="3200" b="1" smtClean="0"/>
              <a:t>Cont…</a:t>
            </a:r>
            <a:endParaRPr lang="en-US" b="1" smtClean="0"/>
          </a:p>
        </p:txBody>
      </p:sp>
      <p:sp>
        <p:nvSpPr>
          <p:cNvPr id="7171" name="Rectangle 3"/>
          <p:cNvSpPr>
            <a:spLocks noGrp="1" noChangeArrowheads="1"/>
          </p:cNvSpPr>
          <p:nvPr>
            <p:ph idx="1"/>
          </p:nvPr>
        </p:nvSpPr>
        <p:spPr>
          <a:xfrm>
            <a:off x="381000" y="1676400"/>
            <a:ext cx="8229600" cy="4419600"/>
          </a:xfrm>
        </p:spPr>
        <p:txBody>
          <a:bodyPr/>
          <a:lstStyle/>
          <a:p>
            <a:pPr eaLnBrk="1" hangingPunct="1">
              <a:defRPr/>
            </a:pPr>
            <a:r>
              <a:rPr lang="en-US" sz="2000" dirty="0" smtClean="0"/>
              <a:t>Moreover, table 11.1 shows some interesting trend since 1980, which are also worth highlighting.</a:t>
            </a:r>
          </a:p>
          <a:p>
            <a:pPr eaLnBrk="1" hangingPunct="1">
              <a:buFont typeface="Arial" charset="0"/>
              <a:buNone/>
              <a:defRPr/>
            </a:pPr>
            <a:endParaRPr lang="en-US" sz="2000" dirty="0" smtClean="0"/>
          </a:p>
          <a:p>
            <a:pPr marL="514350" indent="-514350" eaLnBrk="1" hangingPunct="1">
              <a:buFont typeface="+mj-lt"/>
              <a:buAutoNum type="arabicPeriod"/>
              <a:defRPr/>
            </a:pPr>
            <a:r>
              <a:rPr lang="en-US" sz="2000" dirty="0" smtClean="0"/>
              <a:t>Total revenue has remained, with some variations over time, more or less the same in 22 years, despite reforms of different sorts.</a:t>
            </a:r>
          </a:p>
          <a:p>
            <a:pPr marL="514350" indent="-514350" eaLnBrk="1" hangingPunct="1">
              <a:buFont typeface="+mj-lt"/>
              <a:buAutoNum type="arabicPeriod"/>
              <a:defRPr/>
            </a:pPr>
            <a:r>
              <a:rPr lang="en-US" sz="2000" dirty="0" smtClean="0"/>
              <a:t>Total expenditure has fallen.</a:t>
            </a:r>
          </a:p>
          <a:p>
            <a:pPr marL="514350" indent="-514350" eaLnBrk="1" hangingPunct="1">
              <a:buFont typeface="+mj-lt"/>
              <a:buAutoNum type="arabicPeriod"/>
              <a:defRPr/>
            </a:pPr>
            <a:r>
              <a:rPr lang="en-US" sz="2000" dirty="0" smtClean="0"/>
              <a:t>Although total expenditure has fallen, current expenditure has actually risen.</a:t>
            </a:r>
          </a:p>
          <a:p>
            <a:pPr marL="514350" indent="-514350" eaLnBrk="1" hangingPunct="1">
              <a:buFont typeface="+mj-lt"/>
              <a:buAutoNum type="arabicPeriod"/>
              <a:defRPr/>
            </a:pPr>
            <a:r>
              <a:rPr lang="en-US" sz="2000" dirty="0" smtClean="0"/>
              <a:t>Debt servicing has increased over a time.</a:t>
            </a:r>
          </a:p>
          <a:p>
            <a:pPr marL="514350" indent="-514350" eaLnBrk="1" hangingPunct="1">
              <a:buFont typeface="+mj-lt"/>
              <a:buAutoNum type="arabicPeriod"/>
              <a:defRPr/>
            </a:pPr>
            <a:r>
              <a:rPr lang="en-US" sz="2000" dirty="0" smtClean="0"/>
              <a:t>Defense expenditure has fallen over a time. </a:t>
            </a:r>
          </a:p>
          <a:p>
            <a:pPr marL="514350" indent="-514350" eaLnBrk="1" hangingPunct="1">
              <a:buFont typeface="+mj-lt"/>
              <a:buAutoNum type="arabicPeriod"/>
              <a:defRPr/>
            </a:pPr>
            <a:r>
              <a:rPr lang="en-US" sz="2000" dirty="0" smtClean="0"/>
              <a:t>Development exp has fallen very dramatically.</a:t>
            </a:r>
          </a:p>
          <a:p>
            <a:pPr marL="514350" indent="-514350" eaLnBrk="1" hangingPunct="1">
              <a:buFont typeface="+mj-lt"/>
              <a:buAutoNum type="arabicPeriod"/>
              <a:defRPr/>
            </a:pPr>
            <a:r>
              <a:rPr lang="en-US" sz="2000" dirty="0" smtClean="0"/>
              <a:t>The budget deficit has been brought down to early 1980 levels.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04800" y="838200"/>
            <a:ext cx="8229600" cy="533400"/>
          </a:xfrm>
        </p:spPr>
        <p:txBody>
          <a:bodyPr>
            <a:normAutofit fontScale="90000"/>
          </a:bodyPr>
          <a:lstStyle/>
          <a:p>
            <a:pPr algn="l" eaLnBrk="1" hangingPunct="1"/>
            <a:r>
              <a:rPr lang="en-US" sz="3200" b="1" smtClean="0"/>
              <a:t>Cont…</a:t>
            </a:r>
            <a:endParaRPr lang="en-US" b="1" smtClean="0"/>
          </a:p>
        </p:txBody>
      </p:sp>
      <p:sp>
        <p:nvSpPr>
          <p:cNvPr id="7171" name="Rectangle 3"/>
          <p:cNvSpPr>
            <a:spLocks noGrp="1" noChangeArrowheads="1"/>
          </p:cNvSpPr>
          <p:nvPr>
            <p:ph idx="1"/>
          </p:nvPr>
        </p:nvSpPr>
        <p:spPr>
          <a:xfrm>
            <a:off x="381000" y="1676400"/>
            <a:ext cx="8229600" cy="4419600"/>
          </a:xfrm>
        </p:spPr>
        <p:txBody>
          <a:bodyPr/>
          <a:lstStyle/>
          <a:p>
            <a:pPr eaLnBrk="1" hangingPunct="1">
              <a:defRPr/>
            </a:pPr>
            <a:r>
              <a:rPr lang="en-US" sz="2000" dirty="0" smtClean="0"/>
              <a:t>Moreover, table 11.1 shows some interesting trend since 1980, which are also worth highlighting.</a:t>
            </a:r>
          </a:p>
          <a:p>
            <a:pPr eaLnBrk="1" hangingPunct="1">
              <a:buFont typeface="Arial" charset="0"/>
              <a:buNone/>
              <a:defRPr/>
            </a:pPr>
            <a:endParaRPr lang="en-US" sz="2000" dirty="0" smtClean="0"/>
          </a:p>
          <a:p>
            <a:pPr marL="514350" indent="-514350" eaLnBrk="1" hangingPunct="1">
              <a:buFont typeface="+mj-lt"/>
              <a:buAutoNum type="arabicPeriod"/>
              <a:defRPr/>
            </a:pPr>
            <a:r>
              <a:rPr lang="en-US" sz="2000" dirty="0" smtClean="0"/>
              <a:t>Total revenue has remained, with some variations over time, more or less the same in 22 years, despite reforms of different sorts.</a:t>
            </a:r>
          </a:p>
          <a:p>
            <a:pPr marL="514350" indent="-514350" eaLnBrk="1" hangingPunct="1">
              <a:buFont typeface="+mj-lt"/>
              <a:buAutoNum type="arabicPeriod"/>
              <a:defRPr/>
            </a:pPr>
            <a:r>
              <a:rPr lang="en-US" sz="2000" dirty="0" smtClean="0"/>
              <a:t>Total expenditure has fallen.</a:t>
            </a:r>
          </a:p>
          <a:p>
            <a:pPr marL="514350" indent="-514350" eaLnBrk="1" hangingPunct="1">
              <a:buFont typeface="+mj-lt"/>
              <a:buAutoNum type="arabicPeriod"/>
              <a:defRPr/>
            </a:pPr>
            <a:r>
              <a:rPr lang="en-US" sz="2000" dirty="0" smtClean="0"/>
              <a:t>Although total expenditure has fallen, current expenditure has actually risen.</a:t>
            </a:r>
          </a:p>
          <a:p>
            <a:pPr marL="514350" indent="-514350" eaLnBrk="1" hangingPunct="1">
              <a:buFont typeface="+mj-lt"/>
              <a:buAutoNum type="arabicPeriod"/>
              <a:defRPr/>
            </a:pPr>
            <a:r>
              <a:rPr lang="en-US" sz="2000" dirty="0" smtClean="0"/>
              <a:t>Debt servicing has increased over a time.</a:t>
            </a:r>
          </a:p>
          <a:p>
            <a:pPr marL="514350" indent="-514350" eaLnBrk="1" hangingPunct="1">
              <a:buFont typeface="+mj-lt"/>
              <a:buAutoNum type="arabicPeriod"/>
              <a:defRPr/>
            </a:pPr>
            <a:r>
              <a:rPr lang="en-US" sz="2000" dirty="0" smtClean="0"/>
              <a:t>Defense expenditure has fallen over a time. </a:t>
            </a:r>
          </a:p>
          <a:p>
            <a:pPr marL="514350" indent="-514350" eaLnBrk="1" hangingPunct="1">
              <a:buFont typeface="+mj-lt"/>
              <a:buAutoNum type="arabicPeriod"/>
              <a:defRPr/>
            </a:pPr>
            <a:r>
              <a:rPr lang="en-US" sz="2000" dirty="0" smtClean="0"/>
              <a:t>Development exp has fallen very dramatically.</a:t>
            </a:r>
          </a:p>
          <a:p>
            <a:pPr marL="514350" indent="-514350" eaLnBrk="1" hangingPunct="1">
              <a:buFont typeface="+mj-lt"/>
              <a:buAutoNum type="arabicPeriod"/>
              <a:defRPr/>
            </a:pPr>
            <a:r>
              <a:rPr lang="en-US" sz="2000" dirty="0" smtClean="0"/>
              <a:t>The budget deficit has been brought down to early 1980 levels.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G:\Dr. Khurrum\new Slides\New Folder\39.JPG"/>
          <p:cNvPicPr>
            <a:picLocks noChangeAspect="1" noChangeArrowheads="1"/>
          </p:cNvPicPr>
          <p:nvPr/>
        </p:nvPicPr>
        <p:blipFill>
          <a:blip r:embed="rId3" cstate="print"/>
          <a:srcRect/>
          <a:stretch>
            <a:fillRect/>
          </a:stretch>
        </p:blipFill>
        <p:spPr bwMode="auto">
          <a:xfrm>
            <a:off x="152400" y="228600"/>
            <a:ext cx="8839200" cy="4219575"/>
          </a:xfrm>
          <a:prstGeom prst="rect">
            <a:avLst/>
          </a:prstGeom>
          <a:noFill/>
          <a:ln w="9525">
            <a:noFill/>
            <a:miter lim="800000"/>
            <a:headEnd/>
            <a:tailEnd/>
          </a:ln>
        </p:spPr>
      </p:pic>
      <p:sp>
        <p:nvSpPr>
          <p:cNvPr id="4" name="Content Placeholder 3"/>
          <p:cNvSpPr>
            <a:spLocks noGrp="1"/>
          </p:cNvSpPr>
          <p:nvPr>
            <p:ph idx="1"/>
          </p:nvPr>
        </p:nvSpPr>
        <p:spPr>
          <a:xfrm>
            <a:off x="457200" y="4572000"/>
            <a:ext cx="8229600" cy="2133600"/>
          </a:xfrm>
        </p:spPr>
        <p:txBody>
          <a:bodyPr/>
          <a:lstStyle/>
          <a:p>
            <a:r>
              <a:rPr lang="en-US" sz="2400" dirty="0" smtClean="0"/>
              <a:t>Effect of Budget deficit on</a:t>
            </a:r>
          </a:p>
          <a:p>
            <a:pPr lvl="1"/>
            <a:r>
              <a:rPr lang="en-US" sz="2000" dirty="0" smtClean="0"/>
              <a:t>Growth</a:t>
            </a:r>
          </a:p>
          <a:p>
            <a:pPr lvl="1"/>
            <a:r>
              <a:rPr lang="en-US" sz="2000" dirty="0" smtClean="0"/>
              <a:t>Inflation</a:t>
            </a:r>
          </a:p>
          <a:p>
            <a:pPr lvl="1"/>
            <a:r>
              <a:rPr lang="en-US" sz="2000" dirty="0" smtClean="0"/>
              <a:t>Private investments – crowding out</a:t>
            </a:r>
          </a:p>
          <a:p>
            <a:r>
              <a:rPr lang="en-US" sz="2400" dirty="0" smtClean="0"/>
              <a:t>Keynesian perspective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idx="1"/>
          </p:nvPr>
        </p:nvSpPr>
        <p:spPr>
          <a:xfrm>
            <a:off x="457200" y="1676400"/>
            <a:ext cx="8229600" cy="4038600"/>
          </a:xfrm>
        </p:spPr>
        <p:txBody>
          <a:bodyPr/>
          <a:lstStyle/>
          <a:p>
            <a:pPr eaLnBrk="1" hangingPunct="1">
              <a:lnSpc>
                <a:spcPct val="90000"/>
              </a:lnSpc>
              <a:buFont typeface="Arial" charset="0"/>
              <a:buNone/>
            </a:pPr>
            <a:endParaRPr lang="en-US" sz="1100" dirty="0" smtClean="0"/>
          </a:p>
          <a:p>
            <a:pPr eaLnBrk="1" hangingPunct="1">
              <a:lnSpc>
                <a:spcPct val="90000"/>
              </a:lnSpc>
            </a:pPr>
            <a:r>
              <a:rPr lang="en-US" sz="2400" dirty="0" smtClean="0"/>
              <a:t>The IMF/World Bank admit that</a:t>
            </a:r>
          </a:p>
          <a:p>
            <a:pPr eaLnBrk="1" hangingPunct="1">
              <a:lnSpc>
                <a:spcPct val="90000"/>
              </a:lnSpc>
              <a:buFont typeface="Arial" charset="0"/>
              <a:buNone/>
            </a:pPr>
            <a:endParaRPr lang="en-US" sz="1100" dirty="0" smtClean="0"/>
          </a:p>
          <a:p>
            <a:pPr eaLnBrk="1" hangingPunct="1">
              <a:lnSpc>
                <a:spcPct val="90000"/>
              </a:lnSpc>
              <a:buNone/>
            </a:pPr>
            <a:r>
              <a:rPr lang="en-US" sz="2400" dirty="0" smtClean="0"/>
              <a:t>“the macro consequences of fiscal deficits in Pakistan have apparently been quite dissimilar from those in other developing countries with fiscal deficits of comparable magnitude. Specifically, Pakistan has experienced neither hyperinflation nor debt rescheduling … Growth has remained quite strong through the last two decades, inflation has not been high, and the current account deficit has averaged about 2 % of GNP, remaining largely financeable and not posing debt servicing problems for the country.” </a:t>
            </a:r>
          </a:p>
        </p:txBody>
      </p:sp>
      <p:sp>
        <p:nvSpPr>
          <p:cNvPr id="26627" name="Rectangle 2"/>
          <p:cNvSpPr>
            <a:spLocks noGrp="1" noChangeArrowheads="1"/>
          </p:cNvSpPr>
          <p:nvPr>
            <p:ph type="title"/>
          </p:nvPr>
        </p:nvSpPr>
        <p:spPr>
          <a:xfrm>
            <a:off x="304800" y="838200"/>
            <a:ext cx="8229600" cy="838200"/>
          </a:xfrm>
        </p:spPr>
        <p:txBody>
          <a:bodyPr>
            <a:normAutofit fontScale="90000"/>
          </a:bodyPr>
          <a:lstStyle/>
          <a:p>
            <a:pPr algn="l" eaLnBrk="1" hangingPunct="1"/>
            <a:r>
              <a:rPr lang="en-US" sz="3200" b="1" smtClean="0"/>
              <a:t>The IMF/World Bank View of Pakistan’s Fiscal Deficit, 1980-97.</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1"/>
          </p:nvPr>
        </p:nvSpPr>
        <p:spPr>
          <a:xfrm>
            <a:off x="381000" y="1524000"/>
            <a:ext cx="8229600" cy="4038600"/>
          </a:xfrm>
        </p:spPr>
        <p:txBody>
          <a:bodyPr/>
          <a:lstStyle/>
          <a:p>
            <a:pPr marL="514350" indent="-514350" eaLnBrk="1" hangingPunct="1">
              <a:lnSpc>
                <a:spcPct val="90000"/>
              </a:lnSpc>
            </a:pPr>
            <a:r>
              <a:rPr lang="en-US" sz="2400" smtClean="0"/>
              <a:t>The IMF believes that the deficit has not behaved in Pakistan as it should have in this period, for several reasons:</a:t>
            </a:r>
          </a:p>
          <a:p>
            <a:pPr marL="514350" indent="-514350" eaLnBrk="1" hangingPunct="1">
              <a:lnSpc>
                <a:spcPct val="90000"/>
              </a:lnSpc>
              <a:buFont typeface="Calibri" pitchFamily="34" charset="0"/>
              <a:buAutoNum type="arabicPeriod"/>
            </a:pPr>
            <a:r>
              <a:rPr lang="en-US" sz="2400" smtClean="0"/>
              <a:t>There was a very high rate of growth of real output (6% per annum) which permitted a fairly rapid expansion of both interest-bearing and non-interest-bearing debt without recourse to inflationary finance.</a:t>
            </a:r>
          </a:p>
          <a:p>
            <a:pPr marL="514350" indent="-514350" eaLnBrk="1" hangingPunct="1">
              <a:lnSpc>
                <a:spcPct val="90000"/>
              </a:lnSpc>
              <a:buFont typeface="Calibri" pitchFamily="34" charset="0"/>
              <a:buAutoNum type="arabicPeriod"/>
            </a:pPr>
            <a:endParaRPr lang="en-US" sz="2400" smtClean="0"/>
          </a:p>
          <a:p>
            <a:pPr marL="514350" indent="-514350" eaLnBrk="1" hangingPunct="1">
              <a:lnSpc>
                <a:spcPct val="90000"/>
              </a:lnSpc>
              <a:buFont typeface="Calibri" pitchFamily="34" charset="0"/>
              <a:buAutoNum type="arabicPeriod"/>
            </a:pPr>
            <a:r>
              <a:rPr lang="en-US" sz="2400" smtClean="0"/>
              <a:t>The equilibrium deficit was quite high-5.5 % of GNP- despite a low inflation rate because of a very high underlying rate of growth of real output.</a:t>
            </a:r>
            <a:endParaRPr lang="en-US" sz="2000" smtClean="0"/>
          </a:p>
        </p:txBody>
      </p:sp>
      <p:sp>
        <p:nvSpPr>
          <p:cNvPr id="27651" name="Rectangle 2"/>
          <p:cNvSpPr>
            <a:spLocks noGrp="1" noChangeArrowheads="1"/>
          </p:cNvSpPr>
          <p:nvPr>
            <p:ph type="title"/>
          </p:nvPr>
        </p:nvSpPr>
        <p:spPr>
          <a:xfrm>
            <a:off x="228600" y="8382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idx="1"/>
          </p:nvPr>
        </p:nvSpPr>
        <p:spPr>
          <a:xfrm>
            <a:off x="381000" y="1524000"/>
            <a:ext cx="8229600" cy="4038600"/>
          </a:xfrm>
        </p:spPr>
        <p:txBody>
          <a:bodyPr/>
          <a:lstStyle/>
          <a:p>
            <a:pPr marL="514350" indent="-514350" eaLnBrk="1" hangingPunct="1">
              <a:lnSpc>
                <a:spcPct val="90000"/>
              </a:lnSpc>
              <a:buFont typeface="Arial" charset="0"/>
              <a:buNone/>
            </a:pPr>
            <a:r>
              <a:rPr lang="en-US" sz="2400" smtClean="0"/>
              <a:t>3. 	The government of Pakistan was able to borrow, both domestically and externally, at rates below the marginal cost of funds in the international private capital markets.</a:t>
            </a:r>
            <a:endParaRPr lang="en-US" sz="2000" smtClean="0"/>
          </a:p>
        </p:txBody>
      </p:sp>
      <p:sp>
        <p:nvSpPr>
          <p:cNvPr id="28675" name="Rectangle 2"/>
          <p:cNvSpPr>
            <a:spLocks noGrp="1" noChangeArrowheads="1"/>
          </p:cNvSpPr>
          <p:nvPr>
            <p:ph type="title"/>
          </p:nvPr>
        </p:nvSpPr>
        <p:spPr>
          <a:xfrm>
            <a:off x="228600" y="838200"/>
            <a:ext cx="8229600" cy="609600"/>
          </a:xfrm>
        </p:spPr>
        <p:txBody>
          <a:bodyPr>
            <a:normAutofit fontScale="90000"/>
          </a:bodyPr>
          <a:lstStyle/>
          <a:p>
            <a:pPr algn="l" eaLnBrk="1" hangingPunct="1"/>
            <a:r>
              <a:rPr lang="en-US" sz="4000" b="1" smtClean="0"/>
              <a:t>Cont…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209800"/>
            <a:ext cx="8229600" cy="1143000"/>
          </a:xfrm>
        </p:spPr>
        <p:txBody>
          <a:bodyPr/>
          <a:lstStyle/>
          <a:p>
            <a:pPr eaLnBrk="1" hangingPunct="1"/>
            <a:r>
              <a:rPr lang="en-US" sz="4800" b="1" dirty="0" smtClean="0"/>
              <a:t>Fiscal and Monetary Policy</a:t>
            </a:r>
          </a:p>
        </p:txBody>
      </p:sp>
      <p:sp>
        <p:nvSpPr>
          <p:cNvPr id="5" name="Rectangle 2"/>
          <p:cNvSpPr txBox="1">
            <a:spLocks noChangeArrowheads="1"/>
          </p:cNvSpPr>
          <p:nvPr/>
        </p:nvSpPr>
        <p:spPr bwMode="auto">
          <a:xfrm>
            <a:off x="381000" y="1066800"/>
            <a:ext cx="8229600" cy="838200"/>
          </a:xfrm>
          <a:prstGeom prst="rect">
            <a:avLst/>
          </a:prstGeom>
          <a:noFill/>
          <a:ln w="9525">
            <a:noFill/>
            <a:miter lim="800000"/>
            <a:headEnd/>
            <a:tailEnd/>
          </a:ln>
        </p:spPr>
        <p:txBody>
          <a:bodyPr anchor="ctr"/>
          <a:lstStyle/>
          <a:p>
            <a:pPr algn="r" eaLnBrk="1" hangingPunct="1">
              <a:defRPr/>
            </a:pPr>
            <a:r>
              <a:rPr lang="en-US" sz="2000" b="1" dirty="0">
                <a:latin typeface="Cambria" pitchFamily="18" charset="0"/>
                <a:ea typeface="+mj-ea"/>
                <a:cs typeface="+mj-cs"/>
              </a:rPr>
              <a:t>Economic Survey of Pakistan 2013-14</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457200" y="1600200"/>
            <a:ext cx="8229600" cy="4038600"/>
          </a:xfrm>
        </p:spPr>
        <p:txBody>
          <a:bodyPr>
            <a:normAutofit lnSpcReduction="10000"/>
          </a:bodyPr>
          <a:lstStyle/>
          <a:p>
            <a:pPr eaLnBrk="1" hangingPunct="1">
              <a:lnSpc>
                <a:spcPct val="90000"/>
              </a:lnSpc>
            </a:pPr>
            <a:r>
              <a:rPr lang="en-US" sz="2800" smtClean="0"/>
              <a:t>Present government soon after coming into power in June, 2013, took instant measures to improve the fiscal situation through expenditure management strategy and raising tax and non-tax revenues during fiscal year 2013-14. </a:t>
            </a:r>
          </a:p>
          <a:p>
            <a:pPr eaLnBrk="1" hangingPunct="1">
              <a:lnSpc>
                <a:spcPct val="90000"/>
              </a:lnSpc>
            </a:pPr>
            <a:r>
              <a:rPr lang="en-US" sz="2800" smtClean="0"/>
              <a:t>Under prudent expenditure management strategy, various initiatives have been taken including 30 percent cut in current budget of ministries/Divisions except pay and allowances, phasing out of electricity subsidies and announced restructuring of bleeding PSEs. </a:t>
            </a:r>
          </a:p>
        </p:txBody>
      </p:sp>
      <p:sp>
        <p:nvSpPr>
          <p:cNvPr id="5123"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1. Fiscal Development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1"/>
          </p:nvPr>
        </p:nvSpPr>
        <p:spPr>
          <a:xfrm>
            <a:off x="457200" y="1600200"/>
            <a:ext cx="8229600" cy="4038600"/>
          </a:xfrm>
        </p:spPr>
        <p:txBody>
          <a:bodyPr>
            <a:normAutofit lnSpcReduction="10000"/>
          </a:bodyPr>
          <a:lstStyle/>
          <a:p>
            <a:pPr eaLnBrk="1" hangingPunct="1">
              <a:lnSpc>
                <a:spcPct val="90000"/>
              </a:lnSpc>
            </a:pPr>
            <a:r>
              <a:rPr lang="en-US" sz="2800" smtClean="0"/>
              <a:t>As a result of these efforts, initial gains started to emerge as fiscal deficit reduced to 3.2 percent of GDP during July-March, 2013-14, against 4.7 percent in the comparable period of last year.</a:t>
            </a:r>
          </a:p>
          <a:p>
            <a:pPr eaLnBrk="1" hangingPunct="1">
              <a:lnSpc>
                <a:spcPct val="90000"/>
              </a:lnSpc>
            </a:pPr>
            <a:endParaRPr lang="en-US" sz="2800" smtClean="0"/>
          </a:p>
          <a:p>
            <a:pPr eaLnBrk="1" hangingPunct="1">
              <a:lnSpc>
                <a:spcPct val="90000"/>
              </a:lnSpc>
            </a:pPr>
            <a:r>
              <a:rPr lang="en-US" sz="2800" smtClean="0"/>
              <a:t>Total expenditure of Rs. 5,297.2 billion was estimated for the full year, comprising of Rs. 3,963. 0 billion of current expenditure (74.8 percent of total) and Rs. 1,334.3 billion of development expenditure and net lending (25.2 percent of total).</a:t>
            </a:r>
          </a:p>
        </p:txBody>
      </p:sp>
      <p:sp>
        <p:nvSpPr>
          <p:cNvPr id="6147"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457200" y="1600200"/>
            <a:ext cx="8229600" cy="4038600"/>
          </a:xfrm>
        </p:spPr>
        <p:txBody>
          <a:bodyPr/>
          <a:lstStyle/>
          <a:p>
            <a:pPr eaLnBrk="1" hangingPunct="1">
              <a:lnSpc>
                <a:spcPct val="90000"/>
              </a:lnSpc>
            </a:pPr>
            <a:r>
              <a:rPr lang="en-US" sz="2800" smtClean="0"/>
              <a:t>During July-March, 2013-14, total expenditures contained at 3.7 percent against 20.4 percent growth in the same period of 2012-13. </a:t>
            </a:r>
          </a:p>
          <a:p>
            <a:pPr eaLnBrk="1" hangingPunct="1">
              <a:lnSpc>
                <a:spcPct val="90000"/>
              </a:lnSpc>
              <a:buFont typeface="Arial" charset="0"/>
              <a:buNone/>
            </a:pPr>
            <a:r>
              <a:rPr lang="en-US" sz="2800" smtClean="0"/>
              <a:t> </a:t>
            </a:r>
          </a:p>
          <a:p>
            <a:pPr eaLnBrk="1" hangingPunct="1">
              <a:lnSpc>
                <a:spcPct val="90000"/>
              </a:lnSpc>
            </a:pPr>
            <a:r>
              <a:rPr lang="en-US" sz="2800" smtClean="0"/>
              <a:t>Total revenue increased by 16.6 percent  during July-March, 2013-14, and stood at Rs. 2,477.4 billion compared to Rs. 2,124.9 billion in the same period of 2012-13.</a:t>
            </a:r>
          </a:p>
        </p:txBody>
      </p:sp>
      <p:sp>
        <p:nvSpPr>
          <p:cNvPr id="7171"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457200" y="1600200"/>
            <a:ext cx="8229600" cy="4038600"/>
          </a:xfrm>
        </p:spPr>
        <p:txBody>
          <a:bodyPr>
            <a:normAutofit lnSpcReduction="10000"/>
          </a:bodyPr>
          <a:lstStyle/>
          <a:p>
            <a:pPr eaLnBrk="1" hangingPunct="1">
              <a:lnSpc>
                <a:spcPct val="90000"/>
              </a:lnSpc>
            </a:pPr>
            <a:r>
              <a:rPr lang="en-US" sz="2800" dirty="0" smtClean="0"/>
              <a:t>Tax revenues amounted to </a:t>
            </a:r>
            <a:r>
              <a:rPr lang="en-US" sz="2800" dirty="0" err="1" smtClean="0"/>
              <a:t>Rs</a:t>
            </a:r>
            <a:r>
              <a:rPr lang="en-US" sz="2800" dirty="0" smtClean="0"/>
              <a:t>. 1,786.2 billion against </a:t>
            </a:r>
            <a:r>
              <a:rPr lang="en-US" sz="2800" dirty="0" err="1" smtClean="0"/>
              <a:t>Rs.1</a:t>
            </a:r>
            <a:r>
              <a:rPr lang="en-US" sz="2800" dirty="0" smtClean="0"/>
              <a:t>, 527.8 billion in the same period last year, thus posted a growth of 16.9 percent. </a:t>
            </a:r>
          </a:p>
          <a:p>
            <a:pPr eaLnBrk="1" hangingPunct="1">
              <a:lnSpc>
                <a:spcPct val="90000"/>
              </a:lnSpc>
            </a:pPr>
            <a:r>
              <a:rPr lang="en-US" sz="2800" dirty="0" smtClean="0"/>
              <a:t>Significant growth in tax revenues was mainly on account of considerable rise in federal tax collection by 16.3 percent </a:t>
            </a:r>
          </a:p>
          <a:p>
            <a:pPr eaLnBrk="1" hangingPunct="1">
              <a:lnSpc>
                <a:spcPct val="90000"/>
              </a:lnSpc>
            </a:pPr>
            <a:r>
              <a:rPr lang="en-US" sz="2800" dirty="0" smtClean="0"/>
              <a:t>While, non tax revenues posted a significant growth of 15.8 percent during July-March, 2013-14, which amounted to  </a:t>
            </a:r>
            <a:r>
              <a:rPr lang="en-US" sz="2800" dirty="0" err="1" smtClean="0"/>
              <a:t>Rs</a:t>
            </a:r>
            <a:r>
              <a:rPr lang="en-US" sz="2800" dirty="0" smtClean="0"/>
              <a:t>. 691.2 billion against </a:t>
            </a:r>
            <a:r>
              <a:rPr lang="en-US" sz="2800" dirty="0" err="1" smtClean="0"/>
              <a:t>Rs.597.0</a:t>
            </a:r>
            <a:r>
              <a:rPr lang="en-US" sz="2800" dirty="0" smtClean="0"/>
              <a:t> billion in the same period last year.</a:t>
            </a:r>
          </a:p>
        </p:txBody>
      </p:sp>
      <p:sp>
        <p:nvSpPr>
          <p:cNvPr id="8195"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457200" y="1600200"/>
            <a:ext cx="8229600" cy="4038600"/>
          </a:xfrm>
        </p:spPr>
        <p:txBody>
          <a:bodyPr>
            <a:normAutofit lnSpcReduction="10000"/>
          </a:bodyPr>
          <a:lstStyle/>
          <a:p>
            <a:pPr eaLnBrk="1" hangingPunct="1">
              <a:lnSpc>
                <a:spcPct val="90000"/>
              </a:lnSpc>
            </a:pPr>
            <a:r>
              <a:rPr lang="en-US" sz="2800" dirty="0" smtClean="0"/>
              <a:t>Fiscal accounts witnessed some relief on account of reduced subsidies, which remained lower than last year as it reached to </a:t>
            </a:r>
            <a:r>
              <a:rPr lang="en-US" sz="2800" dirty="0" err="1" smtClean="0"/>
              <a:t>Rs</a:t>
            </a:r>
            <a:r>
              <a:rPr lang="en-US" sz="2800" dirty="0" smtClean="0"/>
              <a:t>. 201.8 billion during July-March, 2013-14 against </a:t>
            </a:r>
            <a:r>
              <a:rPr lang="en-US" sz="2800" dirty="0" err="1" smtClean="0"/>
              <a:t>Rs</a:t>
            </a:r>
            <a:r>
              <a:rPr lang="en-US" sz="2800" dirty="0" smtClean="0"/>
              <a:t>. 270.0 billion in the comparable period of  2012-13. </a:t>
            </a:r>
          </a:p>
          <a:p>
            <a:pPr eaLnBrk="1" hangingPunct="1">
              <a:lnSpc>
                <a:spcPct val="90000"/>
              </a:lnSpc>
              <a:buFont typeface="Arial" charset="0"/>
              <a:buNone/>
            </a:pPr>
            <a:endParaRPr lang="en-US" sz="1400" dirty="0" smtClean="0"/>
          </a:p>
          <a:p>
            <a:pPr eaLnBrk="1" hangingPunct="1">
              <a:lnSpc>
                <a:spcPct val="90000"/>
              </a:lnSpc>
            </a:pPr>
            <a:r>
              <a:rPr lang="en-US" sz="2800" dirty="0" smtClean="0"/>
              <a:t>Following a growth of 24.3 percent in provincial tax revenues and 13.9 percent in federal transfers, the provincial surpluses posted a higher growth and reached to </a:t>
            </a:r>
            <a:r>
              <a:rPr lang="en-US" sz="2800" dirty="0" err="1" smtClean="0"/>
              <a:t>Rs</a:t>
            </a:r>
            <a:r>
              <a:rPr lang="en-US" sz="2800" dirty="0" smtClean="0"/>
              <a:t>. 257.9 billion during July-March, 2013-14.</a:t>
            </a:r>
          </a:p>
        </p:txBody>
      </p:sp>
      <p:sp>
        <p:nvSpPr>
          <p:cNvPr id="9219"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1"/>
          </p:nvPr>
        </p:nvSpPr>
        <p:spPr>
          <a:xfrm>
            <a:off x="457200" y="1600200"/>
            <a:ext cx="8229600" cy="4038600"/>
          </a:xfrm>
        </p:spPr>
        <p:txBody>
          <a:bodyPr/>
          <a:lstStyle/>
          <a:p>
            <a:pPr eaLnBrk="1" hangingPunct="1">
              <a:lnSpc>
                <a:spcPct val="90000"/>
              </a:lnSpc>
            </a:pPr>
            <a:r>
              <a:rPr lang="en-US" sz="2800" smtClean="0"/>
              <a:t>During July-April, 2013-14, FBR collected an amounted of Rs. 1,744.8 billion as provisional tax against Rs. 1,505.5 billion in the comparable period of 2012-13, reflecting a growth of around 15.9 percent. </a:t>
            </a:r>
          </a:p>
          <a:p>
            <a:pPr eaLnBrk="1" hangingPunct="1">
              <a:lnSpc>
                <a:spcPct val="90000"/>
              </a:lnSpc>
            </a:pPr>
            <a:r>
              <a:rPr lang="en-US" sz="2800" smtClean="0"/>
              <a:t>During the first ten months of current fiscal year, among the four federal taxes, highest growth has been witnessed in direct tax at 18.9 percent followed by sales tax at 18.8 percent and federal excise at 14.0 percent.</a:t>
            </a:r>
          </a:p>
        </p:txBody>
      </p:sp>
      <p:sp>
        <p:nvSpPr>
          <p:cNvPr id="10243"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457200" y="1600200"/>
            <a:ext cx="8229600" cy="4038600"/>
          </a:xfrm>
        </p:spPr>
        <p:txBody>
          <a:bodyPr>
            <a:normAutofit lnSpcReduction="10000"/>
          </a:bodyPr>
          <a:lstStyle/>
          <a:p>
            <a:pPr eaLnBrk="1" hangingPunct="1">
              <a:lnSpc>
                <a:spcPct val="90000"/>
              </a:lnSpc>
            </a:pPr>
            <a:r>
              <a:rPr lang="en-US" sz="2800" smtClean="0"/>
              <a:t>During July-April, 2013-14, direct taxes remained a major source of FBR tax revenue collection, contributing 37.7 percent of total FBR revenues. Net collection was estimated at Rs. 658.1 billion against Rs. 553.5 billion in the comparable period of fiscal year 2012-13. </a:t>
            </a:r>
          </a:p>
          <a:p>
            <a:pPr eaLnBrk="1" hangingPunct="1">
              <a:lnSpc>
                <a:spcPct val="90000"/>
              </a:lnSpc>
            </a:pPr>
            <a:r>
              <a:rPr lang="en-US" sz="2800" smtClean="0"/>
              <a:t>Indirect taxes increased by 14.2 percent in first ten months of current fiscal year and accounted for 62.2 percent of total FBR collection. Net collection was estimated at Rs. 1,086.7 billion against Rs. 951.9 billion in the same period last year.</a:t>
            </a:r>
          </a:p>
        </p:txBody>
      </p:sp>
      <p:sp>
        <p:nvSpPr>
          <p:cNvPr id="11267" name="Rectangle 2"/>
          <p:cNvSpPr>
            <a:spLocks noGrp="1" noChangeArrowheads="1"/>
          </p:cNvSpPr>
          <p:nvPr>
            <p:ph type="title"/>
          </p:nvPr>
        </p:nvSpPr>
        <p:spPr>
          <a:xfrm>
            <a:off x="304800" y="838200"/>
            <a:ext cx="8229600" cy="609600"/>
          </a:xfrm>
        </p:spPr>
        <p:txBody>
          <a:bodyPr>
            <a:normAutofit fontScale="90000"/>
          </a:bodyPr>
          <a:lstStyle/>
          <a:p>
            <a:pPr algn="l" eaLnBrk="1" hangingPunct="1"/>
            <a:r>
              <a:rPr lang="en-US" sz="4000" b="1" smtClean="0"/>
              <a:t> Cont…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2347</Words>
  <Application>Microsoft Office PowerPoint</Application>
  <PresentationFormat>On-screen Show (4:3)</PresentationFormat>
  <Paragraphs>192</Paragraphs>
  <Slides>36</Slides>
  <Notes>35</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Public Finance  (MPA405)</vt:lpstr>
      <vt:lpstr>Public Finance II: Debts and Deficits</vt:lpstr>
      <vt:lpstr>Debt and Deficits  </vt:lpstr>
      <vt:lpstr>Cont…  </vt:lpstr>
      <vt:lpstr>Cont…  </vt:lpstr>
      <vt:lpstr>Does the fiscal deficits matters? </vt:lpstr>
      <vt:lpstr>Cont…</vt:lpstr>
      <vt:lpstr>Cont…</vt:lpstr>
      <vt:lpstr>Should Budgets always be balanced?</vt:lpstr>
      <vt:lpstr>Cont…</vt:lpstr>
      <vt:lpstr>Cont…</vt:lpstr>
      <vt:lpstr>The Problem of Measuring the Deficit </vt:lpstr>
      <vt:lpstr>Cont…</vt:lpstr>
      <vt:lpstr>Fiscal deficits, Intertemporal Equity, and Distribution</vt:lpstr>
      <vt:lpstr>Cont…</vt:lpstr>
      <vt:lpstr>Cont…</vt:lpstr>
      <vt:lpstr>Macroeconomic Implications </vt:lpstr>
      <vt:lpstr>Cont…</vt:lpstr>
      <vt:lpstr>Cont…</vt:lpstr>
      <vt:lpstr>Critical concerns regarding Pakistan’s Fiscal Deficit </vt:lpstr>
      <vt:lpstr>Cont…</vt:lpstr>
      <vt:lpstr>Slide 22</vt:lpstr>
      <vt:lpstr>Cont…</vt:lpstr>
      <vt:lpstr>Cont…</vt:lpstr>
      <vt:lpstr>Slide 25</vt:lpstr>
      <vt:lpstr>The IMF/World Bank View of Pakistan’s Fiscal Deficit, 1980-97.</vt:lpstr>
      <vt:lpstr>Cont…</vt:lpstr>
      <vt:lpstr>Cont…</vt:lpstr>
      <vt:lpstr>Fiscal and Monetary Policy</vt:lpstr>
      <vt:lpstr> 1. Fiscal Development</vt:lpstr>
      <vt:lpstr> Cont…</vt:lpstr>
      <vt:lpstr> Cont…</vt:lpstr>
      <vt:lpstr> Cont…</vt:lpstr>
      <vt:lpstr> Cont…</vt:lpstr>
      <vt:lpstr> Cont…</vt:lpstr>
      <vt:lpstr>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Finance  (MPA405)</dc:title>
  <dc:creator>NTS</dc:creator>
  <cp:lastModifiedBy>NTS</cp:lastModifiedBy>
  <cp:revision>3</cp:revision>
  <dcterms:created xsi:type="dcterms:W3CDTF">2014-07-19T20:28:37Z</dcterms:created>
  <dcterms:modified xsi:type="dcterms:W3CDTF">2014-07-19T21:47:44Z</dcterms:modified>
</cp:coreProperties>
</file>