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64" r:id="rId2"/>
    <p:sldId id="256" r:id="rId3"/>
    <p:sldId id="365" r:id="rId4"/>
    <p:sldId id="306" r:id="rId5"/>
    <p:sldId id="366" r:id="rId6"/>
    <p:sldId id="309" r:id="rId7"/>
    <p:sldId id="311" r:id="rId8"/>
    <p:sldId id="310" r:id="rId9"/>
    <p:sldId id="312" r:id="rId10"/>
    <p:sldId id="313" r:id="rId11"/>
    <p:sldId id="314" r:id="rId12"/>
    <p:sldId id="367" r:id="rId13"/>
    <p:sldId id="368" r:id="rId14"/>
    <p:sldId id="369" r:id="rId15"/>
    <p:sldId id="315" r:id="rId16"/>
    <p:sldId id="316" r:id="rId17"/>
    <p:sldId id="317" r:id="rId18"/>
    <p:sldId id="318" r:id="rId19"/>
    <p:sldId id="321" r:id="rId20"/>
    <p:sldId id="322" r:id="rId21"/>
    <p:sldId id="370" r:id="rId22"/>
    <p:sldId id="371" r:id="rId23"/>
    <p:sldId id="323" r:id="rId24"/>
    <p:sldId id="324" r:id="rId25"/>
    <p:sldId id="325" r:id="rId26"/>
    <p:sldId id="326" r:id="rId27"/>
    <p:sldId id="327" r:id="rId28"/>
    <p:sldId id="328" r:id="rId29"/>
    <p:sldId id="329" r:id="rId30"/>
    <p:sldId id="330" r:id="rId31"/>
    <p:sldId id="331" r:id="rId32"/>
    <p:sldId id="33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167" autoAdjust="0"/>
  </p:normalViewPr>
  <p:slideViewPr>
    <p:cSldViewPr>
      <p:cViewPr varScale="1">
        <p:scale>
          <a:sx n="67" d="100"/>
          <a:sy n="67" d="100"/>
        </p:scale>
        <p:origin x="-139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3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3A00D-078A-453B-A60E-2C11B0B8BDEC}" type="datetimeFigureOut">
              <a:rPr lang="en-US" smtClean="0"/>
              <a:pPr/>
              <a:t>7/20/2014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EF384-9BB4-4CED-8FEF-635D5A721D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408119-7DC2-46C3-AC67-8F6505697CF4}"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5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5B5E422-6CD6-48D4-90C1-E9DED06EF664}" type="slidenum">
              <a:rPr lang="en-US" smtClean="0"/>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7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22E714-D049-4545-828E-A714266015BA}" type="slidenum">
              <a:rPr lang="en-US" smtClean="0"/>
              <a:pPr/>
              <a:t>6</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Keynes posited that in good economic times, the government should run a budget surplus and pay off the deficits that were run up in bad economic times. This part of Keynes’s prescription was never incorporated into Keynesian theory.</a:t>
            </a:r>
          </a:p>
        </p:txBody>
      </p:sp>
      <p:sp>
        <p:nvSpPr>
          <p:cNvPr id="138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E4222A-A858-46A2-B179-8F24D6FA3E36}" type="slidenum">
              <a:rPr lang="en-US" smtClean="0"/>
              <a:pPr/>
              <a:t>8</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9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06EE24-9914-4E2C-8C02-72A5CA95DCA7}" type="slidenum">
              <a:rPr lang="en-US" smtClean="0"/>
              <a:pPr/>
              <a:t>18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Keynes posited that in good economic times, the government should run a budget surplus and pay off the deficits that were run up in bad economic times. This part of Keynes’s prescription was never incorporated into Keynesian theory.</a:t>
            </a:r>
          </a:p>
        </p:txBody>
      </p:sp>
      <p:sp>
        <p:nvSpPr>
          <p:cNvPr id="140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1BF554-4B46-408D-A2B4-DD4E7B7AC873}" type="slidenum">
              <a:rPr lang="en-US" smtClean="0"/>
              <a:pPr/>
              <a:t>31</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1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2422A0-4185-4B5B-BED7-27FAFBE472EB}" type="slidenum">
              <a:rPr lang="en-US" smtClean="0"/>
              <a:pPr/>
              <a:t>32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819400"/>
            <a:ext cx="8229600" cy="1143000"/>
          </a:xfrm>
        </p:spPr>
        <p:txBody>
          <a:bodyPr/>
          <a:lstStyle/>
          <a:p>
            <a:pPr eaLnBrk="1" hangingPunct="1"/>
            <a:r>
              <a:rPr lang="en-US" sz="3200" b="1" dirty="0" smtClean="0"/>
              <a:t>Public Finance I: Resource Mobilization and the Structure of Taxation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pPr algn="l"/>
            <a:r>
              <a:rPr lang="en-US" b="1" dirty="0" smtClean="0"/>
              <a:t>Public Finance: The Basic Facts (</a:t>
            </a:r>
            <a:r>
              <a:rPr lang="en-US" b="1" dirty="0" err="1" smtClean="0"/>
              <a:t>contd</a:t>
            </a:r>
            <a:r>
              <a:rPr lang="en-US" b="1" dirty="0" smtClean="0"/>
              <a:t>…)</a:t>
            </a:r>
          </a:p>
        </p:txBody>
      </p:sp>
      <p:sp>
        <p:nvSpPr>
          <p:cNvPr id="57347" name="Content Placeholder 2"/>
          <p:cNvSpPr>
            <a:spLocks noGrp="1"/>
          </p:cNvSpPr>
          <p:nvPr>
            <p:ph idx="1"/>
          </p:nvPr>
        </p:nvSpPr>
        <p:spPr>
          <a:xfrm>
            <a:off x="457200" y="1905000"/>
            <a:ext cx="8229600" cy="4038600"/>
          </a:xfrm>
        </p:spPr>
        <p:txBody>
          <a:bodyPr/>
          <a:lstStyle/>
          <a:p>
            <a:r>
              <a:rPr lang="en-US" sz="2400" dirty="0" smtClean="0"/>
              <a:t>The </a:t>
            </a:r>
            <a:r>
              <a:rPr lang="en-US" sz="2400" b="1" u="sng" dirty="0" smtClean="0"/>
              <a:t>Elasticity Coefficient</a:t>
            </a:r>
            <a:r>
              <a:rPr lang="en-US" sz="2400" dirty="0" smtClean="0"/>
              <a:t> of a tax measures the built-in response of tax revenue to growth in income without any change in tax rate.</a:t>
            </a:r>
          </a:p>
          <a:p>
            <a:r>
              <a:rPr lang="en-US" sz="2400" b="1" u="sng" dirty="0" smtClean="0"/>
              <a:t>Buoyancy Coefficient </a:t>
            </a:r>
            <a:r>
              <a:rPr lang="en-US" sz="2400" dirty="0" smtClean="0"/>
              <a:t>measures the total responsiveness in the tax revenue to the growth of income, inclusive of changes in tax rates.</a:t>
            </a:r>
          </a:p>
          <a:p>
            <a:endParaRPr lang="en-US" sz="2400" dirty="0" smtClean="0"/>
          </a:p>
          <a:p>
            <a:r>
              <a:rPr lang="en-US" sz="2400" dirty="0" smtClean="0"/>
              <a:t> Table 10.19 show the extent of both for some important taxes. </a:t>
            </a:r>
          </a:p>
          <a:p>
            <a:endParaRPr lang="en-US"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G:\Dr. Khurrum\new Slides\29.JPG"/>
          <p:cNvPicPr>
            <a:picLocks noChangeAspect="1" noChangeArrowheads="1"/>
          </p:cNvPicPr>
          <p:nvPr/>
        </p:nvPicPr>
        <p:blipFill>
          <a:blip r:embed="rId3" cstate="print"/>
          <a:srcRect/>
          <a:stretch>
            <a:fillRect/>
          </a:stretch>
        </p:blipFill>
        <p:spPr bwMode="auto">
          <a:xfrm>
            <a:off x="1295400" y="735013"/>
            <a:ext cx="6553200" cy="5437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Content Placeholder 2"/>
          <p:cNvSpPr>
            <a:spLocks noGrp="1"/>
          </p:cNvSpPr>
          <p:nvPr>
            <p:ph idx="1"/>
          </p:nvPr>
        </p:nvSpPr>
        <p:spPr>
          <a:xfrm>
            <a:off x="457200" y="1905000"/>
            <a:ext cx="8229600" cy="4038600"/>
          </a:xfrm>
        </p:spPr>
        <p:txBody>
          <a:bodyPr>
            <a:normAutofit fontScale="92500"/>
          </a:bodyPr>
          <a:lstStyle/>
          <a:p>
            <a:r>
              <a:rPr lang="en-US" sz="2400" dirty="0" smtClean="0"/>
              <a:t>In most of the cases, a elasticity less than one shows that a one percent increase in income has a smaller effect on revenue </a:t>
            </a:r>
          </a:p>
          <a:p>
            <a:r>
              <a:rPr lang="en-US" sz="2400" dirty="0" smtClean="0"/>
              <a:t>Less than one Buoyancy shows the same effect but considering all the discretionary measures by the government.</a:t>
            </a:r>
          </a:p>
          <a:p>
            <a:r>
              <a:rPr lang="en-US" sz="2400" dirty="0" smtClean="0"/>
              <a:t>Might be due to </a:t>
            </a:r>
          </a:p>
          <a:p>
            <a:pPr lvl="1"/>
            <a:r>
              <a:rPr lang="en-US" sz="2000" dirty="0" smtClean="0"/>
              <a:t>presence of a large unofficial sector</a:t>
            </a:r>
          </a:p>
          <a:p>
            <a:pPr lvl="1"/>
            <a:r>
              <a:rPr lang="en-US" sz="2000" dirty="0" smtClean="0"/>
              <a:t>Wide array of tax exemptions</a:t>
            </a:r>
          </a:p>
          <a:p>
            <a:pPr lvl="1"/>
            <a:r>
              <a:rPr lang="en-US" sz="2000" dirty="0" smtClean="0"/>
              <a:t>Poor tax administration</a:t>
            </a:r>
          </a:p>
          <a:p>
            <a:endParaRPr lang="en-US" sz="2400" dirty="0" smtClean="0"/>
          </a:p>
          <a:p>
            <a:r>
              <a:rPr lang="en-US" sz="2400" dirty="0" smtClean="0"/>
              <a:t>Moving on to provincial efforts…..</a:t>
            </a:r>
          </a:p>
          <a:p>
            <a:endParaRPr lang="en-US" sz="2400" dirty="0" smtClean="0"/>
          </a:p>
          <a:p>
            <a:endParaRPr lang="en-US" sz="2400" dirty="0" smtClean="0"/>
          </a:p>
        </p:txBody>
      </p:sp>
      <p:sp>
        <p:nvSpPr>
          <p:cNvPr id="5" name="Title 1"/>
          <p:cNvSpPr>
            <a:spLocks noGrp="1"/>
          </p:cNvSpPr>
          <p:nvPr>
            <p:ph type="title"/>
          </p:nvPr>
        </p:nvSpPr>
        <p:spPr>
          <a:xfrm>
            <a:off x="457200" y="274638"/>
            <a:ext cx="8229600" cy="1143000"/>
          </a:xfrm>
        </p:spPr>
        <p:txBody>
          <a:bodyPr/>
          <a:lstStyle/>
          <a:p>
            <a:pPr algn="l"/>
            <a:r>
              <a:rPr lang="en-US" b="1" dirty="0" smtClean="0"/>
              <a:t>Cont…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G:\Dr. Khurrum\new Slides\31.JPG"/>
          <p:cNvPicPr>
            <a:picLocks noChangeAspect="1" noChangeArrowheads="1"/>
          </p:cNvPicPr>
          <p:nvPr/>
        </p:nvPicPr>
        <p:blipFill>
          <a:blip r:embed="rId3" cstate="print"/>
          <a:srcRect/>
          <a:stretch>
            <a:fillRect/>
          </a:stretch>
        </p:blipFill>
        <p:spPr bwMode="auto">
          <a:xfrm>
            <a:off x="357188" y="762000"/>
            <a:ext cx="8429625"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algn="l"/>
            <a:r>
              <a:rPr lang="en-US" b="1" dirty="0" smtClean="0"/>
              <a:t>Cont…</a:t>
            </a:r>
          </a:p>
        </p:txBody>
      </p:sp>
      <p:sp>
        <p:nvSpPr>
          <p:cNvPr id="60419" name="Content Placeholder 2"/>
          <p:cNvSpPr>
            <a:spLocks noGrp="1"/>
          </p:cNvSpPr>
          <p:nvPr>
            <p:ph idx="1"/>
          </p:nvPr>
        </p:nvSpPr>
        <p:spPr>
          <a:xfrm>
            <a:off x="457200" y="1676400"/>
            <a:ext cx="8229600" cy="4419600"/>
          </a:xfrm>
        </p:spPr>
        <p:txBody>
          <a:bodyPr/>
          <a:lstStyle/>
          <a:p>
            <a:r>
              <a:rPr lang="en-US" sz="2400" dirty="0" smtClean="0"/>
              <a:t>1991 NFC award placed provinces into a surplus position</a:t>
            </a:r>
          </a:p>
          <a:p>
            <a:endParaRPr lang="en-US" sz="2400" dirty="0" smtClean="0"/>
          </a:p>
          <a:p>
            <a:r>
              <a:rPr lang="en-US" sz="2400" dirty="0" smtClean="0"/>
              <a:t>Provinces own revenue effort fell appreciably after 1990/1, and development expenditures, which were mainly the responsibility of the provinces (see table 10.22) </a:t>
            </a:r>
          </a:p>
          <a:p>
            <a:pPr lvl="1"/>
            <a:r>
              <a:rPr lang="en-US" sz="2000" dirty="0" smtClean="0"/>
              <a:t>either decreased, as in the case of Punjab, or did not show much improvement, in the other three provinces.</a:t>
            </a:r>
          </a:p>
          <a:p>
            <a:r>
              <a:rPr lang="en-US" sz="2400" dirty="0" smtClean="0"/>
              <a:t>Education, health and water supply and sanitation are the main sectors where the provincial </a:t>
            </a:r>
            <a:r>
              <a:rPr lang="en-US" sz="2400" dirty="0" err="1" smtClean="0"/>
              <a:t>Govt’s</a:t>
            </a:r>
            <a:r>
              <a:rPr lang="en-US" sz="2400" dirty="0" smtClean="0"/>
              <a:t>. dominate, and overall 64 % of expenditures on the social sector is incurred at the provincial level.</a:t>
            </a:r>
          </a:p>
          <a:p>
            <a:endParaRPr lang="en-U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G:\Dr. Khurrum\new Slides\32.JPG"/>
          <p:cNvPicPr>
            <a:picLocks noChangeAspect="1" noChangeArrowheads="1"/>
          </p:cNvPicPr>
          <p:nvPr/>
        </p:nvPicPr>
        <p:blipFill>
          <a:blip r:embed="rId3" cstate="print"/>
          <a:srcRect/>
          <a:stretch>
            <a:fillRect/>
          </a:stretch>
        </p:blipFill>
        <p:spPr bwMode="auto">
          <a:xfrm>
            <a:off x="381000" y="747713"/>
            <a:ext cx="8305800" cy="5313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lgn="l"/>
            <a:r>
              <a:rPr lang="en-US" sz="3200" b="1" smtClean="0"/>
              <a:t>Important Issues in Public Finance and Revenue Mobilization </a:t>
            </a:r>
          </a:p>
        </p:txBody>
      </p:sp>
      <p:sp>
        <p:nvSpPr>
          <p:cNvPr id="61443" name="Content Placeholder 2"/>
          <p:cNvSpPr>
            <a:spLocks noGrp="1"/>
          </p:cNvSpPr>
          <p:nvPr>
            <p:ph idx="1"/>
          </p:nvPr>
        </p:nvSpPr>
        <p:spPr>
          <a:xfrm>
            <a:off x="457200" y="1676400"/>
            <a:ext cx="8229600" cy="4419600"/>
          </a:xfrm>
        </p:spPr>
        <p:txBody>
          <a:bodyPr/>
          <a:lstStyle/>
          <a:p>
            <a:pPr>
              <a:buFont typeface="Arial" charset="0"/>
              <a:buNone/>
            </a:pPr>
            <a:endParaRPr lang="en-US" sz="2000" b="1" dirty="0" smtClean="0"/>
          </a:p>
          <a:p>
            <a:pPr>
              <a:buFont typeface="Arial" charset="0"/>
              <a:buNone/>
            </a:pPr>
            <a:r>
              <a:rPr lang="en-US" sz="2000" b="1" dirty="0" smtClean="0"/>
              <a:t>Federal Taxes</a:t>
            </a:r>
            <a:endParaRPr lang="en-US" sz="700" b="1" dirty="0" smtClean="0"/>
          </a:p>
          <a:p>
            <a:r>
              <a:rPr lang="en-US" sz="2400" dirty="0" smtClean="0"/>
              <a:t>Problems of the Federal tax system are as follows:</a:t>
            </a:r>
          </a:p>
          <a:p>
            <a:endParaRPr lang="en-US" sz="2400" dirty="0" smtClean="0"/>
          </a:p>
          <a:p>
            <a:pPr lvl="1"/>
            <a:r>
              <a:rPr lang="en-US" sz="2000" dirty="0" smtClean="0"/>
              <a:t>1</a:t>
            </a:r>
            <a:r>
              <a:rPr lang="en-US" sz="2000" baseline="30000" dirty="0" smtClean="0"/>
              <a:t>st</a:t>
            </a:r>
            <a:r>
              <a:rPr lang="en-US" sz="2000" dirty="0" smtClean="0"/>
              <a:t>. Overall level of fiscal effort is low and the tax-to-GDP ratio has remained, more or less, stagnant at between 12 to 13 %.</a:t>
            </a:r>
          </a:p>
          <a:p>
            <a:pPr lvl="1">
              <a:buFont typeface="Arial" charset="0"/>
              <a:buNone/>
            </a:pPr>
            <a:r>
              <a:rPr lang="en-US" sz="2000" dirty="0" smtClean="0"/>
              <a:t>	</a:t>
            </a:r>
            <a:r>
              <a:rPr lang="en-US" sz="2000" dirty="0" smtClean="0">
                <a:solidFill>
                  <a:srgbClr val="FF0000"/>
                </a:solidFill>
              </a:rPr>
              <a:t>This is the main reason for high budget deficit.</a:t>
            </a:r>
          </a:p>
          <a:p>
            <a:pPr>
              <a:buFont typeface="Arial" charset="0"/>
              <a:buNone/>
            </a:pPr>
            <a:endParaRPr lang="en-US" sz="2400" dirty="0" smtClean="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381000" y="838200"/>
            <a:ext cx="8229600" cy="762000"/>
          </a:xfrm>
        </p:spPr>
        <p:txBody>
          <a:bodyPr/>
          <a:lstStyle/>
          <a:p>
            <a:pPr algn="l"/>
            <a:r>
              <a:rPr lang="en-US" sz="3200" b="1" smtClean="0"/>
              <a:t>Cont…</a:t>
            </a:r>
          </a:p>
        </p:txBody>
      </p:sp>
      <p:sp>
        <p:nvSpPr>
          <p:cNvPr id="62467" name="Content Placeholder 2"/>
          <p:cNvSpPr>
            <a:spLocks noGrp="1"/>
          </p:cNvSpPr>
          <p:nvPr>
            <p:ph idx="1"/>
          </p:nvPr>
        </p:nvSpPr>
        <p:spPr>
          <a:xfrm>
            <a:off x="457200" y="1752600"/>
            <a:ext cx="8229600" cy="4419600"/>
          </a:xfrm>
        </p:spPr>
        <p:txBody>
          <a:bodyPr/>
          <a:lstStyle/>
          <a:p>
            <a:pPr lvl="1">
              <a:buFont typeface="Arial" charset="0"/>
              <a:buNone/>
            </a:pPr>
            <a:endParaRPr lang="en-US" sz="300" b="1" dirty="0" smtClean="0"/>
          </a:p>
          <a:p>
            <a:pPr lvl="1"/>
            <a:r>
              <a:rPr lang="en-US" sz="2000" dirty="0" smtClean="0"/>
              <a:t>2</a:t>
            </a:r>
            <a:r>
              <a:rPr lang="en-US" sz="2000" baseline="30000" dirty="0" smtClean="0"/>
              <a:t>nd</a:t>
            </a:r>
            <a:r>
              <a:rPr lang="en-US" sz="2000" dirty="0" smtClean="0"/>
              <a:t>. There is overdependence on indirect taxes, which until recently accounted for a share in revenues of over 80%.</a:t>
            </a:r>
          </a:p>
          <a:p>
            <a:pPr lvl="2"/>
            <a:r>
              <a:rPr lang="en-US" sz="1600" dirty="0" smtClean="0"/>
              <a:t>This has imposed a higher excess burden of taxation.</a:t>
            </a:r>
          </a:p>
          <a:p>
            <a:pPr lvl="1">
              <a:buFont typeface="Arial" charset="0"/>
              <a:buNone/>
            </a:pPr>
            <a:endParaRPr lang="en-US" sz="2000" dirty="0" smtClean="0"/>
          </a:p>
          <a:p>
            <a:pPr lvl="1">
              <a:buFont typeface="Arial" charset="0"/>
              <a:buNone/>
            </a:pPr>
            <a:endParaRPr lang="en-US" sz="2000" dirty="0" smtClean="0"/>
          </a:p>
          <a:p>
            <a:pPr lvl="1"/>
            <a:r>
              <a:rPr lang="en-US" sz="2000" dirty="0" smtClean="0"/>
              <a:t>3</a:t>
            </a:r>
            <a:r>
              <a:rPr lang="en-US" sz="2000" baseline="30000" dirty="0" smtClean="0"/>
              <a:t>rd</a:t>
            </a:r>
            <a:r>
              <a:rPr lang="en-US" sz="2000" dirty="0" smtClean="0"/>
              <a:t>. Within indirect taxes there is domination of taxes on international trade, which has promoted inefficiency, distorted the allocation of resources and encouraged illicit trade.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81000" y="838200"/>
            <a:ext cx="8229600" cy="762000"/>
          </a:xfrm>
        </p:spPr>
        <p:txBody>
          <a:bodyPr/>
          <a:lstStyle/>
          <a:p>
            <a:pPr algn="l"/>
            <a:r>
              <a:rPr lang="en-US" sz="3200" b="1" smtClean="0"/>
              <a:t>Cont…</a:t>
            </a:r>
          </a:p>
        </p:txBody>
      </p:sp>
      <p:sp>
        <p:nvSpPr>
          <p:cNvPr id="63491"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pPr lvl="1"/>
            <a:r>
              <a:rPr lang="en-US" sz="2000" dirty="0" smtClean="0"/>
              <a:t>4</a:t>
            </a:r>
            <a:r>
              <a:rPr lang="en-US" sz="2000" baseline="30000" dirty="0" smtClean="0"/>
              <a:t>th</a:t>
            </a:r>
            <a:r>
              <a:rPr lang="en-US" sz="2000" dirty="0" smtClean="0"/>
              <a:t>. The effective tax bases of most taxes is narrow due to wide ranging exemptions and concessions and rampant tax evasion.</a:t>
            </a:r>
          </a:p>
          <a:p>
            <a:endParaRPr lang="en-US" sz="2400" dirty="0" smtClean="0"/>
          </a:p>
          <a:p>
            <a:pPr lvl="1"/>
            <a:r>
              <a:rPr lang="en-US" sz="2000" dirty="0" smtClean="0"/>
              <a:t>5</a:t>
            </a:r>
            <a:r>
              <a:rPr lang="en-US" sz="2000" baseline="30000" dirty="0" smtClean="0"/>
              <a:t>th</a:t>
            </a:r>
            <a:r>
              <a:rPr lang="en-US" sz="2000" dirty="0" smtClean="0"/>
              <a:t>. Tax administration is characterized by primitive and out-</a:t>
            </a:r>
            <a:r>
              <a:rPr lang="en-US" sz="2000" dirty="0" err="1" smtClean="0"/>
              <a:t>moded</a:t>
            </a:r>
            <a:r>
              <a:rPr lang="en-US" sz="2000" dirty="0" smtClean="0"/>
              <a:t> procedures, complex laws and considerable arbitrariness  and discretion. </a:t>
            </a:r>
          </a:p>
          <a:p>
            <a:pPr lvl="2"/>
            <a:r>
              <a:rPr lang="en-US" sz="2000" dirty="0" smtClean="0"/>
              <a:t>The common perception is one of high levels of corruption and inefficiency.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81000" y="838200"/>
            <a:ext cx="8229600" cy="762000"/>
          </a:xfrm>
        </p:spPr>
        <p:txBody>
          <a:bodyPr/>
          <a:lstStyle/>
          <a:p>
            <a:pPr algn="l"/>
            <a:r>
              <a:rPr lang="en-US" sz="3200" b="1" dirty="0" smtClean="0"/>
              <a:t>Cont…</a:t>
            </a:r>
          </a:p>
        </p:txBody>
      </p:sp>
      <p:sp>
        <p:nvSpPr>
          <p:cNvPr id="63491"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World Banks recommendations prior to commencement of structural adjustment programs:</a:t>
            </a:r>
          </a:p>
          <a:p>
            <a:pPr lvl="1"/>
            <a:r>
              <a:rPr lang="en-US" sz="2000" dirty="0" smtClean="0"/>
              <a:t>Low income elasticity because of narrow tax base</a:t>
            </a:r>
          </a:p>
          <a:p>
            <a:pPr lvl="1"/>
            <a:r>
              <a:rPr lang="en-US" sz="2000" dirty="0" err="1" smtClean="0"/>
              <a:t>Agri</a:t>
            </a:r>
            <a:r>
              <a:rPr lang="en-US" sz="2000" dirty="0" smtClean="0"/>
              <a:t> income for taxation</a:t>
            </a:r>
          </a:p>
          <a:p>
            <a:pPr lvl="1"/>
            <a:r>
              <a:rPr lang="en-US" sz="2000" dirty="0" smtClean="0"/>
              <a:t>A general consumption type tax (VAT) as an extension of sales tax</a:t>
            </a:r>
          </a:p>
          <a:p>
            <a:pPr lvl="2"/>
            <a:r>
              <a:rPr lang="en-US" sz="1600" dirty="0" smtClean="0"/>
              <a:t>Which doesn’t differentiate between imported and local goods</a:t>
            </a:r>
            <a:endParaRPr lang="en-US" sz="2000" dirty="0" smtClean="0"/>
          </a:p>
          <a:p>
            <a:endParaRPr lang="en-US" sz="2400" dirty="0" smtClean="0"/>
          </a:p>
          <a:p>
            <a:r>
              <a:rPr lang="en-US" sz="2400" dirty="0" smtClean="0"/>
              <a:t>Proper documentation of the economy</a:t>
            </a:r>
          </a:p>
          <a:p>
            <a:r>
              <a:rPr lang="en-US" sz="2400" dirty="0" smtClean="0"/>
              <a:t>Removing unnecessary exemptions</a:t>
            </a:r>
          </a:p>
          <a:p>
            <a:r>
              <a:rPr lang="en-US" sz="2400" dirty="0" smtClean="0"/>
              <a:t>Reform of the tax administration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381000" y="838200"/>
            <a:ext cx="8229600" cy="762000"/>
          </a:xfrm>
        </p:spPr>
        <p:txBody>
          <a:bodyPr>
            <a:normAutofit/>
          </a:bodyPr>
          <a:lstStyle/>
          <a:p>
            <a:pPr algn="l"/>
            <a:r>
              <a:rPr lang="en-US" sz="2800" b="1" dirty="0" smtClean="0"/>
              <a:t>Vested Interests and the taxation structure </a:t>
            </a:r>
          </a:p>
        </p:txBody>
      </p:sp>
      <p:sp>
        <p:nvSpPr>
          <p:cNvPr id="68611"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 Taxation structure needs to be seen in the context of different interest groups active in the economy. </a:t>
            </a:r>
          </a:p>
          <a:p>
            <a:endParaRPr lang="en-US" sz="1100" smtClean="0"/>
          </a:p>
          <a:p>
            <a:r>
              <a:rPr lang="en-US" sz="2400" smtClean="0"/>
              <a:t>The failure of Govt. to broaden the base of direct taxes by reducing tax expenditures leads to the identification of a number of factors which mitigate against success of reform initiatives as follows.</a:t>
            </a:r>
          </a:p>
          <a:p>
            <a:endParaRPr lang="en-US" sz="1100" smtClean="0"/>
          </a:p>
          <a:p>
            <a:r>
              <a:rPr lang="en-US" sz="2400" smtClean="0"/>
              <a:t>1. Lack of commitment to the reform by agents of the state, arising from a perception that the reform may damage vital national interests like food production, savings, exports etc.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81000" y="838200"/>
            <a:ext cx="8229600" cy="762000"/>
          </a:xfrm>
        </p:spPr>
        <p:txBody>
          <a:bodyPr>
            <a:normAutofit/>
          </a:bodyPr>
          <a:lstStyle/>
          <a:p>
            <a:pPr algn="l"/>
            <a:r>
              <a:rPr lang="en-US" sz="2800" b="1" dirty="0" smtClean="0"/>
              <a:t>Cont…</a:t>
            </a:r>
          </a:p>
        </p:txBody>
      </p:sp>
      <p:sp>
        <p:nvSpPr>
          <p:cNvPr id="69635"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2.  State capture by special interest groups like the traditional feudal elite, bureaucracy and the emerging corporate business interest.</a:t>
            </a:r>
          </a:p>
          <a:p>
            <a:endParaRPr lang="en-US" sz="2400" smtClean="0"/>
          </a:p>
          <a:p>
            <a:r>
              <a:rPr lang="en-US" sz="2400" smtClean="0"/>
              <a:t>3. Wrong strategy of implementation of reforms. By first reducing tax rates the opportunity which existed for bargaining with (and compensating) losers was lost.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81000" y="838200"/>
            <a:ext cx="8229600" cy="762000"/>
          </a:xfrm>
        </p:spPr>
        <p:txBody>
          <a:bodyPr/>
          <a:lstStyle/>
          <a:p>
            <a:pPr algn="l"/>
            <a:r>
              <a:rPr lang="en-US" sz="2800" b="1" smtClean="0"/>
              <a:t>Resource Mobilization at the Provincial Level</a:t>
            </a:r>
          </a:p>
        </p:txBody>
      </p:sp>
      <p:sp>
        <p:nvSpPr>
          <p:cNvPr id="64515"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Almost 90% of revenue is collected at the federal level and the remaining 10% distributed between the two lower tiers of Govt.</a:t>
            </a:r>
          </a:p>
          <a:p>
            <a:endParaRPr lang="en-US" sz="2400" smtClean="0"/>
          </a:p>
          <a:p>
            <a:r>
              <a:rPr lang="en-US" sz="2400" smtClean="0"/>
              <a:t>The role played by both Provincial and local governments play in the delivery of services is often critical.</a:t>
            </a:r>
          </a:p>
          <a:p>
            <a:endParaRPr lang="en-US" sz="2400" smtClean="0"/>
          </a:p>
          <a:p>
            <a:r>
              <a:rPr lang="en-US" sz="2400" smtClean="0"/>
              <a:t>Social services, in particular, such as education, health and water supply and sanitation are provided by provincial and local governments.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381000" y="838200"/>
            <a:ext cx="8229600" cy="762000"/>
          </a:xfrm>
        </p:spPr>
        <p:txBody>
          <a:bodyPr/>
          <a:lstStyle/>
          <a:p>
            <a:pPr algn="l"/>
            <a:r>
              <a:rPr lang="en-US" sz="2800" b="1" smtClean="0"/>
              <a:t>Cont…</a:t>
            </a:r>
          </a:p>
        </p:txBody>
      </p:sp>
      <p:sp>
        <p:nvSpPr>
          <p:cNvPr id="65539"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 Problems in the provincial resource mobilization structure are as follows:</a:t>
            </a:r>
          </a:p>
          <a:p>
            <a:endParaRPr lang="en-US" sz="2400" dirty="0" smtClean="0"/>
          </a:p>
          <a:p>
            <a:pPr lvl="1"/>
            <a:r>
              <a:rPr lang="en-US" sz="2000" dirty="0" smtClean="0"/>
              <a:t>1. Limited scope of resource mobilization as the large and relatively buoyant taxes, such as import duties, income and corporate tax, excise duties and sales tax, are with the federal</a:t>
            </a:r>
          </a:p>
          <a:p>
            <a:endParaRPr lang="en-US" sz="1400" dirty="0" smtClean="0"/>
          </a:p>
          <a:p>
            <a:pPr lvl="1"/>
            <a:r>
              <a:rPr lang="en-US" sz="2000" dirty="0" smtClean="0"/>
              <a:t>2. The </a:t>
            </a:r>
            <a:r>
              <a:rPr lang="en-US" sz="2000" dirty="0" err="1" smtClean="0"/>
              <a:t>Islamization</a:t>
            </a:r>
            <a:r>
              <a:rPr lang="en-US" sz="2000" dirty="0" smtClean="0"/>
              <a:t> process has caused loss of revenue from provincial excises, entertainment tax and land revenue.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381000" y="838200"/>
            <a:ext cx="8229600" cy="762000"/>
          </a:xfrm>
        </p:spPr>
        <p:txBody>
          <a:bodyPr/>
          <a:lstStyle/>
          <a:p>
            <a:pPr algn="l"/>
            <a:r>
              <a:rPr lang="en-US" sz="2800" b="1" smtClean="0"/>
              <a:t>Cont…</a:t>
            </a:r>
          </a:p>
        </p:txBody>
      </p:sp>
      <p:sp>
        <p:nvSpPr>
          <p:cNvPr id="66563" name="Content Placeholder 2"/>
          <p:cNvSpPr>
            <a:spLocks noGrp="1"/>
          </p:cNvSpPr>
          <p:nvPr>
            <p:ph idx="1"/>
          </p:nvPr>
        </p:nvSpPr>
        <p:spPr>
          <a:xfrm>
            <a:off x="457200" y="1676400"/>
            <a:ext cx="8229600" cy="4419600"/>
          </a:xfrm>
        </p:spPr>
        <p:txBody>
          <a:bodyPr/>
          <a:lstStyle/>
          <a:p>
            <a:pPr lvl="1">
              <a:buFont typeface="Arial" charset="0"/>
              <a:buNone/>
            </a:pPr>
            <a:endParaRPr lang="en-US" sz="300" b="1" dirty="0" smtClean="0"/>
          </a:p>
          <a:p>
            <a:pPr lvl="1"/>
            <a:r>
              <a:rPr lang="en-US" sz="2000" dirty="0" smtClean="0"/>
              <a:t> 3. Provincial governments have not been able to exploit the agricultural income tax, tax on value added in the services sector and capital gains on immovable properties.</a:t>
            </a:r>
          </a:p>
          <a:p>
            <a:pPr lvl="1"/>
            <a:endParaRPr lang="en-US" sz="2000" dirty="0" smtClean="0"/>
          </a:p>
          <a:p>
            <a:pPr lvl="1"/>
            <a:r>
              <a:rPr lang="en-US" sz="2000" dirty="0" smtClean="0"/>
              <a:t>4. The elasticity of provincial taxes is low, which means low growth in tax revenues.</a:t>
            </a:r>
          </a:p>
          <a:p>
            <a:pPr lvl="1"/>
            <a:endParaRPr lang="en-US" sz="2000" dirty="0" smtClean="0"/>
          </a:p>
          <a:p>
            <a:pPr lvl="1"/>
            <a:r>
              <a:rPr lang="en-US" sz="2000" dirty="0" smtClean="0"/>
              <a:t>5. Incentive environment prevalent in the country</a:t>
            </a:r>
          </a:p>
          <a:p>
            <a:pPr lvl="2"/>
            <a:r>
              <a:rPr lang="en-US" sz="1600" dirty="0" smtClean="0"/>
              <a:t>Access to ad hoc revenue deficit grant</a:t>
            </a:r>
          </a:p>
          <a:p>
            <a:pPr lvl="1"/>
            <a:endParaRPr lang="en-US" sz="2000" dirty="0" smtClean="0"/>
          </a:p>
          <a:p>
            <a:pPr lvl="1"/>
            <a:r>
              <a:rPr lang="en-US" sz="2000" dirty="0" smtClean="0"/>
              <a:t>6. Poor tax administration.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G:\Dr. Khurrum\new Slides\33.JPG"/>
          <p:cNvPicPr>
            <a:picLocks noChangeAspect="1" noChangeArrowheads="1"/>
          </p:cNvPicPr>
          <p:nvPr/>
        </p:nvPicPr>
        <p:blipFill>
          <a:blip r:embed="rId3" cstate="print"/>
          <a:srcRect/>
          <a:stretch>
            <a:fillRect/>
          </a:stretch>
        </p:blipFill>
        <p:spPr bwMode="auto">
          <a:xfrm>
            <a:off x="200025" y="1371600"/>
            <a:ext cx="874395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381000" y="838200"/>
            <a:ext cx="8229600" cy="762000"/>
          </a:xfrm>
        </p:spPr>
        <p:txBody>
          <a:bodyPr/>
          <a:lstStyle/>
          <a:p>
            <a:pPr algn="l"/>
            <a:r>
              <a:rPr lang="en-US" sz="3200" b="1" smtClean="0"/>
              <a:t>Local Government Revenues </a:t>
            </a:r>
          </a:p>
        </p:txBody>
      </p:sp>
      <p:sp>
        <p:nvSpPr>
          <p:cNvPr id="70659"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Provincial Govt’s. are perceived to be the main providers of benefits to the people.</a:t>
            </a:r>
          </a:p>
          <a:p>
            <a:endParaRPr lang="en-US" sz="1400" smtClean="0"/>
          </a:p>
          <a:p>
            <a:r>
              <a:rPr lang="en-US" sz="2400" smtClean="0"/>
              <a:t>It is also assumed that they are also better at raising revenues.</a:t>
            </a:r>
          </a:p>
          <a:p>
            <a:endParaRPr lang="en-US" sz="1200" smtClean="0"/>
          </a:p>
          <a:p>
            <a:r>
              <a:rPr lang="en-US" sz="2400" smtClean="0"/>
              <a:t>However, the surprising evidence is that local Govt’s. in the earlier and now defunct system, especially in large cities, have been successful in increasing their contribution to total revenues and there has been an improvement in the revenue mobilization efforts of local Govt’s.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In the </a:t>
            </a:r>
            <a:r>
              <a:rPr lang="en-US" sz="2400" dirty="0" err="1" smtClean="0"/>
              <a:t>1980s</a:t>
            </a:r>
            <a:r>
              <a:rPr lang="en-US" sz="2400" dirty="0" smtClean="0"/>
              <a:t>, local taxes grew by an annual rate of 18 %, far higher than the growth in revenues at the federal or provincial level.</a:t>
            </a:r>
          </a:p>
          <a:p>
            <a:endParaRPr lang="en-US" sz="1200" dirty="0" smtClean="0"/>
          </a:p>
          <a:p>
            <a:r>
              <a:rPr lang="en-US" sz="2400" dirty="0" smtClean="0"/>
              <a:t>Current pattern of intergovernmental fiscal relations between the provincial and local </a:t>
            </a:r>
            <a:r>
              <a:rPr lang="en-US" sz="2400" dirty="0" err="1" smtClean="0"/>
              <a:t>Govt’s</a:t>
            </a:r>
            <a:r>
              <a:rPr lang="en-US" sz="2400" dirty="0" smtClean="0"/>
              <a:t>. in the country is such that the former is instrumental in retarding the development, in terms of expenditure growth, of the latter.</a:t>
            </a:r>
          </a:p>
          <a:p>
            <a:pPr lvl="1"/>
            <a:r>
              <a:rPr lang="en-US" sz="2000" dirty="0" smtClean="0"/>
              <a:t>This is the case because the provincial </a:t>
            </a:r>
            <a:r>
              <a:rPr lang="en-US" sz="2000" dirty="0" err="1" smtClean="0"/>
              <a:t>Govt</a:t>
            </a:r>
            <a:r>
              <a:rPr lang="en-US" sz="2000" dirty="0" smtClean="0"/>
              <a:t> substitute local </a:t>
            </a:r>
            <a:r>
              <a:rPr lang="en-US" sz="2000" dirty="0" err="1" smtClean="0"/>
              <a:t>Govt</a:t>
            </a:r>
            <a:r>
              <a:rPr lang="en-US" sz="2000" dirty="0" smtClean="0"/>
              <a:t> in the provision of some important local services.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Buoyancy of Property tax depends on property value assessment</a:t>
            </a:r>
          </a:p>
          <a:p>
            <a:pPr lvl="1"/>
            <a:r>
              <a:rPr lang="en-US" sz="2000" dirty="0" smtClean="0"/>
              <a:t>Considerable effort but why should the province do it?</a:t>
            </a:r>
          </a:p>
          <a:p>
            <a:endParaRPr lang="en-US" sz="1200" dirty="0" smtClean="0"/>
          </a:p>
          <a:p>
            <a:r>
              <a:rPr lang="en-US" sz="2400" dirty="0" smtClean="0"/>
              <a:t>Current pattern of intergovernmental fiscal relations between the provincial and local </a:t>
            </a:r>
            <a:r>
              <a:rPr lang="en-US" sz="2400" dirty="0" err="1" smtClean="0"/>
              <a:t>Govt’s</a:t>
            </a:r>
            <a:r>
              <a:rPr lang="en-US" sz="2400" dirty="0" smtClean="0"/>
              <a:t>. in the country is such that the former is instrumental in retarding the development, in terms of expenditure growth, of the latter.</a:t>
            </a:r>
          </a:p>
          <a:p>
            <a:pPr lvl="1"/>
            <a:r>
              <a:rPr lang="en-US" sz="2000" dirty="0" smtClean="0"/>
              <a:t>This is the case because the provincial </a:t>
            </a:r>
            <a:r>
              <a:rPr lang="en-US" sz="2000" dirty="0" err="1" smtClean="0"/>
              <a:t>Govt</a:t>
            </a:r>
            <a:r>
              <a:rPr lang="en-US" sz="2000" dirty="0" smtClean="0"/>
              <a:t> substitute local </a:t>
            </a:r>
            <a:r>
              <a:rPr lang="en-US" sz="2000" dirty="0" err="1" smtClean="0"/>
              <a:t>Govt</a:t>
            </a:r>
            <a:r>
              <a:rPr lang="en-US" sz="2000" dirty="0" smtClean="0"/>
              <a:t> in the provision of some important local services.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81000" y="838200"/>
            <a:ext cx="8229600" cy="762000"/>
          </a:xfrm>
        </p:spPr>
        <p:txBody>
          <a:bodyPr/>
          <a:lstStyle/>
          <a:p>
            <a:pPr algn="l"/>
            <a:r>
              <a:rPr lang="en-US" sz="2800" b="1" smtClean="0"/>
              <a:t>Cont…</a:t>
            </a:r>
          </a:p>
        </p:txBody>
      </p:sp>
      <p:sp>
        <p:nvSpPr>
          <p:cNvPr id="7168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Applied Economic Research Center (</a:t>
            </a:r>
            <a:r>
              <a:rPr lang="en-US" sz="2400" dirty="0" err="1" smtClean="0"/>
              <a:t>AERC</a:t>
            </a:r>
            <a:r>
              <a:rPr lang="en-US" sz="2400" dirty="0" smtClean="0"/>
              <a:t>) reports on local </a:t>
            </a:r>
            <a:r>
              <a:rPr lang="en-US" sz="2400" dirty="0" err="1" smtClean="0"/>
              <a:t>Govt’s</a:t>
            </a:r>
            <a:r>
              <a:rPr lang="en-US" sz="2400" dirty="0" smtClean="0"/>
              <a:t> decentralization argued that its is justified on</a:t>
            </a:r>
          </a:p>
          <a:p>
            <a:pPr lvl="1"/>
            <a:r>
              <a:rPr lang="en-US" sz="2400" dirty="0" smtClean="0"/>
              <a:t>Economic Ground</a:t>
            </a:r>
          </a:p>
          <a:p>
            <a:pPr lvl="2"/>
            <a:r>
              <a:rPr lang="en-US" sz="1800" dirty="0" smtClean="0"/>
              <a:t>Reduction in cost or improvement in quality of services</a:t>
            </a:r>
          </a:p>
          <a:p>
            <a:pPr lvl="1"/>
            <a:r>
              <a:rPr lang="en-US" sz="2400" dirty="0" smtClean="0"/>
              <a:t>Political ground</a:t>
            </a:r>
          </a:p>
          <a:p>
            <a:pPr lvl="2"/>
            <a:r>
              <a:rPr lang="en-US" sz="1800" dirty="0" smtClean="0"/>
              <a:t>Sense of participation at grass root level</a:t>
            </a:r>
          </a:p>
          <a:p>
            <a:pPr lvl="2"/>
            <a:r>
              <a:rPr lang="en-US" sz="1800" dirty="0" smtClean="0"/>
              <a:t>Local representatives have better knowledge of local problems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381000" y="838200"/>
            <a:ext cx="8229600" cy="762000"/>
          </a:xfrm>
        </p:spPr>
        <p:txBody>
          <a:bodyPr>
            <a:normAutofit fontScale="90000"/>
          </a:bodyPr>
          <a:lstStyle/>
          <a:p>
            <a:pPr algn="l"/>
            <a:r>
              <a:rPr lang="en-US" sz="2800" b="1" dirty="0" smtClean="0"/>
              <a:t>The problems with local </a:t>
            </a:r>
            <a:r>
              <a:rPr lang="en-US" sz="2800" b="1" dirty="0" err="1" smtClean="0"/>
              <a:t>Govt’s</a:t>
            </a:r>
            <a:r>
              <a:rPr lang="en-US" sz="2800" b="1" dirty="0" smtClean="0"/>
              <a:t>. </a:t>
            </a:r>
            <a:br>
              <a:rPr lang="en-US" sz="2800" b="1" dirty="0" smtClean="0"/>
            </a:br>
            <a:r>
              <a:rPr lang="en-US" sz="2800" b="1" dirty="0" smtClean="0"/>
              <a:t>	</a:t>
            </a:r>
            <a:r>
              <a:rPr lang="en-US" sz="2700" b="1" dirty="0" smtClean="0"/>
              <a:t>Source: The Daily Times, Lahore, 15/12/2003</a:t>
            </a:r>
            <a:endParaRPr lang="en-US" sz="2800" b="1" dirty="0" smtClean="0"/>
          </a:p>
        </p:txBody>
      </p:sp>
      <p:sp>
        <p:nvSpPr>
          <p:cNvPr id="72707"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 District </a:t>
            </a:r>
            <a:r>
              <a:rPr lang="en-US" sz="2400" dirty="0" err="1" smtClean="0"/>
              <a:t>nazims</a:t>
            </a:r>
            <a:r>
              <a:rPr lang="en-US" sz="2400" dirty="0" smtClean="0"/>
              <a:t> of the local Govt. system have held their convention in Islamabad with the chairman of the National Reconstruction Bureau (</a:t>
            </a:r>
            <a:r>
              <a:rPr lang="en-US" sz="2400" dirty="0" err="1" smtClean="0"/>
              <a:t>NRB</a:t>
            </a:r>
            <a:r>
              <a:rPr lang="en-US" sz="2400" dirty="0" smtClean="0"/>
              <a:t>), Mr. </a:t>
            </a:r>
            <a:r>
              <a:rPr lang="en-US" sz="2400" dirty="0" err="1" smtClean="0"/>
              <a:t>Daniyal</a:t>
            </a:r>
            <a:r>
              <a:rPr lang="en-US" sz="2400" dirty="0" smtClean="0"/>
              <a:t> Aziz, in attendance.</a:t>
            </a:r>
          </a:p>
          <a:p>
            <a:pPr lvl="1"/>
            <a:r>
              <a:rPr lang="en-US" sz="2000" dirty="0" smtClean="0"/>
              <a:t>Understandably, there was no dearth of complaints.</a:t>
            </a:r>
          </a:p>
          <a:p>
            <a:endParaRPr lang="en-US" sz="2400" dirty="0" smtClean="0"/>
          </a:p>
          <a:p>
            <a:r>
              <a:rPr lang="en-US" sz="2400" dirty="0" smtClean="0"/>
              <a:t>The chairman of mother organization ended up sending a warning to the bureaucrats in the provinces not to exacerbate the relationship between the local and provincial </a:t>
            </a:r>
            <a:r>
              <a:rPr lang="en-US" sz="2400" dirty="0" err="1" smtClean="0"/>
              <a:t>Govt’s</a:t>
            </a:r>
            <a:r>
              <a:rPr lang="en-US" sz="2400" dirty="0" smtClean="0"/>
              <a:t>.</a:t>
            </a:r>
          </a:p>
          <a:p>
            <a:endParaRPr lang="en-US" sz="24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381000" y="838200"/>
            <a:ext cx="8229600" cy="762000"/>
          </a:xfrm>
        </p:spPr>
        <p:txBody>
          <a:bodyPr>
            <a:normAutofit/>
          </a:bodyPr>
          <a:lstStyle/>
          <a:p>
            <a:pPr algn="l"/>
            <a:r>
              <a:rPr lang="en-US" sz="2800" b="1" dirty="0" smtClean="0"/>
              <a:t>Cont…</a:t>
            </a:r>
          </a:p>
        </p:txBody>
      </p:sp>
      <p:sp>
        <p:nvSpPr>
          <p:cNvPr id="73731"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He said the provinces were reluctant to allow devolution of power to the elected local bodies because the centre had not devolved enough power to the provinces.</a:t>
            </a:r>
          </a:p>
          <a:p>
            <a:r>
              <a:rPr lang="en-US" sz="2400" smtClean="0"/>
              <a:t>But the </a:t>
            </a:r>
            <a:r>
              <a:rPr lang="en-US" sz="2400" u="sng" smtClean="0">
                <a:solidFill>
                  <a:srgbClr val="FF0000"/>
                </a:solidFill>
              </a:rPr>
              <a:t>District nazims were mostly worried about the lack of portocol, and no clear power</a:t>
            </a:r>
            <a:r>
              <a:rPr lang="en-US" sz="2400" smtClean="0">
                <a:solidFill>
                  <a:srgbClr val="FF0000"/>
                </a:solidFill>
              </a:rPr>
              <a:t> </a:t>
            </a:r>
            <a:r>
              <a:rPr lang="en-US" sz="2400" smtClean="0"/>
              <a:t>to hold the district bureaucracy to accountability through punitive measures.</a:t>
            </a:r>
          </a:p>
          <a:p>
            <a:endParaRPr lang="en-US" sz="2400" smtClean="0"/>
          </a:p>
          <a:p>
            <a:r>
              <a:rPr lang="en-US" sz="2400" smtClean="0"/>
              <a:t>It was obvious that not all the rules of business were in place for the smooth working of the new local Govt. system.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81000" y="838200"/>
            <a:ext cx="8229600" cy="762000"/>
          </a:xfrm>
        </p:spPr>
        <p:txBody>
          <a:bodyPr>
            <a:normAutofit fontScale="90000"/>
          </a:bodyPr>
          <a:lstStyle/>
          <a:p>
            <a:pPr algn="l"/>
            <a:r>
              <a:rPr lang="en-US" sz="2400" b="1" dirty="0" smtClean="0"/>
              <a:t>Is Local Govt. the Answer?</a:t>
            </a:r>
            <a:br>
              <a:rPr lang="en-US" sz="2400" b="1" dirty="0" smtClean="0"/>
            </a:br>
            <a:r>
              <a:rPr lang="en-US" sz="2400" b="1" dirty="0" smtClean="0"/>
              <a:t>The Contribution of Municipal </a:t>
            </a:r>
            <a:r>
              <a:rPr lang="en-US" sz="2400" b="1" dirty="0" err="1" smtClean="0"/>
              <a:t>Govt</a:t>
            </a:r>
            <a:r>
              <a:rPr lang="en-US" sz="2400" b="1" dirty="0" smtClean="0"/>
              <a:t> in Development </a:t>
            </a:r>
          </a:p>
        </p:txBody>
      </p:sp>
      <p:sp>
        <p:nvSpPr>
          <p:cNvPr id="74755" name="Content Placeholder 2"/>
          <p:cNvSpPr>
            <a:spLocks noGrp="1"/>
          </p:cNvSpPr>
          <p:nvPr>
            <p:ph idx="1"/>
          </p:nvPr>
        </p:nvSpPr>
        <p:spPr>
          <a:xfrm>
            <a:off x="457200" y="1676400"/>
            <a:ext cx="8229600" cy="4419600"/>
          </a:xfrm>
        </p:spPr>
        <p:txBody>
          <a:bodyPr>
            <a:normAutofit lnSpcReduction="10000"/>
          </a:bodyPr>
          <a:lstStyle/>
          <a:p>
            <a:pPr>
              <a:buFont typeface="Arial" charset="0"/>
              <a:buNone/>
              <a:defRPr/>
            </a:pPr>
            <a:endParaRPr lang="en-US" sz="700" b="1" dirty="0" smtClean="0"/>
          </a:p>
          <a:p>
            <a:pPr>
              <a:defRPr/>
            </a:pPr>
            <a:r>
              <a:rPr lang="en-US" sz="2400" dirty="0" smtClean="0"/>
              <a:t>The overall analysis of municipal, i.e. urban, local Govt’s. regarding the provision of services in the old system prior to 2000, suggest a number of conclusions.</a:t>
            </a:r>
          </a:p>
          <a:p>
            <a:pPr>
              <a:defRPr/>
            </a:pPr>
            <a:endParaRPr lang="en-US" sz="1050" dirty="0" smtClean="0"/>
          </a:p>
          <a:p>
            <a:pPr>
              <a:defRPr/>
            </a:pPr>
            <a:r>
              <a:rPr lang="en-US" sz="2400" dirty="0" smtClean="0"/>
              <a:t>Almost all councils in the large urban centers more or less restricted their role exclusively to the performance of some (or all) compulsory functions.</a:t>
            </a:r>
          </a:p>
          <a:p>
            <a:pPr>
              <a:defRPr/>
            </a:pPr>
            <a:endParaRPr lang="en-US" sz="1000" dirty="0" smtClean="0"/>
          </a:p>
          <a:p>
            <a:pPr>
              <a:defRPr/>
            </a:pPr>
            <a:r>
              <a:rPr lang="en-US" sz="2400" dirty="0" smtClean="0"/>
              <a:t>In small towns and cities, the financial and institutional capabilities of the councils restricted even the performance of compulsory functions, leave alone those of an optional nature as well.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381000" y="838200"/>
            <a:ext cx="8229600" cy="762000"/>
          </a:xfrm>
        </p:spPr>
        <p:txBody>
          <a:bodyPr/>
          <a:lstStyle/>
          <a:p>
            <a:pPr algn="l"/>
            <a:r>
              <a:rPr lang="en-US" sz="2800" b="1" smtClean="0"/>
              <a:t>Potential for Development by Local Govt’s.</a:t>
            </a:r>
          </a:p>
        </p:txBody>
      </p:sp>
      <p:sp>
        <p:nvSpPr>
          <p:cNvPr id="75779"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Urban local Govt’s. were specified a large and varied number of tasks and functions which they had to perform, and some which they may themselves have chosen to perform.</a:t>
            </a:r>
          </a:p>
          <a:p>
            <a:endParaRPr lang="en-US" sz="2400" smtClean="0"/>
          </a:p>
          <a:p>
            <a:r>
              <a:rPr lang="en-US" sz="2400" smtClean="0"/>
              <a:t>The scope of the statutes regarding the provision of services and facilities was broad enough to encourage major projects in the social sector which could have benefits underprivileged and vulnerable groups, especially women and children.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381000" y="838200"/>
            <a:ext cx="8229600" cy="762000"/>
          </a:xfrm>
        </p:spPr>
        <p:txBody>
          <a:bodyPr/>
          <a:lstStyle/>
          <a:p>
            <a:pPr algn="l"/>
            <a:r>
              <a:rPr lang="en-US" sz="2800" b="1" smtClean="0"/>
              <a:t>Cont…</a:t>
            </a:r>
          </a:p>
        </p:txBody>
      </p:sp>
      <p:sp>
        <p:nvSpPr>
          <p:cNvPr id="76803" name="Content Placeholder 2"/>
          <p:cNvSpPr>
            <a:spLocks noGrp="1"/>
          </p:cNvSpPr>
          <p:nvPr>
            <p:ph idx="1"/>
          </p:nvPr>
        </p:nvSpPr>
        <p:spPr>
          <a:xfrm>
            <a:off x="457200" y="1676400"/>
            <a:ext cx="8229600" cy="4419600"/>
          </a:xfrm>
        </p:spPr>
        <p:txBody>
          <a:bodyPr/>
          <a:lstStyle/>
          <a:p>
            <a:pPr>
              <a:buFont typeface="Arial" charset="0"/>
              <a:buNone/>
            </a:pPr>
            <a:endParaRPr lang="en-US" sz="700" b="1" dirty="0" smtClean="0"/>
          </a:p>
          <a:p>
            <a:r>
              <a:rPr lang="en-US" sz="2400" dirty="0" smtClean="0"/>
              <a:t>Almost all major areas were covered in the statutes and very few more could have been added. Technically, provincial </a:t>
            </a:r>
            <a:r>
              <a:rPr lang="en-US" sz="2400" dirty="0" err="1" smtClean="0"/>
              <a:t>Govt’s</a:t>
            </a:r>
            <a:r>
              <a:rPr lang="en-US" sz="2400" dirty="0" smtClean="0"/>
              <a:t>. could delegate further responsibilities to the local governments as they deem it.</a:t>
            </a:r>
          </a:p>
          <a:p>
            <a:r>
              <a:rPr lang="en-US" sz="2400" dirty="0" smtClean="0"/>
              <a:t>Constraints</a:t>
            </a:r>
          </a:p>
          <a:p>
            <a:pPr lvl="1"/>
            <a:r>
              <a:rPr lang="en-US" sz="2000" dirty="0" smtClean="0"/>
              <a:t>Financial</a:t>
            </a:r>
          </a:p>
          <a:p>
            <a:pPr lvl="1"/>
            <a:r>
              <a:rPr lang="en-US" sz="2000" dirty="0" smtClean="0"/>
              <a:t>Administrative</a:t>
            </a:r>
          </a:p>
          <a:p>
            <a:pPr lvl="2"/>
            <a:r>
              <a:rPr lang="en-US" sz="1600" dirty="0" smtClean="0"/>
              <a:t>Large corporations under provinces</a:t>
            </a:r>
          </a:p>
          <a:p>
            <a:pPr lvl="1"/>
            <a:endParaRPr lang="en-US" sz="20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381000" y="838200"/>
            <a:ext cx="8229600" cy="762000"/>
          </a:xfrm>
        </p:spPr>
        <p:txBody>
          <a:bodyPr/>
          <a:lstStyle/>
          <a:p>
            <a:pPr algn="l"/>
            <a:r>
              <a:rPr lang="en-US" sz="2800" b="1" smtClean="0"/>
              <a:t>Is Local Govt. the Answer?</a:t>
            </a:r>
          </a:p>
        </p:txBody>
      </p:sp>
      <p:sp>
        <p:nvSpPr>
          <p:cNvPr id="77827"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It seems quite clear that the existing structure of Govt. of Pakistan does still not permit any meaningful role to this important tier in the hierarchy.</a:t>
            </a:r>
          </a:p>
          <a:p>
            <a:r>
              <a:rPr lang="en-US" sz="2400" smtClean="0"/>
              <a:t>Local Govt. with the exception of a few large city district Govt. has been reduced to an institution that pays recurring costs incurred by schemes often developed by other levels of Govt’s.</a:t>
            </a:r>
          </a:p>
          <a:p>
            <a:r>
              <a:rPr lang="en-US" sz="2400" smtClean="0"/>
              <a:t>Furthermore, most, if not all, local Govt’s. face severe financial constraints and are not even in a position to pay the salaries of their employees.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81000" y="838200"/>
            <a:ext cx="8229600" cy="762000"/>
          </a:xfrm>
        </p:spPr>
        <p:txBody>
          <a:bodyPr/>
          <a:lstStyle/>
          <a:p>
            <a:pPr algn="l"/>
            <a:r>
              <a:rPr lang="en-US" sz="2800" b="1" smtClean="0"/>
              <a:t>Cont…</a:t>
            </a:r>
          </a:p>
        </p:txBody>
      </p:sp>
      <p:sp>
        <p:nvSpPr>
          <p:cNvPr id="78851" name="Content Placeholder 2"/>
          <p:cNvSpPr>
            <a:spLocks noGrp="1"/>
          </p:cNvSpPr>
          <p:nvPr>
            <p:ph idx="1"/>
          </p:nvPr>
        </p:nvSpPr>
        <p:spPr>
          <a:xfrm>
            <a:off x="457200" y="1676400"/>
            <a:ext cx="8229600" cy="4419600"/>
          </a:xfrm>
        </p:spPr>
        <p:txBody>
          <a:bodyPr>
            <a:normAutofit lnSpcReduction="10000"/>
          </a:bodyPr>
          <a:lstStyle/>
          <a:p>
            <a:pPr>
              <a:buFont typeface="Arial" charset="0"/>
              <a:buNone/>
            </a:pPr>
            <a:endParaRPr lang="en-US" sz="700" b="1" dirty="0" smtClean="0"/>
          </a:p>
          <a:p>
            <a:r>
              <a:rPr lang="en-US" sz="2400" dirty="0" smtClean="0"/>
              <a:t>It would also be fair to say that local Governments are not solely responsible for the dire straits they are in. U</a:t>
            </a:r>
          </a:p>
          <a:p>
            <a:r>
              <a:rPr lang="en-US" sz="2400" dirty="0" err="1" smtClean="0"/>
              <a:t>nless</a:t>
            </a:r>
            <a:r>
              <a:rPr lang="en-US" sz="2400" dirty="0" smtClean="0"/>
              <a:t> provincial and national governments practice better governance at all levels of the hierarchical structure, the status quo is unlikely to be changed.</a:t>
            </a:r>
          </a:p>
          <a:p>
            <a:r>
              <a:rPr lang="en-US" sz="2400" dirty="0" smtClean="0"/>
              <a:t>Local governments are ineffective not so much due to their own faults, but due to the way they have been treated by the higher echelons of governments.</a:t>
            </a:r>
          </a:p>
          <a:p>
            <a:r>
              <a:rPr lang="en-US" sz="2400" dirty="0" smtClean="0"/>
              <a:t>For local governments to work more effectively, higher tiers of governments must have more confidence in them and must relinquish effective control.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381000" y="838200"/>
            <a:ext cx="8229600" cy="762000"/>
          </a:xfrm>
        </p:spPr>
        <p:txBody>
          <a:bodyPr>
            <a:normAutofit fontScale="90000"/>
          </a:bodyPr>
          <a:lstStyle/>
          <a:p>
            <a:pPr algn="l"/>
            <a:r>
              <a:rPr lang="en-US" sz="2800" b="1" smtClean="0"/>
              <a:t>The nature of Public debt and the Fiscal Deficit: a Preliminary Introduction</a:t>
            </a:r>
          </a:p>
        </p:txBody>
      </p:sp>
      <p:sp>
        <p:nvSpPr>
          <p:cNvPr id="79875" name="Content Placeholder 2"/>
          <p:cNvSpPr>
            <a:spLocks noGrp="1"/>
          </p:cNvSpPr>
          <p:nvPr>
            <p:ph idx="1"/>
          </p:nvPr>
        </p:nvSpPr>
        <p:spPr>
          <a:xfrm>
            <a:off x="457200" y="1676400"/>
            <a:ext cx="8229600" cy="4419600"/>
          </a:xfrm>
        </p:spPr>
        <p:txBody>
          <a:bodyPr/>
          <a:lstStyle/>
          <a:p>
            <a:pPr>
              <a:buFont typeface="Arial" charset="0"/>
              <a:buNone/>
            </a:pPr>
            <a:endParaRPr lang="en-US" sz="700" b="1" smtClean="0"/>
          </a:p>
          <a:p>
            <a:r>
              <a:rPr lang="en-US" sz="2400" smtClean="0"/>
              <a:t>If one single factor were to be identified on which the entire structural adjustment programs from 1988 to 2004 were based, it would have to be the fiscal deficit.</a:t>
            </a:r>
          </a:p>
          <a:p>
            <a:endParaRPr lang="en-US" sz="1100" smtClean="0"/>
          </a:p>
          <a:p>
            <a:r>
              <a:rPr lang="en-US" sz="2400" smtClean="0"/>
              <a:t>The reduction of the adjustment programmes, and most other measures seem to revolve around this objective. </a:t>
            </a:r>
          </a:p>
          <a:p>
            <a:endParaRPr lang="en-US" sz="1200" smtClean="0"/>
          </a:p>
          <a:p>
            <a:r>
              <a:rPr lang="en-US" sz="2400" smtClean="0"/>
              <a:t>High fiscal deficits would ultimately undermine growth and inflation objectives and put pressure on imports, worsening the current account deficit position.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G:\Dr. Khurrum\new Slides\34.JPG"/>
          <p:cNvPicPr>
            <a:picLocks noChangeAspect="1" noChangeArrowheads="1"/>
          </p:cNvPicPr>
          <p:nvPr/>
        </p:nvPicPr>
        <p:blipFill>
          <a:blip r:embed="rId3" cstate="print"/>
          <a:srcRect/>
          <a:stretch>
            <a:fillRect/>
          </a:stretch>
        </p:blipFill>
        <p:spPr bwMode="auto">
          <a:xfrm>
            <a:off x="152400" y="838200"/>
            <a:ext cx="8791575" cy="1933575"/>
          </a:xfrm>
          <a:prstGeom prst="rect">
            <a:avLst/>
          </a:prstGeom>
          <a:noFill/>
          <a:ln w="9525">
            <a:noFill/>
            <a:miter lim="800000"/>
            <a:headEnd/>
            <a:tailEnd/>
          </a:ln>
        </p:spPr>
      </p:pic>
      <p:pic>
        <p:nvPicPr>
          <p:cNvPr id="80899" name="Picture 3" descr="G:\Dr. Khurrum\new Slides\35.JPG"/>
          <p:cNvPicPr>
            <a:picLocks noChangeAspect="1" noChangeArrowheads="1"/>
          </p:cNvPicPr>
          <p:nvPr/>
        </p:nvPicPr>
        <p:blipFill>
          <a:blip r:embed="rId4" cstate="print"/>
          <a:srcRect/>
          <a:stretch>
            <a:fillRect/>
          </a:stretch>
        </p:blipFill>
        <p:spPr bwMode="auto">
          <a:xfrm>
            <a:off x="152400" y="3276600"/>
            <a:ext cx="87630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G:\Dr. Khurrum\new Slides\36.JPG"/>
          <p:cNvPicPr>
            <a:picLocks noChangeAspect="1" noChangeArrowheads="1"/>
          </p:cNvPicPr>
          <p:nvPr/>
        </p:nvPicPr>
        <p:blipFill>
          <a:blip r:embed="rId3" cstate="print"/>
          <a:srcRect/>
          <a:stretch>
            <a:fillRect/>
          </a:stretch>
        </p:blipFill>
        <p:spPr bwMode="auto">
          <a:xfrm>
            <a:off x="152400" y="762000"/>
            <a:ext cx="8763000" cy="191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1895</Words>
  <Application>Microsoft Office PowerPoint</Application>
  <PresentationFormat>On-screen Show (4:3)</PresentationFormat>
  <Paragraphs>176</Paragraphs>
  <Slides>32</Slides>
  <Notes>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Public Finance  (MPA405)</vt:lpstr>
      <vt:lpstr>Public Finance I: Resource Mobilization and the Structure of Taxation </vt:lpstr>
      <vt:lpstr>Public Finance: The Basic Facts (contd…)</vt:lpstr>
      <vt:lpstr>Slide 4</vt:lpstr>
      <vt:lpstr>Cont…</vt:lpstr>
      <vt:lpstr>Slide 6</vt:lpstr>
      <vt:lpstr>Cont…</vt:lpstr>
      <vt:lpstr>Slide 8</vt:lpstr>
      <vt:lpstr>Important Issues in Public Finance and Revenue Mobilization </vt:lpstr>
      <vt:lpstr>Cont…</vt:lpstr>
      <vt:lpstr>Cont…</vt:lpstr>
      <vt:lpstr>Cont…</vt:lpstr>
      <vt:lpstr>Vested Interests and the taxation structure </vt:lpstr>
      <vt:lpstr>Cont…</vt:lpstr>
      <vt:lpstr>Resource Mobilization at the Provincial Level</vt:lpstr>
      <vt:lpstr>Cont…</vt:lpstr>
      <vt:lpstr>Cont…</vt:lpstr>
      <vt:lpstr>Slide 18</vt:lpstr>
      <vt:lpstr>Local Government Revenues </vt:lpstr>
      <vt:lpstr>Cont…</vt:lpstr>
      <vt:lpstr>Cont…</vt:lpstr>
      <vt:lpstr>Cont…</vt:lpstr>
      <vt:lpstr>The problems with local Govt’s.   Source: The Daily Times, Lahore, 15/12/2003</vt:lpstr>
      <vt:lpstr>Cont…</vt:lpstr>
      <vt:lpstr>Is Local Govt. the Answer? The Contribution of Municipal Govt in Development </vt:lpstr>
      <vt:lpstr>Potential for Development by Local Govt’s.</vt:lpstr>
      <vt:lpstr>Cont…</vt:lpstr>
      <vt:lpstr>Is Local Govt. the Answer?</vt:lpstr>
      <vt:lpstr>Cont…</vt:lpstr>
      <vt:lpstr>The nature of Public debt and the Fiscal Deficit: a Preliminary Introduction</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 I: Resource Mobilization and the Structure of Taxation</dc:title>
  <dc:creator>Administrator</dc:creator>
  <cp:lastModifiedBy>NTS</cp:lastModifiedBy>
  <cp:revision>27</cp:revision>
  <dcterms:created xsi:type="dcterms:W3CDTF">2006-08-16T00:00:00Z</dcterms:created>
  <dcterms:modified xsi:type="dcterms:W3CDTF">2014-07-19T20:34:13Z</dcterms:modified>
</cp:coreProperties>
</file>