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364" r:id="rId2"/>
    <p:sldId id="256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8" r:id="rId27"/>
    <p:sldId id="297" r:id="rId28"/>
    <p:sldId id="299" r:id="rId29"/>
    <p:sldId id="300" r:id="rId30"/>
    <p:sldId id="301" r:id="rId31"/>
    <p:sldId id="302" r:id="rId32"/>
    <p:sldId id="303" r:id="rId33"/>
    <p:sldId id="30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167" autoAdjust="0"/>
  </p:normalViewPr>
  <p:slideViewPr>
    <p:cSldViewPr>
      <p:cViewPr varScale="1">
        <p:scale>
          <a:sx n="67" d="100"/>
          <a:sy n="67" d="100"/>
        </p:scale>
        <p:origin x="-139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A00D-078A-453B-A60E-2C11B0B8BDEC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EF384-9BB4-4CED-8FEF-635D5A721D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408119-7DC2-46C3-AC67-8F6505697CF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93D6DA7-4229-4DD0-9990-639D9A271A4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C27DD6-EDDA-41C3-9699-5D5336BF67CE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74ADB2D-C7BF-4E8D-84A3-71F723597B2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539210-5B43-4297-A693-61D72E883A69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D47832-91E8-475F-9757-A26653C13942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58DD21E-7E35-4AB1-A368-5F78E0847AFA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CE5D59-90B2-4AC1-839A-AE499796D261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014ADE-B57C-4322-B96F-A73FA211AD48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4AFAD8-5D1D-41C3-809E-396979FD1CAC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7A8A31-A14B-47A0-A155-8E9C32BEDDB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ED8C84D-E74F-46ED-8B29-674C524112F2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DD57E6-389F-4AEF-9F63-1681C83AF60F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1A9A0F-828F-40CE-8370-3B648348A7B6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B20BCB-D9E4-4307-8A4C-B69479FDFB33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F248AA-4B61-43E9-B795-34A7C4D0F0AE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653C2D2-7C38-4E48-8070-1FC4636A33E9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559F1E5-4F47-4B8E-8423-68207F3E7CB6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2CC852-B15A-4494-A7B2-97F53FA58E01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807E87-7506-464D-B5BB-ED8E50C1C491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75E4231-7E43-467B-9B72-605A8CA4FF5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162B96-2E1E-4A8C-BD10-DD1EF76FEE23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2CC2723-00AC-438F-A50E-5678EC6B47E5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7ADA47-6CEB-4785-B810-3C6DC034CDD3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5A1378-D4A3-472B-B339-33D1EB70C201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97D5F2-272B-44B8-9324-E8142311BC88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BE29D73-C56C-43A1-B7E2-36206CFEE7BD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290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ACC19F-91F5-4AA2-9BD1-519F4B4081E2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1511F96-6E0D-43B4-A0FA-457DAFECEF93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E4AD4D-9600-4769-9301-A38D3296711B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2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32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07E7BA1-0FE6-4838-90B5-6F1609CF5A73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33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76846E7-417C-44E6-8D6E-B902C7A4B7D6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Public Finance I: Resource Mobilization and the Structure of Taxation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 smtClean="0"/>
              <a:t>Overall </a:t>
            </a:r>
            <a:r>
              <a:rPr lang="en-US" sz="2800" b="1" dirty="0" smtClean="0"/>
              <a:t>Evaluation of the Intergovernmental Transfer System </a:t>
            </a:r>
            <a:endParaRPr lang="en-US" sz="5400" b="1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038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1200" dirty="0" smtClean="0"/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16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 intergovernmental transfer arrangements in Pakistan, which include shared taxes based on population, straight transfers based on collection origin and various grants, have been criticized by experts for several reasons.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 straight transfers component (12% of total transfer revenue) returns selected resources revenues (oil, gas excise and royalties, and hydroelectric profits) to the point of collection. 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4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These arrangements are criticized for having no particular economic justifications.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On the other hand, they do benefit the smaller and less wealthy provinces, but this creates some major resentment.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Large, wealthy provinces are now seeking similar resources treatment for their agricultural commodities.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However, given the distribution of natural resources and </a:t>
            </a:r>
            <a:r>
              <a:rPr lang="en-US" sz="2200" u="sng" smtClean="0"/>
              <a:t>current political environment,</a:t>
            </a:r>
            <a:r>
              <a:rPr lang="en-US" sz="2200" smtClean="0"/>
              <a:t> it may be advisable to continue with the present system of straight transfers as they provide some resources to backward provinces.</a:t>
            </a:r>
            <a:endParaRPr lang="en-US" sz="2200" u="sng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pPr algn="l" eaLnBrk="1" hangingPunct="1"/>
            <a:r>
              <a:rPr lang="en-US" sz="2400" b="1" dirty="0" smtClean="0"/>
              <a:t>Fiscal </a:t>
            </a:r>
            <a:r>
              <a:rPr lang="en-US" sz="2400" b="1" dirty="0" smtClean="0"/>
              <a:t>Issues under the new District Government System</a:t>
            </a:r>
            <a:r>
              <a:rPr lang="en-US" sz="2000" b="1" dirty="0" smtClean="0"/>
              <a:t> </a:t>
            </a:r>
            <a:r>
              <a:rPr lang="en-US" sz="2800" b="1" dirty="0" smtClean="0"/>
              <a:t> </a:t>
            </a:r>
            <a:endParaRPr lang="en-US" sz="5400" b="1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3820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1200" smtClean="0"/>
          </a:p>
          <a:p>
            <a:pPr eaLnBrk="1" hangingPunct="1">
              <a:buFont typeface="Arial" charset="0"/>
              <a:buNone/>
            </a:pPr>
            <a:endParaRPr lang="en-US" sz="300" smtClean="0"/>
          </a:p>
          <a:p>
            <a:pPr eaLnBrk="1" hangingPunct="1"/>
            <a:r>
              <a:rPr lang="en-US" sz="2400" smtClean="0"/>
              <a:t>With current Govt. system, imposition of a new tax by a local government, without any corresponding levy by other similar governments, can make mobile taxed resources move out of the taxed jurisdiction to other locations. </a:t>
            </a:r>
          </a:p>
          <a:p>
            <a:pPr eaLnBrk="1" hangingPunct="1">
              <a:buFont typeface="Arial" charset="0"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This discriminates against the more backward jurisdictions, where the revenue needs are highest, but where, due lack of infrastructure and other amenities, economic activities are already limited.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Local Govt. employed a variety of new revenue measures to meet their expenditure needs, with no consideration given to the viability, efficacy or sustainability of these measures.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For example: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A tehsil in Khairpur district decide to use its development funds to establish public real estate, which could yield a future stream of rental income for the TMA.   </a:t>
            </a:r>
          </a:p>
          <a:p>
            <a:pPr eaLnBrk="1" hangingPunct="1">
              <a:buFont typeface="Arial" charset="0"/>
              <a:buNone/>
            </a:pPr>
            <a:r>
              <a:rPr lang="en-US" sz="220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Public Finance: The Basic Facts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Main source of revenue has historically been from customs duties, i.e. taxation on trade.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With high tariff barriers and imports substituting industrialization, this is a logical outcome.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Taxes from imports were, until recently, the main source of revenue for the exchequer.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Despite the impressive industrialization and dynamic economic growth that took place in the 1960s, the contribution of income and corporate taxes actually declined as a percentage of total revenue receipts for United Pakistan (Pakistan + Bangladesh).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On expenditure side, Pakistan was with more than half of the total expenditure being spent on defense from 1947 to at least 1970/1.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In 1970/1, 53 % of total expenditure was on defense.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In 1962/3, for example, of the total resources available to spend in Pakistan, as much as 73 % were external funds; in 1966/7, this was 74 %.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G:\Dr. Khurrum\new Slides\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650" y="2038350"/>
            <a:ext cx="86487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G:\Dr. Khurrum\new Slides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2209800"/>
            <a:ext cx="89820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G:\Dr. Khurrum\new Slides\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85800"/>
            <a:ext cx="8686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200" smtClean="0"/>
              <a:t>Pakistan’s economy was highly dependent on aid and that much of the industrialization boom of the decade of development was foreign funded.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The interesting fact is that even after 16 years of structural reforms,  very little has changed, and in fact, in the case of tax revenues as a per cent of GDP, there is much deterioration, presented in next table 10.6.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Tables 10.7 and 10.8 then break down the revenue and expenditure statements of the Govt. in greater detail.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:\Dr. Khurrum\new Slides\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609600"/>
            <a:ext cx="5248275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:\Dr. Khurrum\new Slides\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533400"/>
            <a:ext cx="38100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 In table 10.7, revenue from taxation is far greater than that from non-tax revenue, and that indirect taxes are many times as large as direct taxes.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In indirect tax category, import duties used to dominate by far, and provided the largest source of income to the Govt.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This has all changed and has been one of the most significant changes in Pakistan’s economy as a result of lowering tariffs and overall reforms.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:\Dr. Khurrum\new Slides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8775" y="747713"/>
            <a:ext cx="588645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Data for 2002/3 also show that defense and interest payments accounts for more than half of all Govt. expenditures.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This issue is the key importance to the economy and politics.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Development expenditure is far less than current or non-development expenditure, and in 2002/3 was less than 19% of total provincial and federal current expenditures.</a:t>
            </a:r>
          </a:p>
          <a:p>
            <a:pPr eaLnBrk="1" hangingPunct="1"/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G:\Dr. Khurrum\new Slides\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209800"/>
            <a:ext cx="876300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Table 10.9, shows that total revenue has not grown substantially over the last decade and range around 17 or 18 % of the GDP.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Tax revenue is only around 13 % and is cause for serious concern.</a:t>
            </a:r>
          </a:p>
          <a:p>
            <a:pPr eaLnBrk="1" hangingPunct="1"/>
            <a:endParaRPr lang="en-US" sz="2200" smtClean="0"/>
          </a:p>
          <a:p>
            <a:pPr eaLnBrk="1" hangingPunct="1"/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G:\Dr. Khurrum\new Slides\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919288"/>
            <a:ext cx="885825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Table 10.10, shows how Govt. expenditures have grown over a time and the extent of allocation to different expenditure heads. 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Defense and interest payments have shown only positive, at times dramatic, increases over the previous year.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Development expenditure have been cut, by equal dramatic amounts, in some years.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G:\Dr. Khurrum\new Slides\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71700" y="914400"/>
            <a:ext cx="4800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G:\Dr. Khurrum\new Slides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488" y="2362200"/>
            <a:ext cx="89630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b="1" smtClean="0"/>
              <a:t>Cont…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229600" cy="4038600"/>
          </a:xfrm>
        </p:spPr>
        <p:txBody>
          <a:bodyPr/>
          <a:lstStyle/>
          <a:p>
            <a:pPr eaLnBrk="1" hangingPunct="1"/>
            <a:r>
              <a:rPr lang="en-US" sz="2200" smtClean="0"/>
              <a:t>Table 10.11, looks at these expenditure figures as a proportion of GDP, and shows that interest payments and defense consume almost half of the total expenditures.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Know we will examine some of key public finance ratios in Pakistan over a period of about thirty years as shown in table 10.12.</a:t>
            </a:r>
          </a:p>
          <a:p>
            <a:pPr eaLnBrk="1" hangingPunct="1"/>
            <a:endParaRPr lang="en-US" sz="2200" smtClean="0"/>
          </a:p>
          <a:p>
            <a:pPr eaLnBrk="1" hangingPunct="1"/>
            <a:r>
              <a:rPr lang="en-US" sz="2200" smtClean="0"/>
              <a:t>Table 10.13 to 10.20 are presented in next slides.</a:t>
            </a:r>
          </a:p>
          <a:p>
            <a:pPr eaLnBrk="1" hangingPunct="1"/>
            <a:endParaRPr lang="en-US" sz="2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G:\Dr. Khurrum\new Slides\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" y="757238"/>
            <a:ext cx="8172450" cy="534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G:\Dr. Khurrum\new Slides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95400"/>
            <a:ext cx="85058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G:\Dr. Khurrum\new Slides\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88" y="2000250"/>
            <a:ext cx="90392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G:\Dr. Khurrum\new Slides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685800"/>
            <a:ext cx="86868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G:\Dr. Khurrum\new Slides\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55650"/>
            <a:ext cx="8675688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G:\Dr. Khurrum\new Slides\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525" y="685800"/>
            <a:ext cx="53149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G:\Dr. Khurrum\new Slides\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143000"/>
            <a:ext cx="877252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:\Dr. Khurrum\new Slides\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038" y="852488"/>
            <a:ext cx="8742362" cy="516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927</Words>
  <Application>Microsoft Office PowerPoint</Application>
  <PresentationFormat>On-screen Show (4:3)</PresentationFormat>
  <Paragraphs>112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Public Finance  (MPA405)</vt:lpstr>
      <vt:lpstr>Public Finance I: Resource Mobilization and the Structure of Taxation </vt:lpstr>
      <vt:lpstr>Overall Evaluation of the Intergovernmental Transfer System </vt:lpstr>
      <vt:lpstr>Cont…</vt:lpstr>
      <vt:lpstr>Fiscal Issues under the new District Government System  </vt:lpstr>
      <vt:lpstr>Cont…</vt:lpstr>
      <vt:lpstr>Public Finance: The Basic Facts</vt:lpstr>
      <vt:lpstr>Cont…</vt:lpstr>
      <vt:lpstr>Cont…</vt:lpstr>
      <vt:lpstr>Slide 10</vt:lpstr>
      <vt:lpstr>Slide 11</vt:lpstr>
      <vt:lpstr>Slide 12</vt:lpstr>
      <vt:lpstr>Cont…</vt:lpstr>
      <vt:lpstr>Slide 14</vt:lpstr>
      <vt:lpstr>Slide 15</vt:lpstr>
      <vt:lpstr>Cont…</vt:lpstr>
      <vt:lpstr>Slide 17</vt:lpstr>
      <vt:lpstr>Cont…</vt:lpstr>
      <vt:lpstr>Slide 19</vt:lpstr>
      <vt:lpstr>Cont…</vt:lpstr>
      <vt:lpstr>Slide 21</vt:lpstr>
      <vt:lpstr>Cont…</vt:lpstr>
      <vt:lpstr>Slide 23</vt:lpstr>
      <vt:lpstr>Slide 24</vt:lpstr>
      <vt:lpstr>Cont…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I: Resource Mobilization and the Structure of Taxation </dc:title>
  <dc:creator>Administrator</dc:creator>
  <cp:lastModifiedBy>NTS</cp:lastModifiedBy>
  <cp:revision>10</cp:revision>
  <dcterms:created xsi:type="dcterms:W3CDTF">2006-08-16T00:00:00Z</dcterms:created>
  <dcterms:modified xsi:type="dcterms:W3CDTF">2014-07-17T11:47:34Z</dcterms:modified>
</cp:coreProperties>
</file>