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64"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167" autoAdjust="0"/>
  </p:normalViewPr>
  <p:slideViewPr>
    <p:cSldViewPr>
      <p:cViewPr varScale="1">
        <p:scale>
          <a:sx n="67" d="100"/>
          <a:sy n="67" d="100"/>
        </p:scale>
        <p:origin x="-139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A3A00D-078A-453B-A60E-2C11B0B8BDEC}" type="datetimeFigureOut">
              <a:rPr lang="en-US" smtClean="0"/>
              <a:pPr/>
              <a:t>7/17/2014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EF384-9BB4-4CED-8FEF-635D5A721DA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839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408119-7DC2-46C3-AC67-8F6505697CF4}"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849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FCCEAC-410F-4AD7-A426-24B6552F74B2}"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860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D491A88-6809-455A-98F7-EE5910E73180}"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870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34EF17-2D77-4B3D-A14B-7B954C40B5BE}"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16EFD90-4DA9-42E6-8BCA-C70B43977614}"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890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AA79578-E900-4543-9A8E-CFCBFC9DF6CE}" type="slidenum">
              <a:rPr lang="en-US"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01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360B326-4710-427C-925B-CD344B7C0CE7}" type="slidenum">
              <a:rPr lang="en-US"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1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FDE50D-1875-479B-905C-EEDE405D18AB}" type="slidenum">
              <a:rPr lang="en-US"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21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581446C-E51D-4A9F-8079-674B7D130150}"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31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BF0F884-033C-4D63-9408-1D27F4EB909B}"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42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998C136-3630-4FA4-9AEE-7952614C8DFF}" type="slidenum">
              <a:rPr lang="en-US" smtClean="0"/>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52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3ED20E1-F09E-4105-B828-98A6A8A7052D}" type="slidenum">
              <a:rPr lang="en-US" smtClean="0"/>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62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4FB930-85BE-4794-BEE3-89C3BE3D65E6}" type="slidenum">
              <a:rPr lang="en-US" smtClean="0"/>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72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4A64B61-138C-49B5-9437-0142B5BA4E0E}" type="slidenum">
              <a:rPr lang="en-US" smtClean="0"/>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83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73A421-C198-4B8C-8B63-9E9ED6486A98}"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993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064812-048C-48E9-9FC7-254AD8D300FB}" type="slidenum">
              <a:rPr lang="en-US"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03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390B640-1538-49EA-8D5D-D042CACC78E5}"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13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B0AC6B-706A-443F-B57E-E50B7A2DDE90}" type="slidenum">
              <a:rPr lang="en-US" smtClean="0"/>
              <a:pPr/>
              <a:t>19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819400"/>
            <a:ext cx="8229600" cy="1143000"/>
          </a:xfrm>
        </p:spPr>
        <p:txBody>
          <a:bodyPr/>
          <a:lstStyle/>
          <a:p>
            <a:pPr eaLnBrk="1" hangingPunct="1"/>
            <a:r>
              <a:rPr lang="en-US" sz="3200" b="1" dirty="0" smtClean="0"/>
              <a:t>Public Finance I: Resource Mobilization and the Structure of Taxation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457200" y="838200"/>
            <a:ext cx="8229600" cy="5105400"/>
          </a:xfrm>
        </p:spPr>
        <p:txBody>
          <a:bodyPr/>
          <a:lstStyle/>
          <a:p>
            <a:pPr eaLnBrk="1" hangingPunct="1">
              <a:lnSpc>
                <a:spcPct val="90000"/>
              </a:lnSpc>
            </a:pPr>
            <a:r>
              <a:rPr lang="en-US" smtClean="0"/>
              <a:t>General Musharaf’s Govt. introduced local Govt. plan since in 2000 and more specially Provincial Govt. Ordinance 2001 were promulgated under which local Govt. elections were held across Pakistan.</a:t>
            </a:r>
          </a:p>
          <a:p>
            <a:pPr eaLnBrk="1" hangingPunct="1">
              <a:lnSpc>
                <a:spcPct val="90000"/>
              </a:lnSpc>
            </a:pPr>
            <a:endParaRPr lang="en-US" sz="1800" smtClean="0"/>
          </a:p>
          <a:p>
            <a:pPr eaLnBrk="1" hangingPunct="1">
              <a:lnSpc>
                <a:spcPct val="90000"/>
              </a:lnSpc>
            </a:pPr>
            <a:r>
              <a:rPr lang="en-US" smtClean="0"/>
              <a:t>All military Govt’s. established their own form of local Govt. </a:t>
            </a:r>
          </a:p>
          <a:p>
            <a:pPr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p:txBody>
      </p:sp>
      <p:graphicFrame>
        <p:nvGraphicFramePr>
          <p:cNvPr id="4" name="Table 3"/>
          <p:cNvGraphicFramePr>
            <a:graphicFrameLocks noGrp="1"/>
          </p:cNvGraphicFramePr>
          <p:nvPr/>
        </p:nvGraphicFramePr>
        <p:xfrm>
          <a:off x="1524000" y="4648200"/>
          <a:ext cx="6096000" cy="111252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sz="1800" b="1" kern="1200" dirty="0" smtClean="0">
                          <a:solidFill>
                            <a:schemeClr val="lt1"/>
                          </a:solidFill>
                          <a:latin typeface="+mn-lt"/>
                          <a:ea typeface="+mn-ea"/>
                          <a:cs typeface="+mn-cs"/>
                        </a:rPr>
                        <a:t>Ayub Khan</a:t>
                      </a:r>
                      <a:endParaRPr lang="en-US" sz="1800" b="1" kern="1200" dirty="0">
                        <a:solidFill>
                          <a:schemeClr val="lt1"/>
                        </a:solidFill>
                        <a:latin typeface="+mn-lt"/>
                        <a:ea typeface="+mn-ea"/>
                        <a:cs typeface="+mn-cs"/>
                      </a:endParaRPr>
                    </a:p>
                  </a:txBody>
                  <a:tcPr/>
                </a:tc>
                <a:tc>
                  <a:txBody>
                    <a:bodyPr/>
                    <a:lstStyle/>
                    <a:p>
                      <a:r>
                        <a:rPr lang="en-US" dirty="0" smtClean="0"/>
                        <a:t>Basic Democracies</a:t>
                      </a:r>
                      <a:endParaRPr lang="en-US" dirty="0"/>
                    </a:p>
                  </a:txBody>
                  <a:tcPr/>
                </a:tc>
              </a:tr>
              <a:tr h="370840">
                <a:tc>
                  <a:txBody>
                    <a:bodyPr/>
                    <a:lstStyle/>
                    <a:p>
                      <a:r>
                        <a:rPr lang="en-US" sz="1800" b="1" kern="1200" dirty="0" smtClean="0">
                          <a:solidFill>
                            <a:srgbClr val="00B050"/>
                          </a:solidFill>
                          <a:latin typeface="+mn-lt"/>
                          <a:ea typeface="+mn-ea"/>
                          <a:cs typeface="+mn-cs"/>
                        </a:rPr>
                        <a:t>Zia </a:t>
                      </a:r>
                      <a:r>
                        <a:rPr lang="en-US" sz="1800" b="1" kern="1200" dirty="0" err="1" smtClean="0">
                          <a:solidFill>
                            <a:srgbClr val="00B050"/>
                          </a:solidFill>
                          <a:latin typeface="+mn-lt"/>
                          <a:ea typeface="+mn-ea"/>
                          <a:cs typeface="+mn-cs"/>
                        </a:rPr>
                        <a:t>Ul</a:t>
                      </a:r>
                      <a:r>
                        <a:rPr lang="en-US" sz="1800" b="1" kern="1200" dirty="0" smtClean="0">
                          <a:solidFill>
                            <a:srgbClr val="00B050"/>
                          </a:solidFill>
                          <a:latin typeface="+mn-lt"/>
                          <a:ea typeface="+mn-ea"/>
                          <a:cs typeface="+mn-cs"/>
                        </a:rPr>
                        <a:t> </a:t>
                      </a:r>
                      <a:r>
                        <a:rPr lang="en-US" sz="1800" b="1" kern="1200" dirty="0" err="1" smtClean="0">
                          <a:solidFill>
                            <a:srgbClr val="00B050"/>
                          </a:solidFill>
                          <a:latin typeface="+mn-lt"/>
                          <a:ea typeface="+mn-ea"/>
                          <a:cs typeface="+mn-cs"/>
                        </a:rPr>
                        <a:t>Haq</a:t>
                      </a:r>
                      <a:endParaRPr lang="en-US" sz="1800" b="1" kern="1200" dirty="0" smtClean="0">
                        <a:solidFill>
                          <a:srgbClr val="00B050"/>
                        </a:solidFill>
                        <a:latin typeface="+mn-lt"/>
                        <a:ea typeface="+mn-ea"/>
                        <a:cs typeface="+mn-cs"/>
                      </a:endParaRPr>
                    </a:p>
                  </a:txBody>
                  <a:tcPr/>
                </a:tc>
                <a:tc>
                  <a:txBody>
                    <a:bodyPr/>
                    <a:lstStyle/>
                    <a:p>
                      <a:r>
                        <a:rPr lang="en-US" sz="1800" b="1" kern="1200" dirty="0" smtClean="0">
                          <a:solidFill>
                            <a:srgbClr val="00B050"/>
                          </a:solidFill>
                          <a:latin typeface="+mn-lt"/>
                          <a:ea typeface="+mn-ea"/>
                          <a:cs typeface="+mn-cs"/>
                        </a:rPr>
                        <a:t>Local Bodies </a:t>
                      </a:r>
                    </a:p>
                  </a:txBody>
                  <a:tcPr/>
                </a:tc>
              </a:tr>
              <a:tr h="370840">
                <a:tc>
                  <a:txBody>
                    <a:bodyPr/>
                    <a:lstStyle/>
                    <a:p>
                      <a:r>
                        <a:rPr lang="en-US" sz="1800" b="1" kern="1200" dirty="0" err="1" smtClean="0">
                          <a:solidFill>
                            <a:schemeClr val="tx1"/>
                          </a:solidFill>
                          <a:latin typeface="+mn-lt"/>
                          <a:ea typeface="+mn-ea"/>
                          <a:cs typeface="+mn-cs"/>
                        </a:rPr>
                        <a:t>Pervez</a:t>
                      </a:r>
                      <a:r>
                        <a:rPr lang="en-US" sz="1800" b="1" kern="1200" dirty="0" smtClean="0">
                          <a:solidFill>
                            <a:schemeClr val="tx1"/>
                          </a:solidFill>
                          <a:latin typeface="+mn-lt"/>
                          <a:ea typeface="+mn-ea"/>
                          <a:cs typeface="+mn-cs"/>
                        </a:rPr>
                        <a:t> </a:t>
                      </a:r>
                      <a:r>
                        <a:rPr lang="en-US" sz="1800" b="1" kern="1200" dirty="0" err="1" smtClean="0">
                          <a:solidFill>
                            <a:schemeClr val="tx1"/>
                          </a:solidFill>
                          <a:latin typeface="+mn-lt"/>
                          <a:ea typeface="+mn-ea"/>
                          <a:cs typeface="+mn-cs"/>
                        </a:rPr>
                        <a:t>Musharraf</a:t>
                      </a:r>
                      <a:r>
                        <a:rPr lang="en-US" sz="1800" b="1" kern="1200" dirty="0" smtClean="0">
                          <a:solidFill>
                            <a:schemeClr val="tx1"/>
                          </a:solidFill>
                          <a:latin typeface="+mn-lt"/>
                          <a:ea typeface="+mn-ea"/>
                          <a:cs typeface="+mn-cs"/>
                        </a:rPr>
                        <a:t> </a:t>
                      </a:r>
                    </a:p>
                  </a:txBody>
                  <a:tcPr/>
                </a:tc>
                <a:tc>
                  <a:txBody>
                    <a:bodyPr/>
                    <a:lstStyle/>
                    <a:p>
                      <a:r>
                        <a:rPr lang="en-US" sz="1800" b="1" kern="1200" dirty="0" smtClean="0">
                          <a:solidFill>
                            <a:schemeClr val="tx1"/>
                          </a:solidFill>
                          <a:latin typeface="+mn-lt"/>
                          <a:ea typeface="+mn-ea"/>
                          <a:cs typeface="+mn-cs"/>
                        </a:rPr>
                        <a:t>District Governments </a:t>
                      </a:r>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533400"/>
            <a:ext cx="8229600" cy="609600"/>
          </a:xfrm>
        </p:spPr>
        <p:txBody>
          <a:bodyPr>
            <a:normAutofit fontScale="90000"/>
          </a:bodyPr>
          <a:lstStyle/>
          <a:p>
            <a:pPr eaLnBrk="1" hangingPunct="1"/>
            <a:r>
              <a:rPr lang="en-US" sz="4000" b="1" smtClean="0"/>
              <a:t>Structure of Govt. and Taxation </a:t>
            </a:r>
          </a:p>
        </p:txBody>
      </p:sp>
      <p:sp>
        <p:nvSpPr>
          <p:cNvPr id="6147" name="Rectangle 3"/>
          <p:cNvSpPr>
            <a:spLocks noGrp="1" noChangeArrowheads="1"/>
          </p:cNvSpPr>
          <p:nvPr>
            <p:ph idx="1"/>
          </p:nvPr>
        </p:nvSpPr>
        <p:spPr>
          <a:xfrm>
            <a:off x="457200" y="1219200"/>
            <a:ext cx="8229600" cy="4572000"/>
          </a:xfrm>
        </p:spPr>
        <p:txBody>
          <a:bodyPr/>
          <a:lstStyle/>
          <a:p>
            <a:pPr eaLnBrk="1" hangingPunct="1"/>
            <a:r>
              <a:rPr lang="en-US" sz="2400" smtClean="0"/>
              <a:t>Federation of Pakistan is governed by constitution of 1973 all its amendments.</a:t>
            </a:r>
          </a:p>
        </p:txBody>
      </p:sp>
      <p:pic>
        <p:nvPicPr>
          <p:cNvPr id="6148" name="Picture 7" descr="G:\Dr. Khurrum\new Slides\2.JPG"/>
          <p:cNvPicPr>
            <a:picLocks noChangeAspect="1" noChangeArrowheads="1"/>
          </p:cNvPicPr>
          <p:nvPr/>
        </p:nvPicPr>
        <p:blipFill>
          <a:blip r:embed="rId3" cstate="print"/>
          <a:srcRect/>
          <a:stretch>
            <a:fillRect/>
          </a:stretch>
        </p:blipFill>
        <p:spPr bwMode="auto">
          <a:xfrm>
            <a:off x="228600" y="2057400"/>
            <a:ext cx="8610600" cy="4116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685800"/>
            <a:ext cx="8229600" cy="762000"/>
          </a:xfrm>
        </p:spPr>
        <p:txBody>
          <a:bodyPr/>
          <a:lstStyle/>
          <a:p>
            <a:pPr algn="l" eaLnBrk="1" hangingPunct="1"/>
            <a:r>
              <a:rPr lang="en-US" b="1" smtClean="0"/>
              <a:t>Cont…</a:t>
            </a:r>
          </a:p>
        </p:txBody>
      </p:sp>
      <p:sp>
        <p:nvSpPr>
          <p:cNvPr id="7171" name="Rectangle 3"/>
          <p:cNvSpPr>
            <a:spLocks noGrp="1" noChangeArrowheads="1"/>
          </p:cNvSpPr>
          <p:nvPr>
            <p:ph idx="1"/>
          </p:nvPr>
        </p:nvSpPr>
        <p:spPr>
          <a:xfrm>
            <a:off x="457200" y="1905000"/>
            <a:ext cx="8229600" cy="3505200"/>
          </a:xfrm>
        </p:spPr>
        <p:txBody>
          <a:bodyPr/>
          <a:lstStyle/>
          <a:p>
            <a:pPr eaLnBrk="1" hangingPunct="1"/>
            <a:endParaRPr lang="en-US" smtClean="0"/>
          </a:p>
        </p:txBody>
      </p:sp>
      <p:pic>
        <p:nvPicPr>
          <p:cNvPr id="7172" name="Picture 7" descr="G:\Dr. Khurrum\new Slides\3.JPG"/>
          <p:cNvPicPr>
            <a:picLocks noChangeAspect="1" noChangeArrowheads="1"/>
          </p:cNvPicPr>
          <p:nvPr/>
        </p:nvPicPr>
        <p:blipFill>
          <a:blip r:embed="rId3" cstate="print"/>
          <a:srcRect/>
          <a:stretch>
            <a:fillRect/>
          </a:stretch>
        </p:blipFill>
        <p:spPr bwMode="auto">
          <a:xfrm>
            <a:off x="228600" y="1524000"/>
            <a:ext cx="8686800"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457200" y="1905000"/>
            <a:ext cx="8229600" cy="4038600"/>
          </a:xfrm>
        </p:spPr>
        <p:txBody>
          <a:bodyPr rtlCol="0">
            <a:normAutofit fontScale="92500" lnSpcReduction="10000"/>
          </a:bodyPr>
          <a:lstStyle/>
          <a:p>
            <a:pPr eaLnBrk="1" fontAlgn="auto" hangingPunct="1">
              <a:lnSpc>
                <a:spcPct val="150000"/>
              </a:lnSpc>
              <a:spcAft>
                <a:spcPts val="0"/>
              </a:spcAft>
              <a:buFont typeface="Arial" pitchFamily="34" charset="0"/>
              <a:buChar char="•"/>
              <a:defRPr/>
            </a:pPr>
            <a:r>
              <a:rPr lang="en-US" dirty="0" smtClean="0"/>
              <a:t>Article 140A states: ‘Each Province shall, by Law, establish a local Govt. system and devolve political, administrative and financial responsibility and authority to the elected representatives of the local governments’- LFO 2002.</a:t>
            </a:r>
          </a:p>
        </p:txBody>
      </p:sp>
      <p:sp>
        <p:nvSpPr>
          <p:cNvPr id="2" name="Title 3"/>
          <p:cNvSpPr>
            <a:spLocks noGrp="1"/>
          </p:cNvSpPr>
          <p:nvPr>
            <p:ph type="title"/>
          </p:nvPr>
        </p:nvSpPr>
        <p:spPr/>
        <p:txBody>
          <a:bodyPr/>
          <a:lstStyle/>
          <a:p>
            <a:pPr algn="l"/>
            <a:r>
              <a:rPr lang="en-US" b="1" smtClean="0"/>
              <a:t>Cont…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1000" y="685800"/>
            <a:ext cx="8229600" cy="685800"/>
          </a:xfrm>
        </p:spPr>
        <p:txBody>
          <a:bodyPr>
            <a:normAutofit fontScale="90000"/>
          </a:bodyPr>
          <a:lstStyle/>
          <a:p>
            <a:pPr algn="l" eaLnBrk="1" hangingPunct="1"/>
            <a:r>
              <a:rPr lang="en-US" b="1" smtClean="0"/>
              <a:t>Structure of Taxation </a:t>
            </a:r>
          </a:p>
        </p:txBody>
      </p:sp>
      <p:sp>
        <p:nvSpPr>
          <p:cNvPr id="9219" name="Rectangle 3"/>
          <p:cNvSpPr>
            <a:spLocks noGrp="1" noChangeArrowheads="1"/>
          </p:cNvSpPr>
          <p:nvPr>
            <p:ph idx="1"/>
          </p:nvPr>
        </p:nvSpPr>
        <p:spPr>
          <a:xfrm>
            <a:off x="304800" y="1371600"/>
            <a:ext cx="8229600" cy="4038600"/>
          </a:xfrm>
        </p:spPr>
        <p:txBody>
          <a:bodyPr/>
          <a:lstStyle/>
          <a:p>
            <a:pPr eaLnBrk="1" hangingPunct="1"/>
            <a:r>
              <a:rPr lang="en-US" sz="2400" smtClean="0"/>
              <a:t>The 1973 constitution outlines the taxes and duties that Federal Govt. can collect based on the Federal Legislative List. These are as follows: </a:t>
            </a:r>
          </a:p>
        </p:txBody>
      </p:sp>
      <p:pic>
        <p:nvPicPr>
          <p:cNvPr id="9220" name="Picture 2" descr="G:\Dr. Khurrum\new Slides\4.JPG"/>
          <p:cNvPicPr>
            <a:picLocks noChangeAspect="1" noChangeArrowheads="1"/>
          </p:cNvPicPr>
          <p:nvPr/>
        </p:nvPicPr>
        <p:blipFill>
          <a:blip r:embed="rId3" cstate="print"/>
          <a:srcRect/>
          <a:stretch>
            <a:fillRect/>
          </a:stretch>
        </p:blipFill>
        <p:spPr bwMode="auto">
          <a:xfrm>
            <a:off x="304800" y="2667000"/>
            <a:ext cx="8534400" cy="3371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685800"/>
            <a:ext cx="8229600" cy="762000"/>
          </a:xfrm>
        </p:spPr>
        <p:txBody>
          <a:bodyPr/>
          <a:lstStyle/>
          <a:p>
            <a:pPr algn="l" eaLnBrk="1" hangingPunct="1"/>
            <a:r>
              <a:rPr lang="en-US" b="1" smtClean="0"/>
              <a:t>Cont…</a:t>
            </a:r>
          </a:p>
        </p:txBody>
      </p:sp>
      <p:sp>
        <p:nvSpPr>
          <p:cNvPr id="10243" name="Rectangle 3"/>
          <p:cNvSpPr>
            <a:spLocks noGrp="1" noChangeArrowheads="1"/>
          </p:cNvSpPr>
          <p:nvPr>
            <p:ph idx="1"/>
          </p:nvPr>
        </p:nvSpPr>
        <p:spPr>
          <a:xfrm>
            <a:off x="457200" y="1447800"/>
            <a:ext cx="8229600" cy="4648200"/>
          </a:xfrm>
        </p:spPr>
        <p:txBody>
          <a:bodyPr/>
          <a:lstStyle/>
          <a:p>
            <a:pPr eaLnBrk="1" hangingPunct="1"/>
            <a:r>
              <a:rPr lang="en-US" smtClean="0"/>
              <a:t>Separate fiscal powers have been specified for local councils.</a:t>
            </a:r>
          </a:p>
          <a:p>
            <a:pPr eaLnBrk="1" hangingPunct="1"/>
            <a:r>
              <a:rPr lang="en-US" smtClean="0"/>
              <a:t>But!</a:t>
            </a:r>
          </a:p>
          <a:p>
            <a:pPr eaLnBrk="1" hangingPunct="1"/>
            <a:r>
              <a:rPr lang="en-US" smtClean="0"/>
              <a:t>Provincial Govt. has the overriding power to direct any local council within the province either to levy any tax or to increase or reduce or to suspend or abolish the levy of any such tax. </a:t>
            </a:r>
          </a:p>
          <a:p>
            <a:pPr eaLnBrk="1" hangingPunct="1"/>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685800"/>
            <a:ext cx="8229600" cy="914400"/>
          </a:xfrm>
        </p:spPr>
        <p:txBody>
          <a:bodyPr/>
          <a:lstStyle/>
          <a:p>
            <a:pPr algn="l" eaLnBrk="1" hangingPunct="1"/>
            <a:r>
              <a:rPr lang="en-US" b="1" smtClean="0"/>
              <a:t>Inter Govt. Fiscal Relations </a:t>
            </a:r>
          </a:p>
        </p:txBody>
      </p:sp>
      <p:sp>
        <p:nvSpPr>
          <p:cNvPr id="11267" name="Rectangle 3"/>
          <p:cNvSpPr>
            <a:spLocks noGrp="1" noChangeArrowheads="1"/>
          </p:cNvSpPr>
          <p:nvPr>
            <p:ph idx="1"/>
          </p:nvPr>
        </p:nvSpPr>
        <p:spPr>
          <a:xfrm>
            <a:off x="457200" y="1905000"/>
            <a:ext cx="8229600" cy="4038600"/>
          </a:xfrm>
        </p:spPr>
        <p:txBody>
          <a:bodyPr/>
          <a:lstStyle/>
          <a:p>
            <a:pPr eaLnBrk="1" hangingPunct="1">
              <a:buFont typeface="Arial" charset="0"/>
              <a:buNone/>
            </a:pPr>
            <a:r>
              <a:rPr lang="en-US" b="1" dirty="0" smtClean="0"/>
              <a:t>1. Provincial and Local Governments</a:t>
            </a:r>
            <a:r>
              <a:rPr lang="en-US" sz="3600" dirty="0" smtClean="0"/>
              <a:t> </a:t>
            </a:r>
            <a:endParaRPr lang="en-US" dirty="0" smtClean="0"/>
          </a:p>
          <a:p>
            <a:pPr eaLnBrk="1" hangingPunct="1">
              <a:buFont typeface="Arial" charset="0"/>
              <a:buNone/>
            </a:pPr>
            <a:endParaRPr lang="en-US" sz="1800" dirty="0" smtClean="0"/>
          </a:p>
          <a:p>
            <a:pPr eaLnBrk="1" hangingPunct="1"/>
            <a:r>
              <a:rPr lang="en-US" sz="2800" dirty="0" smtClean="0"/>
              <a:t>Before the implementation of District Govt. system in 2001, Local </a:t>
            </a:r>
            <a:r>
              <a:rPr lang="en-US" sz="2800" dirty="0" err="1" smtClean="0"/>
              <a:t>Govt’s</a:t>
            </a:r>
            <a:r>
              <a:rPr lang="en-US" sz="2800" dirty="0" smtClean="0"/>
              <a:t> were extensions of Provincial Govt. and the former acted on behalf of the later. </a:t>
            </a:r>
          </a:p>
          <a:p>
            <a:pPr eaLnBrk="1" hangingPunct="1">
              <a:buFont typeface="Arial" charset="0"/>
              <a:buNone/>
            </a:pPr>
            <a:endParaRPr lang="en-US" sz="2800" dirty="0" smtClean="0"/>
          </a:p>
          <a:p>
            <a:pPr eaLnBrk="1" hangingPunct="1"/>
            <a:r>
              <a:rPr lang="en-US" sz="2800" dirty="0" smtClean="0"/>
              <a:t>Therefore, there was a great deal of overlap between these tiers of Govt.</a:t>
            </a:r>
          </a:p>
          <a:p>
            <a:pPr eaLnBrk="1" hangingPunct="1"/>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685800"/>
            <a:ext cx="8229600" cy="685800"/>
          </a:xfrm>
        </p:spPr>
        <p:txBody>
          <a:bodyPr>
            <a:normAutofit fontScale="90000"/>
          </a:bodyPr>
          <a:lstStyle/>
          <a:p>
            <a:pPr algn="l" eaLnBrk="1" hangingPunct="1"/>
            <a:r>
              <a:rPr lang="en-US" b="1" smtClean="0"/>
              <a:t>Cont…</a:t>
            </a:r>
          </a:p>
        </p:txBody>
      </p:sp>
      <p:sp>
        <p:nvSpPr>
          <p:cNvPr id="12291" name="Rectangle 3"/>
          <p:cNvSpPr>
            <a:spLocks noGrp="1" noChangeArrowheads="1"/>
          </p:cNvSpPr>
          <p:nvPr>
            <p:ph idx="1"/>
          </p:nvPr>
        </p:nvSpPr>
        <p:spPr>
          <a:xfrm>
            <a:off x="457200" y="1447800"/>
            <a:ext cx="8229600" cy="4495800"/>
          </a:xfrm>
        </p:spPr>
        <p:txBody>
          <a:bodyPr/>
          <a:lstStyle/>
          <a:p>
            <a:pPr eaLnBrk="1" hangingPunct="1"/>
            <a:r>
              <a:rPr lang="en-US" smtClean="0"/>
              <a:t>Provincial Govt. received revenue from the Federal Govt. on the basis of population and the local Govt. received revenue on the basis of collection.</a:t>
            </a:r>
          </a:p>
          <a:p>
            <a:pPr eaLnBrk="1" hangingPunct="1"/>
            <a:r>
              <a:rPr lang="en-US" smtClean="0"/>
              <a:t>The tendency of Provincial Govt.  to ride on the back of the Local Govt. is a unique feature of the public finance structure of Pakistan.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Cont…</a:t>
            </a:r>
          </a:p>
        </p:txBody>
      </p:sp>
      <p:sp>
        <p:nvSpPr>
          <p:cNvPr id="13315" name="Rectangle 3"/>
          <p:cNvSpPr>
            <a:spLocks noGrp="1" noChangeArrowheads="1"/>
          </p:cNvSpPr>
          <p:nvPr>
            <p:ph idx="1"/>
          </p:nvPr>
        </p:nvSpPr>
        <p:spPr>
          <a:xfrm>
            <a:off x="381000" y="1600200"/>
            <a:ext cx="8229600" cy="4038600"/>
          </a:xfrm>
        </p:spPr>
        <p:txBody>
          <a:bodyPr/>
          <a:lstStyle/>
          <a:p>
            <a:pPr eaLnBrk="1" hangingPunct="1">
              <a:buFont typeface="Arial" charset="0"/>
              <a:buNone/>
            </a:pPr>
            <a:r>
              <a:rPr lang="en-US" b="1" smtClean="0"/>
              <a:t>2. Federal and Provincial Governments</a:t>
            </a:r>
            <a:r>
              <a:rPr lang="en-US" sz="3600" smtClean="0"/>
              <a:t> </a:t>
            </a:r>
            <a:endParaRPr lang="en-US" smtClean="0"/>
          </a:p>
          <a:p>
            <a:pPr eaLnBrk="1" hangingPunct="1">
              <a:buFont typeface="Arial" charset="0"/>
              <a:buNone/>
            </a:pPr>
            <a:endParaRPr lang="en-US" sz="1400" smtClean="0"/>
          </a:p>
          <a:p>
            <a:pPr eaLnBrk="1" hangingPunct="1"/>
            <a:r>
              <a:rPr lang="en-US" smtClean="0"/>
              <a:t>Federal Govt. is required to transfer revenues from taxes, as may be specified from time to time, to the provincial Govt’s. </a:t>
            </a:r>
          </a:p>
          <a:p>
            <a:pPr eaLnBrk="1" hangingPunct="1"/>
            <a:r>
              <a:rPr lang="en-US" smtClean="0"/>
              <a:t>Taxes to be included in the divisible pool and the share to be given to each province is determined various awards/commission.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Cont…</a:t>
            </a:r>
          </a:p>
        </p:txBody>
      </p:sp>
      <p:sp>
        <p:nvSpPr>
          <p:cNvPr id="14339" name="Rectangle 3"/>
          <p:cNvSpPr>
            <a:spLocks noGrp="1" noChangeArrowheads="1"/>
          </p:cNvSpPr>
          <p:nvPr>
            <p:ph idx="1"/>
          </p:nvPr>
        </p:nvSpPr>
        <p:spPr>
          <a:xfrm>
            <a:off x="381000" y="1600200"/>
            <a:ext cx="8229600" cy="4038600"/>
          </a:xfrm>
        </p:spPr>
        <p:txBody>
          <a:bodyPr/>
          <a:lstStyle/>
          <a:p>
            <a:pPr eaLnBrk="1" hangingPunct="1"/>
            <a:r>
              <a:rPr lang="en-US" smtClean="0"/>
              <a:t>National Finance Commission (NFC) is a body constituted by President of Pakistan which is meant to divide the revenue-sharing formula for the divisible pool, from Federal to Provincial Govt’s.</a:t>
            </a:r>
          </a:p>
          <a:p>
            <a:pPr eaLnBrk="1" hangingPunct="1"/>
            <a:r>
              <a:rPr lang="en-US" smtClean="0"/>
              <a:t>NFC is supposed to announced an award every 5 years.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G:\Dr. Khurrum\new Slides\5.JPG"/>
          <p:cNvPicPr>
            <a:picLocks noChangeAspect="1" noChangeArrowheads="1"/>
          </p:cNvPicPr>
          <p:nvPr/>
        </p:nvPicPr>
        <p:blipFill>
          <a:blip r:embed="rId3" cstate="print"/>
          <a:srcRect/>
          <a:stretch>
            <a:fillRect/>
          </a:stretch>
        </p:blipFill>
        <p:spPr bwMode="auto">
          <a:xfrm>
            <a:off x="152400" y="609600"/>
            <a:ext cx="88392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G:\Dr. Khurrum\new Slides\6.JPG"/>
          <p:cNvPicPr>
            <a:picLocks noChangeAspect="1" noChangeArrowheads="1"/>
          </p:cNvPicPr>
          <p:nvPr/>
        </p:nvPicPr>
        <p:blipFill>
          <a:blip r:embed="rId3" cstate="print"/>
          <a:srcRect/>
          <a:stretch>
            <a:fillRect/>
          </a:stretch>
        </p:blipFill>
        <p:spPr bwMode="auto">
          <a:xfrm>
            <a:off x="228600" y="1143000"/>
            <a:ext cx="861060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762000"/>
            <a:ext cx="8229600" cy="685800"/>
          </a:xfrm>
        </p:spPr>
        <p:txBody>
          <a:bodyPr>
            <a:normAutofit fontScale="90000"/>
          </a:bodyPr>
          <a:lstStyle/>
          <a:p>
            <a:pPr algn="l" eaLnBrk="1" hangingPunct="1"/>
            <a:r>
              <a:rPr lang="en-US" b="1" smtClean="0"/>
              <a:t>Cont…</a:t>
            </a:r>
          </a:p>
        </p:txBody>
      </p:sp>
      <p:sp>
        <p:nvSpPr>
          <p:cNvPr id="17411" name="Rectangle 3"/>
          <p:cNvSpPr>
            <a:spLocks noGrp="1" noChangeArrowheads="1"/>
          </p:cNvSpPr>
          <p:nvPr>
            <p:ph idx="1"/>
          </p:nvPr>
        </p:nvSpPr>
        <p:spPr>
          <a:xfrm>
            <a:off x="381000" y="1600200"/>
            <a:ext cx="8229600" cy="4038600"/>
          </a:xfrm>
        </p:spPr>
        <p:txBody>
          <a:bodyPr/>
          <a:lstStyle/>
          <a:p>
            <a:pPr eaLnBrk="1" hangingPunct="1"/>
            <a:endParaRPr lang="en-US" smtClean="0"/>
          </a:p>
          <a:p>
            <a:pPr eaLnBrk="1" hangingPunct="1"/>
            <a:r>
              <a:rPr lang="en-US" smtClean="0"/>
              <a:t>Important difference between Provincial and Local Govt’s. is that Provincial Govt’s. have resource to interest-bearing loans from the Federal Govt., which Local Govt. do not.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62000"/>
            <a:ext cx="8229600" cy="685800"/>
          </a:xfrm>
        </p:spPr>
        <p:txBody>
          <a:bodyPr/>
          <a:lstStyle/>
          <a:p>
            <a:pPr algn="l" eaLnBrk="1" hangingPunct="1"/>
            <a:r>
              <a:rPr lang="en-US" sz="3200" b="1" smtClean="0"/>
              <a:t>The District Govt. System: Fiscal Issues </a:t>
            </a:r>
          </a:p>
        </p:txBody>
      </p:sp>
      <p:sp>
        <p:nvSpPr>
          <p:cNvPr id="18435" name="Rectangle 3"/>
          <p:cNvSpPr>
            <a:spLocks noGrp="1" noChangeArrowheads="1"/>
          </p:cNvSpPr>
          <p:nvPr>
            <p:ph idx="1"/>
          </p:nvPr>
        </p:nvSpPr>
        <p:spPr>
          <a:xfrm>
            <a:off x="381000" y="1600200"/>
            <a:ext cx="8229600" cy="4038600"/>
          </a:xfrm>
        </p:spPr>
        <p:txBody>
          <a:bodyPr/>
          <a:lstStyle/>
          <a:p>
            <a:pPr eaLnBrk="1" hangingPunct="1">
              <a:buFont typeface="Arial" charset="0"/>
              <a:buNone/>
            </a:pPr>
            <a:endParaRPr lang="en-US" sz="1100" smtClean="0"/>
          </a:p>
          <a:p>
            <a:pPr eaLnBrk="1" hangingPunct="1"/>
            <a:r>
              <a:rPr lang="en-US" smtClean="0"/>
              <a:t>Under the financial and fiscal powers available to units of the District Govt., there is a formula based transfer system to the districts through the Provincial Finance Awards, and local Govt’s. of all shapes and sizes.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G:\Dr. Khurrum\new Slides\7.JPG"/>
          <p:cNvPicPr>
            <a:picLocks noChangeAspect="1" noChangeArrowheads="1"/>
          </p:cNvPicPr>
          <p:nvPr/>
        </p:nvPicPr>
        <p:blipFill>
          <a:blip r:embed="rId3" cstate="print"/>
          <a:srcRect/>
          <a:stretch>
            <a:fillRect/>
          </a:stretch>
        </p:blipFill>
        <p:spPr bwMode="auto">
          <a:xfrm>
            <a:off x="228600" y="685800"/>
            <a:ext cx="86868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G:\Dr. Khurrum\new Slides\8.JPG"/>
          <p:cNvPicPr>
            <a:picLocks noChangeAspect="1" noChangeArrowheads="1"/>
          </p:cNvPicPr>
          <p:nvPr/>
        </p:nvPicPr>
        <p:blipFill>
          <a:blip r:embed="rId3" cstate="print"/>
          <a:srcRect/>
          <a:stretch>
            <a:fillRect/>
          </a:stretch>
        </p:blipFill>
        <p:spPr bwMode="auto">
          <a:xfrm>
            <a:off x="228600" y="1676400"/>
            <a:ext cx="8610600" cy="3048000"/>
          </a:xfrm>
          <a:prstGeom prst="rect">
            <a:avLst/>
          </a:prstGeom>
          <a:noFill/>
          <a:ln w="9525">
            <a:noFill/>
            <a:miter lim="800000"/>
            <a:headEnd/>
            <a:tailEnd/>
          </a:ln>
        </p:spPr>
      </p:pic>
      <p:sp>
        <p:nvSpPr>
          <p:cNvPr id="20483" name="Rectangle 2"/>
          <p:cNvSpPr>
            <a:spLocks noGrp="1" noChangeArrowheads="1"/>
          </p:cNvSpPr>
          <p:nvPr>
            <p:ph type="title"/>
          </p:nvPr>
        </p:nvSpPr>
        <p:spPr>
          <a:xfrm>
            <a:off x="457200" y="762000"/>
            <a:ext cx="8229600" cy="685800"/>
          </a:xfrm>
        </p:spPr>
        <p:txBody>
          <a:bodyPr/>
          <a:lstStyle/>
          <a:p>
            <a:pPr algn="l" eaLnBrk="1" hangingPunct="1"/>
            <a:r>
              <a:rPr lang="en-US" sz="3200" b="1" smtClean="0"/>
              <a:t>Cont…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G:\Dr. Khurrum\new Slides\9.JPG"/>
          <p:cNvPicPr>
            <a:picLocks noChangeAspect="1" noChangeArrowheads="1"/>
          </p:cNvPicPr>
          <p:nvPr/>
        </p:nvPicPr>
        <p:blipFill>
          <a:blip r:embed="rId3" cstate="print"/>
          <a:srcRect/>
          <a:stretch>
            <a:fillRect/>
          </a:stretch>
        </p:blipFill>
        <p:spPr bwMode="auto">
          <a:xfrm>
            <a:off x="228600" y="762000"/>
            <a:ext cx="868680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TotalTime>
  <Words>534</Words>
  <Application>Microsoft Office PowerPoint</Application>
  <PresentationFormat>On-screen Show (4:3)</PresentationFormat>
  <Paragraphs>67</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Public Finance  (MPA405)</vt:lpstr>
      <vt:lpstr>Public Finance I: Resource Mobilization and the Structure of Taxation </vt:lpstr>
      <vt:lpstr>Slide 3</vt:lpstr>
      <vt:lpstr>Structure of Govt. and Taxation </vt:lpstr>
      <vt:lpstr>Cont…</vt:lpstr>
      <vt:lpstr>Cont…</vt:lpstr>
      <vt:lpstr>Structure of Taxation </vt:lpstr>
      <vt:lpstr>Cont…</vt:lpstr>
      <vt:lpstr>Inter Govt. Fiscal Relations </vt:lpstr>
      <vt:lpstr>Cont…</vt:lpstr>
      <vt:lpstr>Cont…</vt:lpstr>
      <vt:lpstr>Cont…</vt:lpstr>
      <vt:lpstr>Slide 13</vt:lpstr>
      <vt:lpstr>Slide 14</vt:lpstr>
      <vt:lpstr>Cont…</vt:lpstr>
      <vt:lpstr>The District Govt. System: Fiscal Issues </vt:lpstr>
      <vt:lpstr>Slide 17</vt:lpstr>
      <vt:lpstr>Cont…</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Finance I: Resource Mobilization and the Structure of Taxation </dc:title>
  <dc:creator>Administrator</dc:creator>
  <cp:lastModifiedBy>NTS</cp:lastModifiedBy>
  <cp:revision>7</cp:revision>
  <dcterms:created xsi:type="dcterms:W3CDTF">2006-08-16T00:00:00Z</dcterms:created>
  <dcterms:modified xsi:type="dcterms:W3CDTF">2014-07-17T10:12:25Z</dcterms:modified>
</cp:coreProperties>
</file>