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445" r:id="rId3"/>
    <p:sldId id="472" r:id="rId4"/>
    <p:sldId id="532" r:id="rId5"/>
    <p:sldId id="473" r:id="rId6"/>
    <p:sldId id="533" r:id="rId7"/>
    <p:sldId id="474" r:id="rId8"/>
    <p:sldId id="534" r:id="rId9"/>
    <p:sldId id="476" r:id="rId10"/>
    <p:sldId id="477" r:id="rId11"/>
    <p:sldId id="478" r:id="rId12"/>
    <p:sldId id="535" r:id="rId13"/>
    <p:sldId id="497" r:id="rId14"/>
    <p:sldId id="501" r:id="rId15"/>
    <p:sldId id="502" r:id="rId16"/>
    <p:sldId id="536" r:id="rId17"/>
    <p:sldId id="504" r:id="rId18"/>
    <p:sldId id="506" r:id="rId19"/>
    <p:sldId id="507" r:id="rId20"/>
    <p:sldId id="508" r:id="rId21"/>
    <p:sldId id="509" r:id="rId22"/>
    <p:sldId id="510" r:id="rId23"/>
    <p:sldId id="511" r:id="rId24"/>
    <p:sldId id="512" r:id="rId25"/>
    <p:sldId id="513" r:id="rId26"/>
    <p:sldId id="515" r:id="rId27"/>
    <p:sldId id="518" r:id="rId28"/>
    <p:sldId id="521" r:id="rId29"/>
    <p:sldId id="525" r:id="rId30"/>
    <p:sldId id="52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1C5A9-5DBB-4FA1-8155-0513C6C89E95}"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11C5A9-5DBB-4FA1-8155-0513C6C89E95}"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11C5A9-5DBB-4FA1-8155-0513C6C89E95}" type="datetimeFigureOut">
              <a:rPr lang="en-US" smtClean="0"/>
              <a:pPr/>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1C5A9-5DBB-4FA1-8155-0513C6C89E95}" type="datetimeFigureOut">
              <a:rPr lang="en-US" smtClean="0"/>
              <a:pPr/>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1C5A9-5DBB-4FA1-8155-0513C6C89E95}" type="datetimeFigureOut">
              <a:rPr lang="en-US" smtClean="0"/>
              <a:pPr/>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1C5A9-5DBB-4FA1-8155-0513C6C89E95}" type="datetimeFigureOut">
              <a:rPr lang="en-US" smtClean="0"/>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60188-92A3-4BD8-B2A4-C6ABCC4F72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4000" b="1" dirty="0" smtClean="0">
                <a:latin typeface="Arial" charset="0"/>
                <a:cs typeface="Arial" charset="0"/>
              </a:rPr>
              <a:t> </a:t>
            </a:r>
            <a:r>
              <a:rPr lang="en-US" sz="3600" b="1" dirty="0" smtClean="0">
                <a:cs typeface="Arial" charset="0"/>
              </a:rPr>
              <a:t>Lecture 25: Taxation, Prices Efficiency, and the Distribution of Income</a:t>
            </a:r>
            <a:r>
              <a:rPr lang="en-US" sz="3600" b="1" dirty="0" smtClean="0"/>
              <a:t> </a:t>
            </a:r>
            <a:endParaRPr lang="en-US" dirty="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a:cs typeface="Arial" charset="0"/>
              </a:rPr>
              <a:t>General Equilibrium Analysis and Shifting </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a:latin typeface="Arial" charset="0"/>
                <a:cs typeface="Arial" charset="0"/>
              </a:rPr>
              <a:t>When one good is taxed and another good is not taxed, the impact of the tax is not confined to the taxed good. </a:t>
            </a:r>
          </a:p>
          <a:p>
            <a:pPr>
              <a:lnSpc>
                <a:spcPct val="90000"/>
              </a:lnSpc>
            </a:pPr>
            <a:r>
              <a:rPr lang="en-US" sz="2800" dirty="0">
                <a:latin typeface="Arial" charset="0"/>
                <a:cs typeface="Arial" charset="0"/>
              </a:rPr>
              <a:t>Because a tax on one good lowers the profit that can be made to firms producing it, they may shift their productive resources to the other good so as to maximize their after-tax rate-of-return in both markets. </a:t>
            </a:r>
          </a:p>
          <a:p>
            <a:pPr>
              <a:lnSpc>
                <a:spcPct val="90000"/>
              </a:lnSpc>
            </a:pPr>
            <a:r>
              <a:rPr lang="en-US" sz="2800" dirty="0">
                <a:latin typeface="Arial" charset="0"/>
                <a:cs typeface="Arial" charset="0"/>
              </a:rPr>
              <a:t>This has the effect of equalizing the after-tax rate-of-return</a:t>
            </a:r>
            <a:r>
              <a:rPr lang="en-US" sz="2800" dirty="0" smtClean="0">
                <a:latin typeface="Arial" charset="0"/>
                <a:cs typeface="Arial" charset="0"/>
              </a:rPr>
              <a:t>.</a:t>
            </a:r>
          </a:p>
          <a:p>
            <a:pPr>
              <a:lnSpc>
                <a:spcPct val="90000"/>
              </a:lnSpc>
              <a:buNone/>
            </a:pPr>
            <a:endParaRPr lang="en-US" sz="28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animEffect transition="in" filter="wipe(left)">
                                      <p:cBhvr>
                                        <p:cTn id="11" dur="500"/>
                                        <p:tgtEl>
                                          <p:spTgt spid="3072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transition="in" filter="wipe(left)">
                                      <p:cBhvr>
                                        <p:cTn id="15"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a:cs typeface="Arial" charset="0"/>
              </a:rPr>
              <a:t>General Equilibrium Analysis and Shifting </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Complex inter-related markets</a:t>
            </a:r>
          </a:p>
          <a:p>
            <a:pPr lvl="1">
              <a:lnSpc>
                <a:spcPct val="90000"/>
              </a:lnSpc>
            </a:pPr>
            <a:r>
              <a:rPr lang="en-US" sz="2400" dirty="0" smtClean="0">
                <a:latin typeface="Arial" charset="0"/>
                <a:cs typeface="Arial" charset="0"/>
              </a:rPr>
              <a:t>Tax in one markets affects other</a:t>
            </a:r>
            <a:endParaRPr lang="en-US" sz="2400" dirty="0">
              <a:latin typeface="Arial" charset="0"/>
              <a:cs typeface="Arial" charset="0"/>
            </a:endParaRP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Tax on electricity consumption</a:t>
            </a:r>
          </a:p>
          <a:p>
            <a:pPr lvl="1">
              <a:lnSpc>
                <a:spcPct val="90000"/>
              </a:lnSpc>
            </a:pPr>
            <a:r>
              <a:rPr lang="en-US" sz="2400" dirty="0" smtClean="0">
                <a:latin typeface="Arial" charset="0"/>
                <a:cs typeface="Arial" charset="0"/>
              </a:rPr>
              <a:t>Electrical appliances</a:t>
            </a:r>
          </a:p>
          <a:p>
            <a:pPr lvl="1">
              <a:lnSpc>
                <a:spcPct val="90000"/>
              </a:lnSpc>
            </a:pPr>
            <a:r>
              <a:rPr lang="en-US" sz="2400" dirty="0" smtClean="0">
                <a:latin typeface="Arial" charset="0"/>
                <a:cs typeface="Arial" charset="0"/>
              </a:rPr>
              <a:t>Natural Gas</a:t>
            </a:r>
          </a:p>
          <a:p>
            <a:pPr lvl="1">
              <a:lnSpc>
                <a:spcPct val="90000"/>
              </a:lnSpc>
            </a:pPr>
            <a:r>
              <a:rPr lang="en-US" sz="2400" dirty="0" smtClean="0">
                <a:latin typeface="Arial" charset="0"/>
                <a:cs typeface="Arial" charset="0"/>
              </a:rPr>
              <a:t>Products whose production needs electricity as an input</a:t>
            </a:r>
            <a:endParaRPr lang="en-US" sz="24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animEffect transition="in" filter="wipe(left)">
                                      <p:cBhvr>
                                        <p:cTn id="17" dur="500"/>
                                        <p:tgtEl>
                                          <p:spTgt spid="3072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723">
                                            <p:txEl>
                                              <p:pRg st="5" end="5"/>
                                            </p:txEl>
                                          </p:spTgt>
                                        </p:tgtEl>
                                        <p:attrNameLst>
                                          <p:attrName>style.visibility</p:attrName>
                                        </p:attrNameLst>
                                      </p:cBhvr>
                                      <p:to>
                                        <p:strVal val="visible"/>
                                      </p:to>
                                    </p:set>
                                    <p:animEffect transition="in" filter="wipe(left)">
                                      <p:cBhvr>
                                        <p:cTn id="20" dur="500"/>
                                        <p:tgtEl>
                                          <p:spTgt spid="3072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723">
                                            <p:txEl>
                                              <p:pRg st="6" end="6"/>
                                            </p:txEl>
                                          </p:spTgt>
                                        </p:tgtEl>
                                        <p:attrNameLst>
                                          <p:attrName>style.visibility</p:attrName>
                                        </p:attrNameLst>
                                      </p:cBhvr>
                                      <p:to>
                                        <p:strVal val="visible"/>
                                      </p:to>
                                    </p:set>
                                    <p:animEffect transition="in" filter="wipe(left)">
                                      <p:cBhvr>
                                        <p:cTn id="23"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85800" y="-228600"/>
            <a:ext cx="7772400" cy="1143000"/>
          </a:xfrm>
        </p:spPr>
        <p:txBody>
          <a:bodyPr/>
          <a:lstStyle/>
          <a:p>
            <a:r>
              <a:rPr lang="en-US" sz="2400" dirty="0" smtClean="0"/>
              <a:t>Multimarket </a:t>
            </a:r>
            <a:r>
              <a:rPr lang="en-US" sz="2400" dirty="0"/>
              <a:t>Analysis of Excess </a:t>
            </a:r>
            <a:r>
              <a:rPr lang="en-US" sz="2400" dirty="0" smtClean="0"/>
              <a:t>Burden</a:t>
            </a:r>
            <a:br>
              <a:rPr lang="en-US" sz="2400" dirty="0" smtClean="0"/>
            </a:br>
            <a:r>
              <a:rPr lang="en-US" sz="2400" dirty="0" smtClean="0"/>
              <a:t>(Minimizing the excess burden)</a:t>
            </a:r>
            <a:endParaRPr lang="en-US" sz="2400" dirty="0"/>
          </a:p>
        </p:txBody>
      </p:sp>
      <p:sp>
        <p:nvSpPr>
          <p:cNvPr id="11346" name="Freeform 82"/>
          <p:cNvSpPr>
            <a:spLocks/>
          </p:cNvSpPr>
          <p:nvPr/>
        </p:nvSpPr>
        <p:spPr bwMode="auto">
          <a:xfrm>
            <a:off x="2868613" y="2986088"/>
            <a:ext cx="179387" cy="373062"/>
          </a:xfrm>
          <a:custGeom>
            <a:avLst/>
            <a:gdLst/>
            <a:ahLst/>
            <a:cxnLst>
              <a:cxn ang="0">
                <a:pos x="0" y="0"/>
              </a:cxn>
              <a:cxn ang="0">
                <a:pos x="0" y="0"/>
              </a:cxn>
              <a:cxn ang="0">
                <a:pos x="113" y="235"/>
              </a:cxn>
              <a:cxn ang="0">
                <a:pos x="0" y="235"/>
              </a:cxn>
              <a:cxn ang="0">
                <a:pos x="0" y="0"/>
              </a:cxn>
            </a:cxnLst>
            <a:rect l="0" t="0" r="r" b="b"/>
            <a:pathLst>
              <a:path w="113" h="235">
                <a:moveTo>
                  <a:pt x="0" y="0"/>
                </a:moveTo>
                <a:lnTo>
                  <a:pt x="0" y="0"/>
                </a:lnTo>
                <a:lnTo>
                  <a:pt x="113" y="235"/>
                </a:lnTo>
                <a:lnTo>
                  <a:pt x="0" y="235"/>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353" name="Rectangle 89"/>
          <p:cNvSpPr>
            <a:spLocks noChangeArrowheads="1"/>
          </p:cNvSpPr>
          <p:nvPr/>
        </p:nvSpPr>
        <p:spPr bwMode="auto">
          <a:xfrm>
            <a:off x="1004888" y="3232150"/>
            <a:ext cx="34131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F</a:t>
            </a:r>
            <a:r>
              <a:rPr lang="en-US" sz="2000" b="0" i="1">
                <a:solidFill>
                  <a:srgbClr val="660066"/>
                </a:solidFill>
                <a:latin typeface="Arial" charset="0"/>
              </a:rPr>
              <a:t> </a:t>
            </a:r>
            <a:endParaRPr lang="en-US">
              <a:solidFill>
                <a:srgbClr val="660066"/>
              </a:solidFill>
            </a:endParaRPr>
          </a:p>
        </p:txBody>
      </p:sp>
      <p:sp>
        <p:nvSpPr>
          <p:cNvPr id="11358" name="Rectangle 94"/>
          <p:cNvSpPr>
            <a:spLocks noChangeArrowheads="1"/>
          </p:cNvSpPr>
          <p:nvPr/>
        </p:nvSpPr>
        <p:spPr bwMode="auto">
          <a:xfrm>
            <a:off x="2940050" y="264795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2</a:t>
            </a:r>
            <a:r>
              <a:rPr lang="en-US" sz="2000" b="0" i="1">
                <a:solidFill>
                  <a:srgbClr val="000000"/>
                </a:solidFill>
                <a:latin typeface="Arial" charset="0"/>
              </a:rPr>
              <a:t> </a:t>
            </a:r>
            <a:endParaRPr lang="en-US"/>
          </a:p>
        </p:txBody>
      </p:sp>
      <p:sp>
        <p:nvSpPr>
          <p:cNvPr id="11362" name="Rectangle 98"/>
          <p:cNvSpPr>
            <a:spLocks noChangeArrowheads="1"/>
          </p:cNvSpPr>
          <p:nvPr/>
        </p:nvSpPr>
        <p:spPr bwMode="auto">
          <a:xfrm>
            <a:off x="2660650" y="3360738"/>
            <a:ext cx="239713"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A </a:t>
            </a:r>
            <a:endParaRPr lang="en-US"/>
          </a:p>
        </p:txBody>
      </p:sp>
      <p:sp>
        <p:nvSpPr>
          <p:cNvPr id="11364" name="Rectangle 100"/>
          <p:cNvSpPr>
            <a:spLocks noChangeArrowheads="1"/>
          </p:cNvSpPr>
          <p:nvPr/>
        </p:nvSpPr>
        <p:spPr bwMode="auto">
          <a:xfrm>
            <a:off x="2895600" y="1295400"/>
            <a:ext cx="184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A</a:t>
            </a:r>
            <a:endParaRPr lang="en-US"/>
          </a:p>
        </p:txBody>
      </p:sp>
      <p:grpSp>
        <p:nvGrpSpPr>
          <p:cNvPr id="2" name="Group 174"/>
          <p:cNvGrpSpPr>
            <a:grpSpLocks/>
          </p:cNvGrpSpPr>
          <p:nvPr/>
        </p:nvGrpSpPr>
        <p:grpSpPr bwMode="auto">
          <a:xfrm>
            <a:off x="2509838" y="2143125"/>
            <a:ext cx="1157287" cy="2212975"/>
            <a:chOff x="1581" y="1350"/>
            <a:chExt cx="729" cy="1394"/>
          </a:xfrm>
        </p:grpSpPr>
        <p:sp>
          <p:nvSpPr>
            <p:cNvPr id="11360" name="Rectangle 96"/>
            <p:cNvSpPr>
              <a:spLocks noChangeArrowheads="1"/>
            </p:cNvSpPr>
            <p:nvPr/>
          </p:nvSpPr>
          <p:spPr bwMode="auto">
            <a:xfrm>
              <a:off x="2086" y="2552"/>
              <a:ext cx="224"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D</a:t>
              </a:r>
              <a:r>
                <a:rPr lang="en-US" sz="2000" b="0" i="1" baseline="-25000">
                  <a:solidFill>
                    <a:srgbClr val="000000"/>
                  </a:solidFill>
                  <a:latin typeface="Arial" charset="0"/>
                </a:rPr>
                <a:t>F</a:t>
              </a:r>
              <a:r>
                <a:rPr lang="en-US" sz="2000" b="0" i="1">
                  <a:solidFill>
                    <a:srgbClr val="000000"/>
                  </a:solidFill>
                  <a:latin typeface="Arial" charset="0"/>
                </a:rPr>
                <a:t> </a:t>
              </a:r>
              <a:endParaRPr lang="en-US"/>
            </a:p>
          </p:txBody>
        </p:sp>
        <p:sp>
          <p:nvSpPr>
            <p:cNvPr id="11371" name="Line 107"/>
            <p:cNvSpPr>
              <a:spLocks noChangeShapeType="1"/>
            </p:cNvSpPr>
            <p:nvPr/>
          </p:nvSpPr>
          <p:spPr bwMode="auto">
            <a:xfrm>
              <a:off x="1581" y="1350"/>
              <a:ext cx="539" cy="1193"/>
            </a:xfrm>
            <a:prstGeom prst="line">
              <a:avLst/>
            </a:prstGeom>
            <a:noFill/>
            <a:ln w="55563">
              <a:solidFill>
                <a:srgbClr val="006600"/>
              </a:solidFill>
              <a:round/>
              <a:headEnd/>
              <a:tailEnd/>
            </a:ln>
          </p:spPr>
          <p:txBody>
            <a:bodyPr/>
            <a:lstStyle/>
            <a:p>
              <a:endParaRPr lang="en-US"/>
            </a:p>
          </p:txBody>
        </p:sp>
      </p:grpSp>
      <p:grpSp>
        <p:nvGrpSpPr>
          <p:cNvPr id="3" name="Group 169"/>
          <p:cNvGrpSpPr>
            <a:grpSpLocks/>
          </p:cNvGrpSpPr>
          <p:nvPr/>
        </p:nvGrpSpPr>
        <p:grpSpPr bwMode="auto">
          <a:xfrm>
            <a:off x="1473200" y="2857500"/>
            <a:ext cx="3094038" cy="304800"/>
            <a:chOff x="928" y="1800"/>
            <a:chExt cx="1949" cy="192"/>
          </a:xfrm>
        </p:grpSpPr>
        <p:sp>
          <p:nvSpPr>
            <p:cNvPr id="11352" name="Rectangle 88"/>
            <p:cNvSpPr>
              <a:spLocks noChangeArrowheads="1"/>
            </p:cNvSpPr>
            <p:nvPr/>
          </p:nvSpPr>
          <p:spPr bwMode="auto">
            <a:xfrm>
              <a:off x="2695" y="1800"/>
              <a:ext cx="182"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372" name="Line 108"/>
            <p:cNvSpPr>
              <a:spLocks noChangeShapeType="1"/>
            </p:cNvSpPr>
            <p:nvPr/>
          </p:nvSpPr>
          <p:spPr bwMode="auto">
            <a:xfrm>
              <a:off x="928" y="1890"/>
              <a:ext cx="1750" cy="1"/>
            </a:xfrm>
            <a:prstGeom prst="line">
              <a:avLst/>
            </a:prstGeom>
            <a:noFill/>
            <a:ln w="55563">
              <a:solidFill>
                <a:srgbClr val="006600"/>
              </a:solidFill>
              <a:round/>
              <a:headEnd/>
              <a:tailEnd/>
            </a:ln>
          </p:spPr>
          <p:txBody>
            <a:bodyPr/>
            <a:lstStyle/>
            <a:p>
              <a:endParaRPr lang="en-US"/>
            </a:p>
          </p:txBody>
        </p:sp>
      </p:grpSp>
      <p:grpSp>
        <p:nvGrpSpPr>
          <p:cNvPr id="4" name="Group 170"/>
          <p:cNvGrpSpPr>
            <a:grpSpLocks/>
          </p:cNvGrpSpPr>
          <p:nvPr/>
        </p:nvGrpSpPr>
        <p:grpSpPr bwMode="auto">
          <a:xfrm>
            <a:off x="1473200" y="3217863"/>
            <a:ext cx="3071813" cy="304800"/>
            <a:chOff x="928" y="2027"/>
            <a:chExt cx="1935" cy="192"/>
          </a:xfrm>
        </p:grpSpPr>
        <p:sp>
          <p:nvSpPr>
            <p:cNvPr id="11363" name="Rectangle 99"/>
            <p:cNvSpPr>
              <a:spLocks noChangeArrowheads="1"/>
            </p:cNvSpPr>
            <p:nvPr/>
          </p:nvSpPr>
          <p:spPr bwMode="auto">
            <a:xfrm>
              <a:off x="2712" y="2027"/>
              <a:ext cx="151"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374" name="Line 110"/>
            <p:cNvSpPr>
              <a:spLocks noChangeShapeType="1"/>
            </p:cNvSpPr>
            <p:nvPr/>
          </p:nvSpPr>
          <p:spPr bwMode="auto">
            <a:xfrm>
              <a:off x="928" y="2125"/>
              <a:ext cx="1750" cy="1"/>
            </a:xfrm>
            <a:prstGeom prst="line">
              <a:avLst/>
            </a:prstGeom>
            <a:noFill/>
            <a:ln w="55563">
              <a:solidFill>
                <a:srgbClr val="000000"/>
              </a:solidFill>
              <a:round/>
              <a:headEnd/>
              <a:tailEnd/>
            </a:ln>
          </p:spPr>
          <p:txBody>
            <a:bodyPr/>
            <a:lstStyle/>
            <a:p>
              <a:endParaRPr lang="en-US"/>
            </a:p>
          </p:txBody>
        </p:sp>
      </p:grpSp>
      <p:grpSp>
        <p:nvGrpSpPr>
          <p:cNvPr id="5" name="Group 113"/>
          <p:cNvGrpSpPr>
            <a:grpSpLocks/>
          </p:cNvGrpSpPr>
          <p:nvPr/>
        </p:nvGrpSpPr>
        <p:grpSpPr bwMode="auto">
          <a:xfrm>
            <a:off x="2895600" y="3000375"/>
            <a:ext cx="168275" cy="1479550"/>
            <a:chOff x="1767" y="1890"/>
            <a:chExt cx="106" cy="932"/>
          </a:xfrm>
        </p:grpSpPr>
        <p:sp>
          <p:nvSpPr>
            <p:cNvPr id="11375" name="Line 111"/>
            <p:cNvSpPr>
              <a:spLocks noChangeShapeType="1"/>
            </p:cNvSpPr>
            <p:nvPr/>
          </p:nvSpPr>
          <p:spPr bwMode="auto">
            <a:xfrm>
              <a:off x="1767" y="1890"/>
              <a:ext cx="1" cy="932"/>
            </a:xfrm>
            <a:prstGeom prst="line">
              <a:avLst/>
            </a:prstGeom>
            <a:noFill/>
            <a:ln w="55563" cap="rnd">
              <a:solidFill>
                <a:srgbClr val="006600"/>
              </a:solidFill>
              <a:prstDash val="sysDot"/>
              <a:round/>
              <a:headEnd/>
              <a:tailEnd/>
            </a:ln>
          </p:spPr>
          <p:txBody>
            <a:bodyPr/>
            <a:lstStyle/>
            <a:p>
              <a:endParaRPr lang="en-US"/>
            </a:p>
          </p:txBody>
        </p:sp>
        <p:sp>
          <p:nvSpPr>
            <p:cNvPr id="11376" name="Line 112"/>
            <p:cNvSpPr>
              <a:spLocks noChangeShapeType="1"/>
            </p:cNvSpPr>
            <p:nvPr/>
          </p:nvSpPr>
          <p:spPr bwMode="auto">
            <a:xfrm>
              <a:off x="1872" y="2125"/>
              <a:ext cx="1" cy="697"/>
            </a:xfrm>
            <a:prstGeom prst="line">
              <a:avLst/>
            </a:prstGeom>
            <a:noFill/>
            <a:ln w="55563" cap="rnd">
              <a:solidFill>
                <a:srgbClr val="006600"/>
              </a:solidFill>
              <a:prstDash val="sysDot"/>
              <a:round/>
              <a:headEnd/>
              <a:tailEnd/>
            </a:ln>
          </p:spPr>
          <p:txBody>
            <a:bodyPr/>
            <a:lstStyle/>
            <a:p>
              <a:endParaRPr lang="en-US"/>
            </a:p>
          </p:txBody>
        </p:sp>
      </p:grpSp>
      <p:sp>
        <p:nvSpPr>
          <p:cNvPr id="11379" name="Freeform 115"/>
          <p:cNvSpPr>
            <a:spLocks/>
          </p:cNvSpPr>
          <p:nvPr/>
        </p:nvSpPr>
        <p:spPr bwMode="auto">
          <a:xfrm>
            <a:off x="6662738" y="2724150"/>
            <a:ext cx="911225" cy="428625"/>
          </a:xfrm>
          <a:custGeom>
            <a:avLst/>
            <a:gdLst/>
            <a:ahLst/>
            <a:cxnLst>
              <a:cxn ang="0">
                <a:pos x="0" y="0"/>
              </a:cxn>
              <a:cxn ang="0">
                <a:pos x="0" y="0"/>
              </a:cxn>
              <a:cxn ang="0">
                <a:pos x="574" y="270"/>
              </a:cxn>
              <a:cxn ang="0">
                <a:pos x="0" y="270"/>
              </a:cxn>
              <a:cxn ang="0">
                <a:pos x="0" y="0"/>
              </a:cxn>
            </a:cxnLst>
            <a:rect l="0" t="0" r="r" b="b"/>
            <a:pathLst>
              <a:path w="574" h="270">
                <a:moveTo>
                  <a:pt x="0" y="0"/>
                </a:moveTo>
                <a:lnTo>
                  <a:pt x="0" y="0"/>
                </a:lnTo>
                <a:lnTo>
                  <a:pt x="574" y="270"/>
                </a:lnTo>
                <a:lnTo>
                  <a:pt x="0" y="270"/>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382" name="Rectangle 118"/>
          <p:cNvSpPr>
            <a:spLocks noChangeArrowheads="1"/>
          </p:cNvSpPr>
          <p:nvPr/>
        </p:nvSpPr>
        <p:spPr bwMode="auto">
          <a:xfrm rot="16200000">
            <a:off x="-192881" y="3121819"/>
            <a:ext cx="690562"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Price </a:t>
            </a:r>
            <a:endParaRPr lang="en-US"/>
          </a:p>
        </p:txBody>
      </p:sp>
      <p:sp>
        <p:nvSpPr>
          <p:cNvPr id="11386" name="Rectangle 122"/>
          <p:cNvSpPr>
            <a:spLocks noChangeArrowheads="1"/>
          </p:cNvSpPr>
          <p:nvPr/>
        </p:nvSpPr>
        <p:spPr bwMode="auto">
          <a:xfrm>
            <a:off x="6149975" y="5216525"/>
            <a:ext cx="2308225" cy="346075"/>
          </a:xfrm>
          <a:prstGeom prst="rect">
            <a:avLst/>
          </a:prstGeom>
          <a:noFill/>
          <a:ln w="9525">
            <a:noFill/>
            <a:miter lim="800000"/>
            <a:headEnd/>
            <a:tailEnd/>
          </a:ln>
        </p:spPr>
        <p:txBody>
          <a:bodyPr wrap="none" lIns="0" tIns="0" rIns="0" bIns="0">
            <a:spAutoFit/>
          </a:bodyPr>
          <a:lstStyle/>
          <a:p>
            <a:r>
              <a:rPr lang="en-US" sz="2000" dirty="0">
                <a:solidFill>
                  <a:srgbClr val="660066"/>
                </a:solidFill>
                <a:latin typeface="Arial" charset="0"/>
              </a:rPr>
              <a:t>Clothing per Year </a:t>
            </a:r>
            <a:endParaRPr lang="en-US" dirty="0"/>
          </a:p>
        </p:txBody>
      </p:sp>
      <p:sp>
        <p:nvSpPr>
          <p:cNvPr id="11387" name="Rectangle 123"/>
          <p:cNvSpPr>
            <a:spLocks noChangeArrowheads="1"/>
          </p:cNvSpPr>
          <p:nvPr/>
        </p:nvSpPr>
        <p:spPr bwMode="auto">
          <a:xfrm>
            <a:off x="5570538" y="4576763"/>
            <a:ext cx="211137" cy="304800"/>
          </a:xfrm>
          <a:prstGeom prst="rect">
            <a:avLst/>
          </a:prstGeom>
          <a:noFill/>
          <a:ln w="9525">
            <a:noFill/>
            <a:miter lim="800000"/>
            <a:headEnd/>
            <a:tailEnd/>
          </a:ln>
        </p:spPr>
        <p:txBody>
          <a:bodyPr wrap="none" lIns="0" tIns="0" rIns="0" bIns="0">
            <a:spAutoFit/>
          </a:bodyPr>
          <a:lstStyle/>
          <a:p>
            <a:r>
              <a:rPr lang="en-US" sz="2000" b="0">
                <a:solidFill>
                  <a:srgbClr val="660066"/>
                </a:solidFill>
                <a:latin typeface="Arial" charset="0"/>
              </a:rPr>
              <a:t>0 </a:t>
            </a:r>
            <a:endParaRPr lang="en-US">
              <a:solidFill>
                <a:srgbClr val="660066"/>
              </a:solidFill>
            </a:endParaRPr>
          </a:p>
        </p:txBody>
      </p:sp>
      <p:sp>
        <p:nvSpPr>
          <p:cNvPr id="11388" name="Rectangle 124"/>
          <p:cNvSpPr>
            <a:spLocks noChangeArrowheads="1"/>
          </p:cNvSpPr>
          <p:nvPr/>
        </p:nvSpPr>
        <p:spPr bwMode="auto">
          <a:xfrm>
            <a:off x="6537325" y="4576763"/>
            <a:ext cx="45402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C</a:t>
            </a:r>
            <a:r>
              <a:rPr lang="en-US" sz="2000" b="0" baseline="-25000">
                <a:solidFill>
                  <a:srgbClr val="660066"/>
                </a:solidFill>
                <a:latin typeface="Arial" charset="0"/>
              </a:rPr>
              <a:t>2</a:t>
            </a:r>
            <a:r>
              <a:rPr lang="en-US" sz="2000" b="0" i="1" baseline="-25000">
                <a:solidFill>
                  <a:srgbClr val="660066"/>
                </a:solidFill>
                <a:latin typeface="Arial" charset="0"/>
              </a:rPr>
              <a:t> </a:t>
            </a:r>
            <a:endParaRPr lang="en-US">
              <a:solidFill>
                <a:srgbClr val="660066"/>
              </a:solidFill>
            </a:endParaRPr>
          </a:p>
        </p:txBody>
      </p:sp>
      <p:sp>
        <p:nvSpPr>
          <p:cNvPr id="11391" name="Rectangle 127"/>
          <p:cNvSpPr>
            <a:spLocks noChangeArrowheads="1"/>
          </p:cNvSpPr>
          <p:nvPr/>
        </p:nvSpPr>
        <p:spPr bwMode="auto">
          <a:xfrm>
            <a:off x="5105400" y="3009900"/>
            <a:ext cx="35877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C</a:t>
            </a:r>
            <a:r>
              <a:rPr lang="en-US" sz="2000" b="0" i="1">
                <a:solidFill>
                  <a:srgbClr val="660066"/>
                </a:solidFill>
                <a:latin typeface="Arial" charset="0"/>
              </a:rPr>
              <a:t> </a:t>
            </a:r>
            <a:endParaRPr lang="en-US">
              <a:solidFill>
                <a:srgbClr val="660066"/>
              </a:solidFill>
            </a:endParaRPr>
          </a:p>
        </p:txBody>
      </p:sp>
      <p:grpSp>
        <p:nvGrpSpPr>
          <p:cNvPr id="6" name="Group 140"/>
          <p:cNvGrpSpPr>
            <a:grpSpLocks/>
          </p:cNvGrpSpPr>
          <p:nvPr/>
        </p:nvGrpSpPr>
        <p:grpSpPr bwMode="auto">
          <a:xfrm>
            <a:off x="6675438" y="2738438"/>
            <a:ext cx="900112" cy="1741487"/>
            <a:chOff x="4205" y="1725"/>
            <a:chExt cx="567" cy="1097"/>
          </a:xfrm>
        </p:grpSpPr>
        <p:sp>
          <p:nvSpPr>
            <p:cNvPr id="11402" name="Line 138"/>
            <p:cNvSpPr>
              <a:spLocks noChangeShapeType="1"/>
            </p:cNvSpPr>
            <p:nvPr/>
          </p:nvSpPr>
          <p:spPr bwMode="auto">
            <a:xfrm>
              <a:off x="4205" y="1725"/>
              <a:ext cx="1" cy="1097"/>
            </a:xfrm>
            <a:prstGeom prst="line">
              <a:avLst/>
            </a:prstGeom>
            <a:noFill/>
            <a:ln w="55563" cap="rnd">
              <a:solidFill>
                <a:srgbClr val="006600"/>
              </a:solidFill>
              <a:prstDash val="sysDot"/>
              <a:round/>
              <a:headEnd/>
              <a:tailEnd/>
            </a:ln>
          </p:spPr>
          <p:txBody>
            <a:bodyPr/>
            <a:lstStyle/>
            <a:p>
              <a:endParaRPr lang="en-US"/>
            </a:p>
          </p:txBody>
        </p:sp>
        <p:sp>
          <p:nvSpPr>
            <p:cNvPr id="11403" name="Line 139"/>
            <p:cNvSpPr>
              <a:spLocks noChangeShapeType="1"/>
            </p:cNvSpPr>
            <p:nvPr/>
          </p:nvSpPr>
          <p:spPr bwMode="auto">
            <a:xfrm>
              <a:off x="4771" y="1995"/>
              <a:ext cx="1" cy="827"/>
            </a:xfrm>
            <a:prstGeom prst="line">
              <a:avLst/>
            </a:prstGeom>
            <a:noFill/>
            <a:ln w="55563" cap="rnd">
              <a:solidFill>
                <a:srgbClr val="006600"/>
              </a:solidFill>
              <a:prstDash val="sysDot"/>
              <a:round/>
              <a:headEnd/>
              <a:tailEnd/>
            </a:ln>
          </p:spPr>
          <p:txBody>
            <a:bodyPr/>
            <a:lstStyle/>
            <a:p>
              <a:endParaRPr lang="en-US"/>
            </a:p>
          </p:txBody>
        </p:sp>
      </p:grpSp>
      <p:grpSp>
        <p:nvGrpSpPr>
          <p:cNvPr id="7" name="Group 173"/>
          <p:cNvGrpSpPr>
            <a:grpSpLocks/>
          </p:cNvGrpSpPr>
          <p:nvPr/>
        </p:nvGrpSpPr>
        <p:grpSpPr bwMode="auto">
          <a:xfrm>
            <a:off x="5583238" y="2198688"/>
            <a:ext cx="3151187" cy="1701800"/>
            <a:chOff x="3517" y="1385"/>
            <a:chExt cx="1985" cy="1072"/>
          </a:xfrm>
        </p:grpSpPr>
        <p:sp>
          <p:nvSpPr>
            <p:cNvPr id="11410" name="Rectangle 146"/>
            <p:cNvSpPr>
              <a:spLocks noChangeArrowheads="1"/>
            </p:cNvSpPr>
            <p:nvPr/>
          </p:nvSpPr>
          <p:spPr bwMode="auto">
            <a:xfrm>
              <a:off x="5267" y="2265"/>
              <a:ext cx="235"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D</a:t>
              </a:r>
              <a:r>
                <a:rPr lang="en-US" sz="2000" b="0" i="1" baseline="-25000">
                  <a:solidFill>
                    <a:srgbClr val="000000"/>
                  </a:solidFill>
                  <a:latin typeface="Arial" charset="0"/>
                </a:rPr>
                <a:t>C</a:t>
              </a:r>
              <a:r>
                <a:rPr lang="en-US" sz="2000" b="0" i="1">
                  <a:solidFill>
                    <a:srgbClr val="000000"/>
                  </a:solidFill>
                  <a:latin typeface="Arial" charset="0"/>
                </a:rPr>
                <a:t> </a:t>
              </a:r>
              <a:endParaRPr lang="en-US"/>
            </a:p>
          </p:txBody>
        </p:sp>
        <p:sp>
          <p:nvSpPr>
            <p:cNvPr id="11412" name="Line 148"/>
            <p:cNvSpPr>
              <a:spLocks noChangeShapeType="1"/>
            </p:cNvSpPr>
            <p:nvPr/>
          </p:nvSpPr>
          <p:spPr bwMode="auto">
            <a:xfrm>
              <a:off x="3517" y="1385"/>
              <a:ext cx="1846" cy="888"/>
            </a:xfrm>
            <a:prstGeom prst="line">
              <a:avLst/>
            </a:prstGeom>
            <a:noFill/>
            <a:ln w="55563">
              <a:solidFill>
                <a:srgbClr val="006600"/>
              </a:solidFill>
              <a:round/>
              <a:headEnd/>
              <a:tailEnd/>
            </a:ln>
          </p:spPr>
          <p:txBody>
            <a:bodyPr/>
            <a:lstStyle/>
            <a:p>
              <a:endParaRPr lang="en-US"/>
            </a:p>
          </p:txBody>
        </p:sp>
      </p:grpSp>
      <p:grpSp>
        <p:nvGrpSpPr>
          <p:cNvPr id="8" name="Group 171"/>
          <p:cNvGrpSpPr>
            <a:grpSpLocks/>
          </p:cNvGrpSpPr>
          <p:nvPr/>
        </p:nvGrpSpPr>
        <p:grpSpPr bwMode="auto">
          <a:xfrm>
            <a:off x="5583238" y="2559050"/>
            <a:ext cx="3194050" cy="373063"/>
            <a:chOff x="3517" y="1612"/>
            <a:chExt cx="2012" cy="235"/>
          </a:xfrm>
        </p:grpSpPr>
        <p:sp>
          <p:nvSpPr>
            <p:cNvPr id="11409" name="Rectangle 145"/>
            <p:cNvSpPr>
              <a:spLocks noChangeArrowheads="1"/>
            </p:cNvSpPr>
            <p:nvPr/>
          </p:nvSpPr>
          <p:spPr bwMode="auto">
            <a:xfrm>
              <a:off x="5285" y="1612"/>
              <a:ext cx="244" cy="235"/>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413" name="Line 149"/>
            <p:cNvSpPr>
              <a:spLocks noChangeShapeType="1"/>
            </p:cNvSpPr>
            <p:nvPr/>
          </p:nvSpPr>
          <p:spPr bwMode="auto">
            <a:xfrm>
              <a:off x="3517" y="1725"/>
              <a:ext cx="1742" cy="1"/>
            </a:xfrm>
            <a:prstGeom prst="line">
              <a:avLst/>
            </a:prstGeom>
            <a:noFill/>
            <a:ln w="55563">
              <a:solidFill>
                <a:srgbClr val="006600"/>
              </a:solidFill>
              <a:round/>
              <a:headEnd/>
              <a:tailEnd/>
            </a:ln>
          </p:spPr>
          <p:txBody>
            <a:bodyPr/>
            <a:lstStyle/>
            <a:p>
              <a:endParaRPr lang="en-US"/>
            </a:p>
          </p:txBody>
        </p:sp>
      </p:grpSp>
      <p:grpSp>
        <p:nvGrpSpPr>
          <p:cNvPr id="9" name="Group 172"/>
          <p:cNvGrpSpPr>
            <a:grpSpLocks/>
          </p:cNvGrpSpPr>
          <p:nvPr/>
        </p:nvGrpSpPr>
        <p:grpSpPr bwMode="auto">
          <a:xfrm>
            <a:off x="5583238" y="2986088"/>
            <a:ext cx="3152775" cy="373062"/>
            <a:chOff x="3517" y="1881"/>
            <a:chExt cx="1986" cy="235"/>
          </a:xfrm>
        </p:grpSpPr>
        <p:sp>
          <p:nvSpPr>
            <p:cNvPr id="11381" name="Rectangle 117"/>
            <p:cNvSpPr>
              <a:spLocks noChangeArrowheads="1"/>
            </p:cNvSpPr>
            <p:nvPr/>
          </p:nvSpPr>
          <p:spPr bwMode="auto">
            <a:xfrm>
              <a:off x="5285" y="1881"/>
              <a:ext cx="218" cy="235"/>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415" name="Line 151"/>
            <p:cNvSpPr>
              <a:spLocks noChangeShapeType="1"/>
            </p:cNvSpPr>
            <p:nvPr/>
          </p:nvSpPr>
          <p:spPr bwMode="auto">
            <a:xfrm>
              <a:off x="3517" y="1995"/>
              <a:ext cx="1733" cy="1"/>
            </a:xfrm>
            <a:prstGeom prst="line">
              <a:avLst/>
            </a:prstGeom>
            <a:noFill/>
            <a:ln w="55563">
              <a:solidFill>
                <a:srgbClr val="000000"/>
              </a:solidFill>
              <a:round/>
              <a:headEnd/>
              <a:tailEnd/>
            </a:ln>
          </p:spPr>
          <p:txBody>
            <a:bodyPr/>
            <a:lstStyle/>
            <a:p>
              <a:endParaRPr lang="en-US"/>
            </a:p>
          </p:txBody>
        </p:sp>
      </p:grpSp>
      <p:sp>
        <p:nvSpPr>
          <p:cNvPr id="11416" name="Freeform 152"/>
          <p:cNvSpPr>
            <a:spLocks/>
          </p:cNvSpPr>
          <p:nvPr/>
        </p:nvSpPr>
        <p:spPr bwMode="auto">
          <a:xfrm>
            <a:off x="5570538" y="1811338"/>
            <a:ext cx="2998787" cy="2668587"/>
          </a:xfrm>
          <a:custGeom>
            <a:avLst/>
            <a:gdLst/>
            <a:ahLst/>
            <a:cxnLst>
              <a:cxn ang="0">
                <a:pos x="0" y="0"/>
              </a:cxn>
              <a:cxn ang="0">
                <a:pos x="0" y="1681"/>
              </a:cxn>
              <a:cxn ang="0">
                <a:pos x="1889" y="1681"/>
              </a:cxn>
            </a:cxnLst>
            <a:rect l="0" t="0" r="r" b="b"/>
            <a:pathLst>
              <a:path w="1889" h="1681">
                <a:moveTo>
                  <a:pt x="0" y="0"/>
                </a:moveTo>
                <a:lnTo>
                  <a:pt x="0" y="1681"/>
                </a:lnTo>
                <a:lnTo>
                  <a:pt x="1889" y="1681"/>
                </a:lnTo>
              </a:path>
            </a:pathLst>
          </a:custGeom>
          <a:noFill/>
          <a:ln w="55563">
            <a:solidFill>
              <a:srgbClr val="000000"/>
            </a:solidFill>
            <a:prstDash val="solid"/>
            <a:round/>
            <a:headEnd/>
            <a:tailEnd/>
          </a:ln>
        </p:spPr>
        <p:txBody>
          <a:bodyPr/>
          <a:lstStyle/>
          <a:p>
            <a:endParaRPr lang="en-US"/>
          </a:p>
        </p:txBody>
      </p:sp>
      <p:sp>
        <p:nvSpPr>
          <p:cNvPr id="11417" name="Freeform 153"/>
          <p:cNvSpPr>
            <a:spLocks/>
          </p:cNvSpPr>
          <p:nvPr/>
        </p:nvSpPr>
        <p:spPr bwMode="auto">
          <a:xfrm>
            <a:off x="1473200" y="1811338"/>
            <a:ext cx="2984500" cy="2668587"/>
          </a:xfrm>
          <a:custGeom>
            <a:avLst/>
            <a:gdLst/>
            <a:ahLst/>
            <a:cxnLst>
              <a:cxn ang="0">
                <a:pos x="0" y="0"/>
              </a:cxn>
              <a:cxn ang="0">
                <a:pos x="0" y="1681"/>
              </a:cxn>
              <a:cxn ang="0">
                <a:pos x="1880" y="1681"/>
              </a:cxn>
            </a:cxnLst>
            <a:rect l="0" t="0" r="r" b="b"/>
            <a:pathLst>
              <a:path w="1880" h="1681">
                <a:moveTo>
                  <a:pt x="0" y="0"/>
                </a:moveTo>
                <a:lnTo>
                  <a:pt x="0" y="1681"/>
                </a:lnTo>
                <a:lnTo>
                  <a:pt x="1880" y="1681"/>
                </a:lnTo>
              </a:path>
            </a:pathLst>
          </a:custGeom>
          <a:noFill/>
          <a:ln w="55563">
            <a:solidFill>
              <a:srgbClr val="000000"/>
            </a:solidFill>
            <a:prstDash val="solid"/>
            <a:round/>
            <a:headEnd/>
            <a:tailEnd/>
          </a:ln>
        </p:spPr>
        <p:txBody>
          <a:bodyPr/>
          <a:lstStyle/>
          <a:p>
            <a:endParaRPr lang="en-US"/>
          </a:p>
        </p:txBody>
      </p:sp>
      <p:sp>
        <p:nvSpPr>
          <p:cNvPr id="11418" name="Rectangle 154"/>
          <p:cNvSpPr>
            <a:spLocks noChangeArrowheads="1"/>
          </p:cNvSpPr>
          <p:nvPr/>
        </p:nvSpPr>
        <p:spPr bwMode="auto">
          <a:xfrm>
            <a:off x="407988" y="2800350"/>
            <a:ext cx="938212" cy="304800"/>
          </a:xfrm>
          <a:prstGeom prst="rect">
            <a:avLst/>
          </a:prstGeom>
          <a:noFill/>
          <a:ln w="9525">
            <a:noFill/>
            <a:miter lim="800000"/>
            <a:headEnd/>
            <a:tailEnd/>
          </a:ln>
          <a:effectLst/>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F</a:t>
            </a:r>
            <a:r>
              <a:rPr lang="en-US" sz="2000" b="0">
                <a:solidFill>
                  <a:srgbClr val="660066"/>
                </a:solidFill>
                <a:latin typeface="Arial" charset="0"/>
              </a:rPr>
              <a:t>(1 + </a:t>
            </a:r>
            <a:r>
              <a:rPr lang="en-US" sz="2000" b="0" i="1">
                <a:solidFill>
                  <a:srgbClr val="660066"/>
                </a:solidFill>
                <a:latin typeface="Arial" charset="0"/>
              </a:rPr>
              <a:t>t</a:t>
            </a:r>
            <a:r>
              <a:rPr lang="en-US" sz="2000" b="0">
                <a:solidFill>
                  <a:srgbClr val="660066"/>
                </a:solidFill>
                <a:latin typeface="Arial" charset="0"/>
              </a:rPr>
              <a:t>)</a:t>
            </a:r>
            <a:endParaRPr lang="en-US">
              <a:solidFill>
                <a:srgbClr val="660066"/>
              </a:solidFill>
            </a:endParaRPr>
          </a:p>
        </p:txBody>
      </p:sp>
      <p:sp>
        <p:nvSpPr>
          <p:cNvPr id="11419" name="Rectangle 155"/>
          <p:cNvSpPr>
            <a:spLocks noChangeArrowheads="1"/>
          </p:cNvSpPr>
          <p:nvPr/>
        </p:nvSpPr>
        <p:spPr bwMode="auto">
          <a:xfrm>
            <a:off x="6934200" y="1295400"/>
            <a:ext cx="184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B</a:t>
            </a:r>
            <a:endParaRPr lang="en-US"/>
          </a:p>
        </p:txBody>
      </p:sp>
      <p:sp>
        <p:nvSpPr>
          <p:cNvPr id="11420" name="Rectangle 156"/>
          <p:cNvSpPr>
            <a:spLocks noChangeArrowheads="1"/>
          </p:cNvSpPr>
          <p:nvPr/>
        </p:nvSpPr>
        <p:spPr bwMode="auto">
          <a:xfrm>
            <a:off x="3092450" y="30099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1</a:t>
            </a:r>
            <a:r>
              <a:rPr lang="en-US" sz="2000" b="0" i="1">
                <a:solidFill>
                  <a:srgbClr val="000000"/>
                </a:solidFill>
                <a:latin typeface="Arial" charset="0"/>
              </a:rPr>
              <a:t> </a:t>
            </a:r>
            <a:endParaRPr lang="en-US"/>
          </a:p>
        </p:txBody>
      </p:sp>
      <p:grpSp>
        <p:nvGrpSpPr>
          <p:cNvPr id="10" name="Group 168"/>
          <p:cNvGrpSpPr>
            <a:grpSpLocks/>
          </p:cNvGrpSpPr>
          <p:nvPr/>
        </p:nvGrpSpPr>
        <p:grpSpPr bwMode="auto">
          <a:xfrm>
            <a:off x="6800850" y="3962400"/>
            <a:ext cx="635000" cy="381000"/>
            <a:chOff x="4284" y="2496"/>
            <a:chExt cx="400" cy="240"/>
          </a:xfrm>
        </p:grpSpPr>
        <p:sp>
          <p:nvSpPr>
            <p:cNvPr id="11380" name="Line 116"/>
            <p:cNvSpPr>
              <a:spLocks noChangeShapeType="1"/>
            </p:cNvSpPr>
            <p:nvPr/>
          </p:nvSpPr>
          <p:spPr bwMode="auto">
            <a:xfrm>
              <a:off x="4284" y="2735"/>
              <a:ext cx="400" cy="1"/>
            </a:xfrm>
            <a:prstGeom prst="line">
              <a:avLst/>
            </a:prstGeom>
            <a:noFill/>
            <a:ln w="12700">
              <a:solidFill>
                <a:srgbClr val="000000"/>
              </a:solidFill>
              <a:round/>
              <a:headEnd type="stealth" w="lg" len="lg"/>
              <a:tailEnd type="stealth" w="lg" len="lg"/>
            </a:ln>
          </p:spPr>
          <p:txBody>
            <a:bodyPr/>
            <a:lstStyle/>
            <a:p>
              <a:endParaRPr lang="en-US"/>
            </a:p>
          </p:txBody>
        </p:sp>
        <p:sp>
          <p:nvSpPr>
            <p:cNvPr id="11422" name="Rectangle 158"/>
            <p:cNvSpPr>
              <a:spLocks noChangeArrowheads="1"/>
            </p:cNvSpPr>
            <p:nvPr/>
          </p:nvSpPr>
          <p:spPr bwMode="auto">
            <a:xfrm>
              <a:off x="4320" y="2496"/>
              <a:ext cx="309" cy="173"/>
            </a:xfrm>
            <a:prstGeom prst="rect">
              <a:avLst/>
            </a:prstGeom>
            <a:solidFill>
              <a:srgbClr val="FFFFFF"/>
            </a:solidFill>
            <a:ln w="9525">
              <a:noFill/>
              <a:miter lim="800000"/>
              <a:headEnd/>
              <a:tailEnd/>
            </a:ln>
          </p:spPr>
          <p:txBody>
            <a:bodyPr wrap="none" lIns="0" tIns="0" rIns="0" bIns="0">
              <a:spAutoFit/>
            </a:bodyPr>
            <a:lstStyle/>
            <a:p>
              <a:r>
                <a:rPr lang="en-US" b="0">
                  <a:solidFill>
                    <a:srgbClr val="000000"/>
                  </a:solidFill>
                  <a:latin typeface="Symbol" pitchFamily="18" charset="2"/>
                </a:rPr>
                <a:t>D</a:t>
              </a:r>
              <a:r>
                <a:rPr lang="en-US" b="0" i="1">
                  <a:solidFill>
                    <a:srgbClr val="000000"/>
                  </a:solidFill>
                  <a:latin typeface="Arial" charset="0"/>
                </a:rPr>
                <a:t>Q</a:t>
              </a:r>
              <a:r>
                <a:rPr lang="en-US" b="0" i="1" baseline="-25000">
                  <a:solidFill>
                    <a:srgbClr val="000000"/>
                  </a:solidFill>
                  <a:latin typeface="Arial" charset="0"/>
                </a:rPr>
                <a:t>C</a:t>
              </a:r>
              <a:r>
                <a:rPr lang="en-US" b="0" i="1">
                  <a:solidFill>
                    <a:srgbClr val="000000"/>
                  </a:solidFill>
                  <a:latin typeface="Arial" charset="0"/>
                </a:rPr>
                <a:t> </a:t>
              </a:r>
              <a:endParaRPr lang="en-US"/>
            </a:p>
          </p:txBody>
        </p:sp>
      </p:grpSp>
      <p:sp>
        <p:nvSpPr>
          <p:cNvPr id="11423" name="Rectangle 159"/>
          <p:cNvSpPr>
            <a:spLocks noChangeArrowheads="1"/>
          </p:cNvSpPr>
          <p:nvPr/>
        </p:nvSpPr>
        <p:spPr bwMode="auto">
          <a:xfrm>
            <a:off x="4572000" y="2590800"/>
            <a:ext cx="955675" cy="304800"/>
          </a:xfrm>
          <a:prstGeom prst="rect">
            <a:avLst/>
          </a:prstGeom>
          <a:noFill/>
          <a:ln w="9525">
            <a:noFill/>
            <a:miter lim="800000"/>
            <a:headEnd/>
            <a:tailEnd/>
          </a:ln>
          <a:effectLst/>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C</a:t>
            </a:r>
            <a:r>
              <a:rPr lang="en-US" sz="2000" b="0">
                <a:solidFill>
                  <a:srgbClr val="660066"/>
                </a:solidFill>
                <a:latin typeface="Arial" charset="0"/>
              </a:rPr>
              <a:t>(1 + </a:t>
            </a:r>
            <a:r>
              <a:rPr lang="en-US" sz="2000" b="0" i="1">
                <a:solidFill>
                  <a:srgbClr val="660066"/>
                </a:solidFill>
                <a:latin typeface="Arial" charset="0"/>
              </a:rPr>
              <a:t>t</a:t>
            </a:r>
            <a:r>
              <a:rPr lang="en-US" sz="2000" b="0">
                <a:solidFill>
                  <a:srgbClr val="660066"/>
                </a:solidFill>
                <a:latin typeface="Arial" charset="0"/>
              </a:rPr>
              <a:t>)</a:t>
            </a:r>
            <a:endParaRPr lang="en-US">
              <a:solidFill>
                <a:srgbClr val="660066"/>
              </a:solidFill>
            </a:endParaRPr>
          </a:p>
        </p:txBody>
      </p:sp>
      <p:sp>
        <p:nvSpPr>
          <p:cNvPr id="11424" name="Rectangle 160"/>
          <p:cNvSpPr>
            <a:spLocks noChangeArrowheads="1"/>
          </p:cNvSpPr>
          <p:nvPr/>
        </p:nvSpPr>
        <p:spPr bwMode="auto">
          <a:xfrm>
            <a:off x="7340600" y="4576763"/>
            <a:ext cx="45402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C</a:t>
            </a:r>
            <a:r>
              <a:rPr lang="en-US" sz="2000" b="0" baseline="-25000">
                <a:solidFill>
                  <a:srgbClr val="660066"/>
                </a:solidFill>
                <a:latin typeface="Arial" charset="0"/>
              </a:rPr>
              <a:t>1</a:t>
            </a:r>
            <a:r>
              <a:rPr lang="en-US" sz="2000" b="0" i="1" baseline="-25000">
                <a:solidFill>
                  <a:srgbClr val="660066"/>
                </a:solidFill>
                <a:latin typeface="Arial" charset="0"/>
              </a:rPr>
              <a:t> </a:t>
            </a:r>
            <a:endParaRPr lang="en-US">
              <a:solidFill>
                <a:srgbClr val="660066"/>
              </a:solidFill>
            </a:endParaRPr>
          </a:p>
        </p:txBody>
      </p:sp>
      <p:sp>
        <p:nvSpPr>
          <p:cNvPr id="11425" name="Rectangle 161"/>
          <p:cNvSpPr>
            <a:spLocks noChangeArrowheads="1"/>
          </p:cNvSpPr>
          <p:nvPr/>
        </p:nvSpPr>
        <p:spPr bwMode="auto">
          <a:xfrm>
            <a:off x="6731000" y="23876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2</a:t>
            </a:r>
            <a:r>
              <a:rPr lang="en-US" sz="2000" b="0" i="1">
                <a:solidFill>
                  <a:srgbClr val="000000"/>
                </a:solidFill>
                <a:latin typeface="Arial" charset="0"/>
              </a:rPr>
              <a:t> </a:t>
            </a:r>
            <a:endParaRPr lang="en-US"/>
          </a:p>
        </p:txBody>
      </p:sp>
      <p:sp>
        <p:nvSpPr>
          <p:cNvPr id="11426" name="Rectangle 162"/>
          <p:cNvSpPr>
            <a:spLocks noChangeArrowheads="1"/>
          </p:cNvSpPr>
          <p:nvPr/>
        </p:nvSpPr>
        <p:spPr bwMode="auto">
          <a:xfrm>
            <a:off x="7620000" y="28194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1</a:t>
            </a:r>
            <a:r>
              <a:rPr lang="en-US" sz="2000" b="0" i="1">
                <a:solidFill>
                  <a:srgbClr val="000000"/>
                </a:solidFill>
                <a:latin typeface="Arial" charset="0"/>
              </a:rPr>
              <a:t> </a:t>
            </a:r>
            <a:endParaRPr lang="en-US"/>
          </a:p>
        </p:txBody>
      </p:sp>
      <p:sp>
        <p:nvSpPr>
          <p:cNvPr id="11427" name="Rectangle 163"/>
          <p:cNvSpPr>
            <a:spLocks noChangeArrowheads="1"/>
          </p:cNvSpPr>
          <p:nvPr/>
        </p:nvSpPr>
        <p:spPr bwMode="auto">
          <a:xfrm>
            <a:off x="6324600" y="3124200"/>
            <a:ext cx="354013" cy="396875"/>
          </a:xfrm>
          <a:prstGeom prst="rect">
            <a:avLst/>
          </a:prstGeom>
          <a:noFill/>
          <a:ln w="9525">
            <a:noFill/>
            <a:miter lim="800000"/>
            <a:headEnd/>
            <a:tailEnd/>
          </a:ln>
          <a:effectLst/>
        </p:spPr>
        <p:txBody>
          <a:bodyPr wrap="none">
            <a:spAutoFit/>
          </a:bodyPr>
          <a:lstStyle/>
          <a:p>
            <a:r>
              <a:rPr lang="en-US" sz="2000" b="0" i="1">
                <a:solidFill>
                  <a:srgbClr val="000000"/>
                </a:solidFill>
                <a:latin typeface="Arial" charset="0"/>
              </a:rPr>
              <a:t>B</a:t>
            </a:r>
          </a:p>
        </p:txBody>
      </p:sp>
      <p:grpSp>
        <p:nvGrpSpPr>
          <p:cNvPr id="11" name="Group 167"/>
          <p:cNvGrpSpPr>
            <a:grpSpLocks/>
          </p:cNvGrpSpPr>
          <p:nvPr/>
        </p:nvGrpSpPr>
        <p:grpSpPr bwMode="auto">
          <a:xfrm>
            <a:off x="2133600" y="3810000"/>
            <a:ext cx="925513" cy="601663"/>
            <a:chOff x="1344" y="2400"/>
            <a:chExt cx="583" cy="379"/>
          </a:xfrm>
        </p:grpSpPr>
        <p:sp>
          <p:nvSpPr>
            <p:cNvPr id="11378" name="Line 114"/>
            <p:cNvSpPr>
              <a:spLocks noChangeShapeType="1"/>
            </p:cNvSpPr>
            <p:nvPr/>
          </p:nvSpPr>
          <p:spPr bwMode="auto">
            <a:xfrm>
              <a:off x="1632" y="2544"/>
              <a:ext cx="175" cy="138"/>
            </a:xfrm>
            <a:prstGeom prst="line">
              <a:avLst/>
            </a:prstGeom>
            <a:noFill/>
            <a:ln w="14351">
              <a:solidFill>
                <a:srgbClr val="000000"/>
              </a:solidFill>
              <a:round/>
              <a:headEnd/>
              <a:tailEnd type="stealth" w="lg" len="lg"/>
            </a:ln>
          </p:spPr>
          <p:txBody>
            <a:bodyPr/>
            <a:lstStyle/>
            <a:p>
              <a:endParaRPr lang="en-US"/>
            </a:p>
          </p:txBody>
        </p:sp>
        <p:sp>
          <p:nvSpPr>
            <p:cNvPr id="11421" name="Rectangle 157"/>
            <p:cNvSpPr>
              <a:spLocks noChangeArrowheads="1"/>
            </p:cNvSpPr>
            <p:nvPr/>
          </p:nvSpPr>
          <p:spPr bwMode="auto">
            <a:xfrm>
              <a:off x="1344" y="2400"/>
              <a:ext cx="299" cy="173"/>
            </a:xfrm>
            <a:prstGeom prst="rect">
              <a:avLst/>
            </a:prstGeom>
            <a:solidFill>
              <a:srgbClr val="FFFFFF"/>
            </a:solidFill>
            <a:ln w="9525">
              <a:noFill/>
              <a:miter lim="800000"/>
              <a:headEnd/>
              <a:tailEnd/>
            </a:ln>
          </p:spPr>
          <p:txBody>
            <a:bodyPr wrap="none" lIns="0" tIns="0" rIns="0" bIns="0">
              <a:spAutoFit/>
            </a:bodyPr>
            <a:lstStyle/>
            <a:p>
              <a:r>
                <a:rPr lang="en-US" b="0">
                  <a:solidFill>
                    <a:srgbClr val="000000"/>
                  </a:solidFill>
                  <a:latin typeface="Symbol" pitchFamily="18" charset="2"/>
                </a:rPr>
                <a:t>D</a:t>
              </a:r>
              <a:r>
                <a:rPr lang="en-US" b="0" i="1">
                  <a:solidFill>
                    <a:srgbClr val="000000"/>
                  </a:solidFill>
                  <a:latin typeface="Arial" charset="0"/>
                </a:rPr>
                <a:t>Q</a:t>
              </a:r>
              <a:r>
                <a:rPr lang="en-US" b="0" i="1" baseline="-25000">
                  <a:solidFill>
                    <a:srgbClr val="000000"/>
                  </a:solidFill>
                  <a:latin typeface="Arial" charset="0"/>
                </a:rPr>
                <a:t>F</a:t>
              </a:r>
              <a:r>
                <a:rPr lang="en-US" b="0" i="1">
                  <a:solidFill>
                    <a:srgbClr val="000000"/>
                  </a:solidFill>
                  <a:latin typeface="Arial" charset="0"/>
                </a:rPr>
                <a:t> </a:t>
              </a:r>
              <a:endParaRPr lang="en-US"/>
            </a:p>
          </p:txBody>
        </p:sp>
        <p:sp>
          <p:nvSpPr>
            <p:cNvPr id="11428" name="AutoShape 164"/>
            <p:cNvSpPr>
              <a:spLocks/>
            </p:cNvSpPr>
            <p:nvPr/>
          </p:nvSpPr>
          <p:spPr bwMode="auto">
            <a:xfrm rot="5400000">
              <a:off x="1848" y="2701"/>
              <a:ext cx="53" cy="104"/>
            </a:xfrm>
            <a:prstGeom prst="leftBrace">
              <a:avLst>
                <a:gd name="adj1" fmla="val 16352"/>
                <a:gd name="adj2" fmla="val 50000"/>
              </a:avLst>
            </a:prstGeom>
            <a:noFill/>
            <a:ln w="19050">
              <a:solidFill>
                <a:schemeClr val="tx1"/>
              </a:solidFill>
              <a:round/>
              <a:headEnd/>
              <a:tailEnd/>
            </a:ln>
            <a:effectLst/>
          </p:spPr>
          <p:txBody>
            <a:bodyPr wrap="none" anchor="ctr"/>
            <a:lstStyle/>
            <a:p>
              <a:endParaRPr lang="en-US"/>
            </a:p>
          </p:txBody>
        </p:sp>
      </p:grpSp>
      <p:sp>
        <p:nvSpPr>
          <p:cNvPr id="11429" name="Rectangle 165"/>
          <p:cNvSpPr>
            <a:spLocks noChangeArrowheads="1"/>
          </p:cNvSpPr>
          <p:nvPr/>
        </p:nvSpPr>
        <p:spPr bwMode="auto">
          <a:xfrm>
            <a:off x="3068638" y="4576763"/>
            <a:ext cx="43656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F1 </a:t>
            </a:r>
            <a:endParaRPr lang="en-US">
              <a:solidFill>
                <a:srgbClr val="660066"/>
              </a:solidFill>
            </a:endParaRPr>
          </a:p>
        </p:txBody>
      </p:sp>
      <p:sp>
        <p:nvSpPr>
          <p:cNvPr id="11430" name="Rectangle 166"/>
          <p:cNvSpPr>
            <a:spLocks noChangeArrowheads="1"/>
          </p:cNvSpPr>
          <p:nvPr/>
        </p:nvSpPr>
        <p:spPr bwMode="auto">
          <a:xfrm>
            <a:off x="2611438" y="4576763"/>
            <a:ext cx="43656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F2 </a:t>
            </a:r>
            <a:endParaRPr lang="en-US">
              <a:solidFill>
                <a:srgbClr val="660066"/>
              </a:solidFill>
            </a:endParaRPr>
          </a:p>
        </p:txBody>
      </p:sp>
      <p:sp>
        <p:nvSpPr>
          <p:cNvPr id="57" name="Rectangle 126"/>
          <p:cNvSpPr>
            <a:spLocks noChangeArrowheads="1"/>
          </p:cNvSpPr>
          <p:nvPr/>
        </p:nvSpPr>
        <p:spPr bwMode="auto">
          <a:xfrm>
            <a:off x="1976947" y="5178623"/>
            <a:ext cx="1680653" cy="307777"/>
          </a:xfrm>
          <a:prstGeom prst="rect">
            <a:avLst/>
          </a:prstGeom>
          <a:noFill/>
          <a:ln w="9525">
            <a:noFill/>
            <a:miter lim="800000"/>
            <a:headEnd/>
            <a:tailEnd/>
          </a:ln>
        </p:spPr>
        <p:txBody>
          <a:bodyPr wrap="none" lIns="0" tIns="0" rIns="0" bIns="0">
            <a:spAutoFit/>
          </a:bodyPr>
          <a:lstStyle/>
          <a:p>
            <a:r>
              <a:rPr lang="en-US" sz="2000" dirty="0">
                <a:solidFill>
                  <a:srgbClr val="660066"/>
                </a:solidFill>
                <a:latin typeface="Arial" charset="0"/>
              </a:rPr>
              <a:t>Food per Year </a:t>
            </a:r>
            <a:endParaRPr lang="en-US" sz="1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58"/>
                                        </p:tgtEl>
                                        <p:attrNameLst>
                                          <p:attrName>style.visibility</p:attrName>
                                        </p:attrNameLst>
                                      </p:cBhvr>
                                      <p:to>
                                        <p:strVal val="visible"/>
                                      </p:to>
                                    </p:set>
                                    <p:animEffect transition="in" filter="wipe(left)">
                                      <p:cBhvr>
                                        <p:cTn id="19" dur="500"/>
                                        <p:tgtEl>
                                          <p:spTgt spid="1135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420"/>
                                        </p:tgtEl>
                                        <p:attrNameLst>
                                          <p:attrName>style.visibility</p:attrName>
                                        </p:attrNameLst>
                                      </p:cBhvr>
                                      <p:to>
                                        <p:strVal val="visible"/>
                                      </p:to>
                                    </p:set>
                                    <p:animEffect transition="in" filter="wipe(left)">
                                      <p:cBhvr>
                                        <p:cTn id="23" dur="500"/>
                                        <p:tgtEl>
                                          <p:spTgt spid="1142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346"/>
                                        </p:tgtEl>
                                        <p:attrNameLst>
                                          <p:attrName>style.visibility</p:attrName>
                                        </p:attrNameLst>
                                      </p:cBhvr>
                                      <p:to>
                                        <p:strVal val="visible"/>
                                      </p:to>
                                    </p:set>
                                    <p:animEffect transition="in" filter="wipe(left)">
                                      <p:cBhvr>
                                        <p:cTn id="35" dur="500"/>
                                        <p:tgtEl>
                                          <p:spTgt spid="11346"/>
                                        </p:tgtEl>
                                      </p:cBhvr>
                                    </p:animEffect>
                                  </p:childTnLst>
                                </p:cTn>
                              </p:par>
                            </p:childTnLst>
                          </p:cTn>
                        </p:par>
                        <p:par>
                          <p:cTn id="36" fill="hold">
                            <p:stCondLst>
                              <p:cond delay="4000"/>
                            </p:stCondLst>
                            <p:childTnLst>
                              <p:par>
                                <p:cTn id="37" presetID="1" presetClass="entr" presetSubtype="0" fill="hold" grpId="0" nodeType="afterEffect">
                                  <p:stCondLst>
                                    <p:cond delay="0"/>
                                  </p:stCondLst>
                                  <p:childTnLst>
                                    <p:set>
                                      <p:cBhvr>
                                        <p:cTn id="38" dur="1" fill="hold">
                                          <p:stCondLst>
                                            <p:cond delay="499"/>
                                          </p:stCondLst>
                                        </p:cTn>
                                        <p:tgtEl>
                                          <p:spTgt spid="11362"/>
                                        </p:tgtEl>
                                        <p:attrNameLst>
                                          <p:attrName>style.visibility</p:attrName>
                                        </p:attrNameLst>
                                      </p:cBhvr>
                                      <p:to>
                                        <p:strVal val="visible"/>
                                      </p:to>
                                    </p:se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11426"/>
                                        </p:tgtEl>
                                        <p:attrNameLst>
                                          <p:attrName>style.visibility</p:attrName>
                                        </p:attrNameLst>
                                      </p:cBhvr>
                                      <p:to>
                                        <p:strVal val="visible"/>
                                      </p:to>
                                    </p:set>
                                    <p:animEffect transition="in" filter="wipe(left)">
                                      <p:cBhvr>
                                        <p:cTn id="50" dur="500"/>
                                        <p:tgtEl>
                                          <p:spTgt spid="11426"/>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11425"/>
                                        </p:tgtEl>
                                        <p:attrNameLst>
                                          <p:attrName>style.visibility</p:attrName>
                                        </p:attrNameLst>
                                      </p:cBhvr>
                                      <p:to>
                                        <p:strVal val="visible"/>
                                      </p:to>
                                    </p:set>
                                    <p:animEffect transition="in" filter="wipe(left)">
                                      <p:cBhvr>
                                        <p:cTn id="54" dur="500"/>
                                        <p:tgtEl>
                                          <p:spTgt spid="11425"/>
                                        </p:tgtEl>
                                      </p:cBhvr>
                                    </p:animEffect>
                                  </p:childTnLst>
                                </p:cTn>
                              </p:par>
                            </p:childTnLst>
                          </p:cTn>
                        </p:par>
                        <p:par>
                          <p:cTn id="55" fill="hold">
                            <p:stCondLst>
                              <p:cond delay="6500"/>
                            </p:stCondLst>
                            <p:childTnLst>
                              <p:par>
                                <p:cTn id="56" presetID="22" presetClass="entr" presetSubtype="4"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500"/>
                                        <p:tgtEl>
                                          <p:spTgt spid="6"/>
                                        </p:tgtEl>
                                      </p:cBhvr>
                                    </p:animEffect>
                                  </p:childTnLst>
                                </p:cTn>
                              </p:par>
                            </p:childTnLst>
                          </p:cTn>
                        </p:par>
                        <p:par>
                          <p:cTn id="59" fill="hold">
                            <p:stCondLst>
                              <p:cond delay="7000"/>
                            </p:stCondLst>
                            <p:childTnLst>
                              <p:par>
                                <p:cTn id="60" presetID="17" presetClass="entr" presetSubtype="10"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strVal val="#ppt_h"/>
                                          </p:val>
                                        </p:tav>
                                        <p:tav tm="100000">
                                          <p:val>
                                            <p:strVal val="#ppt_h"/>
                                          </p:val>
                                        </p:tav>
                                      </p:tavLst>
                                    </p:anim>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11379"/>
                                        </p:tgtEl>
                                        <p:attrNameLst>
                                          <p:attrName>style.visibility</p:attrName>
                                        </p:attrNameLst>
                                      </p:cBhvr>
                                      <p:to>
                                        <p:strVal val="visible"/>
                                      </p:to>
                                    </p:set>
                                    <p:animEffect transition="in" filter="wipe(left)">
                                      <p:cBhvr>
                                        <p:cTn id="71" dur="500"/>
                                        <p:tgtEl>
                                          <p:spTgt spid="11379"/>
                                        </p:tgtEl>
                                      </p:cBhvr>
                                    </p:animEffect>
                                  </p:childTnLst>
                                </p:cTn>
                              </p:par>
                            </p:childTnLst>
                          </p:cTn>
                        </p:par>
                        <p:par>
                          <p:cTn id="72" fill="hold">
                            <p:stCondLst>
                              <p:cond delay="8500"/>
                            </p:stCondLst>
                            <p:childTnLst>
                              <p:par>
                                <p:cTn id="73" presetID="1" presetClass="entr" presetSubtype="0" fill="hold" grpId="0" nodeType="afterEffect">
                                  <p:stCondLst>
                                    <p:cond delay="0"/>
                                  </p:stCondLst>
                                  <p:childTnLst>
                                    <p:set>
                                      <p:cBhvr>
                                        <p:cTn id="74" dur="1" fill="hold">
                                          <p:stCondLst>
                                            <p:cond delay="499"/>
                                          </p:stCondLst>
                                        </p:cTn>
                                        <p:tgtEl>
                                          <p:spTgt spid="11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6" grpId="0" animBg="1"/>
      <p:bldP spid="11358" grpId="0" autoUpdateAnimBg="0"/>
      <p:bldP spid="11362" grpId="0" autoUpdateAnimBg="0"/>
      <p:bldP spid="11379" grpId="0" animBg="1"/>
      <p:bldP spid="11420" grpId="0" autoUpdateAnimBg="0"/>
      <p:bldP spid="11425" grpId="0" autoUpdateAnimBg="0"/>
      <p:bldP spid="11426" grpId="0" autoUpdateAnimBg="0"/>
      <p:bldP spid="1142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dirty="0" smtClean="0">
                <a:cs typeface="Arial" charset="0"/>
              </a:rPr>
              <a:t>Implication</a:t>
            </a:r>
            <a:r>
              <a:rPr lang="en-US" b="0" dirty="0">
                <a:cs typeface="Times New Roman" pitchFamily="18" charset="0"/>
              </a:rPr>
              <a:t/>
            </a:r>
            <a:br>
              <a:rPr lang="en-US" b="0" dirty="0">
                <a:cs typeface="Times New Roman" pitchFamily="18" charset="0"/>
              </a:rPr>
            </a:br>
            <a:endParaRPr lang="en-US" b="0" dirty="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Efficiency loss can be minimized </a:t>
            </a:r>
          </a:p>
          <a:p>
            <a:pPr lvl="1">
              <a:lnSpc>
                <a:spcPct val="90000"/>
              </a:lnSpc>
            </a:pPr>
            <a:r>
              <a:rPr lang="en-US" sz="2400" dirty="0" smtClean="0">
                <a:latin typeface="Arial" charset="0"/>
                <a:cs typeface="Arial" charset="0"/>
              </a:rPr>
              <a:t>Goods are taxed at rates that decrease with elasticity of demand</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More inelastic demand needs higher tax</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Efficient system of taxes will have to face political opposition</a:t>
            </a:r>
            <a:endParaRPr lang="en-US" sz="28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23">
                                            <p:txEl>
                                              <p:pRg st="5" end="5"/>
                                            </p:txEl>
                                          </p:spTgt>
                                        </p:tgtEl>
                                        <p:attrNameLst>
                                          <p:attrName>style.visibility</p:attrName>
                                        </p:attrNameLst>
                                      </p:cBhvr>
                                      <p:to>
                                        <p:strVal val="visible"/>
                                      </p:to>
                                    </p:set>
                                    <p:animEffect transition="in" filter="wipe(left)">
                                      <p:cBhvr>
                                        <p:cTn id="18" dur="5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38" name="Rectangle 50"/>
          <p:cNvSpPr>
            <a:spLocks noGrp="1" noChangeArrowheads="1"/>
          </p:cNvSpPr>
          <p:nvPr>
            <p:ph type="title" idx="4294967295"/>
          </p:nvPr>
        </p:nvSpPr>
        <p:spPr>
          <a:xfrm>
            <a:off x="533400" y="-304800"/>
            <a:ext cx="7772400" cy="1143000"/>
          </a:xfrm>
        </p:spPr>
        <p:txBody>
          <a:bodyPr/>
          <a:lstStyle/>
          <a:p>
            <a:r>
              <a:rPr lang="en-US" sz="2400" dirty="0" smtClean="0"/>
              <a:t>Multimarket </a:t>
            </a:r>
            <a:r>
              <a:rPr lang="en-US" sz="2400" dirty="0"/>
              <a:t>Analysis Incidence</a:t>
            </a:r>
          </a:p>
        </p:txBody>
      </p:sp>
      <p:sp>
        <p:nvSpPr>
          <p:cNvPr id="12384" name="Freeform 96"/>
          <p:cNvSpPr>
            <a:spLocks/>
          </p:cNvSpPr>
          <p:nvPr/>
        </p:nvSpPr>
        <p:spPr bwMode="auto">
          <a:xfrm>
            <a:off x="1030288" y="809625"/>
            <a:ext cx="1587" cy="1588"/>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w="9525">
            <a:noFill/>
            <a:round/>
            <a:headEnd/>
            <a:tailEnd/>
          </a:ln>
        </p:spPr>
        <p:txBody>
          <a:bodyPr/>
          <a:lstStyle/>
          <a:p>
            <a:endParaRPr lang="en-US"/>
          </a:p>
        </p:txBody>
      </p:sp>
      <p:sp>
        <p:nvSpPr>
          <p:cNvPr id="12386" name="Rectangle 98"/>
          <p:cNvSpPr>
            <a:spLocks noChangeArrowheads="1"/>
          </p:cNvSpPr>
          <p:nvPr/>
        </p:nvSpPr>
        <p:spPr bwMode="auto">
          <a:xfrm>
            <a:off x="1209675" y="5246688"/>
            <a:ext cx="442913"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2387" name="Rectangle 99"/>
          <p:cNvSpPr>
            <a:spLocks noChangeArrowheads="1"/>
          </p:cNvSpPr>
          <p:nvPr/>
        </p:nvSpPr>
        <p:spPr bwMode="auto">
          <a:xfrm>
            <a:off x="2389188" y="5232400"/>
            <a:ext cx="477837"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390" name="Rectangle 102"/>
          <p:cNvSpPr>
            <a:spLocks noChangeArrowheads="1"/>
          </p:cNvSpPr>
          <p:nvPr/>
        </p:nvSpPr>
        <p:spPr bwMode="auto">
          <a:xfrm>
            <a:off x="808038" y="2716213"/>
            <a:ext cx="481012"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a:t>
            </a:r>
            <a:r>
              <a:rPr lang="en-US" sz="2600" b="0" i="1" baseline="-25000">
                <a:solidFill>
                  <a:srgbClr val="660066"/>
                </a:solidFill>
                <a:latin typeface="Arial" charset="0"/>
              </a:rPr>
              <a:t>G</a:t>
            </a:r>
            <a:r>
              <a:rPr lang="en-US" sz="2600" b="0" i="1">
                <a:solidFill>
                  <a:srgbClr val="660066"/>
                </a:solidFill>
                <a:latin typeface="Arial" charset="0"/>
              </a:rPr>
              <a:t> </a:t>
            </a:r>
            <a:endParaRPr lang="en-US"/>
          </a:p>
        </p:txBody>
      </p:sp>
      <p:sp>
        <p:nvSpPr>
          <p:cNvPr id="12392" name="Rectangle 104"/>
          <p:cNvSpPr>
            <a:spLocks noChangeArrowheads="1"/>
          </p:cNvSpPr>
          <p:nvPr/>
        </p:nvSpPr>
        <p:spPr bwMode="auto">
          <a:xfrm>
            <a:off x="2016125" y="5232400"/>
            <a:ext cx="412750"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396" name="Rectangle 108"/>
          <p:cNvSpPr>
            <a:spLocks noChangeArrowheads="1"/>
          </p:cNvSpPr>
          <p:nvPr/>
        </p:nvSpPr>
        <p:spPr bwMode="auto">
          <a:xfrm>
            <a:off x="795338" y="3173413"/>
            <a:ext cx="622300" cy="484187"/>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sp>
        <p:nvSpPr>
          <p:cNvPr id="12397" name="Rectangle 109"/>
          <p:cNvSpPr>
            <a:spLocks noChangeArrowheads="1"/>
          </p:cNvSpPr>
          <p:nvPr/>
        </p:nvSpPr>
        <p:spPr bwMode="auto">
          <a:xfrm>
            <a:off x="795338" y="3490913"/>
            <a:ext cx="468312"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a:t>
            </a:r>
            <a:r>
              <a:rPr lang="en-US" sz="2600" b="0" i="1" baseline="-25000">
                <a:solidFill>
                  <a:srgbClr val="660066"/>
                </a:solidFill>
                <a:latin typeface="Arial" charset="0"/>
              </a:rPr>
              <a:t>N</a:t>
            </a:r>
            <a:r>
              <a:rPr lang="en-US" sz="2600" b="0" i="1">
                <a:solidFill>
                  <a:srgbClr val="660066"/>
                </a:solidFill>
                <a:latin typeface="Arial" charset="0"/>
              </a:rPr>
              <a:t> </a:t>
            </a:r>
            <a:endParaRPr lang="en-US"/>
          </a:p>
        </p:txBody>
      </p:sp>
      <p:sp>
        <p:nvSpPr>
          <p:cNvPr id="12401" name="Rectangle 113"/>
          <p:cNvSpPr>
            <a:spLocks noChangeArrowheads="1"/>
          </p:cNvSpPr>
          <p:nvPr/>
        </p:nvSpPr>
        <p:spPr bwMode="auto">
          <a:xfrm>
            <a:off x="2551113" y="796925"/>
            <a:ext cx="496887" cy="496888"/>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A </a:t>
            </a:r>
            <a:endParaRPr lang="en-US"/>
          </a:p>
        </p:txBody>
      </p:sp>
      <p:grpSp>
        <p:nvGrpSpPr>
          <p:cNvPr id="2" name="Group 163"/>
          <p:cNvGrpSpPr>
            <a:grpSpLocks/>
          </p:cNvGrpSpPr>
          <p:nvPr/>
        </p:nvGrpSpPr>
        <p:grpSpPr bwMode="auto">
          <a:xfrm>
            <a:off x="1236663" y="1543050"/>
            <a:ext cx="2625725" cy="3289300"/>
            <a:chOff x="779" y="972"/>
            <a:chExt cx="1654" cy="2072"/>
          </a:xfrm>
        </p:grpSpPr>
        <p:sp>
          <p:nvSpPr>
            <p:cNvPr id="12400" name="Rectangle 112"/>
            <p:cNvSpPr>
              <a:spLocks noChangeArrowheads="1"/>
            </p:cNvSpPr>
            <p:nvPr/>
          </p:nvSpPr>
          <p:spPr bwMode="auto">
            <a:xfrm>
              <a:off x="2120" y="2739"/>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12402" name="Line 114"/>
            <p:cNvSpPr>
              <a:spLocks noChangeShapeType="1"/>
            </p:cNvSpPr>
            <p:nvPr/>
          </p:nvSpPr>
          <p:spPr bwMode="auto">
            <a:xfrm>
              <a:off x="779" y="972"/>
              <a:ext cx="1289" cy="1802"/>
            </a:xfrm>
            <a:prstGeom prst="line">
              <a:avLst/>
            </a:prstGeom>
            <a:noFill/>
            <a:ln w="55563">
              <a:solidFill>
                <a:srgbClr val="006600"/>
              </a:solidFill>
              <a:round/>
              <a:headEnd/>
              <a:tailEnd/>
            </a:ln>
          </p:spPr>
          <p:txBody>
            <a:bodyPr/>
            <a:lstStyle/>
            <a:p>
              <a:endParaRPr lang="en-US"/>
            </a:p>
          </p:txBody>
        </p:sp>
      </p:grpSp>
      <p:grpSp>
        <p:nvGrpSpPr>
          <p:cNvPr id="3" name="Group 162"/>
          <p:cNvGrpSpPr>
            <a:grpSpLocks/>
          </p:cNvGrpSpPr>
          <p:nvPr/>
        </p:nvGrpSpPr>
        <p:grpSpPr bwMode="auto">
          <a:xfrm>
            <a:off x="1500188" y="1155700"/>
            <a:ext cx="3902075" cy="2516188"/>
            <a:chOff x="945" y="728"/>
            <a:chExt cx="2458" cy="1585"/>
          </a:xfrm>
        </p:grpSpPr>
        <p:sp>
          <p:nvSpPr>
            <p:cNvPr id="12395" name="Rectangle 107"/>
            <p:cNvSpPr>
              <a:spLocks noChangeArrowheads="1"/>
            </p:cNvSpPr>
            <p:nvPr/>
          </p:nvSpPr>
          <p:spPr bwMode="auto">
            <a:xfrm>
              <a:off x="2242" y="728"/>
              <a:ext cx="1161"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 MC + T </a:t>
              </a:r>
              <a:endParaRPr lang="en-US"/>
            </a:p>
          </p:txBody>
        </p:sp>
        <p:sp>
          <p:nvSpPr>
            <p:cNvPr id="12403" name="Line 115"/>
            <p:cNvSpPr>
              <a:spLocks noChangeShapeType="1"/>
            </p:cNvSpPr>
            <p:nvPr/>
          </p:nvSpPr>
          <p:spPr bwMode="auto">
            <a:xfrm flipH="1">
              <a:off x="945" y="902"/>
              <a:ext cx="1210" cy="1411"/>
            </a:xfrm>
            <a:prstGeom prst="line">
              <a:avLst/>
            </a:prstGeom>
            <a:noFill/>
            <a:ln w="55563">
              <a:solidFill>
                <a:srgbClr val="006600"/>
              </a:solidFill>
              <a:round/>
              <a:headEnd/>
              <a:tailEnd/>
            </a:ln>
          </p:spPr>
          <p:txBody>
            <a:bodyPr/>
            <a:lstStyle/>
            <a:p>
              <a:endParaRPr lang="en-US"/>
            </a:p>
          </p:txBody>
        </p:sp>
      </p:grpSp>
      <p:grpSp>
        <p:nvGrpSpPr>
          <p:cNvPr id="4" name="Group 164"/>
          <p:cNvGrpSpPr>
            <a:grpSpLocks/>
          </p:cNvGrpSpPr>
          <p:nvPr/>
        </p:nvGrpSpPr>
        <p:grpSpPr bwMode="auto">
          <a:xfrm>
            <a:off x="1720850" y="1846263"/>
            <a:ext cx="2474913" cy="2363787"/>
            <a:chOff x="1084" y="1163"/>
            <a:chExt cx="1559" cy="1489"/>
          </a:xfrm>
        </p:grpSpPr>
        <p:sp>
          <p:nvSpPr>
            <p:cNvPr id="12399" name="Rectangle 111"/>
            <p:cNvSpPr>
              <a:spLocks noChangeArrowheads="1"/>
            </p:cNvSpPr>
            <p:nvPr/>
          </p:nvSpPr>
          <p:spPr bwMode="auto">
            <a:xfrm>
              <a:off x="2338" y="1163"/>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05" name="Line 117"/>
            <p:cNvSpPr>
              <a:spLocks noChangeShapeType="1"/>
            </p:cNvSpPr>
            <p:nvPr/>
          </p:nvSpPr>
          <p:spPr bwMode="auto">
            <a:xfrm flipH="1">
              <a:off x="1084" y="1242"/>
              <a:ext cx="1210" cy="1410"/>
            </a:xfrm>
            <a:prstGeom prst="line">
              <a:avLst/>
            </a:prstGeom>
            <a:noFill/>
            <a:ln w="55563">
              <a:solidFill>
                <a:srgbClr val="000000"/>
              </a:solidFill>
              <a:round/>
              <a:headEnd/>
              <a:tailEnd/>
            </a:ln>
          </p:spPr>
          <p:txBody>
            <a:bodyPr/>
            <a:lstStyle/>
            <a:p>
              <a:endParaRPr lang="en-US"/>
            </a:p>
          </p:txBody>
        </p:sp>
      </p:grpSp>
      <p:grpSp>
        <p:nvGrpSpPr>
          <p:cNvPr id="5" name="Group 121"/>
          <p:cNvGrpSpPr>
            <a:grpSpLocks/>
          </p:cNvGrpSpPr>
          <p:nvPr/>
        </p:nvGrpSpPr>
        <p:grpSpPr bwMode="auto">
          <a:xfrm>
            <a:off x="1236663" y="2870200"/>
            <a:ext cx="1258887" cy="2224088"/>
            <a:chOff x="779" y="1808"/>
            <a:chExt cx="793" cy="1401"/>
          </a:xfrm>
        </p:grpSpPr>
        <p:sp>
          <p:nvSpPr>
            <p:cNvPr id="12406" name="Freeform 118"/>
            <p:cNvSpPr>
              <a:spLocks/>
            </p:cNvSpPr>
            <p:nvPr/>
          </p:nvSpPr>
          <p:spPr bwMode="auto">
            <a:xfrm>
              <a:off x="779" y="2086"/>
              <a:ext cx="793" cy="1123"/>
            </a:xfrm>
            <a:custGeom>
              <a:avLst/>
              <a:gdLst/>
              <a:ahLst/>
              <a:cxnLst>
                <a:cxn ang="0">
                  <a:pos x="0" y="0"/>
                </a:cxn>
                <a:cxn ang="0">
                  <a:pos x="793" y="0"/>
                </a:cxn>
                <a:cxn ang="0">
                  <a:pos x="793" y="1123"/>
                </a:cxn>
              </a:cxnLst>
              <a:rect l="0" t="0" r="r" b="b"/>
              <a:pathLst>
                <a:path w="793" h="1123">
                  <a:moveTo>
                    <a:pt x="0" y="0"/>
                  </a:moveTo>
                  <a:lnTo>
                    <a:pt x="793" y="0"/>
                  </a:lnTo>
                  <a:lnTo>
                    <a:pt x="793" y="1123"/>
                  </a:lnTo>
                </a:path>
              </a:pathLst>
            </a:custGeom>
            <a:noFill/>
            <a:ln w="55563" cap="rnd">
              <a:solidFill>
                <a:srgbClr val="006600"/>
              </a:solidFill>
              <a:prstDash val="sysDot"/>
              <a:round/>
              <a:headEnd/>
              <a:tailEnd/>
            </a:ln>
          </p:spPr>
          <p:txBody>
            <a:bodyPr/>
            <a:lstStyle/>
            <a:p>
              <a:endParaRPr lang="en-US"/>
            </a:p>
          </p:txBody>
        </p:sp>
        <p:sp>
          <p:nvSpPr>
            <p:cNvPr id="12407" name="Freeform 119"/>
            <p:cNvSpPr>
              <a:spLocks/>
            </p:cNvSpPr>
            <p:nvPr/>
          </p:nvSpPr>
          <p:spPr bwMode="auto">
            <a:xfrm>
              <a:off x="779" y="1808"/>
              <a:ext cx="592" cy="1401"/>
            </a:xfrm>
            <a:custGeom>
              <a:avLst/>
              <a:gdLst/>
              <a:ahLst/>
              <a:cxnLst>
                <a:cxn ang="0">
                  <a:pos x="0" y="0"/>
                </a:cxn>
                <a:cxn ang="0">
                  <a:pos x="592" y="0"/>
                </a:cxn>
                <a:cxn ang="0">
                  <a:pos x="592" y="1401"/>
                </a:cxn>
              </a:cxnLst>
              <a:rect l="0" t="0" r="r" b="b"/>
              <a:pathLst>
                <a:path w="592" h="1401">
                  <a:moveTo>
                    <a:pt x="0" y="0"/>
                  </a:moveTo>
                  <a:lnTo>
                    <a:pt x="592" y="0"/>
                  </a:lnTo>
                  <a:lnTo>
                    <a:pt x="592" y="1401"/>
                  </a:lnTo>
                </a:path>
              </a:pathLst>
            </a:custGeom>
            <a:noFill/>
            <a:ln w="55563" cap="rnd">
              <a:solidFill>
                <a:srgbClr val="006600"/>
              </a:solidFill>
              <a:prstDash val="sysDot"/>
              <a:round/>
              <a:headEnd/>
              <a:tailEnd/>
            </a:ln>
          </p:spPr>
          <p:txBody>
            <a:bodyPr/>
            <a:lstStyle/>
            <a:p>
              <a:endParaRPr lang="en-US"/>
            </a:p>
          </p:txBody>
        </p:sp>
        <p:sp>
          <p:nvSpPr>
            <p:cNvPr id="12408" name="Line 120"/>
            <p:cNvSpPr>
              <a:spLocks noChangeShapeType="1"/>
            </p:cNvSpPr>
            <p:nvPr/>
          </p:nvSpPr>
          <p:spPr bwMode="auto">
            <a:xfrm flipH="1">
              <a:off x="779" y="2321"/>
              <a:ext cx="592" cy="1"/>
            </a:xfrm>
            <a:prstGeom prst="line">
              <a:avLst/>
            </a:prstGeom>
            <a:noFill/>
            <a:ln w="55563" cap="rnd">
              <a:solidFill>
                <a:srgbClr val="006600"/>
              </a:solidFill>
              <a:prstDash val="sysDot"/>
              <a:round/>
              <a:headEnd/>
              <a:tailEnd/>
            </a:ln>
          </p:spPr>
          <p:txBody>
            <a:bodyPr/>
            <a:lstStyle/>
            <a:p>
              <a:endParaRPr lang="en-US"/>
            </a:p>
          </p:txBody>
        </p:sp>
      </p:grpSp>
      <p:sp>
        <p:nvSpPr>
          <p:cNvPr id="12410" name="Line 122"/>
          <p:cNvSpPr>
            <a:spLocks noChangeShapeType="1"/>
          </p:cNvSpPr>
          <p:nvPr/>
        </p:nvSpPr>
        <p:spPr bwMode="auto">
          <a:xfrm flipV="1">
            <a:off x="1955800" y="3276600"/>
            <a:ext cx="3175" cy="504825"/>
          </a:xfrm>
          <a:prstGeom prst="line">
            <a:avLst/>
          </a:prstGeom>
          <a:noFill/>
          <a:ln w="27051">
            <a:solidFill>
              <a:srgbClr val="000000"/>
            </a:solidFill>
            <a:round/>
            <a:headEnd/>
            <a:tailEnd type="stealth" w="lg" len="lg"/>
          </a:ln>
        </p:spPr>
        <p:txBody>
          <a:bodyPr/>
          <a:lstStyle/>
          <a:p>
            <a:endParaRPr lang="en-US"/>
          </a:p>
        </p:txBody>
      </p:sp>
      <p:sp>
        <p:nvSpPr>
          <p:cNvPr id="12412" name="Rectangle 124"/>
          <p:cNvSpPr>
            <a:spLocks noChangeArrowheads="1"/>
          </p:cNvSpPr>
          <p:nvPr/>
        </p:nvSpPr>
        <p:spPr bwMode="auto">
          <a:xfrm>
            <a:off x="7029450" y="838200"/>
            <a:ext cx="511175" cy="496888"/>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B </a:t>
            </a:r>
            <a:endParaRPr lang="en-US"/>
          </a:p>
        </p:txBody>
      </p:sp>
      <p:sp>
        <p:nvSpPr>
          <p:cNvPr id="12413" name="Rectangle 125"/>
          <p:cNvSpPr>
            <a:spLocks noChangeArrowheads="1"/>
          </p:cNvSpPr>
          <p:nvPr/>
        </p:nvSpPr>
        <p:spPr bwMode="auto">
          <a:xfrm rot="16200000">
            <a:off x="-174624" y="3059112"/>
            <a:ext cx="90170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a:t>
            </a:r>
            <a:endParaRPr lang="en-US"/>
          </a:p>
        </p:txBody>
      </p:sp>
      <p:sp>
        <p:nvSpPr>
          <p:cNvPr id="12414" name="Rectangle 126"/>
          <p:cNvSpPr>
            <a:spLocks noChangeArrowheads="1"/>
          </p:cNvSpPr>
          <p:nvPr/>
        </p:nvSpPr>
        <p:spPr bwMode="auto">
          <a:xfrm>
            <a:off x="6130925" y="5854700"/>
            <a:ext cx="2584450" cy="496888"/>
          </a:xfrm>
          <a:prstGeom prst="rect">
            <a:avLst/>
          </a:prstGeom>
          <a:noFill/>
          <a:ln w="9525">
            <a:noFill/>
            <a:miter lim="800000"/>
            <a:headEnd/>
            <a:tailEnd/>
          </a:ln>
        </p:spPr>
        <p:txBody>
          <a:bodyPr wrap="none" lIns="0" tIns="0" rIns="0" bIns="0">
            <a:spAutoFit/>
          </a:bodyPr>
          <a:lstStyle/>
          <a:p>
            <a:r>
              <a:rPr lang="en-US" sz="2600" dirty="0">
                <a:solidFill>
                  <a:srgbClr val="660066"/>
                </a:solidFill>
                <a:latin typeface="Arial" charset="0"/>
              </a:rPr>
              <a:t>Food per Year </a:t>
            </a:r>
            <a:endParaRPr lang="en-US" dirty="0"/>
          </a:p>
        </p:txBody>
      </p:sp>
      <p:sp>
        <p:nvSpPr>
          <p:cNvPr id="12415" name="Rectangle 127"/>
          <p:cNvSpPr>
            <a:spLocks noChangeArrowheads="1"/>
          </p:cNvSpPr>
          <p:nvPr/>
        </p:nvSpPr>
        <p:spPr bwMode="auto">
          <a:xfrm>
            <a:off x="5661025" y="526097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2418" name="Rectangle 130"/>
          <p:cNvSpPr>
            <a:spLocks noChangeArrowheads="1"/>
          </p:cNvSpPr>
          <p:nvPr/>
        </p:nvSpPr>
        <p:spPr bwMode="auto">
          <a:xfrm>
            <a:off x="5314950" y="2889250"/>
            <a:ext cx="312738"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grpSp>
        <p:nvGrpSpPr>
          <p:cNvPr id="6" name="Group 167"/>
          <p:cNvGrpSpPr>
            <a:grpSpLocks/>
          </p:cNvGrpSpPr>
          <p:nvPr/>
        </p:nvGrpSpPr>
        <p:grpSpPr bwMode="auto">
          <a:xfrm>
            <a:off x="5673725" y="1943100"/>
            <a:ext cx="3248025" cy="2986088"/>
            <a:chOff x="3574" y="1224"/>
            <a:chExt cx="2046" cy="1881"/>
          </a:xfrm>
        </p:grpSpPr>
        <p:sp>
          <p:nvSpPr>
            <p:cNvPr id="12426" name="Rectangle 138"/>
            <p:cNvSpPr>
              <a:spLocks noChangeArrowheads="1"/>
            </p:cNvSpPr>
            <p:nvPr/>
          </p:nvSpPr>
          <p:spPr bwMode="auto">
            <a:xfrm>
              <a:off x="5307" y="2800"/>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12427" name="Line 139"/>
            <p:cNvSpPr>
              <a:spLocks noChangeShapeType="1"/>
            </p:cNvSpPr>
            <p:nvPr/>
          </p:nvSpPr>
          <p:spPr bwMode="auto">
            <a:xfrm>
              <a:off x="3574" y="1224"/>
              <a:ext cx="1707" cy="1637"/>
            </a:xfrm>
            <a:prstGeom prst="line">
              <a:avLst/>
            </a:prstGeom>
            <a:noFill/>
            <a:ln w="55563">
              <a:solidFill>
                <a:srgbClr val="006600"/>
              </a:solidFill>
              <a:round/>
              <a:headEnd/>
              <a:tailEnd/>
            </a:ln>
          </p:spPr>
          <p:txBody>
            <a:bodyPr/>
            <a:lstStyle/>
            <a:p>
              <a:endParaRPr lang="en-US"/>
            </a:p>
          </p:txBody>
        </p:sp>
      </p:grpSp>
      <p:grpSp>
        <p:nvGrpSpPr>
          <p:cNvPr id="7" name="Group 166"/>
          <p:cNvGrpSpPr>
            <a:grpSpLocks/>
          </p:cNvGrpSpPr>
          <p:nvPr/>
        </p:nvGrpSpPr>
        <p:grpSpPr bwMode="auto">
          <a:xfrm>
            <a:off x="6157913" y="1485900"/>
            <a:ext cx="2446337" cy="2503488"/>
            <a:chOff x="3879" y="936"/>
            <a:chExt cx="1541" cy="1577"/>
          </a:xfrm>
        </p:grpSpPr>
        <p:sp>
          <p:nvSpPr>
            <p:cNvPr id="12425" name="Rectangle 137"/>
            <p:cNvSpPr>
              <a:spLocks noChangeArrowheads="1"/>
            </p:cNvSpPr>
            <p:nvPr/>
          </p:nvSpPr>
          <p:spPr bwMode="auto">
            <a:xfrm>
              <a:off x="5115" y="936"/>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28" name="Line 140"/>
            <p:cNvSpPr>
              <a:spLocks noChangeShapeType="1"/>
            </p:cNvSpPr>
            <p:nvPr/>
          </p:nvSpPr>
          <p:spPr bwMode="auto">
            <a:xfrm flipH="1">
              <a:off x="3879" y="1033"/>
              <a:ext cx="1184" cy="1480"/>
            </a:xfrm>
            <a:prstGeom prst="line">
              <a:avLst/>
            </a:prstGeom>
            <a:noFill/>
            <a:ln w="55563">
              <a:solidFill>
                <a:srgbClr val="000000"/>
              </a:solidFill>
              <a:round/>
              <a:headEnd/>
              <a:tailEnd/>
            </a:ln>
          </p:spPr>
          <p:txBody>
            <a:bodyPr/>
            <a:lstStyle/>
            <a:p>
              <a:endParaRPr lang="en-US"/>
            </a:p>
          </p:txBody>
        </p:sp>
      </p:grpSp>
      <p:grpSp>
        <p:nvGrpSpPr>
          <p:cNvPr id="8" name="Group 165"/>
          <p:cNvGrpSpPr>
            <a:grpSpLocks/>
          </p:cNvGrpSpPr>
          <p:nvPr/>
        </p:nvGrpSpPr>
        <p:grpSpPr bwMode="auto">
          <a:xfrm>
            <a:off x="6503988" y="1873250"/>
            <a:ext cx="2514600" cy="2474913"/>
            <a:chOff x="4097" y="1180"/>
            <a:chExt cx="1584" cy="1559"/>
          </a:xfrm>
        </p:grpSpPr>
        <p:sp>
          <p:nvSpPr>
            <p:cNvPr id="12422" name="Rectangle 134"/>
            <p:cNvSpPr>
              <a:spLocks noChangeArrowheads="1"/>
            </p:cNvSpPr>
            <p:nvPr/>
          </p:nvSpPr>
          <p:spPr bwMode="auto">
            <a:xfrm>
              <a:off x="5333" y="1180"/>
              <a:ext cx="348"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29" name="Line 141"/>
            <p:cNvSpPr>
              <a:spLocks noChangeShapeType="1"/>
            </p:cNvSpPr>
            <p:nvPr/>
          </p:nvSpPr>
          <p:spPr bwMode="auto">
            <a:xfrm flipH="1">
              <a:off x="4097" y="1259"/>
              <a:ext cx="1175" cy="1480"/>
            </a:xfrm>
            <a:prstGeom prst="line">
              <a:avLst/>
            </a:prstGeom>
            <a:noFill/>
            <a:ln w="55563">
              <a:solidFill>
                <a:srgbClr val="006600"/>
              </a:solidFill>
              <a:round/>
              <a:headEnd/>
              <a:tailEnd/>
            </a:ln>
          </p:spPr>
          <p:txBody>
            <a:bodyPr/>
            <a:lstStyle/>
            <a:p>
              <a:endParaRPr lang="en-US"/>
            </a:p>
          </p:txBody>
        </p:sp>
      </p:grpSp>
      <p:grpSp>
        <p:nvGrpSpPr>
          <p:cNvPr id="9" name="Group 144"/>
          <p:cNvGrpSpPr>
            <a:grpSpLocks/>
          </p:cNvGrpSpPr>
          <p:nvPr/>
        </p:nvGrpSpPr>
        <p:grpSpPr bwMode="auto">
          <a:xfrm>
            <a:off x="5688013" y="3090863"/>
            <a:ext cx="1533525" cy="2003425"/>
            <a:chOff x="3583" y="1947"/>
            <a:chExt cx="966" cy="1262"/>
          </a:xfrm>
        </p:grpSpPr>
        <p:sp>
          <p:nvSpPr>
            <p:cNvPr id="12430" name="Freeform 142"/>
            <p:cNvSpPr>
              <a:spLocks/>
            </p:cNvSpPr>
            <p:nvPr/>
          </p:nvSpPr>
          <p:spPr bwMode="auto">
            <a:xfrm>
              <a:off x="3592" y="2156"/>
              <a:ext cx="957" cy="1053"/>
            </a:xfrm>
            <a:custGeom>
              <a:avLst/>
              <a:gdLst/>
              <a:ahLst/>
              <a:cxnLst>
                <a:cxn ang="0">
                  <a:pos x="0" y="0"/>
                </a:cxn>
                <a:cxn ang="0">
                  <a:pos x="957" y="0"/>
                </a:cxn>
                <a:cxn ang="0">
                  <a:pos x="957" y="1053"/>
                </a:cxn>
              </a:cxnLst>
              <a:rect l="0" t="0" r="r" b="b"/>
              <a:pathLst>
                <a:path w="957" h="1053">
                  <a:moveTo>
                    <a:pt x="0" y="0"/>
                  </a:moveTo>
                  <a:lnTo>
                    <a:pt x="957" y="0"/>
                  </a:lnTo>
                  <a:lnTo>
                    <a:pt x="957" y="1053"/>
                  </a:lnTo>
                </a:path>
              </a:pathLst>
            </a:custGeom>
            <a:noFill/>
            <a:ln w="55563" cap="rnd">
              <a:solidFill>
                <a:srgbClr val="006600"/>
              </a:solidFill>
              <a:prstDash val="sysDot"/>
              <a:round/>
              <a:headEnd/>
              <a:tailEnd/>
            </a:ln>
          </p:spPr>
          <p:txBody>
            <a:bodyPr/>
            <a:lstStyle/>
            <a:p>
              <a:endParaRPr lang="en-US"/>
            </a:p>
          </p:txBody>
        </p:sp>
        <p:sp>
          <p:nvSpPr>
            <p:cNvPr id="12431" name="Freeform 143"/>
            <p:cNvSpPr>
              <a:spLocks/>
            </p:cNvSpPr>
            <p:nvPr/>
          </p:nvSpPr>
          <p:spPr bwMode="auto">
            <a:xfrm>
              <a:off x="3583" y="1947"/>
              <a:ext cx="749" cy="1262"/>
            </a:xfrm>
            <a:custGeom>
              <a:avLst/>
              <a:gdLst/>
              <a:ahLst/>
              <a:cxnLst>
                <a:cxn ang="0">
                  <a:pos x="0" y="0"/>
                </a:cxn>
                <a:cxn ang="0">
                  <a:pos x="749" y="0"/>
                </a:cxn>
                <a:cxn ang="0">
                  <a:pos x="749" y="1262"/>
                </a:cxn>
              </a:cxnLst>
              <a:rect l="0" t="0" r="r" b="b"/>
              <a:pathLst>
                <a:path w="749" h="1262">
                  <a:moveTo>
                    <a:pt x="0" y="0"/>
                  </a:moveTo>
                  <a:lnTo>
                    <a:pt x="749" y="0"/>
                  </a:lnTo>
                  <a:lnTo>
                    <a:pt x="749" y="1262"/>
                  </a:lnTo>
                </a:path>
              </a:pathLst>
            </a:custGeom>
            <a:noFill/>
            <a:ln w="55563" cap="rnd">
              <a:solidFill>
                <a:srgbClr val="006600"/>
              </a:solidFill>
              <a:prstDash val="sysDot"/>
              <a:round/>
              <a:headEnd/>
              <a:tailEnd/>
            </a:ln>
          </p:spPr>
          <p:txBody>
            <a:bodyPr/>
            <a:lstStyle/>
            <a:p>
              <a:endParaRPr lang="en-US"/>
            </a:p>
          </p:txBody>
        </p:sp>
      </p:grpSp>
      <p:sp>
        <p:nvSpPr>
          <p:cNvPr id="12433" name="Line 145"/>
          <p:cNvSpPr>
            <a:spLocks noChangeShapeType="1"/>
          </p:cNvSpPr>
          <p:nvPr/>
        </p:nvSpPr>
        <p:spPr bwMode="auto">
          <a:xfrm>
            <a:off x="6448425" y="3725863"/>
            <a:ext cx="485775" cy="1587"/>
          </a:xfrm>
          <a:prstGeom prst="line">
            <a:avLst/>
          </a:prstGeom>
          <a:noFill/>
          <a:ln w="27051">
            <a:solidFill>
              <a:srgbClr val="000000"/>
            </a:solidFill>
            <a:round/>
            <a:headEnd/>
            <a:tailEnd type="stealth" w="lg" len="lg"/>
          </a:ln>
        </p:spPr>
        <p:txBody>
          <a:bodyPr/>
          <a:lstStyle/>
          <a:p>
            <a:endParaRPr lang="en-US"/>
          </a:p>
        </p:txBody>
      </p:sp>
      <p:sp>
        <p:nvSpPr>
          <p:cNvPr id="12437" name="Rectangle 149"/>
          <p:cNvSpPr>
            <a:spLocks noChangeArrowheads="1"/>
          </p:cNvSpPr>
          <p:nvPr/>
        </p:nvSpPr>
        <p:spPr bwMode="auto">
          <a:xfrm>
            <a:off x="6629400" y="5232400"/>
            <a:ext cx="481013"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a:t>
            </a:r>
            <a:r>
              <a:rPr lang="en-US" sz="2600" b="0" i="1" baseline="-25000">
                <a:solidFill>
                  <a:srgbClr val="660066"/>
                </a:solidFill>
                <a:latin typeface="Arial" charset="0"/>
              </a:rPr>
              <a:t>F</a:t>
            </a:r>
            <a:r>
              <a:rPr lang="en-US" sz="2600" b="0" i="1">
                <a:solidFill>
                  <a:srgbClr val="660066"/>
                </a:solidFill>
                <a:latin typeface="Arial" charset="0"/>
              </a:rPr>
              <a:t> </a:t>
            </a:r>
            <a:endParaRPr lang="en-US"/>
          </a:p>
        </p:txBody>
      </p:sp>
      <p:sp>
        <p:nvSpPr>
          <p:cNvPr id="12439" name="Freeform 151"/>
          <p:cNvSpPr>
            <a:spLocks/>
          </p:cNvSpPr>
          <p:nvPr/>
        </p:nvSpPr>
        <p:spPr bwMode="auto">
          <a:xfrm>
            <a:off x="5673725" y="1376363"/>
            <a:ext cx="3000375" cy="3717925"/>
          </a:xfrm>
          <a:custGeom>
            <a:avLst/>
            <a:gdLst/>
            <a:ahLst/>
            <a:cxnLst>
              <a:cxn ang="0">
                <a:pos x="0" y="0"/>
              </a:cxn>
              <a:cxn ang="0">
                <a:pos x="0" y="2342"/>
              </a:cxn>
              <a:cxn ang="0">
                <a:pos x="1890" y="2342"/>
              </a:cxn>
            </a:cxnLst>
            <a:rect l="0" t="0" r="r" b="b"/>
            <a:pathLst>
              <a:path w="1890" h="2342">
                <a:moveTo>
                  <a:pt x="0" y="0"/>
                </a:moveTo>
                <a:lnTo>
                  <a:pt x="0" y="2342"/>
                </a:lnTo>
                <a:lnTo>
                  <a:pt x="1890" y="2342"/>
                </a:lnTo>
              </a:path>
            </a:pathLst>
          </a:custGeom>
          <a:noFill/>
          <a:ln w="55563">
            <a:solidFill>
              <a:schemeClr val="tx1"/>
            </a:solidFill>
            <a:prstDash val="solid"/>
            <a:round/>
            <a:headEnd/>
            <a:tailEnd/>
          </a:ln>
        </p:spPr>
        <p:txBody>
          <a:bodyPr/>
          <a:lstStyle/>
          <a:p>
            <a:endParaRPr lang="en-US"/>
          </a:p>
        </p:txBody>
      </p:sp>
      <p:sp>
        <p:nvSpPr>
          <p:cNvPr id="12440" name="Rectangle 152"/>
          <p:cNvSpPr>
            <a:spLocks noChangeArrowheads="1"/>
          </p:cNvSpPr>
          <p:nvPr/>
        </p:nvSpPr>
        <p:spPr bwMode="auto">
          <a:xfrm>
            <a:off x="1430338" y="5703888"/>
            <a:ext cx="3233737"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Clothing per Year  </a:t>
            </a:r>
            <a:endParaRPr lang="en-US"/>
          </a:p>
        </p:txBody>
      </p:sp>
      <p:sp>
        <p:nvSpPr>
          <p:cNvPr id="12385" name="Freeform 97"/>
          <p:cNvSpPr>
            <a:spLocks/>
          </p:cNvSpPr>
          <p:nvPr/>
        </p:nvSpPr>
        <p:spPr bwMode="auto">
          <a:xfrm>
            <a:off x="1236663" y="1390650"/>
            <a:ext cx="3359150" cy="3703638"/>
          </a:xfrm>
          <a:custGeom>
            <a:avLst/>
            <a:gdLst/>
            <a:ahLst/>
            <a:cxnLst>
              <a:cxn ang="0">
                <a:pos x="0" y="0"/>
              </a:cxn>
              <a:cxn ang="0">
                <a:pos x="0" y="2333"/>
              </a:cxn>
              <a:cxn ang="0">
                <a:pos x="2116" y="2333"/>
              </a:cxn>
            </a:cxnLst>
            <a:rect l="0" t="0" r="r" b="b"/>
            <a:pathLst>
              <a:path w="2116" h="2333">
                <a:moveTo>
                  <a:pt x="0" y="0"/>
                </a:moveTo>
                <a:lnTo>
                  <a:pt x="0" y="2333"/>
                </a:lnTo>
                <a:lnTo>
                  <a:pt x="2116" y="2333"/>
                </a:lnTo>
              </a:path>
            </a:pathLst>
          </a:custGeom>
          <a:noFill/>
          <a:ln w="55563">
            <a:solidFill>
              <a:schemeClr val="tx1"/>
            </a:solidFill>
            <a:prstDash val="solid"/>
            <a:round/>
            <a:headEnd/>
            <a:tailEnd/>
          </a:ln>
        </p:spPr>
        <p:txBody>
          <a:bodyPr/>
          <a:lstStyle/>
          <a:p>
            <a:endParaRPr lang="en-US"/>
          </a:p>
        </p:txBody>
      </p:sp>
      <p:grpSp>
        <p:nvGrpSpPr>
          <p:cNvPr id="10" name="Group 156"/>
          <p:cNvGrpSpPr>
            <a:grpSpLocks/>
          </p:cNvGrpSpPr>
          <p:nvPr/>
        </p:nvGrpSpPr>
        <p:grpSpPr bwMode="auto">
          <a:xfrm>
            <a:off x="5314950" y="3241675"/>
            <a:ext cx="396875" cy="417513"/>
            <a:chOff x="3374" y="2042"/>
            <a:chExt cx="250" cy="263"/>
          </a:xfrm>
        </p:grpSpPr>
        <p:sp>
          <p:nvSpPr>
            <p:cNvPr id="12423" name="Rectangle 135"/>
            <p:cNvSpPr>
              <a:spLocks noChangeArrowheads="1"/>
            </p:cNvSpPr>
            <p:nvPr/>
          </p:nvSpPr>
          <p:spPr bwMode="auto">
            <a:xfrm>
              <a:off x="3374" y="2042"/>
              <a:ext cx="237" cy="250"/>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sp>
          <p:nvSpPr>
            <p:cNvPr id="12441" name="Rectangle 153"/>
            <p:cNvSpPr>
              <a:spLocks noChangeArrowheads="1"/>
            </p:cNvSpPr>
            <p:nvPr/>
          </p:nvSpPr>
          <p:spPr bwMode="auto">
            <a:xfrm>
              <a:off x="3425" y="2084"/>
              <a:ext cx="199" cy="221"/>
            </a:xfrm>
            <a:prstGeom prst="rect">
              <a:avLst/>
            </a:prstGeom>
            <a:noFill/>
            <a:ln w="9525">
              <a:noFill/>
              <a:miter lim="800000"/>
              <a:headEnd/>
              <a:tailEnd/>
            </a:ln>
            <a:effectLst/>
          </p:spPr>
          <p:txBody>
            <a:bodyPr wrap="none">
              <a:spAutoFit/>
            </a:bodyPr>
            <a:lstStyle/>
            <a:p>
              <a:r>
                <a:rPr lang="en-US" sz="2600" b="0" i="1" baseline="-25000">
                  <a:solidFill>
                    <a:srgbClr val="660066"/>
                  </a:solidFill>
                  <a:latin typeface="Arial" charset="0"/>
                </a:rPr>
                <a:t>F</a:t>
              </a:r>
            </a:p>
          </p:txBody>
        </p:sp>
      </p:grpSp>
      <p:grpSp>
        <p:nvGrpSpPr>
          <p:cNvPr id="11" name="Group 155"/>
          <p:cNvGrpSpPr>
            <a:grpSpLocks/>
          </p:cNvGrpSpPr>
          <p:nvPr/>
        </p:nvGrpSpPr>
        <p:grpSpPr bwMode="auto">
          <a:xfrm>
            <a:off x="7126288" y="5232400"/>
            <a:ext cx="581025" cy="484188"/>
            <a:chOff x="4489" y="3296"/>
            <a:chExt cx="366" cy="305"/>
          </a:xfrm>
        </p:grpSpPr>
        <p:sp>
          <p:nvSpPr>
            <p:cNvPr id="12435" name="Rectangle 147"/>
            <p:cNvSpPr>
              <a:spLocks noChangeArrowheads="1"/>
            </p:cNvSpPr>
            <p:nvPr/>
          </p:nvSpPr>
          <p:spPr bwMode="auto">
            <a:xfrm>
              <a:off x="4489" y="3296"/>
              <a:ext cx="366" cy="30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442" name="Rectangle 154"/>
            <p:cNvSpPr>
              <a:spLocks noChangeArrowheads="1"/>
            </p:cNvSpPr>
            <p:nvPr/>
          </p:nvSpPr>
          <p:spPr bwMode="auto">
            <a:xfrm>
              <a:off x="4576" y="3360"/>
              <a:ext cx="199" cy="221"/>
            </a:xfrm>
            <a:prstGeom prst="rect">
              <a:avLst/>
            </a:prstGeom>
            <a:noFill/>
            <a:ln w="9525">
              <a:noFill/>
              <a:miter lim="800000"/>
              <a:headEnd/>
              <a:tailEnd/>
            </a:ln>
            <a:effectLst/>
          </p:spPr>
          <p:txBody>
            <a:bodyPr wrap="none">
              <a:spAutoFit/>
            </a:bodyPr>
            <a:lstStyle/>
            <a:p>
              <a:r>
                <a:rPr lang="en-US" sz="2600" b="0" i="1" baseline="-25000">
                  <a:solidFill>
                    <a:srgbClr val="660066"/>
                  </a:solidFill>
                  <a:latin typeface="Arial" charset="0"/>
                </a:rPr>
                <a:t>F</a:t>
              </a:r>
            </a:p>
          </p:txBody>
        </p:sp>
      </p:grpSp>
      <p:grpSp>
        <p:nvGrpSpPr>
          <p:cNvPr id="12" name="Group 170"/>
          <p:cNvGrpSpPr>
            <a:grpSpLocks/>
          </p:cNvGrpSpPr>
          <p:nvPr/>
        </p:nvGrpSpPr>
        <p:grpSpPr bwMode="auto">
          <a:xfrm>
            <a:off x="1981200" y="2209800"/>
            <a:ext cx="433388" cy="731838"/>
            <a:chOff x="1248" y="1392"/>
            <a:chExt cx="273" cy="461"/>
          </a:xfrm>
        </p:grpSpPr>
        <p:sp>
          <p:nvSpPr>
            <p:cNvPr id="12388" name="Rectangle 100"/>
            <p:cNvSpPr>
              <a:spLocks noChangeArrowheads="1"/>
            </p:cNvSpPr>
            <p:nvPr/>
          </p:nvSpPr>
          <p:spPr bwMode="auto">
            <a:xfrm>
              <a:off x="1248" y="1392"/>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2</a:t>
              </a:r>
              <a:r>
                <a:rPr lang="en-US" sz="2600" b="0" i="1">
                  <a:solidFill>
                    <a:srgbClr val="000000"/>
                  </a:solidFill>
                  <a:latin typeface="Arial" charset="0"/>
                </a:rPr>
                <a:t> </a:t>
              </a:r>
              <a:endParaRPr lang="en-US"/>
            </a:p>
          </p:txBody>
        </p:sp>
        <p:sp>
          <p:nvSpPr>
            <p:cNvPr id="12445" name="Oval 157"/>
            <p:cNvSpPr>
              <a:spLocks noChangeArrowheads="1"/>
            </p:cNvSpPr>
            <p:nvPr/>
          </p:nvSpPr>
          <p:spPr bwMode="auto">
            <a:xfrm>
              <a:off x="1332" y="1772"/>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3" name="Group 171"/>
          <p:cNvGrpSpPr>
            <a:grpSpLocks/>
          </p:cNvGrpSpPr>
          <p:nvPr/>
        </p:nvGrpSpPr>
        <p:grpSpPr bwMode="auto">
          <a:xfrm>
            <a:off x="2432050" y="3124200"/>
            <a:ext cx="692150" cy="396875"/>
            <a:chOff x="1532" y="1968"/>
            <a:chExt cx="436" cy="250"/>
          </a:xfrm>
        </p:grpSpPr>
        <p:sp>
          <p:nvSpPr>
            <p:cNvPr id="12393" name="Rectangle 105"/>
            <p:cNvSpPr>
              <a:spLocks noChangeArrowheads="1"/>
            </p:cNvSpPr>
            <p:nvPr/>
          </p:nvSpPr>
          <p:spPr bwMode="auto">
            <a:xfrm>
              <a:off x="1695" y="1968"/>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12446" name="Oval 158"/>
            <p:cNvSpPr>
              <a:spLocks noChangeArrowheads="1"/>
            </p:cNvSpPr>
            <p:nvPr/>
          </p:nvSpPr>
          <p:spPr bwMode="auto">
            <a:xfrm>
              <a:off x="1532" y="2048"/>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4" name="Group 172"/>
          <p:cNvGrpSpPr>
            <a:grpSpLocks/>
          </p:cNvGrpSpPr>
          <p:nvPr/>
        </p:nvGrpSpPr>
        <p:grpSpPr bwMode="auto">
          <a:xfrm>
            <a:off x="6667500" y="2514600"/>
            <a:ext cx="433388" cy="642938"/>
            <a:chOff x="4200" y="1584"/>
            <a:chExt cx="273" cy="405"/>
          </a:xfrm>
        </p:grpSpPr>
        <p:sp>
          <p:nvSpPr>
            <p:cNvPr id="12420" name="Rectangle 132"/>
            <p:cNvSpPr>
              <a:spLocks noChangeArrowheads="1"/>
            </p:cNvSpPr>
            <p:nvPr/>
          </p:nvSpPr>
          <p:spPr bwMode="auto">
            <a:xfrm>
              <a:off x="4200" y="1584"/>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12447" name="Oval 159"/>
            <p:cNvSpPr>
              <a:spLocks noChangeArrowheads="1"/>
            </p:cNvSpPr>
            <p:nvPr/>
          </p:nvSpPr>
          <p:spPr bwMode="auto">
            <a:xfrm>
              <a:off x="4292" y="1908"/>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5" name="Group 173"/>
          <p:cNvGrpSpPr>
            <a:grpSpLocks/>
          </p:cNvGrpSpPr>
          <p:nvPr/>
        </p:nvGrpSpPr>
        <p:grpSpPr bwMode="auto">
          <a:xfrm>
            <a:off x="7156450" y="3200400"/>
            <a:ext cx="647700" cy="396875"/>
            <a:chOff x="4508" y="2016"/>
            <a:chExt cx="408" cy="250"/>
          </a:xfrm>
        </p:grpSpPr>
        <p:sp>
          <p:nvSpPr>
            <p:cNvPr id="12416" name="Rectangle 128"/>
            <p:cNvSpPr>
              <a:spLocks noChangeArrowheads="1"/>
            </p:cNvSpPr>
            <p:nvPr/>
          </p:nvSpPr>
          <p:spPr bwMode="auto">
            <a:xfrm>
              <a:off x="4643" y="2016"/>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i="1" baseline="-25000">
                  <a:solidFill>
                    <a:srgbClr val="000000"/>
                  </a:solidFill>
                  <a:latin typeface="Arial" charset="0"/>
                </a:rPr>
                <a:t>2</a:t>
              </a:r>
              <a:r>
                <a:rPr lang="en-US" sz="2600" b="0" i="1">
                  <a:solidFill>
                    <a:srgbClr val="000000"/>
                  </a:solidFill>
                  <a:latin typeface="Arial" charset="0"/>
                </a:rPr>
                <a:t> </a:t>
              </a:r>
              <a:endParaRPr lang="en-US"/>
            </a:p>
          </p:txBody>
        </p:sp>
        <p:sp>
          <p:nvSpPr>
            <p:cNvPr id="12448" name="Oval 160"/>
            <p:cNvSpPr>
              <a:spLocks noChangeArrowheads="1"/>
            </p:cNvSpPr>
            <p:nvPr/>
          </p:nvSpPr>
          <p:spPr bwMode="auto">
            <a:xfrm>
              <a:off x="4508" y="2111"/>
              <a:ext cx="81" cy="81"/>
            </a:xfrm>
            <a:prstGeom prst="ellipse">
              <a:avLst/>
            </a:prstGeom>
            <a:solidFill>
              <a:srgbClr val="660066"/>
            </a:solidFill>
            <a:ln w="27051">
              <a:solidFill>
                <a:srgbClr val="660066"/>
              </a:solidFill>
              <a:round/>
              <a:headEnd/>
              <a:tailEnd/>
            </a:ln>
          </p:spPr>
          <p:txBody>
            <a:bodyPr/>
            <a:lstStyle/>
            <a:p>
              <a:endParaRPr lang="en-US"/>
            </a:p>
          </p:txBody>
        </p:sp>
      </p:grpSp>
      <p:sp>
        <p:nvSpPr>
          <p:cNvPr id="12456" name="Line 168"/>
          <p:cNvSpPr>
            <a:spLocks noChangeShapeType="1"/>
          </p:cNvSpPr>
          <p:nvPr/>
        </p:nvSpPr>
        <p:spPr bwMode="auto">
          <a:xfrm flipV="1">
            <a:off x="2971800" y="2133600"/>
            <a:ext cx="3175" cy="504825"/>
          </a:xfrm>
          <a:prstGeom prst="line">
            <a:avLst/>
          </a:prstGeom>
          <a:noFill/>
          <a:ln w="27051">
            <a:solidFill>
              <a:srgbClr val="000000"/>
            </a:solidFill>
            <a:round/>
            <a:headEnd/>
            <a:tailEnd type="stealth" w="lg" len="lg"/>
          </a:ln>
        </p:spPr>
        <p:txBody>
          <a:bodyPr/>
          <a:lstStyle/>
          <a:p>
            <a:endParaRPr lang="en-US"/>
          </a:p>
        </p:txBody>
      </p:sp>
      <p:sp>
        <p:nvSpPr>
          <p:cNvPr id="12457" name="Line 169"/>
          <p:cNvSpPr>
            <a:spLocks noChangeShapeType="1"/>
          </p:cNvSpPr>
          <p:nvPr/>
        </p:nvSpPr>
        <p:spPr bwMode="auto">
          <a:xfrm>
            <a:off x="7467600" y="2438400"/>
            <a:ext cx="485775" cy="1588"/>
          </a:xfrm>
          <a:prstGeom prst="line">
            <a:avLst/>
          </a:prstGeom>
          <a:noFill/>
          <a:ln w="27051">
            <a:solidFill>
              <a:srgbClr val="000000"/>
            </a:solidFill>
            <a:round/>
            <a:headEnd/>
            <a:tailEnd type="stealth" w="lg" len="lg"/>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upRight)">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410"/>
                                        </p:tgtEl>
                                        <p:attrNameLst>
                                          <p:attrName>style.visibility</p:attrName>
                                        </p:attrNameLst>
                                      </p:cBhvr>
                                      <p:to>
                                        <p:strVal val="visible"/>
                                      </p:to>
                                    </p:set>
                                    <p:animEffect transition="in" filter="wipe(down)">
                                      <p:cBhvr>
                                        <p:cTn id="27" dur="500"/>
                                        <p:tgtEl>
                                          <p:spTgt spid="124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2456"/>
                                        </p:tgtEl>
                                        <p:attrNameLst>
                                          <p:attrName>style.visibility</p:attrName>
                                        </p:attrNameLst>
                                      </p:cBhvr>
                                      <p:to>
                                        <p:strVal val="visible"/>
                                      </p:to>
                                    </p:set>
                                    <p:animEffect transition="in" filter="wipe(down)">
                                      <p:cBhvr>
                                        <p:cTn id="31" dur="500"/>
                                        <p:tgtEl>
                                          <p:spTgt spid="12456"/>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2433"/>
                                        </p:tgtEl>
                                        <p:attrNameLst>
                                          <p:attrName>style.visibility</p:attrName>
                                        </p:attrNameLst>
                                      </p:cBhvr>
                                      <p:to>
                                        <p:strVal val="visible"/>
                                      </p:to>
                                    </p:set>
                                    <p:animEffect transition="in" filter="wipe(up)">
                                      <p:cBhvr>
                                        <p:cTn id="59" dur="500"/>
                                        <p:tgtEl>
                                          <p:spTgt spid="12433"/>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457"/>
                                        </p:tgtEl>
                                        <p:attrNameLst>
                                          <p:attrName>style.visibility</p:attrName>
                                        </p:attrNameLst>
                                      </p:cBhvr>
                                      <p:to>
                                        <p:strVal val="visible"/>
                                      </p:to>
                                    </p:set>
                                    <p:animEffect transition="in" filter="wipe(up)">
                                      <p:cBhvr>
                                        <p:cTn id="63" dur="500"/>
                                        <p:tgtEl>
                                          <p:spTgt spid="124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10" grpId="0" animBg="1"/>
      <p:bldP spid="12433" grpId="0" animBg="1"/>
      <p:bldP spid="12456" grpId="0" animBg="1"/>
      <p:bldP spid="12457"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dirty="0" smtClean="0">
                <a:cs typeface="Arial" charset="0"/>
              </a:rPr>
              <a:t>Implication</a:t>
            </a:r>
            <a:r>
              <a:rPr lang="en-US" b="0" dirty="0">
                <a:cs typeface="Times New Roman" pitchFamily="18" charset="0"/>
              </a:rPr>
              <a:t/>
            </a:r>
            <a:br>
              <a:rPr lang="en-US" b="0" dirty="0">
                <a:cs typeface="Times New Roman" pitchFamily="18" charset="0"/>
              </a:rPr>
            </a:br>
            <a:endParaRPr lang="en-US" b="0" dirty="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Price of clothing to increase but that of food to decrease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Effect on specialized capital and labor of clothing industry</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The specialized inputs of one industry face a decrease in income when they move to another industry</a:t>
            </a:r>
            <a:endParaRPr lang="en-US" sz="28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animEffect transition="in" filter="wipe(left)">
                                      <p:cBhvr>
                                        <p:cTn id="11" dur="500"/>
                                        <p:tgtEl>
                                          <p:spTgt spid="30723">
                                            <p:txEl>
                                              <p:pRg st="2" end="2"/>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animEffect transition="in" filter="wipe(left)">
                                      <p:cBhvr>
                                        <p:cTn id="15"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cs typeface="Arial" charset="0"/>
              </a:rPr>
              <a:t>The Lorenz Curve </a:t>
            </a:r>
          </a:p>
        </p:txBody>
      </p:sp>
      <p:sp>
        <p:nvSpPr>
          <p:cNvPr id="32771" name="Rectangle 3"/>
          <p:cNvSpPr>
            <a:spLocks noGrp="1" noChangeArrowheads="1"/>
          </p:cNvSpPr>
          <p:nvPr>
            <p:ph type="body" idx="1"/>
          </p:nvPr>
        </p:nvSpPr>
        <p:spPr/>
        <p:txBody>
          <a:bodyPr/>
          <a:lstStyle/>
          <a:p>
            <a:r>
              <a:rPr lang="en-US">
                <a:latin typeface="Arial" charset="0"/>
                <a:cs typeface="Arial" charset="0"/>
              </a:rPr>
              <a:t>The </a:t>
            </a:r>
            <a:r>
              <a:rPr lang="en-US">
                <a:solidFill>
                  <a:srgbClr val="660066"/>
                </a:solidFill>
                <a:latin typeface="Arial" charset="0"/>
                <a:cs typeface="Arial" charset="0"/>
              </a:rPr>
              <a:t>Lorenz Curve</a:t>
            </a:r>
            <a:r>
              <a:rPr lang="en-US">
                <a:latin typeface="Arial" charset="0"/>
                <a:cs typeface="Arial" charset="0"/>
              </a:rPr>
              <a:t> maps the cumulative percentage of households against their cumulative percentage of income.</a:t>
            </a:r>
            <a:endParaRPr lang="en-US">
              <a:cs typeface="Times New Roman" pitchFamily="18" charset="0"/>
            </a:endParaRPr>
          </a:p>
          <a:p>
            <a:pPr>
              <a:buClr>
                <a:schemeClr val="accent2"/>
              </a:buClr>
              <a:buFont typeface="Wingdings" pitchFamily="2" charset="2"/>
              <a:buNone/>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685800" y="-228600"/>
            <a:ext cx="7772400" cy="1143000"/>
          </a:xfrm>
        </p:spPr>
        <p:txBody>
          <a:bodyPr/>
          <a:lstStyle/>
          <a:p>
            <a:r>
              <a:rPr lang="en-US" sz="2400" dirty="0" smtClean="0"/>
              <a:t>A </a:t>
            </a:r>
            <a:r>
              <a:rPr lang="en-US" sz="2400" dirty="0"/>
              <a:t>Lorenz Curve</a:t>
            </a:r>
          </a:p>
        </p:txBody>
      </p:sp>
      <p:sp>
        <p:nvSpPr>
          <p:cNvPr id="13344" name="Rectangle 32"/>
          <p:cNvSpPr>
            <a:spLocks noChangeArrowheads="1"/>
          </p:cNvSpPr>
          <p:nvPr/>
        </p:nvSpPr>
        <p:spPr bwMode="auto">
          <a:xfrm rot="16200000">
            <a:off x="-899319" y="2875757"/>
            <a:ext cx="4657725" cy="496888"/>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Percentage of Real Income </a:t>
            </a:r>
            <a:endParaRPr lang="en-US"/>
          </a:p>
        </p:txBody>
      </p:sp>
      <p:sp>
        <p:nvSpPr>
          <p:cNvPr id="13345" name="Rectangle 33"/>
          <p:cNvSpPr>
            <a:spLocks noChangeArrowheads="1"/>
          </p:cNvSpPr>
          <p:nvPr/>
        </p:nvSpPr>
        <p:spPr bwMode="auto">
          <a:xfrm>
            <a:off x="2813050" y="1100138"/>
            <a:ext cx="4146550" cy="455612"/>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Line of Equal Distribution </a:t>
            </a:r>
            <a:endParaRPr lang="en-US"/>
          </a:p>
        </p:txBody>
      </p:sp>
      <p:sp>
        <p:nvSpPr>
          <p:cNvPr id="13346" name="Rectangle 34"/>
          <p:cNvSpPr>
            <a:spLocks noChangeArrowheads="1"/>
          </p:cNvSpPr>
          <p:nvPr/>
        </p:nvSpPr>
        <p:spPr bwMode="auto">
          <a:xfrm>
            <a:off x="2330450" y="582612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3347" name="Rectangle 35"/>
          <p:cNvSpPr>
            <a:spLocks noChangeArrowheads="1"/>
          </p:cNvSpPr>
          <p:nvPr/>
        </p:nvSpPr>
        <p:spPr bwMode="auto">
          <a:xfrm>
            <a:off x="7472363" y="5440363"/>
            <a:ext cx="4968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D </a:t>
            </a:r>
            <a:endParaRPr lang="en-US"/>
          </a:p>
        </p:txBody>
      </p:sp>
      <p:sp>
        <p:nvSpPr>
          <p:cNvPr id="13348" name="Rectangle 36"/>
          <p:cNvSpPr>
            <a:spLocks noChangeArrowheads="1"/>
          </p:cNvSpPr>
          <p:nvPr/>
        </p:nvSpPr>
        <p:spPr bwMode="auto">
          <a:xfrm>
            <a:off x="1831975" y="809625"/>
            <a:ext cx="828675"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100 </a:t>
            </a:r>
            <a:endParaRPr lang="en-US"/>
          </a:p>
        </p:txBody>
      </p:sp>
      <p:sp>
        <p:nvSpPr>
          <p:cNvPr id="13349" name="Rectangle 37"/>
          <p:cNvSpPr>
            <a:spLocks noChangeArrowheads="1"/>
          </p:cNvSpPr>
          <p:nvPr/>
        </p:nvSpPr>
        <p:spPr bwMode="auto">
          <a:xfrm>
            <a:off x="7472363" y="795338"/>
            <a:ext cx="4841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E </a:t>
            </a:r>
            <a:endParaRPr lang="en-US"/>
          </a:p>
        </p:txBody>
      </p:sp>
      <p:sp>
        <p:nvSpPr>
          <p:cNvPr id="13350" name="Rectangle 38"/>
          <p:cNvSpPr>
            <a:spLocks noChangeArrowheads="1"/>
          </p:cNvSpPr>
          <p:nvPr/>
        </p:nvSpPr>
        <p:spPr bwMode="auto">
          <a:xfrm>
            <a:off x="6835775" y="2536825"/>
            <a:ext cx="428625" cy="484188"/>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y </a:t>
            </a:r>
            <a:endParaRPr lang="en-US"/>
          </a:p>
        </p:txBody>
      </p:sp>
      <p:sp>
        <p:nvSpPr>
          <p:cNvPr id="13351" name="Rectangle 39"/>
          <p:cNvSpPr>
            <a:spLocks noChangeArrowheads="1"/>
          </p:cNvSpPr>
          <p:nvPr/>
        </p:nvSpPr>
        <p:spPr bwMode="auto">
          <a:xfrm>
            <a:off x="3449638" y="5249863"/>
            <a:ext cx="257175"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x </a:t>
            </a:r>
            <a:endParaRPr lang="en-US"/>
          </a:p>
        </p:txBody>
      </p:sp>
      <p:sp>
        <p:nvSpPr>
          <p:cNvPr id="13352" name="Rectangle 40"/>
          <p:cNvSpPr>
            <a:spLocks noChangeArrowheads="1"/>
          </p:cNvSpPr>
          <p:nvPr/>
        </p:nvSpPr>
        <p:spPr bwMode="auto">
          <a:xfrm>
            <a:off x="2011363" y="1943100"/>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75 </a:t>
            </a:r>
            <a:endParaRPr lang="en-US"/>
          </a:p>
        </p:txBody>
      </p:sp>
      <p:sp>
        <p:nvSpPr>
          <p:cNvPr id="13353" name="Rectangle 41"/>
          <p:cNvSpPr>
            <a:spLocks noChangeArrowheads="1"/>
          </p:cNvSpPr>
          <p:nvPr/>
        </p:nvSpPr>
        <p:spPr bwMode="auto">
          <a:xfrm>
            <a:off x="2011363" y="259238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60 </a:t>
            </a:r>
            <a:endParaRPr lang="en-US"/>
          </a:p>
        </p:txBody>
      </p:sp>
      <p:sp>
        <p:nvSpPr>
          <p:cNvPr id="13354" name="Rectangle 42"/>
          <p:cNvSpPr>
            <a:spLocks noChangeArrowheads="1"/>
          </p:cNvSpPr>
          <p:nvPr/>
        </p:nvSpPr>
        <p:spPr bwMode="auto">
          <a:xfrm>
            <a:off x="2011363" y="304958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50 </a:t>
            </a:r>
            <a:endParaRPr lang="en-US"/>
          </a:p>
        </p:txBody>
      </p:sp>
      <p:sp>
        <p:nvSpPr>
          <p:cNvPr id="13355" name="Rectangle 43"/>
          <p:cNvSpPr>
            <a:spLocks noChangeArrowheads="1"/>
          </p:cNvSpPr>
          <p:nvPr/>
        </p:nvSpPr>
        <p:spPr bwMode="auto">
          <a:xfrm>
            <a:off x="2011363" y="422433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25 </a:t>
            </a:r>
            <a:endParaRPr lang="en-US"/>
          </a:p>
        </p:txBody>
      </p:sp>
      <p:sp>
        <p:nvSpPr>
          <p:cNvPr id="13356" name="Rectangle 44"/>
          <p:cNvSpPr>
            <a:spLocks noChangeArrowheads="1"/>
          </p:cNvSpPr>
          <p:nvPr/>
        </p:nvSpPr>
        <p:spPr bwMode="auto">
          <a:xfrm>
            <a:off x="2011363" y="454183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20 </a:t>
            </a:r>
            <a:endParaRPr lang="en-US"/>
          </a:p>
        </p:txBody>
      </p:sp>
      <p:sp>
        <p:nvSpPr>
          <p:cNvPr id="13357" name="Rectangle 45"/>
          <p:cNvSpPr>
            <a:spLocks noChangeArrowheads="1"/>
          </p:cNvSpPr>
          <p:nvPr/>
        </p:nvSpPr>
        <p:spPr bwMode="auto">
          <a:xfrm>
            <a:off x="2011363" y="4900613"/>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 </a:t>
            </a:r>
            <a:endParaRPr lang="en-US"/>
          </a:p>
        </p:txBody>
      </p:sp>
      <p:sp>
        <p:nvSpPr>
          <p:cNvPr id="13358" name="Rectangle 46"/>
          <p:cNvSpPr>
            <a:spLocks noChangeArrowheads="1"/>
          </p:cNvSpPr>
          <p:nvPr/>
        </p:nvSpPr>
        <p:spPr bwMode="auto">
          <a:xfrm>
            <a:off x="2205038" y="5191125"/>
            <a:ext cx="442912"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5 </a:t>
            </a:r>
            <a:endParaRPr lang="en-US"/>
          </a:p>
        </p:txBody>
      </p:sp>
      <p:sp>
        <p:nvSpPr>
          <p:cNvPr id="13359" name="Rectangle 47"/>
          <p:cNvSpPr>
            <a:spLocks noChangeArrowheads="1"/>
          </p:cNvSpPr>
          <p:nvPr/>
        </p:nvSpPr>
        <p:spPr bwMode="auto">
          <a:xfrm>
            <a:off x="2205038" y="5481638"/>
            <a:ext cx="442912"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3 </a:t>
            </a:r>
            <a:endParaRPr lang="en-US"/>
          </a:p>
        </p:txBody>
      </p:sp>
      <p:sp>
        <p:nvSpPr>
          <p:cNvPr id="13360" name="Rectangle 48"/>
          <p:cNvSpPr>
            <a:spLocks noChangeArrowheads="1"/>
          </p:cNvSpPr>
          <p:nvPr/>
        </p:nvSpPr>
        <p:spPr bwMode="auto">
          <a:xfrm>
            <a:off x="3021013" y="5813425"/>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 </a:t>
            </a:r>
            <a:endParaRPr lang="en-US"/>
          </a:p>
        </p:txBody>
      </p:sp>
      <p:sp>
        <p:nvSpPr>
          <p:cNvPr id="13361" name="Rectangle 49"/>
          <p:cNvSpPr>
            <a:spLocks noChangeArrowheads="1"/>
          </p:cNvSpPr>
          <p:nvPr/>
        </p:nvSpPr>
        <p:spPr bwMode="auto">
          <a:xfrm>
            <a:off x="3684588" y="5813425"/>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25 </a:t>
            </a:r>
            <a:endParaRPr lang="en-US"/>
          </a:p>
        </p:txBody>
      </p:sp>
      <p:sp>
        <p:nvSpPr>
          <p:cNvPr id="13362" name="Rectangle 50"/>
          <p:cNvSpPr>
            <a:spLocks noChangeArrowheads="1"/>
          </p:cNvSpPr>
          <p:nvPr/>
        </p:nvSpPr>
        <p:spPr bwMode="auto">
          <a:xfrm>
            <a:off x="4679950" y="5813425"/>
            <a:ext cx="636588"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50 </a:t>
            </a:r>
            <a:endParaRPr lang="en-US"/>
          </a:p>
        </p:txBody>
      </p:sp>
      <p:sp>
        <p:nvSpPr>
          <p:cNvPr id="13363" name="Rectangle 51"/>
          <p:cNvSpPr>
            <a:spLocks noChangeArrowheads="1"/>
          </p:cNvSpPr>
          <p:nvPr/>
        </p:nvSpPr>
        <p:spPr bwMode="auto">
          <a:xfrm>
            <a:off x="5922963" y="5813425"/>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75 </a:t>
            </a:r>
            <a:endParaRPr lang="en-US"/>
          </a:p>
        </p:txBody>
      </p:sp>
      <p:sp>
        <p:nvSpPr>
          <p:cNvPr id="13364" name="Line 52"/>
          <p:cNvSpPr>
            <a:spLocks noChangeShapeType="1"/>
          </p:cNvSpPr>
          <p:nvPr/>
        </p:nvSpPr>
        <p:spPr bwMode="auto">
          <a:xfrm flipH="1">
            <a:off x="2590800" y="914400"/>
            <a:ext cx="4648200" cy="4724400"/>
          </a:xfrm>
          <a:prstGeom prst="line">
            <a:avLst/>
          </a:prstGeom>
          <a:noFill/>
          <a:ln w="82550">
            <a:solidFill>
              <a:srgbClr val="000000"/>
            </a:solidFill>
            <a:round/>
            <a:headEnd/>
            <a:tailEnd/>
          </a:ln>
        </p:spPr>
        <p:txBody>
          <a:bodyPr/>
          <a:lstStyle/>
          <a:p>
            <a:endParaRPr lang="en-US"/>
          </a:p>
        </p:txBody>
      </p:sp>
      <p:sp>
        <p:nvSpPr>
          <p:cNvPr id="13365" name="Rectangle 53"/>
          <p:cNvSpPr>
            <a:spLocks noChangeArrowheads="1"/>
          </p:cNvSpPr>
          <p:nvPr/>
        </p:nvSpPr>
        <p:spPr bwMode="auto">
          <a:xfrm>
            <a:off x="7153275" y="5813425"/>
            <a:ext cx="828675"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100 </a:t>
            </a:r>
            <a:endParaRPr lang="en-US"/>
          </a:p>
        </p:txBody>
      </p:sp>
      <p:sp>
        <p:nvSpPr>
          <p:cNvPr id="13367" name="Rectangle 55"/>
          <p:cNvSpPr>
            <a:spLocks noChangeArrowheads="1"/>
          </p:cNvSpPr>
          <p:nvPr/>
        </p:nvSpPr>
        <p:spPr bwMode="auto">
          <a:xfrm>
            <a:off x="2882900" y="6215063"/>
            <a:ext cx="4602163"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Percentage of Households </a:t>
            </a:r>
            <a:endParaRPr lang="en-US"/>
          </a:p>
        </p:txBody>
      </p:sp>
      <p:grpSp>
        <p:nvGrpSpPr>
          <p:cNvPr id="2" name="Group 62"/>
          <p:cNvGrpSpPr>
            <a:grpSpLocks/>
          </p:cNvGrpSpPr>
          <p:nvPr/>
        </p:nvGrpSpPr>
        <p:grpSpPr bwMode="auto">
          <a:xfrm>
            <a:off x="4859338" y="3338513"/>
            <a:ext cx="1271587" cy="484187"/>
            <a:chOff x="3061" y="2103"/>
            <a:chExt cx="801" cy="305"/>
          </a:xfrm>
        </p:grpSpPr>
        <p:sp>
          <p:nvSpPr>
            <p:cNvPr id="13372" name="Rectangle 60"/>
            <p:cNvSpPr>
              <a:spLocks noChangeArrowheads="1"/>
            </p:cNvSpPr>
            <p:nvPr/>
          </p:nvSpPr>
          <p:spPr bwMode="auto">
            <a:xfrm>
              <a:off x="3061" y="2112"/>
              <a:ext cx="618" cy="287"/>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Area </a:t>
              </a:r>
              <a:endParaRPr lang="en-US"/>
            </a:p>
          </p:txBody>
        </p:sp>
        <p:sp>
          <p:nvSpPr>
            <p:cNvPr id="13373" name="Rectangle 61"/>
            <p:cNvSpPr>
              <a:spLocks noChangeArrowheads="1"/>
            </p:cNvSpPr>
            <p:nvPr/>
          </p:nvSpPr>
          <p:spPr bwMode="auto">
            <a:xfrm>
              <a:off x="3557" y="2103"/>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A </a:t>
              </a:r>
              <a:endParaRPr lang="en-US"/>
            </a:p>
          </p:txBody>
        </p:sp>
      </p:grpSp>
      <p:grpSp>
        <p:nvGrpSpPr>
          <p:cNvPr id="3" name="Group 65"/>
          <p:cNvGrpSpPr>
            <a:grpSpLocks/>
          </p:cNvGrpSpPr>
          <p:nvPr/>
        </p:nvGrpSpPr>
        <p:grpSpPr bwMode="auto">
          <a:xfrm>
            <a:off x="5813425" y="4527550"/>
            <a:ext cx="1271588" cy="484188"/>
            <a:chOff x="3662" y="2852"/>
            <a:chExt cx="801" cy="305"/>
          </a:xfrm>
        </p:grpSpPr>
        <p:sp>
          <p:nvSpPr>
            <p:cNvPr id="13375" name="Rectangle 63"/>
            <p:cNvSpPr>
              <a:spLocks noChangeArrowheads="1"/>
            </p:cNvSpPr>
            <p:nvPr/>
          </p:nvSpPr>
          <p:spPr bwMode="auto">
            <a:xfrm>
              <a:off x="3662" y="2861"/>
              <a:ext cx="618" cy="287"/>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Area </a:t>
              </a:r>
              <a:endParaRPr lang="en-US"/>
            </a:p>
          </p:txBody>
        </p:sp>
        <p:sp>
          <p:nvSpPr>
            <p:cNvPr id="13376" name="Rectangle 64"/>
            <p:cNvSpPr>
              <a:spLocks noChangeArrowheads="1"/>
            </p:cNvSpPr>
            <p:nvPr/>
          </p:nvSpPr>
          <p:spPr bwMode="auto">
            <a:xfrm>
              <a:off x="4158" y="2852"/>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B </a:t>
              </a:r>
              <a:endParaRPr lang="en-US"/>
            </a:p>
          </p:txBody>
        </p:sp>
      </p:grpSp>
      <p:sp>
        <p:nvSpPr>
          <p:cNvPr id="13378" name="Freeform 66"/>
          <p:cNvSpPr>
            <a:spLocks/>
          </p:cNvSpPr>
          <p:nvPr/>
        </p:nvSpPr>
        <p:spPr bwMode="auto">
          <a:xfrm>
            <a:off x="2568575" y="914400"/>
            <a:ext cx="4670425" cy="4721225"/>
          </a:xfrm>
          <a:custGeom>
            <a:avLst/>
            <a:gdLst/>
            <a:ahLst/>
            <a:cxnLst>
              <a:cxn ang="0">
                <a:pos x="2942" y="0"/>
              </a:cxn>
              <a:cxn ang="0">
                <a:pos x="0" y="2974"/>
              </a:cxn>
            </a:cxnLst>
            <a:rect l="0" t="0" r="r" b="b"/>
            <a:pathLst>
              <a:path w="2942" h="2974">
                <a:moveTo>
                  <a:pt x="2942" y="0"/>
                </a:moveTo>
                <a:cubicBezTo>
                  <a:pt x="2789" y="1501"/>
                  <a:pt x="1523" y="2598"/>
                  <a:pt x="0" y="2974"/>
                </a:cubicBezTo>
              </a:path>
            </a:pathLst>
          </a:custGeom>
          <a:noFill/>
          <a:ln w="76200" cmpd="sng">
            <a:solidFill>
              <a:srgbClr val="006600"/>
            </a:solidFill>
            <a:round/>
            <a:headEnd type="none" w="med" len="med"/>
            <a:tailEnd type="none" w="med" len="med"/>
          </a:ln>
          <a:effectLst/>
        </p:spPr>
        <p:txBody>
          <a:bodyPr wrap="none" anchor="ctr"/>
          <a:lstStyle/>
          <a:p>
            <a:endParaRPr lang="en-US"/>
          </a:p>
        </p:txBody>
      </p:sp>
      <p:sp>
        <p:nvSpPr>
          <p:cNvPr id="13368" name="Oval 56"/>
          <p:cNvSpPr>
            <a:spLocks noChangeArrowheads="1"/>
          </p:cNvSpPr>
          <p:nvPr/>
        </p:nvSpPr>
        <p:spPr bwMode="auto">
          <a:xfrm>
            <a:off x="6623050" y="2563813"/>
            <a:ext cx="166688" cy="168275"/>
          </a:xfrm>
          <a:prstGeom prst="ellipse">
            <a:avLst/>
          </a:prstGeom>
          <a:solidFill>
            <a:srgbClr val="660066"/>
          </a:solidFill>
          <a:ln w="26988">
            <a:solidFill>
              <a:srgbClr val="660066"/>
            </a:solidFill>
            <a:round/>
            <a:headEnd/>
            <a:tailEnd/>
          </a:ln>
        </p:spPr>
        <p:txBody>
          <a:bodyPr/>
          <a:lstStyle/>
          <a:p>
            <a:endParaRPr lang="en-US"/>
          </a:p>
        </p:txBody>
      </p:sp>
      <p:sp>
        <p:nvSpPr>
          <p:cNvPr id="13369" name="Oval 57"/>
          <p:cNvSpPr>
            <a:spLocks noChangeArrowheads="1"/>
          </p:cNvSpPr>
          <p:nvPr/>
        </p:nvSpPr>
        <p:spPr bwMode="auto">
          <a:xfrm>
            <a:off x="3157538" y="5356225"/>
            <a:ext cx="168275" cy="182563"/>
          </a:xfrm>
          <a:prstGeom prst="ellipse">
            <a:avLst/>
          </a:prstGeom>
          <a:solidFill>
            <a:srgbClr val="660066"/>
          </a:solidFill>
          <a:ln w="26988">
            <a:solidFill>
              <a:srgbClr val="660066"/>
            </a:solidFill>
            <a:round/>
            <a:headEnd/>
            <a:tailEnd/>
          </a:ln>
        </p:spPr>
        <p:txBody>
          <a:bodyPr/>
          <a:lstStyle/>
          <a:p>
            <a:endParaRPr lang="en-US"/>
          </a:p>
        </p:txBody>
      </p:sp>
      <p:sp>
        <p:nvSpPr>
          <p:cNvPr id="13370" name="Rectangle 58"/>
          <p:cNvSpPr>
            <a:spLocks noChangeArrowheads="1"/>
          </p:cNvSpPr>
          <p:nvPr/>
        </p:nvSpPr>
        <p:spPr bwMode="auto">
          <a:xfrm>
            <a:off x="2565400" y="920750"/>
            <a:ext cx="4713288" cy="4713288"/>
          </a:xfrm>
          <a:prstGeom prst="rect">
            <a:avLst/>
          </a:prstGeom>
          <a:noFill/>
          <a:ln w="82550">
            <a:solidFill>
              <a:srgbClr val="000000"/>
            </a:solidFill>
            <a:miter lim="800000"/>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64"/>
                                        </p:tgtEl>
                                        <p:attrNameLst>
                                          <p:attrName>style.visibility</p:attrName>
                                        </p:attrNameLst>
                                      </p:cBhvr>
                                      <p:to>
                                        <p:strVal val="visible"/>
                                      </p:to>
                                    </p:set>
                                    <p:animEffect transition="in" filter="wipe(left)">
                                      <p:cBhvr>
                                        <p:cTn id="7" dur="500"/>
                                        <p:tgtEl>
                                          <p:spTgt spid="1336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78"/>
                                        </p:tgtEl>
                                        <p:attrNameLst>
                                          <p:attrName>style.visibility</p:attrName>
                                        </p:attrNameLst>
                                      </p:cBhvr>
                                      <p:to>
                                        <p:strVal val="visible"/>
                                      </p:to>
                                    </p:set>
                                    <p:animEffect transition="in" filter="wipe(left)">
                                      <p:cBhvr>
                                        <p:cTn id="11" dur="500"/>
                                        <p:tgtEl>
                                          <p:spTgt spid="1337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369"/>
                                        </p:tgtEl>
                                        <p:attrNameLst>
                                          <p:attrName>style.visibility</p:attrName>
                                        </p:attrNameLst>
                                      </p:cBhvr>
                                      <p:to>
                                        <p:strVal val="visible"/>
                                      </p:to>
                                    </p:set>
                                    <p:animEffect transition="in" filter="wipe(up)">
                                      <p:cBhvr>
                                        <p:cTn id="15" dur="500"/>
                                        <p:tgtEl>
                                          <p:spTgt spid="1336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351"/>
                                        </p:tgtEl>
                                        <p:attrNameLst>
                                          <p:attrName>style.visibility</p:attrName>
                                        </p:attrNameLst>
                                      </p:cBhvr>
                                      <p:to>
                                        <p:strVal val="visible"/>
                                      </p:to>
                                    </p:set>
                                    <p:animEffect transition="in" filter="wipe(up)">
                                      <p:cBhvr>
                                        <p:cTn id="19" dur="500"/>
                                        <p:tgtEl>
                                          <p:spTgt spid="1335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368"/>
                                        </p:tgtEl>
                                        <p:attrNameLst>
                                          <p:attrName>style.visibility</p:attrName>
                                        </p:attrNameLst>
                                      </p:cBhvr>
                                      <p:to>
                                        <p:strVal val="visible"/>
                                      </p:to>
                                    </p:set>
                                    <p:animEffect transition="in" filter="wipe(up)">
                                      <p:cBhvr>
                                        <p:cTn id="23" dur="500"/>
                                        <p:tgtEl>
                                          <p:spTgt spid="1336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3350"/>
                                        </p:tgtEl>
                                        <p:attrNameLst>
                                          <p:attrName>style.visibility</p:attrName>
                                        </p:attrNameLst>
                                      </p:cBhvr>
                                      <p:to>
                                        <p:strVal val="visible"/>
                                      </p:to>
                                    </p:set>
                                    <p:animEffect transition="in" filter="wipe(up)">
                                      <p:cBhvr>
                                        <p:cTn id="27" dur="500"/>
                                        <p:tgtEl>
                                          <p:spTgt spid="13350"/>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0" grpId="0" autoUpdateAnimBg="0"/>
      <p:bldP spid="13351" grpId="0" autoUpdateAnimBg="0"/>
      <p:bldP spid="13364" grpId="0" animBg="1"/>
      <p:bldP spid="13378" grpId="0" animBg="1"/>
      <p:bldP spid="13368" grpId="0" animBg="1"/>
      <p:bldP spid="13369"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US" b="0">
                <a:cs typeface="Arial" charset="0"/>
              </a:rPr>
              <a:t>The Gini Coefficient</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3795" name="Rectangle 3"/>
          <p:cNvSpPr>
            <a:spLocks noGrp="1" noChangeArrowheads="1"/>
          </p:cNvSpPr>
          <p:nvPr>
            <p:ph type="body" idx="1"/>
          </p:nvPr>
        </p:nvSpPr>
        <p:spPr/>
        <p:txBody>
          <a:bodyPr/>
          <a:lstStyle/>
          <a:p>
            <a:r>
              <a:rPr lang="en-US" sz="2800" dirty="0">
                <a:latin typeface="Arial" charset="0"/>
                <a:cs typeface="Arial" charset="0"/>
              </a:rPr>
              <a:t>The </a:t>
            </a:r>
            <a:r>
              <a:rPr lang="en-US" sz="2800" dirty="0" err="1">
                <a:solidFill>
                  <a:srgbClr val="660066"/>
                </a:solidFill>
                <a:latin typeface="Arial" charset="0"/>
                <a:cs typeface="Arial" charset="0"/>
              </a:rPr>
              <a:t>Gini</a:t>
            </a:r>
            <a:r>
              <a:rPr lang="en-US" sz="2800" dirty="0">
                <a:solidFill>
                  <a:srgbClr val="660066"/>
                </a:solidFill>
                <a:latin typeface="Arial" charset="0"/>
                <a:cs typeface="Arial" charset="0"/>
              </a:rPr>
              <a:t> Coefficient</a:t>
            </a:r>
            <a:r>
              <a:rPr lang="en-US" sz="2800" dirty="0">
                <a:latin typeface="Arial" charset="0"/>
                <a:cs typeface="Arial" charset="0"/>
              </a:rPr>
              <a:t> is the ratio of the area between the Lorenz curve and the perfect equality line (Area </a:t>
            </a:r>
            <a:r>
              <a:rPr lang="en-US" sz="2800" i="1" dirty="0">
                <a:latin typeface="Arial" charset="0"/>
                <a:cs typeface="Arial" charset="0"/>
              </a:rPr>
              <a:t>A</a:t>
            </a:r>
            <a:r>
              <a:rPr lang="en-US" sz="2800" dirty="0">
                <a:latin typeface="Arial" charset="0"/>
                <a:cs typeface="Arial" charset="0"/>
              </a:rPr>
              <a:t> in the previous slide) to the area under the perfect equality line (Areas </a:t>
            </a:r>
            <a:r>
              <a:rPr lang="en-US" sz="2800" i="1" dirty="0">
                <a:latin typeface="Arial" charset="0"/>
                <a:cs typeface="Arial" charset="0"/>
              </a:rPr>
              <a:t>A</a:t>
            </a:r>
            <a:r>
              <a:rPr lang="en-US" sz="2800" dirty="0">
                <a:latin typeface="Arial" charset="0"/>
                <a:cs typeface="Arial" charset="0"/>
              </a:rPr>
              <a:t> and </a:t>
            </a:r>
            <a:r>
              <a:rPr lang="en-US" sz="2800" i="1" dirty="0">
                <a:latin typeface="Arial" charset="0"/>
                <a:cs typeface="Arial" charset="0"/>
              </a:rPr>
              <a:t>B</a:t>
            </a:r>
            <a:r>
              <a:rPr lang="en-US" sz="2800" dirty="0" smtClean="0">
                <a:latin typeface="Arial" charset="0"/>
                <a:cs typeface="Arial" charset="0"/>
              </a:rPr>
              <a:t>).</a:t>
            </a:r>
          </a:p>
          <a:p>
            <a:endParaRPr lang="en-US" sz="2800" dirty="0" smtClean="0">
              <a:latin typeface="Arial" charset="0"/>
              <a:cs typeface="Arial" charset="0"/>
            </a:endParaRPr>
          </a:p>
          <a:p>
            <a:r>
              <a:rPr lang="en-US" sz="2800" dirty="0" smtClean="0">
                <a:latin typeface="Arial" charset="0"/>
                <a:cs typeface="Arial" charset="0"/>
              </a:rPr>
              <a:t>Closer to zero represents equality in distribution</a:t>
            </a:r>
            <a:endParaRPr lang="en-US" sz="2800" dirty="0">
              <a:cs typeface="Times New Roman" pitchFamily="18" charset="0"/>
            </a:endParaRPr>
          </a:p>
          <a:p>
            <a:pPr>
              <a:buFont typeface="Wingdings" pitchFamily="2" charset="2"/>
              <a:buNone/>
            </a:pPr>
            <a:endParaRPr lang="en-US" dirty="0"/>
          </a:p>
        </p:txBody>
      </p:sp>
      <p:pic>
        <p:nvPicPr>
          <p:cNvPr id="33798" name="Picture 6" descr="F:\Hyman PPT\equations\1109.tif"/>
          <p:cNvPicPr>
            <a:picLocks noChangeAspect="1" noChangeArrowheads="1"/>
          </p:cNvPicPr>
          <p:nvPr/>
        </p:nvPicPr>
        <p:blipFill>
          <a:blip r:embed="rId2" cstate="print"/>
          <a:srcRect/>
          <a:stretch>
            <a:fillRect/>
          </a:stretch>
        </p:blipFill>
        <p:spPr bwMode="auto">
          <a:xfrm>
            <a:off x="2311400" y="4953000"/>
            <a:ext cx="4524375" cy="99853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animEffect transition="in" filter="wipe(left)">
                                      <p:cBhvr>
                                        <p:cTn id="11" dur="500"/>
                                        <p:tgtEl>
                                          <p:spTgt spid="33795">
                                            <p:txEl>
                                              <p:pRg st="2" end="2"/>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798"/>
                                        </p:tgtEl>
                                        <p:attrNameLst>
                                          <p:attrName>style.visibility</p:attrName>
                                        </p:attrNameLst>
                                      </p:cBhvr>
                                      <p:to>
                                        <p:strVal val="visible"/>
                                      </p:to>
                                    </p:set>
                                    <p:animEffect transition="in" filter="wipe(left)">
                                      <p:cBhvr>
                                        <p:cTn id="15"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4000" b="1" dirty="0" smtClean="0">
                <a:latin typeface="Arial" charset="0"/>
                <a:cs typeface="Arial" charset="0"/>
              </a:rPr>
              <a:t> </a:t>
            </a:r>
            <a:r>
              <a:rPr lang="en-US" sz="3600" b="1" dirty="0" smtClean="0">
                <a:latin typeface="Arial" charset="0"/>
                <a:cs typeface="Times New Roman" pitchFamily="18" charset="0"/>
              </a:rPr>
              <a:t>Budget Balance and Government Debt</a:t>
            </a:r>
            <a:r>
              <a:rPr lang="en-US" sz="3600" dirty="0" smtClean="0">
                <a:latin typeface="Arial" charset="0"/>
              </a:rPr>
              <a:t> </a:t>
            </a:r>
            <a:endParaRPr lang="en-US" sz="3600" dirty="0">
              <a:latin typeface="Arial" charset="0"/>
            </a:endParaRP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cs typeface="Arial" charset="0"/>
              </a:rPr>
              <a:t>Budget Terms</a:t>
            </a:r>
            <a:r>
              <a:rPr lang="en-US"/>
              <a:t> </a:t>
            </a:r>
          </a:p>
        </p:txBody>
      </p:sp>
      <p:sp>
        <p:nvSpPr>
          <p:cNvPr id="11267" name="Rectangle 3"/>
          <p:cNvSpPr>
            <a:spLocks noGrp="1" noChangeArrowheads="1"/>
          </p:cNvSpPr>
          <p:nvPr>
            <p:ph type="body" idx="1"/>
          </p:nvPr>
        </p:nvSpPr>
        <p:spPr/>
        <p:txBody>
          <a:bodyPr/>
          <a:lstStyle/>
          <a:p>
            <a:r>
              <a:rPr lang="en-US" sz="2400" dirty="0">
                <a:solidFill>
                  <a:schemeClr val="tx2"/>
                </a:solidFill>
                <a:latin typeface="Arial" charset="0"/>
                <a:cs typeface="Arial" charset="0"/>
              </a:rPr>
              <a:t>A</a:t>
            </a:r>
            <a:r>
              <a:rPr lang="en-US" sz="2400" dirty="0">
                <a:solidFill>
                  <a:srgbClr val="660066"/>
                </a:solidFill>
                <a:latin typeface="Arial" charset="0"/>
                <a:cs typeface="Arial" charset="0"/>
              </a:rPr>
              <a:t> Budget Surplus </a:t>
            </a:r>
            <a:r>
              <a:rPr lang="en-US" sz="2400" dirty="0">
                <a:latin typeface="Arial" charset="0"/>
                <a:cs typeface="Arial" charset="0"/>
              </a:rPr>
              <a:t>exists when Tax Revenues are greater than  Expenditures and is the difference between the two.</a:t>
            </a:r>
            <a:endParaRPr lang="en-US" sz="2400" dirty="0">
              <a:latin typeface="Arial" charset="0"/>
              <a:cs typeface="Times New Roman" pitchFamily="18" charset="0"/>
            </a:endParaRPr>
          </a:p>
          <a:p>
            <a:pPr>
              <a:buFont typeface="Wingdings" pitchFamily="2" charset="2"/>
              <a:buNone/>
            </a:pPr>
            <a:r>
              <a:rPr lang="en-US" sz="2400" dirty="0">
                <a:latin typeface="Arial" charset="0"/>
                <a:cs typeface="Arial" charset="0"/>
              </a:rPr>
              <a:t> </a:t>
            </a:r>
            <a:endParaRPr lang="en-US" sz="2400" dirty="0">
              <a:latin typeface="Arial" charset="0"/>
              <a:cs typeface="Times New Roman" pitchFamily="18" charset="0"/>
            </a:endParaRPr>
          </a:p>
          <a:p>
            <a:r>
              <a:rPr lang="en-US" sz="2400" dirty="0">
                <a:solidFill>
                  <a:schemeClr val="tx2"/>
                </a:solidFill>
                <a:latin typeface="Arial" charset="0"/>
                <a:cs typeface="Arial" charset="0"/>
              </a:rPr>
              <a:t>A</a:t>
            </a:r>
            <a:r>
              <a:rPr lang="en-US" sz="2400" dirty="0">
                <a:solidFill>
                  <a:srgbClr val="660066"/>
                </a:solidFill>
                <a:latin typeface="Arial" charset="0"/>
                <a:cs typeface="Arial" charset="0"/>
              </a:rPr>
              <a:t> Budget Deficit </a:t>
            </a:r>
            <a:r>
              <a:rPr lang="en-US" sz="2400" dirty="0">
                <a:latin typeface="Arial" charset="0"/>
                <a:cs typeface="Arial" charset="0"/>
              </a:rPr>
              <a:t>exists when Expenditures are greater than Tax Revenues and is the difference between the two.</a:t>
            </a:r>
            <a:endParaRPr lang="en-US" sz="2400" dirty="0">
              <a:latin typeface="Arial" charset="0"/>
              <a:cs typeface="Times New Roman" pitchFamily="18" charset="0"/>
            </a:endParaRPr>
          </a:p>
          <a:p>
            <a:pPr>
              <a:buFont typeface="Wingdings" pitchFamily="2" charset="2"/>
              <a:buNone/>
            </a:pPr>
            <a:r>
              <a:rPr lang="en-US" sz="2400" dirty="0">
                <a:latin typeface="Arial" charset="0"/>
                <a:cs typeface="Arial" charset="0"/>
              </a:rPr>
              <a:t> </a:t>
            </a:r>
            <a:endParaRPr lang="en-US" sz="2400" dirty="0">
              <a:latin typeface="Arial" charset="0"/>
              <a:cs typeface="Times New Roman" pitchFamily="18" charset="0"/>
            </a:endParaRPr>
          </a:p>
          <a:p>
            <a:r>
              <a:rPr lang="en-US" sz="2400" dirty="0">
                <a:solidFill>
                  <a:schemeClr val="tx2"/>
                </a:solidFill>
                <a:latin typeface="Arial" charset="0"/>
                <a:cs typeface="Arial" charset="0"/>
              </a:rPr>
              <a:t>The</a:t>
            </a:r>
            <a:r>
              <a:rPr lang="en-US" sz="2400" dirty="0">
                <a:solidFill>
                  <a:srgbClr val="660066"/>
                </a:solidFill>
                <a:latin typeface="Arial" charset="0"/>
                <a:cs typeface="Arial" charset="0"/>
              </a:rPr>
              <a:t> National Debt </a:t>
            </a:r>
            <a:r>
              <a:rPr lang="en-US" sz="2400" dirty="0">
                <a:latin typeface="Arial" charset="0"/>
                <a:cs typeface="Arial" charset="0"/>
              </a:rPr>
              <a:t>is the sum of deficits minus the sum of all </a:t>
            </a:r>
            <a:r>
              <a:rPr lang="en-US" sz="2400" dirty="0" smtClean="0">
                <a:latin typeface="Arial" charset="0"/>
                <a:cs typeface="Arial" charset="0"/>
              </a:rPr>
              <a:t>surpluses</a:t>
            </a:r>
            <a:endParaRPr lang="en-US" sz="2400" dirty="0">
              <a:latin typeface="Arial" charset="0"/>
              <a:cs typeface="Times New Roman" pitchFamily="18" charset="0"/>
            </a:endParaRPr>
          </a:p>
          <a:p>
            <a:endParaRPr lang="en-US" sz="2400" dirty="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wipe(left)">
                                      <p:cBhvr>
                                        <p:cTn id="11" dur="500"/>
                                        <p:tgtEl>
                                          <p:spTgt spid="1126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wipe(left)">
                                      <p:cBhvr>
                                        <p:cTn id="15" dur="500"/>
                                        <p:tgtEl>
                                          <p:spTgt spid="11267">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Effect transition="in" filter="wipe(left)">
                                      <p:cBhvr>
                                        <p:cTn id="19" dur="500"/>
                                        <p:tgtEl>
                                          <p:spTgt spid="11267">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wipe(left)">
                                      <p:cBhvr>
                                        <p:cTn id="23"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a:cs typeface="Arial" charset="0"/>
              </a:rPr>
              <a:t>Controversies Over What To Do With the Current Surpluses</a:t>
            </a:r>
            <a:r>
              <a:rPr lang="en-US"/>
              <a:t> </a:t>
            </a:r>
          </a:p>
        </p:txBody>
      </p:sp>
      <p:sp>
        <p:nvSpPr>
          <p:cNvPr id="13315" name="Rectangle 3"/>
          <p:cNvSpPr>
            <a:spLocks noGrp="1" noChangeArrowheads="1"/>
          </p:cNvSpPr>
          <p:nvPr>
            <p:ph type="body" idx="1"/>
          </p:nvPr>
        </p:nvSpPr>
        <p:spPr/>
        <p:txBody>
          <a:bodyPr/>
          <a:lstStyle/>
          <a:p>
            <a:pPr>
              <a:buFont typeface="Wingdings" pitchFamily="2" charset="2"/>
              <a:buNone/>
            </a:pPr>
            <a:r>
              <a:rPr lang="en-US">
                <a:latin typeface="Arial" charset="0"/>
                <a:cs typeface="Arial" charset="0"/>
              </a:rPr>
              <a:t>Options</a:t>
            </a:r>
            <a:endParaRPr lang="en-US">
              <a:cs typeface="Times New Roman" pitchFamily="18" charset="0"/>
            </a:endParaRPr>
          </a:p>
          <a:p>
            <a:r>
              <a:rPr lang="en-US">
                <a:latin typeface="Arial" charset="0"/>
                <a:cs typeface="Arial" charset="0"/>
              </a:rPr>
              <a:t>Pay off portions of the national debt</a:t>
            </a:r>
            <a:endParaRPr lang="en-US">
              <a:cs typeface="Times New Roman" pitchFamily="18" charset="0"/>
            </a:endParaRPr>
          </a:p>
          <a:p>
            <a:r>
              <a:rPr lang="en-US">
                <a:latin typeface="Arial" charset="0"/>
                <a:cs typeface="Arial" charset="0"/>
              </a:rPr>
              <a:t>Cut taxes</a:t>
            </a:r>
            <a:endParaRPr lang="en-US">
              <a:cs typeface="Times New Roman" pitchFamily="18" charset="0"/>
            </a:endParaRPr>
          </a:p>
          <a:p>
            <a:r>
              <a:rPr lang="en-US">
                <a:latin typeface="Arial" charset="0"/>
                <a:cs typeface="Arial" charset="0"/>
              </a:rPr>
              <a:t>Increase spending on programs</a:t>
            </a:r>
            <a:endParaRPr lang="en-US">
              <a:cs typeface="Times New Roman" pitchFamily="18" charset="0"/>
            </a:endParaRPr>
          </a:p>
          <a:p>
            <a:r>
              <a:rPr lang="en-US">
                <a:latin typeface="Arial" charset="0"/>
                <a:cs typeface="Arial" charset="0"/>
              </a:rPr>
              <a:t>Set surpluses aside to make Social Security and Medicare more solvent</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animEffect transition="in" filter="wipe(left)">
                                      <p:cBhvr>
                                        <p:cTn id="11" dur="500"/>
                                        <p:tgtEl>
                                          <p:spTgt spid="1331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wipe(left)">
                                      <p:cBhvr>
                                        <p:cTn id="15" dur="500"/>
                                        <p:tgtEl>
                                          <p:spTgt spid="1331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animEffect transition="in" filter="wipe(left)">
                                      <p:cBhvr>
                                        <p:cTn id="19" dur="500"/>
                                        <p:tgtEl>
                                          <p:spTgt spid="1331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animEffect transition="in" filter="wipe(left)">
                                      <p:cBhvr>
                                        <p:cTn id="23"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cs typeface="Arial" charset="0"/>
              </a:rPr>
              <a:t>High-Employment Deficit or Surplus</a:t>
            </a:r>
            <a:r>
              <a:rPr lang="en-US"/>
              <a:t> </a:t>
            </a:r>
          </a:p>
        </p:txBody>
      </p:sp>
      <p:sp>
        <p:nvSpPr>
          <p:cNvPr id="14339" name="Rectangle 3"/>
          <p:cNvSpPr>
            <a:spLocks noGrp="1" noChangeArrowheads="1"/>
          </p:cNvSpPr>
          <p:nvPr>
            <p:ph type="body" idx="1"/>
          </p:nvPr>
        </p:nvSpPr>
        <p:spPr>
          <a:xfrm>
            <a:off x="609600" y="2057400"/>
            <a:ext cx="7772400" cy="4114800"/>
          </a:xfrm>
        </p:spPr>
        <p:txBody>
          <a:bodyPr>
            <a:normAutofit/>
          </a:bodyPr>
          <a:lstStyle/>
          <a:p>
            <a:pPr>
              <a:lnSpc>
                <a:spcPct val="90000"/>
              </a:lnSpc>
            </a:pPr>
            <a:r>
              <a:rPr lang="en-US" sz="2400" dirty="0">
                <a:latin typeface="Arial" charset="0"/>
                <a:cs typeface="Arial" charset="0"/>
              </a:rPr>
              <a:t>The budget balance is altered significantly by the state of the economy. </a:t>
            </a:r>
            <a:endParaRPr lang="en-US" sz="2400" dirty="0" smtClean="0">
              <a:latin typeface="Arial" charset="0"/>
              <a:cs typeface="Arial" charset="0"/>
            </a:endParaRPr>
          </a:p>
          <a:p>
            <a:pPr lvl="1">
              <a:lnSpc>
                <a:spcPct val="90000"/>
              </a:lnSpc>
            </a:pPr>
            <a:r>
              <a:rPr lang="en-US" sz="2000" dirty="0" smtClean="0">
                <a:latin typeface="Arial" charset="0"/>
                <a:cs typeface="Arial" charset="0"/>
              </a:rPr>
              <a:t>Size of budget deficit or surplus varies with business cycles</a:t>
            </a:r>
            <a:endParaRPr lang="en-US" sz="2000" dirty="0">
              <a:latin typeface="Arial" charset="0"/>
              <a:cs typeface="Arial" charset="0"/>
            </a:endParaRPr>
          </a:p>
          <a:p>
            <a:pPr>
              <a:lnSpc>
                <a:spcPct val="90000"/>
              </a:lnSpc>
            </a:pPr>
            <a:endParaRPr lang="en-US" sz="2400" dirty="0" smtClean="0">
              <a:latin typeface="Arial" charset="0"/>
              <a:cs typeface="Arial" charset="0"/>
            </a:endParaRPr>
          </a:p>
          <a:p>
            <a:pPr>
              <a:lnSpc>
                <a:spcPct val="90000"/>
              </a:lnSpc>
            </a:pPr>
            <a:r>
              <a:rPr lang="en-US" sz="2400" dirty="0" smtClean="0">
                <a:latin typeface="Arial" charset="0"/>
                <a:cs typeface="Arial" charset="0"/>
              </a:rPr>
              <a:t>If </a:t>
            </a:r>
            <a:r>
              <a:rPr lang="en-US" sz="2400" dirty="0">
                <a:latin typeface="Arial" charset="0"/>
                <a:cs typeface="Arial" charset="0"/>
              </a:rPr>
              <a:t>GDP is rising quickly, then fewer people are drawing on the welfare state and more are paying taxes. </a:t>
            </a:r>
            <a:endParaRPr lang="en-US" sz="2400" dirty="0" smtClean="0">
              <a:latin typeface="Arial" charset="0"/>
              <a:cs typeface="Arial" charset="0"/>
            </a:endParaRPr>
          </a:p>
          <a:p>
            <a:pPr>
              <a:lnSpc>
                <a:spcPct val="90000"/>
              </a:lnSpc>
            </a:pPr>
            <a:endParaRPr lang="en-US" sz="2400" dirty="0" smtClean="0">
              <a:latin typeface="Arial" charset="0"/>
              <a:cs typeface="Arial" charset="0"/>
            </a:endParaRPr>
          </a:p>
          <a:p>
            <a:pPr>
              <a:lnSpc>
                <a:spcPct val="90000"/>
              </a:lnSpc>
            </a:pPr>
            <a:r>
              <a:rPr lang="en-US" sz="2400" dirty="0" smtClean="0">
                <a:latin typeface="Arial" charset="0"/>
                <a:cs typeface="Arial" charset="0"/>
              </a:rPr>
              <a:t>Deficits and Surpluses can be attributed to</a:t>
            </a:r>
          </a:p>
          <a:p>
            <a:pPr lvl="1">
              <a:lnSpc>
                <a:spcPct val="90000"/>
              </a:lnSpc>
            </a:pPr>
            <a:r>
              <a:rPr lang="en-US" sz="2000" dirty="0" smtClean="0">
                <a:latin typeface="Arial" charset="0"/>
                <a:cs typeface="Arial" charset="0"/>
              </a:rPr>
              <a:t>current year economic activity</a:t>
            </a:r>
          </a:p>
          <a:p>
            <a:pPr lvl="1">
              <a:lnSpc>
                <a:spcPct val="90000"/>
              </a:lnSpc>
            </a:pPr>
            <a:r>
              <a:rPr lang="en-US" sz="2000" dirty="0" smtClean="0">
                <a:latin typeface="Arial" charset="0"/>
                <a:cs typeface="Arial" charset="0"/>
              </a:rPr>
              <a:t>Structural imbalances between revenue and expenditure</a:t>
            </a:r>
            <a:endParaRPr lang="en-US" sz="20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left)">
                                      <p:cBhvr>
                                        <p:cTn id="10" dur="500"/>
                                        <p:tgtEl>
                                          <p:spTgt spid="14339">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339">
                                            <p:txEl>
                                              <p:pRg st="3" end="3"/>
                                            </p:txEl>
                                          </p:spTgt>
                                        </p:tgtEl>
                                        <p:attrNameLst>
                                          <p:attrName>style.visibility</p:attrName>
                                        </p:attrNameLst>
                                      </p:cBhvr>
                                      <p:to>
                                        <p:strVal val="visible"/>
                                      </p:to>
                                    </p:set>
                                    <p:animEffect transition="in" filter="wipe(left)">
                                      <p:cBhvr>
                                        <p:cTn id="14" dur="500"/>
                                        <p:tgtEl>
                                          <p:spTgt spid="14339">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4339">
                                            <p:txEl>
                                              <p:pRg st="5" end="5"/>
                                            </p:txEl>
                                          </p:spTgt>
                                        </p:tgtEl>
                                        <p:attrNameLst>
                                          <p:attrName>style.visibility</p:attrName>
                                        </p:attrNameLst>
                                      </p:cBhvr>
                                      <p:to>
                                        <p:strVal val="visible"/>
                                      </p:to>
                                    </p:set>
                                    <p:animEffect transition="in" filter="wipe(left)">
                                      <p:cBhvr>
                                        <p:cTn id="18" dur="500"/>
                                        <p:tgtEl>
                                          <p:spTgt spid="14339">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339">
                                            <p:txEl>
                                              <p:pRg st="6" end="6"/>
                                            </p:txEl>
                                          </p:spTgt>
                                        </p:tgtEl>
                                        <p:attrNameLst>
                                          <p:attrName>style.visibility</p:attrName>
                                        </p:attrNameLst>
                                      </p:cBhvr>
                                      <p:to>
                                        <p:strVal val="visible"/>
                                      </p:to>
                                    </p:set>
                                    <p:animEffect transition="in" filter="wipe(left)">
                                      <p:cBhvr>
                                        <p:cTn id="21" dur="500"/>
                                        <p:tgtEl>
                                          <p:spTgt spid="14339">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339">
                                            <p:txEl>
                                              <p:pRg st="7" end="7"/>
                                            </p:txEl>
                                          </p:spTgt>
                                        </p:tgtEl>
                                        <p:attrNameLst>
                                          <p:attrName>style.visibility</p:attrName>
                                        </p:attrNameLst>
                                      </p:cBhvr>
                                      <p:to>
                                        <p:strVal val="visible"/>
                                      </p:to>
                                    </p:set>
                                    <p:animEffect transition="in" filter="wipe(left)">
                                      <p:cBhvr>
                                        <p:cTn id="24" dur="5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dirty="0">
                <a:cs typeface="Arial" charset="0"/>
              </a:rPr>
              <a:t>High-Employment Deficit or Surplus</a:t>
            </a:r>
            <a:r>
              <a:rPr lang="en-US" dirty="0"/>
              <a:t> </a:t>
            </a:r>
          </a:p>
        </p:txBody>
      </p:sp>
      <p:sp>
        <p:nvSpPr>
          <p:cNvPr id="14339" name="Rectangle 3"/>
          <p:cNvSpPr>
            <a:spLocks noGrp="1" noChangeArrowheads="1"/>
          </p:cNvSpPr>
          <p:nvPr>
            <p:ph type="body" idx="1"/>
          </p:nvPr>
        </p:nvSpPr>
        <p:spPr>
          <a:xfrm>
            <a:off x="609600" y="2057400"/>
            <a:ext cx="7772400" cy="4114800"/>
          </a:xfrm>
        </p:spPr>
        <p:txBody>
          <a:bodyPr>
            <a:normAutofit/>
          </a:bodyPr>
          <a:lstStyle/>
          <a:p>
            <a:pPr>
              <a:lnSpc>
                <a:spcPct val="90000"/>
              </a:lnSpc>
            </a:pPr>
            <a:r>
              <a:rPr lang="en-US" sz="2800" dirty="0" smtClean="0">
                <a:latin typeface="Arial" charset="0"/>
                <a:cs typeface="Arial" charset="0"/>
              </a:rPr>
              <a:t>The </a:t>
            </a:r>
            <a:r>
              <a:rPr lang="en-US" sz="2800" dirty="0">
                <a:latin typeface="Arial" charset="0"/>
                <a:cs typeface="Arial" charset="0"/>
              </a:rPr>
              <a:t>high-employment deficit or surplus is what the surplus would be if unemployment were </a:t>
            </a:r>
            <a:r>
              <a:rPr lang="en-US" sz="2800" dirty="0" smtClean="0">
                <a:latin typeface="Arial" charset="0"/>
                <a:cs typeface="Arial" charset="0"/>
              </a:rPr>
              <a:t>low.</a:t>
            </a:r>
          </a:p>
          <a:p>
            <a:pPr lvl="1">
              <a:lnSpc>
                <a:spcPct val="90000"/>
              </a:lnSpc>
            </a:pPr>
            <a:r>
              <a:rPr lang="en-US" sz="2400" dirty="0" smtClean="0">
                <a:latin typeface="Arial" charset="0"/>
                <a:cs typeface="Arial" charset="0"/>
              </a:rPr>
              <a:t>usually estimated at 5-6%</a:t>
            </a:r>
          </a:p>
          <a:p>
            <a:pPr lvl="1">
              <a:lnSpc>
                <a:spcPct val="90000"/>
              </a:lnSpc>
            </a:pPr>
            <a:r>
              <a:rPr lang="en-US" sz="2400" dirty="0" smtClean="0">
                <a:latin typeface="Arial" charset="0"/>
                <a:cs typeface="Arial" charset="0"/>
              </a:rPr>
              <a:t>Deficits, receipts, and expenditure, if 95-96 were employed</a:t>
            </a:r>
            <a:endParaRPr lang="en-US" sz="2400" dirty="0">
              <a:latin typeface="Arial" charset="0"/>
              <a:cs typeface="Arial" charset="0"/>
            </a:endParaRP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Economists </a:t>
            </a:r>
            <a:r>
              <a:rPr lang="en-US" sz="2800" dirty="0">
                <a:latin typeface="Arial" charset="0"/>
                <a:cs typeface="Arial" charset="0"/>
              </a:rPr>
              <a:t>often prefer this measure to the actual level of the deficit or surplus when advocating policy.</a:t>
            </a:r>
            <a:endParaRPr lang="en-US" sz="2800" dirty="0">
              <a:cs typeface="Times New Roman" pitchFamily="18" charset="0"/>
            </a:endParaRPr>
          </a:p>
          <a:p>
            <a:pPr>
              <a:lnSpc>
                <a:spcPct val="90000"/>
              </a:lnSpc>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left)">
                                      <p:cBhvr>
                                        <p:cTn id="10" dur="500"/>
                                        <p:tgtEl>
                                          <p:spTgt spid="1433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wipe(left)">
                                      <p:cBhvr>
                                        <p:cTn id="13" dur="500"/>
                                        <p:tgtEl>
                                          <p:spTgt spid="14339">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wipe(left)">
                                      <p:cBhvr>
                                        <p:cTn id="1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cs typeface="Arial" charset="0"/>
              </a:rPr>
              <a:t>Unified Budget</a:t>
            </a:r>
            <a:r>
              <a:rPr lang="en-US"/>
              <a:t> </a:t>
            </a:r>
          </a:p>
        </p:txBody>
      </p:sp>
      <p:sp>
        <p:nvSpPr>
          <p:cNvPr id="16387" name="Rectangle 3"/>
          <p:cNvSpPr>
            <a:spLocks noGrp="1" noChangeArrowheads="1"/>
          </p:cNvSpPr>
          <p:nvPr>
            <p:ph type="body" idx="1"/>
          </p:nvPr>
        </p:nvSpPr>
        <p:spPr/>
        <p:txBody>
          <a:bodyPr/>
          <a:lstStyle/>
          <a:p>
            <a:pPr>
              <a:lnSpc>
                <a:spcPct val="90000"/>
              </a:lnSpc>
            </a:pPr>
            <a:r>
              <a:rPr lang="en-US" dirty="0">
                <a:latin typeface="Arial" charset="0"/>
                <a:cs typeface="Arial" charset="0"/>
              </a:rPr>
              <a:t>The </a:t>
            </a:r>
            <a:r>
              <a:rPr lang="en-US" dirty="0">
                <a:solidFill>
                  <a:srgbClr val="660066"/>
                </a:solidFill>
                <a:latin typeface="Arial" charset="0"/>
                <a:cs typeface="Arial" charset="0"/>
              </a:rPr>
              <a:t>Unified Budget</a:t>
            </a:r>
            <a:r>
              <a:rPr lang="en-US" dirty="0">
                <a:latin typeface="Arial" charset="0"/>
                <a:cs typeface="Arial" charset="0"/>
              </a:rPr>
              <a:t> is the sum of the on- and off-budget deficits and surpluses. </a:t>
            </a:r>
          </a:p>
          <a:p>
            <a:pPr>
              <a:lnSpc>
                <a:spcPct val="90000"/>
              </a:lnSpc>
            </a:pPr>
            <a:endParaRPr lang="en-US" dirty="0" smtClean="0">
              <a:latin typeface="Arial" charset="0"/>
              <a:cs typeface="Arial" charset="0"/>
            </a:endParaRPr>
          </a:p>
          <a:p>
            <a:pPr>
              <a:lnSpc>
                <a:spcPct val="90000"/>
              </a:lnSpc>
            </a:pPr>
            <a:r>
              <a:rPr lang="en-US" dirty="0" smtClean="0">
                <a:latin typeface="Arial" charset="0"/>
                <a:cs typeface="Arial" charset="0"/>
              </a:rPr>
              <a:t>If </a:t>
            </a:r>
            <a:r>
              <a:rPr lang="en-US" dirty="0">
                <a:latin typeface="Arial" charset="0"/>
                <a:cs typeface="Arial" charset="0"/>
              </a:rPr>
              <a:t>this is a net deficit, then the government must borrow new money from the public. </a:t>
            </a:r>
          </a:p>
          <a:p>
            <a:pPr>
              <a:lnSpc>
                <a:spcPct val="90000"/>
              </a:lnSpc>
            </a:pPr>
            <a:endParaRPr lang="en-US" dirty="0" smtClean="0">
              <a:latin typeface="Arial" charset="0"/>
              <a:cs typeface="Arial" charset="0"/>
            </a:endParaRPr>
          </a:p>
          <a:p>
            <a:pPr>
              <a:lnSpc>
                <a:spcPct val="90000"/>
              </a:lnSpc>
            </a:pPr>
            <a:r>
              <a:rPr lang="en-US" dirty="0" smtClean="0">
                <a:latin typeface="Arial" charset="0"/>
                <a:cs typeface="Arial" charset="0"/>
              </a:rPr>
              <a:t>If </a:t>
            </a:r>
            <a:r>
              <a:rPr lang="en-US" dirty="0">
                <a:latin typeface="Arial" charset="0"/>
                <a:cs typeface="Arial" charset="0"/>
              </a:rPr>
              <a:t>it is a net surplus, then it is a net provider of capital to the private sector.</a:t>
            </a:r>
            <a:endParaRPr lang="en-US" dirty="0">
              <a:cs typeface="Times New Roman" pitchFamily="18" charset="0"/>
            </a:endParaRPr>
          </a:p>
          <a:p>
            <a:pPr>
              <a:lnSpc>
                <a:spcPct val="90000"/>
              </a:lnSpc>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animEffect transition="in" filter="wipe(left)">
                                      <p:cBhvr>
                                        <p:cTn id="11" dur="500"/>
                                        <p:tgtEl>
                                          <p:spTgt spid="16387">
                                            <p:txEl>
                                              <p:pRg st="2" end="2"/>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animEffect transition="in" filter="wipe(left)">
                                      <p:cBhvr>
                                        <p:cTn id="15"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cs typeface="Arial" charset="0"/>
              </a:rPr>
              <a:t>Real Surpluses and Deficits</a:t>
            </a:r>
            <a:r>
              <a:rPr lang="en-US"/>
              <a:t> </a:t>
            </a:r>
          </a:p>
        </p:txBody>
      </p:sp>
      <p:sp>
        <p:nvSpPr>
          <p:cNvPr id="18435" name="Rectangle 3"/>
          <p:cNvSpPr>
            <a:spLocks noGrp="1" noChangeArrowheads="1"/>
          </p:cNvSpPr>
          <p:nvPr>
            <p:ph type="body" idx="1"/>
          </p:nvPr>
        </p:nvSpPr>
        <p:spPr/>
        <p:txBody>
          <a:bodyPr/>
          <a:lstStyle/>
          <a:p>
            <a:r>
              <a:rPr lang="en-US">
                <a:solidFill>
                  <a:srgbClr val="660066"/>
                </a:solidFill>
                <a:latin typeface="Arial" charset="0"/>
                <a:cs typeface="Arial" charset="0"/>
              </a:rPr>
              <a:t>Real Surpluses</a:t>
            </a:r>
            <a:r>
              <a:rPr lang="en-US">
                <a:latin typeface="Arial" charset="0"/>
                <a:cs typeface="Arial" charset="0"/>
              </a:rPr>
              <a:t> and </a:t>
            </a:r>
            <a:r>
              <a:rPr lang="en-US">
                <a:solidFill>
                  <a:srgbClr val="660066"/>
                </a:solidFill>
                <a:latin typeface="Arial" charset="0"/>
                <a:cs typeface="Arial" charset="0"/>
              </a:rPr>
              <a:t>Real Deficits</a:t>
            </a:r>
            <a:r>
              <a:rPr lang="en-US">
                <a:latin typeface="Arial" charset="0"/>
                <a:cs typeface="Arial" charset="0"/>
              </a:rPr>
              <a:t> are expressed in inflation-adjusted terms.</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a:cs typeface="Arial" charset="0"/>
              </a:rPr>
              <a:t>Economic Effects of Federal Budget Deficits</a:t>
            </a:r>
            <a:r>
              <a:rPr lang="en-US"/>
              <a:t> </a:t>
            </a:r>
          </a:p>
        </p:txBody>
      </p:sp>
      <p:sp>
        <p:nvSpPr>
          <p:cNvPr id="19459" name="Rectangle 3"/>
          <p:cNvSpPr>
            <a:spLocks noGrp="1" noChangeArrowheads="1"/>
          </p:cNvSpPr>
          <p:nvPr>
            <p:ph type="body" idx="1"/>
          </p:nvPr>
        </p:nvSpPr>
        <p:spPr>
          <a:xfrm>
            <a:off x="685800" y="2438400"/>
            <a:ext cx="7772400" cy="3657600"/>
          </a:xfrm>
        </p:spPr>
        <p:txBody>
          <a:bodyPr/>
          <a:lstStyle/>
          <a:p>
            <a:r>
              <a:rPr lang="en-US" dirty="0" smtClean="0">
                <a:latin typeface="Arial" charset="0"/>
                <a:cs typeface="Arial" charset="0"/>
              </a:rPr>
              <a:t>Deficits can be financed by taxes or issuing bonds</a:t>
            </a:r>
          </a:p>
          <a:p>
            <a:pPr lvl="1"/>
            <a:r>
              <a:rPr lang="en-US" dirty="0" smtClean="0">
                <a:latin typeface="Arial" charset="0"/>
                <a:cs typeface="Arial" charset="0"/>
              </a:rPr>
              <a:t>Borrowing rather than taxing can improve votes for a politician</a:t>
            </a:r>
          </a:p>
          <a:p>
            <a:pPr lvl="1"/>
            <a:r>
              <a:rPr lang="en-US" dirty="0" smtClean="0">
                <a:latin typeface="Arial" charset="0"/>
                <a:cs typeface="Arial" charset="0"/>
              </a:rPr>
              <a:t>Borrowing postpones the burden of taxation</a:t>
            </a:r>
          </a:p>
          <a:p>
            <a:pPr lvl="1"/>
            <a:endParaRPr lang="en-US"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wipe(left)">
                                      <p:cBhvr>
                                        <p:cTn id="10" dur="500"/>
                                        <p:tgtEl>
                                          <p:spTgt spid="1945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wipe(left)">
                                      <p:cBhvr>
                                        <p:cTn id="13"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685800" y="-228600"/>
            <a:ext cx="7772400" cy="1143000"/>
          </a:xfrm>
        </p:spPr>
        <p:txBody>
          <a:bodyPr/>
          <a:lstStyle/>
          <a:p>
            <a:r>
              <a:rPr lang="en-US" sz="2400" dirty="0" smtClean="0"/>
              <a:t>Government </a:t>
            </a:r>
            <a:r>
              <a:rPr lang="en-US" sz="2400" dirty="0"/>
              <a:t>Demand for </a:t>
            </a:r>
            <a:r>
              <a:rPr lang="en-US" sz="2400" dirty="0" err="1"/>
              <a:t>Loanable</a:t>
            </a:r>
            <a:r>
              <a:rPr lang="en-US" sz="2400" dirty="0"/>
              <a:t> Funds and the Market Rate of Interest</a:t>
            </a:r>
          </a:p>
        </p:txBody>
      </p:sp>
      <p:sp>
        <p:nvSpPr>
          <p:cNvPr id="5154" name="Rectangle 34"/>
          <p:cNvSpPr>
            <a:spLocks noChangeArrowheads="1"/>
          </p:cNvSpPr>
          <p:nvPr/>
        </p:nvSpPr>
        <p:spPr bwMode="auto">
          <a:xfrm rot="16200000">
            <a:off x="350044" y="2875756"/>
            <a:ext cx="2349500"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Interest Rate </a:t>
            </a:r>
            <a:endParaRPr lang="en-US"/>
          </a:p>
        </p:txBody>
      </p:sp>
      <p:sp>
        <p:nvSpPr>
          <p:cNvPr id="5155" name="Rectangle 35"/>
          <p:cNvSpPr>
            <a:spLocks noChangeArrowheads="1"/>
          </p:cNvSpPr>
          <p:nvPr/>
        </p:nvSpPr>
        <p:spPr bwMode="auto">
          <a:xfrm>
            <a:off x="3048000" y="6308725"/>
            <a:ext cx="4041775"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Loanable Funds per Year </a:t>
            </a:r>
            <a:endParaRPr lang="en-US"/>
          </a:p>
        </p:txBody>
      </p:sp>
      <p:sp>
        <p:nvSpPr>
          <p:cNvPr id="5156" name="Rectangle 36"/>
          <p:cNvSpPr>
            <a:spLocks noChangeArrowheads="1"/>
          </p:cNvSpPr>
          <p:nvPr/>
        </p:nvSpPr>
        <p:spPr bwMode="auto">
          <a:xfrm>
            <a:off x="2209800" y="5957888"/>
            <a:ext cx="18415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a:t>
            </a:r>
            <a:endParaRPr lang="en-US"/>
          </a:p>
        </p:txBody>
      </p:sp>
      <p:sp>
        <p:nvSpPr>
          <p:cNvPr id="5157" name="Rectangle 37"/>
          <p:cNvSpPr>
            <a:spLocks noChangeArrowheads="1"/>
          </p:cNvSpPr>
          <p:nvPr/>
        </p:nvSpPr>
        <p:spPr bwMode="auto">
          <a:xfrm>
            <a:off x="4319588" y="5861050"/>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5167" name="Rectangle 47"/>
          <p:cNvSpPr>
            <a:spLocks noChangeArrowheads="1"/>
          </p:cNvSpPr>
          <p:nvPr/>
        </p:nvSpPr>
        <p:spPr bwMode="auto">
          <a:xfrm>
            <a:off x="5024438" y="2266950"/>
            <a:ext cx="552450"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5169" name="Rectangle 49"/>
          <p:cNvSpPr>
            <a:spLocks noChangeArrowheads="1"/>
          </p:cNvSpPr>
          <p:nvPr/>
        </p:nvSpPr>
        <p:spPr bwMode="auto">
          <a:xfrm>
            <a:off x="4776788" y="5861050"/>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5171" name="Rectangle 51"/>
          <p:cNvSpPr>
            <a:spLocks noChangeArrowheads="1"/>
          </p:cNvSpPr>
          <p:nvPr/>
        </p:nvSpPr>
        <p:spPr bwMode="auto">
          <a:xfrm>
            <a:off x="1914525" y="2281238"/>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5173" name="Rectangle 53"/>
          <p:cNvSpPr>
            <a:spLocks noChangeArrowheads="1"/>
          </p:cNvSpPr>
          <p:nvPr/>
        </p:nvSpPr>
        <p:spPr bwMode="auto">
          <a:xfrm>
            <a:off x="1914525" y="2806700"/>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5175" name="Rectangle 55"/>
          <p:cNvSpPr>
            <a:spLocks noChangeArrowheads="1"/>
          </p:cNvSpPr>
          <p:nvPr/>
        </p:nvSpPr>
        <p:spPr bwMode="auto">
          <a:xfrm>
            <a:off x="4579938" y="2751138"/>
            <a:ext cx="220662"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2" name="Group 64"/>
          <p:cNvGrpSpPr>
            <a:grpSpLocks/>
          </p:cNvGrpSpPr>
          <p:nvPr/>
        </p:nvGrpSpPr>
        <p:grpSpPr bwMode="auto">
          <a:xfrm>
            <a:off x="3282950" y="912813"/>
            <a:ext cx="3346450" cy="3332162"/>
            <a:chOff x="2068" y="575"/>
            <a:chExt cx="2108" cy="2099"/>
          </a:xfrm>
        </p:grpSpPr>
        <p:sp>
          <p:nvSpPr>
            <p:cNvPr id="5168" name="Line 48"/>
            <p:cNvSpPr>
              <a:spLocks noChangeShapeType="1"/>
            </p:cNvSpPr>
            <p:nvPr/>
          </p:nvSpPr>
          <p:spPr bwMode="auto">
            <a:xfrm flipH="1">
              <a:off x="2068" y="724"/>
              <a:ext cx="1750" cy="1950"/>
            </a:xfrm>
            <a:prstGeom prst="line">
              <a:avLst/>
            </a:prstGeom>
            <a:noFill/>
            <a:ln w="82550">
              <a:solidFill>
                <a:srgbClr val="006600"/>
              </a:solidFill>
              <a:round/>
              <a:headEnd/>
              <a:tailEnd/>
            </a:ln>
          </p:spPr>
          <p:txBody>
            <a:bodyPr/>
            <a:lstStyle/>
            <a:p>
              <a:endParaRPr lang="en-US"/>
            </a:p>
          </p:txBody>
        </p:sp>
        <p:sp>
          <p:nvSpPr>
            <p:cNvPr id="5176" name="Rectangle 56"/>
            <p:cNvSpPr>
              <a:spLocks noChangeArrowheads="1"/>
            </p:cNvSpPr>
            <p:nvPr/>
          </p:nvSpPr>
          <p:spPr bwMode="auto">
            <a:xfrm>
              <a:off x="3871" y="575"/>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grpSp>
      <p:grpSp>
        <p:nvGrpSpPr>
          <p:cNvPr id="3" name="Group 61"/>
          <p:cNvGrpSpPr>
            <a:grpSpLocks/>
          </p:cNvGrpSpPr>
          <p:nvPr/>
        </p:nvGrpSpPr>
        <p:grpSpPr bwMode="auto">
          <a:xfrm>
            <a:off x="2301875" y="2489200"/>
            <a:ext cx="2543175" cy="3289300"/>
            <a:chOff x="1450" y="1568"/>
            <a:chExt cx="1602" cy="2072"/>
          </a:xfrm>
        </p:grpSpPr>
        <p:sp>
          <p:nvSpPr>
            <p:cNvPr id="5179" name="Freeform 59"/>
            <p:cNvSpPr>
              <a:spLocks/>
            </p:cNvSpPr>
            <p:nvPr/>
          </p:nvSpPr>
          <p:spPr bwMode="auto">
            <a:xfrm>
              <a:off x="1450" y="1568"/>
              <a:ext cx="1602" cy="2072"/>
            </a:xfrm>
            <a:custGeom>
              <a:avLst/>
              <a:gdLst/>
              <a:ahLst/>
              <a:cxnLst>
                <a:cxn ang="0">
                  <a:pos x="0" y="0"/>
                </a:cxn>
                <a:cxn ang="0">
                  <a:pos x="1602" y="0"/>
                </a:cxn>
                <a:cxn ang="0">
                  <a:pos x="1602" y="2072"/>
                </a:cxn>
              </a:cxnLst>
              <a:rect l="0" t="0" r="r" b="b"/>
              <a:pathLst>
                <a:path w="1602" h="2072">
                  <a:moveTo>
                    <a:pt x="0" y="0"/>
                  </a:moveTo>
                  <a:lnTo>
                    <a:pt x="1602" y="0"/>
                  </a:lnTo>
                  <a:lnTo>
                    <a:pt x="1602" y="2072"/>
                  </a:lnTo>
                </a:path>
              </a:pathLst>
            </a:custGeom>
            <a:noFill/>
            <a:ln w="82550" cap="rnd">
              <a:solidFill>
                <a:srgbClr val="006600"/>
              </a:solidFill>
              <a:prstDash val="sysDot"/>
              <a:round/>
              <a:headEnd/>
              <a:tailEnd/>
            </a:ln>
          </p:spPr>
          <p:txBody>
            <a:bodyPr/>
            <a:lstStyle/>
            <a:p>
              <a:endParaRPr lang="en-US"/>
            </a:p>
          </p:txBody>
        </p:sp>
        <p:sp>
          <p:nvSpPr>
            <p:cNvPr id="5180" name="Freeform 60"/>
            <p:cNvSpPr>
              <a:spLocks/>
            </p:cNvSpPr>
            <p:nvPr/>
          </p:nvSpPr>
          <p:spPr bwMode="auto">
            <a:xfrm>
              <a:off x="1450" y="1864"/>
              <a:ext cx="1341" cy="1776"/>
            </a:xfrm>
            <a:custGeom>
              <a:avLst/>
              <a:gdLst/>
              <a:ahLst/>
              <a:cxnLst>
                <a:cxn ang="0">
                  <a:pos x="0" y="0"/>
                </a:cxn>
                <a:cxn ang="0">
                  <a:pos x="1341" y="0"/>
                </a:cxn>
                <a:cxn ang="0">
                  <a:pos x="1341" y="1776"/>
                </a:cxn>
              </a:cxnLst>
              <a:rect l="0" t="0" r="r" b="b"/>
              <a:pathLst>
                <a:path w="1341" h="1776">
                  <a:moveTo>
                    <a:pt x="0" y="0"/>
                  </a:moveTo>
                  <a:lnTo>
                    <a:pt x="1341" y="0"/>
                  </a:lnTo>
                  <a:lnTo>
                    <a:pt x="1341" y="1776"/>
                  </a:lnTo>
                </a:path>
              </a:pathLst>
            </a:custGeom>
            <a:noFill/>
            <a:ln w="82550" cap="rnd">
              <a:solidFill>
                <a:srgbClr val="006600"/>
              </a:solidFill>
              <a:prstDash val="sysDot"/>
              <a:round/>
              <a:headEnd/>
              <a:tailEnd/>
            </a:ln>
          </p:spPr>
          <p:txBody>
            <a:bodyPr/>
            <a:lstStyle/>
            <a:p>
              <a:endParaRPr lang="en-US"/>
            </a:p>
          </p:txBody>
        </p:sp>
      </p:grpSp>
      <p:sp>
        <p:nvSpPr>
          <p:cNvPr id="5182" name="Freeform 62"/>
          <p:cNvSpPr>
            <a:spLocks/>
          </p:cNvSpPr>
          <p:nvPr/>
        </p:nvSpPr>
        <p:spPr bwMode="auto">
          <a:xfrm>
            <a:off x="2301875" y="831850"/>
            <a:ext cx="5307013" cy="4946650"/>
          </a:xfrm>
          <a:custGeom>
            <a:avLst/>
            <a:gdLst/>
            <a:ahLst/>
            <a:cxnLst>
              <a:cxn ang="0">
                <a:pos x="0" y="0"/>
              </a:cxn>
              <a:cxn ang="0">
                <a:pos x="0" y="3116"/>
              </a:cxn>
              <a:cxn ang="0">
                <a:pos x="3343" y="3116"/>
              </a:cxn>
            </a:cxnLst>
            <a:rect l="0" t="0" r="r" b="b"/>
            <a:pathLst>
              <a:path w="3343" h="3116">
                <a:moveTo>
                  <a:pt x="0" y="0"/>
                </a:moveTo>
                <a:lnTo>
                  <a:pt x="0" y="3116"/>
                </a:lnTo>
                <a:lnTo>
                  <a:pt x="3343" y="3116"/>
                </a:lnTo>
              </a:path>
            </a:pathLst>
          </a:custGeom>
          <a:noFill/>
          <a:ln w="82550">
            <a:solidFill>
              <a:srgbClr val="000000"/>
            </a:solidFill>
            <a:prstDash val="solid"/>
            <a:round/>
            <a:headEnd/>
            <a:tailEnd/>
          </a:ln>
        </p:spPr>
        <p:txBody>
          <a:bodyPr/>
          <a:lstStyle/>
          <a:p>
            <a:endParaRPr lang="en-US"/>
          </a:p>
        </p:txBody>
      </p:sp>
      <p:grpSp>
        <p:nvGrpSpPr>
          <p:cNvPr id="4" name="Group 65"/>
          <p:cNvGrpSpPr>
            <a:grpSpLocks/>
          </p:cNvGrpSpPr>
          <p:nvPr/>
        </p:nvGrpSpPr>
        <p:grpSpPr bwMode="auto">
          <a:xfrm>
            <a:off x="3614738" y="1162050"/>
            <a:ext cx="4510087" cy="3502025"/>
            <a:chOff x="2277" y="732"/>
            <a:chExt cx="2841" cy="2206"/>
          </a:xfrm>
        </p:grpSpPr>
        <p:sp>
          <p:nvSpPr>
            <p:cNvPr id="5177" name="Line 57"/>
            <p:cNvSpPr>
              <a:spLocks noChangeShapeType="1"/>
            </p:cNvSpPr>
            <p:nvPr/>
          </p:nvSpPr>
          <p:spPr bwMode="auto">
            <a:xfrm>
              <a:off x="2277" y="732"/>
              <a:ext cx="1907" cy="2055"/>
            </a:xfrm>
            <a:prstGeom prst="line">
              <a:avLst/>
            </a:prstGeom>
            <a:noFill/>
            <a:ln w="82550">
              <a:solidFill>
                <a:srgbClr val="006600"/>
              </a:solidFill>
              <a:round/>
              <a:headEnd/>
              <a:tailEnd/>
            </a:ln>
          </p:spPr>
          <p:txBody>
            <a:bodyPr/>
            <a:lstStyle/>
            <a:p>
              <a:endParaRPr lang="en-US"/>
            </a:p>
          </p:txBody>
        </p:sp>
        <p:sp>
          <p:nvSpPr>
            <p:cNvPr id="5183" name="Rectangle 63"/>
            <p:cNvSpPr>
              <a:spLocks noChangeArrowheads="1"/>
            </p:cNvSpPr>
            <p:nvPr/>
          </p:nvSpPr>
          <p:spPr bwMode="auto">
            <a:xfrm>
              <a:off x="4272" y="2688"/>
              <a:ext cx="846"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D</a:t>
              </a:r>
              <a:r>
                <a:rPr lang="en-US" sz="2600" i="1" baseline="-25000">
                  <a:solidFill>
                    <a:srgbClr val="000000"/>
                  </a:solidFill>
                  <a:latin typeface="Arial" charset="0"/>
                </a:rPr>
                <a:t>G</a:t>
              </a:r>
              <a:endParaRPr lang="en-US"/>
            </a:p>
          </p:txBody>
        </p:sp>
      </p:grpSp>
      <p:grpSp>
        <p:nvGrpSpPr>
          <p:cNvPr id="5" name="Group 66"/>
          <p:cNvGrpSpPr>
            <a:grpSpLocks/>
          </p:cNvGrpSpPr>
          <p:nvPr/>
        </p:nvGrpSpPr>
        <p:grpSpPr bwMode="auto">
          <a:xfrm>
            <a:off x="3130550" y="1397000"/>
            <a:ext cx="3230563" cy="3838575"/>
            <a:chOff x="1972" y="880"/>
            <a:chExt cx="2035" cy="2418"/>
          </a:xfrm>
        </p:grpSpPr>
        <p:sp>
          <p:nvSpPr>
            <p:cNvPr id="5159" name="Rectangle 39"/>
            <p:cNvSpPr>
              <a:spLocks noChangeArrowheads="1"/>
            </p:cNvSpPr>
            <p:nvPr/>
          </p:nvSpPr>
          <p:spPr bwMode="auto">
            <a:xfrm>
              <a:off x="3723" y="3048"/>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5178" name="Line 58"/>
            <p:cNvSpPr>
              <a:spLocks noChangeShapeType="1"/>
            </p:cNvSpPr>
            <p:nvPr/>
          </p:nvSpPr>
          <p:spPr bwMode="auto">
            <a:xfrm>
              <a:off x="1972" y="880"/>
              <a:ext cx="1768" cy="2151"/>
            </a:xfrm>
            <a:prstGeom prst="line">
              <a:avLst/>
            </a:prstGeom>
            <a:noFill/>
            <a:ln w="82550">
              <a:solidFill>
                <a:srgbClr val="000000"/>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75">
                                            <p:txEl>
                                              <p:pRg st="0" end="0"/>
                                            </p:txEl>
                                          </p:spTgt>
                                        </p:tgtEl>
                                        <p:attrNameLst>
                                          <p:attrName>style.visibility</p:attrName>
                                        </p:attrNameLst>
                                      </p:cBhvr>
                                      <p:to>
                                        <p:strVal val="visible"/>
                                      </p:to>
                                    </p:set>
                                    <p:animEffect transition="in" filter="wipe(left)">
                                      <p:cBhvr>
                                        <p:cTn id="19" dur="500"/>
                                        <p:tgtEl>
                                          <p:spTgt spid="5175">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167">
                                            <p:txEl>
                                              <p:pRg st="0" end="0"/>
                                            </p:txEl>
                                          </p:spTgt>
                                        </p:tgtEl>
                                        <p:attrNameLst>
                                          <p:attrName>style.visibility</p:attrName>
                                        </p:attrNameLst>
                                      </p:cBhvr>
                                      <p:to>
                                        <p:strVal val="visible"/>
                                      </p:to>
                                    </p:set>
                                    <p:animEffect transition="in" filter="wipe(left)">
                                      <p:cBhvr>
                                        <p:cTn id="23" dur="500"/>
                                        <p:tgtEl>
                                          <p:spTgt spid="5167">
                                            <p:txEl>
                                              <p:pRg st="0" end="0"/>
                                            </p:txEl>
                                          </p:spTgt>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upRight)">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7" grpId="0" build="p" autoUpdateAnimBg="0" advAuto="0"/>
      <p:bldP spid="5175"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cs typeface="Arial" charset="0"/>
              </a:rPr>
              <a:t>Ricardian Equivalence</a:t>
            </a:r>
            <a:r>
              <a:rPr lang="en-US"/>
              <a:t> </a:t>
            </a:r>
          </a:p>
        </p:txBody>
      </p:sp>
      <p:sp>
        <p:nvSpPr>
          <p:cNvPr id="20483" name="Rectangle 3"/>
          <p:cNvSpPr>
            <a:spLocks noGrp="1" noChangeArrowheads="1"/>
          </p:cNvSpPr>
          <p:nvPr>
            <p:ph type="body" idx="1"/>
          </p:nvPr>
        </p:nvSpPr>
        <p:spPr/>
        <p:txBody>
          <a:bodyPr/>
          <a:lstStyle/>
          <a:p>
            <a:r>
              <a:rPr lang="en-US">
                <a:solidFill>
                  <a:srgbClr val="660066"/>
                </a:solidFill>
                <a:latin typeface="Arial" charset="0"/>
                <a:cs typeface="Arial" charset="0"/>
              </a:rPr>
              <a:t>Ricardian Equivalence</a:t>
            </a:r>
            <a:r>
              <a:rPr lang="en-US">
                <a:latin typeface="Arial" charset="0"/>
                <a:cs typeface="Arial" charset="0"/>
              </a:rPr>
              <a:t> is the view that deficits do not alter interest rates because citizens today see that deficits today will be financed with higher taxes tomorrow and citizens save in order to have the funds to pay those higher taxes.</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66" name="Rectangle 22"/>
          <p:cNvSpPr>
            <a:spLocks noGrp="1" noChangeArrowheads="1"/>
          </p:cNvSpPr>
          <p:nvPr>
            <p:ph type="title" idx="4294967295"/>
          </p:nvPr>
        </p:nvSpPr>
        <p:spPr>
          <a:xfrm>
            <a:off x="685800" y="0"/>
            <a:ext cx="7772400" cy="1143000"/>
          </a:xfrm>
        </p:spPr>
        <p:txBody>
          <a:bodyPr/>
          <a:lstStyle/>
          <a:p>
            <a:r>
              <a:rPr lang="en-US" sz="2400" smtClean="0"/>
              <a:t>Ricardian</a:t>
            </a:r>
            <a:r>
              <a:rPr lang="en-US" sz="2400" dirty="0" smtClean="0"/>
              <a:t> </a:t>
            </a:r>
            <a:r>
              <a:rPr lang="en-US" sz="2400" dirty="0"/>
              <a:t>Equivalence: Deficits Do Not Affect Interest Rates</a:t>
            </a:r>
          </a:p>
        </p:txBody>
      </p:sp>
      <p:sp>
        <p:nvSpPr>
          <p:cNvPr id="6198" name="Rectangle 54"/>
          <p:cNvSpPr>
            <a:spLocks noChangeArrowheads="1"/>
          </p:cNvSpPr>
          <p:nvPr/>
        </p:nvSpPr>
        <p:spPr bwMode="auto">
          <a:xfrm rot="16200000">
            <a:off x="473869" y="2847181"/>
            <a:ext cx="2349500"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Interest Rate </a:t>
            </a:r>
            <a:endParaRPr lang="en-US"/>
          </a:p>
        </p:txBody>
      </p:sp>
      <p:sp>
        <p:nvSpPr>
          <p:cNvPr id="6199" name="Rectangle 55"/>
          <p:cNvSpPr>
            <a:spLocks noChangeArrowheads="1"/>
          </p:cNvSpPr>
          <p:nvPr/>
        </p:nvSpPr>
        <p:spPr bwMode="auto">
          <a:xfrm>
            <a:off x="2081213" y="5999163"/>
            <a:ext cx="442912"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6200" name="Rectangle 56"/>
          <p:cNvSpPr>
            <a:spLocks noChangeArrowheads="1"/>
          </p:cNvSpPr>
          <p:nvPr/>
        </p:nvSpPr>
        <p:spPr bwMode="auto">
          <a:xfrm>
            <a:off x="4237038"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6205" name="Rectangle 61"/>
          <p:cNvSpPr>
            <a:spLocks noChangeArrowheads="1"/>
          </p:cNvSpPr>
          <p:nvPr/>
        </p:nvSpPr>
        <p:spPr bwMode="auto">
          <a:xfrm>
            <a:off x="4997450" y="2317750"/>
            <a:ext cx="3762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6206" name="Rectangle 62"/>
          <p:cNvSpPr>
            <a:spLocks noChangeArrowheads="1"/>
          </p:cNvSpPr>
          <p:nvPr/>
        </p:nvSpPr>
        <p:spPr bwMode="auto">
          <a:xfrm>
            <a:off x="4678363"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p>
        </p:txBody>
      </p:sp>
      <p:sp>
        <p:nvSpPr>
          <p:cNvPr id="6208" name="Rectangle 64"/>
          <p:cNvSpPr>
            <a:spLocks noChangeArrowheads="1"/>
          </p:cNvSpPr>
          <p:nvPr/>
        </p:nvSpPr>
        <p:spPr bwMode="auto">
          <a:xfrm>
            <a:off x="5135563"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3</a:t>
            </a:r>
            <a:r>
              <a:rPr lang="en-US" sz="2600" i="1">
                <a:solidFill>
                  <a:srgbClr val="660066"/>
                </a:solidFill>
                <a:latin typeface="Arial" charset="0"/>
              </a:rPr>
              <a:t> </a:t>
            </a:r>
          </a:p>
        </p:txBody>
      </p:sp>
      <p:sp>
        <p:nvSpPr>
          <p:cNvPr id="6210" name="Rectangle 66"/>
          <p:cNvSpPr>
            <a:spLocks noChangeArrowheads="1"/>
          </p:cNvSpPr>
          <p:nvPr/>
        </p:nvSpPr>
        <p:spPr bwMode="auto">
          <a:xfrm>
            <a:off x="5426075" y="2828925"/>
            <a:ext cx="4397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6213" name="Rectangle 69"/>
          <p:cNvSpPr>
            <a:spLocks noChangeArrowheads="1"/>
          </p:cNvSpPr>
          <p:nvPr/>
        </p:nvSpPr>
        <p:spPr bwMode="auto">
          <a:xfrm>
            <a:off x="1928813" y="2378075"/>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6215" name="Rectangle 71"/>
          <p:cNvSpPr>
            <a:spLocks noChangeArrowheads="1"/>
          </p:cNvSpPr>
          <p:nvPr/>
        </p:nvSpPr>
        <p:spPr bwMode="auto">
          <a:xfrm>
            <a:off x="1928813" y="2862263"/>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1</a:t>
            </a:r>
            <a:r>
              <a:rPr lang="en-US" sz="2600" i="1">
                <a:solidFill>
                  <a:srgbClr val="660066"/>
                </a:solidFill>
                <a:latin typeface="Arial" charset="0"/>
              </a:rPr>
              <a:t> </a:t>
            </a:r>
            <a:endParaRPr lang="en-US"/>
          </a:p>
        </p:txBody>
      </p:sp>
      <p:grpSp>
        <p:nvGrpSpPr>
          <p:cNvPr id="2" name="Group 74"/>
          <p:cNvGrpSpPr>
            <a:grpSpLocks/>
          </p:cNvGrpSpPr>
          <p:nvPr/>
        </p:nvGrpSpPr>
        <p:grpSpPr bwMode="auto">
          <a:xfrm>
            <a:off x="2232025" y="2544763"/>
            <a:ext cx="3013075" cy="3359150"/>
            <a:chOff x="1406" y="1603"/>
            <a:chExt cx="1898" cy="2116"/>
          </a:xfrm>
        </p:grpSpPr>
        <p:sp>
          <p:nvSpPr>
            <p:cNvPr id="6216" name="Freeform 72"/>
            <p:cNvSpPr>
              <a:spLocks/>
            </p:cNvSpPr>
            <p:nvPr/>
          </p:nvSpPr>
          <p:spPr bwMode="auto">
            <a:xfrm>
              <a:off x="1406" y="1603"/>
              <a:ext cx="1611" cy="2116"/>
            </a:xfrm>
            <a:custGeom>
              <a:avLst/>
              <a:gdLst/>
              <a:ahLst/>
              <a:cxnLst>
                <a:cxn ang="0">
                  <a:pos x="0" y="0"/>
                </a:cxn>
                <a:cxn ang="0">
                  <a:pos x="1611" y="0"/>
                </a:cxn>
                <a:cxn ang="0">
                  <a:pos x="1611" y="2116"/>
                </a:cxn>
              </a:cxnLst>
              <a:rect l="0" t="0" r="r" b="b"/>
              <a:pathLst>
                <a:path w="1611" h="2116">
                  <a:moveTo>
                    <a:pt x="0" y="0"/>
                  </a:moveTo>
                  <a:lnTo>
                    <a:pt x="1611" y="0"/>
                  </a:lnTo>
                  <a:lnTo>
                    <a:pt x="1611" y="2116"/>
                  </a:lnTo>
                </a:path>
              </a:pathLst>
            </a:custGeom>
            <a:noFill/>
            <a:ln w="82550" cap="rnd">
              <a:solidFill>
                <a:srgbClr val="006600"/>
              </a:solidFill>
              <a:prstDash val="sysDot"/>
              <a:round/>
              <a:headEnd/>
              <a:tailEnd/>
            </a:ln>
          </p:spPr>
          <p:txBody>
            <a:bodyPr/>
            <a:lstStyle/>
            <a:p>
              <a:endParaRPr lang="en-US"/>
            </a:p>
          </p:txBody>
        </p:sp>
        <p:sp>
          <p:nvSpPr>
            <p:cNvPr id="6217" name="Freeform 73"/>
            <p:cNvSpPr>
              <a:spLocks/>
            </p:cNvSpPr>
            <p:nvPr/>
          </p:nvSpPr>
          <p:spPr bwMode="auto">
            <a:xfrm>
              <a:off x="1406" y="1916"/>
              <a:ext cx="1898" cy="1803"/>
            </a:xfrm>
            <a:custGeom>
              <a:avLst/>
              <a:gdLst/>
              <a:ahLst/>
              <a:cxnLst>
                <a:cxn ang="0">
                  <a:pos x="0" y="0"/>
                </a:cxn>
                <a:cxn ang="0">
                  <a:pos x="1898" y="0"/>
                </a:cxn>
                <a:cxn ang="0">
                  <a:pos x="1898" y="1803"/>
                </a:cxn>
              </a:cxnLst>
              <a:rect l="0" t="0" r="r" b="b"/>
              <a:pathLst>
                <a:path w="1898" h="1803">
                  <a:moveTo>
                    <a:pt x="0" y="0"/>
                  </a:moveTo>
                  <a:lnTo>
                    <a:pt x="1898" y="0"/>
                  </a:lnTo>
                  <a:lnTo>
                    <a:pt x="1898" y="1803"/>
                  </a:lnTo>
                </a:path>
              </a:pathLst>
            </a:custGeom>
            <a:noFill/>
            <a:ln w="82550" cap="rnd">
              <a:solidFill>
                <a:srgbClr val="006600"/>
              </a:solidFill>
              <a:prstDash val="sysDot"/>
              <a:round/>
              <a:headEnd/>
              <a:tailEnd/>
            </a:ln>
          </p:spPr>
          <p:txBody>
            <a:bodyPr/>
            <a:lstStyle/>
            <a:p>
              <a:endParaRPr lang="en-US"/>
            </a:p>
          </p:txBody>
        </p:sp>
      </p:grpSp>
      <p:sp>
        <p:nvSpPr>
          <p:cNvPr id="6226" name="Rectangle 82"/>
          <p:cNvSpPr>
            <a:spLocks noChangeArrowheads="1"/>
          </p:cNvSpPr>
          <p:nvPr/>
        </p:nvSpPr>
        <p:spPr bwMode="auto">
          <a:xfrm>
            <a:off x="3033713" y="6359525"/>
            <a:ext cx="4041775"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Loanable Funds per Year </a:t>
            </a:r>
            <a:endParaRPr lang="en-US"/>
          </a:p>
        </p:txBody>
      </p:sp>
      <p:sp>
        <p:nvSpPr>
          <p:cNvPr id="6227" name="Line 83"/>
          <p:cNvSpPr>
            <a:spLocks noChangeShapeType="1"/>
          </p:cNvSpPr>
          <p:nvPr/>
        </p:nvSpPr>
        <p:spPr bwMode="auto">
          <a:xfrm>
            <a:off x="4319588" y="3041650"/>
            <a:ext cx="1587" cy="2862263"/>
          </a:xfrm>
          <a:prstGeom prst="line">
            <a:avLst/>
          </a:prstGeom>
          <a:noFill/>
          <a:ln w="82550" cap="rnd">
            <a:solidFill>
              <a:srgbClr val="006600"/>
            </a:solidFill>
            <a:prstDash val="sysDot"/>
            <a:round/>
            <a:headEnd/>
            <a:tailEnd/>
          </a:ln>
        </p:spPr>
        <p:txBody>
          <a:bodyPr/>
          <a:lstStyle/>
          <a:p>
            <a:endParaRPr lang="en-US"/>
          </a:p>
        </p:txBody>
      </p:sp>
      <p:sp>
        <p:nvSpPr>
          <p:cNvPr id="6233" name="Freeform 89"/>
          <p:cNvSpPr>
            <a:spLocks/>
          </p:cNvSpPr>
          <p:nvPr/>
        </p:nvSpPr>
        <p:spPr bwMode="auto">
          <a:xfrm>
            <a:off x="2232025" y="844550"/>
            <a:ext cx="5349875" cy="5059363"/>
          </a:xfrm>
          <a:custGeom>
            <a:avLst/>
            <a:gdLst/>
            <a:ahLst/>
            <a:cxnLst>
              <a:cxn ang="0">
                <a:pos x="0" y="0"/>
              </a:cxn>
              <a:cxn ang="0">
                <a:pos x="0" y="3187"/>
              </a:cxn>
              <a:cxn ang="0">
                <a:pos x="3370" y="3187"/>
              </a:cxn>
            </a:cxnLst>
            <a:rect l="0" t="0" r="r" b="b"/>
            <a:pathLst>
              <a:path w="3370" h="3187">
                <a:moveTo>
                  <a:pt x="0" y="0"/>
                </a:moveTo>
                <a:lnTo>
                  <a:pt x="0" y="3187"/>
                </a:lnTo>
                <a:lnTo>
                  <a:pt x="3370" y="3187"/>
                </a:lnTo>
              </a:path>
            </a:pathLst>
          </a:custGeom>
          <a:noFill/>
          <a:ln w="82550">
            <a:solidFill>
              <a:srgbClr val="000000"/>
            </a:solidFill>
            <a:prstDash val="solid"/>
            <a:round/>
            <a:headEnd/>
            <a:tailEnd/>
          </a:ln>
        </p:spPr>
        <p:txBody>
          <a:bodyPr/>
          <a:lstStyle/>
          <a:p>
            <a:endParaRPr lang="en-US"/>
          </a:p>
        </p:txBody>
      </p:sp>
      <p:grpSp>
        <p:nvGrpSpPr>
          <p:cNvPr id="3" name="Group 100"/>
          <p:cNvGrpSpPr>
            <a:grpSpLocks/>
          </p:cNvGrpSpPr>
          <p:nvPr/>
        </p:nvGrpSpPr>
        <p:grpSpPr bwMode="auto">
          <a:xfrm>
            <a:off x="4837113" y="5322888"/>
            <a:ext cx="477837" cy="468312"/>
            <a:chOff x="3047" y="3353"/>
            <a:chExt cx="301" cy="295"/>
          </a:xfrm>
        </p:grpSpPr>
        <p:sp>
          <p:nvSpPr>
            <p:cNvPr id="6229" name="Rectangle 85"/>
            <p:cNvSpPr>
              <a:spLocks noChangeArrowheads="1"/>
            </p:cNvSpPr>
            <p:nvPr/>
          </p:nvSpPr>
          <p:spPr bwMode="auto">
            <a:xfrm>
              <a:off x="3047" y="3353"/>
              <a:ext cx="301"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latin typeface="Arial" charset="0"/>
                </a:rPr>
                <a:t>L </a:t>
              </a:r>
              <a:endParaRPr lang="en-US"/>
            </a:p>
          </p:txBody>
        </p:sp>
        <p:sp>
          <p:nvSpPr>
            <p:cNvPr id="6237" name="AutoShape 93"/>
            <p:cNvSpPr>
              <a:spLocks/>
            </p:cNvSpPr>
            <p:nvPr/>
          </p:nvSpPr>
          <p:spPr bwMode="auto">
            <a:xfrm rot="5400000">
              <a:off x="3140" y="3528"/>
              <a:ext cx="48" cy="192"/>
            </a:xfrm>
            <a:prstGeom prst="leftBrace">
              <a:avLst>
                <a:gd name="adj1" fmla="val 33333"/>
                <a:gd name="adj2" fmla="val 50000"/>
              </a:avLst>
            </a:prstGeom>
            <a:noFill/>
            <a:ln w="28575">
              <a:solidFill>
                <a:schemeClr val="tx1"/>
              </a:solidFill>
              <a:round/>
              <a:headEnd/>
              <a:tailEnd/>
            </a:ln>
            <a:effectLst/>
          </p:spPr>
          <p:txBody>
            <a:bodyPr wrap="none" anchor="ctr"/>
            <a:lstStyle/>
            <a:p>
              <a:endParaRPr lang="en-US"/>
            </a:p>
          </p:txBody>
        </p:sp>
      </p:grpSp>
      <p:grpSp>
        <p:nvGrpSpPr>
          <p:cNvPr id="4" name="Group 101"/>
          <p:cNvGrpSpPr>
            <a:grpSpLocks/>
          </p:cNvGrpSpPr>
          <p:nvPr/>
        </p:nvGrpSpPr>
        <p:grpSpPr bwMode="auto">
          <a:xfrm>
            <a:off x="3573463" y="1190625"/>
            <a:ext cx="4551362" cy="3625850"/>
            <a:chOff x="2251" y="750"/>
            <a:chExt cx="2867" cy="2284"/>
          </a:xfrm>
        </p:grpSpPr>
        <p:sp>
          <p:nvSpPr>
            <p:cNvPr id="6195" name="Line 51"/>
            <p:cNvSpPr>
              <a:spLocks noChangeShapeType="1"/>
            </p:cNvSpPr>
            <p:nvPr/>
          </p:nvSpPr>
          <p:spPr bwMode="auto">
            <a:xfrm>
              <a:off x="2251" y="750"/>
              <a:ext cx="1907" cy="2098"/>
            </a:xfrm>
            <a:prstGeom prst="line">
              <a:avLst/>
            </a:prstGeom>
            <a:noFill/>
            <a:ln w="82550">
              <a:solidFill>
                <a:srgbClr val="006600"/>
              </a:solidFill>
              <a:round/>
              <a:headEnd/>
              <a:tailEnd/>
            </a:ln>
          </p:spPr>
          <p:txBody>
            <a:bodyPr/>
            <a:lstStyle/>
            <a:p>
              <a:endParaRPr lang="en-US"/>
            </a:p>
          </p:txBody>
        </p:sp>
        <p:sp>
          <p:nvSpPr>
            <p:cNvPr id="6238" name="Rectangle 94"/>
            <p:cNvSpPr>
              <a:spLocks noChangeArrowheads="1"/>
            </p:cNvSpPr>
            <p:nvPr/>
          </p:nvSpPr>
          <p:spPr bwMode="auto">
            <a:xfrm>
              <a:off x="4272" y="2784"/>
              <a:ext cx="846"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D</a:t>
              </a:r>
              <a:r>
                <a:rPr lang="en-US" sz="2600" i="1" baseline="-25000">
                  <a:solidFill>
                    <a:srgbClr val="000000"/>
                  </a:solidFill>
                  <a:latin typeface="Arial" charset="0"/>
                </a:rPr>
                <a:t>G</a:t>
              </a:r>
              <a:endParaRPr lang="en-US"/>
            </a:p>
          </p:txBody>
        </p:sp>
      </p:grpSp>
      <p:sp>
        <p:nvSpPr>
          <p:cNvPr id="6239" name="Rectangle 95"/>
          <p:cNvSpPr>
            <a:spLocks noChangeArrowheads="1"/>
          </p:cNvSpPr>
          <p:nvPr/>
        </p:nvSpPr>
        <p:spPr bwMode="auto">
          <a:xfrm>
            <a:off x="4489450" y="2819400"/>
            <a:ext cx="220663" cy="396875"/>
          </a:xfrm>
          <a:prstGeom prst="rect">
            <a:avLst/>
          </a:prstGeom>
          <a:solidFill>
            <a:srgbClr val="FFFFFF"/>
          </a:solid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5" name="Group 96"/>
          <p:cNvGrpSpPr>
            <a:grpSpLocks/>
          </p:cNvGrpSpPr>
          <p:nvPr/>
        </p:nvGrpSpPr>
        <p:grpSpPr bwMode="auto">
          <a:xfrm>
            <a:off x="3130550" y="996950"/>
            <a:ext cx="3484563" cy="3316288"/>
            <a:chOff x="1972" y="628"/>
            <a:chExt cx="2195" cy="2089"/>
          </a:xfrm>
        </p:grpSpPr>
        <p:sp>
          <p:nvSpPr>
            <p:cNvPr id="6212" name="Rectangle 68"/>
            <p:cNvSpPr>
              <a:spLocks noChangeArrowheads="1"/>
            </p:cNvSpPr>
            <p:nvPr/>
          </p:nvSpPr>
          <p:spPr bwMode="auto">
            <a:xfrm>
              <a:off x="3862" y="628"/>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6234" name="Line 90"/>
            <p:cNvSpPr>
              <a:spLocks noChangeShapeType="1"/>
            </p:cNvSpPr>
            <p:nvPr/>
          </p:nvSpPr>
          <p:spPr bwMode="auto">
            <a:xfrm flipH="1">
              <a:off x="1972" y="741"/>
              <a:ext cx="1837" cy="1976"/>
            </a:xfrm>
            <a:prstGeom prst="line">
              <a:avLst/>
            </a:prstGeom>
            <a:noFill/>
            <a:ln w="82550">
              <a:solidFill>
                <a:srgbClr val="000000"/>
              </a:solidFill>
              <a:round/>
              <a:headEnd/>
              <a:tailEnd/>
            </a:ln>
          </p:spPr>
          <p:txBody>
            <a:bodyPr/>
            <a:lstStyle/>
            <a:p>
              <a:endParaRPr lang="en-US"/>
            </a:p>
          </p:txBody>
        </p:sp>
      </p:grpSp>
      <p:grpSp>
        <p:nvGrpSpPr>
          <p:cNvPr id="6" name="Group 97"/>
          <p:cNvGrpSpPr>
            <a:grpSpLocks/>
          </p:cNvGrpSpPr>
          <p:nvPr/>
        </p:nvGrpSpPr>
        <p:grpSpPr bwMode="auto">
          <a:xfrm>
            <a:off x="3103563" y="1536700"/>
            <a:ext cx="3243262" cy="3808413"/>
            <a:chOff x="1955" y="968"/>
            <a:chExt cx="2043" cy="2399"/>
          </a:xfrm>
        </p:grpSpPr>
        <p:sp>
          <p:nvSpPr>
            <p:cNvPr id="6203" name="Rectangle 59"/>
            <p:cNvSpPr>
              <a:spLocks noChangeArrowheads="1"/>
            </p:cNvSpPr>
            <p:nvPr/>
          </p:nvSpPr>
          <p:spPr bwMode="auto">
            <a:xfrm>
              <a:off x="3714" y="3117"/>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6235" name="Line 91"/>
            <p:cNvSpPr>
              <a:spLocks noChangeShapeType="1"/>
            </p:cNvSpPr>
            <p:nvPr/>
          </p:nvSpPr>
          <p:spPr bwMode="auto">
            <a:xfrm>
              <a:off x="1955" y="968"/>
              <a:ext cx="1732" cy="2133"/>
            </a:xfrm>
            <a:prstGeom prst="line">
              <a:avLst/>
            </a:prstGeom>
            <a:noFill/>
            <a:ln w="82550">
              <a:solidFill>
                <a:srgbClr val="000000"/>
              </a:solidFill>
              <a:round/>
              <a:headEnd/>
              <a:tailEnd/>
            </a:ln>
          </p:spPr>
          <p:txBody>
            <a:bodyPr/>
            <a:lstStyle/>
            <a:p>
              <a:endParaRPr lang="en-US"/>
            </a:p>
          </p:txBody>
        </p:sp>
      </p:grpSp>
      <p:grpSp>
        <p:nvGrpSpPr>
          <p:cNvPr id="7" name="Group 102"/>
          <p:cNvGrpSpPr>
            <a:grpSpLocks/>
          </p:cNvGrpSpPr>
          <p:nvPr/>
        </p:nvGrpSpPr>
        <p:grpSpPr bwMode="auto">
          <a:xfrm>
            <a:off x="3629025" y="1370013"/>
            <a:ext cx="3513138" cy="3455987"/>
            <a:chOff x="2286" y="863"/>
            <a:chExt cx="2213" cy="2177"/>
          </a:xfrm>
        </p:grpSpPr>
        <p:sp>
          <p:nvSpPr>
            <p:cNvPr id="6211" name="Rectangle 67"/>
            <p:cNvSpPr>
              <a:spLocks noChangeArrowheads="1"/>
            </p:cNvSpPr>
            <p:nvPr/>
          </p:nvSpPr>
          <p:spPr bwMode="auto">
            <a:xfrm>
              <a:off x="4262" y="863"/>
              <a:ext cx="23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6196" name="Line 52"/>
            <p:cNvSpPr>
              <a:spLocks noChangeShapeType="1"/>
            </p:cNvSpPr>
            <p:nvPr/>
          </p:nvSpPr>
          <p:spPr bwMode="auto">
            <a:xfrm flipH="1">
              <a:off x="2286" y="959"/>
              <a:ext cx="1924" cy="2081"/>
            </a:xfrm>
            <a:prstGeom prst="line">
              <a:avLst/>
            </a:prstGeom>
            <a:noFill/>
            <a:ln w="82550">
              <a:solidFill>
                <a:srgbClr val="006600"/>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6239"/>
                                        </p:tgtEl>
                                        <p:attrNameLst>
                                          <p:attrName>style.visibility</p:attrName>
                                        </p:attrNameLst>
                                      </p:cBhvr>
                                      <p:to>
                                        <p:strVal val="visible"/>
                                      </p:to>
                                    </p:set>
                                    <p:animEffect transition="in" filter="wipe(up)">
                                      <p:cBhvr>
                                        <p:cTn id="23" dur="500"/>
                                        <p:tgtEl>
                                          <p:spTgt spid="6239"/>
                                        </p:tgtEl>
                                      </p:cBhvr>
                                    </p:animEffect>
                                  </p:childTnLst>
                                </p:cTn>
                              </p:par>
                            </p:childTnLst>
                          </p:cTn>
                        </p:par>
                        <p:par>
                          <p:cTn id="24" fill="hold">
                            <p:stCondLst>
                              <p:cond delay="3500"/>
                            </p:stCondLst>
                            <p:childTnLst>
                              <p:par>
                                <p:cTn id="25" presetID="22" presetClass="entr" presetSubtype="1" fill="hold" grpId="0" nodeType="afterEffect">
                                  <p:stCondLst>
                                    <p:cond delay="0"/>
                                  </p:stCondLst>
                                  <p:childTnLst>
                                    <p:set>
                                      <p:cBhvr>
                                        <p:cTn id="26" dur="1" fill="hold">
                                          <p:stCondLst>
                                            <p:cond delay="0"/>
                                          </p:stCondLst>
                                        </p:cTn>
                                        <p:tgtEl>
                                          <p:spTgt spid="6205"/>
                                        </p:tgtEl>
                                        <p:attrNameLst>
                                          <p:attrName>style.visibility</p:attrName>
                                        </p:attrNameLst>
                                      </p:cBhvr>
                                      <p:to>
                                        <p:strVal val="visible"/>
                                      </p:to>
                                    </p:set>
                                    <p:animEffect transition="in" filter="wipe(up)">
                                      <p:cBhvr>
                                        <p:cTn id="27" dur="500"/>
                                        <p:tgtEl>
                                          <p:spTgt spid="6205"/>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6210"/>
                                        </p:tgtEl>
                                        <p:attrNameLst>
                                          <p:attrName>style.visibility</p:attrName>
                                        </p:attrNameLst>
                                      </p:cBhvr>
                                      <p:to>
                                        <p:strVal val="visible"/>
                                      </p:to>
                                    </p:set>
                                    <p:animEffect transition="in" filter="wipe(up)">
                                      <p:cBhvr>
                                        <p:cTn id="31" dur="500"/>
                                        <p:tgtEl>
                                          <p:spTgt spid="6210"/>
                                        </p:tgtEl>
                                      </p:cBhvr>
                                    </p:animEffect>
                                  </p:childTnLst>
                                </p:cTn>
                              </p:par>
                            </p:childTnLst>
                          </p:cTn>
                        </p:par>
                        <p:par>
                          <p:cTn id="32" fill="hold">
                            <p:stCondLst>
                              <p:cond delay="4500"/>
                            </p:stCondLst>
                            <p:childTnLst>
                              <p:par>
                                <p:cTn id="33" presetID="18" presetClass="entr" presetSubtype="3"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strips(upRight)">
                                      <p:cBhvr>
                                        <p:cTn id="35" dur="500"/>
                                        <p:tgtEl>
                                          <p:spTgt spid="2"/>
                                        </p:tgtEl>
                                      </p:cBhvr>
                                    </p:animEffect>
                                  </p:childTnLst>
                                </p:cTn>
                              </p:par>
                            </p:childTnLst>
                          </p:cTn>
                        </p:par>
                        <p:par>
                          <p:cTn id="36" fill="hold">
                            <p:stCondLst>
                              <p:cond delay="5000"/>
                            </p:stCondLst>
                            <p:childTnLst>
                              <p:par>
                                <p:cTn id="37" presetID="22" presetClass="entr" presetSubtype="1" fill="hold" grpId="0" nodeType="afterEffect">
                                  <p:stCondLst>
                                    <p:cond delay="0"/>
                                  </p:stCondLst>
                                  <p:childTnLst>
                                    <p:set>
                                      <p:cBhvr>
                                        <p:cTn id="38" dur="1" fill="hold">
                                          <p:stCondLst>
                                            <p:cond delay="0"/>
                                          </p:stCondLst>
                                        </p:cTn>
                                        <p:tgtEl>
                                          <p:spTgt spid="6227"/>
                                        </p:tgtEl>
                                        <p:attrNameLst>
                                          <p:attrName>style.visibility</p:attrName>
                                        </p:attrNameLst>
                                      </p:cBhvr>
                                      <p:to>
                                        <p:strVal val="visible"/>
                                      </p:to>
                                    </p:set>
                                    <p:animEffect transition="in" filter="wipe(up)">
                                      <p:cBhvr>
                                        <p:cTn id="39" dur="500"/>
                                        <p:tgtEl>
                                          <p:spTgt spid="6227"/>
                                        </p:tgtEl>
                                      </p:cBhvr>
                                    </p:animEffect>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 grpId="0" autoUpdateAnimBg="0"/>
      <p:bldP spid="6210" grpId="0" autoUpdateAnimBg="0"/>
      <p:bldP spid="6227" grpId="0" animBg="1"/>
      <p:bldP spid="6239"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Economic Effects of Federal Budget Surpluses</a:t>
            </a:r>
            <a:r>
              <a:rPr lang="en-US"/>
              <a:t> </a:t>
            </a:r>
          </a:p>
        </p:txBody>
      </p:sp>
      <p:sp>
        <p:nvSpPr>
          <p:cNvPr id="21507" name="Rectangle 3"/>
          <p:cNvSpPr>
            <a:spLocks noGrp="1" noChangeArrowheads="1"/>
          </p:cNvSpPr>
          <p:nvPr>
            <p:ph type="body" idx="1"/>
          </p:nvPr>
        </p:nvSpPr>
        <p:spPr>
          <a:xfrm>
            <a:off x="685800" y="2667000"/>
            <a:ext cx="7772400" cy="3429000"/>
          </a:xfrm>
        </p:spPr>
        <p:txBody>
          <a:bodyPr/>
          <a:lstStyle/>
          <a:p>
            <a:r>
              <a:rPr lang="en-US">
                <a:latin typeface="Arial" charset="0"/>
                <a:cs typeface="Arial" charset="0"/>
              </a:rPr>
              <a:t>Unified budget surpluses allow government to provide capital to the loanable funds market.</a:t>
            </a:r>
            <a:endParaRPr lang="en-US">
              <a:cs typeface="Times New Roman" pitchFamily="18" charset="0"/>
            </a:endParaRPr>
          </a:p>
          <a:p>
            <a:pPr>
              <a:buFont typeface="Wingdings" pitchFamily="2" charset="2"/>
              <a:buNone/>
            </a:pPr>
            <a:r>
              <a:rPr lang="en-US">
                <a:latin typeface="Arial" charset="0"/>
                <a:cs typeface="Arial" charset="0"/>
              </a:rPr>
              <a: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Effect transition="in" filter="wipe(left)">
                                      <p:cBhvr>
                                        <p:cTn id="11"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97" name="Rectangle 29"/>
          <p:cNvSpPr>
            <a:spLocks noGrp="1" noChangeArrowheads="1"/>
          </p:cNvSpPr>
          <p:nvPr>
            <p:ph type="title" idx="4294967295"/>
          </p:nvPr>
        </p:nvSpPr>
        <p:spPr>
          <a:xfrm>
            <a:off x="685800" y="0"/>
            <a:ext cx="7772400" cy="1143000"/>
          </a:xfrm>
        </p:spPr>
        <p:txBody>
          <a:bodyPr/>
          <a:lstStyle/>
          <a:p>
            <a:r>
              <a:rPr lang="en-US" sz="2400" dirty="0" smtClean="0"/>
              <a:t>Impact </a:t>
            </a:r>
            <a:r>
              <a:rPr lang="en-US" sz="2400" dirty="0"/>
              <a:t>of a Budget Surplus on </a:t>
            </a:r>
            <a:br>
              <a:rPr lang="en-US" sz="2400" dirty="0"/>
            </a:br>
            <a:r>
              <a:rPr lang="en-US" sz="2400" dirty="0"/>
              <a:t>Credit Markets</a:t>
            </a:r>
          </a:p>
        </p:txBody>
      </p:sp>
      <p:sp>
        <p:nvSpPr>
          <p:cNvPr id="7218" name="Rectangle 50"/>
          <p:cNvSpPr>
            <a:spLocks noChangeArrowheads="1"/>
          </p:cNvSpPr>
          <p:nvPr/>
        </p:nvSpPr>
        <p:spPr bwMode="auto">
          <a:xfrm rot="16200000">
            <a:off x="675481" y="3304382"/>
            <a:ext cx="2225675" cy="455612"/>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Interest Rate </a:t>
            </a:r>
            <a:endParaRPr lang="en-US"/>
          </a:p>
        </p:txBody>
      </p:sp>
      <p:sp>
        <p:nvSpPr>
          <p:cNvPr id="7219" name="Rectangle 51"/>
          <p:cNvSpPr>
            <a:spLocks noChangeArrowheads="1"/>
          </p:cNvSpPr>
          <p:nvPr/>
        </p:nvSpPr>
        <p:spPr bwMode="auto">
          <a:xfrm>
            <a:off x="3346450" y="6262688"/>
            <a:ext cx="3825875"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Loanable Funds per Year </a:t>
            </a:r>
            <a:endParaRPr lang="en-US"/>
          </a:p>
        </p:txBody>
      </p:sp>
      <p:sp>
        <p:nvSpPr>
          <p:cNvPr id="7220" name="Rectangle 52"/>
          <p:cNvSpPr>
            <a:spLocks noChangeArrowheads="1"/>
          </p:cNvSpPr>
          <p:nvPr/>
        </p:nvSpPr>
        <p:spPr bwMode="auto">
          <a:xfrm>
            <a:off x="2322513" y="5932488"/>
            <a:ext cx="442912" cy="455612"/>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0 </a:t>
            </a:r>
            <a:endParaRPr lang="en-US"/>
          </a:p>
        </p:txBody>
      </p:sp>
      <p:sp>
        <p:nvSpPr>
          <p:cNvPr id="7222" name="Rectangle 54"/>
          <p:cNvSpPr>
            <a:spLocks noChangeArrowheads="1"/>
          </p:cNvSpPr>
          <p:nvPr/>
        </p:nvSpPr>
        <p:spPr bwMode="auto">
          <a:xfrm>
            <a:off x="4992688" y="5434013"/>
            <a:ext cx="477837"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latin typeface="Arial" charset="0"/>
              </a:rPr>
              <a:t>L </a:t>
            </a:r>
          </a:p>
        </p:txBody>
      </p:sp>
      <p:grpSp>
        <p:nvGrpSpPr>
          <p:cNvPr id="2" name="Group 72"/>
          <p:cNvGrpSpPr>
            <a:grpSpLocks/>
          </p:cNvGrpSpPr>
          <p:nvPr/>
        </p:nvGrpSpPr>
        <p:grpSpPr bwMode="auto">
          <a:xfrm>
            <a:off x="4022725" y="2255838"/>
            <a:ext cx="2887663" cy="2708275"/>
            <a:chOff x="2534" y="1421"/>
            <a:chExt cx="1819" cy="1706"/>
          </a:xfrm>
        </p:grpSpPr>
        <p:sp>
          <p:nvSpPr>
            <p:cNvPr id="7217" name="Line 49"/>
            <p:cNvSpPr>
              <a:spLocks noChangeShapeType="1"/>
            </p:cNvSpPr>
            <p:nvPr/>
          </p:nvSpPr>
          <p:spPr bwMode="auto">
            <a:xfrm>
              <a:off x="2534" y="1421"/>
              <a:ext cx="1472" cy="1445"/>
            </a:xfrm>
            <a:prstGeom prst="line">
              <a:avLst/>
            </a:prstGeom>
            <a:noFill/>
            <a:ln w="82550">
              <a:solidFill>
                <a:srgbClr val="006600"/>
              </a:solidFill>
              <a:round/>
              <a:headEnd/>
              <a:tailEnd/>
            </a:ln>
          </p:spPr>
          <p:txBody>
            <a:bodyPr/>
            <a:lstStyle/>
            <a:p>
              <a:endParaRPr lang="en-US"/>
            </a:p>
          </p:txBody>
        </p:sp>
        <p:sp>
          <p:nvSpPr>
            <p:cNvPr id="7223" name="Rectangle 55"/>
            <p:cNvSpPr>
              <a:spLocks noChangeArrowheads="1"/>
            </p:cNvSpPr>
            <p:nvPr/>
          </p:nvSpPr>
          <p:spPr bwMode="auto">
            <a:xfrm>
              <a:off x="4040" y="2822"/>
              <a:ext cx="313"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a:p>
          </p:txBody>
        </p:sp>
      </p:grpSp>
      <p:sp>
        <p:nvSpPr>
          <p:cNvPr id="7224" name="Rectangle 56"/>
          <p:cNvSpPr>
            <a:spLocks noChangeArrowheads="1"/>
          </p:cNvSpPr>
          <p:nvPr/>
        </p:nvSpPr>
        <p:spPr bwMode="auto">
          <a:xfrm>
            <a:off x="5267325" y="3055938"/>
            <a:ext cx="552450"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7225" name="Rectangle 57"/>
          <p:cNvSpPr>
            <a:spLocks noChangeArrowheads="1"/>
          </p:cNvSpPr>
          <p:nvPr/>
        </p:nvSpPr>
        <p:spPr bwMode="auto">
          <a:xfrm>
            <a:off x="4714875" y="2503488"/>
            <a:ext cx="484188"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7227" name="Rectangle 59"/>
          <p:cNvSpPr>
            <a:spLocks noChangeArrowheads="1"/>
          </p:cNvSpPr>
          <p:nvPr/>
        </p:nvSpPr>
        <p:spPr bwMode="auto">
          <a:xfrm>
            <a:off x="2133600" y="2959100"/>
            <a:ext cx="30480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I</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28" name="Rectangle 60"/>
          <p:cNvSpPr>
            <a:spLocks noChangeArrowheads="1"/>
          </p:cNvSpPr>
          <p:nvPr/>
        </p:nvSpPr>
        <p:spPr bwMode="auto">
          <a:xfrm>
            <a:off x="2133600" y="3484563"/>
            <a:ext cx="30480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I</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7229" name="Rectangle 61"/>
          <p:cNvSpPr>
            <a:spLocks noChangeArrowheads="1"/>
          </p:cNvSpPr>
          <p:nvPr/>
        </p:nvSpPr>
        <p:spPr bwMode="auto">
          <a:xfrm>
            <a:off x="4810125" y="5918200"/>
            <a:ext cx="3968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L</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30" name="Rectangle 62"/>
          <p:cNvSpPr>
            <a:spLocks noChangeArrowheads="1"/>
          </p:cNvSpPr>
          <p:nvPr/>
        </p:nvSpPr>
        <p:spPr bwMode="auto">
          <a:xfrm>
            <a:off x="5335588" y="5918200"/>
            <a:ext cx="3968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L</a:t>
            </a:r>
            <a:r>
              <a:rPr lang="en-US" sz="2600" baseline="-25000">
                <a:solidFill>
                  <a:srgbClr val="000000"/>
                </a:solidFill>
                <a:latin typeface="Arial" charset="0"/>
              </a:rPr>
              <a:t>2</a:t>
            </a:r>
            <a:r>
              <a:rPr lang="en-US" sz="2600" i="1">
                <a:solidFill>
                  <a:srgbClr val="000000"/>
                </a:solidFill>
                <a:latin typeface="Arial" charset="0"/>
              </a:rPr>
              <a:t> </a:t>
            </a:r>
            <a:endParaRPr lang="en-US"/>
          </a:p>
        </p:txBody>
      </p:sp>
      <p:grpSp>
        <p:nvGrpSpPr>
          <p:cNvPr id="3" name="Group 65"/>
          <p:cNvGrpSpPr>
            <a:grpSpLocks/>
          </p:cNvGrpSpPr>
          <p:nvPr/>
        </p:nvGrpSpPr>
        <p:grpSpPr bwMode="auto">
          <a:xfrm>
            <a:off x="2460625" y="3113088"/>
            <a:ext cx="2971800" cy="2805112"/>
            <a:chOff x="1550" y="1961"/>
            <a:chExt cx="1872" cy="1767"/>
          </a:xfrm>
        </p:grpSpPr>
        <p:sp>
          <p:nvSpPr>
            <p:cNvPr id="7231" name="Freeform 63"/>
            <p:cNvSpPr>
              <a:spLocks/>
            </p:cNvSpPr>
            <p:nvPr/>
          </p:nvSpPr>
          <p:spPr bwMode="auto">
            <a:xfrm>
              <a:off x="1559" y="1961"/>
              <a:ext cx="1532" cy="1758"/>
            </a:xfrm>
            <a:custGeom>
              <a:avLst/>
              <a:gdLst/>
              <a:ahLst/>
              <a:cxnLst>
                <a:cxn ang="0">
                  <a:pos x="0" y="0"/>
                </a:cxn>
                <a:cxn ang="0">
                  <a:pos x="1532" y="0"/>
                </a:cxn>
                <a:cxn ang="0">
                  <a:pos x="1532" y="1758"/>
                </a:cxn>
              </a:cxnLst>
              <a:rect l="0" t="0" r="r" b="b"/>
              <a:pathLst>
                <a:path w="1532" h="1758">
                  <a:moveTo>
                    <a:pt x="0" y="0"/>
                  </a:moveTo>
                  <a:lnTo>
                    <a:pt x="1532" y="0"/>
                  </a:lnTo>
                  <a:lnTo>
                    <a:pt x="1532" y="1758"/>
                  </a:lnTo>
                </a:path>
              </a:pathLst>
            </a:custGeom>
            <a:noFill/>
            <a:ln w="82550" cap="rnd">
              <a:solidFill>
                <a:srgbClr val="006600"/>
              </a:solidFill>
              <a:prstDash val="sysDot"/>
              <a:round/>
              <a:headEnd/>
              <a:tailEnd/>
            </a:ln>
          </p:spPr>
          <p:txBody>
            <a:bodyPr/>
            <a:lstStyle/>
            <a:p>
              <a:endParaRPr lang="en-US"/>
            </a:p>
          </p:txBody>
        </p:sp>
        <p:sp>
          <p:nvSpPr>
            <p:cNvPr id="7232" name="Freeform 64"/>
            <p:cNvSpPr>
              <a:spLocks/>
            </p:cNvSpPr>
            <p:nvPr/>
          </p:nvSpPr>
          <p:spPr bwMode="auto">
            <a:xfrm>
              <a:off x="1550" y="2291"/>
              <a:ext cx="1872" cy="1437"/>
            </a:xfrm>
            <a:custGeom>
              <a:avLst/>
              <a:gdLst/>
              <a:ahLst/>
              <a:cxnLst>
                <a:cxn ang="0">
                  <a:pos x="0" y="0"/>
                </a:cxn>
                <a:cxn ang="0">
                  <a:pos x="1872" y="0"/>
                </a:cxn>
                <a:cxn ang="0">
                  <a:pos x="1872" y="1437"/>
                </a:cxn>
              </a:cxnLst>
              <a:rect l="0" t="0" r="r" b="b"/>
              <a:pathLst>
                <a:path w="1872" h="1437">
                  <a:moveTo>
                    <a:pt x="0" y="0"/>
                  </a:moveTo>
                  <a:lnTo>
                    <a:pt x="1872" y="0"/>
                  </a:lnTo>
                  <a:lnTo>
                    <a:pt x="1872" y="1437"/>
                  </a:lnTo>
                </a:path>
              </a:pathLst>
            </a:custGeom>
            <a:noFill/>
            <a:ln w="82550" cap="rnd">
              <a:solidFill>
                <a:srgbClr val="006600"/>
              </a:solidFill>
              <a:prstDash val="sysDot"/>
              <a:round/>
              <a:headEnd/>
              <a:tailEnd/>
            </a:ln>
          </p:spPr>
          <p:txBody>
            <a:bodyPr/>
            <a:lstStyle/>
            <a:p>
              <a:endParaRPr lang="en-US"/>
            </a:p>
          </p:txBody>
        </p:sp>
      </p:grpSp>
      <p:grpSp>
        <p:nvGrpSpPr>
          <p:cNvPr id="4" name="Group 70"/>
          <p:cNvGrpSpPr>
            <a:grpSpLocks/>
          </p:cNvGrpSpPr>
          <p:nvPr/>
        </p:nvGrpSpPr>
        <p:grpSpPr bwMode="auto">
          <a:xfrm>
            <a:off x="3870325" y="1854200"/>
            <a:ext cx="2351088" cy="2530475"/>
            <a:chOff x="2438" y="1168"/>
            <a:chExt cx="1481" cy="1594"/>
          </a:xfrm>
        </p:grpSpPr>
        <p:sp>
          <p:nvSpPr>
            <p:cNvPr id="7226" name="Rectangle 58"/>
            <p:cNvSpPr>
              <a:spLocks noChangeArrowheads="1"/>
            </p:cNvSpPr>
            <p:nvPr/>
          </p:nvSpPr>
          <p:spPr bwMode="auto">
            <a:xfrm>
              <a:off x="3614" y="1168"/>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7234" name="Line 66"/>
            <p:cNvSpPr>
              <a:spLocks noChangeShapeType="1"/>
            </p:cNvSpPr>
            <p:nvPr/>
          </p:nvSpPr>
          <p:spPr bwMode="auto">
            <a:xfrm flipV="1">
              <a:off x="2438" y="1360"/>
              <a:ext cx="1141" cy="1402"/>
            </a:xfrm>
            <a:prstGeom prst="line">
              <a:avLst/>
            </a:prstGeom>
            <a:noFill/>
            <a:ln w="82550">
              <a:solidFill>
                <a:srgbClr val="000000"/>
              </a:solidFill>
              <a:round/>
              <a:headEnd/>
              <a:tailEnd/>
            </a:ln>
          </p:spPr>
          <p:txBody>
            <a:bodyPr/>
            <a:lstStyle/>
            <a:p>
              <a:endParaRPr lang="en-US"/>
            </a:p>
          </p:txBody>
        </p:sp>
      </p:grpSp>
      <p:grpSp>
        <p:nvGrpSpPr>
          <p:cNvPr id="5" name="Group 71"/>
          <p:cNvGrpSpPr>
            <a:grpSpLocks/>
          </p:cNvGrpSpPr>
          <p:nvPr/>
        </p:nvGrpSpPr>
        <p:grpSpPr bwMode="auto">
          <a:xfrm>
            <a:off x="4562475" y="2254250"/>
            <a:ext cx="3749675" cy="2503488"/>
            <a:chOff x="2874" y="1420"/>
            <a:chExt cx="2362" cy="1577"/>
          </a:xfrm>
        </p:grpSpPr>
        <p:sp>
          <p:nvSpPr>
            <p:cNvPr id="7221" name="Rectangle 53"/>
            <p:cNvSpPr>
              <a:spLocks noChangeArrowheads="1"/>
            </p:cNvSpPr>
            <p:nvPr/>
          </p:nvSpPr>
          <p:spPr bwMode="auto">
            <a:xfrm>
              <a:off x="4067" y="1420"/>
              <a:ext cx="1169"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 S</a:t>
              </a:r>
              <a:r>
                <a:rPr lang="en-US" sz="2600" baseline="-25000">
                  <a:solidFill>
                    <a:srgbClr val="000000"/>
                  </a:solidFill>
                  <a:latin typeface="Arial" charset="0"/>
                </a:rPr>
                <a:t>1</a:t>
              </a:r>
              <a:r>
                <a:rPr lang="en-US" sz="2600">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L </a:t>
              </a:r>
              <a:endParaRPr lang="en-US"/>
            </a:p>
          </p:txBody>
        </p:sp>
        <p:sp>
          <p:nvSpPr>
            <p:cNvPr id="7235" name="Line 67"/>
            <p:cNvSpPr>
              <a:spLocks noChangeShapeType="1"/>
            </p:cNvSpPr>
            <p:nvPr/>
          </p:nvSpPr>
          <p:spPr bwMode="auto">
            <a:xfrm flipV="1">
              <a:off x="2874" y="1586"/>
              <a:ext cx="1149" cy="1411"/>
            </a:xfrm>
            <a:prstGeom prst="line">
              <a:avLst/>
            </a:prstGeom>
            <a:noFill/>
            <a:ln w="82550">
              <a:solidFill>
                <a:srgbClr val="000000"/>
              </a:solidFill>
              <a:round/>
              <a:headEnd/>
              <a:tailEnd/>
            </a:ln>
          </p:spPr>
          <p:txBody>
            <a:bodyPr/>
            <a:lstStyle/>
            <a:p>
              <a:endParaRPr lang="en-US"/>
            </a:p>
          </p:txBody>
        </p:sp>
      </p:grpSp>
      <p:sp>
        <p:nvSpPr>
          <p:cNvPr id="7237" name="Freeform 69"/>
          <p:cNvSpPr>
            <a:spLocks/>
          </p:cNvSpPr>
          <p:nvPr/>
        </p:nvSpPr>
        <p:spPr bwMode="auto">
          <a:xfrm>
            <a:off x="2447925" y="1136650"/>
            <a:ext cx="5045075" cy="4767263"/>
          </a:xfrm>
          <a:custGeom>
            <a:avLst/>
            <a:gdLst/>
            <a:ahLst/>
            <a:cxnLst>
              <a:cxn ang="0">
                <a:pos x="0" y="0"/>
              </a:cxn>
              <a:cxn ang="0">
                <a:pos x="0" y="3003"/>
              </a:cxn>
              <a:cxn ang="0">
                <a:pos x="3178" y="3003"/>
              </a:cxn>
            </a:cxnLst>
            <a:rect l="0" t="0" r="r" b="b"/>
            <a:pathLst>
              <a:path w="3178" h="3003">
                <a:moveTo>
                  <a:pt x="0" y="0"/>
                </a:moveTo>
                <a:lnTo>
                  <a:pt x="0" y="3003"/>
                </a:lnTo>
                <a:lnTo>
                  <a:pt x="3178" y="3003"/>
                </a:lnTo>
              </a:path>
            </a:pathLst>
          </a:custGeom>
          <a:noFill/>
          <a:ln w="82550">
            <a:solidFill>
              <a:srgbClr val="000000"/>
            </a:solidFill>
            <a:prstDash val="solid"/>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225"/>
                                        </p:tgtEl>
                                        <p:attrNameLst>
                                          <p:attrName>style.visibility</p:attrName>
                                        </p:attrNameLst>
                                      </p:cBhvr>
                                      <p:to>
                                        <p:strVal val="visible"/>
                                      </p:to>
                                    </p:set>
                                    <p:animEffect transition="in" filter="wipe(up)">
                                      <p:cBhvr>
                                        <p:cTn id="19" dur="500"/>
                                        <p:tgtEl>
                                          <p:spTgt spid="72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224"/>
                                        </p:tgtEl>
                                        <p:attrNameLst>
                                          <p:attrName>style.visibility</p:attrName>
                                        </p:attrNameLst>
                                      </p:cBhvr>
                                      <p:to>
                                        <p:strVal val="visible"/>
                                      </p:to>
                                    </p:set>
                                    <p:animEffect transition="in" filter="wipe(up)">
                                      <p:cBhvr>
                                        <p:cTn id="23" dur="500"/>
                                        <p:tgtEl>
                                          <p:spTgt spid="7224"/>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upRight)">
                                      <p:cBhvr>
                                        <p:cTn id="27" dur="500"/>
                                        <p:tgtEl>
                                          <p:spTgt spid="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7222"/>
                                        </p:tgtEl>
                                        <p:attrNameLst>
                                          <p:attrName>style.visibility</p:attrName>
                                        </p:attrNameLst>
                                      </p:cBhvr>
                                      <p:to>
                                        <p:strVal val="visible"/>
                                      </p:to>
                                    </p:set>
                                    <p:animEffect transition="in" filter="wipe(up)">
                                      <p:cBhvr>
                                        <p:cTn id="31" dur="500"/>
                                        <p:tgtEl>
                                          <p:spTgt spid="7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2" grpId="0" autoUpdateAnimBg="0"/>
      <p:bldP spid="7224" grpId="0" autoUpdateAnimBg="0"/>
      <p:bldP spid="722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a:cs typeface="Arial" charset="0"/>
              </a:rPr>
              <a:t>Budget Balance, National Saving, and Economic Growth</a:t>
            </a:r>
            <a:r>
              <a:rPr lang="en-US"/>
              <a:t> </a:t>
            </a:r>
          </a:p>
        </p:txBody>
      </p:sp>
      <p:sp>
        <p:nvSpPr>
          <p:cNvPr id="22531" name="Rectangle 3"/>
          <p:cNvSpPr>
            <a:spLocks noGrp="1" noChangeArrowheads="1"/>
          </p:cNvSpPr>
          <p:nvPr>
            <p:ph type="body" idx="1"/>
          </p:nvPr>
        </p:nvSpPr>
        <p:spPr>
          <a:xfrm>
            <a:off x="685800" y="2209800"/>
            <a:ext cx="7772400" cy="3886200"/>
          </a:xfrm>
        </p:spPr>
        <p:txBody>
          <a:bodyPr/>
          <a:lstStyle/>
          <a:p>
            <a:r>
              <a:rPr lang="en-US">
                <a:latin typeface="Arial" charset="0"/>
                <a:cs typeface="Arial" charset="0"/>
              </a:rPr>
              <a:t>An increase in the deficit contributes to a decrease in national savings while an increase in a surplus contributes to a increase in national savings. </a:t>
            </a:r>
          </a:p>
          <a:p>
            <a:r>
              <a:rPr lang="en-US">
                <a:latin typeface="Arial" charset="0"/>
                <a:cs typeface="Arial" charset="0"/>
              </a:rPr>
              <a:t>Increases in national savings increases the potential for the economy to grow.</a:t>
            </a:r>
            <a:endParaRPr lang="en-US">
              <a:cs typeface="Times New Roman" pitchFamily="18" charset="0"/>
            </a:endParaRPr>
          </a:p>
          <a:p>
            <a:pPr>
              <a:buFont typeface="Wingdings" pitchFamily="2" charset="2"/>
              <a:buNone/>
            </a:pPr>
            <a:r>
              <a:rPr lang="en-US">
                <a:latin typeface="Arial" charset="0"/>
                <a:cs typeface="Arial" charset="0"/>
              </a:rPr>
              <a: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animEffect transition="in" filter="wipe(left)">
                                      <p:cBhvr>
                                        <p:cTn id="11" dur="500"/>
                                        <p:tgtEl>
                                          <p:spTgt spid="2253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animEffect transition="in" filter="wipe(left)">
                                      <p:cBhvr>
                                        <p:cTn id="15"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cs typeface="Arial" charset="0"/>
              </a:rPr>
              <a:t>Incidence of Deficit Finance</a:t>
            </a:r>
            <a:r>
              <a:rPr lang="en-US"/>
              <a:t> </a:t>
            </a:r>
          </a:p>
        </p:txBody>
      </p:sp>
      <p:sp>
        <p:nvSpPr>
          <p:cNvPr id="23555" name="Rectangle 3"/>
          <p:cNvSpPr>
            <a:spLocks noGrp="1" noChangeArrowheads="1"/>
          </p:cNvSpPr>
          <p:nvPr>
            <p:ph type="body" idx="1"/>
          </p:nvPr>
        </p:nvSpPr>
        <p:spPr/>
        <p:txBody>
          <a:bodyPr/>
          <a:lstStyle/>
          <a:p>
            <a:pPr>
              <a:lnSpc>
                <a:spcPct val="90000"/>
              </a:lnSpc>
            </a:pPr>
            <a:r>
              <a:rPr lang="en-US" sz="2800">
                <a:latin typeface="Arial" charset="0"/>
                <a:cs typeface="Arial" charset="0"/>
              </a:rPr>
              <a:t>Lower growth rates imply lower incomes for future generations. </a:t>
            </a:r>
          </a:p>
          <a:p>
            <a:pPr>
              <a:lnSpc>
                <a:spcPct val="90000"/>
              </a:lnSpc>
            </a:pPr>
            <a:r>
              <a:rPr lang="en-US" sz="2800">
                <a:latin typeface="Arial" charset="0"/>
                <a:cs typeface="Arial" charset="0"/>
              </a:rPr>
              <a:t>If Ricardian Equivalence holds, then this is not the case. </a:t>
            </a:r>
          </a:p>
          <a:p>
            <a:pPr>
              <a:lnSpc>
                <a:spcPct val="90000"/>
              </a:lnSpc>
            </a:pPr>
            <a:r>
              <a:rPr lang="en-US" sz="2800">
                <a:latin typeface="Arial" charset="0"/>
                <a:cs typeface="Arial" charset="0"/>
              </a:rPr>
              <a:t>Deficits may also change political equilibrium so that there are increases in government infrastructure that could lean to increased future growth.</a:t>
            </a:r>
            <a:endParaRPr lang="en-US" sz="2800">
              <a:cs typeface="Times New Roman" pitchFamily="18" charset="0"/>
            </a:endParaRPr>
          </a:p>
          <a:p>
            <a:pPr>
              <a:lnSpc>
                <a:spcPct val="90000"/>
              </a:lnSpc>
              <a:buFont typeface="Wingdings" pitchFamily="2" charset="2"/>
              <a:buNone/>
            </a:pPr>
            <a:r>
              <a:rPr lang="en-US" sz="2800">
                <a:latin typeface="Arial" charset="0"/>
                <a:cs typeface="Arial" charset="0"/>
              </a:rPr>
              <a:t> </a:t>
            </a:r>
            <a:endParaRPr lang="en-US" sz="2800">
              <a:cs typeface="Times New Roman" pitchFamily="18" charset="0"/>
            </a:endParaRPr>
          </a:p>
          <a:p>
            <a:pPr>
              <a:lnSpc>
                <a:spcPct val="90000"/>
              </a:lnSpc>
            </a:pPr>
            <a:endParaRPr 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left)">
                                      <p:cBhvr>
                                        <p:cTn id="7" dur="500"/>
                                        <p:tgtEl>
                                          <p:spTgt spid="2355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Effect transition="in" filter="wipe(left)">
                                      <p:cBhvr>
                                        <p:cTn id="11" dur="500"/>
                                        <p:tgtEl>
                                          <p:spTgt spid="2355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Effect transition="in" filter="wipe(left)">
                                      <p:cBhvr>
                                        <p:cTn id="15" dur="500"/>
                                        <p:tgtEl>
                                          <p:spTgt spid="2355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Effect transition="in" filter="wipe(left)">
                                      <p:cBhvr>
                                        <p:cTn id="19"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cs typeface="Arial" charset="0"/>
              </a:rPr>
              <a:t>Net Federal Debt</a:t>
            </a:r>
            <a:r>
              <a:rPr lang="en-US"/>
              <a:t> </a:t>
            </a:r>
          </a:p>
        </p:txBody>
      </p:sp>
      <p:sp>
        <p:nvSpPr>
          <p:cNvPr id="25603" name="Rectangle 3"/>
          <p:cNvSpPr>
            <a:spLocks noGrp="1" noChangeArrowheads="1"/>
          </p:cNvSpPr>
          <p:nvPr>
            <p:ph type="body" idx="1"/>
          </p:nvPr>
        </p:nvSpPr>
        <p:spPr/>
        <p:txBody>
          <a:bodyPr/>
          <a:lstStyle/>
          <a:p>
            <a:r>
              <a:rPr lang="en-US">
                <a:latin typeface="Arial" charset="0"/>
                <a:cs typeface="Arial" charset="0"/>
              </a:rPr>
              <a:t>The </a:t>
            </a:r>
            <a:r>
              <a:rPr lang="en-US">
                <a:solidFill>
                  <a:srgbClr val="660066"/>
                </a:solidFill>
                <a:latin typeface="Arial" charset="0"/>
                <a:cs typeface="Arial" charset="0"/>
              </a:rPr>
              <a:t>Net Federal Debt</a:t>
            </a:r>
            <a:r>
              <a:rPr lang="en-US">
                <a:latin typeface="Arial" charset="0"/>
                <a:cs typeface="Arial" charset="0"/>
              </a:rPr>
              <a:t> is the portion of the debt not held by the federal government.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cs typeface="Times New Roman" pitchFamily="18" charset="0"/>
              </a:rPr>
              <a:t>Internal and External Debt</a:t>
            </a:r>
            <a:r>
              <a:rPr lang="en-US"/>
              <a:t> </a:t>
            </a:r>
          </a:p>
        </p:txBody>
      </p:sp>
      <p:sp>
        <p:nvSpPr>
          <p:cNvPr id="28675" name="Rectangle 3"/>
          <p:cNvSpPr>
            <a:spLocks noGrp="1" noChangeArrowheads="1"/>
          </p:cNvSpPr>
          <p:nvPr>
            <p:ph type="body" idx="1"/>
          </p:nvPr>
        </p:nvSpPr>
        <p:spPr/>
        <p:txBody>
          <a:bodyPr/>
          <a:lstStyle/>
          <a:p>
            <a:r>
              <a:rPr lang="en-US" dirty="0">
                <a:latin typeface="Arial" charset="0"/>
                <a:cs typeface="Arial" charset="0"/>
              </a:rPr>
              <a:t>The </a:t>
            </a:r>
            <a:r>
              <a:rPr lang="en-US" dirty="0">
                <a:solidFill>
                  <a:srgbClr val="660066"/>
                </a:solidFill>
                <a:latin typeface="Arial" charset="0"/>
                <a:cs typeface="Arial" charset="0"/>
              </a:rPr>
              <a:t>Internal Debt</a:t>
            </a:r>
            <a:r>
              <a:rPr lang="en-US" dirty="0">
                <a:latin typeface="Arial" charset="0"/>
                <a:cs typeface="Arial" charset="0"/>
              </a:rPr>
              <a:t> is the portion of the debt owed to our own citizens.</a:t>
            </a:r>
          </a:p>
          <a:p>
            <a:endParaRPr lang="en-US" dirty="0">
              <a:cs typeface="Times New Roman" pitchFamily="18" charset="0"/>
            </a:endParaRPr>
          </a:p>
          <a:p>
            <a:r>
              <a:rPr lang="en-US" dirty="0">
                <a:latin typeface="Arial" charset="0"/>
                <a:cs typeface="Arial" charset="0"/>
              </a:rPr>
              <a:t>The </a:t>
            </a:r>
            <a:r>
              <a:rPr lang="en-US" dirty="0">
                <a:solidFill>
                  <a:srgbClr val="660066"/>
                </a:solidFill>
                <a:latin typeface="Arial" charset="0"/>
                <a:cs typeface="Arial" charset="0"/>
              </a:rPr>
              <a:t>External Debt</a:t>
            </a:r>
            <a:r>
              <a:rPr lang="en-US" dirty="0">
                <a:latin typeface="Arial" charset="0"/>
                <a:cs typeface="Arial" charset="0"/>
              </a:rPr>
              <a:t> is the portion of the debt owed to people other than </a:t>
            </a:r>
            <a:r>
              <a:rPr lang="en-US" dirty="0" smtClean="0">
                <a:latin typeface="Arial" charset="0"/>
                <a:cs typeface="Arial" charset="0"/>
              </a:rPr>
              <a:t>our own </a:t>
            </a:r>
            <a:r>
              <a:rPr lang="en-US" dirty="0">
                <a:latin typeface="Arial" charset="0"/>
                <a:cs typeface="Arial" charset="0"/>
              </a:rPr>
              <a:t>citizens.</a:t>
            </a:r>
            <a:r>
              <a:rPr lang="en-US"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animEffect transition="in" filter="wipe(left)">
                                      <p:cBhvr>
                                        <p:cTn id="11"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cs typeface="Arial" charset="0"/>
              </a:rPr>
              <a:t>Burden of the Debt</a:t>
            </a:r>
            <a:r>
              <a:rPr lang="en-US"/>
              <a:t> </a:t>
            </a:r>
          </a:p>
        </p:txBody>
      </p:sp>
      <p:sp>
        <p:nvSpPr>
          <p:cNvPr id="31747" name="Rectangle 3"/>
          <p:cNvSpPr>
            <a:spLocks noGrp="1" noChangeArrowheads="1"/>
          </p:cNvSpPr>
          <p:nvPr>
            <p:ph type="body" idx="1"/>
          </p:nvPr>
        </p:nvSpPr>
        <p:spPr/>
        <p:txBody>
          <a:bodyPr/>
          <a:lstStyle/>
          <a:p>
            <a:pPr>
              <a:lnSpc>
                <a:spcPct val="90000"/>
              </a:lnSpc>
            </a:pPr>
            <a:r>
              <a:rPr lang="en-US" sz="2800">
                <a:latin typeface="Arial" charset="0"/>
                <a:cs typeface="Arial" charset="0"/>
              </a:rPr>
              <a:t>Impact on future generations: </a:t>
            </a:r>
          </a:p>
          <a:p>
            <a:pPr lvl="1">
              <a:lnSpc>
                <a:spcPct val="90000"/>
              </a:lnSpc>
            </a:pPr>
            <a:r>
              <a:rPr lang="en-US" sz="2400">
                <a:latin typeface="Arial" charset="0"/>
                <a:cs typeface="Arial" charset="0"/>
              </a:rPr>
              <a:t>People have to pay increased taxes to pay interest on that debt. </a:t>
            </a:r>
          </a:p>
          <a:p>
            <a:pPr lvl="1">
              <a:lnSpc>
                <a:spcPct val="90000"/>
              </a:lnSpc>
            </a:pPr>
            <a:r>
              <a:rPr lang="en-US" sz="2400">
                <a:latin typeface="Arial" charset="0"/>
                <a:cs typeface="Arial" charset="0"/>
              </a:rPr>
              <a:t>Some may inherit the original bonds. </a:t>
            </a:r>
          </a:p>
          <a:p>
            <a:pPr lvl="1">
              <a:lnSpc>
                <a:spcPct val="90000"/>
              </a:lnSpc>
            </a:pPr>
            <a:r>
              <a:rPr lang="en-US" sz="2400">
                <a:latin typeface="Arial" charset="0"/>
                <a:cs typeface="Arial" charset="0"/>
              </a:rPr>
              <a:t>Growth rates are reduced because of higher interest rates.</a:t>
            </a:r>
            <a:endParaRPr lang="en-US" sz="2400" b="1">
              <a:cs typeface="Times New Roman" pitchFamily="18" charset="0"/>
            </a:endParaRPr>
          </a:p>
          <a:p>
            <a:pPr>
              <a:lnSpc>
                <a:spcPct val="90000"/>
              </a:lnSpc>
            </a:pPr>
            <a:r>
              <a:rPr lang="en-US" sz="2800">
                <a:latin typeface="Arial" charset="0"/>
                <a:cs typeface="Arial" charset="0"/>
              </a:rPr>
              <a:t>These impacts can be offset by the increased  private savings of the generation that does the borrowing, or by returns that come from programs that were funded by the borrowing. </a:t>
            </a:r>
            <a:endParaRPr lang="en-US" sz="2800">
              <a:cs typeface="Times New Roman" pitchFamily="18" charset="0"/>
            </a:endParaRPr>
          </a:p>
          <a:p>
            <a:pPr>
              <a:lnSpc>
                <a:spcPct val="90000"/>
              </a:lnSpc>
            </a:pPr>
            <a:endParaRPr 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747">
                                            <p:txEl>
                                              <p:pRg st="1" end="1"/>
                                            </p:txEl>
                                          </p:spTgt>
                                        </p:tgtEl>
                                        <p:attrNameLst>
                                          <p:attrName>style.visibility</p:attrName>
                                        </p:attrNameLst>
                                      </p:cBhvr>
                                      <p:to>
                                        <p:strVal val="visible"/>
                                      </p:to>
                                    </p:set>
                                    <p:animEffect transition="in" filter="wipe(left)">
                                      <p:cBhvr>
                                        <p:cTn id="10" dur="500"/>
                                        <p:tgtEl>
                                          <p:spTgt spid="3174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1747">
                                            <p:txEl>
                                              <p:pRg st="2" end="2"/>
                                            </p:txEl>
                                          </p:spTgt>
                                        </p:tgtEl>
                                        <p:attrNameLst>
                                          <p:attrName>style.visibility</p:attrName>
                                        </p:attrNameLst>
                                      </p:cBhvr>
                                      <p:to>
                                        <p:strVal val="visible"/>
                                      </p:to>
                                    </p:set>
                                    <p:animEffect transition="in" filter="wipe(left)">
                                      <p:cBhvr>
                                        <p:cTn id="13" dur="500"/>
                                        <p:tgtEl>
                                          <p:spTgt spid="3174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1747">
                                            <p:txEl>
                                              <p:pRg st="3" end="3"/>
                                            </p:txEl>
                                          </p:spTgt>
                                        </p:tgtEl>
                                        <p:attrNameLst>
                                          <p:attrName>style.visibility</p:attrName>
                                        </p:attrNameLst>
                                      </p:cBhvr>
                                      <p:to>
                                        <p:strVal val="visible"/>
                                      </p:to>
                                    </p:set>
                                    <p:animEffect transition="in" filter="wipe(left)">
                                      <p:cBhvr>
                                        <p:cTn id="16" dur="500"/>
                                        <p:tgtEl>
                                          <p:spTgt spid="31747">
                                            <p:txEl>
                                              <p:pRg st="3" end="3"/>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1747">
                                            <p:txEl>
                                              <p:pRg st="4" end="4"/>
                                            </p:txEl>
                                          </p:spTgt>
                                        </p:tgtEl>
                                        <p:attrNameLst>
                                          <p:attrName>style.visibility</p:attrName>
                                        </p:attrNameLst>
                                      </p:cBhvr>
                                      <p:to>
                                        <p:strVal val="visible"/>
                                      </p:to>
                                    </p:set>
                                    <p:animEffect transition="in" filter="wipe(left)">
                                      <p:cBhvr>
                                        <p:cTn id="20" dur="500"/>
                                        <p:tgtEl>
                                          <p:spTgt spid="31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28600" y="609600"/>
            <a:ext cx="8610600" cy="1143000"/>
          </a:xfrm>
        </p:spPr>
        <p:txBody>
          <a:bodyPr>
            <a:normAutofit fontScale="90000"/>
          </a:bodyPr>
          <a:lstStyle/>
          <a:p>
            <a:r>
              <a:rPr lang="en-US">
                <a:cs typeface="Arial" charset="0"/>
              </a:rPr>
              <a:t>What Should be Done With Surpluses?</a:t>
            </a:r>
            <a:r>
              <a:rPr lang="en-US">
                <a:cs typeface="Times New Roman" pitchFamily="18" charset="0"/>
              </a:rPr>
              <a:t/>
            </a:r>
            <a:br>
              <a:rPr lang="en-US">
                <a:cs typeface="Times New Roman" pitchFamily="18" charset="0"/>
              </a:rPr>
            </a:br>
            <a:endParaRPr lang="en-US">
              <a:cs typeface="Times New Roman" pitchFamily="18" charset="0"/>
            </a:endParaRPr>
          </a:p>
        </p:txBody>
      </p:sp>
      <p:sp>
        <p:nvSpPr>
          <p:cNvPr id="33795" name="Rectangle 3"/>
          <p:cNvSpPr>
            <a:spLocks noGrp="1" noChangeArrowheads="1"/>
          </p:cNvSpPr>
          <p:nvPr>
            <p:ph type="body" idx="1"/>
          </p:nvPr>
        </p:nvSpPr>
        <p:spPr/>
        <p:txBody>
          <a:bodyPr/>
          <a:lstStyle/>
          <a:p>
            <a:r>
              <a:rPr lang="en-US" dirty="0">
                <a:latin typeface="Arial" charset="0"/>
                <a:cs typeface="Arial" charset="0"/>
              </a:rPr>
              <a:t>Social Security and Medicare solvency</a:t>
            </a:r>
            <a:endParaRPr lang="en-US" dirty="0">
              <a:cs typeface="Times New Roman" pitchFamily="18" charset="0"/>
            </a:endParaRPr>
          </a:p>
          <a:p>
            <a:r>
              <a:rPr lang="en-US" dirty="0">
                <a:latin typeface="Arial" charset="0"/>
                <a:cs typeface="Arial" charset="0"/>
              </a:rPr>
              <a:t>Tax Cuts</a:t>
            </a:r>
            <a:endParaRPr lang="en-US" dirty="0">
              <a:cs typeface="Times New Roman" pitchFamily="18" charset="0"/>
            </a:endParaRPr>
          </a:p>
          <a:p>
            <a:r>
              <a:rPr lang="en-US" dirty="0">
                <a:latin typeface="Arial" charset="0"/>
                <a:cs typeface="Arial" charset="0"/>
              </a:rPr>
              <a:t>Other Spending Programs</a:t>
            </a:r>
            <a:endParaRPr lang="en-US" dirty="0">
              <a:cs typeface="Times New Roman" pitchFamily="18" charset="0"/>
            </a:endParaRPr>
          </a:p>
          <a:p>
            <a:r>
              <a:rPr lang="en-US" dirty="0">
                <a:latin typeface="Arial" charset="0"/>
                <a:cs typeface="Arial" charset="0"/>
              </a:rPr>
              <a:t>Reduce National Debt</a:t>
            </a:r>
            <a:endParaRPr lang="en-US" dirty="0">
              <a:cs typeface="Times New Roman" pitchFamily="18" charset="0"/>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animEffect transition="in" filter="wipe(left)">
                                      <p:cBhvr>
                                        <p:cTn id="11" dur="500"/>
                                        <p:tgtEl>
                                          <p:spTgt spid="3379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animEffect transition="in" filter="wipe(left)">
                                      <p:cBhvr>
                                        <p:cTn id="15" dur="500"/>
                                        <p:tgtEl>
                                          <p:spTgt spid="3379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animEffect transition="in" filter="wipe(left)">
                                      <p:cBhvr>
                                        <p:cTn id="19"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3425100</TotalTime>
  <Words>1085</Words>
  <Application>Microsoft Office PowerPoint</Application>
  <PresentationFormat>On-screen Show (4:3)</PresentationFormat>
  <Paragraphs>236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Public Finance  (MPA405)</vt:lpstr>
      <vt:lpstr> Lecture 25: Taxation, Prices Efficiency, and the Distribution of Income </vt:lpstr>
      <vt:lpstr>General Equilibrium Analysis and Shifting  </vt:lpstr>
      <vt:lpstr>General Equilibrium Analysis and Shifting  </vt:lpstr>
      <vt:lpstr>Multimarket Analysis of Excess Burden (Minimizing the excess burden)</vt:lpstr>
      <vt:lpstr>Implication </vt:lpstr>
      <vt:lpstr>Multimarket Analysis Incidence</vt:lpstr>
      <vt:lpstr>Implication </vt:lpstr>
      <vt:lpstr>The Lorenz Curve </vt:lpstr>
      <vt:lpstr>A Lorenz Curve</vt:lpstr>
      <vt:lpstr>The Gini Coefficient </vt:lpstr>
      <vt:lpstr> Budget Balance and Government Debt </vt:lpstr>
      <vt:lpstr>Budget Terms </vt:lpstr>
      <vt:lpstr>Controversies Over What To Do With the Current Surpluses </vt:lpstr>
      <vt:lpstr>High-Employment Deficit or Surplus </vt:lpstr>
      <vt:lpstr>High-Employment Deficit or Surplus </vt:lpstr>
      <vt:lpstr>Unified Budget </vt:lpstr>
      <vt:lpstr>Real Surpluses and Deficits </vt:lpstr>
      <vt:lpstr>Economic Effects of Federal Budget Deficits </vt:lpstr>
      <vt:lpstr>Government Demand for Loanable Funds and the Market Rate of Interest</vt:lpstr>
      <vt:lpstr>Ricardian Equivalence </vt:lpstr>
      <vt:lpstr>Ricardian Equivalence: Deficits Do Not Affect Interest Rates</vt:lpstr>
      <vt:lpstr>Economic Effects of Federal Budget Surpluses </vt:lpstr>
      <vt:lpstr>Impact of a Budget Surplus on  Credit Markets</vt:lpstr>
      <vt:lpstr>Budget Balance, National Saving, and Economic Growth </vt:lpstr>
      <vt:lpstr>Incidence of Deficit Finance </vt:lpstr>
      <vt:lpstr>Net Federal Debt </vt:lpstr>
      <vt:lpstr>Internal and External Debt </vt:lpstr>
      <vt:lpstr>Burden of the Debt </vt:lpstr>
      <vt:lpstr>What Should be Done With Surpluses?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Cost-Benefit Analysis and Government Investments</dc:title>
  <dc:creator>Mughal</dc:creator>
  <cp:lastModifiedBy>stdc_lp</cp:lastModifiedBy>
  <cp:revision>141</cp:revision>
  <dcterms:created xsi:type="dcterms:W3CDTF">2007-12-31T19:03:12Z</dcterms:created>
  <dcterms:modified xsi:type="dcterms:W3CDTF">2014-07-15T21:32:27Z</dcterms:modified>
</cp:coreProperties>
</file>