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445" r:id="rId3"/>
    <p:sldId id="459" r:id="rId4"/>
    <p:sldId id="460" r:id="rId5"/>
    <p:sldId id="461" r:id="rId6"/>
    <p:sldId id="462" r:id="rId7"/>
    <p:sldId id="464" r:id="rId8"/>
    <p:sldId id="465" r:id="rId9"/>
    <p:sldId id="466" r:id="rId10"/>
    <p:sldId id="530" r:id="rId11"/>
    <p:sldId id="467" r:id="rId12"/>
    <p:sldId id="468" r:id="rId13"/>
    <p:sldId id="470" r:id="rId14"/>
    <p:sldId id="469" r:id="rId15"/>
    <p:sldId id="531" r:id="rId16"/>
    <p:sldId id="471" r:id="rId17"/>
    <p:sldId id="472" r:id="rId18"/>
    <p:sldId id="532" r:id="rId19"/>
    <p:sldId id="473" r:id="rId20"/>
    <p:sldId id="533" r:id="rId21"/>
    <p:sldId id="474" r:id="rId22"/>
    <p:sldId id="534" r:id="rId23"/>
    <p:sldId id="476" r:id="rId24"/>
    <p:sldId id="477" r:id="rId25"/>
    <p:sldId id="478" r:id="rId26"/>
    <p:sldId id="535" r:id="rId27"/>
    <p:sldId id="497" r:id="rId28"/>
    <p:sldId id="501" r:id="rId29"/>
    <p:sldId id="502" r:id="rId30"/>
    <p:sldId id="536" r:id="rId31"/>
    <p:sldId id="504" r:id="rId32"/>
    <p:sldId id="506" r:id="rId33"/>
    <p:sldId id="507" r:id="rId34"/>
    <p:sldId id="508" r:id="rId35"/>
    <p:sldId id="509" r:id="rId36"/>
    <p:sldId id="510" r:id="rId37"/>
    <p:sldId id="511" r:id="rId38"/>
    <p:sldId id="512" r:id="rId39"/>
    <p:sldId id="513" r:id="rId40"/>
    <p:sldId id="515" r:id="rId41"/>
    <p:sldId id="516" r:id="rId42"/>
    <p:sldId id="517" r:id="rId43"/>
    <p:sldId id="518" r:id="rId44"/>
    <p:sldId id="519" r:id="rId45"/>
    <p:sldId id="520" r:id="rId46"/>
    <p:sldId id="521" r:id="rId47"/>
    <p:sldId id="522" r:id="rId48"/>
    <p:sldId id="523" r:id="rId49"/>
    <p:sldId id="524" r:id="rId50"/>
    <p:sldId id="525" r:id="rId51"/>
    <p:sldId id="526" r:id="rId52"/>
    <p:sldId id="527" r:id="rId53"/>
    <p:sldId id="52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11/07/2014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1C5A9-5DBB-4FA1-8155-0513C6C89E95}" type="datetimeFigureOut">
              <a:rPr lang="en-US" smtClean="0"/>
              <a:pPr/>
              <a:t>11/07/2014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60188-92A3-4BD8-B2A4-C6ABCC4F72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4000" b="1" dirty="0" smtClean="0">
                <a:latin typeface="Arial" charset="0"/>
                <a:cs typeface="Arial" charset="0"/>
              </a:rPr>
              <a:t> </a:t>
            </a:r>
            <a:r>
              <a:rPr lang="en-US" sz="3600" b="1" dirty="0" smtClean="0">
                <a:cs typeface="Arial" charset="0"/>
              </a:rPr>
              <a:t>Lecture </a:t>
            </a:r>
            <a:r>
              <a:rPr lang="en-US" sz="3600" b="1" dirty="0" smtClean="0">
                <a:cs typeface="Arial" charset="0"/>
              </a:rPr>
              <a:t>24: </a:t>
            </a:r>
            <a:r>
              <a:rPr lang="en-US" sz="3600" b="1" dirty="0" smtClean="0">
                <a:cs typeface="Arial" charset="0"/>
              </a:rPr>
              <a:t>Taxation, Prices Efficiency, and the Distribution of Income</a:t>
            </a:r>
            <a:r>
              <a:rPr lang="en-US" sz="3600" b="1" dirty="0" smtClean="0"/>
              <a:t> </a:t>
            </a:r>
            <a:endParaRPr lang="en-US" dirty="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cs typeface="Arial" charset="0"/>
              </a:rPr>
              <a:t>Incidence of a Tax</a:t>
            </a:r>
            <a:r>
              <a:rPr lang="en-US"/>
              <a:t> </a:t>
            </a:r>
          </a:p>
        </p:txBody>
      </p:sp>
      <p:sp>
        <p:nvSpPr>
          <p:cNvPr id="24579" name="Rectangle 3"/>
          <p:cNvSpPr>
            <a:spLocks noGrp="1" noChangeArrowheads="1"/>
          </p:cNvSpPr>
          <p:nvPr>
            <p:ph type="body" idx="1"/>
          </p:nvPr>
        </p:nvSpPr>
        <p:spPr>
          <a:xfrm>
            <a:off x="342900" y="1981200"/>
            <a:ext cx="8458200" cy="4114800"/>
          </a:xfrm>
        </p:spPr>
        <p:txBody>
          <a:bodyPr/>
          <a:lstStyle/>
          <a:p>
            <a:r>
              <a:rPr lang="en-US">
                <a:latin typeface="Arial" charset="0"/>
                <a:cs typeface="Arial" charset="0"/>
              </a:rPr>
              <a:t>The </a:t>
            </a:r>
            <a:r>
              <a:rPr lang="en-US">
                <a:solidFill>
                  <a:srgbClr val="660066"/>
                </a:solidFill>
                <a:latin typeface="Arial" charset="0"/>
                <a:cs typeface="Arial" charset="0"/>
              </a:rPr>
              <a:t>Legal Incidence </a:t>
            </a:r>
            <a:r>
              <a:rPr lang="en-US">
                <a:solidFill>
                  <a:schemeClr val="tx2"/>
                </a:solidFill>
                <a:latin typeface="Arial" charset="0"/>
                <a:cs typeface="Arial" charset="0"/>
              </a:rPr>
              <a:t>is the</a:t>
            </a:r>
            <a:r>
              <a:rPr lang="en-US">
                <a:solidFill>
                  <a:srgbClr val="660066"/>
                </a:solidFill>
                <a:latin typeface="Arial" charset="0"/>
                <a:cs typeface="Arial" charset="0"/>
              </a:rPr>
              <a:t> </a:t>
            </a:r>
            <a:r>
              <a:rPr lang="en-US">
                <a:latin typeface="Arial" charset="0"/>
                <a:cs typeface="Arial" charset="0"/>
              </a:rPr>
              <a:t>burden of a tax as determined by who is legally obligated to pay the tax. </a:t>
            </a:r>
            <a:endParaRPr lang="en-US">
              <a:cs typeface="Times New Roman" pitchFamily="18" charset="0"/>
            </a:endParaRPr>
          </a:p>
          <a:p>
            <a:r>
              <a:rPr lang="en-US">
                <a:latin typeface="Arial" charset="0"/>
                <a:cs typeface="Arial" charset="0"/>
              </a:rPr>
              <a:t>The </a:t>
            </a:r>
            <a:r>
              <a:rPr lang="en-US">
                <a:solidFill>
                  <a:srgbClr val="660066"/>
                </a:solidFill>
                <a:latin typeface="Arial" charset="0"/>
                <a:cs typeface="Arial" charset="0"/>
              </a:rPr>
              <a:t>Economic Incidence </a:t>
            </a:r>
            <a:r>
              <a:rPr lang="en-US">
                <a:solidFill>
                  <a:schemeClr val="tx2"/>
                </a:solidFill>
                <a:latin typeface="Arial" charset="0"/>
                <a:cs typeface="Arial" charset="0"/>
              </a:rPr>
              <a:t>is</a:t>
            </a:r>
            <a:r>
              <a:rPr lang="en-US">
                <a:solidFill>
                  <a:srgbClr val="660066"/>
                </a:solidFill>
                <a:latin typeface="Arial" charset="0"/>
                <a:cs typeface="Arial" charset="0"/>
              </a:rPr>
              <a:t> </a:t>
            </a:r>
            <a:r>
              <a:rPr lang="en-US">
                <a:latin typeface="Arial" charset="0"/>
                <a:cs typeface="Arial" charset="0"/>
              </a:rPr>
              <a:t>the burden of a tax as determined by how much the parties are affected in terms of paying higher prices, or receiving lower prices.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animEffect transition="in" filter="wipe(left)">
                                      <p:cBhvr>
                                        <p:cTn id="11" dur="500"/>
                                        <p:tgtEl>
                                          <p:spTgt spid="245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cs typeface="Arial" charset="0"/>
              </a:rPr>
              <a:t>Shifting of Taxes</a:t>
            </a:r>
            <a:r>
              <a:rPr lang="en-US"/>
              <a:t> </a:t>
            </a:r>
          </a:p>
        </p:txBody>
      </p:sp>
      <p:sp>
        <p:nvSpPr>
          <p:cNvPr id="25603" name="Rectangle 3"/>
          <p:cNvSpPr>
            <a:spLocks noGrp="1" noChangeArrowheads="1"/>
          </p:cNvSpPr>
          <p:nvPr>
            <p:ph type="body" idx="1"/>
          </p:nvPr>
        </p:nvSpPr>
        <p:spPr/>
        <p:txBody>
          <a:bodyPr/>
          <a:lstStyle/>
          <a:p>
            <a:r>
              <a:rPr lang="en-US" dirty="0">
                <a:solidFill>
                  <a:srgbClr val="660066"/>
                </a:solidFill>
                <a:latin typeface="Arial" charset="0"/>
                <a:cs typeface="Arial" charset="0"/>
              </a:rPr>
              <a:t>Forward Shifting</a:t>
            </a:r>
            <a:r>
              <a:rPr lang="en-US" dirty="0">
                <a:latin typeface="Arial" charset="0"/>
                <a:cs typeface="Arial" charset="0"/>
              </a:rPr>
              <a:t> is the transfer of the burden of the tax from the seller, who is legally obligated to pay it, to the buyer</a:t>
            </a:r>
            <a:r>
              <a:rPr lang="en-US" dirty="0" smtClean="0">
                <a:latin typeface="Arial" charset="0"/>
                <a:cs typeface="Arial" charset="0"/>
              </a:rPr>
              <a:t>.</a:t>
            </a:r>
          </a:p>
          <a:p>
            <a:pPr lvl="1"/>
            <a:r>
              <a:rPr lang="en-US" dirty="0" smtClean="0">
                <a:latin typeface="Arial" charset="0"/>
                <a:cs typeface="Arial" charset="0"/>
              </a:rPr>
              <a:t>Gasoline example</a:t>
            </a:r>
            <a:r>
              <a:rPr lang="en-US" dirty="0">
                <a:latin typeface="Arial" charset="0"/>
                <a:cs typeface="Arial" charset="0"/>
              </a:rPr>
              <a:t> </a:t>
            </a:r>
            <a:endParaRPr lang="en-US" dirty="0">
              <a:cs typeface="Times New Roman" pitchFamily="18" charset="0"/>
            </a:endParaRPr>
          </a:p>
          <a:p>
            <a:r>
              <a:rPr lang="en-US" dirty="0">
                <a:solidFill>
                  <a:srgbClr val="660066"/>
                </a:solidFill>
                <a:latin typeface="Arial" charset="0"/>
                <a:cs typeface="Arial" charset="0"/>
              </a:rPr>
              <a:t>Backward Shifting</a:t>
            </a:r>
            <a:r>
              <a:rPr lang="en-US" dirty="0">
                <a:latin typeface="Arial" charset="0"/>
                <a:cs typeface="Arial" charset="0"/>
              </a:rPr>
              <a:t> is the transfer of the burden of the tax from the buyer, who is legally obligated to pay it, to the seller</a:t>
            </a:r>
            <a:r>
              <a:rPr lang="en-US" dirty="0" smtClean="0">
                <a:latin typeface="Arial" charset="0"/>
                <a:cs typeface="Arial" charset="0"/>
              </a:rPr>
              <a:t>.</a:t>
            </a:r>
          </a:p>
          <a:p>
            <a:pPr lvl="1"/>
            <a:r>
              <a:rPr lang="en-US" dirty="0" smtClean="0">
                <a:latin typeface="Arial" charset="0"/>
                <a:cs typeface="Arial" charset="0"/>
              </a:rPr>
              <a:t>Payroll tax if income decreases</a:t>
            </a:r>
            <a:endParaRPr lang="en-US" dirty="0">
              <a:cs typeface="Times New Roman" pitchFamily="18" charset="0"/>
            </a:endParaRP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3">
                                            <p:txEl>
                                              <p:pRg st="1" end="1"/>
                                            </p:txEl>
                                          </p:spTgt>
                                        </p:tgtEl>
                                        <p:attrNameLst>
                                          <p:attrName>style.visibility</p:attrName>
                                        </p:attrNameLst>
                                      </p:cBhvr>
                                      <p:to>
                                        <p:strVal val="visible"/>
                                      </p:to>
                                    </p:set>
                                    <p:animEffect transition="in" filter="wipe(left)">
                                      <p:cBhvr>
                                        <p:cTn id="10" dur="500"/>
                                        <p:tgtEl>
                                          <p:spTgt spid="2560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wipe(left)">
                                      <p:cBhvr>
                                        <p:cTn id="14" dur="500"/>
                                        <p:tgtEl>
                                          <p:spTgt spid="25603">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5603">
                                            <p:txEl>
                                              <p:pRg st="3" end="3"/>
                                            </p:txEl>
                                          </p:spTgt>
                                        </p:tgtEl>
                                        <p:attrNameLst>
                                          <p:attrName>style.visibility</p:attrName>
                                        </p:attrNameLst>
                                      </p:cBhvr>
                                      <p:to>
                                        <p:strVal val="visible"/>
                                      </p:to>
                                    </p:set>
                                    <p:animEffect transition="in" filter="wipe(left)">
                                      <p:cBhvr>
                                        <p:cTn id="17" dur="500"/>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cs typeface="Arial" charset="0"/>
              </a:rPr>
              <a:t>Ad-Valorem Taxes</a:t>
            </a:r>
            <a:r>
              <a:rPr lang="en-US"/>
              <a:t> </a:t>
            </a:r>
          </a:p>
        </p:txBody>
      </p:sp>
      <p:sp>
        <p:nvSpPr>
          <p:cNvPr id="26627" name="Rectangle 3"/>
          <p:cNvSpPr>
            <a:spLocks noGrp="1" noChangeArrowheads="1"/>
          </p:cNvSpPr>
          <p:nvPr>
            <p:ph type="body" idx="1"/>
          </p:nvPr>
        </p:nvSpPr>
        <p:spPr/>
        <p:txBody>
          <a:bodyPr/>
          <a:lstStyle/>
          <a:p>
            <a:r>
              <a:rPr lang="en-US" dirty="0">
                <a:solidFill>
                  <a:srgbClr val="660066"/>
                </a:solidFill>
                <a:latin typeface="Arial" charset="0"/>
                <a:cs typeface="Arial" charset="0"/>
              </a:rPr>
              <a:t>Ad-Valorem Taxes</a:t>
            </a:r>
            <a:r>
              <a:rPr lang="en-US" dirty="0">
                <a:latin typeface="Arial" charset="0"/>
                <a:cs typeface="Arial" charset="0"/>
              </a:rPr>
              <a:t> add a fixed percentage to the price of a good.</a:t>
            </a:r>
            <a:r>
              <a:rPr lang="en-US" dirty="0"/>
              <a:t> </a:t>
            </a:r>
          </a:p>
          <a:p>
            <a:r>
              <a:rPr lang="en-US" dirty="0">
                <a:latin typeface="Arial" charset="0"/>
              </a:rPr>
              <a:t>The primary example is sales taxes</a:t>
            </a:r>
            <a:r>
              <a:rPr lang="en-US" dirty="0" smtClean="0">
                <a:latin typeface="Arial" charset="0"/>
              </a:rPr>
              <a:t>.</a:t>
            </a:r>
          </a:p>
          <a:p>
            <a:r>
              <a:rPr lang="en-US" dirty="0" smtClean="0">
                <a:latin typeface="Arial" charset="0"/>
              </a:rPr>
              <a:t>Higher the price of the good, greater is the tax per unit</a:t>
            </a:r>
          </a:p>
          <a:p>
            <a:r>
              <a:rPr lang="en-US" dirty="0" smtClean="0">
                <a:latin typeface="Arial" charset="0"/>
              </a:rPr>
              <a:t>T=</a:t>
            </a:r>
            <a:r>
              <a:rPr lang="en-US" dirty="0" err="1" smtClean="0">
                <a:latin typeface="Arial" charset="0"/>
              </a:rPr>
              <a:t>tP</a:t>
            </a:r>
            <a:endParaRPr lang="en-US" dirty="0" smtClean="0">
              <a:latin typeface="Arial" charset="0"/>
            </a:endParaRPr>
          </a:p>
          <a:p>
            <a:r>
              <a:rPr lang="en-US" dirty="0" smtClean="0">
                <a:latin typeface="Arial" charset="0"/>
              </a:rPr>
              <a:t>The tax increases automatically with increase in the price of the good</a:t>
            </a:r>
            <a:endParaRPr lang="en-US" dirty="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wipe(left)">
                                      <p:cBhvr>
                                        <p:cTn id="7" dur="500"/>
                                        <p:tgtEl>
                                          <p:spTgt spid="2662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animEffect transition="in" filter="wipe(left)">
                                      <p:cBhvr>
                                        <p:cTn id="11" dur="500"/>
                                        <p:tgtEl>
                                          <p:spTgt spid="2662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Effect transition="in" filter="wipe(left)">
                                      <p:cBhvr>
                                        <p:cTn id="15" dur="500"/>
                                        <p:tgtEl>
                                          <p:spTgt spid="2662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animEffect transition="in" filter="wipe(left)">
                                      <p:cBhvr>
                                        <p:cTn id="19" dur="500"/>
                                        <p:tgtEl>
                                          <p:spTgt spid="2662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627">
                                            <p:txEl>
                                              <p:pRg st="4" end="4"/>
                                            </p:txEl>
                                          </p:spTgt>
                                        </p:tgtEl>
                                        <p:attrNameLst>
                                          <p:attrName>style.visibility</p:attrName>
                                        </p:attrNameLst>
                                      </p:cBhvr>
                                      <p:to>
                                        <p:strVal val="visible"/>
                                      </p:to>
                                    </p:set>
                                    <p:animEffect transition="in" filter="wipe(left)">
                                      <p:cBhvr>
                                        <p:cTn id="23"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9563" y="609600"/>
            <a:ext cx="8605837" cy="1143000"/>
          </a:xfrm>
        </p:spPr>
        <p:txBody>
          <a:bodyPr/>
          <a:lstStyle/>
          <a:p>
            <a:r>
              <a:rPr lang="en-US">
                <a:cs typeface="Arial" charset="0"/>
              </a:rPr>
              <a:t>Incidence of an Ad-valorem tax</a:t>
            </a:r>
            <a:r>
              <a:rPr lang="en-US"/>
              <a:t> </a:t>
            </a:r>
          </a:p>
        </p:txBody>
      </p:sp>
      <p:sp>
        <p:nvSpPr>
          <p:cNvPr id="27651" name="Text Box 3"/>
          <p:cNvSpPr txBox="1">
            <a:spLocks noChangeArrowheads="1"/>
          </p:cNvSpPr>
          <p:nvPr/>
        </p:nvSpPr>
        <p:spPr bwMode="auto">
          <a:xfrm>
            <a:off x="2806700" y="1905000"/>
            <a:ext cx="3543300" cy="641350"/>
          </a:xfrm>
          <a:prstGeom prst="rect">
            <a:avLst/>
          </a:prstGeom>
          <a:noFill/>
          <a:ln w="9525">
            <a:noFill/>
            <a:miter lim="800000"/>
            <a:headEnd/>
            <a:tailEnd/>
          </a:ln>
          <a:effectLst/>
        </p:spPr>
        <p:txBody>
          <a:bodyPr>
            <a:spAutoFit/>
          </a:bodyPr>
          <a:lstStyle/>
          <a:p>
            <a:pPr>
              <a:spcBef>
                <a:spcPct val="50000"/>
              </a:spcBef>
            </a:pPr>
            <a:r>
              <a:rPr lang="en-US" sz="3600" b="0" i="1">
                <a:solidFill>
                  <a:srgbClr val="660066"/>
                </a:solidFill>
                <a:latin typeface="Arial" charset="0"/>
                <a:cs typeface="Arial" charset="0"/>
              </a:rPr>
              <a:t>DWL</a:t>
            </a:r>
            <a:r>
              <a:rPr lang="en-US" sz="3600" b="0">
                <a:solidFill>
                  <a:srgbClr val="660066"/>
                </a:solidFill>
                <a:latin typeface="Arial" charset="0"/>
                <a:cs typeface="Arial" charset="0"/>
              </a:rPr>
              <a:t> = 1/2 </a:t>
            </a:r>
            <a:r>
              <a:rPr lang="en-US" sz="3600" b="0" i="1">
                <a:solidFill>
                  <a:srgbClr val="660066"/>
                </a:solidFill>
                <a:latin typeface="Arial" charset="0"/>
                <a:cs typeface="Arial" charset="0"/>
              </a:rPr>
              <a:t>T</a:t>
            </a:r>
            <a:r>
              <a:rPr lang="en-US" sz="3600" b="0">
                <a:solidFill>
                  <a:srgbClr val="660066"/>
                </a:solidFill>
                <a:latin typeface="Arial" charset="0"/>
                <a:cs typeface="Times New Roman" pitchFamily="18" charset="0"/>
                <a:sym typeface="Symbol" pitchFamily="18" charset="2"/>
              </a:rPr>
              <a:t></a:t>
            </a:r>
            <a:r>
              <a:rPr lang="en-US" sz="3600" b="0" i="1">
                <a:solidFill>
                  <a:srgbClr val="660066"/>
                </a:solidFill>
                <a:latin typeface="Arial" charset="0"/>
                <a:cs typeface="Arial" charset="0"/>
              </a:rPr>
              <a:t>Q</a:t>
            </a:r>
            <a:endParaRPr lang="en-US" sz="3600" b="0">
              <a:solidFill>
                <a:srgbClr val="660066"/>
              </a:solidFill>
            </a:endParaRPr>
          </a:p>
        </p:txBody>
      </p:sp>
      <p:sp>
        <p:nvSpPr>
          <p:cNvPr id="27654" name="Text Box 6"/>
          <p:cNvSpPr txBox="1">
            <a:spLocks noChangeArrowheads="1"/>
          </p:cNvSpPr>
          <p:nvPr/>
        </p:nvSpPr>
        <p:spPr bwMode="auto">
          <a:xfrm>
            <a:off x="685800" y="3733800"/>
            <a:ext cx="7772400" cy="2308324"/>
          </a:xfrm>
          <a:prstGeom prst="rect">
            <a:avLst/>
          </a:prstGeom>
          <a:noFill/>
          <a:ln w="9525">
            <a:noFill/>
            <a:miter lim="800000"/>
            <a:headEnd/>
            <a:tailEnd/>
          </a:ln>
          <a:effectLst/>
        </p:spPr>
        <p:txBody>
          <a:bodyPr>
            <a:spAutoFit/>
          </a:bodyPr>
          <a:lstStyle/>
          <a:p>
            <a:pPr algn="ctr">
              <a:spcBef>
                <a:spcPct val="50000"/>
              </a:spcBef>
            </a:pPr>
            <a:r>
              <a:rPr lang="en-US" sz="3600" b="0" dirty="0">
                <a:solidFill>
                  <a:srgbClr val="660066"/>
                </a:solidFill>
                <a:latin typeface="Arial" charset="0"/>
                <a:cs typeface="Arial" charset="0"/>
              </a:rPr>
              <a:t>= 1/2 </a:t>
            </a:r>
            <a:r>
              <a:rPr lang="en-US" sz="3600" b="0" i="1" dirty="0" err="1">
                <a:solidFill>
                  <a:srgbClr val="660066"/>
                </a:solidFill>
                <a:latin typeface="Arial" charset="0"/>
                <a:cs typeface="Arial" charset="0"/>
              </a:rPr>
              <a:t>t</a:t>
            </a:r>
            <a:r>
              <a:rPr lang="en-US" sz="3600" b="0" baseline="30000" dirty="0" err="1">
                <a:solidFill>
                  <a:srgbClr val="660066"/>
                </a:solidFill>
                <a:latin typeface="Arial" charset="0"/>
                <a:cs typeface="Arial" charset="0"/>
              </a:rPr>
              <a:t>2</a:t>
            </a:r>
            <a:r>
              <a:rPr lang="en-US" sz="3600" b="0" i="1" dirty="0" err="1">
                <a:solidFill>
                  <a:srgbClr val="660066"/>
                </a:solidFill>
                <a:latin typeface="Arial" charset="0"/>
                <a:cs typeface="Arial" charset="0"/>
              </a:rPr>
              <a:t>P</a:t>
            </a:r>
            <a:r>
              <a:rPr lang="en-US" sz="3600" b="0" i="1" baseline="-30000" dirty="0" err="1">
                <a:solidFill>
                  <a:srgbClr val="660066"/>
                </a:solidFill>
                <a:latin typeface="Arial" charset="0"/>
                <a:cs typeface="Arial" charset="0"/>
              </a:rPr>
              <a:t>G</a:t>
            </a:r>
            <a:r>
              <a:rPr lang="en-US" sz="3600" b="0" baseline="30000" dirty="0" err="1">
                <a:solidFill>
                  <a:srgbClr val="660066"/>
                </a:solidFill>
                <a:latin typeface="Arial" charset="0"/>
                <a:cs typeface="Arial" charset="0"/>
              </a:rPr>
              <a:t>2</a:t>
            </a:r>
            <a:r>
              <a:rPr lang="en-US" sz="3600" b="0" dirty="0">
                <a:solidFill>
                  <a:srgbClr val="660066"/>
                </a:solidFill>
                <a:latin typeface="Arial" charset="0"/>
                <a:cs typeface="Arial" charset="0"/>
              </a:rPr>
              <a:t>(</a:t>
            </a:r>
            <a:r>
              <a:rPr lang="en-US" sz="3600" b="0" i="1" dirty="0">
                <a:solidFill>
                  <a:srgbClr val="660066"/>
                </a:solidFill>
                <a:latin typeface="Arial" charset="0"/>
                <a:cs typeface="Arial" charset="0"/>
              </a:rPr>
              <a:t>Q</a:t>
            </a:r>
            <a:r>
              <a:rPr lang="en-US" sz="3600" b="0" dirty="0">
                <a:solidFill>
                  <a:srgbClr val="660066"/>
                </a:solidFill>
                <a:latin typeface="Arial" charset="0"/>
                <a:cs typeface="Arial" charset="0"/>
              </a:rPr>
              <a:t>*/</a:t>
            </a:r>
            <a:r>
              <a:rPr lang="en-US" sz="3600" b="0" i="1" dirty="0">
                <a:solidFill>
                  <a:srgbClr val="660066"/>
                </a:solidFill>
                <a:latin typeface="Arial" charset="0"/>
                <a:cs typeface="Arial" charset="0"/>
              </a:rPr>
              <a:t>P</a:t>
            </a:r>
            <a:r>
              <a:rPr lang="en-US" sz="3600" b="0" dirty="0">
                <a:solidFill>
                  <a:srgbClr val="660066"/>
                </a:solidFill>
                <a:latin typeface="Arial" charset="0"/>
                <a:cs typeface="Arial" charset="0"/>
              </a:rPr>
              <a:t>*) × (</a:t>
            </a:r>
            <a:r>
              <a:rPr lang="en-US" sz="3600" b="0" i="1" dirty="0" err="1">
                <a:solidFill>
                  <a:srgbClr val="660066"/>
                </a:solidFill>
                <a:latin typeface="Arial" charset="0"/>
                <a:cs typeface="Arial" charset="0"/>
              </a:rPr>
              <a:t>E</a:t>
            </a:r>
            <a:r>
              <a:rPr lang="en-US" sz="3600" b="0" i="1" baseline="-30000" dirty="0" err="1">
                <a:solidFill>
                  <a:srgbClr val="660066"/>
                </a:solidFill>
                <a:latin typeface="Arial" charset="0"/>
                <a:cs typeface="Arial" charset="0"/>
              </a:rPr>
              <a:t>S</a:t>
            </a:r>
            <a:r>
              <a:rPr lang="en-US" sz="3600" b="0" i="1" dirty="0" err="1">
                <a:solidFill>
                  <a:srgbClr val="660066"/>
                </a:solidFill>
                <a:latin typeface="Arial" charset="0"/>
                <a:cs typeface="Arial" charset="0"/>
              </a:rPr>
              <a:t>E</a:t>
            </a:r>
            <a:r>
              <a:rPr lang="en-US" sz="3600" b="0" i="1" baseline="-30000" dirty="0" err="1">
                <a:solidFill>
                  <a:srgbClr val="660066"/>
                </a:solidFill>
                <a:latin typeface="Arial" charset="0"/>
                <a:cs typeface="Arial" charset="0"/>
              </a:rPr>
              <a:t>D</a:t>
            </a:r>
            <a:r>
              <a:rPr lang="en-US" sz="3600" b="0" dirty="0">
                <a:solidFill>
                  <a:srgbClr val="660066"/>
                </a:solidFill>
                <a:latin typeface="Arial" charset="0"/>
                <a:cs typeface="Arial" charset="0"/>
              </a:rPr>
              <a:t>)/(</a:t>
            </a:r>
            <a:r>
              <a:rPr lang="en-US" sz="3600" b="0" i="1" dirty="0">
                <a:solidFill>
                  <a:srgbClr val="660066"/>
                </a:solidFill>
                <a:latin typeface="Arial" charset="0"/>
                <a:cs typeface="Arial" charset="0"/>
              </a:rPr>
              <a:t>E</a:t>
            </a:r>
            <a:r>
              <a:rPr lang="en-US" sz="3600" b="0" i="1" baseline="-30000" dirty="0">
                <a:solidFill>
                  <a:srgbClr val="660066"/>
                </a:solidFill>
                <a:latin typeface="Arial" charset="0"/>
                <a:cs typeface="Arial" charset="0"/>
              </a:rPr>
              <a:t>S </a:t>
            </a:r>
            <a:r>
              <a:rPr lang="en-US" sz="3600" b="0" dirty="0">
                <a:solidFill>
                  <a:srgbClr val="660066"/>
                </a:solidFill>
                <a:latin typeface="Arial" charset="0"/>
                <a:cs typeface="Arial" charset="0"/>
              </a:rPr>
              <a:t>– </a:t>
            </a:r>
            <a:r>
              <a:rPr lang="en-US" sz="3600" b="0" i="1" dirty="0">
                <a:solidFill>
                  <a:srgbClr val="660066"/>
                </a:solidFill>
                <a:latin typeface="Arial" charset="0"/>
                <a:cs typeface="Arial" charset="0"/>
              </a:rPr>
              <a:t>E</a:t>
            </a:r>
            <a:r>
              <a:rPr lang="en-US" sz="3600" b="0" i="1" baseline="-30000" dirty="0">
                <a:solidFill>
                  <a:srgbClr val="660066"/>
                </a:solidFill>
                <a:latin typeface="Arial" charset="0"/>
                <a:cs typeface="Arial" charset="0"/>
              </a:rPr>
              <a:t>D</a:t>
            </a:r>
            <a:r>
              <a:rPr lang="en-US" sz="3600" b="0" dirty="0">
                <a:solidFill>
                  <a:srgbClr val="660066"/>
                </a:solidFill>
                <a:latin typeface="Arial" charset="0"/>
                <a:cs typeface="Arial" charset="0"/>
              </a:rPr>
              <a:t>)</a:t>
            </a:r>
            <a:endParaRPr lang="en-US" sz="3600" b="0" dirty="0">
              <a:solidFill>
                <a:srgbClr val="660066"/>
              </a:solidFill>
              <a:cs typeface="Times New Roman" pitchFamily="18" charset="0"/>
            </a:endParaRPr>
          </a:p>
          <a:p>
            <a:pPr algn="ctr">
              <a:spcBef>
                <a:spcPct val="50000"/>
              </a:spcBef>
            </a:pPr>
            <a:r>
              <a:rPr lang="en-US" sz="3600" b="0" dirty="0">
                <a:latin typeface="Arial" charset="0"/>
                <a:cs typeface="Arial" charset="0"/>
              </a:rPr>
              <a:t>if </a:t>
            </a:r>
            <a:r>
              <a:rPr lang="en-US" sz="3600" b="0" i="1" dirty="0">
                <a:latin typeface="Arial" charset="0"/>
                <a:cs typeface="Arial" charset="0"/>
              </a:rPr>
              <a:t>t</a:t>
            </a:r>
            <a:r>
              <a:rPr lang="en-US" sz="3600" b="0" dirty="0">
                <a:latin typeface="Arial" charset="0"/>
                <a:cs typeface="Arial" charset="0"/>
              </a:rPr>
              <a:t> is very small, </a:t>
            </a:r>
            <a:r>
              <a:rPr lang="en-US" sz="3600" b="0" dirty="0" smtClean="0">
                <a:latin typeface="Arial" charset="0"/>
                <a:cs typeface="Arial" charset="0"/>
              </a:rPr>
              <a:t>then </a:t>
            </a:r>
            <a:r>
              <a:rPr lang="en-US" sz="3600" i="1" dirty="0" smtClean="0">
                <a:latin typeface="Arial" charset="0"/>
                <a:cs typeface="Arial" charset="0"/>
              </a:rPr>
              <a:t>P</a:t>
            </a:r>
            <a:r>
              <a:rPr lang="en-US" sz="3600" dirty="0" smtClean="0">
                <a:latin typeface="Arial" charset="0"/>
                <a:cs typeface="Arial" charset="0"/>
              </a:rPr>
              <a:t>*=</a:t>
            </a:r>
            <a:r>
              <a:rPr lang="en-US" sz="3600" i="1" dirty="0" smtClean="0">
                <a:latin typeface="Arial" charset="0"/>
                <a:cs typeface="Arial" charset="0"/>
              </a:rPr>
              <a:t>P</a:t>
            </a:r>
            <a:r>
              <a:rPr lang="en-US" sz="3600" i="1" baseline="-30000" dirty="0" smtClean="0">
                <a:latin typeface="Arial" charset="0"/>
                <a:cs typeface="Arial" charset="0"/>
              </a:rPr>
              <a:t>G, </a:t>
            </a:r>
            <a:endParaRPr lang="en-US" sz="3600" b="0" dirty="0">
              <a:cs typeface="Times New Roman" pitchFamily="18" charset="0"/>
            </a:endParaRPr>
          </a:p>
          <a:p>
            <a:pPr algn="ctr">
              <a:spcBef>
                <a:spcPct val="50000"/>
              </a:spcBef>
            </a:pPr>
            <a:r>
              <a:rPr lang="en-US" sz="3600" b="0" dirty="0">
                <a:solidFill>
                  <a:srgbClr val="660066"/>
                </a:solidFill>
                <a:latin typeface="Arial" charset="0"/>
                <a:cs typeface="Arial" charset="0"/>
              </a:rPr>
              <a:t>= 1/2 </a:t>
            </a:r>
            <a:r>
              <a:rPr lang="en-US" sz="3600" b="0" i="1" dirty="0" err="1">
                <a:solidFill>
                  <a:srgbClr val="660066"/>
                </a:solidFill>
                <a:latin typeface="Arial" charset="0"/>
                <a:cs typeface="Arial" charset="0"/>
              </a:rPr>
              <a:t>t</a:t>
            </a:r>
            <a:r>
              <a:rPr lang="en-US" sz="3600" b="0" baseline="30000" dirty="0" err="1">
                <a:solidFill>
                  <a:srgbClr val="660066"/>
                </a:solidFill>
                <a:latin typeface="Arial" charset="0"/>
                <a:cs typeface="Arial" charset="0"/>
              </a:rPr>
              <a:t>2</a:t>
            </a:r>
            <a:r>
              <a:rPr lang="en-US" sz="3600" b="0" i="1" dirty="0" err="1">
                <a:solidFill>
                  <a:srgbClr val="660066"/>
                </a:solidFill>
                <a:latin typeface="Arial" charset="0"/>
                <a:cs typeface="Arial" charset="0"/>
              </a:rPr>
              <a:t>P</a:t>
            </a:r>
            <a:r>
              <a:rPr lang="en-US" sz="3600" b="0" dirty="0">
                <a:solidFill>
                  <a:srgbClr val="660066"/>
                </a:solidFill>
                <a:latin typeface="Arial" charset="0"/>
                <a:cs typeface="Arial" charset="0"/>
              </a:rPr>
              <a:t>*</a:t>
            </a:r>
            <a:r>
              <a:rPr lang="en-US" sz="3600" b="0" i="1" dirty="0">
                <a:solidFill>
                  <a:srgbClr val="660066"/>
                </a:solidFill>
                <a:latin typeface="Arial" charset="0"/>
                <a:cs typeface="Arial" charset="0"/>
              </a:rPr>
              <a:t>Q</a:t>
            </a:r>
            <a:r>
              <a:rPr lang="en-US" sz="3600" b="0" dirty="0">
                <a:solidFill>
                  <a:srgbClr val="660066"/>
                </a:solidFill>
                <a:latin typeface="Arial" charset="0"/>
                <a:cs typeface="Arial" charset="0"/>
              </a:rPr>
              <a:t>*(</a:t>
            </a:r>
            <a:r>
              <a:rPr lang="en-US" sz="3600" b="0" i="1" dirty="0" err="1">
                <a:solidFill>
                  <a:srgbClr val="660066"/>
                </a:solidFill>
                <a:latin typeface="Arial" charset="0"/>
                <a:cs typeface="Arial" charset="0"/>
              </a:rPr>
              <a:t>E</a:t>
            </a:r>
            <a:r>
              <a:rPr lang="en-US" sz="3600" b="0" i="1" baseline="-30000" dirty="0" err="1">
                <a:solidFill>
                  <a:srgbClr val="660066"/>
                </a:solidFill>
                <a:latin typeface="Arial" charset="0"/>
                <a:cs typeface="Arial" charset="0"/>
              </a:rPr>
              <a:t>S</a:t>
            </a:r>
            <a:r>
              <a:rPr lang="en-US" sz="3600" b="0" i="1" dirty="0" err="1">
                <a:solidFill>
                  <a:srgbClr val="660066"/>
                </a:solidFill>
                <a:latin typeface="Arial" charset="0"/>
                <a:cs typeface="Arial" charset="0"/>
              </a:rPr>
              <a:t>E</a:t>
            </a:r>
            <a:r>
              <a:rPr lang="en-US" sz="3600" b="0" i="1" baseline="-30000" dirty="0" err="1">
                <a:solidFill>
                  <a:srgbClr val="660066"/>
                </a:solidFill>
                <a:latin typeface="Arial" charset="0"/>
                <a:cs typeface="Arial" charset="0"/>
              </a:rPr>
              <a:t>D</a:t>
            </a:r>
            <a:r>
              <a:rPr lang="en-US" sz="3600" b="0" dirty="0">
                <a:solidFill>
                  <a:srgbClr val="660066"/>
                </a:solidFill>
                <a:latin typeface="Arial" charset="0"/>
                <a:cs typeface="Arial" charset="0"/>
              </a:rPr>
              <a:t>)/(</a:t>
            </a:r>
            <a:r>
              <a:rPr lang="en-US" sz="3600" b="0" i="1" dirty="0">
                <a:solidFill>
                  <a:srgbClr val="660066"/>
                </a:solidFill>
                <a:latin typeface="Arial" charset="0"/>
                <a:cs typeface="Arial" charset="0"/>
              </a:rPr>
              <a:t>E</a:t>
            </a:r>
            <a:r>
              <a:rPr lang="en-US" sz="3600" b="0" i="1" baseline="-30000" dirty="0">
                <a:solidFill>
                  <a:srgbClr val="660066"/>
                </a:solidFill>
                <a:latin typeface="Arial" charset="0"/>
                <a:cs typeface="Arial" charset="0"/>
              </a:rPr>
              <a:t>S</a:t>
            </a:r>
            <a:r>
              <a:rPr lang="en-US" sz="3600" b="0" dirty="0">
                <a:solidFill>
                  <a:srgbClr val="660066"/>
                </a:solidFill>
                <a:latin typeface="Arial" charset="0"/>
                <a:cs typeface="Arial" charset="0"/>
              </a:rPr>
              <a:t> – </a:t>
            </a:r>
            <a:r>
              <a:rPr lang="en-US" sz="3600" b="0" i="1" dirty="0">
                <a:solidFill>
                  <a:srgbClr val="660066"/>
                </a:solidFill>
                <a:latin typeface="Arial" charset="0"/>
                <a:cs typeface="Arial" charset="0"/>
              </a:rPr>
              <a:t>E</a:t>
            </a:r>
            <a:r>
              <a:rPr lang="en-US" sz="3600" b="0" i="1" baseline="-30000" dirty="0">
                <a:solidFill>
                  <a:srgbClr val="660066"/>
                </a:solidFill>
                <a:latin typeface="Arial" charset="0"/>
                <a:cs typeface="Arial" charset="0"/>
              </a:rPr>
              <a:t>D</a:t>
            </a:r>
            <a:r>
              <a:rPr lang="en-US" sz="3600" b="0" dirty="0">
                <a:solidFill>
                  <a:srgbClr val="660066"/>
                </a:solidFill>
                <a:latin typeface="Arial" charset="0"/>
                <a:cs typeface="Arial" charset="0"/>
              </a:rPr>
              <a:t>)</a:t>
            </a:r>
            <a:r>
              <a:rPr lang="en-US" sz="3600" b="0" dirty="0"/>
              <a:t> </a:t>
            </a:r>
          </a:p>
        </p:txBody>
      </p:sp>
      <p:sp>
        <p:nvSpPr>
          <p:cNvPr id="27658" name="Text Box 10"/>
          <p:cNvSpPr txBox="1">
            <a:spLocks noChangeArrowheads="1"/>
          </p:cNvSpPr>
          <p:nvPr/>
        </p:nvSpPr>
        <p:spPr bwMode="auto">
          <a:xfrm>
            <a:off x="3756025" y="2786063"/>
            <a:ext cx="1652588" cy="641350"/>
          </a:xfrm>
          <a:prstGeom prst="rect">
            <a:avLst/>
          </a:prstGeom>
          <a:noFill/>
          <a:ln w="9525">
            <a:noFill/>
            <a:miter lim="800000"/>
            <a:headEnd/>
            <a:tailEnd/>
          </a:ln>
          <a:effectLst/>
        </p:spPr>
        <p:txBody>
          <a:bodyPr wrap="none">
            <a:spAutoFit/>
          </a:bodyPr>
          <a:lstStyle/>
          <a:p>
            <a:pPr>
              <a:spcBef>
                <a:spcPct val="50000"/>
              </a:spcBef>
            </a:pPr>
            <a:r>
              <a:rPr lang="en-US" sz="3600" b="0" i="1">
                <a:solidFill>
                  <a:srgbClr val="660066"/>
                </a:solidFill>
                <a:latin typeface="Arial" charset="0"/>
                <a:cs typeface="Arial" charset="0"/>
              </a:rPr>
              <a:t>T </a:t>
            </a:r>
            <a:r>
              <a:rPr lang="en-US" sz="3600" b="0">
                <a:solidFill>
                  <a:srgbClr val="660066"/>
                </a:solidFill>
                <a:latin typeface="Arial" charset="0"/>
                <a:cs typeface="Arial" charset="0"/>
              </a:rPr>
              <a:t>= </a:t>
            </a:r>
            <a:r>
              <a:rPr lang="en-US" sz="3600" b="0" i="1">
                <a:solidFill>
                  <a:srgbClr val="660066"/>
                </a:solidFill>
                <a:latin typeface="Arial" charset="0"/>
                <a:cs typeface="Arial" charset="0"/>
              </a:rPr>
              <a:t>tP</a:t>
            </a:r>
            <a:r>
              <a:rPr lang="en-US" sz="3600" b="0" i="1" baseline="-30000">
                <a:solidFill>
                  <a:srgbClr val="660066"/>
                </a:solidFill>
                <a:latin typeface="Arial" charset="0"/>
                <a:cs typeface="Arial" charset="0"/>
              </a:rPr>
              <a:t>G</a:t>
            </a:r>
            <a:endParaRPr lang="en-US" sz="3600">
              <a:solidFill>
                <a:srgbClr val="66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wipe(left)">
                                      <p:cBhvr>
                                        <p:cTn id="7" dur="500"/>
                                        <p:tgtEl>
                                          <p:spTgt spid="2765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658">
                                            <p:txEl>
                                              <p:pRg st="0" end="0"/>
                                            </p:txEl>
                                          </p:spTgt>
                                        </p:tgtEl>
                                        <p:attrNameLst>
                                          <p:attrName>style.visibility</p:attrName>
                                        </p:attrNameLst>
                                      </p:cBhvr>
                                      <p:to>
                                        <p:strVal val="visible"/>
                                      </p:to>
                                    </p:set>
                                    <p:animEffect transition="in" filter="wipe(left)">
                                      <p:cBhvr>
                                        <p:cTn id="11" dur="500"/>
                                        <p:tgtEl>
                                          <p:spTgt spid="27658">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654">
                                            <p:txEl>
                                              <p:pRg st="0" end="0"/>
                                            </p:txEl>
                                          </p:spTgt>
                                        </p:tgtEl>
                                        <p:attrNameLst>
                                          <p:attrName>style.visibility</p:attrName>
                                        </p:attrNameLst>
                                      </p:cBhvr>
                                      <p:to>
                                        <p:strVal val="visible"/>
                                      </p:to>
                                    </p:set>
                                    <p:animEffect transition="in" filter="wipe(left)">
                                      <p:cBhvr>
                                        <p:cTn id="15" dur="500"/>
                                        <p:tgtEl>
                                          <p:spTgt spid="27654">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654">
                                            <p:txEl>
                                              <p:pRg st="1" end="1"/>
                                            </p:txEl>
                                          </p:spTgt>
                                        </p:tgtEl>
                                        <p:attrNameLst>
                                          <p:attrName>style.visibility</p:attrName>
                                        </p:attrNameLst>
                                      </p:cBhvr>
                                      <p:to>
                                        <p:strVal val="visible"/>
                                      </p:to>
                                    </p:set>
                                    <p:animEffect transition="in" filter="wipe(left)">
                                      <p:cBhvr>
                                        <p:cTn id="19" dur="500"/>
                                        <p:tgtEl>
                                          <p:spTgt spid="27654">
                                            <p:txEl>
                                              <p:pRg st="1" end="1"/>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654">
                                            <p:txEl>
                                              <p:pRg st="2" end="2"/>
                                            </p:txEl>
                                          </p:spTgt>
                                        </p:tgtEl>
                                        <p:attrNameLst>
                                          <p:attrName>style.visibility</p:attrName>
                                        </p:attrNameLst>
                                      </p:cBhvr>
                                      <p:to>
                                        <p:strVal val="visible"/>
                                      </p:to>
                                    </p:set>
                                    <p:animEffect transition="in" filter="wipe(left)">
                                      <p:cBhvr>
                                        <p:cTn id="23" dur="500"/>
                                        <p:tgtEl>
                                          <p:spTgt spid="2765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advAuto="0"/>
      <p:bldP spid="27654" grpId="0" build="p" autoUpdateAnimBg="0" advAuto="0"/>
      <p:bldP spid="27658"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609600" y="0"/>
            <a:ext cx="7772400" cy="1143000"/>
          </a:xfrm>
        </p:spPr>
        <p:txBody>
          <a:bodyPr/>
          <a:lstStyle/>
          <a:p>
            <a:r>
              <a:rPr lang="en-US" sz="2400" dirty="0" smtClean="0"/>
              <a:t>Impact </a:t>
            </a:r>
            <a:r>
              <a:rPr lang="en-US" sz="2400" dirty="0"/>
              <a:t>of an Ad Valorem Tax on Labor</a:t>
            </a:r>
          </a:p>
        </p:txBody>
      </p:sp>
      <p:sp>
        <p:nvSpPr>
          <p:cNvPr id="5199" name="Freeform 79"/>
          <p:cNvSpPr>
            <a:spLocks/>
          </p:cNvSpPr>
          <p:nvPr/>
        </p:nvSpPr>
        <p:spPr bwMode="auto">
          <a:xfrm>
            <a:off x="4962525" y="2489200"/>
            <a:ext cx="331788" cy="871538"/>
          </a:xfrm>
          <a:custGeom>
            <a:avLst/>
            <a:gdLst/>
            <a:ahLst/>
            <a:cxnLst>
              <a:cxn ang="0">
                <a:pos x="0" y="0"/>
              </a:cxn>
              <a:cxn ang="0">
                <a:pos x="0" y="0"/>
              </a:cxn>
              <a:cxn ang="0">
                <a:pos x="17" y="0"/>
              </a:cxn>
              <a:cxn ang="0">
                <a:pos x="209" y="175"/>
              </a:cxn>
              <a:cxn ang="0">
                <a:pos x="0" y="549"/>
              </a:cxn>
              <a:cxn ang="0">
                <a:pos x="0" y="0"/>
              </a:cxn>
            </a:cxnLst>
            <a:rect l="0" t="0" r="r" b="b"/>
            <a:pathLst>
              <a:path w="209" h="549">
                <a:moveTo>
                  <a:pt x="0" y="0"/>
                </a:moveTo>
                <a:lnTo>
                  <a:pt x="0" y="0"/>
                </a:lnTo>
                <a:lnTo>
                  <a:pt x="17" y="0"/>
                </a:lnTo>
                <a:lnTo>
                  <a:pt x="209" y="175"/>
                </a:lnTo>
                <a:lnTo>
                  <a:pt x="0" y="549"/>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5200" name="Freeform 80"/>
          <p:cNvSpPr>
            <a:spLocks/>
          </p:cNvSpPr>
          <p:nvPr/>
        </p:nvSpPr>
        <p:spPr bwMode="auto">
          <a:xfrm>
            <a:off x="2557463" y="2489200"/>
            <a:ext cx="2405062" cy="871538"/>
          </a:xfrm>
          <a:custGeom>
            <a:avLst/>
            <a:gdLst/>
            <a:ahLst/>
            <a:cxnLst>
              <a:cxn ang="0">
                <a:pos x="0" y="0"/>
              </a:cxn>
              <a:cxn ang="0">
                <a:pos x="0" y="0"/>
              </a:cxn>
              <a:cxn ang="0">
                <a:pos x="1515" y="0"/>
              </a:cxn>
              <a:cxn ang="0">
                <a:pos x="1515" y="549"/>
              </a:cxn>
              <a:cxn ang="0">
                <a:pos x="0" y="549"/>
              </a:cxn>
              <a:cxn ang="0">
                <a:pos x="0" y="0"/>
              </a:cxn>
            </a:cxnLst>
            <a:rect l="0" t="0" r="r" b="b"/>
            <a:pathLst>
              <a:path w="1515" h="549">
                <a:moveTo>
                  <a:pt x="0" y="0"/>
                </a:moveTo>
                <a:lnTo>
                  <a:pt x="0" y="0"/>
                </a:lnTo>
                <a:lnTo>
                  <a:pt x="1515" y="0"/>
                </a:lnTo>
                <a:lnTo>
                  <a:pt x="1515" y="549"/>
                </a:lnTo>
                <a:lnTo>
                  <a:pt x="0" y="549"/>
                </a:lnTo>
                <a:lnTo>
                  <a:pt x="0" y="0"/>
                </a:lnTo>
                <a:close/>
              </a:path>
            </a:pathLst>
          </a:custGeom>
          <a:blipFill dpi="0" rotWithShape="0">
            <a:blip r:embed="rId3" cstate="print"/>
            <a:srcRect/>
            <a:tile tx="0" ty="0" sx="100000" sy="100000" flip="none" algn="tl"/>
          </a:blipFill>
          <a:ln w="9525">
            <a:noFill/>
            <a:round/>
            <a:headEnd/>
            <a:tailEnd/>
          </a:ln>
        </p:spPr>
        <p:txBody>
          <a:bodyPr/>
          <a:lstStyle/>
          <a:p>
            <a:endParaRPr lang="en-US"/>
          </a:p>
        </p:txBody>
      </p:sp>
      <p:grpSp>
        <p:nvGrpSpPr>
          <p:cNvPr id="2" name="Group 82"/>
          <p:cNvGrpSpPr>
            <a:grpSpLocks/>
          </p:cNvGrpSpPr>
          <p:nvPr/>
        </p:nvGrpSpPr>
        <p:grpSpPr bwMode="auto">
          <a:xfrm>
            <a:off x="2570163" y="2517775"/>
            <a:ext cx="2724150" cy="3081338"/>
            <a:chOff x="1236" y="1586"/>
            <a:chExt cx="1716" cy="1941"/>
          </a:xfrm>
        </p:grpSpPr>
        <p:sp>
          <p:nvSpPr>
            <p:cNvPr id="5203" name="Freeform 83"/>
            <p:cNvSpPr>
              <a:spLocks/>
            </p:cNvSpPr>
            <p:nvPr/>
          </p:nvSpPr>
          <p:spPr bwMode="auto">
            <a:xfrm>
              <a:off x="1236" y="1751"/>
              <a:ext cx="1716" cy="1776"/>
            </a:xfrm>
            <a:custGeom>
              <a:avLst/>
              <a:gdLst/>
              <a:ahLst/>
              <a:cxnLst>
                <a:cxn ang="0">
                  <a:pos x="0" y="0"/>
                </a:cxn>
                <a:cxn ang="0">
                  <a:pos x="1716" y="0"/>
                </a:cxn>
                <a:cxn ang="0">
                  <a:pos x="1716" y="1776"/>
                </a:cxn>
              </a:cxnLst>
              <a:rect l="0" t="0" r="r" b="b"/>
              <a:pathLst>
                <a:path w="1716" h="1776">
                  <a:moveTo>
                    <a:pt x="0" y="0"/>
                  </a:moveTo>
                  <a:lnTo>
                    <a:pt x="1716" y="0"/>
                  </a:lnTo>
                  <a:lnTo>
                    <a:pt x="1716" y="1776"/>
                  </a:lnTo>
                </a:path>
              </a:pathLst>
            </a:custGeom>
            <a:noFill/>
            <a:ln w="82550" cap="rnd">
              <a:solidFill>
                <a:srgbClr val="006600"/>
              </a:solidFill>
              <a:prstDash val="sysDot"/>
              <a:round/>
              <a:headEnd/>
              <a:tailEnd/>
            </a:ln>
          </p:spPr>
          <p:txBody>
            <a:bodyPr/>
            <a:lstStyle/>
            <a:p>
              <a:endParaRPr lang="en-US"/>
            </a:p>
          </p:txBody>
        </p:sp>
        <p:sp>
          <p:nvSpPr>
            <p:cNvPr id="5204" name="Freeform 84"/>
            <p:cNvSpPr>
              <a:spLocks/>
            </p:cNvSpPr>
            <p:nvPr/>
          </p:nvSpPr>
          <p:spPr bwMode="auto">
            <a:xfrm>
              <a:off x="1236" y="1586"/>
              <a:ext cx="1515" cy="1941"/>
            </a:xfrm>
            <a:custGeom>
              <a:avLst/>
              <a:gdLst/>
              <a:ahLst/>
              <a:cxnLst>
                <a:cxn ang="0">
                  <a:pos x="0" y="0"/>
                </a:cxn>
                <a:cxn ang="0">
                  <a:pos x="1515" y="0"/>
                </a:cxn>
                <a:cxn ang="0">
                  <a:pos x="1515" y="1941"/>
                </a:cxn>
              </a:cxnLst>
              <a:rect l="0" t="0" r="r" b="b"/>
              <a:pathLst>
                <a:path w="1515" h="1941">
                  <a:moveTo>
                    <a:pt x="0" y="0"/>
                  </a:moveTo>
                  <a:lnTo>
                    <a:pt x="1515" y="0"/>
                  </a:lnTo>
                  <a:lnTo>
                    <a:pt x="1515" y="1941"/>
                  </a:lnTo>
                </a:path>
              </a:pathLst>
            </a:custGeom>
            <a:noFill/>
            <a:ln w="82550" cap="rnd">
              <a:solidFill>
                <a:srgbClr val="006600"/>
              </a:solidFill>
              <a:prstDash val="sysDot"/>
              <a:round/>
              <a:headEnd/>
              <a:tailEnd/>
            </a:ln>
          </p:spPr>
          <p:txBody>
            <a:bodyPr/>
            <a:lstStyle/>
            <a:p>
              <a:endParaRPr lang="en-US"/>
            </a:p>
          </p:txBody>
        </p:sp>
        <p:sp>
          <p:nvSpPr>
            <p:cNvPr id="5205" name="Line 85"/>
            <p:cNvSpPr>
              <a:spLocks noChangeShapeType="1"/>
            </p:cNvSpPr>
            <p:nvPr/>
          </p:nvSpPr>
          <p:spPr bwMode="auto">
            <a:xfrm flipH="1">
              <a:off x="1236" y="2126"/>
              <a:ext cx="1515" cy="1"/>
            </a:xfrm>
            <a:prstGeom prst="line">
              <a:avLst/>
            </a:prstGeom>
            <a:noFill/>
            <a:ln w="82550" cap="rnd">
              <a:solidFill>
                <a:srgbClr val="006600"/>
              </a:solidFill>
              <a:prstDash val="sysDot"/>
              <a:round/>
              <a:headEnd/>
              <a:tailEnd/>
            </a:ln>
          </p:spPr>
          <p:txBody>
            <a:bodyPr/>
            <a:lstStyle/>
            <a:p>
              <a:endParaRPr lang="en-US"/>
            </a:p>
          </p:txBody>
        </p:sp>
      </p:grpSp>
      <p:sp>
        <p:nvSpPr>
          <p:cNvPr id="5206" name="Rectangle 86"/>
          <p:cNvSpPr>
            <a:spLocks noChangeArrowheads="1"/>
          </p:cNvSpPr>
          <p:nvPr/>
        </p:nvSpPr>
        <p:spPr bwMode="auto">
          <a:xfrm>
            <a:off x="1019175" y="2309813"/>
            <a:ext cx="1528763" cy="396875"/>
          </a:xfrm>
          <a:prstGeom prst="rect">
            <a:avLst/>
          </a:prstGeom>
          <a:noFill/>
          <a:ln w="9525">
            <a:noFill/>
            <a:miter lim="800000"/>
            <a:headEnd/>
            <a:tailEnd/>
          </a:ln>
        </p:spPr>
        <p:txBody>
          <a:bodyPr wrap="none" lIns="0" tIns="0" rIns="0" bIns="0">
            <a:spAutoFit/>
          </a:bodyPr>
          <a:lstStyle/>
          <a:p>
            <a:pPr algn="r"/>
            <a:r>
              <a:rPr lang="en-US" sz="2600" b="0" i="1">
                <a:solidFill>
                  <a:srgbClr val="660066"/>
                </a:solidFill>
                <a:latin typeface="Arial" charset="0"/>
              </a:rPr>
              <a:t>W</a:t>
            </a:r>
            <a:r>
              <a:rPr lang="en-US" sz="2600" b="0" i="1" baseline="-25000">
                <a:solidFill>
                  <a:srgbClr val="660066"/>
                </a:solidFill>
                <a:latin typeface="Arial" charset="0"/>
              </a:rPr>
              <a:t>G</a:t>
            </a:r>
            <a:r>
              <a:rPr lang="en-US" sz="2600" b="0" baseline="-25000">
                <a:solidFill>
                  <a:srgbClr val="660066"/>
                </a:solidFill>
                <a:latin typeface="Arial" charset="0"/>
              </a:rPr>
              <a:t> </a:t>
            </a:r>
            <a:r>
              <a:rPr lang="en-US" sz="2600" b="0">
                <a:solidFill>
                  <a:srgbClr val="660066"/>
                </a:solidFill>
                <a:latin typeface="Arial" charset="0"/>
              </a:rPr>
              <a:t>=</a:t>
            </a:r>
            <a:r>
              <a:rPr lang="en-US" sz="2600" b="0" baseline="-25000">
                <a:solidFill>
                  <a:srgbClr val="660066"/>
                </a:solidFill>
                <a:latin typeface="Arial" charset="0"/>
              </a:rPr>
              <a:t> </a:t>
            </a:r>
            <a:r>
              <a:rPr lang="en-US" sz="2600" b="0">
                <a:solidFill>
                  <a:srgbClr val="660066"/>
                </a:solidFill>
                <a:latin typeface="Arial" charset="0"/>
              </a:rPr>
              <a:t>5.20 </a:t>
            </a:r>
            <a:endParaRPr lang="en-US">
              <a:solidFill>
                <a:srgbClr val="660066"/>
              </a:solidFill>
            </a:endParaRPr>
          </a:p>
        </p:txBody>
      </p:sp>
      <p:sp>
        <p:nvSpPr>
          <p:cNvPr id="5207" name="Freeform 87"/>
          <p:cNvSpPr>
            <a:spLocks/>
          </p:cNvSpPr>
          <p:nvPr/>
        </p:nvSpPr>
        <p:spPr bwMode="auto">
          <a:xfrm>
            <a:off x="2570163" y="1260475"/>
            <a:ext cx="6192837" cy="4338638"/>
          </a:xfrm>
          <a:custGeom>
            <a:avLst/>
            <a:gdLst/>
            <a:ahLst/>
            <a:cxnLst>
              <a:cxn ang="0">
                <a:pos x="0" y="0"/>
              </a:cxn>
              <a:cxn ang="0">
                <a:pos x="0" y="2733"/>
              </a:cxn>
              <a:cxn ang="0">
                <a:pos x="3901" y="2733"/>
              </a:cxn>
            </a:cxnLst>
            <a:rect l="0" t="0" r="r" b="b"/>
            <a:pathLst>
              <a:path w="3901" h="2733">
                <a:moveTo>
                  <a:pt x="0" y="0"/>
                </a:moveTo>
                <a:lnTo>
                  <a:pt x="0" y="2733"/>
                </a:lnTo>
                <a:lnTo>
                  <a:pt x="3901" y="2733"/>
                </a:lnTo>
              </a:path>
            </a:pathLst>
          </a:custGeom>
          <a:noFill/>
          <a:ln w="82550">
            <a:solidFill>
              <a:srgbClr val="000000"/>
            </a:solidFill>
            <a:prstDash val="solid"/>
            <a:round/>
            <a:headEnd/>
            <a:tailEnd/>
          </a:ln>
        </p:spPr>
        <p:txBody>
          <a:bodyPr/>
          <a:lstStyle/>
          <a:p>
            <a:endParaRPr lang="en-US"/>
          </a:p>
        </p:txBody>
      </p:sp>
      <p:grpSp>
        <p:nvGrpSpPr>
          <p:cNvPr id="3" name="Group 112"/>
          <p:cNvGrpSpPr>
            <a:grpSpLocks/>
          </p:cNvGrpSpPr>
          <p:nvPr/>
        </p:nvGrpSpPr>
        <p:grpSpPr bwMode="auto">
          <a:xfrm>
            <a:off x="2640013" y="3194050"/>
            <a:ext cx="2058987" cy="769938"/>
            <a:chOff x="1663" y="2012"/>
            <a:chExt cx="1297" cy="485"/>
          </a:xfrm>
        </p:grpSpPr>
        <p:sp>
          <p:nvSpPr>
            <p:cNvPr id="5209" name="Line 89"/>
            <p:cNvSpPr>
              <a:spLocks noChangeShapeType="1"/>
            </p:cNvSpPr>
            <p:nvPr/>
          </p:nvSpPr>
          <p:spPr bwMode="auto">
            <a:xfrm flipV="1">
              <a:off x="2264" y="2012"/>
              <a:ext cx="1" cy="227"/>
            </a:xfrm>
            <a:prstGeom prst="line">
              <a:avLst/>
            </a:prstGeom>
            <a:noFill/>
            <a:ln w="27051">
              <a:solidFill>
                <a:srgbClr val="000000"/>
              </a:solidFill>
              <a:round/>
              <a:headEnd/>
              <a:tailEnd type="stealth" w="lg" len="lg"/>
            </a:ln>
          </p:spPr>
          <p:txBody>
            <a:bodyPr/>
            <a:lstStyle/>
            <a:p>
              <a:endParaRPr lang="en-US"/>
            </a:p>
          </p:txBody>
        </p:sp>
        <p:sp>
          <p:nvSpPr>
            <p:cNvPr id="5212" name="Rectangle 92"/>
            <p:cNvSpPr>
              <a:spLocks noChangeArrowheads="1"/>
            </p:cNvSpPr>
            <p:nvPr/>
          </p:nvSpPr>
          <p:spPr bwMode="auto">
            <a:xfrm>
              <a:off x="1663" y="2247"/>
              <a:ext cx="1297"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Tax Revenue </a:t>
              </a:r>
              <a:endParaRPr lang="en-US"/>
            </a:p>
          </p:txBody>
        </p:sp>
      </p:grpSp>
      <p:sp>
        <p:nvSpPr>
          <p:cNvPr id="5213" name="Rectangle 93"/>
          <p:cNvSpPr>
            <a:spLocks noChangeArrowheads="1"/>
          </p:cNvSpPr>
          <p:nvPr/>
        </p:nvSpPr>
        <p:spPr bwMode="auto">
          <a:xfrm>
            <a:off x="1031875" y="3200400"/>
            <a:ext cx="1516063" cy="396875"/>
          </a:xfrm>
          <a:prstGeom prst="rect">
            <a:avLst/>
          </a:prstGeom>
          <a:noFill/>
          <a:ln w="9525">
            <a:noFill/>
            <a:miter lim="800000"/>
            <a:headEnd/>
            <a:tailEnd/>
          </a:ln>
        </p:spPr>
        <p:txBody>
          <a:bodyPr wrap="none" lIns="0" tIns="0" rIns="0" bIns="0">
            <a:spAutoFit/>
          </a:bodyPr>
          <a:lstStyle/>
          <a:p>
            <a:pPr algn="r"/>
            <a:r>
              <a:rPr lang="en-US" sz="2600" b="0" i="1">
                <a:solidFill>
                  <a:srgbClr val="660066"/>
                </a:solidFill>
                <a:latin typeface="Arial" charset="0"/>
              </a:rPr>
              <a:t>W</a:t>
            </a:r>
            <a:r>
              <a:rPr lang="en-US" sz="2600" b="0" i="1" baseline="-25000">
                <a:solidFill>
                  <a:srgbClr val="660066"/>
                </a:solidFill>
                <a:latin typeface="Arial" charset="0"/>
              </a:rPr>
              <a:t>N</a:t>
            </a:r>
            <a:r>
              <a:rPr lang="en-US" sz="2600" b="0" baseline="-25000">
                <a:solidFill>
                  <a:srgbClr val="660066"/>
                </a:solidFill>
                <a:latin typeface="Arial" charset="0"/>
              </a:rPr>
              <a:t> </a:t>
            </a:r>
            <a:r>
              <a:rPr lang="en-US" sz="2600" b="0">
                <a:solidFill>
                  <a:srgbClr val="660066"/>
                </a:solidFill>
                <a:latin typeface="Arial" charset="0"/>
              </a:rPr>
              <a:t>=</a:t>
            </a:r>
            <a:r>
              <a:rPr lang="en-US" sz="2600" b="0" baseline="-25000">
                <a:solidFill>
                  <a:srgbClr val="660066"/>
                </a:solidFill>
                <a:latin typeface="Arial" charset="0"/>
              </a:rPr>
              <a:t> </a:t>
            </a:r>
            <a:r>
              <a:rPr lang="en-US" sz="2600" b="0">
                <a:solidFill>
                  <a:srgbClr val="660066"/>
                </a:solidFill>
                <a:latin typeface="Arial" charset="0"/>
              </a:rPr>
              <a:t>4.16 </a:t>
            </a:r>
            <a:endParaRPr lang="en-US">
              <a:solidFill>
                <a:srgbClr val="660066"/>
              </a:solidFill>
            </a:endParaRPr>
          </a:p>
        </p:txBody>
      </p:sp>
      <p:sp>
        <p:nvSpPr>
          <p:cNvPr id="5214" name="Rectangle 94"/>
          <p:cNvSpPr>
            <a:spLocks noChangeArrowheads="1"/>
          </p:cNvSpPr>
          <p:nvPr/>
        </p:nvSpPr>
        <p:spPr bwMode="auto">
          <a:xfrm>
            <a:off x="1719263" y="2540000"/>
            <a:ext cx="828675" cy="488950"/>
          </a:xfrm>
          <a:prstGeom prst="rect">
            <a:avLst/>
          </a:prstGeom>
          <a:noFill/>
          <a:ln w="9525">
            <a:noFill/>
            <a:miter lim="800000"/>
            <a:headEnd/>
            <a:tailEnd/>
          </a:ln>
          <a:effectLst/>
        </p:spPr>
        <p:txBody>
          <a:bodyPr wrap="none">
            <a:spAutoFit/>
          </a:bodyPr>
          <a:lstStyle/>
          <a:p>
            <a:r>
              <a:rPr lang="en-US" sz="2600" b="0">
                <a:solidFill>
                  <a:srgbClr val="660066"/>
                </a:solidFill>
                <a:latin typeface="Arial" charset="0"/>
              </a:rPr>
              <a:t>5.00</a:t>
            </a:r>
          </a:p>
        </p:txBody>
      </p:sp>
      <p:sp>
        <p:nvSpPr>
          <p:cNvPr id="5215" name="Rectangle 95"/>
          <p:cNvSpPr>
            <a:spLocks noChangeArrowheads="1"/>
          </p:cNvSpPr>
          <p:nvPr/>
        </p:nvSpPr>
        <p:spPr bwMode="auto">
          <a:xfrm rot="-5400000">
            <a:off x="-715169" y="3325019"/>
            <a:ext cx="2589213"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Wages (Dollars) </a:t>
            </a:r>
            <a:endParaRPr lang="en-US">
              <a:solidFill>
                <a:srgbClr val="660066"/>
              </a:solidFill>
            </a:endParaRPr>
          </a:p>
        </p:txBody>
      </p:sp>
      <p:sp>
        <p:nvSpPr>
          <p:cNvPr id="5216" name="Rectangle 96"/>
          <p:cNvSpPr>
            <a:spLocks noChangeArrowheads="1"/>
          </p:cNvSpPr>
          <p:nvPr/>
        </p:nvSpPr>
        <p:spPr bwMode="auto">
          <a:xfrm>
            <a:off x="2438400" y="5791200"/>
            <a:ext cx="368300" cy="488950"/>
          </a:xfrm>
          <a:prstGeom prst="rect">
            <a:avLst/>
          </a:prstGeom>
          <a:noFill/>
          <a:ln w="9525">
            <a:noFill/>
            <a:miter lim="800000"/>
            <a:headEnd/>
            <a:tailEnd/>
          </a:ln>
          <a:effectLst/>
        </p:spPr>
        <p:txBody>
          <a:bodyPr wrap="none">
            <a:spAutoFit/>
          </a:bodyPr>
          <a:lstStyle/>
          <a:p>
            <a:r>
              <a:rPr lang="en-US" sz="2600" b="0">
                <a:solidFill>
                  <a:srgbClr val="660066"/>
                </a:solidFill>
                <a:latin typeface="Arial" charset="0"/>
              </a:rPr>
              <a:t>0</a:t>
            </a:r>
          </a:p>
        </p:txBody>
      </p:sp>
      <p:sp>
        <p:nvSpPr>
          <p:cNvPr id="5217" name="Rectangle 97"/>
          <p:cNvSpPr>
            <a:spLocks noChangeArrowheads="1"/>
          </p:cNvSpPr>
          <p:nvPr/>
        </p:nvSpPr>
        <p:spPr bwMode="auto">
          <a:xfrm>
            <a:off x="4648200" y="5791200"/>
            <a:ext cx="561975" cy="488950"/>
          </a:xfrm>
          <a:prstGeom prst="rect">
            <a:avLst/>
          </a:prstGeom>
          <a:noFill/>
          <a:ln w="9525">
            <a:noFill/>
            <a:miter lim="800000"/>
            <a:headEnd/>
            <a:tailEnd/>
          </a:ln>
          <a:effectLst/>
        </p:spPr>
        <p:txBody>
          <a:bodyPr wrap="none">
            <a:spAutoFit/>
          </a:bodyPr>
          <a:lstStyle/>
          <a:p>
            <a:r>
              <a:rPr lang="en-US" sz="2600" b="0" i="1">
                <a:solidFill>
                  <a:srgbClr val="660066"/>
                </a:solidFill>
                <a:latin typeface="Arial" charset="0"/>
              </a:rPr>
              <a:t>Q</a:t>
            </a:r>
            <a:r>
              <a:rPr lang="en-US" sz="2600" b="0" baseline="-25000">
                <a:solidFill>
                  <a:srgbClr val="660066"/>
                </a:solidFill>
                <a:latin typeface="Arial" charset="0"/>
              </a:rPr>
              <a:t>1</a:t>
            </a:r>
            <a:endParaRPr lang="en-US" sz="2600" b="0" i="1" baseline="-25000">
              <a:solidFill>
                <a:srgbClr val="660066"/>
              </a:solidFill>
              <a:latin typeface="Arial" charset="0"/>
            </a:endParaRPr>
          </a:p>
        </p:txBody>
      </p:sp>
      <p:sp>
        <p:nvSpPr>
          <p:cNvPr id="5218" name="Rectangle 98"/>
          <p:cNvSpPr>
            <a:spLocks noChangeArrowheads="1"/>
          </p:cNvSpPr>
          <p:nvPr/>
        </p:nvSpPr>
        <p:spPr bwMode="auto">
          <a:xfrm>
            <a:off x="5105400" y="5791200"/>
            <a:ext cx="569913" cy="488950"/>
          </a:xfrm>
          <a:prstGeom prst="rect">
            <a:avLst/>
          </a:prstGeom>
          <a:noFill/>
          <a:ln w="9525">
            <a:noFill/>
            <a:miter lim="800000"/>
            <a:headEnd/>
            <a:tailEnd/>
          </a:ln>
          <a:effectLst/>
        </p:spPr>
        <p:txBody>
          <a:bodyPr wrap="none">
            <a:spAutoFit/>
          </a:bodyPr>
          <a:lstStyle/>
          <a:p>
            <a:r>
              <a:rPr lang="en-US" sz="2600" b="0" i="1">
                <a:solidFill>
                  <a:srgbClr val="660066"/>
                </a:solidFill>
                <a:latin typeface="Arial" charset="0"/>
              </a:rPr>
              <a:t>Q</a:t>
            </a:r>
            <a:r>
              <a:rPr lang="en-US" sz="2600" b="0">
                <a:solidFill>
                  <a:srgbClr val="660066"/>
                </a:solidFill>
                <a:latin typeface="Arial" charset="0"/>
              </a:rPr>
              <a:t>*</a:t>
            </a:r>
            <a:endParaRPr lang="en-US" sz="2600" b="0" i="1" baseline="-25000">
              <a:solidFill>
                <a:srgbClr val="660066"/>
              </a:solidFill>
              <a:latin typeface="Arial" charset="0"/>
            </a:endParaRPr>
          </a:p>
        </p:txBody>
      </p:sp>
      <p:sp>
        <p:nvSpPr>
          <p:cNvPr id="5219" name="Rectangle 99"/>
          <p:cNvSpPr>
            <a:spLocks noChangeArrowheads="1"/>
          </p:cNvSpPr>
          <p:nvPr/>
        </p:nvSpPr>
        <p:spPr bwMode="auto">
          <a:xfrm>
            <a:off x="3657600" y="6248400"/>
            <a:ext cx="3379788"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Labor Hours per Year</a:t>
            </a:r>
            <a:endParaRPr lang="en-US">
              <a:solidFill>
                <a:srgbClr val="660066"/>
              </a:solidFill>
            </a:endParaRPr>
          </a:p>
        </p:txBody>
      </p:sp>
      <p:grpSp>
        <p:nvGrpSpPr>
          <p:cNvPr id="4" name="Group 113"/>
          <p:cNvGrpSpPr>
            <a:grpSpLocks/>
          </p:cNvGrpSpPr>
          <p:nvPr/>
        </p:nvGrpSpPr>
        <p:grpSpPr bwMode="auto">
          <a:xfrm>
            <a:off x="3703638" y="1314450"/>
            <a:ext cx="5440362" cy="3567113"/>
            <a:chOff x="2333" y="828"/>
            <a:chExt cx="3427" cy="2247"/>
          </a:xfrm>
        </p:grpSpPr>
        <p:sp>
          <p:nvSpPr>
            <p:cNvPr id="5201" name="Line 81"/>
            <p:cNvSpPr>
              <a:spLocks noChangeShapeType="1"/>
            </p:cNvSpPr>
            <p:nvPr/>
          </p:nvSpPr>
          <p:spPr bwMode="auto">
            <a:xfrm>
              <a:off x="2333" y="828"/>
              <a:ext cx="2447" cy="2247"/>
            </a:xfrm>
            <a:prstGeom prst="line">
              <a:avLst/>
            </a:prstGeom>
            <a:noFill/>
            <a:ln w="82550">
              <a:solidFill>
                <a:srgbClr val="006600"/>
              </a:solidFill>
              <a:round/>
              <a:headEnd/>
              <a:tailEnd/>
            </a:ln>
          </p:spPr>
          <p:txBody>
            <a:bodyPr/>
            <a:lstStyle/>
            <a:p>
              <a:endParaRPr lang="en-US"/>
            </a:p>
          </p:txBody>
        </p:sp>
        <p:sp>
          <p:nvSpPr>
            <p:cNvPr id="5221" name="Rectangle 101"/>
            <p:cNvSpPr>
              <a:spLocks noChangeArrowheads="1"/>
            </p:cNvSpPr>
            <p:nvPr/>
          </p:nvSpPr>
          <p:spPr bwMode="auto">
            <a:xfrm>
              <a:off x="4100" y="2160"/>
              <a:ext cx="1660" cy="308"/>
            </a:xfrm>
            <a:prstGeom prst="rect">
              <a:avLst/>
            </a:prstGeom>
            <a:noFill/>
            <a:ln w="9525">
              <a:noFill/>
              <a:miter lim="800000"/>
              <a:headEnd/>
              <a:tailEnd/>
            </a:ln>
            <a:effectLst/>
          </p:spPr>
          <p:txBody>
            <a:bodyPr wrap="none">
              <a:spAutoFit/>
            </a:bodyPr>
            <a:lstStyle/>
            <a:p>
              <a:r>
                <a:rPr lang="en-US" sz="2600" b="0" i="1">
                  <a:solidFill>
                    <a:srgbClr val="000000"/>
                  </a:solidFill>
                  <a:latin typeface="Arial" charset="0"/>
                </a:rPr>
                <a:t>D </a:t>
              </a:r>
              <a:r>
                <a:rPr lang="en-US" sz="2600" b="0">
                  <a:solidFill>
                    <a:srgbClr val="000000"/>
                  </a:solidFill>
                  <a:latin typeface="Arial" charset="0"/>
                </a:rPr>
                <a:t>= Gross Wage</a:t>
              </a:r>
              <a:endParaRPr lang="en-US" sz="2600" b="0" i="1" baseline="-25000">
                <a:solidFill>
                  <a:srgbClr val="000000"/>
                </a:solidFill>
                <a:latin typeface="Arial" charset="0"/>
              </a:endParaRPr>
            </a:p>
          </p:txBody>
        </p:sp>
      </p:grpSp>
      <p:grpSp>
        <p:nvGrpSpPr>
          <p:cNvPr id="5" name="Group 115"/>
          <p:cNvGrpSpPr>
            <a:grpSpLocks/>
          </p:cNvGrpSpPr>
          <p:nvPr/>
        </p:nvGrpSpPr>
        <p:grpSpPr bwMode="auto">
          <a:xfrm>
            <a:off x="3441700" y="2309813"/>
            <a:ext cx="5702300" cy="3265487"/>
            <a:chOff x="2168" y="1455"/>
            <a:chExt cx="3592" cy="2057"/>
          </a:xfrm>
        </p:grpSpPr>
        <p:sp>
          <p:nvSpPr>
            <p:cNvPr id="5222" name="Rectangle 102"/>
            <p:cNvSpPr>
              <a:spLocks noChangeArrowheads="1"/>
            </p:cNvSpPr>
            <p:nvPr/>
          </p:nvSpPr>
          <p:spPr bwMode="auto">
            <a:xfrm>
              <a:off x="3635" y="3204"/>
              <a:ext cx="2125" cy="308"/>
            </a:xfrm>
            <a:prstGeom prst="rect">
              <a:avLst/>
            </a:prstGeom>
            <a:noFill/>
            <a:ln w="9525">
              <a:noFill/>
              <a:miter lim="800000"/>
              <a:headEnd/>
              <a:tailEnd/>
            </a:ln>
            <a:effectLst/>
          </p:spPr>
          <p:txBody>
            <a:bodyPr wrap="none">
              <a:spAutoFit/>
            </a:bodyPr>
            <a:lstStyle/>
            <a:p>
              <a:r>
                <a:rPr lang="en-US" sz="2600" b="0">
                  <a:solidFill>
                    <a:srgbClr val="000000"/>
                  </a:solidFill>
                  <a:latin typeface="Arial" charset="0"/>
                </a:rPr>
                <a:t>Net Wage</a:t>
              </a:r>
              <a:r>
                <a:rPr lang="en-US" sz="2600" b="0" i="1">
                  <a:solidFill>
                    <a:srgbClr val="000000"/>
                  </a:solidFill>
                  <a:latin typeface="Arial" charset="0"/>
                </a:rPr>
                <a:t> </a:t>
              </a:r>
              <a:r>
                <a:rPr lang="en-US" sz="2600" b="0">
                  <a:solidFill>
                    <a:srgbClr val="000000"/>
                  </a:solidFill>
                  <a:latin typeface="Arial" charset="0"/>
                </a:rPr>
                <a:t>= </a:t>
              </a:r>
              <a:r>
                <a:rPr lang="en-US" sz="2600" b="0" i="1">
                  <a:solidFill>
                    <a:srgbClr val="000000"/>
                  </a:solidFill>
                  <a:latin typeface="Arial" charset="0"/>
                </a:rPr>
                <a:t>W</a:t>
              </a:r>
              <a:r>
                <a:rPr lang="en-US" sz="2600" b="0" i="1" baseline="-25000">
                  <a:solidFill>
                    <a:srgbClr val="000000"/>
                  </a:solidFill>
                  <a:latin typeface="Arial" charset="0"/>
                </a:rPr>
                <a:t>G</a:t>
              </a:r>
              <a:r>
                <a:rPr lang="en-US" sz="2600" b="0">
                  <a:solidFill>
                    <a:srgbClr val="000000"/>
                  </a:solidFill>
                  <a:latin typeface="Arial" charset="0"/>
                </a:rPr>
                <a:t> (I – </a:t>
              </a:r>
              <a:r>
                <a:rPr lang="en-US" sz="2600" b="0" i="1">
                  <a:solidFill>
                    <a:srgbClr val="000000"/>
                  </a:solidFill>
                  <a:latin typeface="Arial" charset="0"/>
                </a:rPr>
                <a:t>t</a:t>
              </a:r>
              <a:r>
                <a:rPr lang="en-US" sz="2600" b="0">
                  <a:solidFill>
                    <a:srgbClr val="000000"/>
                  </a:solidFill>
                  <a:latin typeface="Arial" charset="0"/>
                </a:rPr>
                <a:t>)</a:t>
              </a:r>
            </a:p>
          </p:txBody>
        </p:sp>
        <p:sp>
          <p:nvSpPr>
            <p:cNvPr id="5223" name="Line 103"/>
            <p:cNvSpPr>
              <a:spLocks noChangeShapeType="1"/>
            </p:cNvSpPr>
            <p:nvPr/>
          </p:nvSpPr>
          <p:spPr bwMode="auto">
            <a:xfrm>
              <a:off x="2168" y="1455"/>
              <a:ext cx="2568" cy="1794"/>
            </a:xfrm>
            <a:prstGeom prst="line">
              <a:avLst/>
            </a:prstGeom>
            <a:noFill/>
            <a:ln w="82550">
              <a:solidFill>
                <a:srgbClr val="006600"/>
              </a:solidFill>
              <a:round/>
              <a:headEnd/>
              <a:tailEnd/>
            </a:ln>
          </p:spPr>
          <p:txBody>
            <a:bodyPr/>
            <a:lstStyle/>
            <a:p>
              <a:endParaRPr lang="en-US"/>
            </a:p>
          </p:txBody>
        </p:sp>
      </p:grpSp>
      <p:grpSp>
        <p:nvGrpSpPr>
          <p:cNvPr id="6" name="Group 114"/>
          <p:cNvGrpSpPr>
            <a:grpSpLocks/>
          </p:cNvGrpSpPr>
          <p:nvPr/>
        </p:nvGrpSpPr>
        <p:grpSpPr bwMode="auto">
          <a:xfrm>
            <a:off x="3952875" y="1066800"/>
            <a:ext cx="2287588" cy="4132263"/>
            <a:chOff x="2490" y="672"/>
            <a:chExt cx="1441" cy="2603"/>
          </a:xfrm>
        </p:grpSpPr>
        <p:sp>
          <p:nvSpPr>
            <p:cNvPr id="5224" name="Line 104"/>
            <p:cNvSpPr>
              <a:spLocks noChangeShapeType="1"/>
            </p:cNvSpPr>
            <p:nvPr/>
          </p:nvSpPr>
          <p:spPr bwMode="auto">
            <a:xfrm flipH="1">
              <a:off x="2490" y="933"/>
              <a:ext cx="1315" cy="2342"/>
            </a:xfrm>
            <a:prstGeom prst="line">
              <a:avLst/>
            </a:prstGeom>
            <a:noFill/>
            <a:ln w="82550">
              <a:solidFill>
                <a:srgbClr val="000000"/>
              </a:solidFill>
              <a:round/>
              <a:headEnd/>
              <a:tailEnd/>
            </a:ln>
          </p:spPr>
          <p:txBody>
            <a:bodyPr/>
            <a:lstStyle/>
            <a:p>
              <a:endParaRPr lang="en-US"/>
            </a:p>
          </p:txBody>
        </p:sp>
        <p:sp>
          <p:nvSpPr>
            <p:cNvPr id="5228" name="Rectangle 108"/>
            <p:cNvSpPr>
              <a:spLocks noChangeArrowheads="1"/>
            </p:cNvSpPr>
            <p:nvPr/>
          </p:nvSpPr>
          <p:spPr bwMode="auto">
            <a:xfrm>
              <a:off x="3792" y="672"/>
              <a:ext cx="139" cy="250"/>
            </a:xfrm>
            <a:prstGeom prst="rect">
              <a:avLst/>
            </a:prstGeom>
            <a:noFill/>
            <a:ln w="9525">
              <a:noFill/>
              <a:miter lim="800000"/>
              <a:headEnd/>
              <a:tailEnd/>
            </a:ln>
            <a:effectLst/>
          </p:spPr>
          <p:txBody>
            <a:bodyPr wrap="none" lIns="0" tIns="0" rIns="0" bIns="0">
              <a:spAutoFit/>
            </a:bodyPr>
            <a:lstStyle/>
            <a:p>
              <a:r>
                <a:rPr lang="en-US" sz="2600" b="0" i="1">
                  <a:solidFill>
                    <a:srgbClr val="000000"/>
                  </a:solidFill>
                  <a:latin typeface="Arial" charset="0"/>
                </a:rPr>
                <a:t>S</a:t>
              </a:r>
            </a:p>
          </p:txBody>
        </p:sp>
      </p:grpSp>
      <p:grpSp>
        <p:nvGrpSpPr>
          <p:cNvPr id="7" name="Group 111"/>
          <p:cNvGrpSpPr>
            <a:grpSpLocks/>
          </p:cNvGrpSpPr>
          <p:nvPr/>
        </p:nvGrpSpPr>
        <p:grpSpPr bwMode="auto">
          <a:xfrm>
            <a:off x="4540250" y="1171575"/>
            <a:ext cx="1250950" cy="1692275"/>
            <a:chOff x="2860" y="738"/>
            <a:chExt cx="788" cy="1066"/>
          </a:xfrm>
        </p:grpSpPr>
        <p:sp>
          <p:nvSpPr>
            <p:cNvPr id="5210" name="Line 90"/>
            <p:cNvSpPr>
              <a:spLocks noChangeShapeType="1"/>
            </p:cNvSpPr>
            <p:nvPr/>
          </p:nvSpPr>
          <p:spPr bwMode="auto">
            <a:xfrm flipH="1">
              <a:off x="3230" y="1296"/>
              <a:ext cx="34" cy="508"/>
            </a:xfrm>
            <a:prstGeom prst="line">
              <a:avLst/>
            </a:prstGeom>
            <a:noFill/>
            <a:ln w="27051">
              <a:solidFill>
                <a:srgbClr val="000000"/>
              </a:solidFill>
              <a:round/>
              <a:headEnd/>
              <a:tailEnd type="stealth" w="lg" len="lg"/>
            </a:ln>
          </p:spPr>
          <p:txBody>
            <a:bodyPr/>
            <a:lstStyle/>
            <a:p>
              <a:endParaRPr lang="en-US"/>
            </a:p>
          </p:txBody>
        </p:sp>
        <p:sp>
          <p:nvSpPr>
            <p:cNvPr id="5220" name="Rectangle 100"/>
            <p:cNvSpPr>
              <a:spLocks noChangeArrowheads="1"/>
            </p:cNvSpPr>
            <p:nvPr/>
          </p:nvSpPr>
          <p:spPr bwMode="auto">
            <a:xfrm>
              <a:off x="2860" y="738"/>
              <a:ext cx="788" cy="558"/>
            </a:xfrm>
            <a:prstGeom prst="rect">
              <a:avLst/>
            </a:prstGeom>
            <a:noFill/>
            <a:ln w="9525">
              <a:noFill/>
              <a:miter lim="800000"/>
              <a:headEnd/>
              <a:tailEnd/>
            </a:ln>
            <a:effectLst/>
          </p:spPr>
          <p:txBody>
            <a:bodyPr wrap="none">
              <a:spAutoFit/>
            </a:bodyPr>
            <a:lstStyle/>
            <a:p>
              <a:r>
                <a:rPr lang="en-US" sz="2600" b="0">
                  <a:solidFill>
                    <a:srgbClr val="000000"/>
                  </a:solidFill>
                  <a:latin typeface="Arial" charset="0"/>
                </a:rPr>
                <a:t>Excess</a:t>
              </a:r>
            </a:p>
            <a:p>
              <a:r>
                <a:rPr lang="en-US" sz="2600" b="0">
                  <a:solidFill>
                    <a:srgbClr val="000000"/>
                  </a:solidFill>
                  <a:latin typeface="Arial" charset="0"/>
                </a:rPr>
                <a:t>Burden</a:t>
              </a:r>
              <a:endParaRPr lang="en-US" sz="2600" b="0" baseline="-25000">
                <a:solidFill>
                  <a:srgbClr val="000000"/>
                </a:solidFill>
                <a:latin typeface="Arial" charset="0"/>
              </a:endParaRPr>
            </a:p>
          </p:txBody>
        </p:sp>
      </p:grpSp>
      <p:sp>
        <p:nvSpPr>
          <p:cNvPr id="5208" name="Oval 88"/>
          <p:cNvSpPr>
            <a:spLocks noChangeArrowheads="1"/>
          </p:cNvSpPr>
          <p:nvPr/>
        </p:nvSpPr>
        <p:spPr bwMode="auto">
          <a:xfrm>
            <a:off x="4878388" y="2378075"/>
            <a:ext cx="168275" cy="182563"/>
          </a:xfrm>
          <a:prstGeom prst="ellipse">
            <a:avLst/>
          </a:prstGeom>
          <a:solidFill>
            <a:srgbClr val="660066"/>
          </a:solidFill>
          <a:ln w="26988">
            <a:solidFill>
              <a:srgbClr val="660066"/>
            </a:solidFill>
            <a:round/>
            <a:headEnd/>
            <a:tailEnd/>
          </a:ln>
        </p:spPr>
        <p:txBody>
          <a:bodyPr/>
          <a:lstStyle/>
          <a:p>
            <a:endParaRPr lang="en-US"/>
          </a:p>
        </p:txBody>
      </p:sp>
      <p:grpSp>
        <p:nvGrpSpPr>
          <p:cNvPr id="8" name="Group 117"/>
          <p:cNvGrpSpPr>
            <a:grpSpLocks/>
          </p:cNvGrpSpPr>
          <p:nvPr/>
        </p:nvGrpSpPr>
        <p:grpSpPr bwMode="auto">
          <a:xfrm>
            <a:off x="4878388" y="3086100"/>
            <a:ext cx="604837" cy="396875"/>
            <a:chOff x="3073" y="1944"/>
            <a:chExt cx="381" cy="250"/>
          </a:xfrm>
        </p:grpSpPr>
        <p:sp>
          <p:nvSpPr>
            <p:cNvPr id="5211" name="Rectangle 91"/>
            <p:cNvSpPr>
              <a:spLocks noChangeArrowheads="1"/>
            </p:cNvSpPr>
            <p:nvPr/>
          </p:nvSpPr>
          <p:spPr bwMode="auto">
            <a:xfrm>
              <a:off x="3217" y="1944"/>
              <a:ext cx="237" cy="250"/>
            </a:xfrm>
            <a:prstGeom prst="rect">
              <a:avLst/>
            </a:prstGeom>
            <a:solidFill>
              <a:srgbClr val="FFFFFF"/>
            </a:solidFill>
            <a:ln w="9525">
              <a:noFill/>
              <a:miter lim="800000"/>
              <a:headEnd/>
              <a:tailEnd/>
            </a:ln>
          </p:spPr>
          <p:txBody>
            <a:bodyPr wrap="none" lIns="0" tIns="0" rIns="0" bIns="0">
              <a:spAutoFit/>
            </a:bodyPr>
            <a:lstStyle/>
            <a:p>
              <a:r>
                <a:rPr lang="en-US" sz="2600" b="0" i="1">
                  <a:solidFill>
                    <a:srgbClr val="000000"/>
                  </a:solidFill>
                  <a:latin typeface="Arial" charset="0"/>
                </a:rPr>
                <a:t>E' </a:t>
              </a:r>
              <a:endParaRPr lang="en-US"/>
            </a:p>
          </p:txBody>
        </p:sp>
        <p:sp>
          <p:nvSpPr>
            <p:cNvPr id="5225" name="Oval 105"/>
            <p:cNvSpPr>
              <a:spLocks noChangeArrowheads="1"/>
            </p:cNvSpPr>
            <p:nvPr/>
          </p:nvSpPr>
          <p:spPr bwMode="auto">
            <a:xfrm>
              <a:off x="3073" y="2064"/>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9" name="Group 116"/>
          <p:cNvGrpSpPr>
            <a:grpSpLocks/>
          </p:cNvGrpSpPr>
          <p:nvPr/>
        </p:nvGrpSpPr>
        <p:grpSpPr bwMode="auto">
          <a:xfrm>
            <a:off x="5195888" y="2514600"/>
            <a:ext cx="511175" cy="396875"/>
            <a:chOff x="3273" y="1584"/>
            <a:chExt cx="322" cy="250"/>
          </a:xfrm>
        </p:grpSpPr>
        <p:sp>
          <p:nvSpPr>
            <p:cNvPr id="5227" name="Rectangle 107"/>
            <p:cNvSpPr>
              <a:spLocks noChangeArrowheads="1"/>
            </p:cNvSpPr>
            <p:nvPr/>
          </p:nvSpPr>
          <p:spPr bwMode="auto">
            <a:xfrm>
              <a:off x="3456" y="1584"/>
              <a:ext cx="139" cy="250"/>
            </a:xfrm>
            <a:prstGeom prst="rect">
              <a:avLst/>
            </a:prstGeom>
            <a:noFill/>
            <a:ln w="9525">
              <a:noFill/>
              <a:miter lim="800000"/>
              <a:headEnd/>
              <a:tailEnd/>
            </a:ln>
            <a:effectLst/>
          </p:spPr>
          <p:txBody>
            <a:bodyPr wrap="none" lIns="0" tIns="0" rIns="0" bIns="0">
              <a:spAutoFit/>
            </a:bodyPr>
            <a:lstStyle/>
            <a:p>
              <a:r>
                <a:rPr lang="en-US" sz="2600" b="0" i="1" dirty="0">
                  <a:solidFill>
                    <a:srgbClr val="000000"/>
                  </a:solidFill>
                  <a:latin typeface="Arial" charset="0"/>
                </a:rPr>
                <a:t>E</a:t>
              </a:r>
            </a:p>
          </p:txBody>
        </p:sp>
        <p:sp>
          <p:nvSpPr>
            <p:cNvPr id="5226" name="Oval 106"/>
            <p:cNvSpPr>
              <a:spLocks noChangeArrowheads="1"/>
            </p:cNvSpPr>
            <p:nvPr/>
          </p:nvSpPr>
          <p:spPr bwMode="auto">
            <a:xfrm>
              <a:off x="3273" y="1681"/>
              <a:ext cx="115" cy="106"/>
            </a:xfrm>
            <a:prstGeom prst="ellipse">
              <a:avLst/>
            </a:prstGeom>
            <a:solidFill>
              <a:srgbClr val="660066"/>
            </a:solidFill>
            <a:ln w="26988">
              <a:solidFill>
                <a:srgbClr val="660066"/>
              </a:solidFill>
              <a:round/>
              <a:headEnd/>
              <a:tailEnd/>
            </a:ln>
          </p:spPr>
          <p:txBody>
            <a:bodyPr/>
            <a:lstStyle/>
            <a:p>
              <a:endParaRPr lang="en-US"/>
            </a:p>
          </p:txBody>
        </p:sp>
      </p:grpSp>
      <p:sp>
        <p:nvSpPr>
          <p:cNvPr id="40" name="Rectangle 107"/>
          <p:cNvSpPr>
            <a:spLocks noChangeArrowheads="1"/>
          </p:cNvSpPr>
          <p:nvPr/>
        </p:nvSpPr>
        <p:spPr bwMode="auto">
          <a:xfrm>
            <a:off x="4876800" y="1981200"/>
            <a:ext cx="222818" cy="400110"/>
          </a:xfrm>
          <a:prstGeom prst="rect">
            <a:avLst/>
          </a:prstGeom>
          <a:noFill/>
          <a:ln w="9525">
            <a:noFill/>
            <a:miter lim="800000"/>
            <a:headEnd/>
            <a:tailEnd/>
          </a:ln>
          <a:effectLst/>
        </p:spPr>
        <p:txBody>
          <a:bodyPr wrap="none" lIns="0" tIns="0" rIns="0" bIns="0">
            <a:spAutoFit/>
          </a:bodyPr>
          <a:lstStyle/>
          <a:p>
            <a:r>
              <a:rPr lang="en-US" sz="2600" i="1" dirty="0" smtClean="0">
                <a:solidFill>
                  <a:srgbClr val="000000"/>
                </a:solidFill>
                <a:latin typeface="Arial" charset="0"/>
              </a:rPr>
              <a:t>A</a:t>
            </a:r>
            <a:endParaRPr lang="en-US" sz="2600" b="0" i="1" dirty="0">
              <a:solidFill>
                <a:srgbClr val="000000"/>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8" presetClass="entr" presetSubtype="3"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trips(upRight)">
                                      <p:cBhvr>
                                        <p:cTn id="19" dur="500"/>
                                        <p:tgtEl>
                                          <p:spTgt spid="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5208"/>
                                        </p:tgtEl>
                                        <p:attrNameLst>
                                          <p:attrName>style.visibility</p:attrName>
                                        </p:attrNameLst>
                                      </p:cBhvr>
                                      <p:to>
                                        <p:strVal val="visible"/>
                                      </p:to>
                                    </p:set>
                                    <p:animEffect transition="in" filter="wipe(up)">
                                      <p:cBhvr>
                                        <p:cTn id="31" dur="500"/>
                                        <p:tgtEl>
                                          <p:spTgt spid="5208"/>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5199"/>
                                        </p:tgtEl>
                                        <p:attrNameLst>
                                          <p:attrName>style.visibility</p:attrName>
                                        </p:attrNameLst>
                                      </p:cBhvr>
                                      <p:to>
                                        <p:strVal val="visible"/>
                                      </p:to>
                                    </p:set>
                                    <p:animEffect transition="in" filter="wipe(up)">
                                      <p:cBhvr>
                                        <p:cTn id="39" dur="500"/>
                                        <p:tgtEl>
                                          <p:spTgt spid="5199"/>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5200"/>
                                        </p:tgtEl>
                                        <p:attrNameLst>
                                          <p:attrName>style.visibility</p:attrName>
                                        </p:attrNameLst>
                                      </p:cBhvr>
                                      <p:to>
                                        <p:strVal val="visible"/>
                                      </p:to>
                                    </p:set>
                                    <p:animEffect transition="in" filter="wipe(up)">
                                      <p:cBhvr>
                                        <p:cTn id="43" dur="500"/>
                                        <p:tgtEl>
                                          <p:spTgt spid="5200"/>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down)">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9" grpId="0" animBg="1"/>
      <p:bldP spid="5200" grpId="0" animBg="1"/>
      <p:bldP spid="520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b="0">
                <a:cs typeface="Arial" charset="0"/>
              </a:rPr>
              <a:t>Independence of Legal and Economic Incidence</a:t>
            </a:r>
            <a:r>
              <a:rPr lang="en-US"/>
              <a:t> </a:t>
            </a:r>
          </a:p>
        </p:txBody>
      </p:sp>
      <p:sp>
        <p:nvSpPr>
          <p:cNvPr id="28675" name="Rectangle 3"/>
          <p:cNvSpPr>
            <a:spLocks noGrp="1" noChangeArrowheads="1"/>
          </p:cNvSpPr>
          <p:nvPr>
            <p:ph type="body" idx="1"/>
          </p:nvPr>
        </p:nvSpPr>
        <p:spPr/>
        <p:txBody>
          <a:bodyPr/>
          <a:lstStyle/>
          <a:p>
            <a:r>
              <a:rPr lang="en-US">
                <a:latin typeface="Arial" charset="0"/>
                <a:cs typeface="Arial" charset="0"/>
              </a:rPr>
              <a:t>It does not matter whether the buyer or seller is legally liable for a tax. </a:t>
            </a:r>
          </a:p>
          <a:p>
            <a:r>
              <a:rPr lang="en-US">
                <a:latin typeface="Arial" charset="0"/>
                <a:cs typeface="Arial" charset="0"/>
              </a:rPr>
              <a:t>The economic incidence of the tax is determined by supply and demand elasticities, the amount of the tax, and the original equilibrium price and quantity.</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675">
                                            <p:txEl>
                                              <p:pRg st="1" end="1"/>
                                            </p:txEl>
                                          </p:spTgt>
                                        </p:tgtEl>
                                        <p:attrNameLst>
                                          <p:attrName>style.visibility</p:attrName>
                                        </p:attrNameLst>
                                      </p:cBhvr>
                                      <p:to>
                                        <p:strVal val="visible"/>
                                      </p:to>
                                    </p:set>
                                    <p:animEffect transition="in" filter="wipe(left)">
                                      <p:cBhvr>
                                        <p:cTn id="11"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228600" y="0"/>
            <a:ext cx="8610600" cy="1143000"/>
          </a:xfrm>
        </p:spPr>
        <p:txBody>
          <a:bodyPr/>
          <a:lstStyle/>
          <a:p>
            <a:r>
              <a:rPr lang="en-US" sz="2400" dirty="0" smtClean="0"/>
              <a:t>Incidence </a:t>
            </a:r>
            <a:r>
              <a:rPr lang="en-US" sz="2400" dirty="0"/>
              <a:t>of a Tax Collected From Buyers</a:t>
            </a:r>
          </a:p>
        </p:txBody>
      </p:sp>
      <p:sp>
        <p:nvSpPr>
          <p:cNvPr id="6225" name="Rectangle 81"/>
          <p:cNvSpPr>
            <a:spLocks noChangeArrowheads="1"/>
          </p:cNvSpPr>
          <p:nvPr/>
        </p:nvSpPr>
        <p:spPr bwMode="auto">
          <a:xfrm rot="16200000">
            <a:off x="-509587" y="3532188"/>
            <a:ext cx="23336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(Dollars) </a:t>
            </a:r>
            <a:endParaRPr lang="en-US"/>
          </a:p>
        </p:txBody>
      </p:sp>
      <p:sp>
        <p:nvSpPr>
          <p:cNvPr id="6226" name="Rectangle 82"/>
          <p:cNvSpPr>
            <a:spLocks noChangeArrowheads="1"/>
          </p:cNvSpPr>
          <p:nvPr/>
        </p:nvSpPr>
        <p:spPr bwMode="auto">
          <a:xfrm>
            <a:off x="3702050" y="6324600"/>
            <a:ext cx="384175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per Year (Gallons) </a:t>
            </a:r>
            <a:endParaRPr lang="en-US"/>
          </a:p>
        </p:txBody>
      </p:sp>
      <p:sp>
        <p:nvSpPr>
          <p:cNvPr id="6227" name="Rectangle 83"/>
          <p:cNvSpPr>
            <a:spLocks noChangeArrowheads="1"/>
          </p:cNvSpPr>
          <p:nvPr/>
        </p:nvSpPr>
        <p:spPr bwMode="auto">
          <a:xfrm>
            <a:off x="2963863" y="5992813"/>
            <a:ext cx="442912" cy="455612"/>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0 </a:t>
            </a:r>
            <a:endParaRPr lang="en-US"/>
          </a:p>
        </p:txBody>
      </p:sp>
      <p:sp>
        <p:nvSpPr>
          <p:cNvPr id="6228" name="Rectangle 84"/>
          <p:cNvSpPr>
            <a:spLocks noChangeArrowheads="1"/>
          </p:cNvSpPr>
          <p:nvPr/>
        </p:nvSpPr>
        <p:spPr bwMode="auto">
          <a:xfrm>
            <a:off x="4843463" y="5978525"/>
            <a:ext cx="469900"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6229" name="Rectangle 85"/>
          <p:cNvSpPr>
            <a:spLocks noChangeArrowheads="1"/>
          </p:cNvSpPr>
          <p:nvPr/>
        </p:nvSpPr>
        <p:spPr bwMode="auto">
          <a:xfrm>
            <a:off x="5216525" y="5978525"/>
            <a:ext cx="649288"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 </a:t>
            </a:r>
            <a:endParaRPr lang="en-US"/>
          </a:p>
        </p:txBody>
      </p:sp>
      <p:sp>
        <p:nvSpPr>
          <p:cNvPr id="6230" name="Rectangle 86"/>
          <p:cNvSpPr>
            <a:spLocks noChangeArrowheads="1"/>
          </p:cNvSpPr>
          <p:nvPr/>
        </p:nvSpPr>
        <p:spPr bwMode="auto">
          <a:xfrm>
            <a:off x="2257425" y="2717800"/>
            <a:ext cx="73660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1.00 </a:t>
            </a:r>
            <a:endParaRPr lang="en-US"/>
          </a:p>
        </p:txBody>
      </p:sp>
      <p:grpSp>
        <p:nvGrpSpPr>
          <p:cNvPr id="2" name="Group 111"/>
          <p:cNvGrpSpPr>
            <a:grpSpLocks/>
          </p:cNvGrpSpPr>
          <p:nvPr/>
        </p:nvGrpSpPr>
        <p:grpSpPr bwMode="auto">
          <a:xfrm>
            <a:off x="4152900" y="1058863"/>
            <a:ext cx="4340225" cy="4243387"/>
            <a:chOff x="2616" y="667"/>
            <a:chExt cx="2734" cy="2673"/>
          </a:xfrm>
        </p:grpSpPr>
        <p:sp>
          <p:nvSpPr>
            <p:cNvPr id="6232" name="Rectangle 88"/>
            <p:cNvSpPr>
              <a:spLocks noChangeArrowheads="1"/>
            </p:cNvSpPr>
            <p:nvPr/>
          </p:nvSpPr>
          <p:spPr bwMode="auto">
            <a:xfrm>
              <a:off x="4305" y="3035"/>
              <a:ext cx="104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 MSB </a:t>
              </a:r>
              <a:endParaRPr lang="en-US"/>
            </a:p>
          </p:txBody>
        </p:sp>
        <p:sp>
          <p:nvSpPr>
            <p:cNvPr id="6238" name="Line 94"/>
            <p:cNvSpPr>
              <a:spLocks noChangeShapeType="1"/>
            </p:cNvSpPr>
            <p:nvPr/>
          </p:nvSpPr>
          <p:spPr bwMode="auto">
            <a:xfrm>
              <a:off x="2616" y="667"/>
              <a:ext cx="1628" cy="2446"/>
            </a:xfrm>
            <a:prstGeom prst="line">
              <a:avLst/>
            </a:prstGeom>
            <a:noFill/>
            <a:ln w="82550">
              <a:solidFill>
                <a:srgbClr val="000000"/>
              </a:solidFill>
              <a:round/>
              <a:headEnd/>
              <a:tailEnd/>
            </a:ln>
          </p:spPr>
          <p:txBody>
            <a:bodyPr/>
            <a:lstStyle/>
            <a:p>
              <a:endParaRPr lang="en-US"/>
            </a:p>
          </p:txBody>
        </p:sp>
      </p:grpSp>
      <p:grpSp>
        <p:nvGrpSpPr>
          <p:cNvPr id="3" name="Group 110"/>
          <p:cNvGrpSpPr>
            <a:grpSpLocks/>
          </p:cNvGrpSpPr>
          <p:nvPr/>
        </p:nvGrpSpPr>
        <p:grpSpPr bwMode="auto">
          <a:xfrm>
            <a:off x="3778250" y="1404938"/>
            <a:ext cx="4676775" cy="4306887"/>
            <a:chOff x="2380" y="885"/>
            <a:chExt cx="2946" cy="2713"/>
          </a:xfrm>
        </p:grpSpPr>
        <p:sp>
          <p:nvSpPr>
            <p:cNvPr id="6234" name="Rectangle 90"/>
            <p:cNvSpPr>
              <a:spLocks noChangeArrowheads="1"/>
            </p:cNvSpPr>
            <p:nvPr/>
          </p:nvSpPr>
          <p:spPr bwMode="auto">
            <a:xfrm>
              <a:off x="4026" y="3348"/>
              <a:ext cx="1110"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 MSB – </a:t>
              </a:r>
              <a:endParaRPr lang="en-US"/>
            </a:p>
          </p:txBody>
        </p:sp>
        <p:sp>
          <p:nvSpPr>
            <p:cNvPr id="6235" name="Rectangle 91"/>
            <p:cNvSpPr>
              <a:spLocks noChangeArrowheads="1"/>
            </p:cNvSpPr>
            <p:nvPr/>
          </p:nvSpPr>
          <p:spPr bwMode="auto">
            <a:xfrm>
              <a:off x="5141" y="3348"/>
              <a:ext cx="185"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T </a:t>
              </a:r>
              <a:endParaRPr lang="en-US"/>
            </a:p>
          </p:txBody>
        </p:sp>
        <p:sp>
          <p:nvSpPr>
            <p:cNvPr id="6241" name="Line 97"/>
            <p:cNvSpPr>
              <a:spLocks noChangeShapeType="1"/>
            </p:cNvSpPr>
            <p:nvPr/>
          </p:nvSpPr>
          <p:spPr bwMode="auto">
            <a:xfrm>
              <a:off x="2380" y="885"/>
              <a:ext cx="1629" cy="2437"/>
            </a:xfrm>
            <a:prstGeom prst="line">
              <a:avLst/>
            </a:prstGeom>
            <a:noFill/>
            <a:ln w="82550">
              <a:solidFill>
                <a:srgbClr val="006600"/>
              </a:solidFill>
              <a:round/>
              <a:headEnd/>
              <a:tailEnd/>
            </a:ln>
          </p:spPr>
          <p:txBody>
            <a:bodyPr/>
            <a:lstStyle/>
            <a:p>
              <a:endParaRPr lang="en-US"/>
            </a:p>
          </p:txBody>
        </p:sp>
      </p:grpSp>
      <p:grpSp>
        <p:nvGrpSpPr>
          <p:cNvPr id="4" name="Group 112"/>
          <p:cNvGrpSpPr>
            <a:grpSpLocks/>
          </p:cNvGrpSpPr>
          <p:nvPr/>
        </p:nvGrpSpPr>
        <p:grpSpPr bwMode="auto">
          <a:xfrm>
            <a:off x="3903663" y="990600"/>
            <a:ext cx="4605337" cy="3343275"/>
            <a:chOff x="2459" y="624"/>
            <a:chExt cx="2901" cy="2106"/>
          </a:xfrm>
        </p:grpSpPr>
        <p:sp>
          <p:nvSpPr>
            <p:cNvPr id="6231" name="Rectangle 87"/>
            <p:cNvSpPr>
              <a:spLocks noChangeArrowheads="1"/>
            </p:cNvSpPr>
            <p:nvPr/>
          </p:nvSpPr>
          <p:spPr bwMode="auto">
            <a:xfrm>
              <a:off x="4464" y="624"/>
              <a:ext cx="896"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MSC </a:t>
              </a:r>
              <a:endParaRPr lang="en-US"/>
            </a:p>
          </p:txBody>
        </p:sp>
        <p:sp>
          <p:nvSpPr>
            <p:cNvPr id="6242" name="Line 98"/>
            <p:cNvSpPr>
              <a:spLocks noChangeShapeType="1"/>
            </p:cNvSpPr>
            <p:nvPr/>
          </p:nvSpPr>
          <p:spPr bwMode="auto">
            <a:xfrm flipH="1">
              <a:off x="2459" y="798"/>
              <a:ext cx="1968" cy="1932"/>
            </a:xfrm>
            <a:prstGeom prst="line">
              <a:avLst/>
            </a:prstGeom>
            <a:noFill/>
            <a:ln w="82550">
              <a:solidFill>
                <a:srgbClr val="006600"/>
              </a:solidFill>
              <a:round/>
              <a:headEnd/>
              <a:tailEnd/>
            </a:ln>
          </p:spPr>
          <p:txBody>
            <a:bodyPr/>
            <a:lstStyle/>
            <a:p>
              <a:endParaRPr lang="en-US"/>
            </a:p>
          </p:txBody>
        </p:sp>
      </p:grpSp>
      <p:grpSp>
        <p:nvGrpSpPr>
          <p:cNvPr id="5" name="Group 99"/>
          <p:cNvGrpSpPr>
            <a:grpSpLocks/>
          </p:cNvGrpSpPr>
          <p:nvPr/>
        </p:nvGrpSpPr>
        <p:grpSpPr bwMode="auto">
          <a:xfrm>
            <a:off x="3143250" y="2344738"/>
            <a:ext cx="2225675" cy="3536950"/>
            <a:chOff x="1980" y="1477"/>
            <a:chExt cx="1402" cy="2228"/>
          </a:xfrm>
        </p:grpSpPr>
        <p:sp>
          <p:nvSpPr>
            <p:cNvPr id="6244" name="Freeform 100"/>
            <p:cNvSpPr>
              <a:spLocks/>
            </p:cNvSpPr>
            <p:nvPr/>
          </p:nvSpPr>
          <p:spPr bwMode="auto">
            <a:xfrm>
              <a:off x="1980" y="1477"/>
              <a:ext cx="1175" cy="2228"/>
            </a:xfrm>
            <a:custGeom>
              <a:avLst/>
              <a:gdLst/>
              <a:ahLst/>
              <a:cxnLst>
                <a:cxn ang="0">
                  <a:pos x="0" y="0"/>
                </a:cxn>
                <a:cxn ang="0">
                  <a:pos x="1175" y="0"/>
                </a:cxn>
                <a:cxn ang="0">
                  <a:pos x="1175" y="2228"/>
                </a:cxn>
              </a:cxnLst>
              <a:rect l="0" t="0" r="r" b="b"/>
              <a:pathLst>
                <a:path w="1175" h="2228">
                  <a:moveTo>
                    <a:pt x="0" y="0"/>
                  </a:moveTo>
                  <a:lnTo>
                    <a:pt x="1175" y="0"/>
                  </a:lnTo>
                  <a:lnTo>
                    <a:pt x="1175" y="2228"/>
                  </a:lnTo>
                </a:path>
              </a:pathLst>
            </a:custGeom>
            <a:noFill/>
            <a:ln w="82550" cap="rnd">
              <a:solidFill>
                <a:srgbClr val="006600"/>
              </a:solidFill>
              <a:prstDash val="sysDot"/>
              <a:round/>
              <a:headEnd/>
              <a:tailEnd/>
            </a:ln>
          </p:spPr>
          <p:txBody>
            <a:bodyPr/>
            <a:lstStyle/>
            <a:p>
              <a:endParaRPr lang="en-US"/>
            </a:p>
          </p:txBody>
        </p:sp>
        <p:sp>
          <p:nvSpPr>
            <p:cNvPr id="6245" name="Freeform 101"/>
            <p:cNvSpPr>
              <a:spLocks/>
            </p:cNvSpPr>
            <p:nvPr/>
          </p:nvSpPr>
          <p:spPr bwMode="auto">
            <a:xfrm>
              <a:off x="1980" y="1834"/>
              <a:ext cx="1402" cy="1871"/>
            </a:xfrm>
            <a:custGeom>
              <a:avLst/>
              <a:gdLst/>
              <a:ahLst/>
              <a:cxnLst>
                <a:cxn ang="0">
                  <a:pos x="0" y="0"/>
                </a:cxn>
                <a:cxn ang="0">
                  <a:pos x="1402" y="0"/>
                </a:cxn>
                <a:cxn ang="0">
                  <a:pos x="1402" y="1871"/>
                </a:cxn>
              </a:cxnLst>
              <a:rect l="0" t="0" r="r" b="b"/>
              <a:pathLst>
                <a:path w="1402" h="1871">
                  <a:moveTo>
                    <a:pt x="0" y="0"/>
                  </a:moveTo>
                  <a:lnTo>
                    <a:pt x="1402" y="0"/>
                  </a:lnTo>
                  <a:lnTo>
                    <a:pt x="1402" y="1871"/>
                  </a:lnTo>
                </a:path>
              </a:pathLst>
            </a:custGeom>
            <a:noFill/>
            <a:ln w="82550" cap="rnd">
              <a:solidFill>
                <a:srgbClr val="006600"/>
              </a:solidFill>
              <a:prstDash val="sysDot"/>
              <a:round/>
              <a:headEnd/>
              <a:tailEnd/>
            </a:ln>
          </p:spPr>
          <p:txBody>
            <a:bodyPr/>
            <a:lstStyle/>
            <a:p>
              <a:endParaRPr lang="en-US"/>
            </a:p>
          </p:txBody>
        </p:sp>
        <p:sp>
          <p:nvSpPr>
            <p:cNvPr id="6246" name="Line 102"/>
            <p:cNvSpPr>
              <a:spLocks noChangeShapeType="1"/>
            </p:cNvSpPr>
            <p:nvPr/>
          </p:nvSpPr>
          <p:spPr bwMode="auto">
            <a:xfrm flipH="1">
              <a:off x="1980" y="2043"/>
              <a:ext cx="1175" cy="1"/>
            </a:xfrm>
            <a:prstGeom prst="line">
              <a:avLst/>
            </a:prstGeom>
            <a:noFill/>
            <a:ln w="82550" cap="rnd">
              <a:solidFill>
                <a:srgbClr val="006600"/>
              </a:solidFill>
              <a:prstDash val="sysDot"/>
              <a:round/>
              <a:headEnd/>
              <a:tailEnd/>
            </a:ln>
          </p:spPr>
          <p:txBody>
            <a:bodyPr/>
            <a:lstStyle/>
            <a:p>
              <a:endParaRPr lang="en-US"/>
            </a:p>
          </p:txBody>
        </p:sp>
      </p:grpSp>
      <p:sp>
        <p:nvSpPr>
          <p:cNvPr id="6247" name="Freeform 103"/>
          <p:cNvSpPr>
            <a:spLocks/>
          </p:cNvSpPr>
          <p:nvPr/>
        </p:nvSpPr>
        <p:spPr bwMode="auto">
          <a:xfrm>
            <a:off x="3143250" y="1031875"/>
            <a:ext cx="4713288" cy="4849813"/>
          </a:xfrm>
          <a:custGeom>
            <a:avLst/>
            <a:gdLst/>
            <a:ahLst/>
            <a:cxnLst>
              <a:cxn ang="0">
                <a:pos x="0" y="0"/>
              </a:cxn>
              <a:cxn ang="0">
                <a:pos x="0" y="3055"/>
              </a:cxn>
              <a:cxn ang="0">
                <a:pos x="2969" y="3055"/>
              </a:cxn>
            </a:cxnLst>
            <a:rect l="0" t="0" r="r" b="b"/>
            <a:pathLst>
              <a:path w="2969" h="3055">
                <a:moveTo>
                  <a:pt x="0" y="0"/>
                </a:moveTo>
                <a:lnTo>
                  <a:pt x="0" y="3055"/>
                </a:lnTo>
                <a:lnTo>
                  <a:pt x="2969" y="3055"/>
                </a:lnTo>
              </a:path>
            </a:pathLst>
          </a:custGeom>
          <a:noFill/>
          <a:ln w="82550">
            <a:solidFill>
              <a:srgbClr val="000000"/>
            </a:solidFill>
            <a:prstDash val="solid"/>
            <a:round/>
            <a:headEnd/>
            <a:tailEnd/>
          </a:ln>
        </p:spPr>
        <p:txBody>
          <a:bodyPr/>
          <a:lstStyle/>
          <a:p>
            <a:endParaRPr lang="en-US"/>
          </a:p>
        </p:txBody>
      </p:sp>
      <p:grpSp>
        <p:nvGrpSpPr>
          <p:cNvPr id="6" name="Group 115"/>
          <p:cNvGrpSpPr>
            <a:grpSpLocks/>
          </p:cNvGrpSpPr>
          <p:nvPr/>
        </p:nvGrpSpPr>
        <p:grpSpPr bwMode="auto">
          <a:xfrm>
            <a:off x="4897438" y="3013075"/>
            <a:ext cx="538162" cy="396875"/>
            <a:chOff x="3085" y="1898"/>
            <a:chExt cx="339" cy="250"/>
          </a:xfrm>
        </p:grpSpPr>
        <p:sp>
          <p:nvSpPr>
            <p:cNvPr id="6239" name="Rectangle 95"/>
            <p:cNvSpPr>
              <a:spLocks noChangeArrowheads="1"/>
            </p:cNvSpPr>
            <p:nvPr/>
          </p:nvSpPr>
          <p:spPr bwMode="auto">
            <a:xfrm>
              <a:off x="3227" y="1898"/>
              <a:ext cx="197"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A </a:t>
              </a:r>
              <a:endParaRPr lang="en-US"/>
            </a:p>
          </p:txBody>
        </p:sp>
        <p:sp>
          <p:nvSpPr>
            <p:cNvPr id="6248" name="Oval 104"/>
            <p:cNvSpPr>
              <a:spLocks noChangeArrowheads="1"/>
            </p:cNvSpPr>
            <p:nvPr/>
          </p:nvSpPr>
          <p:spPr bwMode="auto">
            <a:xfrm>
              <a:off x="3085" y="1981"/>
              <a:ext cx="115" cy="106"/>
            </a:xfrm>
            <a:prstGeom prst="ellipse">
              <a:avLst/>
            </a:prstGeom>
            <a:solidFill>
              <a:srgbClr val="660066"/>
            </a:solidFill>
            <a:ln w="26988">
              <a:solidFill>
                <a:srgbClr val="660066"/>
              </a:solidFill>
              <a:round/>
              <a:headEnd/>
              <a:tailEnd/>
            </a:ln>
          </p:spPr>
          <p:txBody>
            <a:bodyPr/>
            <a:lstStyle/>
            <a:p>
              <a:endParaRPr lang="en-US"/>
            </a:p>
          </p:txBody>
        </p:sp>
      </p:grpSp>
      <p:grpSp>
        <p:nvGrpSpPr>
          <p:cNvPr id="7" name="Group 113"/>
          <p:cNvGrpSpPr>
            <a:grpSpLocks/>
          </p:cNvGrpSpPr>
          <p:nvPr/>
        </p:nvGrpSpPr>
        <p:grpSpPr bwMode="auto">
          <a:xfrm>
            <a:off x="4897438" y="2136775"/>
            <a:ext cx="704850" cy="484188"/>
            <a:chOff x="3085" y="1346"/>
            <a:chExt cx="444" cy="305"/>
          </a:xfrm>
        </p:grpSpPr>
        <p:sp>
          <p:nvSpPr>
            <p:cNvPr id="6236" name="Rectangle 92"/>
            <p:cNvSpPr>
              <a:spLocks noChangeArrowheads="1"/>
            </p:cNvSpPr>
            <p:nvPr/>
          </p:nvSpPr>
          <p:spPr bwMode="auto">
            <a:xfrm>
              <a:off x="3216" y="1346"/>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C </a:t>
              </a:r>
              <a:endParaRPr lang="en-US"/>
            </a:p>
          </p:txBody>
        </p:sp>
        <p:sp>
          <p:nvSpPr>
            <p:cNvPr id="6249" name="Oval 105"/>
            <p:cNvSpPr>
              <a:spLocks noChangeArrowheads="1"/>
            </p:cNvSpPr>
            <p:nvPr/>
          </p:nvSpPr>
          <p:spPr bwMode="auto">
            <a:xfrm>
              <a:off x="3085" y="1406"/>
              <a:ext cx="115" cy="115"/>
            </a:xfrm>
            <a:prstGeom prst="ellipse">
              <a:avLst/>
            </a:prstGeom>
            <a:solidFill>
              <a:srgbClr val="660066"/>
            </a:solidFill>
            <a:ln w="26988">
              <a:solidFill>
                <a:srgbClr val="660066"/>
              </a:solidFill>
              <a:round/>
              <a:headEnd/>
              <a:tailEnd/>
            </a:ln>
          </p:spPr>
          <p:txBody>
            <a:bodyPr/>
            <a:lstStyle/>
            <a:p>
              <a:endParaRPr lang="en-US"/>
            </a:p>
          </p:txBody>
        </p:sp>
      </p:grpSp>
      <p:grpSp>
        <p:nvGrpSpPr>
          <p:cNvPr id="8" name="Group 114"/>
          <p:cNvGrpSpPr>
            <a:grpSpLocks/>
          </p:cNvGrpSpPr>
          <p:nvPr/>
        </p:nvGrpSpPr>
        <p:grpSpPr bwMode="auto">
          <a:xfrm>
            <a:off x="5270500" y="2716213"/>
            <a:ext cx="735013" cy="484187"/>
            <a:chOff x="3320" y="1711"/>
            <a:chExt cx="463" cy="305"/>
          </a:xfrm>
        </p:grpSpPr>
        <p:sp>
          <p:nvSpPr>
            <p:cNvPr id="6237" name="Rectangle 93"/>
            <p:cNvSpPr>
              <a:spLocks noChangeArrowheads="1"/>
            </p:cNvSpPr>
            <p:nvPr/>
          </p:nvSpPr>
          <p:spPr bwMode="auto">
            <a:xfrm>
              <a:off x="3478" y="1711"/>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B </a:t>
              </a:r>
              <a:endParaRPr lang="en-US"/>
            </a:p>
          </p:txBody>
        </p:sp>
        <p:sp>
          <p:nvSpPr>
            <p:cNvPr id="6250" name="Oval 106"/>
            <p:cNvSpPr>
              <a:spLocks noChangeArrowheads="1"/>
            </p:cNvSpPr>
            <p:nvPr/>
          </p:nvSpPr>
          <p:spPr bwMode="auto">
            <a:xfrm>
              <a:off x="3320" y="1772"/>
              <a:ext cx="106" cy="106"/>
            </a:xfrm>
            <a:prstGeom prst="ellipse">
              <a:avLst/>
            </a:prstGeom>
            <a:solidFill>
              <a:srgbClr val="660066"/>
            </a:solidFill>
            <a:ln w="26988">
              <a:solidFill>
                <a:srgbClr val="660066"/>
              </a:solidFill>
              <a:round/>
              <a:headEnd/>
              <a:tailEnd/>
            </a:ln>
          </p:spPr>
          <p:txBody>
            <a:bodyPr/>
            <a:lstStyle/>
            <a:p>
              <a:endParaRPr lang="en-US"/>
            </a:p>
          </p:txBody>
        </p:sp>
      </p:grpSp>
      <p:sp>
        <p:nvSpPr>
          <p:cNvPr id="6251" name="Rectangle 107"/>
          <p:cNvSpPr>
            <a:spLocks noChangeArrowheads="1"/>
          </p:cNvSpPr>
          <p:nvPr/>
        </p:nvSpPr>
        <p:spPr bwMode="auto">
          <a:xfrm>
            <a:off x="914400" y="2133600"/>
            <a:ext cx="2079625" cy="488950"/>
          </a:xfrm>
          <a:prstGeom prst="rect">
            <a:avLst/>
          </a:prstGeom>
          <a:noFill/>
          <a:ln w="9525">
            <a:noFill/>
            <a:miter lim="800000"/>
            <a:headEnd/>
            <a:tailEnd/>
          </a:ln>
          <a:effectLst/>
        </p:spPr>
        <p:txBody>
          <a:bodyPr wrap="none">
            <a:spAutoFit/>
          </a:bodyPr>
          <a:lstStyle/>
          <a:p>
            <a:r>
              <a:rPr lang="en-US" sz="2600" b="0" i="1">
                <a:solidFill>
                  <a:srgbClr val="000000"/>
                </a:solidFill>
                <a:latin typeface="Arial" charset="0"/>
              </a:rPr>
              <a:t>P</a:t>
            </a:r>
            <a:r>
              <a:rPr lang="en-US" sz="2600" b="0" i="1" baseline="-25000">
                <a:solidFill>
                  <a:srgbClr val="000000"/>
                </a:solidFill>
                <a:latin typeface="Arial" charset="0"/>
              </a:rPr>
              <a:t>G</a:t>
            </a:r>
            <a:r>
              <a:rPr lang="en-US" sz="2600" b="0" i="1">
                <a:solidFill>
                  <a:srgbClr val="000000"/>
                </a:solidFill>
                <a:latin typeface="Arial" charset="0"/>
              </a:rPr>
              <a:t> + T =</a:t>
            </a:r>
            <a:r>
              <a:rPr lang="en-US" sz="2600" b="0">
                <a:solidFill>
                  <a:srgbClr val="000000"/>
                </a:solidFill>
                <a:latin typeface="Arial" charset="0"/>
              </a:rPr>
              <a:t>1.15</a:t>
            </a:r>
          </a:p>
        </p:txBody>
      </p:sp>
      <p:sp>
        <p:nvSpPr>
          <p:cNvPr id="6252" name="Rectangle 108"/>
          <p:cNvSpPr>
            <a:spLocks noChangeArrowheads="1"/>
          </p:cNvSpPr>
          <p:nvPr/>
        </p:nvSpPr>
        <p:spPr bwMode="auto">
          <a:xfrm>
            <a:off x="1400175" y="3048000"/>
            <a:ext cx="1593850" cy="488950"/>
          </a:xfrm>
          <a:prstGeom prst="rect">
            <a:avLst/>
          </a:prstGeom>
          <a:noFill/>
          <a:ln w="9525">
            <a:noFill/>
            <a:miter lim="800000"/>
            <a:headEnd/>
            <a:tailEnd/>
          </a:ln>
          <a:effectLst/>
        </p:spPr>
        <p:txBody>
          <a:bodyPr wrap="none">
            <a:spAutoFit/>
          </a:bodyPr>
          <a:lstStyle/>
          <a:p>
            <a:pPr algn="r"/>
            <a:r>
              <a:rPr lang="en-US" sz="2600" b="0" i="1">
                <a:solidFill>
                  <a:srgbClr val="000000"/>
                </a:solidFill>
                <a:latin typeface="Arial" charset="0"/>
              </a:rPr>
              <a:t>P</a:t>
            </a:r>
            <a:r>
              <a:rPr lang="en-US" sz="2600" b="0" i="1" baseline="-25000">
                <a:solidFill>
                  <a:srgbClr val="000000"/>
                </a:solidFill>
                <a:latin typeface="Arial" charset="0"/>
              </a:rPr>
              <a:t>G</a:t>
            </a:r>
            <a:r>
              <a:rPr lang="en-US" sz="2600" b="0" i="1">
                <a:solidFill>
                  <a:srgbClr val="000000"/>
                </a:solidFill>
                <a:latin typeface="Arial" charset="0"/>
              </a:rPr>
              <a:t> = </a:t>
            </a:r>
            <a:r>
              <a:rPr lang="en-US" sz="2600" b="0">
                <a:solidFill>
                  <a:srgbClr val="000000"/>
                </a:solidFill>
                <a:latin typeface="Arial" charset="0"/>
              </a:rPr>
              <a:t>0.90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18" presetClass="entr" presetSubtype="3"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upRight)">
                                      <p:cBhvr>
                                        <p:cTn id="19" dur="500"/>
                                        <p:tgtEl>
                                          <p:spTgt spid="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en-US" b="0" dirty="0" smtClean="0">
                <a:cs typeface="Arial" charset="0"/>
              </a:rPr>
              <a:t>Implication</a:t>
            </a:r>
            <a:endParaRPr lang="en-US" dirty="0"/>
          </a:p>
        </p:txBody>
      </p:sp>
      <p:sp>
        <p:nvSpPr>
          <p:cNvPr id="28675" name="Rectangle 3"/>
          <p:cNvSpPr>
            <a:spLocks noGrp="1" noChangeArrowheads="1"/>
          </p:cNvSpPr>
          <p:nvPr>
            <p:ph type="body" idx="1"/>
          </p:nvPr>
        </p:nvSpPr>
        <p:spPr/>
        <p:txBody>
          <a:bodyPr/>
          <a:lstStyle/>
          <a:p>
            <a:r>
              <a:rPr lang="en-US" dirty="0" smtClean="0"/>
              <a:t>The result is exactly the same distribution of tax burden that prevailed when tax was collected from sellers.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97" name="Rectangle 29"/>
          <p:cNvSpPr>
            <a:spLocks noGrp="1" noChangeArrowheads="1"/>
          </p:cNvSpPr>
          <p:nvPr>
            <p:ph type="title" idx="4294967295"/>
          </p:nvPr>
        </p:nvSpPr>
        <p:spPr>
          <a:xfrm>
            <a:off x="228600" y="0"/>
            <a:ext cx="8686800" cy="1143000"/>
          </a:xfrm>
        </p:spPr>
        <p:txBody>
          <a:bodyPr/>
          <a:lstStyle/>
          <a:p>
            <a:r>
              <a:rPr lang="en-US" sz="2400" dirty="0" smtClean="0"/>
              <a:t>The </a:t>
            </a:r>
            <a:r>
              <a:rPr lang="en-US" sz="2400" dirty="0"/>
              <a:t>More Inelastic the Demand, the Greater the Portion of a Tax Borne by Buyers</a:t>
            </a:r>
          </a:p>
        </p:txBody>
      </p:sp>
      <p:grpSp>
        <p:nvGrpSpPr>
          <p:cNvPr id="2" name="Group 127"/>
          <p:cNvGrpSpPr>
            <a:grpSpLocks/>
          </p:cNvGrpSpPr>
          <p:nvPr/>
        </p:nvGrpSpPr>
        <p:grpSpPr bwMode="auto">
          <a:xfrm>
            <a:off x="1825625" y="2365375"/>
            <a:ext cx="3054350" cy="3608388"/>
            <a:chOff x="1150" y="1490"/>
            <a:chExt cx="1924" cy="2273"/>
          </a:xfrm>
        </p:grpSpPr>
        <p:sp>
          <p:nvSpPr>
            <p:cNvPr id="7290" name="Freeform 122"/>
            <p:cNvSpPr>
              <a:spLocks/>
            </p:cNvSpPr>
            <p:nvPr/>
          </p:nvSpPr>
          <p:spPr bwMode="auto">
            <a:xfrm>
              <a:off x="1150" y="1908"/>
              <a:ext cx="1924" cy="1855"/>
            </a:xfrm>
            <a:custGeom>
              <a:avLst/>
              <a:gdLst/>
              <a:ahLst/>
              <a:cxnLst>
                <a:cxn ang="0">
                  <a:pos x="0" y="0"/>
                </a:cxn>
                <a:cxn ang="0">
                  <a:pos x="1924" y="0"/>
                </a:cxn>
                <a:cxn ang="0">
                  <a:pos x="1924" y="1855"/>
                </a:cxn>
              </a:cxnLst>
              <a:rect l="0" t="0" r="r" b="b"/>
              <a:pathLst>
                <a:path w="1924" h="1855">
                  <a:moveTo>
                    <a:pt x="0" y="0"/>
                  </a:moveTo>
                  <a:lnTo>
                    <a:pt x="1924" y="0"/>
                  </a:lnTo>
                  <a:lnTo>
                    <a:pt x="1924" y="1855"/>
                  </a:lnTo>
                </a:path>
              </a:pathLst>
            </a:custGeom>
            <a:noFill/>
            <a:ln w="82550" cap="rnd">
              <a:solidFill>
                <a:srgbClr val="006600"/>
              </a:solidFill>
              <a:prstDash val="sysDot"/>
              <a:round/>
              <a:headEnd/>
              <a:tailEnd/>
            </a:ln>
          </p:spPr>
          <p:txBody>
            <a:bodyPr/>
            <a:lstStyle/>
            <a:p>
              <a:endParaRPr lang="en-US"/>
            </a:p>
          </p:txBody>
        </p:sp>
        <p:sp>
          <p:nvSpPr>
            <p:cNvPr id="7291" name="Freeform 123"/>
            <p:cNvSpPr>
              <a:spLocks/>
            </p:cNvSpPr>
            <p:nvPr/>
          </p:nvSpPr>
          <p:spPr bwMode="auto">
            <a:xfrm>
              <a:off x="1150" y="1490"/>
              <a:ext cx="1828" cy="2273"/>
            </a:xfrm>
            <a:custGeom>
              <a:avLst/>
              <a:gdLst/>
              <a:ahLst/>
              <a:cxnLst>
                <a:cxn ang="0">
                  <a:pos x="0" y="0"/>
                </a:cxn>
                <a:cxn ang="0">
                  <a:pos x="1828" y="0"/>
                </a:cxn>
                <a:cxn ang="0">
                  <a:pos x="1828" y="2273"/>
                </a:cxn>
              </a:cxnLst>
              <a:rect l="0" t="0" r="r" b="b"/>
              <a:pathLst>
                <a:path w="1828" h="2273">
                  <a:moveTo>
                    <a:pt x="0" y="0"/>
                  </a:moveTo>
                  <a:lnTo>
                    <a:pt x="1828" y="0"/>
                  </a:lnTo>
                  <a:lnTo>
                    <a:pt x="1828" y="2273"/>
                  </a:lnTo>
                </a:path>
              </a:pathLst>
            </a:custGeom>
            <a:noFill/>
            <a:ln w="82550" cap="rnd">
              <a:solidFill>
                <a:srgbClr val="006600"/>
              </a:solidFill>
              <a:prstDash val="sysDot"/>
              <a:round/>
              <a:headEnd/>
              <a:tailEnd/>
            </a:ln>
          </p:spPr>
          <p:txBody>
            <a:bodyPr/>
            <a:lstStyle/>
            <a:p>
              <a:endParaRPr lang="en-US"/>
            </a:p>
          </p:txBody>
        </p:sp>
        <p:sp>
          <p:nvSpPr>
            <p:cNvPr id="7292" name="Freeform 124"/>
            <p:cNvSpPr>
              <a:spLocks/>
            </p:cNvSpPr>
            <p:nvPr/>
          </p:nvSpPr>
          <p:spPr bwMode="auto">
            <a:xfrm>
              <a:off x="1150" y="1621"/>
              <a:ext cx="1637" cy="2142"/>
            </a:xfrm>
            <a:custGeom>
              <a:avLst/>
              <a:gdLst/>
              <a:ahLst/>
              <a:cxnLst>
                <a:cxn ang="0">
                  <a:pos x="0" y="0"/>
                </a:cxn>
                <a:cxn ang="0">
                  <a:pos x="1637" y="0"/>
                </a:cxn>
                <a:cxn ang="0">
                  <a:pos x="1637" y="2142"/>
                </a:cxn>
              </a:cxnLst>
              <a:rect l="0" t="0" r="r" b="b"/>
              <a:pathLst>
                <a:path w="1637" h="2142">
                  <a:moveTo>
                    <a:pt x="0" y="0"/>
                  </a:moveTo>
                  <a:lnTo>
                    <a:pt x="1637" y="0"/>
                  </a:lnTo>
                  <a:lnTo>
                    <a:pt x="1637" y="2142"/>
                  </a:lnTo>
                </a:path>
              </a:pathLst>
            </a:custGeom>
            <a:noFill/>
            <a:ln w="82550" cap="rnd">
              <a:solidFill>
                <a:srgbClr val="006600"/>
              </a:solidFill>
              <a:prstDash val="sysDot"/>
              <a:round/>
              <a:headEnd/>
              <a:tailEnd/>
            </a:ln>
          </p:spPr>
          <p:txBody>
            <a:bodyPr/>
            <a:lstStyle/>
            <a:p>
              <a:endParaRPr lang="en-US"/>
            </a:p>
          </p:txBody>
        </p:sp>
        <p:sp>
          <p:nvSpPr>
            <p:cNvPr id="7293" name="Line 125"/>
            <p:cNvSpPr>
              <a:spLocks noChangeShapeType="1"/>
            </p:cNvSpPr>
            <p:nvPr/>
          </p:nvSpPr>
          <p:spPr bwMode="auto">
            <a:xfrm flipH="1">
              <a:off x="1150" y="1978"/>
              <a:ext cx="1820" cy="1"/>
            </a:xfrm>
            <a:prstGeom prst="line">
              <a:avLst/>
            </a:prstGeom>
            <a:noFill/>
            <a:ln w="82550" cap="rnd">
              <a:solidFill>
                <a:srgbClr val="006600"/>
              </a:solidFill>
              <a:prstDash val="sysDot"/>
              <a:round/>
              <a:headEnd/>
              <a:tailEnd/>
            </a:ln>
          </p:spPr>
          <p:txBody>
            <a:bodyPr/>
            <a:lstStyle/>
            <a:p>
              <a:endParaRPr lang="en-US"/>
            </a:p>
          </p:txBody>
        </p:sp>
        <p:sp>
          <p:nvSpPr>
            <p:cNvPr id="7294" name="Line 126"/>
            <p:cNvSpPr>
              <a:spLocks noChangeShapeType="1"/>
            </p:cNvSpPr>
            <p:nvPr/>
          </p:nvSpPr>
          <p:spPr bwMode="auto">
            <a:xfrm flipH="1">
              <a:off x="1150" y="2100"/>
              <a:ext cx="1637" cy="1"/>
            </a:xfrm>
            <a:prstGeom prst="line">
              <a:avLst/>
            </a:prstGeom>
            <a:noFill/>
            <a:ln w="82550" cap="rnd">
              <a:solidFill>
                <a:srgbClr val="006600"/>
              </a:solidFill>
              <a:prstDash val="sysDot"/>
              <a:round/>
              <a:headEnd/>
              <a:tailEnd/>
            </a:ln>
          </p:spPr>
          <p:txBody>
            <a:bodyPr/>
            <a:lstStyle/>
            <a:p>
              <a:endParaRPr lang="en-US"/>
            </a:p>
          </p:txBody>
        </p:sp>
      </p:grpSp>
      <p:sp>
        <p:nvSpPr>
          <p:cNvPr id="7301" name="Freeform 133"/>
          <p:cNvSpPr>
            <a:spLocks/>
          </p:cNvSpPr>
          <p:nvPr/>
        </p:nvSpPr>
        <p:spPr bwMode="auto">
          <a:xfrm>
            <a:off x="1825625" y="1328738"/>
            <a:ext cx="6661150" cy="4645025"/>
          </a:xfrm>
          <a:custGeom>
            <a:avLst/>
            <a:gdLst/>
            <a:ahLst/>
            <a:cxnLst>
              <a:cxn ang="0">
                <a:pos x="0" y="0"/>
              </a:cxn>
              <a:cxn ang="0">
                <a:pos x="0" y="2926"/>
              </a:cxn>
              <a:cxn ang="0">
                <a:pos x="4196" y="2926"/>
              </a:cxn>
            </a:cxnLst>
            <a:rect l="0" t="0" r="r" b="b"/>
            <a:pathLst>
              <a:path w="4196" h="2926">
                <a:moveTo>
                  <a:pt x="0" y="0"/>
                </a:moveTo>
                <a:lnTo>
                  <a:pt x="0" y="2926"/>
                </a:lnTo>
                <a:lnTo>
                  <a:pt x="4196" y="2926"/>
                </a:lnTo>
              </a:path>
            </a:pathLst>
          </a:custGeom>
          <a:noFill/>
          <a:ln w="82550">
            <a:solidFill>
              <a:srgbClr val="000000"/>
            </a:solidFill>
            <a:prstDash val="solid"/>
            <a:round/>
            <a:headEnd/>
            <a:tailEnd/>
          </a:ln>
        </p:spPr>
        <p:txBody>
          <a:bodyPr/>
          <a:lstStyle/>
          <a:p>
            <a:endParaRPr lang="en-US"/>
          </a:p>
        </p:txBody>
      </p:sp>
      <p:sp>
        <p:nvSpPr>
          <p:cNvPr id="7334" name="Rectangle 166"/>
          <p:cNvSpPr>
            <a:spLocks noChangeArrowheads="1"/>
          </p:cNvSpPr>
          <p:nvPr/>
        </p:nvSpPr>
        <p:spPr bwMode="auto">
          <a:xfrm rot="16200000">
            <a:off x="-815975" y="3481388"/>
            <a:ext cx="23336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(Dollars) </a:t>
            </a:r>
            <a:endParaRPr lang="en-US"/>
          </a:p>
        </p:txBody>
      </p:sp>
      <p:sp>
        <p:nvSpPr>
          <p:cNvPr id="7335" name="Rectangle 167"/>
          <p:cNvSpPr>
            <a:spLocks noChangeArrowheads="1"/>
          </p:cNvSpPr>
          <p:nvPr/>
        </p:nvSpPr>
        <p:spPr bwMode="auto">
          <a:xfrm>
            <a:off x="3702050" y="6461125"/>
            <a:ext cx="44291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Gasoline per Year (Gallons) </a:t>
            </a:r>
            <a:endParaRPr lang="en-US"/>
          </a:p>
        </p:txBody>
      </p:sp>
      <p:sp>
        <p:nvSpPr>
          <p:cNvPr id="7336" name="Rectangle 168"/>
          <p:cNvSpPr>
            <a:spLocks noChangeArrowheads="1"/>
          </p:cNvSpPr>
          <p:nvPr/>
        </p:nvSpPr>
        <p:spPr bwMode="auto">
          <a:xfrm>
            <a:off x="1752600" y="6096000"/>
            <a:ext cx="18415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0</a:t>
            </a:r>
            <a:endParaRPr lang="en-US"/>
          </a:p>
        </p:txBody>
      </p:sp>
      <p:sp>
        <p:nvSpPr>
          <p:cNvPr id="7337" name="Rectangle 169"/>
          <p:cNvSpPr>
            <a:spLocks noChangeArrowheads="1"/>
          </p:cNvSpPr>
          <p:nvPr/>
        </p:nvSpPr>
        <p:spPr bwMode="auto">
          <a:xfrm>
            <a:off x="4114800" y="6096000"/>
            <a:ext cx="377825"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r>
              <a:rPr lang="en-US" sz="2600" b="0" baseline="-25000">
                <a:solidFill>
                  <a:srgbClr val="000000"/>
                </a:solidFill>
                <a:latin typeface="Arial" charset="0"/>
              </a:rPr>
              <a:t>1</a:t>
            </a:r>
            <a:endParaRPr lang="en-US"/>
          </a:p>
        </p:txBody>
      </p:sp>
      <p:sp>
        <p:nvSpPr>
          <p:cNvPr id="7338" name="Rectangle 170"/>
          <p:cNvSpPr>
            <a:spLocks noChangeArrowheads="1"/>
          </p:cNvSpPr>
          <p:nvPr/>
        </p:nvSpPr>
        <p:spPr bwMode="auto">
          <a:xfrm>
            <a:off x="5029200" y="6096000"/>
            <a:ext cx="385763"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endParaRPr lang="en-US"/>
          </a:p>
        </p:txBody>
      </p:sp>
      <p:sp>
        <p:nvSpPr>
          <p:cNvPr id="7339" name="Rectangle 171"/>
          <p:cNvSpPr>
            <a:spLocks noChangeArrowheads="1"/>
          </p:cNvSpPr>
          <p:nvPr/>
        </p:nvSpPr>
        <p:spPr bwMode="auto">
          <a:xfrm>
            <a:off x="914400" y="2819400"/>
            <a:ext cx="73660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1.00 </a:t>
            </a:r>
            <a:endParaRPr lang="en-US"/>
          </a:p>
        </p:txBody>
      </p:sp>
      <p:sp>
        <p:nvSpPr>
          <p:cNvPr id="7345" name="Rectangle 177"/>
          <p:cNvSpPr>
            <a:spLocks noChangeArrowheads="1"/>
          </p:cNvSpPr>
          <p:nvPr/>
        </p:nvSpPr>
        <p:spPr bwMode="auto">
          <a:xfrm>
            <a:off x="1098550" y="3124200"/>
            <a:ext cx="55245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.95 </a:t>
            </a:r>
            <a:endParaRPr lang="en-US"/>
          </a:p>
        </p:txBody>
      </p:sp>
      <p:sp>
        <p:nvSpPr>
          <p:cNvPr id="7346" name="Rectangle 178"/>
          <p:cNvSpPr>
            <a:spLocks noChangeArrowheads="1"/>
          </p:cNvSpPr>
          <p:nvPr/>
        </p:nvSpPr>
        <p:spPr bwMode="auto">
          <a:xfrm>
            <a:off x="1098550" y="3429000"/>
            <a:ext cx="55245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.90 </a:t>
            </a:r>
            <a:endParaRPr lang="en-US"/>
          </a:p>
        </p:txBody>
      </p:sp>
      <p:sp>
        <p:nvSpPr>
          <p:cNvPr id="7347" name="Rectangle 179"/>
          <p:cNvSpPr>
            <a:spLocks noChangeArrowheads="1"/>
          </p:cNvSpPr>
          <p:nvPr/>
        </p:nvSpPr>
        <p:spPr bwMode="auto">
          <a:xfrm>
            <a:off x="914400" y="2133600"/>
            <a:ext cx="73660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1.20 </a:t>
            </a:r>
            <a:endParaRPr lang="en-US"/>
          </a:p>
        </p:txBody>
      </p:sp>
      <p:sp>
        <p:nvSpPr>
          <p:cNvPr id="7348" name="Rectangle 180"/>
          <p:cNvSpPr>
            <a:spLocks noChangeArrowheads="1"/>
          </p:cNvSpPr>
          <p:nvPr/>
        </p:nvSpPr>
        <p:spPr bwMode="auto">
          <a:xfrm>
            <a:off x="914400" y="2438400"/>
            <a:ext cx="736600" cy="396875"/>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1.15 </a:t>
            </a:r>
            <a:endParaRPr lang="en-US"/>
          </a:p>
        </p:txBody>
      </p:sp>
      <p:sp>
        <p:nvSpPr>
          <p:cNvPr id="7349" name="Line 181"/>
          <p:cNvSpPr>
            <a:spLocks noChangeShapeType="1"/>
          </p:cNvSpPr>
          <p:nvPr/>
        </p:nvSpPr>
        <p:spPr bwMode="auto">
          <a:xfrm flipH="1">
            <a:off x="1600200" y="3200400"/>
            <a:ext cx="152400" cy="76200"/>
          </a:xfrm>
          <a:prstGeom prst="line">
            <a:avLst/>
          </a:prstGeom>
          <a:noFill/>
          <a:ln w="38100">
            <a:solidFill>
              <a:schemeClr val="tx1"/>
            </a:solidFill>
            <a:round/>
            <a:headEnd type="stealth" w="med" len="med"/>
            <a:tailEnd/>
          </a:ln>
          <a:effectLst/>
        </p:spPr>
        <p:txBody>
          <a:bodyPr wrap="none" anchor="ctr"/>
          <a:lstStyle/>
          <a:p>
            <a:endParaRPr lang="en-US"/>
          </a:p>
        </p:txBody>
      </p:sp>
      <p:sp>
        <p:nvSpPr>
          <p:cNvPr id="7350" name="Line 182"/>
          <p:cNvSpPr>
            <a:spLocks noChangeShapeType="1"/>
          </p:cNvSpPr>
          <p:nvPr/>
        </p:nvSpPr>
        <p:spPr bwMode="auto">
          <a:xfrm flipH="1">
            <a:off x="1600200" y="3429000"/>
            <a:ext cx="152400" cy="152400"/>
          </a:xfrm>
          <a:prstGeom prst="line">
            <a:avLst/>
          </a:prstGeom>
          <a:noFill/>
          <a:ln w="38100">
            <a:solidFill>
              <a:schemeClr val="tx1"/>
            </a:solidFill>
            <a:round/>
            <a:headEnd type="stealth" w="med" len="med"/>
            <a:tailEnd/>
          </a:ln>
          <a:effectLst/>
        </p:spPr>
        <p:txBody>
          <a:bodyPr wrap="none" anchor="ctr"/>
          <a:lstStyle/>
          <a:p>
            <a:endParaRPr lang="en-US"/>
          </a:p>
        </p:txBody>
      </p:sp>
      <p:sp>
        <p:nvSpPr>
          <p:cNvPr id="7351" name="Rectangle 183"/>
          <p:cNvSpPr>
            <a:spLocks noChangeArrowheads="1"/>
          </p:cNvSpPr>
          <p:nvPr/>
        </p:nvSpPr>
        <p:spPr bwMode="auto">
          <a:xfrm>
            <a:off x="4572000" y="6096000"/>
            <a:ext cx="377825"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r>
              <a:rPr lang="en-US" sz="2600" b="0" baseline="-25000">
                <a:solidFill>
                  <a:srgbClr val="000000"/>
                </a:solidFill>
                <a:latin typeface="Arial" charset="0"/>
              </a:rPr>
              <a:t>2</a:t>
            </a:r>
            <a:endParaRPr lang="en-US"/>
          </a:p>
        </p:txBody>
      </p:sp>
      <p:grpSp>
        <p:nvGrpSpPr>
          <p:cNvPr id="3" name="Group 198"/>
          <p:cNvGrpSpPr>
            <a:grpSpLocks/>
          </p:cNvGrpSpPr>
          <p:nvPr/>
        </p:nvGrpSpPr>
        <p:grpSpPr bwMode="auto">
          <a:xfrm>
            <a:off x="3186113" y="4876800"/>
            <a:ext cx="1677987" cy="601663"/>
            <a:chOff x="2007" y="3072"/>
            <a:chExt cx="1057" cy="379"/>
          </a:xfrm>
        </p:grpSpPr>
        <p:sp>
          <p:nvSpPr>
            <p:cNvPr id="7296" name="Line 128"/>
            <p:cNvSpPr>
              <a:spLocks noChangeShapeType="1"/>
            </p:cNvSpPr>
            <p:nvPr/>
          </p:nvSpPr>
          <p:spPr bwMode="auto">
            <a:xfrm>
              <a:off x="2438" y="3214"/>
              <a:ext cx="401" cy="44"/>
            </a:xfrm>
            <a:prstGeom prst="line">
              <a:avLst/>
            </a:prstGeom>
            <a:noFill/>
            <a:ln w="27051">
              <a:solidFill>
                <a:srgbClr val="000000"/>
              </a:solidFill>
              <a:round/>
              <a:headEnd/>
              <a:tailEnd type="stealth" w="lg" len="lg"/>
            </a:ln>
          </p:spPr>
          <p:txBody>
            <a:bodyPr/>
            <a:lstStyle/>
            <a:p>
              <a:endParaRPr lang="en-US"/>
            </a:p>
          </p:txBody>
        </p:sp>
        <p:sp>
          <p:nvSpPr>
            <p:cNvPr id="7299" name="Line 131"/>
            <p:cNvSpPr>
              <a:spLocks noChangeShapeType="1"/>
            </p:cNvSpPr>
            <p:nvPr/>
          </p:nvSpPr>
          <p:spPr bwMode="auto">
            <a:xfrm>
              <a:off x="2824" y="3448"/>
              <a:ext cx="240" cy="3"/>
            </a:xfrm>
            <a:prstGeom prst="line">
              <a:avLst/>
            </a:prstGeom>
            <a:noFill/>
            <a:ln w="27051">
              <a:solidFill>
                <a:srgbClr val="000000"/>
              </a:solidFill>
              <a:round/>
              <a:headEnd type="stealth" w="med" len="med"/>
              <a:tailEnd type="stealth" w="med" len="med"/>
            </a:ln>
          </p:spPr>
          <p:txBody>
            <a:bodyPr/>
            <a:lstStyle/>
            <a:p>
              <a:endParaRPr lang="en-US"/>
            </a:p>
          </p:txBody>
        </p:sp>
        <p:sp>
          <p:nvSpPr>
            <p:cNvPr id="7353" name="Rectangle 185"/>
            <p:cNvSpPr>
              <a:spLocks noChangeArrowheads="1"/>
            </p:cNvSpPr>
            <p:nvPr/>
          </p:nvSpPr>
          <p:spPr bwMode="auto">
            <a:xfrm>
              <a:off x="2007" y="3072"/>
              <a:ext cx="393"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Q’ </a:t>
              </a:r>
              <a:endParaRPr lang="en-US"/>
            </a:p>
          </p:txBody>
        </p:sp>
        <p:sp>
          <p:nvSpPr>
            <p:cNvPr id="7354" name="AutoShape 186"/>
            <p:cNvSpPr>
              <a:spLocks/>
            </p:cNvSpPr>
            <p:nvPr/>
          </p:nvSpPr>
          <p:spPr bwMode="auto">
            <a:xfrm rot="5400000">
              <a:off x="2896" y="3264"/>
              <a:ext cx="96" cy="192"/>
            </a:xfrm>
            <a:prstGeom prst="leftBrace">
              <a:avLst>
                <a:gd name="adj1" fmla="val 16667"/>
                <a:gd name="adj2" fmla="val 50000"/>
              </a:avLst>
            </a:prstGeom>
            <a:noFill/>
            <a:ln w="28575">
              <a:solidFill>
                <a:schemeClr val="tx1"/>
              </a:solidFill>
              <a:round/>
              <a:headEnd/>
              <a:tailEnd/>
            </a:ln>
            <a:effectLst/>
          </p:spPr>
          <p:txBody>
            <a:bodyPr wrap="none" anchor="ctr"/>
            <a:lstStyle/>
            <a:p>
              <a:endParaRPr lang="en-US"/>
            </a:p>
          </p:txBody>
        </p:sp>
      </p:grpSp>
      <p:grpSp>
        <p:nvGrpSpPr>
          <p:cNvPr id="4" name="Group 197"/>
          <p:cNvGrpSpPr>
            <a:grpSpLocks/>
          </p:cNvGrpSpPr>
          <p:nvPr/>
        </p:nvGrpSpPr>
        <p:grpSpPr bwMode="auto">
          <a:xfrm>
            <a:off x="4781550" y="5334000"/>
            <a:ext cx="1176338" cy="584200"/>
            <a:chOff x="3012" y="3360"/>
            <a:chExt cx="741" cy="368"/>
          </a:xfrm>
        </p:grpSpPr>
        <p:sp>
          <p:nvSpPr>
            <p:cNvPr id="7297" name="Line 129"/>
            <p:cNvSpPr>
              <a:spLocks noChangeShapeType="1"/>
            </p:cNvSpPr>
            <p:nvPr/>
          </p:nvSpPr>
          <p:spPr bwMode="auto">
            <a:xfrm flipH="1">
              <a:off x="3126" y="3554"/>
              <a:ext cx="209" cy="95"/>
            </a:xfrm>
            <a:prstGeom prst="line">
              <a:avLst/>
            </a:prstGeom>
            <a:noFill/>
            <a:ln w="27051">
              <a:solidFill>
                <a:srgbClr val="000000"/>
              </a:solidFill>
              <a:round/>
              <a:headEnd/>
              <a:tailEnd type="stealth" w="lg" len="lg"/>
            </a:ln>
          </p:spPr>
          <p:txBody>
            <a:bodyPr/>
            <a:lstStyle/>
            <a:p>
              <a:endParaRPr lang="en-US"/>
            </a:p>
          </p:txBody>
        </p:sp>
        <p:sp>
          <p:nvSpPr>
            <p:cNvPr id="7352" name="Rectangle 184"/>
            <p:cNvSpPr>
              <a:spLocks noChangeArrowheads="1"/>
            </p:cNvSpPr>
            <p:nvPr/>
          </p:nvSpPr>
          <p:spPr bwMode="auto">
            <a:xfrm>
              <a:off x="3360" y="3360"/>
              <a:ext cx="393"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Q’ </a:t>
              </a:r>
              <a:endParaRPr lang="en-US"/>
            </a:p>
          </p:txBody>
        </p:sp>
        <p:sp>
          <p:nvSpPr>
            <p:cNvPr id="7356" name="AutoShape 188"/>
            <p:cNvSpPr>
              <a:spLocks/>
            </p:cNvSpPr>
            <p:nvPr/>
          </p:nvSpPr>
          <p:spPr bwMode="auto">
            <a:xfrm rot="5400000">
              <a:off x="3012" y="3680"/>
              <a:ext cx="48" cy="48"/>
            </a:xfrm>
            <a:prstGeom prst="leftBrace">
              <a:avLst>
                <a:gd name="adj1" fmla="val 8333"/>
                <a:gd name="adj2" fmla="val 50000"/>
              </a:avLst>
            </a:prstGeom>
            <a:noFill/>
            <a:ln w="28575">
              <a:solidFill>
                <a:schemeClr val="tx1"/>
              </a:solidFill>
              <a:round/>
              <a:headEnd/>
              <a:tailEnd/>
            </a:ln>
            <a:effectLst/>
          </p:spPr>
          <p:txBody>
            <a:bodyPr wrap="none" anchor="ctr"/>
            <a:lstStyle/>
            <a:p>
              <a:endParaRPr lang="en-US"/>
            </a:p>
          </p:txBody>
        </p:sp>
      </p:grpSp>
      <p:grpSp>
        <p:nvGrpSpPr>
          <p:cNvPr id="5" name="Group 201"/>
          <p:cNvGrpSpPr>
            <a:grpSpLocks/>
          </p:cNvGrpSpPr>
          <p:nvPr/>
        </p:nvGrpSpPr>
        <p:grpSpPr bwMode="auto">
          <a:xfrm>
            <a:off x="2613025" y="1066800"/>
            <a:ext cx="6194425" cy="2749550"/>
            <a:chOff x="1646" y="672"/>
            <a:chExt cx="3902" cy="1732"/>
          </a:xfrm>
        </p:grpSpPr>
        <p:sp>
          <p:nvSpPr>
            <p:cNvPr id="7357" name="Rectangle 189"/>
            <p:cNvSpPr>
              <a:spLocks noChangeArrowheads="1"/>
            </p:cNvSpPr>
            <p:nvPr/>
          </p:nvSpPr>
          <p:spPr bwMode="auto">
            <a:xfrm>
              <a:off x="4032" y="672"/>
              <a:ext cx="1516"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MC </a:t>
              </a:r>
              <a:r>
                <a:rPr lang="en-US" sz="2600" b="0">
                  <a:solidFill>
                    <a:srgbClr val="000000"/>
                  </a:solidFill>
                  <a:latin typeface="Arial" charset="0"/>
                </a:rPr>
                <a:t>+ $0.25</a:t>
              </a:r>
              <a:r>
                <a:rPr lang="en-US" sz="2600" b="0" i="1">
                  <a:solidFill>
                    <a:srgbClr val="000000"/>
                  </a:solidFill>
                  <a:latin typeface="Arial" charset="0"/>
                </a:rPr>
                <a:t> </a:t>
              </a:r>
              <a:endParaRPr lang="en-US"/>
            </a:p>
          </p:txBody>
        </p:sp>
        <p:sp>
          <p:nvSpPr>
            <p:cNvPr id="7285" name="Line 117"/>
            <p:cNvSpPr>
              <a:spLocks noChangeShapeType="1"/>
            </p:cNvSpPr>
            <p:nvPr/>
          </p:nvSpPr>
          <p:spPr bwMode="auto">
            <a:xfrm flipH="1">
              <a:off x="1646" y="811"/>
              <a:ext cx="2316" cy="1593"/>
            </a:xfrm>
            <a:prstGeom prst="line">
              <a:avLst/>
            </a:prstGeom>
            <a:noFill/>
            <a:ln w="82550">
              <a:solidFill>
                <a:srgbClr val="006600"/>
              </a:solidFill>
              <a:round/>
              <a:headEnd/>
              <a:tailEnd/>
            </a:ln>
          </p:spPr>
          <p:txBody>
            <a:bodyPr/>
            <a:lstStyle/>
            <a:p>
              <a:endParaRPr lang="en-US"/>
            </a:p>
          </p:txBody>
        </p:sp>
      </p:grpSp>
      <p:grpSp>
        <p:nvGrpSpPr>
          <p:cNvPr id="6" name="Group 202"/>
          <p:cNvGrpSpPr>
            <a:grpSpLocks/>
          </p:cNvGrpSpPr>
          <p:nvPr/>
        </p:nvGrpSpPr>
        <p:grpSpPr bwMode="auto">
          <a:xfrm>
            <a:off x="4521200" y="1481138"/>
            <a:ext cx="1419225" cy="3624262"/>
            <a:chOff x="2848" y="933"/>
            <a:chExt cx="894" cy="2283"/>
          </a:xfrm>
        </p:grpSpPr>
        <p:sp>
          <p:nvSpPr>
            <p:cNvPr id="7284" name="Line 116"/>
            <p:cNvSpPr>
              <a:spLocks noChangeShapeType="1"/>
            </p:cNvSpPr>
            <p:nvPr/>
          </p:nvSpPr>
          <p:spPr bwMode="auto">
            <a:xfrm>
              <a:off x="2848" y="933"/>
              <a:ext cx="531" cy="2212"/>
            </a:xfrm>
            <a:prstGeom prst="line">
              <a:avLst/>
            </a:prstGeom>
            <a:noFill/>
            <a:ln w="82550">
              <a:solidFill>
                <a:srgbClr val="006600"/>
              </a:solidFill>
              <a:round/>
              <a:headEnd/>
              <a:tailEnd/>
            </a:ln>
          </p:spPr>
          <p:txBody>
            <a:bodyPr/>
            <a:lstStyle/>
            <a:p>
              <a:endParaRPr lang="en-US"/>
            </a:p>
          </p:txBody>
        </p:sp>
        <p:sp>
          <p:nvSpPr>
            <p:cNvPr id="7358" name="Rectangle 190"/>
            <p:cNvSpPr>
              <a:spLocks noChangeArrowheads="1"/>
            </p:cNvSpPr>
            <p:nvPr/>
          </p:nvSpPr>
          <p:spPr bwMode="auto">
            <a:xfrm>
              <a:off x="3372" y="2908"/>
              <a:ext cx="370" cy="308"/>
            </a:xfrm>
            <a:prstGeom prst="rect">
              <a:avLst/>
            </a:prstGeom>
            <a:noFill/>
            <a:ln w="9525">
              <a:noFill/>
              <a:miter lim="800000"/>
              <a:headEnd/>
              <a:tailEnd/>
            </a:ln>
            <a:effectLst/>
          </p:spPr>
          <p:txBody>
            <a:bodyPr wrap="none">
              <a:spAutoFit/>
            </a:bodyPr>
            <a:lstStyle/>
            <a:p>
              <a:r>
                <a:rPr lang="en-US" sz="2600" b="0" i="1">
                  <a:solidFill>
                    <a:srgbClr val="000000"/>
                  </a:solidFill>
                  <a:latin typeface="Arial" charset="0"/>
                </a:rPr>
                <a:t>D’ </a:t>
              </a:r>
            </a:p>
          </p:txBody>
        </p:sp>
      </p:grpSp>
      <p:grpSp>
        <p:nvGrpSpPr>
          <p:cNvPr id="7" name="Group 195"/>
          <p:cNvGrpSpPr>
            <a:grpSpLocks/>
          </p:cNvGrpSpPr>
          <p:nvPr/>
        </p:nvGrpSpPr>
        <p:grpSpPr bwMode="auto">
          <a:xfrm>
            <a:off x="4630738" y="1828800"/>
            <a:ext cx="314325" cy="608013"/>
            <a:chOff x="2917" y="1152"/>
            <a:chExt cx="198" cy="383"/>
          </a:xfrm>
        </p:grpSpPr>
        <p:sp>
          <p:nvSpPr>
            <p:cNvPr id="7302" name="Oval 134"/>
            <p:cNvSpPr>
              <a:spLocks noChangeArrowheads="1"/>
            </p:cNvSpPr>
            <p:nvPr/>
          </p:nvSpPr>
          <p:spPr bwMode="auto">
            <a:xfrm>
              <a:off x="2917" y="1429"/>
              <a:ext cx="105" cy="106"/>
            </a:xfrm>
            <a:prstGeom prst="ellipse">
              <a:avLst/>
            </a:prstGeom>
            <a:solidFill>
              <a:srgbClr val="660066"/>
            </a:solidFill>
            <a:ln w="26988">
              <a:solidFill>
                <a:srgbClr val="660066"/>
              </a:solidFill>
              <a:round/>
              <a:headEnd/>
              <a:tailEnd/>
            </a:ln>
          </p:spPr>
          <p:txBody>
            <a:bodyPr/>
            <a:lstStyle/>
            <a:p>
              <a:endParaRPr lang="en-US"/>
            </a:p>
          </p:txBody>
        </p:sp>
        <p:sp>
          <p:nvSpPr>
            <p:cNvPr id="7344" name="Rectangle 176"/>
            <p:cNvSpPr>
              <a:spLocks noChangeArrowheads="1"/>
            </p:cNvSpPr>
            <p:nvPr/>
          </p:nvSpPr>
          <p:spPr bwMode="auto">
            <a:xfrm>
              <a:off x="2976" y="1152"/>
              <a:ext cx="139"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endParaRPr lang="en-US"/>
            </a:p>
          </p:txBody>
        </p:sp>
      </p:grpSp>
      <p:grpSp>
        <p:nvGrpSpPr>
          <p:cNvPr id="8" name="Group 204"/>
          <p:cNvGrpSpPr>
            <a:grpSpLocks/>
          </p:cNvGrpSpPr>
          <p:nvPr/>
        </p:nvGrpSpPr>
        <p:grpSpPr bwMode="auto">
          <a:xfrm>
            <a:off x="3111500" y="1600200"/>
            <a:ext cx="5024438" cy="3762375"/>
            <a:chOff x="1960" y="1008"/>
            <a:chExt cx="3165" cy="2370"/>
          </a:xfrm>
        </p:grpSpPr>
        <p:grpSp>
          <p:nvGrpSpPr>
            <p:cNvPr id="9" name="Group 203"/>
            <p:cNvGrpSpPr>
              <a:grpSpLocks/>
            </p:cNvGrpSpPr>
            <p:nvPr/>
          </p:nvGrpSpPr>
          <p:grpSpPr bwMode="auto">
            <a:xfrm>
              <a:off x="1960" y="1008"/>
              <a:ext cx="3165" cy="2302"/>
              <a:chOff x="1960" y="1008"/>
              <a:chExt cx="3165" cy="2302"/>
            </a:xfrm>
          </p:grpSpPr>
          <p:sp>
            <p:nvSpPr>
              <p:cNvPr id="7340" name="Rectangle 172"/>
              <p:cNvSpPr>
                <a:spLocks noChangeArrowheads="1"/>
              </p:cNvSpPr>
              <p:nvPr/>
            </p:nvSpPr>
            <p:spPr bwMode="auto">
              <a:xfrm>
                <a:off x="4368" y="1008"/>
                <a:ext cx="757"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MC </a:t>
                </a:r>
                <a:endParaRPr lang="en-US"/>
              </a:p>
            </p:txBody>
          </p:sp>
          <p:grpSp>
            <p:nvGrpSpPr>
              <p:cNvPr id="10" name="Group 121"/>
              <p:cNvGrpSpPr>
                <a:grpSpLocks/>
              </p:cNvGrpSpPr>
              <p:nvPr/>
            </p:nvGrpSpPr>
            <p:grpSpPr bwMode="auto">
              <a:xfrm>
                <a:off x="1960" y="1072"/>
                <a:ext cx="2568" cy="2238"/>
                <a:chOff x="1960" y="1072"/>
                <a:chExt cx="2568" cy="2238"/>
              </a:xfrm>
            </p:grpSpPr>
            <p:sp>
              <p:nvSpPr>
                <p:cNvPr id="7287" name="Line 119"/>
                <p:cNvSpPr>
                  <a:spLocks noChangeShapeType="1"/>
                </p:cNvSpPr>
                <p:nvPr/>
              </p:nvSpPr>
              <p:spPr bwMode="auto">
                <a:xfrm flipH="1">
                  <a:off x="1960" y="1072"/>
                  <a:ext cx="2324" cy="1594"/>
                </a:xfrm>
                <a:prstGeom prst="line">
                  <a:avLst/>
                </a:prstGeom>
                <a:noFill/>
                <a:ln w="82550">
                  <a:solidFill>
                    <a:srgbClr val="000000"/>
                  </a:solidFill>
                  <a:round/>
                  <a:headEnd/>
                  <a:tailEnd/>
                </a:ln>
              </p:spPr>
              <p:txBody>
                <a:bodyPr/>
                <a:lstStyle/>
                <a:p>
                  <a:endParaRPr lang="en-US"/>
                </a:p>
              </p:txBody>
            </p:sp>
            <p:sp>
              <p:nvSpPr>
                <p:cNvPr id="7288" name="Line 120"/>
                <p:cNvSpPr>
                  <a:spLocks noChangeShapeType="1"/>
                </p:cNvSpPr>
                <p:nvPr/>
              </p:nvSpPr>
              <p:spPr bwMode="auto">
                <a:xfrm>
                  <a:off x="2247" y="1099"/>
                  <a:ext cx="2281" cy="2211"/>
                </a:xfrm>
                <a:prstGeom prst="line">
                  <a:avLst/>
                </a:prstGeom>
                <a:noFill/>
                <a:ln w="82550">
                  <a:solidFill>
                    <a:srgbClr val="000000"/>
                  </a:solidFill>
                  <a:round/>
                  <a:headEnd/>
                  <a:tailEnd/>
                </a:ln>
              </p:spPr>
              <p:txBody>
                <a:bodyPr/>
                <a:lstStyle/>
                <a:p>
                  <a:endParaRPr lang="en-US"/>
                </a:p>
              </p:txBody>
            </p:sp>
          </p:grpSp>
        </p:grpSp>
        <p:sp>
          <p:nvSpPr>
            <p:cNvPr id="7367" name="Rectangle 199"/>
            <p:cNvSpPr>
              <a:spLocks noChangeArrowheads="1"/>
            </p:cNvSpPr>
            <p:nvPr/>
          </p:nvSpPr>
          <p:spPr bwMode="auto">
            <a:xfrm>
              <a:off x="4608" y="3128"/>
              <a:ext cx="150"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a:t>
              </a:r>
              <a:endParaRPr lang="en-US"/>
            </a:p>
          </p:txBody>
        </p:sp>
      </p:grpSp>
      <p:grpSp>
        <p:nvGrpSpPr>
          <p:cNvPr id="11" name="Group 194"/>
          <p:cNvGrpSpPr>
            <a:grpSpLocks/>
          </p:cNvGrpSpPr>
          <p:nvPr/>
        </p:nvGrpSpPr>
        <p:grpSpPr bwMode="auto">
          <a:xfrm>
            <a:off x="4781550" y="2838450"/>
            <a:ext cx="544513" cy="396875"/>
            <a:chOff x="3012" y="1788"/>
            <a:chExt cx="343" cy="250"/>
          </a:xfrm>
        </p:grpSpPr>
        <p:sp>
          <p:nvSpPr>
            <p:cNvPr id="7342" name="Rectangle 174"/>
            <p:cNvSpPr>
              <a:spLocks noChangeArrowheads="1"/>
            </p:cNvSpPr>
            <p:nvPr/>
          </p:nvSpPr>
          <p:spPr bwMode="auto">
            <a:xfrm>
              <a:off x="3216" y="1788"/>
              <a:ext cx="139"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B</a:t>
              </a:r>
              <a:endParaRPr lang="en-US"/>
            </a:p>
          </p:txBody>
        </p:sp>
        <p:sp>
          <p:nvSpPr>
            <p:cNvPr id="7303" name="Oval 135"/>
            <p:cNvSpPr>
              <a:spLocks noChangeArrowheads="1"/>
            </p:cNvSpPr>
            <p:nvPr/>
          </p:nvSpPr>
          <p:spPr bwMode="auto">
            <a:xfrm>
              <a:off x="3012" y="1847"/>
              <a:ext cx="106" cy="105"/>
            </a:xfrm>
            <a:prstGeom prst="ellipse">
              <a:avLst/>
            </a:prstGeom>
            <a:solidFill>
              <a:srgbClr val="660066"/>
            </a:solidFill>
            <a:ln w="26988">
              <a:solidFill>
                <a:srgbClr val="660066"/>
              </a:solidFill>
              <a:round/>
              <a:headEnd/>
              <a:tailEnd/>
            </a:ln>
          </p:spPr>
          <p:txBody>
            <a:bodyPr/>
            <a:lstStyle/>
            <a:p>
              <a:endParaRPr lang="en-US"/>
            </a:p>
          </p:txBody>
        </p:sp>
      </p:grpSp>
      <p:grpSp>
        <p:nvGrpSpPr>
          <p:cNvPr id="12" name="Group 196"/>
          <p:cNvGrpSpPr>
            <a:grpSpLocks/>
          </p:cNvGrpSpPr>
          <p:nvPr/>
        </p:nvGrpSpPr>
        <p:grpSpPr bwMode="auto">
          <a:xfrm>
            <a:off x="4267200" y="2041525"/>
            <a:ext cx="241300" cy="601663"/>
            <a:chOff x="2688" y="1286"/>
            <a:chExt cx="152" cy="379"/>
          </a:xfrm>
        </p:grpSpPr>
        <p:sp>
          <p:nvSpPr>
            <p:cNvPr id="7341" name="Rectangle 173"/>
            <p:cNvSpPr>
              <a:spLocks noChangeArrowheads="1"/>
            </p:cNvSpPr>
            <p:nvPr/>
          </p:nvSpPr>
          <p:spPr bwMode="auto">
            <a:xfrm>
              <a:off x="2688" y="1286"/>
              <a:ext cx="150" cy="250"/>
            </a:xfrm>
            <a:prstGeom prst="rect">
              <a:avLst/>
            </a:prstGeom>
            <a:solidFill>
              <a:srgbClr val="FFFFFF"/>
            </a:solidFill>
            <a:ln w="9525">
              <a:noFill/>
              <a:miter lim="800000"/>
              <a:headEnd/>
              <a:tailEnd/>
            </a:ln>
          </p:spPr>
          <p:txBody>
            <a:bodyPr wrap="none" lIns="0" tIns="0" rIns="0" bIns="0">
              <a:spAutoFit/>
            </a:bodyPr>
            <a:lstStyle/>
            <a:p>
              <a:r>
                <a:rPr lang="en-US" sz="2600" b="0" i="1">
                  <a:solidFill>
                    <a:srgbClr val="000000"/>
                  </a:solidFill>
                  <a:latin typeface="Arial" charset="0"/>
                </a:rPr>
                <a:t>C</a:t>
              </a:r>
              <a:endParaRPr lang="en-US"/>
            </a:p>
          </p:txBody>
        </p:sp>
        <p:sp>
          <p:nvSpPr>
            <p:cNvPr id="7305" name="Oval 137"/>
            <p:cNvSpPr>
              <a:spLocks noChangeArrowheads="1"/>
            </p:cNvSpPr>
            <p:nvPr/>
          </p:nvSpPr>
          <p:spPr bwMode="auto">
            <a:xfrm>
              <a:off x="2725" y="1551"/>
              <a:ext cx="115" cy="114"/>
            </a:xfrm>
            <a:prstGeom prst="ellipse">
              <a:avLst/>
            </a:prstGeom>
            <a:solidFill>
              <a:srgbClr val="660066"/>
            </a:solidFill>
            <a:ln w="26988">
              <a:solidFill>
                <a:srgbClr val="660066"/>
              </a:solidFill>
              <a:round/>
              <a:headEnd/>
              <a:tailEnd/>
            </a:ln>
          </p:spPr>
          <p:txBody>
            <a:bodyPr/>
            <a:lstStyle/>
            <a:p>
              <a:endParaRPr lang="en-US"/>
            </a:p>
          </p:txBody>
        </p:sp>
      </p:grpSp>
      <p:grpSp>
        <p:nvGrpSpPr>
          <p:cNvPr id="13" name="Group 193"/>
          <p:cNvGrpSpPr>
            <a:grpSpLocks/>
          </p:cNvGrpSpPr>
          <p:nvPr/>
        </p:nvGrpSpPr>
        <p:grpSpPr bwMode="auto">
          <a:xfrm>
            <a:off x="4325938" y="3235325"/>
            <a:ext cx="365125" cy="495300"/>
            <a:chOff x="2725" y="2038"/>
            <a:chExt cx="230" cy="312"/>
          </a:xfrm>
        </p:grpSpPr>
        <p:sp>
          <p:nvSpPr>
            <p:cNvPr id="7343" name="Rectangle 175"/>
            <p:cNvSpPr>
              <a:spLocks noChangeArrowheads="1"/>
            </p:cNvSpPr>
            <p:nvPr/>
          </p:nvSpPr>
          <p:spPr bwMode="auto">
            <a:xfrm>
              <a:off x="2816" y="2100"/>
              <a:ext cx="139"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A</a:t>
              </a:r>
              <a:endParaRPr lang="en-US"/>
            </a:p>
          </p:txBody>
        </p:sp>
        <p:sp>
          <p:nvSpPr>
            <p:cNvPr id="7304" name="Oval 136"/>
            <p:cNvSpPr>
              <a:spLocks noChangeArrowheads="1"/>
            </p:cNvSpPr>
            <p:nvPr/>
          </p:nvSpPr>
          <p:spPr bwMode="auto">
            <a:xfrm>
              <a:off x="2725" y="2038"/>
              <a:ext cx="115" cy="106"/>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8" presetClass="entr" presetSubtype="3"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trips(upRight)">
                                      <p:cBhvr>
                                        <p:cTn id="19" dur="500"/>
                                        <p:tgtEl>
                                          <p:spTgt spid="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500"/>
                                        <p:tgtEl>
                                          <p:spTgt spid="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228600" y="-152400"/>
            <a:ext cx="8610600" cy="1143000"/>
          </a:xfrm>
        </p:spPr>
        <p:txBody>
          <a:bodyPr/>
          <a:lstStyle/>
          <a:p>
            <a:r>
              <a:rPr lang="en-US" sz="2400" dirty="0" smtClean="0"/>
              <a:t>Impact </a:t>
            </a:r>
            <a:r>
              <a:rPr lang="en-US" sz="2400" dirty="0"/>
              <a:t>of a Tax on a Good with a Perfectly Elastic Supply</a:t>
            </a:r>
          </a:p>
        </p:txBody>
      </p:sp>
      <p:sp>
        <p:nvSpPr>
          <p:cNvPr id="8231" name="Rectangle 39"/>
          <p:cNvSpPr>
            <a:spLocks noChangeArrowheads="1"/>
          </p:cNvSpPr>
          <p:nvPr/>
        </p:nvSpPr>
        <p:spPr bwMode="auto">
          <a:xfrm rot="16200000">
            <a:off x="-167481" y="2488407"/>
            <a:ext cx="2390775"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(Cents) </a:t>
            </a:r>
            <a:endParaRPr lang="en-US"/>
          </a:p>
        </p:txBody>
      </p:sp>
      <p:sp>
        <p:nvSpPr>
          <p:cNvPr id="8232" name="Rectangle 40"/>
          <p:cNvSpPr>
            <a:spLocks noChangeArrowheads="1"/>
          </p:cNvSpPr>
          <p:nvPr/>
        </p:nvSpPr>
        <p:spPr bwMode="auto">
          <a:xfrm>
            <a:off x="2398713" y="6269038"/>
            <a:ext cx="5459412"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Housing per Month Square Feet </a:t>
            </a:r>
            <a:endParaRPr lang="en-US"/>
          </a:p>
        </p:txBody>
      </p:sp>
      <p:sp>
        <p:nvSpPr>
          <p:cNvPr id="8233" name="Rectangle 41"/>
          <p:cNvSpPr>
            <a:spLocks noChangeArrowheads="1"/>
          </p:cNvSpPr>
          <p:nvPr/>
        </p:nvSpPr>
        <p:spPr bwMode="auto">
          <a:xfrm>
            <a:off x="1790700" y="5868988"/>
            <a:ext cx="442913" cy="455612"/>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0 </a:t>
            </a:r>
            <a:endParaRPr lang="en-US"/>
          </a:p>
        </p:txBody>
      </p:sp>
      <p:sp>
        <p:nvSpPr>
          <p:cNvPr id="8234" name="Rectangle 42"/>
          <p:cNvSpPr>
            <a:spLocks noChangeArrowheads="1"/>
          </p:cNvSpPr>
          <p:nvPr/>
        </p:nvSpPr>
        <p:spPr bwMode="auto">
          <a:xfrm>
            <a:off x="3863975" y="5826125"/>
            <a:ext cx="511175"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 </a:t>
            </a:r>
            <a:endParaRPr lang="en-US"/>
          </a:p>
        </p:txBody>
      </p:sp>
      <p:sp>
        <p:nvSpPr>
          <p:cNvPr id="8235" name="Rectangle 43"/>
          <p:cNvSpPr>
            <a:spLocks noChangeArrowheads="1"/>
          </p:cNvSpPr>
          <p:nvPr/>
        </p:nvSpPr>
        <p:spPr bwMode="auto">
          <a:xfrm>
            <a:off x="4098925" y="6035675"/>
            <a:ext cx="207963" cy="249238"/>
          </a:xfrm>
          <a:prstGeom prst="rect">
            <a:avLst/>
          </a:prstGeom>
          <a:noFill/>
          <a:ln w="9525">
            <a:noFill/>
            <a:miter lim="800000"/>
            <a:headEnd/>
            <a:tailEnd/>
          </a:ln>
        </p:spPr>
        <p:txBody>
          <a:bodyPr wrap="none" lIns="0" tIns="0" rIns="0" bIns="0">
            <a:spAutoFit/>
          </a:bodyPr>
          <a:lstStyle/>
          <a:p>
            <a:r>
              <a:rPr lang="en-US" sz="1300" b="0">
                <a:solidFill>
                  <a:srgbClr val="000000"/>
                </a:solidFill>
                <a:latin typeface="Arial" charset="0"/>
              </a:rPr>
              <a:t>1 </a:t>
            </a:r>
            <a:endParaRPr lang="en-US"/>
          </a:p>
        </p:txBody>
      </p:sp>
      <p:sp>
        <p:nvSpPr>
          <p:cNvPr id="8236" name="Rectangle 44"/>
          <p:cNvSpPr>
            <a:spLocks noChangeArrowheads="1"/>
          </p:cNvSpPr>
          <p:nvPr/>
        </p:nvSpPr>
        <p:spPr bwMode="auto">
          <a:xfrm>
            <a:off x="4721225" y="5826125"/>
            <a:ext cx="649288"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 </a:t>
            </a:r>
            <a:endParaRPr lang="en-US"/>
          </a:p>
        </p:txBody>
      </p:sp>
      <p:sp>
        <p:nvSpPr>
          <p:cNvPr id="8237" name="Rectangle 45"/>
          <p:cNvSpPr>
            <a:spLocks noChangeArrowheads="1"/>
          </p:cNvSpPr>
          <p:nvPr/>
        </p:nvSpPr>
        <p:spPr bwMode="auto">
          <a:xfrm>
            <a:off x="1335088" y="2371725"/>
            <a:ext cx="636587" cy="455613"/>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60 </a:t>
            </a:r>
            <a:endParaRPr lang="en-US"/>
          </a:p>
        </p:txBody>
      </p:sp>
      <p:sp>
        <p:nvSpPr>
          <p:cNvPr id="8239" name="Rectangle 47"/>
          <p:cNvSpPr>
            <a:spLocks noChangeArrowheads="1"/>
          </p:cNvSpPr>
          <p:nvPr/>
        </p:nvSpPr>
        <p:spPr bwMode="auto">
          <a:xfrm>
            <a:off x="1335088" y="2882900"/>
            <a:ext cx="636587" cy="455613"/>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50 </a:t>
            </a:r>
            <a:endParaRPr lang="en-US"/>
          </a:p>
        </p:txBody>
      </p:sp>
      <p:grpSp>
        <p:nvGrpSpPr>
          <p:cNvPr id="2" name="Group 68"/>
          <p:cNvGrpSpPr>
            <a:grpSpLocks/>
          </p:cNvGrpSpPr>
          <p:nvPr/>
        </p:nvGrpSpPr>
        <p:grpSpPr bwMode="auto">
          <a:xfrm>
            <a:off x="1804988" y="1182688"/>
            <a:ext cx="5457825" cy="3409950"/>
            <a:chOff x="1137" y="745"/>
            <a:chExt cx="3438" cy="2148"/>
          </a:xfrm>
        </p:grpSpPr>
        <p:sp>
          <p:nvSpPr>
            <p:cNvPr id="8242" name="Rectangle 50"/>
            <p:cNvSpPr>
              <a:spLocks noChangeArrowheads="1"/>
            </p:cNvSpPr>
            <p:nvPr/>
          </p:nvSpPr>
          <p:spPr bwMode="auto">
            <a:xfrm>
              <a:off x="4367" y="2643"/>
              <a:ext cx="208"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8244" name="Line 52"/>
            <p:cNvSpPr>
              <a:spLocks noChangeShapeType="1"/>
            </p:cNvSpPr>
            <p:nvPr/>
          </p:nvSpPr>
          <p:spPr bwMode="auto">
            <a:xfrm>
              <a:off x="1137" y="745"/>
              <a:ext cx="3143" cy="1951"/>
            </a:xfrm>
            <a:prstGeom prst="line">
              <a:avLst/>
            </a:prstGeom>
            <a:noFill/>
            <a:ln w="82550">
              <a:solidFill>
                <a:srgbClr val="006600"/>
              </a:solidFill>
              <a:round/>
              <a:headEnd/>
              <a:tailEnd/>
            </a:ln>
          </p:spPr>
          <p:txBody>
            <a:bodyPr/>
            <a:lstStyle/>
            <a:p>
              <a:endParaRPr lang="en-US"/>
            </a:p>
          </p:txBody>
        </p:sp>
      </p:grpSp>
      <p:grpSp>
        <p:nvGrpSpPr>
          <p:cNvPr id="3" name="Group 69"/>
          <p:cNvGrpSpPr>
            <a:grpSpLocks/>
          </p:cNvGrpSpPr>
          <p:nvPr/>
        </p:nvGrpSpPr>
        <p:grpSpPr bwMode="auto">
          <a:xfrm>
            <a:off x="1804988" y="2343150"/>
            <a:ext cx="7053262" cy="396875"/>
            <a:chOff x="1137" y="1476"/>
            <a:chExt cx="4443" cy="250"/>
          </a:xfrm>
        </p:grpSpPr>
        <p:sp>
          <p:nvSpPr>
            <p:cNvPr id="8240" name="Rectangle 48"/>
            <p:cNvSpPr>
              <a:spLocks noChangeArrowheads="1"/>
            </p:cNvSpPr>
            <p:nvPr/>
          </p:nvSpPr>
          <p:spPr bwMode="auto">
            <a:xfrm>
              <a:off x="4419" y="1476"/>
              <a:ext cx="116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MC + T = S' </a:t>
              </a:r>
              <a:endParaRPr lang="en-US"/>
            </a:p>
          </p:txBody>
        </p:sp>
        <p:sp>
          <p:nvSpPr>
            <p:cNvPr id="8245" name="Line 53"/>
            <p:cNvSpPr>
              <a:spLocks noChangeShapeType="1"/>
            </p:cNvSpPr>
            <p:nvPr/>
          </p:nvSpPr>
          <p:spPr bwMode="auto">
            <a:xfrm flipH="1">
              <a:off x="1137" y="1616"/>
              <a:ext cx="3169" cy="1"/>
            </a:xfrm>
            <a:prstGeom prst="line">
              <a:avLst/>
            </a:prstGeom>
            <a:noFill/>
            <a:ln w="82550">
              <a:solidFill>
                <a:srgbClr val="006600"/>
              </a:solidFill>
              <a:round/>
              <a:headEnd/>
              <a:tailEnd/>
            </a:ln>
          </p:spPr>
          <p:txBody>
            <a:bodyPr/>
            <a:lstStyle/>
            <a:p>
              <a:endParaRPr lang="en-US"/>
            </a:p>
          </p:txBody>
        </p:sp>
      </p:grpSp>
      <p:sp>
        <p:nvSpPr>
          <p:cNvPr id="8247" name="Line 55"/>
          <p:cNvSpPr>
            <a:spLocks noChangeShapeType="1"/>
          </p:cNvSpPr>
          <p:nvPr/>
        </p:nvSpPr>
        <p:spPr bwMode="auto">
          <a:xfrm>
            <a:off x="4873625" y="3062288"/>
            <a:ext cx="1588" cy="2627312"/>
          </a:xfrm>
          <a:prstGeom prst="line">
            <a:avLst/>
          </a:prstGeom>
          <a:noFill/>
          <a:ln w="82550">
            <a:solidFill>
              <a:srgbClr val="006600"/>
            </a:solidFill>
            <a:round/>
            <a:headEnd/>
            <a:tailEnd/>
          </a:ln>
        </p:spPr>
        <p:txBody>
          <a:bodyPr/>
          <a:lstStyle/>
          <a:p>
            <a:endParaRPr lang="en-US"/>
          </a:p>
        </p:txBody>
      </p:sp>
      <p:grpSp>
        <p:nvGrpSpPr>
          <p:cNvPr id="4" name="Group 62"/>
          <p:cNvGrpSpPr>
            <a:grpSpLocks/>
          </p:cNvGrpSpPr>
          <p:nvPr/>
        </p:nvGrpSpPr>
        <p:grpSpPr bwMode="auto">
          <a:xfrm>
            <a:off x="1804988" y="2868613"/>
            <a:ext cx="6688137" cy="484187"/>
            <a:chOff x="1137" y="1807"/>
            <a:chExt cx="4213" cy="305"/>
          </a:xfrm>
        </p:grpSpPr>
        <p:sp>
          <p:nvSpPr>
            <p:cNvPr id="8241" name="Rectangle 49"/>
            <p:cNvSpPr>
              <a:spLocks noChangeArrowheads="1"/>
            </p:cNvSpPr>
            <p:nvPr/>
          </p:nvSpPr>
          <p:spPr bwMode="auto">
            <a:xfrm>
              <a:off x="4410" y="1807"/>
              <a:ext cx="940"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MC = S' </a:t>
              </a:r>
              <a:endParaRPr lang="en-US"/>
            </a:p>
          </p:txBody>
        </p:sp>
        <p:sp>
          <p:nvSpPr>
            <p:cNvPr id="8248" name="Line 56"/>
            <p:cNvSpPr>
              <a:spLocks noChangeShapeType="1"/>
            </p:cNvSpPr>
            <p:nvPr/>
          </p:nvSpPr>
          <p:spPr bwMode="auto">
            <a:xfrm>
              <a:off x="1137" y="1929"/>
              <a:ext cx="3186" cy="1"/>
            </a:xfrm>
            <a:prstGeom prst="line">
              <a:avLst/>
            </a:prstGeom>
            <a:noFill/>
            <a:ln w="82550">
              <a:solidFill>
                <a:srgbClr val="000000"/>
              </a:solidFill>
              <a:round/>
              <a:headEnd/>
              <a:tailEnd/>
            </a:ln>
          </p:spPr>
          <p:txBody>
            <a:bodyPr/>
            <a:lstStyle/>
            <a:p>
              <a:endParaRPr lang="en-US"/>
            </a:p>
          </p:txBody>
        </p:sp>
      </p:grpSp>
      <p:sp>
        <p:nvSpPr>
          <p:cNvPr id="8249" name="Line 57"/>
          <p:cNvSpPr>
            <a:spLocks noChangeShapeType="1"/>
          </p:cNvSpPr>
          <p:nvPr/>
        </p:nvSpPr>
        <p:spPr bwMode="auto">
          <a:xfrm>
            <a:off x="4016375" y="2565400"/>
            <a:ext cx="1588" cy="3124200"/>
          </a:xfrm>
          <a:prstGeom prst="line">
            <a:avLst/>
          </a:prstGeom>
          <a:noFill/>
          <a:ln w="82550" cap="rnd">
            <a:solidFill>
              <a:srgbClr val="006600"/>
            </a:solidFill>
            <a:prstDash val="sysDot"/>
            <a:round/>
            <a:headEnd/>
            <a:tailEnd/>
          </a:ln>
        </p:spPr>
        <p:txBody>
          <a:bodyPr/>
          <a:lstStyle/>
          <a:p>
            <a:endParaRPr lang="en-US"/>
          </a:p>
        </p:txBody>
      </p:sp>
      <p:sp>
        <p:nvSpPr>
          <p:cNvPr id="8250" name="Freeform 58"/>
          <p:cNvSpPr>
            <a:spLocks/>
          </p:cNvSpPr>
          <p:nvPr/>
        </p:nvSpPr>
        <p:spPr bwMode="auto">
          <a:xfrm>
            <a:off x="1804988" y="755650"/>
            <a:ext cx="5611812" cy="4933950"/>
          </a:xfrm>
          <a:custGeom>
            <a:avLst/>
            <a:gdLst/>
            <a:ahLst/>
            <a:cxnLst>
              <a:cxn ang="0">
                <a:pos x="0" y="0"/>
              </a:cxn>
              <a:cxn ang="0">
                <a:pos x="0" y="3108"/>
              </a:cxn>
              <a:cxn ang="0">
                <a:pos x="3535" y="3108"/>
              </a:cxn>
            </a:cxnLst>
            <a:rect l="0" t="0" r="r" b="b"/>
            <a:pathLst>
              <a:path w="3535" h="3108">
                <a:moveTo>
                  <a:pt x="0" y="0"/>
                </a:moveTo>
                <a:lnTo>
                  <a:pt x="0" y="3108"/>
                </a:lnTo>
                <a:lnTo>
                  <a:pt x="3535" y="3108"/>
                </a:lnTo>
              </a:path>
            </a:pathLst>
          </a:custGeom>
          <a:noFill/>
          <a:ln w="82550">
            <a:solidFill>
              <a:srgbClr val="000000"/>
            </a:solidFill>
            <a:prstDash val="solid"/>
            <a:round/>
            <a:headEnd/>
            <a:tailEnd/>
          </a:ln>
        </p:spPr>
        <p:txBody>
          <a:bodyPr/>
          <a:lstStyle/>
          <a:p>
            <a:endParaRPr lang="en-US"/>
          </a:p>
        </p:txBody>
      </p:sp>
      <p:grpSp>
        <p:nvGrpSpPr>
          <p:cNvPr id="5" name="Group 65"/>
          <p:cNvGrpSpPr>
            <a:grpSpLocks/>
          </p:cNvGrpSpPr>
          <p:nvPr/>
        </p:nvGrpSpPr>
        <p:grpSpPr bwMode="auto">
          <a:xfrm>
            <a:off x="3930650" y="2163763"/>
            <a:ext cx="735013" cy="484187"/>
            <a:chOff x="2476" y="1363"/>
            <a:chExt cx="463" cy="305"/>
          </a:xfrm>
        </p:grpSpPr>
        <p:sp>
          <p:nvSpPr>
            <p:cNvPr id="8238" name="Rectangle 46"/>
            <p:cNvSpPr>
              <a:spLocks noChangeArrowheads="1"/>
            </p:cNvSpPr>
            <p:nvPr/>
          </p:nvSpPr>
          <p:spPr bwMode="auto">
            <a:xfrm>
              <a:off x="2591" y="1363"/>
              <a:ext cx="348"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 </a:t>
              </a:r>
              <a:endParaRPr lang="en-US"/>
            </a:p>
          </p:txBody>
        </p:sp>
        <p:sp>
          <p:nvSpPr>
            <p:cNvPr id="8251" name="Oval 59"/>
            <p:cNvSpPr>
              <a:spLocks noChangeArrowheads="1"/>
            </p:cNvSpPr>
            <p:nvPr/>
          </p:nvSpPr>
          <p:spPr bwMode="auto">
            <a:xfrm>
              <a:off x="2476" y="1546"/>
              <a:ext cx="106" cy="114"/>
            </a:xfrm>
            <a:prstGeom prst="ellipse">
              <a:avLst/>
            </a:prstGeom>
            <a:solidFill>
              <a:srgbClr val="660066"/>
            </a:solidFill>
            <a:ln w="26988">
              <a:solidFill>
                <a:srgbClr val="660066"/>
              </a:solidFill>
              <a:round/>
              <a:headEnd/>
              <a:tailEnd/>
            </a:ln>
          </p:spPr>
          <p:txBody>
            <a:bodyPr/>
            <a:lstStyle/>
            <a:p>
              <a:endParaRPr lang="en-US"/>
            </a:p>
          </p:txBody>
        </p:sp>
      </p:grpSp>
      <p:grpSp>
        <p:nvGrpSpPr>
          <p:cNvPr id="6" name="Group 64"/>
          <p:cNvGrpSpPr>
            <a:grpSpLocks/>
          </p:cNvGrpSpPr>
          <p:nvPr/>
        </p:nvGrpSpPr>
        <p:grpSpPr bwMode="auto">
          <a:xfrm>
            <a:off x="4787900" y="2674938"/>
            <a:ext cx="652463" cy="484187"/>
            <a:chOff x="3016" y="1685"/>
            <a:chExt cx="411" cy="305"/>
          </a:xfrm>
        </p:grpSpPr>
        <p:sp>
          <p:nvSpPr>
            <p:cNvPr id="8243" name="Rectangle 51"/>
            <p:cNvSpPr>
              <a:spLocks noChangeArrowheads="1"/>
            </p:cNvSpPr>
            <p:nvPr/>
          </p:nvSpPr>
          <p:spPr bwMode="auto">
            <a:xfrm>
              <a:off x="3122" y="1685"/>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 </a:t>
              </a:r>
              <a:endParaRPr lang="en-US"/>
            </a:p>
          </p:txBody>
        </p:sp>
        <p:sp>
          <p:nvSpPr>
            <p:cNvPr id="8252" name="Oval 60"/>
            <p:cNvSpPr>
              <a:spLocks noChangeArrowheads="1"/>
            </p:cNvSpPr>
            <p:nvPr/>
          </p:nvSpPr>
          <p:spPr bwMode="auto">
            <a:xfrm>
              <a:off x="3016" y="1876"/>
              <a:ext cx="106" cy="106"/>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249"/>
                                        </p:tgtEl>
                                        <p:attrNameLst>
                                          <p:attrName>style.visibility</p:attrName>
                                        </p:attrNameLst>
                                      </p:cBhvr>
                                      <p:to>
                                        <p:strVal val="visible"/>
                                      </p:to>
                                    </p:set>
                                    <p:animEffect transition="in" filter="wipe(down)">
                                      <p:cBhvr>
                                        <p:cTn id="15" dur="500"/>
                                        <p:tgtEl>
                                          <p:spTgt spid="824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247"/>
                                        </p:tgtEl>
                                        <p:attrNameLst>
                                          <p:attrName>style.visibility</p:attrName>
                                        </p:attrNameLst>
                                      </p:cBhvr>
                                      <p:to>
                                        <p:strVal val="visible"/>
                                      </p:to>
                                    </p:set>
                                    <p:animEffect transition="in" filter="wipe(down)">
                                      <p:cBhvr>
                                        <p:cTn id="23" dur="500"/>
                                        <p:tgtEl>
                                          <p:spTgt spid="824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7" grpId="0" animBg="1"/>
      <p:bldP spid="824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dirty="0" smtClean="0"/>
              <a:t>Impact of a Tax on a Good with a Perfectly Elastic Supply</a:t>
            </a:r>
            <a:endParaRPr lang="en-US" dirty="0"/>
          </a:p>
        </p:txBody>
      </p:sp>
      <p:sp>
        <p:nvSpPr>
          <p:cNvPr id="29699" name="Rectangle 3"/>
          <p:cNvSpPr>
            <a:spLocks noGrp="1" noChangeArrowheads="1"/>
          </p:cNvSpPr>
          <p:nvPr>
            <p:ph type="body" idx="1"/>
          </p:nvPr>
        </p:nvSpPr>
        <p:spPr>
          <a:xfrm>
            <a:off x="609600" y="2362200"/>
            <a:ext cx="7772400" cy="4114800"/>
          </a:xfrm>
        </p:spPr>
        <p:txBody>
          <a:bodyPr>
            <a:normAutofit lnSpcReduction="10000"/>
          </a:bodyPr>
          <a:lstStyle/>
          <a:p>
            <a:r>
              <a:rPr lang="en-US" dirty="0" smtClean="0">
                <a:latin typeface="Arial" charset="0"/>
                <a:cs typeface="Arial" charset="0"/>
              </a:rPr>
              <a:t>Generally the supply of goods and services is more elastic in the long run than in the short run.</a:t>
            </a:r>
          </a:p>
          <a:p>
            <a:r>
              <a:rPr lang="en-US" dirty="0" smtClean="0">
                <a:latin typeface="Arial" charset="0"/>
                <a:cs typeface="Arial" charset="0"/>
              </a:rPr>
              <a:t>Therefore, buyers are more likely to pay the taxes in the long run.</a:t>
            </a:r>
          </a:p>
          <a:p>
            <a:r>
              <a:rPr lang="en-US" dirty="0" smtClean="0">
                <a:latin typeface="Arial" charset="0"/>
                <a:cs typeface="Arial" charset="0"/>
              </a:rPr>
              <a:t>Industries where resources can be easily shifted for other use have elastic supply curves in long run.</a:t>
            </a:r>
            <a:endParaRPr lang="en-US"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wipe(left)">
                                      <p:cBhvr>
                                        <p:cTn id="15"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85800" y="-152400"/>
            <a:ext cx="7772400" cy="1143000"/>
          </a:xfrm>
        </p:spPr>
        <p:txBody>
          <a:bodyPr/>
          <a:lstStyle/>
          <a:p>
            <a:r>
              <a:rPr lang="en-US" sz="2400" dirty="0" smtClean="0"/>
              <a:t>Tax </a:t>
            </a:r>
            <a:r>
              <a:rPr lang="en-US" sz="2400" dirty="0"/>
              <a:t>Incidence When Market Supply is Perfectly Inelastic</a:t>
            </a:r>
          </a:p>
        </p:txBody>
      </p:sp>
      <p:sp>
        <p:nvSpPr>
          <p:cNvPr id="9255" name="Rectangle 39"/>
          <p:cNvSpPr>
            <a:spLocks noChangeArrowheads="1"/>
          </p:cNvSpPr>
          <p:nvPr/>
        </p:nvSpPr>
        <p:spPr bwMode="auto">
          <a:xfrm rot="16200000">
            <a:off x="-865981" y="2890044"/>
            <a:ext cx="2589213"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Wages (Dollars) </a:t>
            </a:r>
            <a:endParaRPr lang="en-US"/>
          </a:p>
        </p:txBody>
      </p:sp>
      <p:sp>
        <p:nvSpPr>
          <p:cNvPr id="9257" name="Rectangle 41"/>
          <p:cNvSpPr>
            <a:spLocks noChangeArrowheads="1"/>
          </p:cNvSpPr>
          <p:nvPr/>
        </p:nvSpPr>
        <p:spPr bwMode="auto">
          <a:xfrm>
            <a:off x="2903538" y="5881688"/>
            <a:ext cx="442912" cy="455612"/>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0 </a:t>
            </a:r>
            <a:endParaRPr lang="en-US"/>
          </a:p>
        </p:txBody>
      </p:sp>
      <p:grpSp>
        <p:nvGrpSpPr>
          <p:cNvPr id="2" name="Group 76"/>
          <p:cNvGrpSpPr>
            <a:grpSpLocks/>
          </p:cNvGrpSpPr>
          <p:nvPr/>
        </p:nvGrpSpPr>
        <p:grpSpPr bwMode="auto">
          <a:xfrm>
            <a:off x="2351088" y="2509838"/>
            <a:ext cx="719137" cy="484187"/>
            <a:chOff x="1481" y="1581"/>
            <a:chExt cx="453" cy="305"/>
          </a:xfrm>
        </p:grpSpPr>
        <p:sp>
          <p:nvSpPr>
            <p:cNvPr id="9258" name="Rectangle 42"/>
            <p:cNvSpPr>
              <a:spLocks noChangeArrowheads="1"/>
            </p:cNvSpPr>
            <p:nvPr/>
          </p:nvSpPr>
          <p:spPr bwMode="auto">
            <a:xfrm>
              <a:off x="1481" y="1581"/>
              <a:ext cx="45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W* </a:t>
              </a:r>
              <a:endParaRPr lang="en-US"/>
            </a:p>
          </p:txBody>
        </p:sp>
        <p:sp>
          <p:nvSpPr>
            <p:cNvPr id="9259" name="Rectangle 43"/>
            <p:cNvSpPr>
              <a:spLocks noChangeArrowheads="1"/>
            </p:cNvSpPr>
            <p:nvPr/>
          </p:nvSpPr>
          <p:spPr bwMode="auto">
            <a:xfrm>
              <a:off x="1679" y="1721"/>
              <a:ext cx="102" cy="115"/>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G </a:t>
              </a:r>
              <a:endParaRPr lang="en-US"/>
            </a:p>
          </p:txBody>
        </p:sp>
      </p:grpSp>
      <p:sp>
        <p:nvSpPr>
          <p:cNvPr id="9260" name="Rectangle 44"/>
          <p:cNvSpPr>
            <a:spLocks noChangeArrowheads="1"/>
          </p:cNvSpPr>
          <p:nvPr/>
        </p:nvSpPr>
        <p:spPr bwMode="auto">
          <a:xfrm>
            <a:off x="4838700" y="5867400"/>
            <a:ext cx="649288"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 </a:t>
            </a:r>
            <a:endParaRPr lang="en-US"/>
          </a:p>
        </p:txBody>
      </p:sp>
      <p:sp>
        <p:nvSpPr>
          <p:cNvPr id="9265" name="Rectangle 49"/>
          <p:cNvSpPr>
            <a:spLocks noChangeArrowheads="1"/>
          </p:cNvSpPr>
          <p:nvPr/>
        </p:nvSpPr>
        <p:spPr bwMode="auto">
          <a:xfrm>
            <a:off x="7713663" y="4929188"/>
            <a:ext cx="249237" cy="331787"/>
          </a:xfrm>
          <a:prstGeom prst="rect">
            <a:avLst/>
          </a:prstGeom>
          <a:noFill/>
          <a:ln w="9525">
            <a:noFill/>
            <a:miter lim="800000"/>
            <a:headEnd/>
            <a:tailEnd/>
          </a:ln>
        </p:spPr>
        <p:txBody>
          <a:bodyPr wrap="none" lIns="0" tIns="0" rIns="0" bIns="0">
            <a:spAutoFit/>
          </a:bodyPr>
          <a:lstStyle/>
          <a:p>
            <a:r>
              <a:rPr lang="en-US" sz="1900" b="0" i="1">
                <a:solidFill>
                  <a:srgbClr val="000000"/>
                </a:solidFill>
                <a:latin typeface="Arial" charset="0"/>
              </a:rPr>
              <a:t>  </a:t>
            </a:r>
            <a:endParaRPr lang="en-US"/>
          </a:p>
        </p:txBody>
      </p:sp>
      <p:grpSp>
        <p:nvGrpSpPr>
          <p:cNvPr id="3" name="Group 77"/>
          <p:cNvGrpSpPr>
            <a:grpSpLocks/>
          </p:cNvGrpSpPr>
          <p:nvPr/>
        </p:nvGrpSpPr>
        <p:grpSpPr bwMode="auto">
          <a:xfrm>
            <a:off x="788988" y="3124200"/>
            <a:ext cx="2095500" cy="425450"/>
            <a:chOff x="497" y="1968"/>
            <a:chExt cx="1320" cy="268"/>
          </a:xfrm>
        </p:grpSpPr>
        <p:sp>
          <p:nvSpPr>
            <p:cNvPr id="9268" name="Rectangle 52"/>
            <p:cNvSpPr>
              <a:spLocks noChangeArrowheads="1"/>
            </p:cNvSpPr>
            <p:nvPr/>
          </p:nvSpPr>
          <p:spPr bwMode="auto">
            <a:xfrm>
              <a:off x="682" y="2121"/>
              <a:ext cx="96" cy="115"/>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N </a:t>
              </a:r>
              <a:endParaRPr lang="en-US"/>
            </a:p>
          </p:txBody>
        </p:sp>
        <p:sp>
          <p:nvSpPr>
            <p:cNvPr id="9269" name="Rectangle 53"/>
            <p:cNvSpPr>
              <a:spLocks noChangeArrowheads="1"/>
            </p:cNvSpPr>
            <p:nvPr/>
          </p:nvSpPr>
          <p:spPr bwMode="auto">
            <a:xfrm>
              <a:off x="1126" y="2112"/>
              <a:ext cx="102" cy="115"/>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G </a:t>
              </a:r>
              <a:endParaRPr lang="en-US"/>
            </a:p>
          </p:txBody>
        </p:sp>
        <p:grpSp>
          <p:nvGrpSpPr>
            <p:cNvPr id="4" name="Group 58"/>
            <p:cNvGrpSpPr>
              <a:grpSpLocks/>
            </p:cNvGrpSpPr>
            <p:nvPr/>
          </p:nvGrpSpPr>
          <p:grpSpPr bwMode="auto">
            <a:xfrm>
              <a:off x="497" y="1968"/>
              <a:ext cx="1320" cy="259"/>
              <a:chOff x="497" y="1999"/>
              <a:chExt cx="1320" cy="259"/>
            </a:xfrm>
          </p:grpSpPr>
          <p:sp>
            <p:nvSpPr>
              <p:cNvPr id="9270" name="Rectangle 54"/>
              <p:cNvSpPr>
                <a:spLocks noChangeArrowheads="1"/>
              </p:cNvSpPr>
              <p:nvPr/>
            </p:nvSpPr>
            <p:spPr bwMode="auto">
              <a:xfrm>
                <a:off x="497" y="1999"/>
                <a:ext cx="710"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W = W*</a:t>
                </a:r>
                <a:endParaRPr lang="en-US"/>
              </a:p>
            </p:txBody>
          </p:sp>
          <p:sp>
            <p:nvSpPr>
              <p:cNvPr id="9271" name="Rectangle 55"/>
              <p:cNvSpPr>
                <a:spLocks noChangeArrowheads="1"/>
              </p:cNvSpPr>
              <p:nvPr/>
            </p:nvSpPr>
            <p:spPr bwMode="auto">
              <a:xfrm>
                <a:off x="1211" y="2008"/>
                <a:ext cx="359"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 (1–</a:t>
                </a:r>
                <a:endParaRPr lang="en-US"/>
              </a:p>
            </p:txBody>
          </p:sp>
          <p:sp>
            <p:nvSpPr>
              <p:cNvPr id="9272" name="Rectangle 56"/>
              <p:cNvSpPr>
                <a:spLocks noChangeArrowheads="1"/>
              </p:cNvSpPr>
              <p:nvPr/>
            </p:nvSpPr>
            <p:spPr bwMode="auto">
              <a:xfrm>
                <a:off x="1568" y="1999"/>
                <a:ext cx="116"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 t</a:t>
                </a:r>
                <a:endParaRPr lang="en-US"/>
              </a:p>
            </p:txBody>
          </p:sp>
          <p:sp>
            <p:nvSpPr>
              <p:cNvPr id="9273" name="Rectangle 57"/>
              <p:cNvSpPr>
                <a:spLocks noChangeArrowheads="1"/>
              </p:cNvSpPr>
              <p:nvPr/>
            </p:nvSpPr>
            <p:spPr bwMode="auto">
              <a:xfrm>
                <a:off x="1690" y="2008"/>
                <a:ext cx="127"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 </a:t>
                </a:r>
                <a:endParaRPr lang="en-US"/>
              </a:p>
            </p:txBody>
          </p:sp>
        </p:grpSp>
      </p:grpSp>
      <p:grpSp>
        <p:nvGrpSpPr>
          <p:cNvPr id="5" name="Group 82"/>
          <p:cNvGrpSpPr>
            <a:grpSpLocks/>
          </p:cNvGrpSpPr>
          <p:nvPr/>
        </p:nvGrpSpPr>
        <p:grpSpPr bwMode="auto">
          <a:xfrm>
            <a:off x="3608388" y="1293813"/>
            <a:ext cx="4768850" cy="3703637"/>
            <a:chOff x="2273" y="815"/>
            <a:chExt cx="3004" cy="2333"/>
          </a:xfrm>
        </p:grpSpPr>
        <p:sp>
          <p:nvSpPr>
            <p:cNvPr id="9264" name="Rectangle 48"/>
            <p:cNvSpPr>
              <a:spLocks noChangeArrowheads="1"/>
            </p:cNvSpPr>
            <p:nvPr/>
          </p:nvSpPr>
          <p:spPr bwMode="auto">
            <a:xfrm>
              <a:off x="4502" y="2843"/>
              <a:ext cx="77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 W </a:t>
              </a:r>
              <a:endParaRPr lang="en-US"/>
            </a:p>
          </p:txBody>
        </p:sp>
        <p:sp>
          <p:nvSpPr>
            <p:cNvPr id="9275" name="Line 59"/>
            <p:cNvSpPr>
              <a:spLocks noChangeShapeType="1"/>
            </p:cNvSpPr>
            <p:nvPr/>
          </p:nvSpPr>
          <p:spPr bwMode="auto">
            <a:xfrm>
              <a:off x="2273" y="815"/>
              <a:ext cx="2159" cy="2168"/>
            </a:xfrm>
            <a:prstGeom prst="line">
              <a:avLst/>
            </a:prstGeom>
            <a:noFill/>
            <a:ln w="82550">
              <a:solidFill>
                <a:srgbClr val="000000"/>
              </a:solidFill>
              <a:round/>
              <a:headEnd/>
              <a:tailEnd/>
            </a:ln>
          </p:spPr>
          <p:txBody>
            <a:bodyPr/>
            <a:lstStyle/>
            <a:p>
              <a:endParaRPr lang="en-US"/>
            </a:p>
          </p:txBody>
        </p:sp>
      </p:grpSp>
      <p:grpSp>
        <p:nvGrpSpPr>
          <p:cNvPr id="6" name="Group 63"/>
          <p:cNvGrpSpPr>
            <a:grpSpLocks/>
          </p:cNvGrpSpPr>
          <p:nvPr/>
        </p:nvGrpSpPr>
        <p:grpSpPr bwMode="auto">
          <a:xfrm>
            <a:off x="2917825" y="2662238"/>
            <a:ext cx="2017713" cy="692150"/>
            <a:chOff x="1838" y="1677"/>
            <a:chExt cx="1271" cy="436"/>
          </a:xfrm>
        </p:grpSpPr>
        <p:sp>
          <p:nvSpPr>
            <p:cNvPr id="9277" name="Line 61"/>
            <p:cNvSpPr>
              <a:spLocks noChangeShapeType="1"/>
            </p:cNvSpPr>
            <p:nvPr/>
          </p:nvSpPr>
          <p:spPr bwMode="auto">
            <a:xfrm flipH="1">
              <a:off x="1838" y="1677"/>
              <a:ext cx="1271" cy="1"/>
            </a:xfrm>
            <a:prstGeom prst="line">
              <a:avLst/>
            </a:prstGeom>
            <a:noFill/>
            <a:ln w="82550" cap="rnd">
              <a:solidFill>
                <a:srgbClr val="006600"/>
              </a:solidFill>
              <a:prstDash val="sysDot"/>
              <a:round/>
              <a:headEnd/>
              <a:tailEnd/>
            </a:ln>
          </p:spPr>
          <p:txBody>
            <a:bodyPr/>
            <a:lstStyle/>
            <a:p>
              <a:endParaRPr lang="en-US"/>
            </a:p>
          </p:txBody>
        </p:sp>
        <p:sp>
          <p:nvSpPr>
            <p:cNvPr id="9278" name="Line 62"/>
            <p:cNvSpPr>
              <a:spLocks noChangeShapeType="1"/>
            </p:cNvSpPr>
            <p:nvPr/>
          </p:nvSpPr>
          <p:spPr bwMode="auto">
            <a:xfrm flipH="1">
              <a:off x="1838" y="2112"/>
              <a:ext cx="1271" cy="1"/>
            </a:xfrm>
            <a:prstGeom prst="line">
              <a:avLst/>
            </a:prstGeom>
            <a:noFill/>
            <a:ln w="82550" cap="rnd">
              <a:solidFill>
                <a:srgbClr val="006600"/>
              </a:solidFill>
              <a:prstDash val="sysDot"/>
              <a:round/>
              <a:headEnd/>
              <a:tailEnd/>
            </a:ln>
          </p:spPr>
          <p:txBody>
            <a:bodyPr/>
            <a:lstStyle/>
            <a:p>
              <a:endParaRPr lang="en-US"/>
            </a:p>
          </p:txBody>
        </p:sp>
      </p:grpSp>
      <p:grpSp>
        <p:nvGrpSpPr>
          <p:cNvPr id="7" name="Group 81"/>
          <p:cNvGrpSpPr>
            <a:grpSpLocks/>
          </p:cNvGrpSpPr>
          <p:nvPr/>
        </p:nvGrpSpPr>
        <p:grpSpPr bwMode="auto">
          <a:xfrm>
            <a:off x="4824413" y="836613"/>
            <a:ext cx="484187" cy="4894262"/>
            <a:chOff x="3039" y="527"/>
            <a:chExt cx="305" cy="3083"/>
          </a:xfrm>
        </p:grpSpPr>
        <p:sp>
          <p:nvSpPr>
            <p:cNvPr id="9261" name="Rectangle 45"/>
            <p:cNvSpPr>
              <a:spLocks noChangeArrowheads="1"/>
            </p:cNvSpPr>
            <p:nvPr/>
          </p:nvSpPr>
          <p:spPr bwMode="auto">
            <a:xfrm>
              <a:off x="3039" y="527"/>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9280" name="Line 64"/>
            <p:cNvSpPr>
              <a:spLocks noChangeShapeType="1"/>
            </p:cNvSpPr>
            <p:nvPr/>
          </p:nvSpPr>
          <p:spPr bwMode="auto">
            <a:xfrm>
              <a:off x="3109" y="754"/>
              <a:ext cx="1" cy="2499"/>
            </a:xfrm>
            <a:prstGeom prst="line">
              <a:avLst/>
            </a:prstGeom>
            <a:noFill/>
            <a:ln w="82550">
              <a:solidFill>
                <a:srgbClr val="006600"/>
              </a:solidFill>
              <a:round/>
              <a:headEnd/>
              <a:tailEnd/>
            </a:ln>
          </p:spPr>
          <p:txBody>
            <a:bodyPr/>
            <a:lstStyle/>
            <a:p>
              <a:endParaRPr lang="en-US"/>
            </a:p>
          </p:txBody>
        </p:sp>
        <p:sp>
          <p:nvSpPr>
            <p:cNvPr id="9281" name="Line 65"/>
            <p:cNvSpPr>
              <a:spLocks noChangeShapeType="1"/>
            </p:cNvSpPr>
            <p:nvPr/>
          </p:nvSpPr>
          <p:spPr bwMode="auto">
            <a:xfrm>
              <a:off x="3109" y="3253"/>
              <a:ext cx="1" cy="357"/>
            </a:xfrm>
            <a:prstGeom prst="line">
              <a:avLst/>
            </a:prstGeom>
            <a:noFill/>
            <a:ln w="82550" cap="rnd">
              <a:solidFill>
                <a:srgbClr val="006600"/>
              </a:solidFill>
              <a:prstDash val="sysDot"/>
              <a:round/>
              <a:headEnd/>
              <a:tailEnd/>
            </a:ln>
          </p:spPr>
          <p:txBody>
            <a:bodyPr/>
            <a:lstStyle/>
            <a:p>
              <a:endParaRPr lang="en-US"/>
            </a:p>
          </p:txBody>
        </p:sp>
      </p:grpSp>
      <p:sp>
        <p:nvSpPr>
          <p:cNvPr id="9282" name="Freeform 66"/>
          <p:cNvSpPr>
            <a:spLocks/>
          </p:cNvSpPr>
          <p:nvPr/>
        </p:nvSpPr>
        <p:spPr bwMode="auto">
          <a:xfrm>
            <a:off x="2917825" y="1073150"/>
            <a:ext cx="4948238" cy="4657725"/>
          </a:xfrm>
          <a:custGeom>
            <a:avLst/>
            <a:gdLst/>
            <a:ahLst/>
            <a:cxnLst>
              <a:cxn ang="0">
                <a:pos x="0" y="0"/>
              </a:cxn>
              <a:cxn ang="0">
                <a:pos x="0" y="2934"/>
              </a:cxn>
              <a:cxn ang="0">
                <a:pos x="3117" y="2934"/>
              </a:cxn>
            </a:cxnLst>
            <a:rect l="0" t="0" r="r" b="b"/>
            <a:pathLst>
              <a:path w="3117" h="2934">
                <a:moveTo>
                  <a:pt x="0" y="0"/>
                </a:moveTo>
                <a:lnTo>
                  <a:pt x="0" y="2934"/>
                </a:lnTo>
                <a:lnTo>
                  <a:pt x="3117" y="2934"/>
                </a:lnTo>
              </a:path>
            </a:pathLst>
          </a:custGeom>
          <a:noFill/>
          <a:ln w="82550">
            <a:solidFill>
              <a:srgbClr val="000000"/>
            </a:solidFill>
            <a:prstDash val="solid"/>
            <a:round/>
            <a:headEnd/>
            <a:tailEnd/>
          </a:ln>
        </p:spPr>
        <p:txBody>
          <a:bodyPr/>
          <a:lstStyle/>
          <a:p>
            <a:endParaRPr lang="en-US"/>
          </a:p>
        </p:txBody>
      </p:sp>
      <p:grpSp>
        <p:nvGrpSpPr>
          <p:cNvPr id="8" name="Group 86"/>
          <p:cNvGrpSpPr>
            <a:grpSpLocks/>
          </p:cNvGrpSpPr>
          <p:nvPr/>
        </p:nvGrpSpPr>
        <p:grpSpPr bwMode="auto">
          <a:xfrm>
            <a:off x="4837113" y="2343150"/>
            <a:ext cx="747712" cy="484188"/>
            <a:chOff x="3047" y="1476"/>
            <a:chExt cx="471" cy="305"/>
          </a:xfrm>
        </p:grpSpPr>
        <p:sp>
          <p:nvSpPr>
            <p:cNvPr id="9262" name="Rectangle 46"/>
            <p:cNvSpPr>
              <a:spLocks noChangeArrowheads="1"/>
            </p:cNvSpPr>
            <p:nvPr/>
          </p:nvSpPr>
          <p:spPr bwMode="auto">
            <a:xfrm>
              <a:off x="3213" y="1476"/>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 </a:t>
              </a:r>
              <a:endParaRPr lang="en-US"/>
            </a:p>
          </p:txBody>
        </p:sp>
        <p:sp>
          <p:nvSpPr>
            <p:cNvPr id="9283" name="Oval 67"/>
            <p:cNvSpPr>
              <a:spLocks noChangeArrowheads="1"/>
            </p:cNvSpPr>
            <p:nvPr/>
          </p:nvSpPr>
          <p:spPr bwMode="auto">
            <a:xfrm>
              <a:off x="3047" y="1615"/>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9" name="Group 87"/>
          <p:cNvGrpSpPr>
            <a:grpSpLocks/>
          </p:cNvGrpSpPr>
          <p:nvPr/>
        </p:nvGrpSpPr>
        <p:grpSpPr bwMode="auto">
          <a:xfrm>
            <a:off x="3649663" y="2330450"/>
            <a:ext cx="4818062" cy="3233738"/>
            <a:chOff x="2299" y="1468"/>
            <a:chExt cx="3035" cy="2037"/>
          </a:xfrm>
        </p:grpSpPr>
        <p:sp>
          <p:nvSpPr>
            <p:cNvPr id="9285" name="Rectangle 69"/>
            <p:cNvSpPr>
              <a:spLocks noChangeArrowheads="1"/>
            </p:cNvSpPr>
            <p:nvPr/>
          </p:nvSpPr>
          <p:spPr bwMode="auto">
            <a:xfrm>
              <a:off x="4284" y="3357"/>
              <a:ext cx="139" cy="148"/>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N </a:t>
              </a:r>
              <a:endParaRPr lang="en-US"/>
            </a:p>
          </p:txBody>
        </p:sp>
        <p:sp>
          <p:nvSpPr>
            <p:cNvPr id="9286" name="Rectangle 70"/>
            <p:cNvSpPr>
              <a:spLocks noChangeArrowheads="1"/>
            </p:cNvSpPr>
            <p:nvPr/>
          </p:nvSpPr>
          <p:spPr bwMode="auto">
            <a:xfrm>
              <a:off x="4700" y="3348"/>
              <a:ext cx="102" cy="115"/>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G </a:t>
              </a:r>
              <a:endParaRPr lang="en-US"/>
            </a:p>
          </p:txBody>
        </p:sp>
        <p:sp>
          <p:nvSpPr>
            <p:cNvPr id="9276" name="Line 60"/>
            <p:cNvSpPr>
              <a:spLocks noChangeShapeType="1"/>
            </p:cNvSpPr>
            <p:nvPr/>
          </p:nvSpPr>
          <p:spPr bwMode="auto">
            <a:xfrm>
              <a:off x="2299" y="1468"/>
              <a:ext cx="2064" cy="1611"/>
            </a:xfrm>
            <a:prstGeom prst="line">
              <a:avLst/>
            </a:prstGeom>
            <a:noFill/>
            <a:ln w="82550">
              <a:solidFill>
                <a:srgbClr val="006600"/>
              </a:solidFill>
              <a:round/>
              <a:headEnd/>
              <a:tailEnd/>
            </a:ln>
          </p:spPr>
          <p:txBody>
            <a:bodyPr/>
            <a:lstStyle/>
            <a:p>
              <a:endParaRPr lang="en-US"/>
            </a:p>
          </p:txBody>
        </p:sp>
        <p:grpSp>
          <p:nvGrpSpPr>
            <p:cNvPr id="10" name="Group 75"/>
            <p:cNvGrpSpPr>
              <a:grpSpLocks/>
            </p:cNvGrpSpPr>
            <p:nvPr/>
          </p:nvGrpSpPr>
          <p:grpSpPr bwMode="auto">
            <a:xfrm>
              <a:off x="4101" y="3183"/>
              <a:ext cx="1233" cy="259"/>
              <a:chOff x="4101" y="3183"/>
              <a:chExt cx="1233" cy="259"/>
            </a:xfrm>
          </p:grpSpPr>
          <p:sp>
            <p:nvSpPr>
              <p:cNvPr id="9287" name="Rectangle 71"/>
              <p:cNvSpPr>
                <a:spLocks noChangeArrowheads="1"/>
              </p:cNvSpPr>
              <p:nvPr/>
            </p:nvSpPr>
            <p:spPr bwMode="auto">
              <a:xfrm>
                <a:off x="4101" y="3183"/>
                <a:ext cx="629"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W = W</a:t>
                </a:r>
                <a:endParaRPr lang="en-US"/>
              </a:p>
            </p:txBody>
          </p:sp>
          <p:sp>
            <p:nvSpPr>
              <p:cNvPr id="9288" name="Rectangle 72"/>
              <p:cNvSpPr>
                <a:spLocks noChangeArrowheads="1"/>
              </p:cNvSpPr>
              <p:nvPr/>
            </p:nvSpPr>
            <p:spPr bwMode="auto">
              <a:xfrm>
                <a:off x="4737" y="3192"/>
                <a:ext cx="359"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 (1–</a:t>
                </a:r>
                <a:endParaRPr lang="en-US"/>
              </a:p>
            </p:txBody>
          </p:sp>
          <p:sp>
            <p:nvSpPr>
              <p:cNvPr id="9289" name="Rectangle 73"/>
              <p:cNvSpPr>
                <a:spLocks noChangeArrowheads="1"/>
              </p:cNvSpPr>
              <p:nvPr/>
            </p:nvSpPr>
            <p:spPr bwMode="auto">
              <a:xfrm>
                <a:off x="5094" y="3183"/>
                <a:ext cx="116"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 t</a:t>
                </a:r>
                <a:endParaRPr lang="en-US"/>
              </a:p>
            </p:txBody>
          </p:sp>
          <p:sp>
            <p:nvSpPr>
              <p:cNvPr id="9290" name="Rectangle 74"/>
              <p:cNvSpPr>
                <a:spLocks noChangeArrowheads="1"/>
              </p:cNvSpPr>
              <p:nvPr/>
            </p:nvSpPr>
            <p:spPr bwMode="auto">
              <a:xfrm>
                <a:off x="5207" y="3192"/>
                <a:ext cx="127"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 </a:t>
                </a:r>
                <a:endParaRPr lang="en-US"/>
              </a:p>
            </p:txBody>
          </p:sp>
        </p:grpSp>
      </p:grpSp>
      <p:grpSp>
        <p:nvGrpSpPr>
          <p:cNvPr id="11" name="Group 84"/>
          <p:cNvGrpSpPr>
            <a:grpSpLocks/>
          </p:cNvGrpSpPr>
          <p:nvPr/>
        </p:nvGrpSpPr>
        <p:grpSpPr bwMode="auto">
          <a:xfrm>
            <a:off x="3003550" y="2743200"/>
            <a:ext cx="784225" cy="533400"/>
            <a:chOff x="1892" y="1728"/>
            <a:chExt cx="494" cy="336"/>
          </a:xfrm>
        </p:grpSpPr>
        <p:grpSp>
          <p:nvGrpSpPr>
            <p:cNvPr id="12" name="Group 79"/>
            <p:cNvGrpSpPr>
              <a:grpSpLocks/>
            </p:cNvGrpSpPr>
            <p:nvPr/>
          </p:nvGrpSpPr>
          <p:grpSpPr bwMode="auto">
            <a:xfrm>
              <a:off x="2039" y="1760"/>
              <a:ext cx="347" cy="255"/>
              <a:chOff x="2003" y="1798"/>
              <a:chExt cx="347" cy="255"/>
            </a:xfrm>
          </p:grpSpPr>
          <p:sp>
            <p:nvSpPr>
              <p:cNvPr id="9266" name="Rectangle 50"/>
              <p:cNvSpPr>
                <a:spLocks noChangeArrowheads="1"/>
              </p:cNvSpPr>
              <p:nvPr/>
            </p:nvSpPr>
            <p:spPr bwMode="auto">
              <a:xfrm>
                <a:off x="2003" y="1798"/>
                <a:ext cx="347"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tw* </a:t>
                </a:r>
                <a:endParaRPr lang="en-US"/>
              </a:p>
            </p:txBody>
          </p:sp>
          <p:sp>
            <p:nvSpPr>
              <p:cNvPr id="9267" name="Rectangle 51"/>
              <p:cNvSpPr>
                <a:spLocks noChangeArrowheads="1"/>
              </p:cNvSpPr>
              <p:nvPr/>
            </p:nvSpPr>
            <p:spPr bwMode="auto">
              <a:xfrm>
                <a:off x="2212" y="1938"/>
                <a:ext cx="102" cy="115"/>
              </a:xfrm>
              <a:prstGeom prst="rect">
                <a:avLst/>
              </a:prstGeom>
              <a:noFill/>
              <a:ln w="9525">
                <a:noFill/>
                <a:miter lim="800000"/>
                <a:headEnd/>
                <a:tailEnd/>
              </a:ln>
            </p:spPr>
            <p:txBody>
              <a:bodyPr wrap="none" lIns="0" tIns="0" rIns="0" bIns="0">
                <a:spAutoFit/>
              </a:bodyPr>
              <a:lstStyle/>
              <a:p>
                <a:r>
                  <a:rPr lang="en-US" sz="1200" b="0" i="1">
                    <a:solidFill>
                      <a:srgbClr val="000000"/>
                    </a:solidFill>
                    <a:latin typeface="Arial" charset="0"/>
                  </a:rPr>
                  <a:t>G </a:t>
                </a:r>
                <a:endParaRPr lang="en-US"/>
              </a:p>
            </p:txBody>
          </p:sp>
        </p:grpSp>
        <p:sp>
          <p:nvSpPr>
            <p:cNvPr id="9294" name="AutoShape 78"/>
            <p:cNvSpPr>
              <a:spLocks/>
            </p:cNvSpPr>
            <p:nvPr/>
          </p:nvSpPr>
          <p:spPr bwMode="auto">
            <a:xfrm>
              <a:off x="1892" y="1728"/>
              <a:ext cx="96" cy="336"/>
            </a:xfrm>
            <a:prstGeom prst="rightBrace">
              <a:avLst>
                <a:gd name="adj1" fmla="val 29167"/>
                <a:gd name="adj2" fmla="val 50000"/>
              </a:avLst>
            </a:prstGeom>
            <a:noFill/>
            <a:ln w="28575">
              <a:solidFill>
                <a:schemeClr val="tx1"/>
              </a:solidFill>
              <a:round/>
              <a:headEnd/>
              <a:tailEnd/>
            </a:ln>
            <a:effectLst/>
          </p:spPr>
          <p:txBody>
            <a:bodyPr wrap="none" anchor="ctr"/>
            <a:lstStyle/>
            <a:p>
              <a:endParaRPr lang="en-US"/>
            </a:p>
          </p:txBody>
        </p:sp>
      </p:grpSp>
      <p:sp>
        <p:nvSpPr>
          <p:cNvPr id="9296" name="Rectangle 80"/>
          <p:cNvSpPr>
            <a:spLocks noChangeArrowheads="1"/>
          </p:cNvSpPr>
          <p:nvPr/>
        </p:nvSpPr>
        <p:spPr bwMode="auto">
          <a:xfrm rot="21600000">
            <a:off x="4038600" y="6324600"/>
            <a:ext cx="3379788"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Labor Hours per Year</a:t>
            </a:r>
            <a:endParaRPr lang="en-US"/>
          </a:p>
        </p:txBody>
      </p:sp>
      <p:grpSp>
        <p:nvGrpSpPr>
          <p:cNvPr id="13" name="Group 85"/>
          <p:cNvGrpSpPr>
            <a:grpSpLocks/>
          </p:cNvGrpSpPr>
          <p:nvPr/>
        </p:nvGrpSpPr>
        <p:grpSpPr bwMode="auto">
          <a:xfrm>
            <a:off x="4837113" y="3062288"/>
            <a:ext cx="692150" cy="484187"/>
            <a:chOff x="3047" y="1929"/>
            <a:chExt cx="436" cy="305"/>
          </a:xfrm>
        </p:grpSpPr>
        <p:sp>
          <p:nvSpPr>
            <p:cNvPr id="9263" name="Rectangle 47"/>
            <p:cNvSpPr>
              <a:spLocks noChangeArrowheads="1"/>
            </p:cNvSpPr>
            <p:nvPr/>
          </p:nvSpPr>
          <p:spPr bwMode="auto">
            <a:xfrm>
              <a:off x="3196" y="1929"/>
              <a:ext cx="287"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F </a:t>
              </a:r>
              <a:endParaRPr lang="en-US"/>
            </a:p>
          </p:txBody>
        </p:sp>
        <p:sp>
          <p:nvSpPr>
            <p:cNvPr id="9284" name="Oval 68"/>
            <p:cNvSpPr>
              <a:spLocks noChangeArrowheads="1"/>
            </p:cNvSpPr>
            <p:nvPr/>
          </p:nvSpPr>
          <p:spPr bwMode="auto">
            <a:xfrm>
              <a:off x="3047" y="2051"/>
              <a:ext cx="106" cy="105"/>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cs typeface="Arial" charset="0"/>
              </a:rPr>
              <a:t>Shifting Under Imperfect Competition</a:t>
            </a:r>
            <a:r>
              <a:rPr lang="en-US"/>
              <a:t> </a:t>
            </a:r>
          </a:p>
        </p:txBody>
      </p:sp>
      <p:sp>
        <p:nvSpPr>
          <p:cNvPr id="29699" name="Rectangle 3"/>
          <p:cNvSpPr>
            <a:spLocks noGrp="1" noChangeArrowheads="1"/>
          </p:cNvSpPr>
          <p:nvPr>
            <p:ph type="body" idx="1"/>
          </p:nvPr>
        </p:nvSpPr>
        <p:spPr>
          <a:xfrm>
            <a:off x="609600" y="2362200"/>
            <a:ext cx="7772400" cy="4114800"/>
          </a:xfrm>
        </p:spPr>
        <p:txBody>
          <a:bodyPr/>
          <a:lstStyle/>
          <a:p>
            <a:r>
              <a:rPr lang="en-US">
                <a:latin typeface="Arial" charset="0"/>
                <a:cs typeface="Arial" charset="0"/>
              </a:rPr>
              <a:t>Monopolists can shift less of a given tax forward to consumers than can competitive industry.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685800" y="-228600"/>
            <a:ext cx="7772400" cy="1143000"/>
          </a:xfrm>
        </p:spPr>
        <p:txBody>
          <a:bodyPr/>
          <a:lstStyle/>
          <a:p>
            <a:r>
              <a:rPr lang="en-US" sz="2400" dirty="0" smtClean="0"/>
              <a:t>Shifting </a:t>
            </a:r>
            <a:r>
              <a:rPr lang="en-US" sz="2400" dirty="0"/>
              <a:t>Under Monopoly</a:t>
            </a:r>
          </a:p>
        </p:txBody>
      </p:sp>
      <p:grpSp>
        <p:nvGrpSpPr>
          <p:cNvPr id="2" name="Group 73"/>
          <p:cNvGrpSpPr>
            <a:grpSpLocks/>
          </p:cNvGrpSpPr>
          <p:nvPr/>
        </p:nvGrpSpPr>
        <p:grpSpPr bwMode="auto">
          <a:xfrm>
            <a:off x="1846263" y="2187575"/>
            <a:ext cx="3648075" cy="3594100"/>
            <a:chOff x="1163" y="1534"/>
            <a:chExt cx="2298" cy="2264"/>
          </a:xfrm>
        </p:grpSpPr>
        <p:sp>
          <p:nvSpPr>
            <p:cNvPr id="10308" name="Freeform 68"/>
            <p:cNvSpPr>
              <a:spLocks/>
            </p:cNvSpPr>
            <p:nvPr/>
          </p:nvSpPr>
          <p:spPr bwMode="auto">
            <a:xfrm>
              <a:off x="1163" y="2091"/>
              <a:ext cx="2298" cy="1707"/>
            </a:xfrm>
            <a:custGeom>
              <a:avLst/>
              <a:gdLst/>
              <a:ahLst/>
              <a:cxnLst>
                <a:cxn ang="0">
                  <a:pos x="0" y="0"/>
                </a:cxn>
                <a:cxn ang="0">
                  <a:pos x="2298" y="0"/>
                </a:cxn>
                <a:cxn ang="0">
                  <a:pos x="2298" y="1707"/>
                </a:cxn>
              </a:cxnLst>
              <a:rect l="0" t="0" r="r" b="b"/>
              <a:pathLst>
                <a:path w="2298" h="1707">
                  <a:moveTo>
                    <a:pt x="0" y="0"/>
                  </a:moveTo>
                  <a:lnTo>
                    <a:pt x="2298" y="0"/>
                  </a:lnTo>
                  <a:lnTo>
                    <a:pt x="2298" y="1707"/>
                  </a:lnTo>
                </a:path>
              </a:pathLst>
            </a:custGeom>
            <a:noFill/>
            <a:ln w="82550" cap="rnd">
              <a:solidFill>
                <a:srgbClr val="006600"/>
              </a:solidFill>
              <a:prstDash val="sysDot"/>
              <a:round/>
              <a:headEnd/>
              <a:tailEnd/>
            </a:ln>
          </p:spPr>
          <p:txBody>
            <a:bodyPr/>
            <a:lstStyle/>
            <a:p>
              <a:endParaRPr lang="en-US"/>
            </a:p>
          </p:txBody>
        </p:sp>
        <p:sp>
          <p:nvSpPr>
            <p:cNvPr id="10309" name="Freeform 69"/>
            <p:cNvSpPr>
              <a:spLocks/>
            </p:cNvSpPr>
            <p:nvPr/>
          </p:nvSpPr>
          <p:spPr bwMode="auto">
            <a:xfrm>
              <a:off x="1163" y="1865"/>
              <a:ext cx="1915" cy="1933"/>
            </a:xfrm>
            <a:custGeom>
              <a:avLst/>
              <a:gdLst/>
              <a:ahLst/>
              <a:cxnLst>
                <a:cxn ang="0">
                  <a:pos x="0" y="0"/>
                </a:cxn>
                <a:cxn ang="0">
                  <a:pos x="1915" y="0"/>
                </a:cxn>
                <a:cxn ang="0">
                  <a:pos x="1915" y="1933"/>
                </a:cxn>
              </a:cxnLst>
              <a:rect l="0" t="0" r="r" b="b"/>
              <a:pathLst>
                <a:path w="1915" h="1933">
                  <a:moveTo>
                    <a:pt x="0" y="0"/>
                  </a:moveTo>
                  <a:lnTo>
                    <a:pt x="1915" y="0"/>
                  </a:lnTo>
                  <a:lnTo>
                    <a:pt x="1915" y="1933"/>
                  </a:lnTo>
                </a:path>
              </a:pathLst>
            </a:custGeom>
            <a:noFill/>
            <a:ln w="82550" cap="rnd">
              <a:solidFill>
                <a:srgbClr val="006600"/>
              </a:solidFill>
              <a:prstDash val="sysDot"/>
              <a:round/>
              <a:headEnd/>
              <a:tailEnd/>
            </a:ln>
          </p:spPr>
          <p:txBody>
            <a:bodyPr/>
            <a:lstStyle/>
            <a:p>
              <a:endParaRPr lang="en-US"/>
            </a:p>
          </p:txBody>
        </p:sp>
        <p:sp>
          <p:nvSpPr>
            <p:cNvPr id="10310" name="Freeform 70"/>
            <p:cNvSpPr>
              <a:spLocks/>
            </p:cNvSpPr>
            <p:nvPr/>
          </p:nvSpPr>
          <p:spPr bwMode="auto">
            <a:xfrm>
              <a:off x="1163" y="1534"/>
              <a:ext cx="1306" cy="2264"/>
            </a:xfrm>
            <a:custGeom>
              <a:avLst/>
              <a:gdLst/>
              <a:ahLst/>
              <a:cxnLst>
                <a:cxn ang="0">
                  <a:pos x="0" y="0"/>
                </a:cxn>
                <a:cxn ang="0">
                  <a:pos x="1306" y="0"/>
                </a:cxn>
                <a:cxn ang="0">
                  <a:pos x="1306" y="2264"/>
                </a:cxn>
              </a:cxnLst>
              <a:rect l="0" t="0" r="r" b="b"/>
              <a:pathLst>
                <a:path w="1306" h="2264">
                  <a:moveTo>
                    <a:pt x="0" y="0"/>
                  </a:moveTo>
                  <a:lnTo>
                    <a:pt x="1306" y="0"/>
                  </a:lnTo>
                  <a:lnTo>
                    <a:pt x="1306" y="2264"/>
                  </a:lnTo>
                </a:path>
              </a:pathLst>
            </a:custGeom>
            <a:noFill/>
            <a:ln w="82550" cap="rnd">
              <a:solidFill>
                <a:srgbClr val="006600"/>
              </a:solidFill>
              <a:prstDash val="sysDot"/>
              <a:round/>
              <a:headEnd/>
              <a:tailEnd/>
            </a:ln>
          </p:spPr>
          <p:txBody>
            <a:bodyPr/>
            <a:lstStyle/>
            <a:p>
              <a:endParaRPr lang="en-US"/>
            </a:p>
          </p:txBody>
        </p:sp>
        <p:sp>
          <p:nvSpPr>
            <p:cNvPr id="10311" name="Line 71"/>
            <p:cNvSpPr>
              <a:spLocks noChangeShapeType="1"/>
            </p:cNvSpPr>
            <p:nvPr/>
          </p:nvSpPr>
          <p:spPr bwMode="auto">
            <a:xfrm flipH="1">
              <a:off x="1163" y="1656"/>
              <a:ext cx="1297" cy="1"/>
            </a:xfrm>
            <a:prstGeom prst="line">
              <a:avLst/>
            </a:prstGeom>
            <a:noFill/>
            <a:ln w="82550" cap="rnd">
              <a:solidFill>
                <a:srgbClr val="006600"/>
              </a:solidFill>
              <a:prstDash val="sysDot"/>
              <a:round/>
              <a:headEnd/>
              <a:tailEnd/>
            </a:ln>
          </p:spPr>
          <p:txBody>
            <a:bodyPr/>
            <a:lstStyle/>
            <a:p>
              <a:endParaRPr lang="en-US"/>
            </a:p>
          </p:txBody>
        </p:sp>
        <p:sp>
          <p:nvSpPr>
            <p:cNvPr id="10312" name="Line 72"/>
            <p:cNvSpPr>
              <a:spLocks noChangeShapeType="1"/>
            </p:cNvSpPr>
            <p:nvPr/>
          </p:nvSpPr>
          <p:spPr bwMode="auto">
            <a:xfrm>
              <a:off x="2713" y="1673"/>
              <a:ext cx="1" cy="2125"/>
            </a:xfrm>
            <a:prstGeom prst="line">
              <a:avLst/>
            </a:prstGeom>
            <a:noFill/>
            <a:ln w="82550" cap="rnd">
              <a:solidFill>
                <a:srgbClr val="006600"/>
              </a:solidFill>
              <a:prstDash val="sysDot"/>
              <a:round/>
              <a:headEnd/>
              <a:tailEnd/>
            </a:ln>
          </p:spPr>
          <p:txBody>
            <a:bodyPr/>
            <a:lstStyle/>
            <a:p>
              <a:endParaRPr lang="en-US"/>
            </a:p>
          </p:txBody>
        </p:sp>
      </p:grpSp>
      <p:sp>
        <p:nvSpPr>
          <p:cNvPr id="10318" name="Freeform 78"/>
          <p:cNvSpPr>
            <a:spLocks/>
          </p:cNvSpPr>
          <p:nvPr/>
        </p:nvSpPr>
        <p:spPr bwMode="auto">
          <a:xfrm>
            <a:off x="1846263" y="901700"/>
            <a:ext cx="6661150" cy="4879975"/>
          </a:xfrm>
          <a:custGeom>
            <a:avLst/>
            <a:gdLst/>
            <a:ahLst/>
            <a:cxnLst>
              <a:cxn ang="0">
                <a:pos x="0" y="0"/>
              </a:cxn>
              <a:cxn ang="0">
                <a:pos x="0" y="3074"/>
              </a:cxn>
              <a:cxn ang="0">
                <a:pos x="4196" y="3074"/>
              </a:cxn>
            </a:cxnLst>
            <a:rect l="0" t="0" r="r" b="b"/>
            <a:pathLst>
              <a:path w="4196" h="3074">
                <a:moveTo>
                  <a:pt x="0" y="0"/>
                </a:moveTo>
                <a:lnTo>
                  <a:pt x="0" y="3074"/>
                </a:lnTo>
                <a:lnTo>
                  <a:pt x="4196" y="3074"/>
                </a:lnTo>
              </a:path>
            </a:pathLst>
          </a:custGeom>
          <a:noFill/>
          <a:ln w="82550">
            <a:solidFill>
              <a:srgbClr val="000000"/>
            </a:solidFill>
            <a:prstDash val="solid"/>
            <a:round/>
            <a:headEnd/>
            <a:tailEnd/>
          </a:ln>
        </p:spPr>
        <p:txBody>
          <a:bodyPr/>
          <a:lstStyle/>
          <a:p>
            <a:endParaRPr lang="en-US"/>
          </a:p>
        </p:txBody>
      </p:sp>
      <p:sp>
        <p:nvSpPr>
          <p:cNvPr id="10320" name="Rectangle 80"/>
          <p:cNvSpPr>
            <a:spLocks noChangeArrowheads="1"/>
          </p:cNvSpPr>
          <p:nvPr/>
        </p:nvSpPr>
        <p:spPr bwMode="auto">
          <a:xfrm rot="16200000">
            <a:off x="174625" y="3025775"/>
            <a:ext cx="809625"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a:t>
            </a:r>
            <a:endParaRPr lang="en-US"/>
          </a:p>
        </p:txBody>
      </p:sp>
      <p:sp>
        <p:nvSpPr>
          <p:cNvPr id="10321" name="Rectangle 81"/>
          <p:cNvSpPr>
            <a:spLocks noChangeArrowheads="1"/>
          </p:cNvSpPr>
          <p:nvPr/>
        </p:nvSpPr>
        <p:spPr bwMode="auto">
          <a:xfrm>
            <a:off x="3733800" y="6461125"/>
            <a:ext cx="2497138"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Output per Year</a:t>
            </a:r>
            <a:endParaRPr lang="en-US"/>
          </a:p>
        </p:txBody>
      </p:sp>
      <p:sp>
        <p:nvSpPr>
          <p:cNvPr id="10322" name="Rectangle 82"/>
          <p:cNvSpPr>
            <a:spLocks noChangeArrowheads="1"/>
          </p:cNvSpPr>
          <p:nvPr/>
        </p:nvSpPr>
        <p:spPr bwMode="auto">
          <a:xfrm>
            <a:off x="4114800" y="5848350"/>
            <a:ext cx="436563"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r>
              <a:rPr lang="en-US" sz="2600" b="0" i="1" baseline="-25000">
                <a:solidFill>
                  <a:srgbClr val="000000"/>
                </a:solidFill>
                <a:latin typeface="Arial" charset="0"/>
              </a:rPr>
              <a:t>M</a:t>
            </a:r>
            <a:endParaRPr lang="en-US"/>
          </a:p>
        </p:txBody>
      </p:sp>
      <p:grpSp>
        <p:nvGrpSpPr>
          <p:cNvPr id="3" name="Group 118"/>
          <p:cNvGrpSpPr>
            <a:grpSpLocks/>
          </p:cNvGrpSpPr>
          <p:nvPr/>
        </p:nvGrpSpPr>
        <p:grpSpPr bwMode="auto">
          <a:xfrm>
            <a:off x="2730500" y="1524000"/>
            <a:ext cx="5646738" cy="3221038"/>
            <a:chOff x="1720" y="960"/>
            <a:chExt cx="3557" cy="2029"/>
          </a:xfrm>
        </p:grpSpPr>
        <p:sp>
          <p:nvSpPr>
            <p:cNvPr id="10307" name="Line 67"/>
            <p:cNvSpPr>
              <a:spLocks noChangeShapeType="1"/>
            </p:cNvSpPr>
            <p:nvPr/>
          </p:nvSpPr>
          <p:spPr bwMode="auto">
            <a:xfrm flipH="1">
              <a:off x="1720" y="1073"/>
              <a:ext cx="3117" cy="1916"/>
            </a:xfrm>
            <a:prstGeom prst="line">
              <a:avLst/>
            </a:prstGeom>
            <a:noFill/>
            <a:ln w="82550">
              <a:solidFill>
                <a:srgbClr val="000000"/>
              </a:solidFill>
              <a:round/>
              <a:headEnd/>
              <a:tailEnd/>
            </a:ln>
          </p:spPr>
          <p:txBody>
            <a:bodyPr/>
            <a:lstStyle/>
            <a:p>
              <a:endParaRPr lang="en-US"/>
            </a:p>
          </p:txBody>
        </p:sp>
        <p:sp>
          <p:nvSpPr>
            <p:cNvPr id="10324" name="Rectangle 84"/>
            <p:cNvSpPr>
              <a:spLocks noChangeArrowheads="1"/>
            </p:cNvSpPr>
            <p:nvPr/>
          </p:nvSpPr>
          <p:spPr bwMode="auto">
            <a:xfrm>
              <a:off x="4896" y="960"/>
              <a:ext cx="38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MC </a:t>
              </a:r>
              <a:endParaRPr lang="en-US"/>
            </a:p>
          </p:txBody>
        </p:sp>
      </p:grpSp>
      <p:grpSp>
        <p:nvGrpSpPr>
          <p:cNvPr id="4" name="Group 121"/>
          <p:cNvGrpSpPr>
            <a:grpSpLocks/>
          </p:cNvGrpSpPr>
          <p:nvPr/>
        </p:nvGrpSpPr>
        <p:grpSpPr bwMode="auto">
          <a:xfrm>
            <a:off x="2667000" y="5105400"/>
            <a:ext cx="1619250" cy="609600"/>
            <a:chOff x="1680" y="3216"/>
            <a:chExt cx="1020" cy="384"/>
          </a:xfrm>
        </p:grpSpPr>
        <p:sp>
          <p:nvSpPr>
            <p:cNvPr id="10301" name="Line 61"/>
            <p:cNvSpPr>
              <a:spLocks noChangeShapeType="1"/>
            </p:cNvSpPr>
            <p:nvPr/>
          </p:nvSpPr>
          <p:spPr bwMode="auto">
            <a:xfrm>
              <a:off x="2190" y="3372"/>
              <a:ext cx="322" cy="113"/>
            </a:xfrm>
            <a:prstGeom prst="line">
              <a:avLst/>
            </a:prstGeom>
            <a:noFill/>
            <a:ln w="28575">
              <a:solidFill>
                <a:srgbClr val="000000"/>
              </a:solidFill>
              <a:round/>
              <a:headEnd/>
              <a:tailEnd type="stealth" w="lg" len="lg"/>
            </a:ln>
          </p:spPr>
          <p:txBody>
            <a:bodyPr/>
            <a:lstStyle/>
            <a:p>
              <a:endParaRPr lang="en-US"/>
            </a:p>
          </p:txBody>
        </p:sp>
        <p:sp>
          <p:nvSpPr>
            <p:cNvPr id="10328" name="AutoShape 88"/>
            <p:cNvSpPr>
              <a:spLocks/>
            </p:cNvSpPr>
            <p:nvPr/>
          </p:nvSpPr>
          <p:spPr bwMode="auto">
            <a:xfrm rot="5400000">
              <a:off x="2556" y="3456"/>
              <a:ext cx="96" cy="192"/>
            </a:xfrm>
            <a:prstGeom prst="leftBrace">
              <a:avLst>
                <a:gd name="adj1" fmla="val 16667"/>
                <a:gd name="adj2" fmla="val 50000"/>
              </a:avLst>
            </a:prstGeom>
            <a:noFill/>
            <a:ln w="28575">
              <a:solidFill>
                <a:schemeClr val="tx1"/>
              </a:solidFill>
              <a:round/>
              <a:headEnd/>
              <a:tailEnd/>
            </a:ln>
            <a:effectLst/>
          </p:spPr>
          <p:txBody>
            <a:bodyPr wrap="none" anchor="ctr"/>
            <a:lstStyle/>
            <a:p>
              <a:endParaRPr lang="en-US"/>
            </a:p>
          </p:txBody>
        </p:sp>
        <p:sp>
          <p:nvSpPr>
            <p:cNvPr id="10329" name="Rectangle 89"/>
            <p:cNvSpPr>
              <a:spLocks noChangeArrowheads="1"/>
            </p:cNvSpPr>
            <p:nvPr/>
          </p:nvSpPr>
          <p:spPr bwMode="auto">
            <a:xfrm>
              <a:off x="1680" y="3216"/>
              <a:ext cx="460" cy="250"/>
            </a:xfrm>
            <a:prstGeom prst="rect">
              <a:avLst/>
            </a:prstGeom>
            <a:solidFill>
              <a:srgbClr val="FFFFFF"/>
            </a:solid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Q</a:t>
              </a:r>
              <a:r>
                <a:rPr lang="en-US" sz="2600" b="0" i="1" baseline="-25000">
                  <a:solidFill>
                    <a:srgbClr val="000000"/>
                  </a:solidFill>
                  <a:latin typeface="Arial" charset="0"/>
                </a:rPr>
                <a:t>M</a:t>
              </a:r>
              <a:r>
                <a:rPr lang="en-US" sz="2600" b="0" i="1">
                  <a:solidFill>
                    <a:srgbClr val="000000"/>
                  </a:solidFill>
                  <a:latin typeface="Arial" charset="0"/>
                </a:rPr>
                <a:t> </a:t>
              </a:r>
              <a:endParaRPr lang="en-US"/>
            </a:p>
          </p:txBody>
        </p:sp>
      </p:grpSp>
      <p:grpSp>
        <p:nvGrpSpPr>
          <p:cNvPr id="5" name="Group 111"/>
          <p:cNvGrpSpPr>
            <a:grpSpLocks/>
          </p:cNvGrpSpPr>
          <p:nvPr/>
        </p:nvGrpSpPr>
        <p:grpSpPr bwMode="auto">
          <a:xfrm>
            <a:off x="1905000" y="1600200"/>
            <a:ext cx="693738" cy="800100"/>
            <a:chOff x="1200" y="1008"/>
            <a:chExt cx="437" cy="504"/>
          </a:xfrm>
        </p:grpSpPr>
        <p:sp>
          <p:nvSpPr>
            <p:cNvPr id="10319" name="Line 79"/>
            <p:cNvSpPr>
              <a:spLocks noChangeShapeType="1"/>
            </p:cNvSpPr>
            <p:nvPr/>
          </p:nvSpPr>
          <p:spPr bwMode="auto">
            <a:xfrm flipH="1">
              <a:off x="1344" y="1200"/>
              <a:ext cx="48" cy="240"/>
            </a:xfrm>
            <a:prstGeom prst="line">
              <a:avLst/>
            </a:prstGeom>
            <a:noFill/>
            <a:ln w="27051">
              <a:solidFill>
                <a:srgbClr val="000000"/>
              </a:solidFill>
              <a:round/>
              <a:headEnd/>
              <a:tailEnd type="stealth" w="lg" len="lg"/>
            </a:ln>
          </p:spPr>
          <p:txBody>
            <a:bodyPr/>
            <a:lstStyle/>
            <a:p>
              <a:endParaRPr lang="en-US"/>
            </a:p>
          </p:txBody>
        </p:sp>
        <p:sp>
          <p:nvSpPr>
            <p:cNvPr id="10325" name="Rectangle 85"/>
            <p:cNvSpPr>
              <a:spLocks noChangeArrowheads="1"/>
            </p:cNvSpPr>
            <p:nvPr/>
          </p:nvSpPr>
          <p:spPr bwMode="auto">
            <a:xfrm>
              <a:off x="1200" y="1008"/>
              <a:ext cx="437" cy="250"/>
            </a:xfrm>
            <a:prstGeom prst="rect">
              <a:avLst/>
            </a:prstGeom>
            <a:solidFill>
              <a:srgbClr val="FFFFFF"/>
            </a:solid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P</a:t>
              </a:r>
              <a:r>
                <a:rPr lang="en-US" sz="2600" b="0" i="1" baseline="-25000">
                  <a:solidFill>
                    <a:srgbClr val="000000"/>
                  </a:solidFill>
                  <a:latin typeface="Arial" charset="0"/>
                </a:rPr>
                <a:t>M</a:t>
              </a:r>
              <a:r>
                <a:rPr lang="en-US" sz="2600" b="0" i="1">
                  <a:solidFill>
                    <a:srgbClr val="000000"/>
                  </a:solidFill>
                  <a:latin typeface="Arial" charset="0"/>
                </a:rPr>
                <a:t> </a:t>
              </a:r>
              <a:endParaRPr lang="en-US"/>
            </a:p>
          </p:txBody>
        </p:sp>
        <p:sp>
          <p:nvSpPr>
            <p:cNvPr id="10330" name="AutoShape 90"/>
            <p:cNvSpPr>
              <a:spLocks/>
            </p:cNvSpPr>
            <p:nvPr/>
          </p:nvSpPr>
          <p:spPr bwMode="auto">
            <a:xfrm rot="10800000">
              <a:off x="1220" y="1368"/>
              <a:ext cx="96" cy="144"/>
            </a:xfrm>
            <a:prstGeom prst="leftBrace">
              <a:avLst>
                <a:gd name="adj1" fmla="val 12500"/>
                <a:gd name="adj2" fmla="val 50000"/>
              </a:avLst>
            </a:prstGeom>
            <a:noFill/>
            <a:ln w="28575">
              <a:solidFill>
                <a:schemeClr val="tx1"/>
              </a:solidFill>
              <a:round/>
              <a:headEnd/>
              <a:tailEnd/>
            </a:ln>
            <a:effectLst/>
          </p:spPr>
          <p:txBody>
            <a:bodyPr wrap="none" anchor="ctr"/>
            <a:lstStyle/>
            <a:p>
              <a:endParaRPr lang="en-US"/>
            </a:p>
          </p:txBody>
        </p:sp>
      </p:grpSp>
      <p:grpSp>
        <p:nvGrpSpPr>
          <p:cNvPr id="6" name="Group 120"/>
          <p:cNvGrpSpPr>
            <a:grpSpLocks/>
          </p:cNvGrpSpPr>
          <p:nvPr/>
        </p:nvGrpSpPr>
        <p:grpSpPr bwMode="auto">
          <a:xfrm>
            <a:off x="4876800" y="5105400"/>
            <a:ext cx="679450" cy="609600"/>
            <a:chOff x="3072" y="3216"/>
            <a:chExt cx="428" cy="384"/>
          </a:xfrm>
        </p:grpSpPr>
        <p:sp>
          <p:nvSpPr>
            <p:cNvPr id="10326" name="AutoShape 86"/>
            <p:cNvSpPr>
              <a:spLocks/>
            </p:cNvSpPr>
            <p:nvPr/>
          </p:nvSpPr>
          <p:spPr bwMode="auto">
            <a:xfrm rot="5400000">
              <a:off x="3216" y="3408"/>
              <a:ext cx="96" cy="288"/>
            </a:xfrm>
            <a:prstGeom prst="leftBrace">
              <a:avLst>
                <a:gd name="adj1" fmla="val 25000"/>
                <a:gd name="adj2" fmla="val 50000"/>
              </a:avLst>
            </a:prstGeom>
            <a:noFill/>
            <a:ln w="28575">
              <a:solidFill>
                <a:schemeClr val="tx1"/>
              </a:solidFill>
              <a:round/>
              <a:headEnd/>
              <a:tailEnd/>
            </a:ln>
            <a:effectLst/>
          </p:spPr>
          <p:txBody>
            <a:bodyPr wrap="none" anchor="ctr"/>
            <a:lstStyle/>
            <a:p>
              <a:endParaRPr lang="en-US"/>
            </a:p>
          </p:txBody>
        </p:sp>
        <p:sp>
          <p:nvSpPr>
            <p:cNvPr id="10331" name="Rectangle 91"/>
            <p:cNvSpPr>
              <a:spLocks noChangeArrowheads="1"/>
            </p:cNvSpPr>
            <p:nvPr/>
          </p:nvSpPr>
          <p:spPr bwMode="auto">
            <a:xfrm>
              <a:off x="3072" y="3216"/>
              <a:ext cx="428" cy="250"/>
            </a:xfrm>
            <a:prstGeom prst="rect">
              <a:avLst/>
            </a:prstGeom>
            <a:solidFill>
              <a:srgbClr val="FFFFFF"/>
            </a:solid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Q</a:t>
              </a:r>
              <a:r>
                <a:rPr lang="en-US" sz="2600" b="0">
                  <a:solidFill>
                    <a:srgbClr val="000000"/>
                  </a:solidFill>
                  <a:latin typeface="Arial" charset="0"/>
                </a:rPr>
                <a:t>*</a:t>
              </a:r>
              <a:r>
                <a:rPr lang="en-US" sz="2600" b="0" i="1">
                  <a:solidFill>
                    <a:srgbClr val="000000"/>
                  </a:solidFill>
                  <a:latin typeface="Arial" charset="0"/>
                </a:rPr>
                <a:t> </a:t>
              </a:r>
              <a:endParaRPr lang="en-US"/>
            </a:p>
          </p:txBody>
        </p:sp>
      </p:grpSp>
      <p:grpSp>
        <p:nvGrpSpPr>
          <p:cNvPr id="7" name="Group 117"/>
          <p:cNvGrpSpPr>
            <a:grpSpLocks/>
          </p:cNvGrpSpPr>
          <p:nvPr/>
        </p:nvGrpSpPr>
        <p:grpSpPr bwMode="auto">
          <a:xfrm>
            <a:off x="2481263" y="914400"/>
            <a:ext cx="6169025" cy="3305175"/>
            <a:chOff x="1563" y="576"/>
            <a:chExt cx="3886" cy="2082"/>
          </a:xfrm>
        </p:grpSpPr>
        <p:sp>
          <p:nvSpPr>
            <p:cNvPr id="10327" name="Rectangle 87"/>
            <p:cNvSpPr>
              <a:spLocks noChangeArrowheads="1"/>
            </p:cNvSpPr>
            <p:nvPr/>
          </p:nvSpPr>
          <p:spPr bwMode="auto">
            <a:xfrm>
              <a:off x="4704" y="576"/>
              <a:ext cx="745"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MC </a:t>
              </a:r>
              <a:r>
                <a:rPr lang="en-US" sz="2600" b="0">
                  <a:solidFill>
                    <a:srgbClr val="000000"/>
                  </a:solidFill>
                  <a:latin typeface="Arial" charset="0"/>
                </a:rPr>
                <a:t>+ </a:t>
              </a:r>
              <a:r>
                <a:rPr lang="en-US" sz="2600" b="0" i="1">
                  <a:solidFill>
                    <a:srgbClr val="000000"/>
                  </a:solidFill>
                  <a:latin typeface="Arial" charset="0"/>
                </a:rPr>
                <a:t>T </a:t>
              </a:r>
              <a:endParaRPr lang="en-US"/>
            </a:p>
          </p:txBody>
        </p:sp>
        <p:sp>
          <p:nvSpPr>
            <p:cNvPr id="10305" name="Line 65"/>
            <p:cNvSpPr>
              <a:spLocks noChangeShapeType="1"/>
            </p:cNvSpPr>
            <p:nvPr/>
          </p:nvSpPr>
          <p:spPr bwMode="auto">
            <a:xfrm flipH="1">
              <a:off x="1563" y="716"/>
              <a:ext cx="3065" cy="1942"/>
            </a:xfrm>
            <a:prstGeom prst="line">
              <a:avLst/>
            </a:prstGeom>
            <a:noFill/>
            <a:ln w="82550">
              <a:solidFill>
                <a:srgbClr val="006600"/>
              </a:solidFill>
              <a:round/>
              <a:headEnd/>
              <a:tailEnd/>
            </a:ln>
          </p:spPr>
          <p:txBody>
            <a:bodyPr/>
            <a:lstStyle/>
            <a:p>
              <a:endParaRPr lang="en-US"/>
            </a:p>
          </p:txBody>
        </p:sp>
      </p:grpSp>
      <p:grpSp>
        <p:nvGrpSpPr>
          <p:cNvPr id="8" name="Group 112"/>
          <p:cNvGrpSpPr>
            <a:grpSpLocks/>
          </p:cNvGrpSpPr>
          <p:nvPr/>
        </p:nvGrpSpPr>
        <p:grpSpPr bwMode="auto">
          <a:xfrm>
            <a:off x="1936750" y="2698750"/>
            <a:ext cx="890588" cy="396875"/>
            <a:chOff x="1220" y="1700"/>
            <a:chExt cx="561" cy="250"/>
          </a:xfrm>
        </p:grpSpPr>
        <p:sp>
          <p:nvSpPr>
            <p:cNvPr id="10332" name="Rectangle 92"/>
            <p:cNvSpPr>
              <a:spLocks noChangeArrowheads="1"/>
            </p:cNvSpPr>
            <p:nvPr/>
          </p:nvSpPr>
          <p:spPr bwMode="auto">
            <a:xfrm>
              <a:off x="1376" y="1700"/>
              <a:ext cx="405" cy="250"/>
            </a:xfrm>
            <a:prstGeom prst="rect">
              <a:avLst/>
            </a:prstGeom>
            <a:solidFill>
              <a:srgbClr val="FFFFFF"/>
            </a:solidFill>
            <a:ln w="9525">
              <a:noFill/>
              <a:miter lim="800000"/>
              <a:headEnd/>
              <a:tailEnd/>
            </a:ln>
          </p:spPr>
          <p:txBody>
            <a:bodyPr wrap="none" lIns="0" tIns="0" rIns="0" bIns="0">
              <a:spAutoFit/>
            </a:bodyPr>
            <a:lstStyle/>
            <a:p>
              <a:r>
                <a:rPr lang="en-US" sz="2600" b="0">
                  <a:solidFill>
                    <a:srgbClr val="000000"/>
                  </a:solidFill>
                  <a:latin typeface="Symbol" pitchFamily="18" charset="2"/>
                </a:rPr>
                <a:t>D</a:t>
              </a:r>
              <a:r>
                <a:rPr lang="en-US" sz="2600" b="0" i="1">
                  <a:solidFill>
                    <a:srgbClr val="000000"/>
                  </a:solidFill>
                  <a:latin typeface="Arial" charset="0"/>
                </a:rPr>
                <a:t>P</a:t>
              </a:r>
              <a:r>
                <a:rPr lang="en-US" sz="2600" b="0">
                  <a:solidFill>
                    <a:srgbClr val="000000"/>
                  </a:solidFill>
                  <a:latin typeface="Arial" charset="0"/>
                </a:rPr>
                <a:t>*</a:t>
              </a:r>
              <a:r>
                <a:rPr lang="en-US" sz="2600" b="0" i="1">
                  <a:solidFill>
                    <a:srgbClr val="000000"/>
                  </a:solidFill>
                  <a:latin typeface="Arial" charset="0"/>
                </a:rPr>
                <a:t> </a:t>
              </a:r>
              <a:endParaRPr lang="en-US"/>
            </a:p>
          </p:txBody>
        </p:sp>
        <p:sp>
          <p:nvSpPr>
            <p:cNvPr id="10333" name="AutoShape 93"/>
            <p:cNvSpPr>
              <a:spLocks/>
            </p:cNvSpPr>
            <p:nvPr/>
          </p:nvSpPr>
          <p:spPr bwMode="auto">
            <a:xfrm rot="10800000">
              <a:off x="1220" y="1760"/>
              <a:ext cx="96" cy="144"/>
            </a:xfrm>
            <a:prstGeom prst="leftBrace">
              <a:avLst>
                <a:gd name="adj1" fmla="val 12500"/>
                <a:gd name="adj2" fmla="val 50000"/>
              </a:avLst>
            </a:prstGeom>
            <a:noFill/>
            <a:ln w="28575">
              <a:solidFill>
                <a:schemeClr val="tx1"/>
              </a:solidFill>
              <a:round/>
              <a:headEnd/>
              <a:tailEnd/>
            </a:ln>
            <a:effectLst/>
          </p:spPr>
          <p:txBody>
            <a:bodyPr wrap="none" anchor="ctr"/>
            <a:lstStyle/>
            <a:p>
              <a:endParaRPr lang="en-US"/>
            </a:p>
          </p:txBody>
        </p:sp>
      </p:grpSp>
      <p:grpSp>
        <p:nvGrpSpPr>
          <p:cNvPr id="9" name="Group 95"/>
          <p:cNvGrpSpPr>
            <a:grpSpLocks/>
          </p:cNvGrpSpPr>
          <p:nvPr/>
        </p:nvGrpSpPr>
        <p:grpSpPr bwMode="auto">
          <a:xfrm>
            <a:off x="4648200" y="5867400"/>
            <a:ext cx="519113" cy="414338"/>
            <a:chOff x="3168" y="3684"/>
            <a:chExt cx="327" cy="261"/>
          </a:xfrm>
        </p:grpSpPr>
        <p:sp>
          <p:nvSpPr>
            <p:cNvPr id="10323" name="Rectangle 83"/>
            <p:cNvSpPr>
              <a:spLocks noChangeArrowheads="1"/>
            </p:cNvSpPr>
            <p:nvPr/>
          </p:nvSpPr>
          <p:spPr bwMode="auto">
            <a:xfrm>
              <a:off x="3168" y="3684"/>
              <a:ext cx="24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endParaRPr lang="en-US"/>
            </a:p>
          </p:txBody>
        </p:sp>
        <p:sp>
          <p:nvSpPr>
            <p:cNvPr id="10334" name="Rectangle 94"/>
            <p:cNvSpPr>
              <a:spLocks noChangeArrowheads="1"/>
            </p:cNvSpPr>
            <p:nvPr/>
          </p:nvSpPr>
          <p:spPr bwMode="auto">
            <a:xfrm>
              <a:off x="3296" y="3724"/>
              <a:ext cx="199" cy="221"/>
            </a:xfrm>
            <a:prstGeom prst="rect">
              <a:avLst/>
            </a:prstGeom>
            <a:noFill/>
            <a:ln w="9525">
              <a:noFill/>
              <a:miter lim="800000"/>
              <a:headEnd/>
              <a:tailEnd/>
            </a:ln>
            <a:effectLst/>
          </p:spPr>
          <p:txBody>
            <a:bodyPr wrap="none">
              <a:spAutoFit/>
            </a:bodyPr>
            <a:lstStyle/>
            <a:p>
              <a:r>
                <a:rPr lang="en-US" sz="2600" b="0" i="1" baseline="-25000">
                  <a:solidFill>
                    <a:srgbClr val="000000"/>
                  </a:solidFill>
                  <a:latin typeface="Arial" charset="0"/>
                </a:rPr>
                <a:t>T</a:t>
              </a:r>
              <a:endParaRPr lang="en-US" sz="2600" b="0" baseline="-25000">
                <a:solidFill>
                  <a:srgbClr val="000000"/>
                </a:solidFill>
                <a:latin typeface="Arial" charset="0"/>
              </a:endParaRPr>
            </a:p>
          </p:txBody>
        </p:sp>
      </p:grpSp>
      <p:sp>
        <p:nvSpPr>
          <p:cNvPr id="10339" name="Rectangle 99"/>
          <p:cNvSpPr>
            <a:spLocks noChangeArrowheads="1"/>
          </p:cNvSpPr>
          <p:nvPr/>
        </p:nvSpPr>
        <p:spPr bwMode="auto">
          <a:xfrm>
            <a:off x="3517900" y="5816600"/>
            <a:ext cx="568325"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Q</a:t>
            </a:r>
            <a:r>
              <a:rPr lang="en-US" sz="2600" b="0" i="1" baseline="-25000">
                <a:solidFill>
                  <a:srgbClr val="000000"/>
                </a:solidFill>
                <a:latin typeface="Arial" charset="0"/>
              </a:rPr>
              <a:t>MT</a:t>
            </a:r>
            <a:endParaRPr lang="en-US"/>
          </a:p>
        </p:txBody>
      </p:sp>
      <p:sp>
        <p:nvSpPr>
          <p:cNvPr id="10340" name="Rectangle 100"/>
          <p:cNvSpPr>
            <a:spLocks noChangeArrowheads="1"/>
          </p:cNvSpPr>
          <p:nvPr/>
        </p:nvSpPr>
        <p:spPr bwMode="auto">
          <a:xfrm>
            <a:off x="5334000" y="5867400"/>
            <a:ext cx="385763" cy="396875"/>
          </a:xfrm>
          <a:prstGeom prst="rect">
            <a:avLst/>
          </a:prstGeom>
          <a:noFill/>
          <a:ln w="9525">
            <a:noFill/>
            <a:miter lim="800000"/>
            <a:headEnd/>
            <a:tailEnd/>
          </a:ln>
          <a:effectLst/>
        </p:spPr>
        <p:txBody>
          <a:bodyPr wrap="none" lIns="0" tIns="0" rIns="0" bIns="0">
            <a:spAutoFit/>
          </a:bodyPr>
          <a:lstStyle/>
          <a:p>
            <a:r>
              <a:rPr lang="en-US" sz="2600" b="0" i="1">
                <a:solidFill>
                  <a:srgbClr val="000000"/>
                </a:solidFill>
                <a:latin typeface="Arial" charset="0"/>
              </a:rPr>
              <a:t>Q*</a:t>
            </a:r>
          </a:p>
        </p:txBody>
      </p:sp>
      <p:sp>
        <p:nvSpPr>
          <p:cNvPr id="10341" name="Rectangle 101"/>
          <p:cNvSpPr>
            <a:spLocks noChangeArrowheads="1"/>
          </p:cNvSpPr>
          <p:nvPr/>
        </p:nvSpPr>
        <p:spPr bwMode="auto">
          <a:xfrm>
            <a:off x="1143000" y="1676400"/>
            <a:ext cx="531813"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P</a:t>
            </a:r>
            <a:r>
              <a:rPr lang="en-US" sz="2600" b="0" i="1" baseline="-25000">
                <a:solidFill>
                  <a:srgbClr val="000000"/>
                </a:solidFill>
                <a:latin typeface="Arial" charset="0"/>
              </a:rPr>
              <a:t>MT</a:t>
            </a:r>
            <a:endParaRPr lang="en-US"/>
          </a:p>
        </p:txBody>
      </p:sp>
      <p:sp>
        <p:nvSpPr>
          <p:cNvPr id="10342" name="Rectangle 102"/>
          <p:cNvSpPr>
            <a:spLocks noChangeArrowheads="1"/>
          </p:cNvSpPr>
          <p:nvPr/>
        </p:nvSpPr>
        <p:spPr bwMode="auto">
          <a:xfrm>
            <a:off x="1274763" y="2133600"/>
            <a:ext cx="400050"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P</a:t>
            </a:r>
            <a:r>
              <a:rPr lang="en-US" sz="2600" b="0" i="1" baseline="-25000">
                <a:solidFill>
                  <a:srgbClr val="000000"/>
                </a:solidFill>
                <a:latin typeface="Arial" charset="0"/>
              </a:rPr>
              <a:t>M</a:t>
            </a:r>
            <a:endParaRPr lang="en-US"/>
          </a:p>
        </p:txBody>
      </p:sp>
      <p:grpSp>
        <p:nvGrpSpPr>
          <p:cNvPr id="10" name="Group 103"/>
          <p:cNvGrpSpPr>
            <a:grpSpLocks/>
          </p:cNvGrpSpPr>
          <p:nvPr/>
        </p:nvGrpSpPr>
        <p:grpSpPr bwMode="auto">
          <a:xfrm>
            <a:off x="1155700" y="2557463"/>
            <a:ext cx="519113" cy="414337"/>
            <a:chOff x="3168" y="3684"/>
            <a:chExt cx="327" cy="261"/>
          </a:xfrm>
        </p:grpSpPr>
        <p:sp>
          <p:nvSpPr>
            <p:cNvPr id="10344" name="Rectangle 104"/>
            <p:cNvSpPr>
              <a:spLocks noChangeArrowheads="1"/>
            </p:cNvSpPr>
            <p:nvPr/>
          </p:nvSpPr>
          <p:spPr bwMode="auto">
            <a:xfrm>
              <a:off x="3168" y="3684"/>
              <a:ext cx="220"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P*</a:t>
              </a:r>
              <a:endParaRPr lang="en-US"/>
            </a:p>
          </p:txBody>
        </p:sp>
        <p:sp>
          <p:nvSpPr>
            <p:cNvPr id="10345" name="Rectangle 105"/>
            <p:cNvSpPr>
              <a:spLocks noChangeArrowheads="1"/>
            </p:cNvSpPr>
            <p:nvPr/>
          </p:nvSpPr>
          <p:spPr bwMode="auto">
            <a:xfrm>
              <a:off x="3296" y="3724"/>
              <a:ext cx="199" cy="221"/>
            </a:xfrm>
            <a:prstGeom prst="rect">
              <a:avLst/>
            </a:prstGeom>
            <a:noFill/>
            <a:ln w="9525">
              <a:noFill/>
              <a:miter lim="800000"/>
              <a:headEnd/>
              <a:tailEnd/>
            </a:ln>
            <a:effectLst/>
          </p:spPr>
          <p:txBody>
            <a:bodyPr wrap="none">
              <a:spAutoFit/>
            </a:bodyPr>
            <a:lstStyle/>
            <a:p>
              <a:r>
                <a:rPr lang="en-US" sz="2600" b="0" i="1" baseline="-25000">
                  <a:solidFill>
                    <a:srgbClr val="000000"/>
                  </a:solidFill>
                  <a:latin typeface="Arial" charset="0"/>
                </a:rPr>
                <a:t>T</a:t>
              </a:r>
              <a:endParaRPr lang="en-US" sz="2600" b="0" baseline="-25000">
                <a:solidFill>
                  <a:srgbClr val="000000"/>
                </a:solidFill>
                <a:latin typeface="Arial" charset="0"/>
              </a:endParaRPr>
            </a:p>
          </p:txBody>
        </p:sp>
      </p:grpSp>
      <p:sp>
        <p:nvSpPr>
          <p:cNvPr id="10347" name="Rectangle 107"/>
          <p:cNvSpPr>
            <a:spLocks noChangeArrowheads="1"/>
          </p:cNvSpPr>
          <p:nvPr/>
        </p:nvSpPr>
        <p:spPr bwMode="auto">
          <a:xfrm>
            <a:off x="1325563" y="3124200"/>
            <a:ext cx="349250"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P*</a:t>
            </a:r>
            <a:endParaRPr lang="en-US"/>
          </a:p>
        </p:txBody>
      </p:sp>
      <p:grpSp>
        <p:nvGrpSpPr>
          <p:cNvPr id="11" name="Group 119"/>
          <p:cNvGrpSpPr>
            <a:grpSpLocks/>
          </p:cNvGrpSpPr>
          <p:nvPr/>
        </p:nvGrpSpPr>
        <p:grpSpPr bwMode="auto">
          <a:xfrm>
            <a:off x="1846263" y="1039813"/>
            <a:ext cx="6789737" cy="3548062"/>
            <a:chOff x="1163" y="655"/>
            <a:chExt cx="4277" cy="2235"/>
          </a:xfrm>
        </p:grpSpPr>
        <p:sp>
          <p:nvSpPr>
            <p:cNvPr id="10302" name="Line 62"/>
            <p:cNvSpPr>
              <a:spLocks noChangeShapeType="1"/>
            </p:cNvSpPr>
            <p:nvPr/>
          </p:nvSpPr>
          <p:spPr bwMode="auto">
            <a:xfrm>
              <a:off x="1163" y="655"/>
              <a:ext cx="4005" cy="2203"/>
            </a:xfrm>
            <a:prstGeom prst="line">
              <a:avLst/>
            </a:prstGeom>
            <a:noFill/>
            <a:ln w="82550">
              <a:solidFill>
                <a:srgbClr val="000000"/>
              </a:solidFill>
              <a:round/>
              <a:headEnd/>
              <a:tailEnd/>
            </a:ln>
          </p:spPr>
          <p:txBody>
            <a:bodyPr/>
            <a:lstStyle/>
            <a:p>
              <a:endParaRPr lang="en-US"/>
            </a:p>
          </p:txBody>
        </p:sp>
        <p:sp>
          <p:nvSpPr>
            <p:cNvPr id="10349" name="Rectangle 109"/>
            <p:cNvSpPr>
              <a:spLocks noChangeArrowheads="1"/>
            </p:cNvSpPr>
            <p:nvPr/>
          </p:nvSpPr>
          <p:spPr bwMode="auto">
            <a:xfrm>
              <a:off x="5232" y="2640"/>
              <a:ext cx="208"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grpSp>
      <p:grpSp>
        <p:nvGrpSpPr>
          <p:cNvPr id="12" name="Group 116"/>
          <p:cNvGrpSpPr>
            <a:grpSpLocks/>
          </p:cNvGrpSpPr>
          <p:nvPr/>
        </p:nvGrpSpPr>
        <p:grpSpPr bwMode="auto">
          <a:xfrm>
            <a:off x="1846263" y="1039813"/>
            <a:ext cx="4549775" cy="4233862"/>
            <a:chOff x="1163" y="655"/>
            <a:chExt cx="2866" cy="2667"/>
          </a:xfrm>
        </p:grpSpPr>
        <p:sp>
          <p:nvSpPr>
            <p:cNvPr id="10304" name="Line 64"/>
            <p:cNvSpPr>
              <a:spLocks noChangeShapeType="1"/>
            </p:cNvSpPr>
            <p:nvPr/>
          </p:nvSpPr>
          <p:spPr bwMode="auto">
            <a:xfrm>
              <a:off x="1163" y="655"/>
              <a:ext cx="2412" cy="2665"/>
            </a:xfrm>
            <a:prstGeom prst="line">
              <a:avLst/>
            </a:prstGeom>
            <a:noFill/>
            <a:ln w="82550">
              <a:solidFill>
                <a:srgbClr val="006600"/>
              </a:solidFill>
              <a:round/>
              <a:headEnd/>
              <a:tailEnd/>
            </a:ln>
          </p:spPr>
          <p:txBody>
            <a:bodyPr/>
            <a:lstStyle/>
            <a:p>
              <a:endParaRPr lang="en-US"/>
            </a:p>
          </p:txBody>
        </p:sp>
        <p:sp>
          <p:nvSpPr>
            <p:cNvPr id="10350" name="Rectangle 110"/>
            <p:cNvSpPr>
              <a:spLocks noChangeArrowheads="1"/>
            </p:cNvSpPr>
            <p:nvPr/>
          </p:nvSpPr>
          <p:spPr bwMode="auto">
            <a:xfrm>
              <a:off x="3648" y="3072"/>
              <a:ext cx="38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MR </a:t>
              </a: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18" presetClass="entr" presetSubtype="3"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trips(upRight)">
                                      <p:cBhvr>
                                        <p:cTn id="23" dur="500"/>
                                        <p:tgtEl>
                                          <p:spTgt spid="2"/>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a:cs typeface="Arial" charset="0"/>
              </a:rPr>
              <a:t>General Equilibrium Analysis and Shifting </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a:latin typeface="Arial" charset="0"/>
                <a:cs typeface="Arial" charset="0"/>
              </a:rPr>
              <a:t>When one good is taxed and another good is not taxed, the impact of the tax is not confined to the taxed good. </a:t>
            </a:r>
          </a:p>
          <a:p>
            <a:pPr>
              <a:lnSpc>
                <a:spcPct val="90000"/>
              </a:lnSpc>
            </a:pPr>
            <a:r>
              <a:rPr lang="en-US" sz="2800" dirty="0">
                <a:latin typeface="Arial" charset="0"/>
                <a:cs typeface="Arial" charset="0"/>
              </a:rPr>
              <a:t>Because a tax on one good lowers the profit that can be made to firms producing it, they may shift their productive resources to the other good so as to maximize their after-tax rate-of-return in both markets. </a:t>
            </a:r>
          </a:p>
          <a:p>
            <a:pPr>
              <a:lnSpc>
                <a:spcPct val="90000"/>
              </a:lnSpc>
            </a:pPr>
            <a:r>
              <a:rPr lang="en-US" sz="2800" dirty="0">
                <a:latin typeface="Arial" charset="0"/>
                <a:cs typeface="Arial" charset="0"/>
              </a:rPr>
              <a:t>This has the effect of equalizing the after-tax rate-of-return</a:t>
            </a:r>
            <a:r>
              <a:rPr lang="en-US" sz="2800" dirty="0" smtClean="0">
                <a:latin typeface="Arial" charset="0"/>
                <a:cs typeface="Arial" charset="0"/>
              </a:rPr>
              <a:t>.</a:t>
            </a:r>
          </a:p>
          <a:p>
            <a:pPr>
              <a:lnSpc>
                <a:spcPct val="90000"/>
              </a:lnSpc>
              <a:buNone/>
            </a:pP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Effect transition="in" filter="wipe(left)">
                                      <p:cBhvr>
                                        <p:cTn id="11" dur="500"/>
                                        <p:tgtEl>
                                          <p:spTgt spid="3072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wipe(left)">
                                      <p:cBhvr>
                                        <p:cTn id="15"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a:cs typeface="Arial" charset="0"/>
              </a:rPr>
              <a:t>General Equilibrium Analysis and Shifting </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Complex </a:t>
            </a:r>
            <a:r>
              <a:rPr lang="en-US" sz="2800" dirty="0" smtClean="0">
                <a:latin typeface="Arial" charset="0"/>
                <a:cs typeface="Arial" charset="0"/>
              </a:rPr>
              <a:t>inter-related </a:t>
            </a:r>
            <a:r>
              <a:rPr lang="en-US" sz="2800" dirty="0" smtClean="0">
                <a:latin typeface="Arial" charset="0"/>
                <a:cs typeface="Arial" charset="0"/>
              </a:rPr>
              <a:t>markets</a:t>
            </a:r>
          </a:p>
          <a:p>
            <a:pPr lvl="1">
              <a:lnSpc>
                <a:spcPct val="90000"/>
              </a:lnSpc>
            </a:pPr>
            <a:r>
              <a:rPr lang="en-US" sz="2400" dirty="0" smtClean="0">
                <a:latin typeface="Arial" charset="0"/>
                <a:cs typeface="Arial" charset="0"/>
              </a:rPr>
              <a:t>Tax in one markets affects other</a:t>
            </a:r>
            <a:endParaRPr lang="en-US" sz="2400" dirty="0">
              <a:latin typeface="Arial" charset="0"/>
              <a:cs typeface="Arial" charset="0"/>
            </a:endParaRP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Tax on electricity consumption</a:t>
            </a:r>
          </a:p>
          <a:p>
            <a:pPr lvl="1">
              <a:lnSpc>
                <a:spcPct val="90000"/>
              </a:lnSpc>
            </a:pPr>
            <a:r>
              <a:rPr lang="en-US" sz="2400" dirty="0" smtClean="0">
                <a:latin typeface="Arial" charset="0"/>
                <a:cs typeface="Arial" charset="0"/>
              </a:rPr>
              <a:t>Electrical appliances</a:t>
            </a:r>
          </a:p>
          <a:p>
            <a:pPr lvl="1">
              <a:lnSpc>
                <a:spcPct val="90000"/>
              </a:lnSpc>
            </a:pPr>
            <a:r>
              <a:rPr lang="en-US" sz="2400" dirty="0" smtClean="0">
                <a:latin typeface="Arial" charset="0"/>
                <a:cs typeface="Arial" charset="0"/>
              </a:rPr>
              <a:t>Natural Gas</a:t>
            </a:r>
          </a:p>
          <a:p>
            <a:pPr lvl="1">
              <a:lnSpc>
                <a:spcPct val="90000"/>
              </a:lnSpc>
            </a:pPr>
            <a:r>
              <a:rPr lang="en-US" sz="2400" dirty="0" smtClean="0">
                <a:latin typeface="Arial" charset="0"/>
                <a:cs typeface="Arial" charset="0"/>
              </a:rPr>
              <a:t>Products whose production needs electricity as an input</a:t>
            </a:r>
            <a:endParaRPr lang="en-US" sz="24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animEffect transition="in" filter="wipe(left)">
                                      <p:cBhvr>
                                        <p:cTn id="17" dur="500"/>
                                        <p:tgtEl>
                                          <p:spTgt spid="3072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723">
                                            <p:txEl>
                                              <p:pRg st="5" end="5"/>
                                            </p:txEl>
                                          </p:spTgt>
                                        </p:tgtEl>
                                        <p:attrNameLst>
                                          <p:attrName>style.visibility</p:attrName>
                                        </p:attrNameLst>
                                      </p:cBhvr>
                                      <p:to>
                                        <p:strVal val="visible"/>
                                      </p:to>
                                    </p:set>
                                    <p:animEffect transition="in" filter="wipe(left)">
                                      <p:cBhvr>
                                        <p:cTn id="20" dur="500"/>
                                        <p:tgtEl>
                                          <p:spTgt spid="3072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animEffect transition="in" filter="wipe(left)">
                                      <p:cBhvr>
                                        <p:cTn id="23" dur="500"/>
                                        <p:tgtEl>
                                          <p:spTgt spid="30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228600"/>
            <a:ext cx="7772400" cy="1143000"/>
          </a:xfrm>
        </p:spPr>
        <p:txBody>
          <a:bodyPr/>
          <a:lstStyle/>
          <a:p>
            <a:r>
              <a:rPr lang="en-US" sz="2400" dirty="0" smtClean="0"/>
              <a:t>Multimarket </a:t>
            </a:r>
            <a:r>
              <a:rPr lang="en-US" sz="2400" dirty="0"/>
              <a:t>Analysis of Excess </a:t>
            </a:r>
            <a:r>
              <a:rPr lang="en-US" sz="2400" dirty="0" smtClean="0"/>
              <a:t>Burden</a:t>
            </a:r>
            <a:br>
              <a:rPr lang="en-US" sz="2400" dirty="0" smtClean="0"/>
            </a:br>
            <a:r>
              <a:rPr lang="en-US" sz="2400" dirty="0" smtClean="0"/>
              <a:t>(Minimizing the excess burden)</a:t>
            </a:r>
            <a:endParaRPr lang="en-US" sz="2400" dirty="0"/>
          </a:p>
        </p:txBody>
      </p:sp>
      <p:sp>
        <p:nvSpPr>
          <p:cNvPr id="11346" name="Freeform 82"/>
          <p:cNvSpPr>
            <a:spLocks/>
          </p:cNvSpPr>
          <p:nvPr/>
        </p:nvSpPr>
        <p:spPr bwMode="auto">
          <a:xfrm>
            <a:off x="2868613" y="2986088"/>
            <a:ext cx="179387" cy="373062"/>
          </a:xfrm>
          <a:custGeom>
            <a:avLst/>
            <a:gdLst/>
            <a:ahLst/>
            <a:cxnLst>
              <a:cxn ang="0">
                <a:pos x="0" y="0"/>
              </a:cxn>
              <a:cxn ang="0">
                <a:pos x="0" y="0"/>
              </a:cxn>
              <a:cxn ang="0">
                <a:pos x="113" y="235"/>
              </a:cxn>
              <a:cxn ang="0">
                <a:pos x="0" y="235"/>
              </a:cxn>
              <a:cxn ang="0">
                <a:pos x="0" y="0"/>
              </a:cxn>
            </a:cxnLst>
            <a:rect l="0" t="0" r="r" b="b"/>
            <a:pathLst>
              <a:path w="113" h="235">
                <a:moveTo>
                  <a:pt x="0" y="0"/>
                </a:moveTo>
                <a:lnTo>
                  <a:pt x="0" y="0"/>
                </a:lnTo>
                <a:lnTo>
                  <a:pt x="113" y="235"/>
                </a:lnTo>
                <a:lnTo>
                  <a:pt x="0" y="235"/>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53" name="Rectangle 89"/>
          <p:cNvSpPr>
            <a:spLocks noChangeArrowheads="1"/>
          </p:cNvSpPr>
          <p:nvPr/>
        </p:nvSpPr>
        <p:spPr bwMode="auto">
          <a:xfrm>
            <a:off x="1004888" y="3232150"/>
            <a:ext cx="34131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i="1">
                <a:solidFill>
                  <a:srgbClr val="660066"/>
                </a:solidFill>
                <a:latin typeface="Arial" charset="0"/>
              </a:rPr>
              <a:t> </a:t>
            </a:r>
            <a:endParaRPr lang="en-US">
              <a:solidFill>
                <a:srgbClr val="660066"/>
              </a:solidFill>
            </a:endParaRPr>
          </a:p>
        </p:txBody>
      </p:sp>
      <p:sp>
        <p:nvSpPr>
          <p:cNvPr id="11358" name="Rectangle 94"/>
          <p:cNvSpPr>
            <a:spLocks noChangeArrowheads="1"/>
          </p:cNvSpPr>
          <p:nvPr/>
        </p:nvSpPr>
        <p:spPr bwMode="auto">
          <a:xfrm>
            <a:off x="2940050" y="264795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362" name="Rectangle 98"/>
          <p:cNvSpPr>
            <a:spLocks noChangeArrowheads="1"/>
          </p:cNvSpPr>
          <p:nvPr/>
        </p:nvSpPr>
        <p:spPr bwMode="auto">
          <a:xfrm>
            <a:off x="2660650" y="3360738"/>
            <a:ext cx="239713"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A </a:t>
            </a:r>
            <a:endParaRPr lang="en-US"/>
          </a:p>
        </p:txBody>
      </p:sp>
      <p:sp>
        <p:nvSpPr>
          <p:cNvPr id="11364" name="Rectangle 100"/>
          <p:cNvSpPr>
            <a:spLocks noChangeArrowheads="1"/>
          </p:cNvSpPr>
          <p:nvPr/>
        </p:nvSpPr>
        <p:spPr bwMode="auto">
          <a:xfrm>
            <a:off x="28956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A</a:t>
            </a:r>
            <a:endParaRPr lang="en-US"/>
          </a:p>
        </p:txBody>
      </p:sp>
      <p:grpSp>
        <p:nvGrpSpPr>
          <p:cNvPr id="2" name="Group 174"/>
          <p:cNvGrpSpPr>
            <a:grpSpLocks/>
          </p:cNvGrpSpPr>
          <p:nvPr/>
        </p:nvGrpSpPr>
        <p:grpSpPr bwMode="auto">
          <a:xfrm>
            <a:off x="2509838" y="2143125"/>
            <a:ext cx="1157287" cy="2212975"/>
            <a:chOff x="1581" y="1350"/>
            <a:chExt cx="729" cy="1394"/>
          </a:xfrm>
        </p:grpSpPr>
        <p:sp>
          <p:nvSpPr>
            <p:cNvPr id="11360" name="Rectangle 96"/>
            <p:cNvSpPr>
              <a:spLocks noChangeArrowheads="1"/>
            </p:cNvSpPr>
            <p:nvPr/>
          </p:nvSpPr>
          <p:spPr bwMode="auto">
            <a:xfrm>
              <a:off x="2086" y="2552"/>
              <a:ext cx="224"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F</a:t>
              </a:r>
              <a:r>
                <a:rPr lang="en-US" sz="2000" b="0" i="1">
                  <a:solidFill>
                    <a:srgbClr val="000000"/>
                  </a:solidFill>
                  <a:latin typeface="Arial" charset="0"/>
                </a:rPr>
                <a:t> </a:t>
              </a:r>
              <a:endParaRPr lang="en-US"/>
            </a:p>
          </p:txBody>
        </p:sp>
        <p:sp>
          <p:nvSpPr>
            <p:cNvPr id="11371" name="Line 107"/>
            <p:cNvSpPr>
              <a:spLocks noChangeShapeType="1"/>
            </p:cNvSpPr>
            <p:nvPr/>
          </p:nvSpPr>
          <p:spPr bwMode="auto">
            <a:xfrm>
              <a:off x="1581" y="1350"/>
              <a:ext cx="539" cy="1193"/>
            </a:xfrm>
            <a:prstGeom prst="line">
              <a:avLst/>
            </a:prstGeom>
            <a:noFill/>
            <a:ln w="55563">
              <a:solidFill>
                <a:srgbClr val="006600"/>
              </a:solidFill>
              <a:round/>
              <a:headEnd/>
              <a:tailEnd/>
            </a:ln>
          </p:spPr>
          <p:txBody>
            <a:bodyPr/>
            <a:lstStyle/>
            <a:p>
              <a:endParaRPr lang="en-US"/>
            </a:p>
          </p:txBody>
        </p:sp>
      </p:grpSp>
      <p:grpSp>
        <p:nvGrpSpPr>
          <p:cNvPr id="3" name="Group 169"/>
          <p:cNvGrpSpPr>
            <a:grpSpLocks/>
          </p:cNvGrpSpPr>
          <p:nvPr/>
        </p:nvGrpSpPr>
        <p:grpSpPr bwMode="auto">
          <a:xfrm>
            <a:off x="1473200" y="2857500"/>
            <a:ext cx="3094038" cy="304800"/>
            <a:chOff x="928" y="1800"/>
            <a:chExt cx="1949" cy="192"/>
          </a:xfrm>
        </p:grpSpPr>
        <p:sp>
          <p:nvSpPr>
            <p:cNvPr id="11352" name="Rectangle 88"/>
            <p:cNvSpPr>
              <a:spLocks noChangeArrowheads="1"/>
            </p:cNvSpPr>
            <p:nvPr/>
          </p:nvSpPr>
          <p:spPr bwMode="auto">
            <a:xfrm>
              <a:off x="2695" y="1800"/>
              <a:ext cx="182"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2" name="Line 108"/>
            <p:cNvSpPr>
              <a:spLocks noChangeShapeType="1"/>
            </p:cNvSpPr>
            <p:nvPr/>
          </p:nvSpPr>
          <p:spPr bwMode="auto">
            <a:xfrm>
              <a:off x="928" y="1890"/>
              <a:ext cx="1750" cy="1"/>
            </a:xfrm>
            <a:prstGeom prst="line">
              <a:avLst/>
            </a:prstGeom>
            <a:noFill/>
            <a:ln w="55563">
              <a:solidFill>
                <a:srgbClr val="006600"/>
              </a:solidFill>
              <a:round/>
              <a:headEnd/>
              <a:tailEnd/>
            </a:ln>
          </p:spPr>
          <p:txBody>
            <a:bodyPr/>
            <a:lstStyle/>
            <a:p>
              <a:endParaRPr lang="en-US"/>
            </a:p>
          </p:txBody>
        </p:sp>
      </p:grpSp>
      <p:grpSp>
        <p:nvGrpSpPr>
          <p:cNvPr id="4" name="Group 170"/>
          <p:cNvGrpSpPr>
            <a:grpSpLocks/>
          </p:cNvGrpSpPr>
          <p:nvPr/>
        </p:nvGrpSpPr>
        <p:grpSpPr bwMode="auto">
          <a:xfrm>
            <a:off x="1473200" y="3217863"/>
            <a:ext cx="3071813" cy="304800"/>
            <a:chOff x="928" y="2027"/>
            <a:chExt cx="1935" cy="192"/>
          </a:xfrm>
        </p:grpSpPr>
        <p:sp>
          <p:nvSpPr>
            <p:cNvPr id="11363" name="Rectangle 99"/>
            <p:cNvSpPr>
              <a:spLocks noChangeArrowheads="1"/>
            </p:cNvSpPr>
            <p:nvPr/>
          </p:nvSpPr>
          <p:spPr bwMode="auto">
            <a:xfrm>
              <a:off x="2712" y="2027"/>
              <a:ext cx="151"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374" name="Line 110"/>
            <p:cNvSpPr>
              <a:spLocks noChangeShapeType="1"/>
            </p:cNvSpPr>
            <p:nvPr/>
          </p:nvSpPr>
          <p:spPr bwMode="auto">
            <a:xfrm>
              <a:off x="928" y="2125"/>
              <a:ext cx="1750" cy="1"/>
            </a:xfrm>
            <a:prstGeom prst="line">
              <a:avLst/>
            </a:prstGeom>
            <a:noFill/>
            <a:ln w="55563">
              <a:solidFill>
                <a:srgbClr val="000000"/>
              </a:solidFill>
              <a:round/>
              <a:headEnd/>
              <a:tailEnd/>
            </a:ln>
          </p:spPr>
          <p:txBody>
            <a:bodyPr/>
            <a:lstStyle/>
            <a:p>
              <a:endParaRPr lang="en-US"/>
            </a:p>
          </p:txBody>
        </p:sp>
      </p:grpSp>
      <p:grpSp>
        <p:nvGrpSpPr>
          <p:cNvPr id="5" name="Group 113"/>
          <p:cNvGrpSpPr>
            <a:grpSpLocks/>
          </p:cNvGrpSpPr>
          <p:nvPr/>
        </p:nvGrpSpPr>
        <p:grpSpPr bwMode="auto">
          <a:xfrm>
            <a:off x="2895600" y="3000375"/>
            <a:ext cx="168275" cy="1479550"/>
            <a:chOff x="1767" y="1890"/>
            <a:chExt cx="106" cy="932"/>
          </a:xfrm>
        </p:grpSpPr>
        <p:sp>
          <p:nvSpPr>
            <p:cNvPr id="11375" name="Line 111"/>
            <p:cNvSpPr>
              <a:spLocks noChangeShapeType="1"/>
            </p:cNvSpPr>
            <p:nvPr/>
          </p:nvSpPr>
          <p:spPr bwMode="auto">
            <a:xfrm>
              <a:off x="1767" y="1890"/>
              <a:ext cx="1" cy="932"/>
            </a:xfrm>
            <a:prstGeom prst="line">
              <a:avLst/>
            </a:prstGeom>
            <a:noFill/>
            <a:ln w="55563" cap="rnd">
              <a:solidFill>
                <a:srgbClr val="006600"/>
              </a:solidFill>
              <a:prstDash val="sysDot"/>
              <a:round/>
              <a:headEnd/>
              <a:tailEnd/>
            </a:ln>
          </p:spPr>
          <p:txBody>
            <a:bodyPr/>
            <a:lstStyle/>
            <a:p>
              <a:endParaRPr lang="en-US"/>
            </a:p>
          </p:txBody>
        </p:sp>
        <p:sp>
          <p:nvSpPr>
            <p:cNvPr id="11376" name="Line 112"/>
            <p:cNvSpPr>
              <a:spLocks noChangeShapeType="1"/>
            </p:cNvSpPr>
            <p:nvPr/>
          </p:nvSpPr>
          <p:spPr bwMode="auto">
            <a:xfrm>
              <a:off x="1872" y="2125"/>
              <a:ext cx="1" cy="697"/>
            </a:xfrm>
            <a:prstGeom prst="line">
              <a:avLst/>
            </a:prstGeom>
            <a:noFill/>
            <a:ln w="55563" cap="rnd">
              <a:solidFill>
                <a:srgbClr val="006600"/>
              </a:solidFill>
              <a:prstDash val="sysDot"/>
              <a:round/>
              <a:headEnd/>
              <a:tailEnd/>
            </a:ln>
          </p:spPr>
          <p:txBody>
            <a:bodyPr/>
            <a:lstStyle/>
            <a:p>
              <a:endParaRPr lang="en-US"/>
            </a:p>
          </p:txBody>
        </p:sp>
      </p:grpSp>
      <p:sp>
        <p:nvSpPr>
          <p:cNvPr id="11379" name="Freeform 115"/>
          <p:cNvSpPr>
            <a:spLocks/>
          </p:cNvSpPr>
          <p:nvPr/>
        </p:nvSpPr>
        <p:spPr bwMode="auto">
          <a:xfrm>
            <a:off x="6662738" y="2724150"/>
            <a:ext cx="911225" cy="428625"/>
          </a:xfrm>
          <a:custGeom>
            <a:avLst/>
            <a:gdLst/>
            <a:ahLst/>
            <a:cxnLst>
              <a:cxn ang="0">
                <a:pos x="0" y="0"/>
              </a:cxn>
              <a:cxn ang="0">
                <a:pos x="0" y="0"/>
              </a:cxn>
              <a:cxn ang="0">
                <a:pos x="574" y="270"/>
              </a:cxn>
              <a:cxn ang="0">
                <a:pos x="0" y="270"/>
              </a:cxn>
              <a:cxn ang="0">
                <a:pos x="0" y="0"/>
              </a:cxn>
            </a:cxnLst>
            <a:rect l="0" t="0" r="r" b="b"/>
            <a:pathLst>
              <a:path w="574" h="270">
                <a:moveTo>
                  <a:pt x="0" y="0"/>
                </a:moveTo>
                <a:lnTo>
                  <a:pt x="0" y="0"/>
                </a:lnTo>
                <a:lnTo>
                  <a:pt x="574" y="270"/>
                </a:lnTo>
                <a:lnTo>
                  <a:pt x="0" y="270"/>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11382" name="Rectangle 118"/>
          <p:cNvSpPr>
            <a:spLocks noChangeArrowheads="1"/>
          </p:cNvSpPr>
          <p:nvPr/>
        </p:nvSpPr>
        <p:spPr bwMode="auto">
          <a:xfrm rot="16200000">
            <a:off x="-192881" y="3121819"/>
            <a:ext cx="690562"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Price </a:t>
            </a:r>
            <a:endParaRPr lang="en-US"/>
          </a:p>
        </p:txBody>
      </p:sp>
      <p:sp>
        <p:nvSpPr>
          <p:cNvPr id="11386" name="Rectangle 122"/>
          <p:cNvSpPr>
            <a:spLocks noChangeArrowheads="1"/>
          </p:cNvSpPr>
          <p:nvPr/>
        </p:nvSpPr>
        <p:spPr bwMode="auto">
          <a:xfrm>
            <a:off x="6149975" y="5087938"/>
            <a:ext cx="2308225" cy="346075"/>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Clothing per Year </a:t>
            </a:r>
            <a:endParaRPr lang="en-US"/>
          </a:p>
        </p:txBody>
      </p:sp>
      <p:sp>
        <p:nvSpPr>
          <p:cNvPr id="11387" name="Rectangle 123"/>
          <p:cNvSpPr>
            <a:spLocks noChangeArrowheads="1"/>
          </p:cNvSpPr>
          <p:nvPr/>
        </p:nvSpPr>
        <p:spPr bwMode="auto">
          <a:xfrm>
            <a:off x="5570538" y="4576763"/>
            <a:ext cx="211137" cy="304800"/>
          </a:xfrm>
          <a:prstGeom prst="rect">
            <a:avLst/>
          </a:prstGeom>
          <a:noFill/>
          <a:ln w="9525">
            <a:noFill/>
            <a:miter lim="800000"/>
            <a:headEnd/>
            <a:tailEnd/>
          </a:ln>
        </p:spPr>
        <p:txBody>
          <a:bodyPr wrap="none" lIns="0" tIns="0" rIns="0" bIns="0">
            <a:spAutoFit/>
          </a:bodyPr>
          <a:lstStyle/>
          <a:p>
            <a:r>
              <a:rPr lang="en-US" sz="2000" b="0">
                <a:solidFill>
                  <a:srgbClr val="660066"/>
                </a:solidFill>
                <a:latin typeface="Arial" charset="0"/>
              </a:rPr>
              <a:t>0 </a:t>
            </a:r>
            <a:endParaRPr lang="en-US">
              <a:solidFill>
                <a:srgbClr val="660066"/>
              </a:solidFill>
            </a:endParaRPr>
          </a:p>
        </p:txBody>
      </p:sp>
      <p:sp>
        <p:nvSpPr>
          <p:cNvPr id="11388" name="Rectangle 124"/>
          <p:cNvSpPr>
            <a:spLocks noChangeArrowheads="1"/>
          </p:cNvSpPr>
          <p:nvPr/>
        </p:nvSpPr>
        <p:spPr bwMode="auto">
          <a:xfrm>
            <a:off x="6537325"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2</a:t>
            </a:r>
            <a:r>
              <a:rPr lang="en-US" sz="2000" b="0" i="1" baseline="-25000">
                <a:solidFill>
                  <a:srgbClr val="660066"/>
                </a:solidFill>
                <a:latin typeface="Arial" charset="0"/>
              </a:rPr>
              <a:t> </a:t>
            </a:r>
            <a:endParaRPr lang="en-US">
              <a:solidFill>
                <a:srgbClr val="660066"/>
              </a:solidFill>
            </a:endParaRPr>
          </a:p>
        </p:txBody>
      </p:sp>
      <p:sp>
        <p:nvSpPr>
          <p:cNvPr id="11391" name="Rectangle 127"/>
          <p:cNvSpPr>
            <a:spLocks noChangeArrowheads="1"/>
          </p:cNvSpPr>
          <p:nvPr/>
        </p:nvSpPr>
        <p:spPr bwMode="auto">
          <a:xfrm>
            <a:off x="5105400" y="3009900"/>
            <a:ext cx="35877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i="1">
                <a:solidFill>
                  <a:srgbClr val="660066"/>
                </a:solidFill>
                <a:latin typeface="Arial" charset="0"/>
              </a:rPr>
              <a:t> </a:t>
            </a:r>
            <a:endParaRPr lang="en-US">
              <a:solidFill>
                <a:srgbClr val="660066"/>
              </a:solidFill>
            </a:endParaRPr>
          </a:p>
        </p:txBody>
      </p:sp>
      <p:grpSp>
        <p:nvGrpSpPr>
          <p:cNvPr id="6" name="Group 140"/>
          <p:cNvGrpSpPr>
            <a:grpSpLocks/>
          </p:cNvGrpSpPr>
          <p:nvPr/>
        </p:nvGrpSpPr>
        <p:grpSpPr bwMode="auto">
          <a:xfrm>
            <a:off x="6675438" y="2738438"/>
            <a:ext cx="900112" cy="1741487"/>
            <a:chOff x="4205" y="1725"/>
            <a:chExt cx="567" cy="1097"/>
          </a:xfrm>
        </p:grpSpPr>
        <p:sp>
          <p:nvSpPr>
            <p:cNvPr id="11402" name="Line 138"/>
            <p:cNvSpPr>
              <a:spLocks noChangeShapeType="1"/>
            </p:cNvSpPr>
            <p:nvPr/>
          </p:nvSpPr>
          <p:spPr bwMode="auto">
            <a:xfrm>
              <a:off x="4205" y="1725"/>
              <a:ext cx="1" cy="1097"/>
            </a:xfrm>
            <a:prstGeom prst="line">
              <a:avLst/>
            </a:prstGeom>
            <a:noFill/>
            <a:ln w="55563" cap="rnd">
              <a:solidFill>
                <a:srgbClr val="006600"/>
              </a:solidFill>
              <a:prstDash val="sysDot"/>
              <a:round/>
              <a:headEnd/>
              <a:tailEnd/>
            </a:ln>
          </p:spPr>
          <p:txBody>
            <a:bodyPr/>
            <a:lstStyle/>
            <a:p>
              <a:endParaRPr lang="en-US"/>
            </a:p>
          </p:txBody>
        </p:sp>
        <p:sp>
          <p:nvSpPr>
            <p:cNvPr id="11403" name="Line 139"/>
            <p:cNvSpPr>
              <a:spLocks noChangeShapeType="1"/>
            </p:cNvSpPr>
            <p:nvPr/>
          </p:nvSpPr>
          <p:spPr bwMode="auto">
            <a:xfrm>
              <a:off x="4771" y="1995"/>
              <a:ext cx="1" cy="827"/>
            </a:xfrm>
            <a:prstGeom prst="line">
              <a:avLst/>
            </a:prstGeom>
            <a:noFill/>
            <a:ln w="55563" cap="rnd">
              <a:solidFill>
                <a:srgbClr val="006600"/>
              </a:solidFill>
              <a:prstDash val="sysDot"/>
              <a:round/>
              <a:headEnd/>
              <a:tailEnd/>
            </a:ln>
          </p:spPr>
          <p:txBody>
            <a:bodyPr/>
            <a:lstStyle/>
            <a:p>
              <a:endParaRPr lang="en-US"/>
            </a:p>
          </p:txBody>
        </p:sp>
      </p:grpSp>
      <p:grpSp>
        <p:nvGrpSpPr>
          <p:cNvPr id="7" name="Group 173"/>
          <p:cNvGrpSpPr>
            <a:grpSpLocks/>
          </p:cNvGrpSpPr>
          <p:nvPr/>
        </p:nvGrpSpPr>
        <p:grpSpPr bwMode="auto">
          <a:xfrm>
            <a:off x="5583238" y="2198688"/>
            <a:ext cx="3151187" cy="1701800"/>
            <a:chOff x="3517" y="1385"/>
            <a:chExt cx="1985" cy="1072"/>
          </a:xfrm>
        </p:grpSpPr>
        <p:sp>
          <p:nvSpPr>
            <p:cNvPr id="11410" name="Rectangle 146"/>
            <p:cNvSpPr>
              <a:spLocks noChangeArrowheads="1"/>
            </p:cNvSpPr>
            <p:nvPr/>
          </p:nvSpPr>
          <p:spPr bwMode="auto">
            <a:xfrm>
              <a:off x="5267" y="2265"/>
              <a:ext cx="235" cy="192"/>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D</a:t>
              </a:r>
              <a:r>
                <a:rPr lang="en-US" sz="2000" b="0" i="1" baseline="-25000">
                  <a:solidFill>
                    <a:srgbClr val="000000"/>
                  </a:solidFill>
                  <a:latin typeface="Arial" charset="0"/>
                </a:rPr>
                <a:t>C</a:t>
              </a:r>
              <a:r>
                <a:rPr lang="en-US" sz="2000" b="0" i="1">
                  <a:solidFill>
                    <a:srgbClr val="000000"/>
                  </a:solidFill>
                  <a:latin typeface="Arial" charset="0"/>
                </a:rPr>
                <a:t> </a:t>
              </a:r>
              <a:endParaRPr lang="en-US"/>
            </a:p>
          </p:txBody>
        </p:sp>
        <p:sp>
          <p:nvSpPr>
            <p:cNvPr id="11412" name="Line 148"/>
            <p:cNvSpPr>
              <a:spLocks noChangeShapeType="1"/>
            </p:cNvSpPr>
            <p:nvPr/>
          </p:nvSpPr>
          <p:spPr bwMode="auto">
            <a:xfrm>
              <a:off x="3517" y="1385"/>
              <a:ext cx="1846" cy="888"/>
            </a:xfrm>
            <a:prstGeom prst="line">
              <a:avLst/>
            </a:prstGeom>
            <a:noFill/>
            <a:ln w="55563">
              <a:solidFill>
                <a:srgbClr val="006600"/>
              </a:solidFill>
              <a:round/>
              <a:headEnd/>
              <a:tailEnd/>
            </a:ln>
          </p:spPr>
          <p:txBody>
            <a:bodyPr/>
            <a:lstStyle/>
            <a:p>
              <a:endParaRPr lang="en-US"/>
            </a:p>
          </p:txBody>
        </p:sp>
      </p:grpSp>
      <p:grpSp>
        <p:nvGrpSpPr>
          <p:cNvPr id="8" name="Group 171"/>
          <p:cNvGrpSpPr>
            <a:grpSpLocks/>
          </p:cNvGrpSpPr>
          <p:nvPr/>
        </p:nvGrpSpPr>
        <p:grpSpPr bwMode="auto">
          <a:xfrm>
            <a:off x="5583238" y="2559050"/>
            <a:ext cx="3194050" cy="373063"/>
            <a:chOff x="3517" y="1612"/>
            <a:chExt cx="2012" cy="235"/>
          </a:xfrm>
        </p:grpSpPr>
        <p:sp>
          <p:nvSpPr>
            <p:cNvPr id="11409" name="Rectangle 145"/>
            <p:cNvSpPr>
              <a:spLocks noChangeArrowheads="1"/>
            </p:cNvSpPr>
            <p:nvPr/>
          </p:nvSpPr>
          <p:spPr bwMode="auto">
            <a:xfrm>
              <a:off x="5285" y="1612"/>
              <a:ext cx="244"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3" name="Line 149"/>
            <p:cNvSpPr>
              <a:spLocks noChangeShapeType="1"/>
            </p:cNvSpPr>
            <p:nvPr/>
          </p:nvSpPr>
          <p:spPr bwMode="auto">
            <a:xfrm>
              <a:off x="3517" y="1725"/>
              <a:ext cx="1742" cy="1"/>
            </a:xfrm>
            <a:prstGeom prst="line">
              <a:avLst/>
            </a:prstGeom>
            <a:noFill/>
            <a:ln w="55563">
              <a:solidFill>
                <a:srgbClr val="006600"/>
              </a:solidFill>
              <a:round/>
              <a:headEnd/>
              <a:tailEnd/>
            </a:ln>
          </p:spPr>
          <p:txBody>
            <a:bodyPr/>
            <a:lstStyle/>
            <a:p>
              <a:endParaRPr lang="en-US"/>
            </a:p>
          </p:txBody>
        </p:sp>
      </p:grpSp>
      <p:grpSp>
        <p:nvGrpSpPr>
          <p:cNvPr id="9" name="Group 172"/>
          <p:cNvGrpSpPr>
            <a:grpSpLocks/>
          </p:cNvGrpSpPr>
          <p:nvPr/>
        </p:nvGrpSpPr>
        <p:grpSpPr bwMode="auto">
          <a:xfrm>
            <a:off x="5583238" y="2986088"/>
            <a:ext cx="3152775" cy="373062"/>
            <a:chOff x="3517" y="1881"/>
            <a:chExt cx="1986" cy="235"/>
          </a:xfrm>
        </p:grpSpPr>
        <p:sp>
          <p:nvSpPr>
            <p:cNvPr id="11381" name="Rectangle 117"/>
            <p:cNvSpPr>
              <a:spLocks noChangeArrowheads="1"/>
            </p:cNvSpPr>
            <p:nvPr/>
          </p:nvSpPr>
          <p:spPr bwMode="auto">
            <a:xfrm>
              <a:off x="5285" y="1881"/>
              <a:ext cx="218" cy="235"/>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S </a:t>
              </a:r>
              <a:endParaRPr lang="en-US"/>
            </a:p>
          </p:txBody>
        </p:sp>
        <p:sp>
          <p:nvSpPr>
            <p:cNvPr id="11415" name="Line 151"/>
            <p:cNvSpPr>
              <a:spLocks noChangeShapeType="1"/>
            </p:cNvSpPr>
            <p:nvPr/>
          </p:nvSpPr>
          <p:spPr bwMode="auto">
            <a:xfrm>
              <a:off x="3517" y="1995"/>
              <a:ext cx="1733" cy="1"/>
            </a:xfrm>
            <a:prstGeom prst="line">
              <a:avLst/>
            </a:prstGeom>
            <a:noFill/>
            <a:ln w="55563">
              <a:solidFill>
                <a:srgbClr val="000000"/>
              </a:solidFill>
              <a:round/>
              <a:headEnd/>
              <a:tailEnd/>
            </a:ln>
          </p:spPr>
          <p:txBody>
            <a:bodyPr/>
            <a:lstStyle/>
            <a:p>
              <a:endParaRPr lang="en-US"/>
            </a:p>
          </p:txBody>
        </p:sp>
      </p:grpSp>
      <p:sp>
        <p:nvSpPr>
          <p:cNvPr id="11416" name="Freeform 152"/>
          <p:cNvSpPr>
            <a:spLocks/>
          </p:cNvSpPr>
          <p:nvPr/>
        </p:nvSpPr>
        <p:spPr bwMode="auto">
          <a:xfrm>
            <a:off x="5570538" y="1811338"/>
            <a:ext cx="2998787" cy="2668587"/>
          </a:xfrm>
          <a:custGeom>
            <a:avLst/>
            <a:gdLst/>
            <a:ahLst/>
            <a:cxnLst>
              <a:cxn ang="0">
                <a:pos x="0" y="0"/>
              </a:cxn>
              <a:cxn ang="0">
                <a:pos x="0" y="1681"/>
              </a:cxn>
              <a:cxn ang="0">
                <a:pos x="1889" y="1681"/>
              </a:cxn>
            </a:cxnLst>
            <a:rect l="0" t="0" r="r" b="b"/>
            <a:pathLst>
              <a:path w="1889" h="1681">
                <a:moveTo>
                  <a:pt x="0" y="0"/>
                </a:moveTo>
                <a:lnTo>
                  <a:pt x="0" y="1681"/>
                </a:lnTo>
                <a:lnTo>
                  <a:pt x="1889" y="1681"/>
                </a:lnTo>
              </a:path>
            </a:pathLst>
          </a:custGeom>
          <a:noFill/>
          <a:ln w="55563">
            <a:solidFill>
              <a:srgbClr val="000000"/>
            </a:solidFill>
            <a:prstDash val="solid"/>
            <a:round/>
            <a:headEnd/>
            <a:tailEnd/>
          </a:ln>
        </p:spPr>
        <p:txBody>
          <a:bodyPr/>
          <a:lstStyle/>
          <a:p>
            <a:endParaRPr lang="en-US"/>
          </a:p>
        </p:txBody>
      </p:sp>
      <p:sp>
        <p:nvSpPr>
          <p:cNvPr id="11417" name="Freeform 153"/>
          <p:cNvSpPr>
            <a:spLocks/>
          </p:cNvSpPr>
          <p:nvPr/>
        </p:nvSpPr>
        <p:spPr bwMode="auto">
          <a:xfrm>
            <a:off x="1473200" y="1811338"/>
            <a:ext cx="2984500" cy="2668587"/>
          </a:xfrm>
          <a:custGeom>
            <a:avLst/>
            <a:gdLst/>
            <a:ahLst/>
            <a:cxnLst>
              <a:cxn ang="0">
                <a:pos x="0" y="0"/>
              </a:cxn>
              <a:cxn ang="0">
                <a:pos x="0" y="1681"/>
              </a:cxn>
              <a:cxn ang="0">
                <a:pos x="1880" y="1681"/>
              </a:cxn>
            </a:cxnLst>
            <a:rect l="0" t="0" r="r" b="b"/>
            <a:pathLst>
              <a:path w="1880" h="1681">
                <a:moveTo>
                  <a:pt x="0" y="0"/>
                </a:moveTo>
                <a:lnTo>
                  <a:pt x="0" y="1681"/>
                </a:lnTo>
                <a:lnTo>
                  <a:pt x="1880" y="1681"/>
                </a:lnTo>
              </a:path>
            </a:pathLst>
          </a:custGeom>
          <a:noFill/>
          <a:ln w="55563">
            <a:solidFill>
              <a:srgbClr val="000000"/>
            </a:solidFill>
            <a:prstDash val="solid"/>
            <a:round/>
            <a:headEnd/>
            <a:tailEnd/>
          </a:ln>
        </p:spPr>
        <p:txBody>
          <a:bodyPr/>
          <a:lstStyle/>
          <a:p>
            <a:endParaRPr lang="en-US"/>
          </a:p>
        </p:txBody>
      </p:sp>
      <p:sp>
        <p:nvSpPr>
          <p:cNvPr id="11418" name="Rectangle 154"/>
          <p:cNvSpPr>
            <a:spLocks noChangeArrowheads="1"/>
          </p:cNvSpPr>
          <p:nvPr/>
        </p:nvSpPr>
        <p:spPr bwMode="auto">
          <a:xfrm>
            <a:off x="407988" y="2800350"/>
            <a:ext cx="938212"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F</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19" name="Rectangle 155"/>
          <p:cNvSpPr>
            <a:spLocks noChangeArrowheads="1"/>
          </p:cNvSpPr>
          <p:nvPr/>
        </p:nvSpPr>
        <p:spPr bwMode="auto">
          <a:xfrm>
            <a:off x="6934200" y="1295400"/>
            <a:ext cx="184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B</a:t>
            </a:r>
            <a:endParaRPr lang="en-US"/>
          </a:p>
        </p:txBody>
      </p:sp>
      <p:sp>
        <p:nvSpPr>
          <p:cNvPr id="11420" name="Rectangle 156"/>
          <p:cNvSpPr>
            <a:spLocks noChangeArrowheads="1"/>
          </p:cNvSpPr>
          <p:nvPr/>
        </p:nvSpPr>
        <p:spPr bwMode="auto">
          <a:xfrm>
            <a:off x="3092450" y="30099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grpSp>
        <p:nvGrpSpPr>
          <p:cNvPr id="10" name="Group 168"/>
          <p:cNvGrpSpPr>
            <a:grpSpLocks/>
          </p:cNvGrpSpPr>
          <p:nvPr/>
        </p:nvGrpSpPr>
        <p:grpSpPr bwMode="auto">
          <a:xfrm>
            <a:off x="6800850" y="3962400"/>
            <a:ext cx="635000" cy="381000"/>
            <a:chOff x="4284" y="2496"/>
            <a:chExt cx="400" cy="240"/>
          </a:xfrm>
        </p:grpSpPr>
        <p:sp>
          <p:nvSpPr>
            <p:cNvPr id="11380" name="Line 116"/>
            <p:cNvSpPr>
              <a:spLocks noChangeShapeType="1"/>
            </p:cNvSpPr>
            <p:nvPr/>
          </p:nvSpPr>
          <p:spPr bwMode="auto">
            <a:xfrm>
              <a:off x="4284" y="2735"/>
              <a:ext cx="400" cy="1"/>
            </a:xfrm>
            <a:prstGeom prst="line">
              <a:avLst/>
            </a:prstGeom>
            <a:noFill/>
            <a:ln w="12700">
              <a:solidFill>
                <a:srgbClr val="000000"/>
              </a:solidFill>
              <a:round/>
              <a:headEnd type="stealth" w="lg" len="lg"/>
              <a:tailEnd type="stealth" w="lg" len="lg"/>
            </a:ln>
          </p:spPr>
          <p:txBody>
            <a:bodyPr/>
            <a:lstStyle/>
            <a:p>
              <a:endParaRPr lang="en-US"/>
            </a:p>
          </p:txBody>
        </p:sp>
        <p:sp>
          <p:nvSpPr>
            <p:cNvPr id="11422" name="Rectangle 158"/>
            <p:cNvSpPr>
              <a:spLocks noChangeArrowheads="1"/>
            </p:cNvSpPr>
            <p:nvPr/>
          </p:nvSpPr>
          <p:spPr bwMode="auto">
            <a:xfrm>
              <a:off x="4320" y="2496"/>
              <a:ext cx="30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C</a:t>
              </a:r>
              <a:r>
                <a:rPr lang="en-US" b="0" i="1">
                  <a:solidFill>
                    <a:srgbClr val="000000"/>
                  </a:solidFill>
                  <a:latin typeface="Arial" charset="0"/>
                </a:rPr>
                <a:t> </a:t>
              </a:r>
              <a:endParaRPr lang="en-US"/>
            </a:p>
          </p:txBody>
        </p:sp>
      </p:grpSp>
      <p:sp>
        <p:nvSpPr>
          <p:cNvPr id="11423" name="Rectangle 159"/>
          <p:cNvSpPr>
            <a:spLocks noChangeArrowheads="1"/>
          </p:cNvSpPr>
          <p:nvPr/>
        </p:nvSpPr>
        <p:spPr bwMode="auto">
          <a:xfrm>
            <a:off x="4572000" y="2590800"/>
            <a:ext cx="955675" cy="304800"/>
          </a:xfrm>
          <a:prstGeom prst="rect">
            <a:avLst/>
          </a:prstGeom>
          <a:noFill/>
          <a:ln w="9525">
            <a:noFill/>
            <a:miter lim="800000"/>
            <a:headEnd/>
            <a:tailEnd/>
          </a:ln>
          <a:effectLst/>
        </p:spPr>
        <p:txBody>
          <a:bodyPr wrap="none" lIns="0" tIns="0" rIns="0" bIns="0">
            <a:spAutoFit/>
          </a:bodyPr>
          <a:lstStyle/>
          <a:p>
            <a:r>
              <a:rPr lang="en-US" sz="2000" b="0" i="1">
                <a:solidFill>
                  <a:srgbClr val="660066"/>
                </a:solidFill>
                <a:latin typeface="Arial" charset="0"/>
              </a:rPr>
              <a:t>P</a:t>
            </a:r>
            <a:r>
              <a:rPr lang="en-US" sz="2000" b="0" i="1" baseline="-25000">
                <a:solidFill>
                  <a:srgbClr val="660066"/>
                </a:solidFill>
                <a:latin typeface="Arial" charset="0"/>
              </a:rPr>
              <a:t>C</a:t>
            </a:r>
            <a:r>
              <a:rPr lang="en-US" sz="2000" b="0">
                <a:solidFill>
                  <a:srgbClr val="660066"/>
                </a:solidFill>
                <a:latin typeface="Arial" charset="0"/>
              </a:rPr>
              <a:t>(1 + </a:t>
            </a:r>
            <a:r>
              <a:rPr lang="en-US" sz="2000" b="0" i="1">
                <a:solidFill>
                  <a:srgbClr val="660066"/>
                </a:solidFill>
                <a:latin typeface="Arial" charset="0"/>
              </a:rPr>
              <a:t>t</a:t>
            </a:r>
            <a:r>
              <a:rPr lang="en-US" sz="2000" b="0">
                <a:solidFill>
                  <a:srgbClr val="660066"/>
                </a:solidFill>
                <a:latin typeface="Arial" charset="0"/>
              </a:rPr>
              <a:t>)</a:t>
            </a:r>
            <a:endParaRPr lang="en-US">
              <a:solidFill>
                <a:srgbClr val="660066"/>
              </a:solidFill>
            </a:endParaRPr>
          </a:p>
        </p:txBody>
      </p:sp>
      <p:sp>
        <p:nvSpPr>
          <p:cNvPr id="11424" name="Rectangle 160"/>
          <p:cNvSpPr>
            <a:spLocks noChangeArrowheads="1"/>
          </p:cNvSpPr>
          <p:nvPr/>
        </p:nvSpPr>
        <p:spPr bwMode="auto">
          <a:xfrm>
            <a:off x="7340600" y="4576763"/>
            <a:ext cx="454025"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C</a:t>
            </a:r>
            <a:r>
              <a:rPr lang="en-US" sz="2000" b="0" baseline="-25000">
                <a:solidFill>
                  <a:srgbClr val="660066"/>
                </a:solidFill>
                <a:latin typeface="Arial" charset="0"/>
              </a:rPr>
              <a:t>1</a:t>
            </a:r>
            <a:r>
              <a:rPr lang="en-US" sz="2000" b="0" i="1" baseline="-25000">
                <a:solidFill>
                  <a:srgbClr val="660066"/>
                </a:solidFill>
                <a:latin typeface="Arial" charset="0"/>
              </a:rPr>
              <a:t> </a:t>
            </a:r>
            <a:endParaRPr lang="en-US">
              <a:solidFill>
                <a:srgbClr val="660066"/>
              </a:solidFill>
            </a:endParaRPr>
          </a:p>
        </p:txBody>
      </p:sp>
      <p:sp>
        <p:nvSpPr>
          <p:cNvPr id="11425" name="Rectangle 161"/>
          <p:cNvSpPr>
            <a:spLocks noChangeArrowheads="1"/>
          </p:cNvSpPr>
          <p:nvPr/>
        </p:nvSpPr>
        <p:spPr bwMode="auto">
          <a:xfrm>
            <a:off x="6731000" y="23876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2</a:t>
            </a:r>
            <a:r>
              <a:rPr lang="en-US" sz="2000" b="0" i="1">
                <a:solidFill>
                  <a:srgbClr val="000000"/>
                </a:solidFill>
                <a:latin typeface="Arial" charset="0"/>
              </a:rPr>
              <a:t> </a:t>
            </a:r>
            <a:endParaRPr lang="en-US"/>
          </a:p>
        </p:txBody>
      </p:sp>
      <p:sp>
        <p:nvSpPr>
          <p:cNvPr id="11426" name="Rectangle 162"/>
          <p:cNvSpPr>
            <a:spLocks noChangeArrowheads="1"/>
          </p:cNvSpPr>
          <p:nvPr/>
        </p:nvSpPr>
        <p:spPr bwMode="auto">
          <a:xfrm>
            <a:off x="7620000" y="2819400"/>
            <a:ext cx="331788" cy="304800"/>
          </a:xfrm>
          <a:prstGeom prst="rect">
            <a:avLst/>
          </a:prstGeom>
          <a:noFill/>
          <a:ln w="9525">
            <a:noFill/>
            <a:miter lim="800000"/>
            <a:headEnd/>
            <a:tailEnd/>
          </a:ln>
        </p:spPr>
        <p:txBody>
          <a:bodyPr wrap="none" lIns="0" tIns="0" rIns="0" bIns="0">
            <a:spAutoFit/>
          </a:bodyPr>
          <a:lstStyle/>
          <a:p>
            <a:r>
              <a:rPr lang="en-US" sz="2000" b="0" i="1">
                <a:solidFill>
                  <a:srgbClr val="000000"/>
                </a:solidFill>
                <a:latin typeface="Arial" charset="0"/>
              </a:rPr>
              <a:t>E</a:t>
            </a:r>
            <a:r>
              <a:rPr lang="en-US" sz="2000" b="0" baseline="-25000">
                <a:solidFill>
                  <a:srgbClr val="000000"/>
                </a:solidFill>
                <a:latin typeface="Arial" charset="0"/>
              </a:rPr>
              <a:t>1</a:t>
            </a:r>
            <a:r>
              <a:rPr lang="en-US" sz="2000" b="0" i="1">
                <a:solidFill>
                  <a:srgbClr val="000000"/>
                </a:solidFill>
                <a:latin typeface="Arial" charset="0"/>
              </a:rPr>
              <a:t> </a:t>
            </a:r>
            <a:endParaRPr lang="en-US"/>
          </a:p>
        </p:txBody>
      </p:sp>
      <p:sp>
        <p:nvSpPr>
          <p:cNvPr id="11427" name="Rectangle 163"/>
          <p:cNvSpPr>
            <a:spLocks noChangeArrowheads="1"/>
          </p:cNvSpPr>
          <p:nvPr/>
        </p:nvSpPr>
        <p:spPr bwMode="auto">
          <a:xfrm>
            <a:off x="6324600" y="3124200"/>
            <a:ext cx="354013" cy="396875"/>
          </a:xfrm>
          <a:prstGeom prst="rect">
            <a:avLst/>
          </a:prstGeom>
          <a:noFill/>
          <a:ln w="9525">
            <a:noFill/>
            <a:miter lim="800000"/>
            <a:headEnd/>
            <a:tailEnd/>
          </a:ln>
          <a:effectLst/>
        </p:spPr>
        <p:txBody>
          <a:bodyPr wrap="none">
            <a:spAutoFit/>
          </a:bodyPr>
          <a:lstStyle/>
          <a:p>
            <a:r>
              <a:rPr lang="en-US" sz="2000" b="0" i="1">
                <a:solidFill>
                  <a:srgbClr val="000000"/>
                </a:solidFill>
                <a:latin typeface="Arial" charset="0"/>
              </a:rPr>
              <a:t>B</a:t>
            </a:r>
          </a:p>
        </p:txBody>
      </p:sp>
      <p:grpSp>
        <p:nvGrpSpPr>
          <p:cNvPr id="11" name="Group 167"/>
          <p:cNvGrpSpPr>
            <a:grpSpLocks/>
          </p:cNvGrpSpPr>
          <p:nvPr/>
        </p:nvGrpSpPr>
        <p:grpSpPr bwMode="auto">
          <a:xfrm>
            <a:off x="2133600" y="3810000"/>
            <a:ext cx="925513" cy="601663"/>
            <a:chOff x="1344" y="2400"/>
            <a:chExt cx="583" cy="379"/>
          </a:xfrm>
        </p:grpSpPr>
        <p:sp>
          <p:nvSpPr>
            <p:cNvPr id="11378" name="Line 114"/>
            <p:cNvSpPr>
              <a:spLocks noChangeShapeType="1"/>
            </p:cNvSpPr>
            <p:nvPr/>
          </p:nvSpPr>
          <p:spPr bwMode="auto">
            <a:xfrm>
              <a:off x="1632" y="2544"/>
              <a:ext cx="175" cy="138"/>
            </a:xfrm>
            <a:prstGeom prst="line">
              <a:avLst/>
            </a:prstGeom>
            <a:noFill/>
            <a:ln w="14351">
              <a:solidFill>
                <a:srgbClr val="000000"/>
              </a:solidFill>
              <a:round/>
              <a:headEnd/>
              <a:tailEnd type="stealth" w="lg" len="lg"/>
            </a:ln>
          </p:spPr>
          <p:txBody>
            <a:bodyPr/>
            <a:lstStyle/>
            <a:p>
              <a:endParaRPr lang="en-US"/>
            </a:p>
          </p:txBody>
        </p:sp>
        <p:sp>
          <p:nvSpPr>
            <p:cNvPr id="11421" name="Rectangle 157"/>
            <p:cNvSpPr>
              <a:spLocks noChangeArrowheads="1"/>
            </p:cNvSpPr>
            <p:nvPr/>
          </p:nvSpPr>
          <p:spPr bwMode="auto">
            <a:xfrm>
              <a:off x="1344" y="2400"/>
              <a:ext cx="299" cy="173"/>
            </a:xfrm>
            <a:prstGeom prst="rect">
              <a:avLst/>
            </a:prstGeom>
            <a:solidFill>
              <a:srgbClr val="FFFFFF"/>
            </a:solidFill>
            <a:ln w="9525">
              <a:noFill/>
              <a:miter lim="800000"/>
              <a:headEnd/>
              <a:tailEnd/>
            </a:ln>
          </p:spPr>
          <p:txBody>
            <a:bodyPr wrap="none" lIns="0" tIns="0" rIns="0" bIns="0">
              <a:spAutoFit/>
            </a:bodyPr>
            <a:lstStyle/>
            <a:p>
              <a:r>
                <a:rPr lang="en-US" b="0">
                  <a:solidFill>
                    <a:srgbClr val="000000"/>
                  </a:solidFill>
                  <a:latin typeface="Symbol" pitchFamily="18" charset="2"/>
                </a:rPr>
                <a:t>D</a:t>
              </a:r>
              <a:r>
                <a:rPr lang="en-US" b="0" i="1">
                  <a:solidFill>
                    <a:srgbClr val="000000"/>
                  </a:solidFill>
                  <a:latin typeface="Arial" charset="0"/>
                </a:rPr>
                <a:t>Q</a:t>
              </a:r>
              <a:r>
                <a:rPr lang="en-US" b="0" i="1" baseline="-25000">
                  <a:solidFill>
                    <a:srgbClr val="000000"/>
                  </a:solidFill>
                  <a:latin typeface="Arial" charset="0"/>
                </a:rPr>
                <a:t>F</a:t>
              </a:r>
              <a:r>
                <a:rPr lang="en-US" b="0" i="1">
                  <a:solidFill>
                    <a:srgbClr val="000000"/>
                  </a:solidFill>
                  <a:latin typeface="Arial" charset="0"/>
                </a:rPr>
                <a:t> </a:t>
              </a:r>
              <a:endParaRPr lang="en-US"/>
            </a:p>
          </p:txBody>
        </p:sp>
        <p:sp>
          <p:nvSpPr>
            <p:cNvPr id="11428" name="AutoShape 164"/>
            <p:cNvSpPr>
              <a:spLocks/>
            </p:cNvSpPr>
            <p:nvPr/>
          </p:nvSpPr>
          <p:spPr bwMode="auto">
            <a:xfrm rot="5400000">
              <a:off x="1848" y="2701"/>
              <a:ext cx="53" cy="104"/>
            </a:xfrm>
            <a:prstGeom prst="leftBrace">
              <a:avLst>
                <a:gd name="adj1" fmla="val 16352"/>
                <a:gd name="adj2" fmla="val 50000"/>
              </a:avLst>
            </a:prstGeom>
            <a:noFill/>
            <a:ln w="19050">
              <a:solidFill>
                <a:schemeClr val="tx1"/>
              </a:solidFill>
              <a:round/>
              <a:headEnd/>
              <a:tailEnd/>
            </a:ln>
            <a:effectLst/>
          </p:spPr>
          <p:txBody>
            <a:bodyPr wrap="none" anchor="ctr"/>
            <a:lstStyle/>
            <a:p>
              <a:endParaRPr lang="en-US"/>
            </a:p>
          </p:txBody>
        </p:sp>
      </p:grpSp>
      <p:sp>
        <p:nvSpPr>
          <p:cNvPr id="11429" name="Rectangle 165"/>
          <p:cNvSpPr>
            <a:spLocks noChangeArrowheads="1"/>
          </p:cNvSpPr>
          <p:nvPr/>
        </p:nvSpPr>
        <p:spPr bwMode="auto">
          <a:xfrm>
            <a:off x="30686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F1 </a:t>
            </a:r>
            <a:endParaRPr lang="en-US">
              <a:solidFill>
                <a:srgbClr val="660066"/>
              </a:solidFill>
            </a:endParaRPr>
          </a:p>
        </p:txBody>
      </p:sp>
      <p:sp>
        <p:nvSpPr>
          <p:cNvPr id="11430" name="Rectangle 166"/>
          <p:cNvSpPr>
            <a:spLocks noChangeArrowheads="1"/>
          </p:cNvSpPr>
          <p:nvPr/>
        </p:nvSpPr>
        <p:spPr bwMode="auto">
          <a:xfrm>
            <a:off x="2611438" y="4576763"/>
            <a:ext cx="436562" cy="304800"/>
          </a:xfrm>
          <a:prstGeom prst="rect">
            <a:avLst/>
          </a:prstGeom>
          <a:noFill/>
          <a:ln w="9525">
            <a:noFill/>
            <a:miter lim="800000"/>
            <a:headEnd/>
            <a:tailEnd/>
          </a:ln>
        </p:spPr>
        <p:txBody>
          <a:bodyPr wrap="none" lIns="0" tIns="0" rIns="0" bIns="0">
            <a:spAutoFit/>
          </a:bodyPr>
          <a:lstStyle/>
          <a:p>
            <a:r>
              <a:rPr lang="en-US" sz="2000" b="0" i="1">
                <a:solidFill>
                  <a:srgbClr val="660066"/>
                </a:solidFill>
                <a:latin typeface="Arial" charset="0"/>
              </a:rPr>
              <a:t>Q</a:t>
            </a:r>
            <a:r>
              <a:rPr lang="en-US" sz="2000" b="0" i="1" baseline="-25000">
                <a:solidFill>
                  <a:srgbClr val="660066"/>
                </a:solidFill>
                <a:latin typeface="Arial" charset="0"/>
              </a:rPr>
              <a:t>F2 </a:t>
            </a:r>
            <a:endParaRPr lang="en-US">
              <a:solidFill>
                <a:srgbClr val="66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358"/>
                                        </p:tgtEl>
                                        <p:attrNameLst>
                                          <p:attrName>style.visibility</p:attrName>
                                        </p:attrNameLst>
                                      </p:cBhvr>
                                      <p:to>
                                        <p:strVal val="visible"/>
                                      </p:to>
                                    </p:set>
                                    <p:animEffect transition="in" filter="wipe(left)">
                                      <p:cBhvr>
                                        <p:cTn id="19" dur="500"/>
                                        <p:tgtEl>
                                          <p:spTgt spid="1135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420"/>
                                        </p:tgtEl>
                                        <p:attrNameLst>
                                          <p:attrName>style.visibility</p:attrName>
                                        </p:attrNameLst>
                                      </p:cBhvr>
                                      <p:to>
                                        <p:strVal val="visible"/>
                                      </p:to>
                                    </p:set>
                                    <p:animEffect transition="in" filter="wipe(left)">
                                      <p:cBhvr>
                                        <p:cTn id="23" dur="500"/>
                                        <p:tgtEl>
                                          <p:spTgt spid="1142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346"/>
                                        </p:tgtEl>
                                        <p:attrNameLst>
                                          <p:attrName>style.visibility</p:attrName>
                                        </p:attrNameLst>
                                      </p:cBhvr>
                                      <p:to>
                                        <p:strVal val="visible"/>
                                      </p:to>
                                    </p:set>
                                    <p:animEffect transition="in" filter="wipe(left)">
                                      <p:cBhvr>
                                        <p:cTn id="35" dur="500"/>
                                        <p:tgtEl>
                                          <p:spTgt spid="11346"/>
                                        </p:tgtEl>
                                      </p:cBhvr>
                                    </p:animEffect>
                                  </p:childTnLst>
                                </p:cTn>
                              </p:par>
                            </p:childTnLst>
                          </p:cTn>
                        </p:par>
                        <p:par>
                          <p:cTn id="36" fill="hold">
                            <p:stCondLst>
                              <p:cond delay="4000"/>
                            </p:stCondLst>
                            <p:childTnLst>
                              <p:par>
                                <p:cTn id="37" presetID="1" presetClass="entr" presetSubtype="0" fill="hold" grpId="0" nodeType="afterEffect">
                                  <p:stCondLst>
                                    <p:cond delay="0"/>
                                  </p:stCondLst>
                                  <p:childTnLst>
                                    <p:set>
                                      <p:cBhvr>
                                        <p:cTn id="38" dur="1" fill="hold">
                                          <p:stCondLst>
                                            <p:cond delay="499"/>
                                          </p:stCondLst>
                                        </p:cTn>
                                        <p:tgtEl>
                                          <p:spTgt spid="11362"/>
                                        </p:tgtEl>
                                        <p:attrNameLst>
                                          <p:attrName>style.visibility</p:attrName>
                                        </p:attrNameLst>
                                      </p:cBhvr>
                                      <p:to>
                                        <p:strVal val="visible"/>
                                      </p:to>
                                    </p:se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1426"/>
                                        </p:tgtEl>
                                        <p:attrNameLst>
                                          <p:attrName>style.visibility</p:attrName>
                                        </p:attrNameLst>
                                      </p:cBhvr>
                                      <p:to>
                                        <p:strVal val="visible"/>
                                      </p:to>
                                    </p:set>
                                    <p:animEffect transition="in" filter="wipe(left)">
                                      <p:cBhvr>
                                        <p:cTn id="50" dur="500"/>
                                        <p:tgtEl>
                                          <p:spTgt spid="11426"/>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1425"/>
                                        </p:tgtEl>
                                        <p:attrNameLst>
                                          <p:attrName>style.visibility</p:attrName>
                                        </p:attrNameLst>
                                      </p:cBhvr>
                                      <p:to>
                                        <p:strVal val="visible"/>
                                      </p:to>
                                    </p:set>
                                    <p:animEffect transition="in" filter="wipe(left)">
                                      <p:cBhvr>
                                        <p:cTn id="54" dur="500"/>
                                        <p:tgtEl>
                                          <p:spTgt spid="11425"/>
                                        </p:tgtEl>
                                      </p:cBhvr>
                                    </p:animEffect>
                                  </p:childTnLst>
                                </p:cTn>
                              </p:par>
                            </p:childTnLst>
                          </p:cTn>
                        </p:par>
                        <p:par>
                          <p:cTn id="55" fill="hold">
                            <p:stCondLst>
                              <p:cond delay="6500"/>
                            </p:stCondLst>
                            <p:childTnLst>
                              <p:par>
                                <p:cTn id="56" presetID="22" presetClass="entr" presetSubtype="4"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00"/>
                                        <p:tgtEl>
                                          <p:spTgt spid="6"/>
                                        </p:tgtEl>
                                      </p:cBhvr>
                                    </p:animEffect>
                                  </p:childTnLst>
                                </p:cTn>
                              </p:par>
                            </p:childTnLst>
                          </p:cTn>
                        </p:par>
                        <p:par>
                          <p:cTn id="59" fill="hold">
                            <p:stCondLst>
                              <p:cond delay="7000"/>
                            </p:stCondLst>
                            <p:childTnLst>
                              <p:par>
                                <p:cTn id="60" presetID="17" presetClass="entr" presetSubtype="10"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strVal val="#ppt_h"/>
                                          </p:val>
                                        </p:tav>
                                        <p:tav tm="100000">
                                          <p:val>
                                            <p:strVal val="#ppt_h"/>
                                          </p:val>
                                        </p:tav>
                                      </p:tavLst>
                                    </p:anim>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11379"/>
                                        </p:tgtEl>
                                        <p:attrNameLst>
                                          <p:attrName>style.visibility</p:attrName>
                                        </p:attrNameLst>
                                      </p:cBhvr>
                                      <p:to>
                                        <p:strVal val="visible"/>
                                      </p:to>
                                    </p:set>
                                    <p:animEffect transition="in" filter="wipe(left)">
                                      <p:cBhvr>
                                        <p:cTn id="71" dur="500"/>
                                        <p:tgtEl>
                                          <p:spTgt spid="11379"/>
                                        </p:tgtEl>
                                      </p:cBhvr>
                                    </p:animEffect>
                                  </p:childTnLst>
                                </p:cTn>
                              </p:par>
                            </p:childTnLst>
                          </p:cTn>
                        </p:par>
                        <p:par>
                          <p:cTn id="72" fill="hold">
                            <p:stCondLst>
                              <p:cond delay="8500"/>
                            </p:stCondLst>
                            <p:childTnLst>
                              <p:par>
                                <p:cTn id="73" presetID="1" presetClass="entr" presetSubtype="0" fill="hold" grpId="0" nodeType="afterEffect">
                                  <p:stCondLst>
                                    <p:cond delay="0"/>
                                  </p:stCondLst>
                                  <p:childTnLst>
                                    <p:set>
                                      <p:cBhvr>
                                        <p:cTn id="74" dur="1" fill="hold">
                                          <p:stCondLst>
                                            <p:cond delay="499"/>
                                          </p:stCondLst>
                                        </p:cTn>
                                        <p:tgtEl>
                                          <p:spTgt spid="114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6" grpId="0" animBg="1"/>
      <p:bldP spid="11358" grpId="0" autoUpdateAnimBg="0"/>
      <p:bldP spid="11362" grpId="0" autoUpdateAnimBg="0"/>
      <p:bldP spid="11379" grpId="0" animBg="1"/>
      <p:bldP spid="11420" grpId="0" autoUpdateAnimBg="0"/>
      <p:bldP spid="11425" grpId="0" autoUpdateAnimBg="0"/>
      <p:bldP spid="11426" grpId="0" autoUpdateAnimBg="0"/>
      <p:bldP spid="1142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Efficiency loss can be minimized </a:t>
            </a:r>
          </a:p>
          <a:p>
            <a:pPr lvl="1">
              <a:lnSpc>
                <a:spcPct val="90000"/>
              </a:lnSpc>
            </a:pPr>
            <a:r>
              <a:rPr lang="en-US" sz="2400" dirty="0" smtClean="0">
                <a:latin typeface="Arial" charset="0"/>
                <a:cs typeface="Arial" charset="0"/>
              </a:rPr>
              <a:t>Goods are taxed at rates that decrease with elasticity of demand</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More inelastic demand needs higher tax</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Efficient system of taxes will have to face political opposition</a:t>
            </a: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23">
                                            <p:txEl>
                                              <p:pRg st="5" end="5"/>
                                            </p:txEl>
                                          </p:spTgt>
                                        </p:tgtEl>
                                        <p:attrNameLst>
                                          <p:attrName>style.visibility</p:attrName>
                                        </p:attrNameLst>
                                      </p:cBhvr>
                                      <p:to>
                                        <p:strVal val="visible"/>
                                      </p:to>
                                    </p:set>
                                    <p:animEffect transition="in" filter="wipe(left)">
                                      <p:cBhvr>
                                        <p:cTn id="18"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38" name="Rectangle 50"/>
          <p:cNvSpPr>
            <a:spLocks noGrp="1" noChangeArrowheads="1"/>
          </p:cNvSpPr>
          <p:nvPr>
            <p:ph type="title" idx="4294967295"/>
          </p:nvPr>
        </p:nvSpPr>
        <p:spPr>
          <a:xfrm>
            <a:off x="533400" y="-304800"/>
            <a:ext cx="7772400" cy="1143000"/>
          </a:xfrm>
        </p:spPr>
        <p:txBody>
          <a:bodyPr/>
          <a:lstStyle/>
          <a:p>
            <a:r>
              <a:rPr lang="en-US" sz="2400" dirty="0" smtClean="0"/>
              <a:t>Multimarket </a:t>
            </a:r>
            <a:r>
              <a:rPr lang="en-US" sz="2400" dirty="0"/>
              <a:t>Analysis Incidence</a:t>
            </a:r>
          </a:p>
        </p:txBody>
      </p:sp>
      <p:sp>
        <p:nvSpPr>
          <p:cNvPr id="12384" name="Freeform 96"/>
          <p:cNvSpPr>
            <a:spLocks/>
          </p:cNvSpPr>
          <p:nvPr/>
        </p:nvSpPr>
        <p:spPr bwMode="auto">
          <a:xfrm>
            <a:off x="1030288" y="809625"/>
            <a:ext cx="1587" cy="1588"/>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w="9525">
            <a:noFill/>
            <a:round/>
            <a:headEnd/>
            <a:tailEnd/>
          </a:ln>
        </p:spPr>
        <p:txBody>
          <a:bodyPr/>
          <a:lstStyle/>
          <a:p>
            <a:endParaRPr lang="en-US"/>
          </a:p>
        </p:txBody>
      </p:sp>
      <p:sp>
        <p:nvSpPr>
          <p:cNvPr id="12386" name="Rectangle 98"/>
          <p:cNvSpPr>
            <a:spLocks noChangeArrowheads="1"/>
          </p:cNvSpPr>
          <p:nvPr/>
        </p:nvSpPr>
        <p:spPr bwMode="auto">
          <a:xfrm>
            <a:off x="1209675" y="5246688"/>
            <a:ext cx="442913"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387" name="Rectangle 99"/>
          <p:cNvSpPr>
            <a:spLocks noChangeArrowheads="1"/>
          </p:cNvSpPr>
          <p:nvPr/>
        </p:nvSpPr>
        <p:spPr bwMode="auto">
          <a:xfrm>
            <a:off x="2389188" y="5232400"/>
            <a:ext cx="477837"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0" name="Rectangle 102"/>
          <p:cNvSpPr>
            <a:spLocks noChangeArrowheads="1"/>
          </p:cNvSpPr>
          <p:nvPr/>
        </p:nvSpPr>
        <p:spPr bwMode="auto">
          <a:xfrm>
            <a:off x="808038" y="2716213"/>
            <a:ext cx="4810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G</a:t>
            </a:r>
            <a:r>
              <a:rPr lang="en-US" sz="2600" b="0" i="1">
                <a:solidFill>
                  <a:srgbClr val="660066"/>
                </a:solidFill>
                <a:latin typeface="Arial" charset="0"/>
              </a:rPr>
              <a:t> </a:t>
            </a:r>
            <a:endParaRPr lang="en-US"/>
          </a:p>
        </p:txBody>
      </p:sp>
      <p:sp>
        <p:nvSpPr>
          <p:cNvPr id="12392" name="Rectangle 104"/>
          <p:cNvSpPr>
            <a:spLocks noChangeArrowheads="1"/>
          </p:cNvSpPr>
          <p:nvPr/>
        </p:nvSpPr>
        <p:spPr bwMode="auto">
          <a:xfrm>
            <a:off x="2016125" y="5232400"/>
            <a:ext cx="412750"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396" name="Rectangle 108"/>
          <p:cNvSpPr>
            <a:spLocks noChangeArrowheads="1"/>
          </p:cNvSpPr>
          <p:nvPr/>
        </p:nvSpPr>
        <p:spPr bwMode="auto">
          <a:xfrm>
            <a:off x="795338" y="3173413"/>
            <a:ext cx="622300" cy="484187"/>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397" name="Rectangle 109"/>
          <p:cNvSpPr>
            <a:spLocks noChangeArrowheads="1"/>
          </p:cNvSpPr>
          <p:nvPr/>
        </p:nvSpPr>
        <p:spPr bwMode="auto">
          <a:xfrm>
            <a:off x="795338" y="3490913"/>
            <a:ext cx="468312"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a:t>
            </a:r>
            <a:r>
              <a:rPr lang="en-US" sz="2600" b="0" i="1" baseline="-25000">
                <a:solidFill>
                  <a:srgbClr val="660066"/>
                </a:solidFill>
                <a:latin typeface="Arial" charset="0"/>
              </a:rPr>
              <a:t>N</a:t>
            </a:r>
            <a:r>
              <a:rPr lang="en-US" sz="2600" b="0" i="1">
                <a:solidFill>
                  <a:srgbClr val="660066"/>
                </a:solidFill>
                <a:latin typeface="Arial" charset="0"/>
              </a:rPr>
              <a:t> </a:t>
            </a:r>
            <a:endParaRPr lang="en-US"/>
          </a:p>
        </p:txBody>
      </p:sp>
      <p:sp>
        <p:nvSpPr>
          <p:cNvPr id="12401" name="Rectangle 113"/>
          <p:cNvSpPr>
            <a:spLocks noChangeArrowheads="1"/>
          </p:cNvSpPr>
          <p:nvPr/>
        </p:nvSpPr>
        <p:spPr bwMode="auto">
          <a:xfrm>
            <a:off x="2551113" y="796925"/>
            <a:ext cx="496887"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A </a:t>
            </a:r>
            <a:endParaRPr lang="en-US"/>
          </a:p>
        </p:txBody>
      </p:sp>
      <p:grpSp>
        <p:nvGrpSpPr>
          <p:cNvPr id="2" name="Group 163"/>
          <p:cNvGrpSpPr>
            <a:grpSpLocks/>
          </p:cNvGrpSpPr>
          <p:nvPr/>
        </p:nvGrpSpPr>
        <p:grpSpPr bwMode="auto">
          <a:xfrm>
            <a:off x="1236663" y="1543050"/>
            <a:ext cx="2625725" cy="3289300"/>
            <a:chOff x="779" y="972"/>
            <a:chExt cx="1654" cy="2072"/>
          </a:xfrm>
        </p:grpSpPr>
        <p:sp>
          <p:nvSpPr>
            <p:cNvPr id="12400" name="Rectangle 112"/>
            <p:cNvSpPr>
              <a:spLocks noChangeArrowheads="1"/>
            </p:cNvSpPr>
            <p:nvPr/>
          </p:nvSpPr>
          <p:spPr bwMode="auto">
            <a:xfrm>
              <a:off x="2120" y="2739"/>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02" name="Line 114"/>
            <p:cNvSpPr>
              <a:spLocks noChangeShapeType="1"/>
            </p:cNvSpPr>
            <p:nvPr/>
          </p:nvSpPr>
          <p:spPr bwMode="auto">
            <a:xfrm>
              <a:off x="779" y="972"/>
              <a:ext cx="1289" cy="1802"/>
            </a:xfrm>
            <a:prstGeom prst="line">
              <a:avLst/>
            </a:prstGeom>
            <a:noFill/>
            <a:ln w="55563">
              <a:solidFill>
                <a:srgbClr val="006600"/>
              </a:solidFill>
              <a:round/>
              <a:headEnd/>
              <a:tailEnd/>
            </a:ln>
          </p:spPr>
          <p:txBody>
            <a:bodyPr/>
            <a:lstStyle/>
            <a:p>
              <a:endParaRPr lang="en-US"/>
            </a:p>
          </p:txBody>
        </p:sp>
      </p:grpSp>
      <p:grpSp>
        <p:nvGrpSpPr>
          <p:cNvPr id="3" name="Group 162"/>
          <p:cNvGrpSpPr>
            <a:grpSpLocks/>
          </p:cNvGrpSpPr>
          <p:nvPr/>
        </p:nvGrpSpPr>
        <p:grpSpPr bwMode="auto">
          <a:xfrm>
            <a:off x="1500188" y="1155700"/>
            <a:ext cx="3902075" cy="2516188"/>
            <a:chOff x="945" y="728"/>
            <a:chExt cx="2458" cy="1585"/>
          </a:xfrm>
        </p:grpSpPr>
        <p:sp>
          <p:nvSpPr>
            <p:cNvPr id="12395" name="Rectangle 107"/>
            <p:cNvSpPr>
              <a:spLocks noChangeArrowheads="1"/>
            </p:cNvSpPr>
            <p:nvPr/>
          </p:nvSpPr>
          <p:spPr bwMode="auto">
            <a:xfrm>
              <a:off x="2242" y="728"/>
              <a:ext cx="1161"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 MC + T </a:t>
              </a:r>
              <a:endParaRPr lang="en-US"/>
            </a:p>
          </p:txBody>
        </p:sp>
        <p:sp>
          <p:nvSpPr>
            <p:cNvPr id="12403" name="Line 115"/>
            <p:cNvSpPr>
              <a:spLocks noChangeShapeType="1"/>
            </p:cNvSpPr>
            <p:nvPr/>
          </p:nvSpPr>
          <p:spPr bwMode="auto">
            <a:xfrm flipH="1">
              <a:off x="945" y="902"/>
              <a:ext cx="1210" cy="1411"/>
            </a:xfrm>
            <a:prstGeom prst="line">
              <a:avLst/>
            </a:prstGeom>
            <a:noFill/>
            <a:ln w="55563">
              <a:solidFill>
                <a:srgbClr val="006600"/>
              </a:solidFill>
              <a:round/>
              <a:headEnd/>
              <a:tailEnd/>
            </a:ln>
          </p:spPr>
          <p:txBody>
            <a:bodyPr/>
            <a:lstStyle/>
            <a:p>
              <a:endParaRPr lang="en-US"/>
            </a:p>
          </p:txBody>
        </p:sp>
      </p:grpSp>
      <p:grpSp>
        <p:nvGrpSpPr>
          <p:cNvPr id="4" name="Group 164"/>
          <p:cNvGrpSpPr>
            <a:grpSpLocks/>
          </p:cNvGrpSpPr>
          <p:nvPr/>
        </p:nvGrpSpPr>
        <p:grpSpPr bwMode="auto">
          <a:xfrm>
            <a:off x="1720850" y="1846263"/>
            <a:ext cx="2474913" cy="2363787"/>
            <a:chOff x="1084" y="1163"/>
            <a:chExt cx="1559" cy="1489"/>
          </a:xfrm>
        </p:grpSpPr>
        <p:sp>
          <p:nvSpPr>
            <p:cNvPr id="12399" name="Rectangle 111"/>
            <p:cNvSpPr>
              <a:spLocks noChangeArrowheads="1"/>
            </p:cNvSpPr>
            <p:nvPr/>
          </p:nvSpPr>
          <p:spPr bwMode="auto">
            <a:xfrm>
              <a:off x="2338" y="1163"/>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05" name="Line 117"/>
            <p:cNvSpPr>
              <a:spLocks noChangeShapeType="1"/>
            </p:cNvSpPr>
            <p:nvPr/>
          </p:nvSpPr>
          <p:spPr bwMode="auto">
            <a:xfrm flipH="1">
              <a:off x="1084" y="1242"/>
              <a:ext cx="1210" cy="1410"/>
            </a:xfrm>
            <a:prstGeom prst="line">
              <a:avLst/>
            </a:prstGeom>
            <a:noFill/>
            <a:ln w="55563">
              <a:solidFill>
                <a:srgbClr val="000000"/>
              </a:solidFill>
              <a:round/>
              <a:headEnd/>
              <a:tailEnd/>
            </a:ln>
          </p:spPr>
          <p:txBody>
            <a:bodyPr/>
            <a:lstStyle/>
            <a:p>
              <a:endParaRPr lang="en-US"/>
            </a:p>
          </p:txBody>
        </p:sp>
      </p:grpSp>
      <p:grpSp>
        <p:nvGrpSpPr>
          <p:cNvPr id="5" name="Group 121"/>
          <p:cNvGrpSpPr>
            <a:grpSpLocks/>
          </p:cNvGrpSpPr>
          <p:nvPr/>
        </p:nvGrpSpPr>
        <p:grpSpPr bwMode="auto">
          <a:xfrm>
            <a:off x="1236663" y="2870200"/>
            <a:ext cx="1258887" cy="2224088"/>
            <a:chOff x="779" y="1808"/>
            <a:chExt cx="793" cy="1401"/>
          </a:xfrm>
        </p:grpSpPr>
        <p:sp>
          <p:nvSpPr>
            <p:cNvPr id="12406" name="Freeform 118"/>
            <p:cNvSpPr>
              <a:spLocks/>
            </p:cNvSpPr>
            <p:nvPr/>
          </p:nvSpPr>
          <p:spPr bwMode="auto">
            <a:xfrm>
              <a:off x="779" y="2086"/>
              <a:ext cx="793" cy="1123"/>
            </a:xfrm>
            <a:custGeom>
              <a:avLst/>
              <a:gdLst/>
              <a:ahLst/>
              <a:cxnLst>
                <a:cxn ang="0">
                  <a:pos x="0" y="0"/>
                </a:cxn>
                <a:cxn ang="0">
                  <a:pos x="793" y="0"/>
                </a:cxn>
                <a:cxn ang="0">
                  <a:pos x="793" y="1123"/>
                </a:cxn>
              </a:cxnLst>
              <a:rect l="0" t="0" r="r" b="b"/>
              <a:pathLst>
                <a:path w="793" h="1123">
                  <a:moveTo>
                    <a:pt x="0" y="0"/>
                  </a:moveTo>
                  <a:lnTo>
                    <a:pt x="793" y="0"/>
                  </a:lnTo>
                  <a:lnTo>
                    <a:pt x="793" y="1123"/>
                  </a:lnTo>
                </a:path>
              </a:pathLst>
            </a:custGeom>
            <a:noFill/>
            <a:ln w="55563" cap="rnd">
              <a:solidFill>
                <a:srgbClr val="006600"/>
              </a:solidFill>
              <a:prstDash val="sysDot"/>
              <a:round/>
              <a:headEnd/>
              <a:tailEnd/>
            </a:ln>
          </p:spPr>
          <p:txBody>
            <a:bodyPr/>
            <a:lstStyle/>
            <a:p>
              <a:endParaRPr lang="en-US"/>
            </a:p>
          </p:txBody>
        </p:sp>
        <p:sp>
          <p:nvSpPr>
            <p:cNvPr id="12407" name="Freeform 119"/>
            <p:cNvSpPr>
              <a:spLocks/>
            </p:cNvSpPr>
            <p:nvPr/>
          </p:nvSpPr>
          <p:spPr bwMode="auto">
            <a:xfrm>
              <a:off x="779" y="1808"/>
              <a:ext cx="592" cy="1401"/>
            </a:xfrm>
            <a:custGeom>
              <a:avLst/>
              <a:gdLst/>
              <a:ahLst/>
              <a:cxnLst>
                <a:cxn ang="0">
                  <a:pos x="0" y="0"/>
                </a:cxn>
                <a:cxn ang="0">
                  <a:pos x="592" y="0"/>
                </a:cxn>
                <a:cxn ang="0">
                  <a:pos x="592" y="1401"/>
                </a:cxn>
              </a:cxnLst>
              <a:rect l="0" t="0" r="r" b="b"/>
              <a:pathLst>
                <a:path w="592" h="1401">
                  <a:moveTo>
                    <a:pt x="0" y="0"/>
                  </a:moveTo>
                  <a:lnTo>
                    <a:pt x="592" y="0"/>
                  </a:lnTo>
                  <a:lnTo>
                    <a:pt x="592" y="1401"/>
                  </a:lnTo>
                </a:path>
              </a:pathLst>
            </a:custGeom>
            <a:noFill/>
            <a:ln w="55563" cap="rnd">
              <a:solidFill>
                <a:srgbClr val="006600"/>
              </a:solidFill>
              <a:prstDash val="sysDot"/>
              <a:round/>
              <a:headEnd/>
              <a:tailEnd/>
            </a:ln>
          </p:spPr>
          <p:txBody>
            <a:bodyPr/>
            <a:lstStyle/>
            <a:p>
              <a:endParaRPr lang="en-US"/>
            </a:p>
          </p:txBody>
        </p:sp>
        <p:sp>
          <p:nvSpPr>
            <p:cNvPr id="12408" name="Line 120"/>
            <p:cNvSpPr>
              <a:spLocks noChangeShapeType="1"/>
            </p:cNvSpPr>
            <p:nvPr/>
          </p:nvSpPr>
          <p:spPr bwMode="auto">
            <a:xfrm flipH="1">
              <a:off x="779" y="2321"/>
              <a:ext cx="592" cy="1"/>
            </a:xfrm>
            <a:prstGeom prst="line">
              <a:avLst/>
            </a:prstGeom>
            <a:noFill/>
            <a:ln w="55563" cap="rnd">
              <a:solidFill>
                <a:srgbClr val="006600"/>
              </a:solidFill>
              <a:prstDash val="sysDot"/>
              <a:round/>
              <a:headEnd/>
              <a:tailEnd/>
            </a:ln>
          </p:spPr>
          <p:txBody>
            <a:bodyPr/>
            <a:lstStyle/>
            <a:p>
              <a:endParaRPr lang="en-US"/>
            </a:p>
          </p:txBody>
        </p:sp>
      </p:grpSp>
      <p:sp>
        <p:nvSpPr>
          <p:cNvPr id="12410" name="Line 122"/>
          <p:cNvSpPr>
            <a:spLocks noChangeShapeType="1"/>
          </p:cNvSpPr>
          <p:nvPr/>
        </p:nvSpPr>
        <p:spPr bwMode="auto">
          <a:xfrm flipV="1">
            <a:off x="1955800" y="3276600"/>
            <a:ext cx="3175" cy="504825"/>
          </a:xfrm>
          <a:prstGeom prst="line">
            <a:avLst/>
          </a:prstGeom>
          <a:noFill/>
          <a:ln w="27051">
            <a:solidFill>
              <a:srgbClr val="000000"/>
            </a:solidFill>
            <a:round/>
            <a:headEnd/>
            <a:tailEnd type="stealth" w="lg" len="lg"/>
          </a:ln>
        </p:spPr>
        <p:txBody>
          <a:bodyPr/>
          <a:lstStyle/>
          <a:p>
            <a:endParaRPr lang="en-US"/>
          </a:p>
        </p:txBody>
      </p:sp>
      <p:sp>
        <p:nvSpPr>
          <p:cNvPr id="12412" name="Rectangle 124"/>
          <p:cNvSpPr>
            <a:spLocks noChangeArrowheads="1"/>
          </p:cNvSpPr>
          <p:nvPr/>
        </p:nvSpPr>
        <p:spPr bwMode="auto">
          <a:xfrm>
            <a:off x="7029450" y="838200"/>
            <a:ext cx="511175" cy="496888"/>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B </a:t>
            </a:r>
            <a:endParaRPr lang="en-US"/>
          </a:p>
        </p:txBody>
      </p:sp>
      <p:sp>
        <p:nvSpPr>
          <p:cNvPr id="12413" name="Rectangle 125"/>
          <p:cNvSpPr>
            <a:spLocks noChangeArrowheads="1"/>
          </p:cNvSpPr>
          <p:nvPr/>
        </p:nvSpPr>
        <p:spPr bwMode="auto">
          <a:xfrm rot="16200000">
            <a:off x="-174624" y="3059112"/>
            <a:ext cx="90170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Price </a:t>
            </a:r>
            <a:endParaRPr lang="en-US"/>
          </a:p>
        </p:txBody>
      </p:sp>
      <p:sp>
        <p:nvSpPr>
          <p:cNvPr id="12414" name="Rectangle 126"/>
          <p:cNvSpPr>
            <a:spLocks noChangeArrowheads="1"/>
          </p:cNvSpPr>
          <p:nvPr/>
        </p:nvSpPr>
        <p:spPr bwMode="auto">
          <a:xfrm>
            <a:off x="6130925" y="5854700"/>
            <a:ext cx="2584450" cy="496888"/>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Food per Year </a:t>
            </a:r>
            <a:endParaRPr lang="en-US"/>
          </a:p>
        </p:txBody>
      </p:sp>
      <p:sp>
        <p:nvSpPr>
          <p:cNvPr id="12415" name="Rectangle 127"/>
          <p:cNvSpPr>
            <a:spLocks noChangeArrowheads="1"/>
          </p:cNvSpPr>
          <p:nvPr/>
        </p:nvSpPr>
        <p:spPr bwMode="auto">
          <a:xfrm>
            <a:off x="5661025" y="526097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2418" name="Rectangle 130"/>
          <p:cNvSpPr>
            <a:spLocks noChangeArrowheads="1"/>
          </p:cNvSpPr>
          <p:nvPr/>
        </p:nvSpPr>
        <p:spPr bwMode="auto">
          <a:xfrm>
            <a:off x="5314950" y="2889250"/>
            <a:ext cx="312738"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grpSp>
        <p:nvGrpSpPr>
          <p:cNvPr id="6" name="Group 167"/>
          <p:cNvGrpSpPr>
            <a:grpSpLocks/>
          </p:cNvGrpSpPr>
          <p:nvPr/>
        </p:nvGrpSpPr>
        <p:grpSpPr bwMode="auto">
          <a:xfrm>
            <a:off x="5673725" y="1943100"/>
            <a:ext cx="3248025" cy="2986088"/>
            <a:chOff x="3574" y="1224"/>
            <a:chExt cx="2046" cy="1881"/>
          </a:xfrm>
        </p:grpSpPr>
        <p:sp>
          <p:nvSpPr>
            <p:cNvPr id="12426" name="Rectangle 138"/>
            <p:cNvSpPr>
              <a:spLocks noChangeArrowheads="1"/>
            </p:cNvSpPr>
            <p:nvPr/>
          </p:nvSpPr>
          <p:spPr bwMode="auto">
            <a:xfrm>
              <a:off x="5307" y="2800"/>
              <a:ext cx="313"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D </a:t>
              </a:r>
              <a:endParaRPr lang="en-US"/>
            </a:p>
          </p:txBody>
        </p:sp>
        <p:sp>
          <p:nvSpPr>
            <p:cNvPr id="12427" name="Line 139"/>
            <p:cNvSpPr>
              <a:spLocks noChangeShapeType="1"/>
            </p:cNvSpPr>
            <p:nvPr/>
          </p:nvSpPr>
          <p:spPr bwMode="auto">
            <a:xfrm>
              <a:off x="3574" y="1224"/>
              <a:ext cx="1707" cy="1637"/>
            </a:xfrm>
            <a:prstGeom prst="line">
              <a:avLst/>
            </a:prstGeom>
            <a:noFill/>
            <a:ln w="55563">
              <a:solidFill>
                <a:srgbClr val="006600"/>
              </a:solidFill>
              <a:round/>
              <a:headEnd/>
              <a:tailEnd/>
            </a:ln>
          </p:spPr>
          <p:txBody>
            <a:bodyPr/>
            <a:lstStyle/>
            <a:p>
              <a:endParaRPr lang="en-US"/>
            </a:p>
          </p:txBody>
        </p:sp>
      </p:grpSp>
      <p:grpSp>
        <p:nvGrpSpPr>
          <p:cNvPr id="7" name="Group 166"/>
          <p:cNvGrpSpPr>
            <a:grpSpLocks/>
          </p:cNvGrpSpPr>
          <p:nvPr/>
        </p:nvGrpSpPr>
        <p:grpSpPr bwMode="auto">
          <a:xfrm>
            <a:off x="6157913" y="1485900"/>
            <a:ext cx="2446337" cy="2503488"/>
            <a:chOff x="3879" y="936"/>
            <a:chExt cx="1541" cy="1577"/>
          </a:xfrm>
        </p:grpSpPr>
        <p:sp>
          <p:nvSpPr>
            <p:cNvPr id="12425" name="Rectangle 137"/>
            <p:cNvSpPr>
              <a:spLocks noChangeArrowheads="1"/>
            </p:cNvSpPr>
            <p:nvPr/>
          </p:nvSpPr>
          <p:spPr bwMode="auto">
            <a:xfrm>
              <a:off x="5115" y="936"/>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8" name="Line 140"/>
            <p:cNvSpPr>
              <a:spLocks noChangeShapeType="1"/>
            </p:cNvSpPr>
            <p:nvPr/>
          </p:nvSpPr>
          <p:spPr bwMode="auto">
            <a:xfrm flipH="1">
              <a:off x="3879" y="1033"/>
              <a:ext cx="1184" cy="1480"/>
            </a:xfrm>
            <a:prstGeom prst="line">
              <a:avLst/>
            </a:prstGeom>
            <a:noFill/>
            <a:ln w="55563">
              <a:solidFill>
                <a:srgbClr val="000000"/>
              </a:solidFill>
              <a:round/>
              <a:headEnd/>
              <a:tailEnd/>
            </a:ln>
          </p:spPr>
          <p:txBody>
            <a:bodyPr/>
            <a:lstStyle/>
            <a:p>
              <a:endParaRPr lang="en-US"/>
            </a:p>
          </p:txBody>
        </p:sp>
      </p:grpSp>
      <p:grpSp>
        <p:nvGrpSpPr>
          <p:cNvPr id="8" name="Group 165"/>
          <p:cNvGrpSpPr>
            <a:grpSpLocks/>
          </p:cNvGrpSpPr>
          <p:nvPr/>
        </p:nvGrpSpPr>
        <p:grpSpPr bwMode="auto">
          <a:xfrm>
            <a:off x="6503988" y="1873250"/>
            <a:ext cx="2514600" cy="2474913"/>
            <a:chOff x="4097" y="1180"/>
            <a:chExt cx="1584" cy="1559"/>
          </a:xfrm>
        </p:grpSpPr>
        <p:sp>
          <p:nvSpPr>
            <p:cNvPr id="12422" name="Rectangle 134"/>
            <p:cNvSpPr>
              <a:spLocks noChangeArrowheads="1"/>
            </p:cNvSpPr>
            <p:nvPr/>
          </p:nvSpPr>
          <p:spPr bwMode="auto">
            <a:xfrm>
              <a:off x="5333" y="1180"/>
              <a:ext cx="348"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S' </a:t>
              </a:r>
              <a:endParaRPr lang="en-US"/>
            </a:p>
          </p:txBody>
        </p:sp>
        <p:sp>
          <p:nvSpPr>
            <p:cNvPr id="12429" name="Line 141"/>
            <p:cNvSpPr>
              <a:spLocks noChangeShapeType="1"/>
            </p:cNvSpPr>
            <p:nvPr/>
          </p:nvSpPr>
          <p:spPr bwMode="auto">
            <a:xfrm flipH="1">
              <a:off x="4097" y="1259"/>
              <a:ext cx="1175" cy="1480"/>
            </a:xfrm>
            <a:prstGeom prst="line">
              <a:avLst/>
            </a:prstGeom>
            <a:noFill/>
            <a:ln w="55563">
              <a:solidFill>
                <a:srgbClr val="006600"/>
              </a:solidFill>
              <a:round/>
              <a:headEnd/>
              <a:tailEnd/>
            </a:ln>
          </p:spPr>
          <p:txBody>
            <a:bodyPr/>
            <a:lstStyle/>
            <a:p>
              <a:endParaRPr lang="en-US"/>
            </a:p>
          </p:txBody>
        </p:sp>
      </p:grpSp>
      <p:grpSp>
        <p:nvGrpSpPr>
          <p:cNvPr id="9" name="Group 144"/>
          <p:cNvGrpSpPr>
            <a:grpSpLocks/>
          </p:cNvGrpSpPr>
          <p:nvPr/>
        </p:nvGrpSpPr>
        <p:grpSpPr bwMode="auto">
          <a:xfrm>
            <a:off x="5688013" y="3090863"/>
            <a:ext cx="1533525" cy="2003425"/>
            <a:chOff x="3583" y="1947"/>
            <a:chExt cx="966" cy="1262"/>
          </a:xfrm>
        </p:grpSpPr>
        <p:sp>
          <p:nvSpPr>
            <p:cNvPr id="12430" name="Freeform 142"/>
            <p:cNvSpPr>
              <a:spLocks/>
            </p:cNvSpPr>
            <p:nvPr/>
          </p:nvSpPr>
          <p:spPr bwMode="auto">
            <a:xfrm>
              <a:off x="3592" y="2156"/>
              <a:ext cx="957" cy="1053"/>
            </a:xfrm>
            <a:custGeom>
              <a:avLst/>
              <a:gdLst/>
              <a:ahLst/>
              <a:cxnLst>
                <a:cxn ang="0">
                  <a:pos x="0" y="0"/>
                </a:cxn>
                <a:cxn ang="0">
                  <a:pos x="957" y="0"/>
                </a:cxn>
                <a:cxn ang="0">
                  <a:pos x="957" y="1053"/>
                </a:cxn>
              </a:cxnLst>
              <a:rect l="0" t="0" r="r" b="b"/>
              <a:pathLst>
                <a:path w="957" h="1053">
                  <a:moveTo>
                    <a:pt x="0" y="0"/>
                  </a:moveTo>
                  <a:lnTo>
                    <a:pt x="957" y="0"/>
                  </a:lnTo>
                  <a:lnTo>
                    <a:pt x="957" y="1053"/>
                  </a:lnTo>
                </a:path>
              </a:pathLst>
            </a:custGeom>
            <a:noFill/>
            <a:ln w="55563" cap="rnd">
              <a:solidFill>
                <a:srgbClr val="006600"/>
              </a:solidFill>
              <a:prstDash val="sysDot"/>
              <a:round/>
              <a:headEnd/>
              <a:tailEnd/>
            </a:ln>
          </p:spPr>
          <p:txBody>
            <a:bodyPr/>
            <a:lstStyle/>
            <a:p>
              <a:endParaRPr lang="en-US"/>
            </a:p>
          </p:txBody>
        </p:sp>
        <p:sp>
          <p:nvSpPr>
            <p:cNvPr id="12431" name="Freeform 143"/>
            <p:cNvSpPr>
              <a:spLocks/>
            </p:cNvSpPr>
            <p:nvPr/>
          </p:nvSpPr>
          <p:spPr bwMode="auto">
            <a:xfrm>
              <a:off x="3583" y="1947"/>
              <a:ext cx="749" cy="1262"/>
            </a:xfrm>
            <a:custGeom>
              <a:avLst/>
              <a:gdLst/>
              <a:ahLst/>
              <a:cxnLst>
                <a:cxn ang="0">
                  <a:pos x="0" y="0"/>
                </a:cxn>
                <a:cxn ang="0">
                  <a:pos x="749" y="0"/>
                </a:cxn>
                <a:cxn ang="0">
                  <a:pos x="749" y="1262"/>
                </a:cxn>
              </a:cxnLst>
              <a:rect l="0" t="0" r="r" b="b"/>
              <a:pathLst>
                <a:path w="749" h="1262">
                  <a:moveTo>
                    <a:pt x="0" y="0"/>
                  </a:moveTo>
                  <a:lnTo>
                    <a:pt x="749" y="0"/>
                  </a:lnTo>
                  <a:lnTo>
                    <a:pt x="749" y="1262"/>
                  </a:lnTo>
                </a:path>
              </a:pathLst>
            </a:custGeom>
            <a:noFill/>
            <a:ln w="55563" cap="rnd">
              <a:solidFill>
                <a:srgbClr val="006600"/>
              </a:solidFill>
              <a:prstDash val="sysDot"/>
              <a:round/>
              <a:headEnd/>
              <a:tailEnd/>
            </a:ln>
          </p:spPr>
          <p:txBody>
            <a:bodyPr/>
            <a:lstStyle/>
            <a:p>
              <a:endParaRPr lang="en-US"/>
            </a:p>
          </p:txBody>
        </p:sp>
      </p:grpSp>
      <p:sp>
        <p:nvSpPr>
          <p:cNvPr id="12433" name="Line 145"/>
          <p:cNvSpPr>
            <a:spLocks noChangeShapeType="1"/>
          </p:cNvSpPr>
          <p:nvPr/>
        </p:nvSpPr>
        <p:spPr bwMode="auto">
          <a:xfrm>
            <a:off x="6448425" y="3725863"/>
            <a:ext cx="485775" cy="1587"/>
          </a:xfrm>
          <a:prstGeom prst="line">
            <a:avLst/>
          </a:prstGeom>
          <a:noFill/>
          <a:ln w="27051">
            <a:solidFill>
              <a:srgbClr val="000000"/>
            </a:solidFill>
            <a:round/>
            <a:headEnd/>
            <a:tailEnd type="stealth" w="lg" len="lg"/>
          </a:ln>
        </p:spPr>
        <p:txBody>
          <a:bodyPr/>
          <a:lstStyle/>
          <a:p>
            <a:endParaRPr lang="en-US"/>
          </a:p>
        </p:txBody>
      </p:sp>
      <p:sp>
        <p:nvSpPr>
          <p:cNvPr id="12437" name="Rectangle 149"/>
          <p:cNvSpPr>
            <a:spLocks noChangeArrowheads="1"/>
          </p:cNvSpPr>
          <p:nvPr/>
        </p:nvSpPr>
        <p:spPr bwMode="auto">
          <a:xfrm>
            <a:off x="6629400" y="5232400"/>
            <a:ext cx="481013" cy="39687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a:t>
            </a:r>
            <a:r>
              <a:rPr lang="en-US" sz="2600" b="0" i="1" baseline="-25000">
                <a:solidFill>
                  <a:srgbClr val="660066"/>
                </a:solidFill>
                <a:latin typeface="Arial" charset="0"/>
              </a:rPr>
              <a:t>F</a:t>
            </a:r>
            <a:r>
              <a:rPr lang="en-US" sz="2600" b="0" i="1">
                <a:solidFill>
                  <a:srgbClr val="660066"/>
                </a:solidFill>
                <a:latin typeface="Arial" charset="0"/>
              </a:rPr>
              <a:t> </a:t>
            </a:r>
            <a:endParaRPr lang="en-US"/>
          </a:p>
        </p:txBody>
      </p:sp>
      <p:sp>
        <p:nvSpPr>
          <p:cNvPr id="12439" name="Freeform 151"/>
          <p:cNvSpPr>
            <a:spLocks/>
          </p:cNvSpPr>
          <p:nvPr/>
        </p:nvSpPr>
        <p:spPr bwMode="auto">
          <a:xfrm>
            <a:off x="5673725" y="1376363"/>
            <a:ext cx="3000375" cy="3717925"/>
          </a:xfrm>
          <a:custGeom>
            <a:avLst/>
            <a:gdLst/>
            <a:ahLst/>
            <a:cxnLst>
              <a:cxn ang="0">
                <a:pos x="0" y="0"/>
              </a:cxn>
              <a:cxn ang="0">
                <a:pos x="0" y="2342"/>
              </a:cxn>
              <a:cxn ang="0">
                <a:pos x="1890" y="2342"/>
              </a:cxn>
            </a:cxnLst>
            <a:rect l="0" t="0" r="r" b="b"/>
            <a:pathLst>
              <a:path w="1890" h="2342">
                <a:moveTo>
                  <a:pt x="0" y="0"/>
                </a:moveTo>
                <a:lnTo>
                  <a:pt x="0" y="2342"/>
                </a:lnTo>
                <a:lnTo>
                  <a:pt x="1890" y="2342"/>
                </a:lnTo>
              </a:path>
            </a:pathLst>
          </a:custGeom>
          <a:noFill/>
          <a:ln w="55563">
            <a:solidFill>
              <a:schemeClr val="tx1"/>
            </a:solidFill>
            <a:prstDash val="solid"/>
            <a:round/>
            <a:headEnd/>
            <a:tailEnd/>
          </a:ln>
        </p:spPr>
        <p:txBody>
          <a:bodyPr/>
          <a:lstStyle/>
          <a:p>
            <a:endParaRPr lang="en-US"/>
          </a:p>
        </p:txBody>
      </p:sp>
      <p:sp>
        <p:nvSpPr>
          <p:cNvPr id="12440" name="Rectangle 152"/>
          <p:cNvSpPr>
            <a:spLocks noChangeArrowheads="1"/>
          </p:cNvSpPr>
          <p:nvPr/>
        </p:nvSpPr>
        <p:spPr bwMode="auto">
          <a:xfrm>
            <a:off x="1430338" y="5703888"/>
            <a:ext cx="3233737"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Clothing per Year  </a:t>
            </a:r>
            <a:endParaRPr lang="en-US"/>
          </a:p>
        </p:txBody>
      </p:sp>
      <p:sp>
        <p:nvSpPr>
          <p:cNvPr id="12385" name="Freeform 97"/>
          <p:cNvSpPr>
            <a:spLocks/>
          </p:cNvSpPr>
          <p:nvPr/>
        </p:nvSpPr>
        <p:spPr bwMode="auto">
          <a:xfrm>
            <a:off x="1236663" y="1390650"/>
            <a:ext cx="3359150" cy="3703638"/>
          </a:xfrm>
          <a:custGeom>
            <a:avLst/>
            <a:gdLst/>
            <a:ahLst/>
            <a:cxnLst>
              <a:cxn ang="0">
                <a:pos x="0" y="0"/>
              </a:cxn>
              <a:cxn ang="0">
                <a:pos x="0" y="2333"/>
              </a:cxn>
              <a:cxn ang="0">
                <a:pos x="2116" y="2333"/>
              </a:cxn>
            </a:cxnLst>
            <a:rect l="0" t="0" r="r" b="b"/>
            <a:pathLst>
              <a:path w="2116" h="2333">
                <a:moveTo>
                  <a:pt x="0" y="0"/>
                </a:moveTo>
                <a:lnTo>
                  <a:pt x="0" y="2333"/>
                </a:lnTo>
                <a:lnTo>
                  <a:pt x="2116" y="2333"/>
                </a:lnTo>
              </a:path>
            </a:pathLst>
          </a:custGeom>
          <a:noFill/>
          <a:ln w="55563">
            <a:solidFill>
              <a:schemeClr val="tx1"/>
            </a:solidFill>
            <a:prstDash val="solid"/>
            <a:round/>
            <a:headEnd/>
            <a:tailEnd/>
          </a:ln>
        </p:spPr>
        <p:txBody>
          <a:bodyPr/>
          <a:lstStyle/>
          <a:p>
            <a:endParaRPr lang="en-US"/>
          </a:p>
        </p:txBody>
      </p:sp>
      <p:grpSp>
        <p:nvGrpSpPr>
          <p:cNvPr id="10" name="Group 156"/>
          <p:cNvGrpSpPr>
            <a:grpSpLocks/>
          </p:cNvGrpSpPr>
          <p:nvPr/>
        </p:nvGrpSpPr>
        <p:grpSpPr bwMode="auto">
          <a:xfrm>
            <a:off x="5314950" y="3241675"/>
            <a:ext cx="396875" cy="417513"/>
            <a:chOff x="3374" y="2042"/>
            <a:chExt cx="250" cy="263"/>
          </a:xfrm>
        </p:grpSpPr>
        <p:sp>
          <p:nvSpPr>
            <p:cNvPr id="12423" name="Rectangle 135"/>
            <p:cNvSpPr>
              <a:spLocks noChangeArrowheads="1"/>
            </p:cNvSpPr>
            <p:nvPr/>
          </p:nvSpPr>
          <p:spPr bwMode="auto">
            <a:xfrm>
              <a:off x="3374" y="2042"/>
              <a:ext cx="237" cy="250"/>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P' </a:t>
              </a:r>
              <a:endParaRPr lang="en-US"/>
            </a:p>
          </p:txBody>
        </p:sp>
        <p:sp>
          <p:nvSpPr>
            <p:cNvPr id="12441" name="Rectangle 153"/>
            <p:cNvSpPr>
              <a:spLocks noChangeArrowheads="1"/>
            </p:cNvSpPr>
            <p:nvPr/>
          </p:nvSpPr>
          <p:spPr bwMode="auto">
            <a:xfrm>
              <a:off x="3425" y="2084"/>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1" name="Group 155"/>
          <p:cNvGrpSpPr>
            <a:grpSpLocks/>
          </p:cNvGrpSpPr>
          <p:nvPr/>
        </p:nvGrpSpPr>
        <p:grpSpPr bwMode="auto">
          <a:xfrm>
            <a:off x="7126288" y="5232400"/>
            <a:ext cx="581025" cy="484188"/>
            <a:chOff x="4489" y="3296"/>
            <a:chExt cx="366" cy="305"/>
          </a:xfrm>
        </p:grpSpPr>
        <p:sp>
          <p:nvSpPr>
            <p:cNvPr id="12435" name="Rectangle 147"/>
            <p:cNvSpPr>
              <a:spLocks noChangeArrowheads="1"/>
            </p:cNvSpPr>
            <p:nvPr/>
          </p:nvSpPr>
          <p:spPr bwMode="auto">
            <a:xfrm>
              <a:off x="4489" y="3296"/>
              <a:ext cx="366" cy="305"/>
            </a:xfrm>
            <a:prstGeom prst="rect">
              <a:avLst/>
            </a:prstGeom>
            <a:noFill/>
            <a:ln w="9525">
              <a:noFill/>
              <a:miter lim="800000"/>
              <a:headEnd/>
              <a:tailEnd/>
            </a:ln>
          </p:spPr>
          <p:txBody>
            <a:bodyPr wrap="none" lIns="0" tIns="0" rIns="0" bIns="0">
              <a:spAutoFit/>
            </a:bodyPr>
            <a:lstStyle/>
            <a:p>
              <a:r>
                <a:rPr lang="en-US" sz="2600" b="0" i="1">
                  <a:solidFill>
                    <a:srgbClr val="660066"/>
                  </a:solidFill>
                  <a:latin typeface="Arial" charset="0"/>
                </a:rPr>
                <a:t>Q' </a:t>
              </a:r>
              <a:endParaRPr lang="en-US"/>
            </a:p>
          </p:txBody>
        </p:sp>
        <p:sp>
          <p:nvSpPr>
            <p:cNvPr id="12442" name="Rectangle 154"/>
            <p:cNvSpPr>
              <a:spLocks noChangeArrowheads="1"/>
            </p:cNvSpPr>
            <p:nvPr/>
          </p:nvSpPr>
          <p:spPr bwMode="auto">
            <a:xfrm>
              <a:off x="4576" y="3360"/>
              <a:ext cx="199" cy="221"/>
            </a:xfrm>
            <a:prstGeom prst="rect">
              <a:avLst/>
            </a:prstGeom>
            <a:noFill/>
            <a:ln w="9525">
              <a:noFill/>
              <a:miter lim="800000"/>
              <a:headEnd/>
              <a:tailEnd/>
            </a:ln>
            <a:effectLst/>
          </p:spPr>
          <p:txBody>
            <a:bodyPr wrap="none">
              <a:spAutoFit/>
            </a:bodyPr>
            <a:lstStyle/>
            <a:p>
              <a:r>
                <a:rPr lang="en-US" sz="2600" b="0" i="1" baseline="-25000">
                  <a:solidFill>
                    <a:srgbClr val="660066"/>
                  </a:solidFill>
                  <a:latin typeface="Arial" charset="0"/>
                </a:rPr>
                <a:t>F</a:t>
              </a:r>
            </a:p>
          </p:txBody>
        </p:sp>
      </p:grpSp>
      <p:grpSp>
        <p:nvGrpSpPr>
          <p:cNvPr id="12" name="Group 170"/>
          <p:cNvGrpSpPr>
            <a:grpSpLocks/>
          </p:cNvGrpSpPr>
          <p:nvPr/>
        </p:nvGrpSpPr>
        <p:grpSpPr bwMode="auto">
          <a:xfrm>
            <a:off x="1981200" y="2209800"/>
            <a:ext cx="433388" cy="731838"/>
            <a:chOff x="1248" y="1392"/>
            <a:chExt cx="273" cy="461"/>
          </a:xfrm>
        </p:grpSpPr>
        <p:sp>
          <p:nvSpPr>
            <p:cNvPr id="12388" name="Rectangle 100"/>
            <p:cNvSpPr>
              <a:spLocks noChangeArrowheads="1"/>
            </p:cNvSpPr>
            <p:nvPr/>
          </p:nvSpPr>
          <p:spPr bwMode="auto">
            <a:xfrm>
              <a:off x="1248" y="1392"/>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2</a:t>
              </a:r>
              <a:r>
                <a:rPr lang="en-US" sz="2600" b="0" i="1">
                  <a:solidFill>
                    <a:srgbClr val="000000"/>
                  </a:solidFill>
                  <a:latin typeface="Arial" charset="0"/>
                </a:rPr>
                <a:t> </a:t>
              </a:r>
              <a:endParaRPr lang="en-US"/>
            </a:p>
          </p:txBody>
        </p:sp>
        <p:sp>
          <p:nvSpPr>
            <p:cNvPr id="12445" name="Oval 157"/>
            <p:cNvSpPr>
              <a:spLocks noChangeArrowheads="1"/>
            </p:cNvSpPr>
            <p:nvPr/>
          </p:nvSpPr>
          <p:spPr bwMode="auto">
            <a:xfrm>
              <a:off x="1332" y="1772"/>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3" name="Group 171"/>
          <p:cNvGrpSpPr>
            <a:grpSpLocks/>
          </p:cNvGrpSpPr>
          <p:nvPr/>
        </p:nvGrpSpPr>
        <p:grpSpPr bwMode="auto">
          <a:xfrm>
            <a:off x="2432050" y="3124200"/>
            <a:ext cx="692150" cy="396875"/>
            <a:chOff x="1532" y="1968"/>
            <a:chExt cx="436" cy="250"/>
          </a:xfrm>
        </p:grpSpPr>
        <p:sp>
          <p:nvSpPr>
            <p:cNvPr id="12393" name="Rectangle 105"/>
            <p:cNvSpPr>
              <a:spLocks noChangeArrowheads="1"/>
            </p:cNvSpPr>
            <p:nvPr/>
          </p:nvSpPr>
          <p:spPr bwMode="auto">
            <a:xfrm>
              <a:off x="1695" y="1968"/>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6" name="Oval 158"/>
            <p:cNvSpPr>
              <a:spLocks noChangeArrowheads="1"/>
            </p:cNvSpPr>
            <p:nvPr/>
          </p:nvSpPr>
          <p:spPr bwMode="auto">
            <a:xfrm>
              <a:off x="1532" y="204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4" name="Group 172"/>
          <p:cNvGrpSpPr>
            <a:grpSpLocks/>
          </p:cNvGrpSpPr>
          <p:nvPr/>
        </p:nvGrpSpPr>
        <p:grpSpPr bwMode="auto">
          <a:xfrm>
            <a:off x="6667500" y="2514600"/>
            <a:ext cx="433388" cy="642938"/>
            <a:chOff x="4200" y="1584"/>
            <a:chExt cx="273" cy="405"/>
          </a:xfrm>
        </p:grpSpPr>
        <p:sp>
          <p:nvSpPr>
            <p:cNvPr id="12420" name="Rectangle 132"/>
            <p:cNvSpPr>
              <a:spLocks noChangeArrowheads="1"/>
            </p:cNvSpPr>
            <p:nvPr/>
          </p:nvSpPr>
          <p:spPr bwMode="auto">
            <a:xfrm>
              <a:off x="4200" y="1584"/>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baseline="-25000">
                  <a:solidFill>
                    <a:srgbClr val="000000"/>
                  </a:solidFill>
                  <a:latin typeface="Arial" charset="0"/>
                </a:rPr>
                <a:t>1</a:t>
              </a:r>
              <a:r>
                <a:rPr lang="en-US" sz="2600" b="0" i="1">
                  <a:solidFill>
                    <a:srgbClr val="000000"/>
                  </a:solidFill>
                  <a:latin typeface="Arial" charset="0"/>
                </a:rPr>
                <a:t> </a:t>
              </a:r>
              <a:endParaRPr lang="en-US"/>
            </a:p>
          </p:txBody>
        </p:sp>
        <p:sp>
          <p:nvSpPr>
            <p:cNvPr id="12447" name="Oval 159"/>
            <p:cNvSpPr>
              <a:spLocks noChangeArrowheads="1"/>
            </p:cNvSpPr>
            <p:nvPr/>
          </p:nvSpPr>
          <p:spPr bwMode="auto">
            <a:xfrm>
              <a:off x="4292" y="1908"/>
              <a:ext cx="81" cy="81"/>
            </a:xfrm>
            <a:prstGeom prst="ellipse">
              <a:avLst/>
            </a:prstGeom>
            <a:solidFill>
              <a:srgbClr val="660066"/>
            </a:solidFill>
            <a:ln w="27051">
              <a:solidFill>
                <a:srgbClr val="660066"/>
              </a:solidFill>
              <a:round/>
              <a:headEnd/>
              <a:tailEnd/>
            </a:ln>
          </p:spPr>
          <p:txBody>
            <a:bodyPr/>
            <a:lstStyle/>
            <a:p>
              <a:endParaRPr lang="en-US"/>
            </a:p>
          </p:txBody>
        </p:sp>
      </p:grpSp>
      <p:grpSp>
        <p:nvGrpSpPr>
          <p:cNvPr id="15" name="Group 173"/>
          <p:cNvGrpSpPr>
            <a:grpSpLocks/>
          </p:cNvGrpSpPr>
          <p:nvPr/>
        </p:nvGrpSpPr>
        <p:grpSpPr bwMode="auto">
          <a:xfrm>
            <a:off x="7156450" y="3200400"/>
            <a:ext cx="647700" cy="396875"/>
            <a:chOff x="4508" y="2016"/>
            <a:chExt cx="408" cy="250"/>
          </a:xfrm>
        </p:grpSpPr>
        <p:sp>
          <p:nvSpPr>
            <p:cNvPr id="12416" name="Rectangle 128"/>
            <p:cNvSpPr>
              <a:spLocks noChangeArrowheads="1"/>
            </p:cNvSpPr>
            <p:nvPr/>
          </p:nvSpPr>
          <p:spPr bwMode="auto">
            <a:xfrm>
              <a:off x="4643" y="2016"/>
              <a:ext cx="273" cy="250"/>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E</a:t>
              </a:r>
              <a:r>
                <a:rPr lang="en-US" sz="2600" b="0" i="1" baseline="-25000">
                  <a:solidFill>
                    <a:srgbClr val="000000"/>
                  </a:solidFill>
                  <a:latin typeface="Arial" charset="0"/>
                </a:rPr>
                <a:t>2</a:t>
              </a:r>
              <a:r>
                <a:rPr lang="en-US" sz="2600" b="0" i="1">
                  <a:solidFill>
                    <a:srgbClr val="000000"/>
                  </a:solidFill>
                  <a:latin typeface="Arial" charset="0"/>
                </a:rPr>
                <a:t> </a:t>
              </a:r>
              <a:endParaRPr lang="en-US"/>
            </a:p>
          </p:txBody>
        </p:sp>
        <p:sp>
          <p:nvSpPr>
            <p:cNvPr id="12448" name="Oval 160"/>
            <p:cNvSpPr>
              <a:spLocks noChangeArrowheads="1"/>
            </p:cNvSpPr>
            <p:nvPr/>
          </p:nvSpPr>
          <p:spPr bwMode="auto">
            <a:xfrm>
              <a:off x="4508" y="2111"/>
              <a:ext cx="81" cy="81"/>
            </a:xfrm>
            <a:prstGeom prst="ellipse">
              <a:avLst/>
            </a:prstGeom>
            <a:solidFill>
              <a:srgbClr val="660066"/>
            </a:solidFill>
            <a:ln w="27051">
              <a:solidFill>
                <a:srgbClr val="660066"/>
              </a:solidFill>
              <a:round/>
              <a:headEnd/>
              <a:tailEnd/>
            </a:ln>
          </p:spPr>
          <p:txBody>
            <a:bodyPr/>
            <a:lstStyle/>
            <a:p>
              <a:endParaRPr lang="en-US"/>
            </a:p>
          </p:txBody>
        </p:sp>
      </p:grpSp>
      <p:sp>
        <p:nvSpPr>
          <p:cNvPr id="12456" name="Line 168"/>
          <p:cNvSpPr>
            <a:spLocks noChangeShapeType="1"/>
          </p:cNvSpPr>
          <p:nvPr/>
        </p:nvSpPr>
        <p:spPr bwMode="auto">
          <a:xfrm flipV="1">
            <a:off x="2971800" y="2133600"/>
            <a:ext cx="3175" cy="504825"/>
          </a:xfrm>
          <a:prstGeom prst="line">
            <a:avLst/>
          </a:prstGeom>
          <a:noFill/>
          <a:ln w="27051">
            <a:solidFill>
              <a:srgbClr val="000000"/>
            </a:solidFill>
            <a:round/>
            <a:headEnd/>
            <a:tailEnd type="stealth" w="lg" len="lg"/>
          </a:ln>
        </p:spPr>
        <p:txBody>
          <a:bodyPr/>
          <a:lstStyle/>
          <a:p>
            <a:endParaRPr lang="en-US"/>
          </a:p>
        </p:txBody>
      </p:sp>
      <p:sp>
        <p:nvSpPr>
          <p:cNvPr id="12457" name="Line 169"/>
          <p:cNvSpPr>
            <a:spLocks noChangeShapeType="1"/>
          </p:cNvSpPr>
          <p:nvPr/>
        </p:nvSpPr>
        <p:spPr bwMode="auto">
          <a:xfrm>
            <a:off x="7467600" y="2438400"/>
            <a:ext cx="485775" cy="1588"/>
          </a:xfrm>
          <a:prstGeom prst="line">
            <a:avLst/>
          </a:prstGeom>
          <a:noFill/>
          <a:ln w="27051">
            <a:solidFill>
              <a:srgbClr val="000000"/>
            </a:solidFill>
            <a:round/>
            <a:headEnd/>
            <a:tailEnd type="stealth" w="lg" len="lg"/>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upRight)">
                                      <p:cBhvr>
                                        <p:cTn id="15" dur="500"/>
                                        <p:tgtEl>
                                          <p:spTgt spid="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410"/>
                                        </p:tgtEl>
                                        <p:attrNameLst>
                                          <p:attrName>style.visibility</p:attrName>
                                        </p:attrNameLst>
                                      </p:cBhvr>
                                      <p:to>
                                        <p:strVal val="visible"/>
                                      </p:to>
                                    </p:set>
                                    <p:animEffect transition="in" filter="wipe(down)">
                                      <p:cBhvr>
                                        <p:cTn id="27" dur="500"/>
                                        <p:tgtEl>
                                          <p:spTgt spid="124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456"/>
                                        </p:tgtEl>
                                        <p:attrNameLst>
                                          <p:attrName>style.visibility</p:attrName>
                                        </p:attrNameLst>
                                      </p:cBhvr>
                                      <p:to>
                                        <p:strVal val="visible"/>
                                      </p:to>
                                    </p:set>
                                    <p:animEffect transition="in" filter="wipe(down)">
                                      <p:cBhvr>
                                        <p:cTn id="31" dur="500"/>
                                        <p:tgtEl>
                                          <p:spTgt spid="12456"/>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2433"/>
                                        </p:tgtEl>
                                        <p:attrNameLst>
                                          <p:attrName>style.visibility</p:attrName>
                                        </p:attrNameLst>
                                      </p:cBhvr>
                                      <p:to>
                                        <p:strVal val="visible"/>
                                      </p:to>
                                    </p:set>
                                    <p:animEffect transition="in" filter="wipe(up)">
                                      <p:cBhvr>
                                        <p:cTn id="59" dur="500"/>
                                        <p:tgtEl>
                                          <p:spTgt spid="12433"/>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457"/>
                                        </p:tgtEl>
                                        <p:attrNameLst>
                                          <p:attrName>style.visibility</p:attrName>
                                        </p:attrNameLst>
                                      </p:cBhvr>
                                      <p:to>
                                        <p:strVal val="visible"/>
                                      </p:to>
                                    </p:set>
                                    <p:animEffect transition="in" filter="wipe(up)">
                                      <p:cBhvr>
                                        <p:cTn id="63" dur="500"/>
                                        <p:tgtEl>
                                          <p:spTgt spid="124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10" grpId="0" animBg="1"/>
      <p:bldP spid="12433" grpId="0" animBg="1"/>
      <p:bldP spid="12456" grpId="0" animBg="1"/>
      <p:bldP spid="1245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dirty="0" smtClean="0">
                <a:cs typeface="Arial" charset="0"/>
              </a:rPr>
              <a:t>Implication</a:t>
            </a:r>
            <a:r>
              <a:rPr lang="en-US" b="0" dirty="0">
                <a:cs typeface="Times New Roman" pitchFamily="18" charset="0"/>
              </a:rPr>
              <a:t/>
            </a:r>
            <a:br>
              <a:rPr lang="en-US" b="0" dirty="0">
                <a:cs typeface="Times New Roman" pitchFamily="18" charset="0"/>
              </a:rPr>
            </a:br>
            <a:endParaRPr lang="en-US" b="0" dirty="0">
              <a:cs typeface="Times New Roman" pitchFamily="18" charset="0"/>
            </a:endParaRPr>
          </a:p>
        </p:txBody>
      </p:sp>
      <p:sp>
        <p:nvSpPr>
          <p:cNvPr id="30723" name="Rectangle 3"/>
          <p:cNvSpPr>
            <a:spLocks noGrp="1" noChangeArrowheads="1"/>
          </p:cNvSpPr>
          <p:nvPr>
            <p:ph type="body" idx="1"/>
          </p:nvPr>
        </p:nvSpPr>
        <p:spPr/>
        <p:txBody>
          <a:bodyPr>
            <a:normAutofit/>
          </a:bodyPr>
          <a:lstStyle/>
          <a:p>
            <a:pPr>
              <a:lnSpc>
                <a:spcPct val="90000"/>
              </a:lnSpc>
            </a:pPr>
            <a:r>
              <a:rPr lang="en-US" sz="2800" dirty="0" smtClean="0">
                <a:latin typeface="Arial" charset="0"/>
                <a:cs typeface="Arial" charset="0"/>
              </a:rPr>
              <a:t>Price of clothing to increase but that of food to decrease</a:t>
            </a: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Effect on specialized capital and labor of clothing industry</a:t>
            </a:r>
            <a:endParaRPr lang="en-US" sz="28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animEffect transition="in" filter="wipe(left)">
                                      <p:cBhvr>
                                        <p:cTn id="11"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cs typeface="Arial" charset="0"/>
              </a:rPr>
              <a:t>The Lorenz Curve </a:t>
            </a:r>
          </a:p>
        </p:txBody>
      </p:sp>
      <p:sp>
        <p:nvSpPr>
          <p:cNvPr id="32771" name="Rectangle 3"/>
          <p:cNvSpPr>
            <a:spLocks noGrp="1" noChangeArrowheads="1"/>
          </p:cNvSpPr>
          <p:nvPr>
            <p:ph type="body" idx="1"/>
          </p:nvPr>
        </p:nvSpPr>
        <p:spPr/>
        <p:txBody>
          <a:bodyPr/>
          <a:lstStyle/>
          <a:p>
            <a:r>
              <a:rPr lang="en-US">
                <a:latin typeface="Arial" charset="0"/>
                <a:cs typeface="Arial" charset="0"/>
              </a:rPr>
              <a:t>The </a:t>
            </a:r>
            <a:r>
              <a:rPr lang="en-US">
                <a:solidFill>
                  <a:srgbClr val="660066"/>
                </a:solidFill>
                <a:latin typeface="Arial" charset="0"/>
                <a:cs typeface="Arial" charset="0"/>
              </a:rPr>
              <a:t>Lorenz Curve</a:t>
            </a:r>
            <a:r>
              <a:rPr lang="en-US">
                <a:latin typeface="Arial" charset="0"/>
                <a:cs typeface="Arial" charset="0"/>
              </a:rPr>
              <a:t> maps the cumulative percentage of households against their cumulative percentage of income.</a:t>
            </a:r>
            <a:endParaRPr lang="en-US">
              <a:cs typeface="Times New Roman" pitchFamily="18" charset="0"/>
            </a:endParaRPr>
          </a:p>
          <a:p>
            <a:pPr>
              <a:buClr>
                <a:schemeClr val="accent2"/>
              </a:buClr>
              <a:buFont typeface="Wingdings" pitchFamily="2" charset="2"/>
              <a:buNone/>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685800" y="-228600"/>
            <a:ext cx="7772400" cy="1143000"/>
          </a:xfrm>
        </p:spPr>
        <p:txBody>
          <a:bodyPr/>
          <a:lstStyle/>
          <a:p>
            <a:r>
              <a:rPr lang="en-US" sz="2400"/>
              <a:t>Figure 11.12 A Lorenz Curve</a:t>
            </a:r>
          </a:p>
        </p:txBody>
      </p:sp>
      <p:sp>
        <p:nvSpPr>
          <p:cNvPr id="13344" name="Rectangle 32"/>
          <p:cNvSpPr>
            <a:spLocks noChangeArrowheads="1"/>
          </p:cNvSpPr>
          <p:nvPr/>
        </p:nvSpPr>
        <p:spPr bwMode="auto">
          <a:xfrm rot="16200000">
            <a:off x="-899319" y="2875757"/>
            <a:ext cx="4657725" cy="496888"/>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Percentage of Real Income </a:t>
            </a:r>
            <a:endParaRPr lang="en-US"/>
          </a:p>
        </p:txBody>
      </p:sp>
      <p:sp>
        <p:nvSpPr>
          <p:cNvPr id="13345" name="Rectangle 33"/>
          <p:cNvSpPr>
            <a:spLocks noChangeArrowheads="1"/>
          </p:cNvSpPr>
          <p:nvPr/>
        </p:nvSpPr>
        <p:spPr bwMode="auto">
          <a:xfrm>
            <a:off x="2813050" y="1100138"/>
            <a:ext cx="4146550" cy="455612"/>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Line of Equal Distribution </a:t>
            </a:r>
            <a:endParaRPr lang="en-US"/>
          </a:p>
        </p:txBody>
      </p:sp>
      <p:sp>
        <p:nvSpPr>
          <p:cNvPr id="13346" name="Rectangle 34"/>
          <p:cNvSpPr>
            <a:spLocks noChangeArrowheads="1"/>
          </p:cNvSpPr>
          <p:nvPr/>
        </p:nvSpPr>
        <p:spPr bwMode="auto">
          <a:xfrm>
            <a:off x="2330450" y="582612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0 </a:t>
            </a:r>
            <a:endParaRPr lang="en-US"/>
          </a:p>
        </p:txBody>
      </p:sp>
      <p:sp>
        <p:nvSpPr>
          <p:cNvPr id="13347" name="Rectangle 35"/>
          <p:cNvSpPr>
            <a:spLocks noChangeArrowheads="1"/>
          </p:cNvSpPr>
          <p:nvPr/>
        </p:nvSpPr>
        <p:spPr bwMode="auto">
          <a:xfrm>
            <a:off x="7472363" y="5440363"/>
            <a:ext cx="4968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D </a:t>
            </a:r>
            <a:endParaRPr lang="en-US"/>
          </a:p>
        </p:txBody>
      </p:sp>
      <p:sp>
        <p:nvSpPr>
          <p:cNvPr id="13348" name="Rectangle 36"/>
          <p:cNvSpPr>
            <a:spLocks noChangeArrowheads="1"/>
          </p:cNvSpPr>
          <p:nvPr/>
        </p:nvSpPr>
        <p:spPr bwMode="auto">
          <a:xfrm>
            <a:off x="1831975" y="809625"/>
            <a:ext cx="828675"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100 </a:t>
            </a:r>
            <a:endParaRPr lang="en-US"/>
          </a:p>
        </p:txBody>
      </p:sp>
      <p:sp>
        <p:nvSpPr>
          <p:cNvPr id="13349" name="Rectangle 37"/>
          <p:cNvSpPr>
            <a:spLocks noChangeArrowheads="1"/>
          </p:cNvSpPr>
          <p:nvPr/>
        </p:nvSpPr>
        <p:spPr bwMode="auto">
          <a:xfrm>
            <a:off x="7472363" y="795338"/>
            <a:ext cx="4841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E </a:t>
            </a:r>
            <a:endParaRPr lang="en-US"/>
          </a:p>
        </p:txBody>
      </p:sp>
      <p:sp>
        <p:nvSpPr>
          <p:cNvPr id="13350" name="Rectangle 38"/>
          <p:cNvSpPr>
            <a:spLocks noChangeArrowheads="1"/>
          </p:cNvSpPr>
          <p:nvPr/>
        </p:nvSpPr>
        <p:spPr bwMode="auto">
          <a:xfrm>
            <a:off x="6835775" y="2536825"/>
            <a:ext cx="428625" cy="484188"/>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y </a:t>
            </a:r>
            <a:endParaRPr lang="en-US"/>
          </a:p>
        </p:txBody>
      </p:sp>
      <p:sp>
        <p:nvSpPr>
          <p:cNvPr id="13351" name="Rectangle 39"/>
          <p:cNvSpPr>
            <a:spLocks noChangeArrowheads="1"/>
          </p:cNvSpPr>
          <p:nvPr/>
        </p:nvSpPr>
        <p:spPr bwMode="auto">
          <a:xfrm>
            <a:off x="3449638" y="5249863"/>
            <a:ext cx="257175" cy="39687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x </a:t>
            </a:r>
            <a:endParaRPr lang="en-US"/>
          </a:p>
        </p:txBody>
      </p:sp>
      <p:sp>
        <p:nvSpPr>
          <p:cNvPr id="13352" name="Rectangle 40"/>
          <p:cNvSpPr>
            <a:spLocks noChangeArrowheads="1"/>
          </p:cNvSpPr>
          <p:nvPr/>
        </p:nvSpPr>
        <p:spPr bwMode="auto">
          <a:xfrm>
            <a:off x="2011363" y="1943100"/>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75 </a:t>
            </a:r>
            <a:endParaRPr lang="en-US"/>
          </a:p>
        </p:txBody>
      </p:sp>
      <p:sp>
        <p:nvSpPr>
          <p:cNvPr id="13353" name="Rectangle 41"/>
          <p:cNvSpPr>
            <a:spLocks noChangeArrowheads="1"/>
          </p:cNvSpPr>
          <p:nvPr/>
        </p:nvSpPr>
        <p:spPr bwMode="auto">
          <a:xfrm>
            <a:off x="2011363" y="259238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60 </a:t>
            </a:r>
            <a:endParaRPr lang="en-US"/>
          </a:p>
        </p:txBody>
      </p:sp>
      <p:sp>
        <p:nvSpPr>
          <p:cNvPr id="13354" name="Rectangle 42"/>
          <p:cNvSpPr>
            <a:spLocks noChangeArrowheads="1"/>
          </p:cNvSpPr>
          <p:nvPr/>
        </p:nvSpPr>
        <p:spPr bwMode="auto">
          <a:xfrm>
            <a:off x="2011363" y="304958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50 </a:t>
            </a:r>
            <a:endParaRPr lang="en-US"/>
          </a:p>
        </p:txBody>
      </p:sp>
      <p:sp>
        <p:nvSpPr>
          <p:cNvPr id="13355" name="Rectangle 43"/>
          <p:cNvSpPr>
            <a:spLocks noChangeArrowheads="1"/>
          </p:cNvSpPr>
          <p:nvPr/>
        </p:nvSpPr>
        <p:spPr bwMode="auto">
          <a:xfrm>
            <a:off x="2011363" y="422433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25 </a:t>
            </a:r>
            <a:endParaRPr lang="en-US"/>
          </a:p>
        </p:txBody>
      </p:sp>
      <p:sp>
        <p:nvSpPr>
          <p:cNvPr id="13356" name="Rectangle 44"/>
          <p:cNvSpPr>
            <a:spLocks noChangeArrowheads="1"/>
          </p:cNvSpPr>
          <p:nvPr/>
        </p:nvSpPr>
        <p:spPr bwMode="auto">
          <a:xfrm>
            <a:off x="2011363" y="4541838"/>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20 </a:t>
            </a:r>
            <a:endParaRPr lang="en-US"/>
          </a:p>
        </p:txBody>
      </p:sp>
      <p:sp>
        <p:nvSpPr>
          <p:cNvPr id="13357" name="Rectangle 45"/>
          <p:cNvSpPr>
            <a:spLocks noChangeArrowheads="1"/>
          </p:cNvSpPr>
          <p:nvPr/>
        </p:nvSpPr>
        <p:spPr bwMode="auto">
          <a:xfrm>
            <a:off x="2011363" y="4900613"/>
            <a:ext cx="636587"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 </a:t>
            </a:r>
            <a:endParaRPr lang="en-US"/>
          </a:p>
        </p:txBody>
      </p:sp>
      <p:sp>
        <p:nvSpPr>
          <p:cNvPr id="13358" name="Rectangle 46"/>
          <p:cNvSpPr>
            <a:spLocks noChangeArrowheads="1"/>
          </p:cNvSpPr>
          <p:nvPr/>
        </p:nvSpPr>
        <p:spPr bwMode="auto">
          <a:xfrm>
            <a:off x="2205038" y="5191125"/>
            <a:ext cx="442912"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 </a:t>
            </a:r>
            <a:endParaRPr lang="en-US"/>
          </a:p>
        </p:txBody>
      </p:sp>
      <p:sp>
        <p:nvSpPr>
          <p:cNvPr id="13359" name="Rectangle 47"/>
          <p:cNvSpPr>
            <a:spLocks noChangeArrowheads="1"/>
          </p:cNvSpPr>
          <p:nvPr/>
        </p:nvSpPr>
        <p:spPr bwMode="auto">
          <a:xfrm>
            <a:off x="2205038" y="5481638"/>
            <a:ext cx="442912" cy="455612"/>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3 </a:t>
            </a:r>
            <a:endParaRPr lang="en-US"/>
          </a:p>
        </p:txBody>
      </p:sp>
      <p:sp>
        <p:nvSpPr>
          <p:cNvPr id="13360" name="Rectangle 48"/>
          <p:cNvSpPr>
            <a:spLocks noChangeArrowheads="1"/>
          </p:cNvSpPr>
          <p:nvPr/>
        </p:nvSpPr>
        <p:spPr bwMode="auto">
          <a:xfrm>
            <a:off x="3021013"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 </a:t>
            </a:r>
            <a:endParaRPr lang="en-US"/>
          </a:p>
        </p:txBody>
      </p:sp>
      <p:sp>
        <p:nvSpPr>
          <p:cNvPr id="13361" name="Rectangle 49"/>
          <p:cNvSpPr>
            <a:spLocks noChangeArrowheads="1"/>
          </p:cNvSpPr>
          <p:nvPr/>
        </p:nvSpPr>
        <p:spPr bwMode="auto">
          <a:xfrm>
            <a:off x="3684588"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25 </a:t>
            </a:r>
            <a:endParaRPr lang="en-US"/>
          </a:p>
        </p:txBody>
      </p:sp>
      <p:sp>
        <p:nvSpPr>
          <p:cNvPr id="13362" name="Rectangle 50"/>
          <p:cNvSpPr>
            <a:spLocks noChangeArrowheads="1"/>
          </p:cNvSpPr>
          <p:nvPr/>
        </p:nvSpPr>
        <p:spPr bwMode="auto">
          <a:xfrm>
            <a:off x="4679950" y="5813425"/>
            <a:ext cx="636588"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50 </a:t>
            </a:r>
            <a:endParaRPr lang="en-US"/>
          </a:p>
        </p:txBody>
      </p:sp>
      <p:sp>
        <p:nvSpPr>
          <p:cNvPr id="13363" name="Rectangle 51"/>
          <p:cNvSpPr>
            <a:spLocks noChangeArrowheads="1"/>
          </p:cNvSpPr>
          <p:nvPr/>
        </p:nvSpPr>
        <p:spPr bwMode="auto">
          <a:xfrm>
            <a:off x="5922963" y="5813425"/>
            <a:ext cx="636587"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75 </a:t>
            </a:r>
            <a:endParaRPr lang="en-US"/>
          </a:p>
        </p:txBody>
      </p:sp>
      <p:sp>
        <p:nvSpPr>
          <p:cNvPr id="13364" name="Line 52"/>
          <p:cNvSpPr>
            <a:spLocks noChangeShapeType="1"/>
          </p:cNvSpPr>
          <p:nvPr/>
        </p:nvSpPr>
        <p:spPr bwMode="auto">
          <a:xfrm flipH="1">
            <a:off x="2590800" y="914400"/>
            <a:ext cx="4648200" cy="4724400"/>
          </a:xfrm>
          <a:prstGeom prst="line">
            <a:avLst/>
          </a:prstGeom>
          <a:noFill/>
          <a:ln w="82550">
            <a:solidFill>
              <a:srgbClr val="000000"/>
            </a:solidFill>
            <a:round/>
            <a:headEnd/>
            <a:tailEnd/>
          </a:ln>
        </p:spPr>
        <p:txBody>
          <a:bodyPr/>
          <a:lstStyle/>
          <a:p>
            <a:endParaRPr lang="en-US"/>
          </a:p>
        </p:txBody>
      </p:sp>
      <p:sp>
        <p:nvSpPr>
          <p:cNvPr id="13365" name="Rectangle 53"/>
          <p:cNvSpPr>
            <a:spLocks noChangeArrowheads="1"/>
          </p:cNvSpPr>
          <p:nvPr/>
        </p:nvSpPr>
        <p:spPr bwMode="auto">
          <a:xfrm>
            <a:off x="7153275" y="5813425"/>
            <a:ext cx="828675" cy="455613"/>
          </a:xfrm>
          <a:prstGeom prst="rect">
            <a:avLst/>
          </a:prstGeom>
          <a:noFill/>
          <a:ln w="9525">
            <a:noFill/>
            <a:miter lim="800000"/>
            <a:headEnd/>
            <a:tailEnd/>
          </a:ln>
        </p:spPr>
        <p:txBody>
          <a:bodyPr wrap="none" lIns="0" tIns="0" rIns="0" bIns="0">
            <a:spAutoFit/>
          </a:bodyPr>
          <a:lstStyle/>
          <a:p>
            <a:r>
              <a:rPr lang="en-US" sz="2600" b="0">
                <a:solidFill>
                  <a:srgbClr val="660066"/>
                </a:solidFill>
                <a:latin typeface="Arial" charset="0"/>
              </a:rPr>
              <a:t>100 </a:t>
            </a:r>
            <a:endParaRPr lang="en-US"/>
          </a:p>
        </p:txBody>
      </p:sp>
      <p:sp>
        <p:nvSpPr>
          <p:cNvPr id="13367" name="Rectangle 55"/>
          <p:cNvSpPr>
            <a:spLocks noChangeArrowheads="1"/>
          </p:cNvSpPr>
          <p:nvPr/>
        </p:nvSpPr>
        <p:spPr bwMode="auto">
          <a:xfrm>
            <a:off x="2882900" y="6215063"/>
            <a:ext cx="4602163" cy="496887"/>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Percentage of Households </a:t>
            </a:r>
            <a:endParaRPr lang="en-US"/>
          </a:p>
        </p:txBody>
      </p:sp>
      <p:grpSp>
        <p:nvGrpSpPr>
          <p:cNvPr id="2" name="Group 62"/>
          <p:cNvGrpSpPr>
            <a:grpSpLocks/>
          </p:cNvGrpSpPr>
          <p:nvPr/>
        </p:nvGrpSpPr>
        <p:grpSpPr bwMode="auto">
          <a:xfrm>
            <a:off x="4859338" y="3338513"/>
            <a:ext cx="1271587" cy="484187"/>
            <a:chOff x="3061" y="2103"/>
            <a:chExt cx="801" cy="305"/>
          </a:xfrm>
        </p:grpSpPr>
        <p:sp>
          <p:nvSpPr>
            <p:cNvPr id="13372" name="Rectangle 60"/>
            <p:cNvSpPr>
              <a:spLocks noChangeArrowheads="1"/>
            </p:cNvSpPr>
            <p:nvPr/>
          </p:nvSpPr>
          <p:spPr bwMode="auto">
            <a:xfrm>
              <a:off x="3061" y="2112"/>
              <a:ext cx="618" cy="287"/>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Area </a:t>
              </a:r>
              <a:endParaRPr lang="en-US"/>
            </a:p>
          </p:txBody>
        </p:sp>
        <p:sp>
          <p:nvSpPr>
            <p:cNvPr id="13373" name="Rectangle 61"/>
            <p:cNvSpPr>
              <a:spLocks noChangeArrowheads="1"/>
            </p:cNvSpPr>
            <p:nvPr/>
          </p:nvSpPr>
          <p:spPr bwMode="auto">
            <a:xfrm>
              <a:off x="3557" y="2103"/>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A </a:t>
              </a:r>
              <a:endParaRPr lang="en-US"/>
            </a:p>
          </p:txBody>
        </p:sp>
      </p:grpSp>
      <p:grpSp>
        <p:nvGrpSpPr>
          <p:cNvPr id="3" name="Group 65"/>
          <p:cNvGrpSpPr>
            <a:grpSpLocks/>
          </p:cNvGrpSpPr>
          <p:nvPr/>
        </p:nvGrpSpPr>
        <p:grpSpPr bwMode="auto">
          <a:xfrm>
            <a:off x="5813425" y="4527550"/>
            <a:ext cx="1271588" cy="484188"/>
            <a:chOff x="3662" y="2852"/>
            <a:chExt cx="801" cy="305"/>
          </a:xfrm>
        </p:grpSpPr>
        <p:sp>
          <p:nvSpPr>
            <p:cNvPr id="13375" name="Rectangle 63"/>
            <p:cNvSpPr>
              <a:spLocks noChangeArrowheads="1"/>
            </p:cNvSpPr>
            <p:nvPr/>
          </p:nvSpPr>
          <p:spPr bwMode="auto">
            <a:xfrm>
              <a:off x="3662" y="2861"/>
              <a:ext cx="618" cy="287"/>
            </a:xfrm>
            <a:prstGeom prst="rect">
              <a:avLst/>
            </a:prstGeom>
            <a:noFill/>
            <a:ln w="9525">
              <a:noFill/>
              <a:miter lim="800000"/>
              <a:headEnd/>
              <a:tailEnd/>
            </a:ln>
          </p:spPr>
          <p:txBody>
            <a:bodyPr wrap="none" lIns="0" tIns="0" rIns="0" bIns="0">
              <a:spAutoFit/>
            </a:bodyPr>
            <a:lstStyle/>
            <a:p>
              <a:r>
                <a:rPr lang="en-US" sz="2600" b="0">
                  <a:solidFill>
                    <a:srgbClr val="000000"/>
                  </a:solidFill>
                  <a:latin typeface="Arial" charset="0"/>
                </a:rPr>
                <a:t>Area </a:t>
              </a:r>
              <a:endParaRPr lang="en-US"/>
            </a:p>
          </p:txBody>
        </p:sp>
        <p:sp>
          <p:nvSpPr>
            <p:cNvPr id="13376" name="Rectangle 64"/>
            <p:cNvSpPr>
              <a:spLocks noChangeArrowheads="1"/>
            </p:cNvSpPr>
            <p:nvPr/>
          </p:nvSpPr>
          <p:spPr bwMode="auto">
            <a:xfrm>
              <a:off x="4158" y="2852"/>
              <a:ext cx="305" cy="305"/>
            </a:xfrm>
            <a:prstGeom prst="rect">
              <a:avLst/>
            </a:prstGeom>
            <a:noFill/>
            <a:ln w="9525">
              <a:noFill/>
              <a:miter lim="800000"/>
              <a:headEnd/>
              <a:tailEnd/>
            </a:ln>
          </p:spPr>
          <p:txBody>
            <a:bodyPr wrap="none" lIns="0" tIns="0" rIns="0" bIns="0">
              <a:spAutoFit/>
            </a:bodyPr>
            <a:lstStyle/>
            <a:p>
              <a:r>
                <a:rPr lang="en-US" sz="2600" b="0" i="1">
                  <a:solidFill>
                    <a:srgbClr val="000000"/>
                  </a:solidFill>
                  <a:latin typeface="Arial" charset="0"/>
                </a:rPr>
                <a:t>B </a:t>
              </a:r>
              <a:endParaRPr lang="en-US"/>
            </a:p>
          </p:txBody>
        </p:sp>
      </p:grpSp>
      <p:sp>
        <p:nvSpPr>
          <p:cNvPr id="13378" name="Freeform 66"/>
          <p:cNvSpPr>
            <a:spLocks/>
          </p:cNvSpPr>
          <p:nvPr/>
        </p:nvSpPr>
        <p:spPr bwMode="auto">
          <a:xfrm>
            <a:off x="2568575" y="914400"/>
            <a:ext cx="4670425" cy="4721225"/>
          </a:xfrm>
          <a:custGeom>
            <a:avLst/>
            <a:gdLst/>
            <a:ahLst/>
            <a:cxnLst>
              <a:cxn ang="0">
                <a:pos x="2942" y="0"/>
              </a:cxn>
              <a:cxn ang="0">
                <a:pos x="0" y="2974"/>
              </a:cxn>
            </a:cxnLst>
            <a:rect l="0" t="0" r="r" b="b"/>
            <a:pathLst>
              <a:path w="2942" h="2974">
                <a:moveTo>
                  <a:pt x="2942" y="0"/>
                </a:moveTo>
                <a:cubicBezTo>
                  <a:pt x="2789" y="1501"/>
                  <a:pt x="1523" y="2598"/>
                  <a:pt x="0" y="297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sp>
        <p:nvSpPr>
          <p:cNvPr id="13368" name="Oval 56"/>
          <p:cNvSpPr>
            <a:spLocks noChangeArrowheads="1"/>
          </p:cNvSpPr>
          <p:nvPr/>
        </p:nvSpPr>
        <p:spPr bwMode="auto">
          <a:xfrm>
            <a:off x="6623050" y="2563813"/>
            <a:ext cx="166688" cy="168275"/>
          </a:xfrm>
          <a:prstGeom prst="ellipse">
            <a:avLst/>
          </a:prstGeom>
          <a:solidFill>
            <a:srgbClr val="660066"/>
          </a:solidFill>
          <a:ln w="26988">
            <a:solidFill>
              <a:srgbClr val="660066"/>
            </a:solidFill>
            <a:round/>
            <a:headEnd/>
            <a:tailEnd/>
          </a:ln>
        </p:spPr>
        <p:txBody>
          <a:bodyPr/>
          <a:lstStyle/>
          <a:p>
            <a:endParaRPr lang="en-US"/>
          </a:p>
        </p:txBody>
      </p:sp>
      <p:sp>
        <p:nvSpPr>
          <p:cNvPr id="13369" name="Oval 57"/>
          <p:cNvSpPr>
            <a:spLocks noChangeArrowheads="1"/>
          </p:cNvSpPr>
          <p:nvPr/>
        </p:nvSpPr>
        <p:spPr bwMode="auto">
          <a:xfrm>
            <a:off x="3157538" y="5356225"/>
            <a:ext cx="168275" cy="182563"/>
          </a:xfrm>
          <a:prstGeom prst="ellipse">
            <a:avLst/>
          </a:prstGeom>
          <a:solidFill>
            <a:srgbClr val="660066"/>
          </a:solidFill>
          <a:ln w="26988">
            <a:solidFill>
              <a:srgbClr val="660066"/>
            </a:solidFill>
            <a:round/>
            <a:headEnd/>
            <a:tailEnd/>
          </a:ln>
        </p:spPr>
        <p:txBody>
          <a:bodyPr/>
          <a:lstStyle/>
          <a:p>
            <a:endParaRPr lang="en-US"/>
          </a:p>
        </p:txBody>
      </p:sp>
      <p:sp>
        <p:nvSpPr>
          <p:cNvPr id="13370" name="Rectangle 58"/>
          <p:cNvSpPr>
            <a:spLocks noChangeArrowheads="1"/>
          </p:cNvSpPr>
          <p:nvPr/>
        </p:nvSpPr>
        <p:spPr bwMode="auto">
          <a:xfrm>
            <a:off x="2565400" y="920750"/>
            <a:ext cx="4713288" cy="4713288"/>
          </a:xfrm>
          <a:prstGeom prst="rect">
            <a:avLst/>
          </a:prstGeom>
          <a:noFill/>
          <a:ln w="82550">
            <a:solidFill>
              <a:srgbClr val="000000"/>
            </a:solidFill>
            <a:miter lim="800000"/>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64"/>
                                        </p:tgtEl>
                                        <p:attrNameLst>
                                          <p:attrName>style.visibility</p:attrName>
                                        </p:attrNameLst>
                                      </p:cBhvr>
                                      <p:to>
                                        <p:strVal val="visible"/>
                                      </p:to>
                                    </p:set>
                                    <p:animEffect transition="in" filter="wipe(left)">
                                      <p:cBhvr>
                                        <p:cTn id="7" dur="500"/>
                                        <p:tgtEl>
                                          <p:spTgt spid="1336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78"/>
                                        </p:tgtEl>
                                        <p:attrNameLst>
                                          <p:attrName>style.visibility</p:attrName>
                                        </p:attrNameLst>
                                      </p:cBhvr>
                                      <p:to>
                                        <p:strVal val="visible"/>
                                      </p:to>
                                    </p:set>
                                    <p:animEffect transition="in" filter="wipe(left)">
                                      <p:cBhvr>
                                        <p:cTn id="11" dur="500"/>
                                        <p:tgtEl>
                                          <p:spTgt spid="1337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369"/>
                                        </p:tgtEl>
                                        <p:attrNameLst>
                                          <p:attrName>style.visibility</p:attrName>
                                        </p:attrNameLst>
                                      </p:cBhvr>
                                      <p:to>
                                        <p:strVal val="visible"/>
                                      </p:to>
                                    </p:set>
                                    <p:animEffect transition="in" filter="wipe(up)">
                                      <p:cBhvr>
                                        <p:cTn id="15" dur="500"/>
                                        <p:tgtEl>
                                          <p:spTgt spid="1336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351"/>
                                        </p:tgtEl>
                                        <p:attrNameLst>
                                          <p:attrName>style.visibility</p:attrName>
                                        </p:attrNameLst>
                                      </p:cBhvr>
                                      <p:to>
                                        <p:strVal val="visible"/>
                                      </p:to>
                                    </p:set>
                                    <p:animEffect transition="in" filter="wipe(up)">
                                      <p:cBhvr>
                                        <p:cTn id="19" dur="500"/>
                                        <p:tgtEl>
                                          <p:spTgt spid="1335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368"/>
                                        </p:tgtEl>
                                        <p:attrNameLst>
                                          <p:attrName>style.visibility</p:attrName>
                                        </p:attrNameLst>
                                      </p:cBhvr>
                                      <p:to>
                                        <p:strVal val="visible"/>
                                      </p:to>
                                    </p:set>
                                    <p:animEffect transition="in" filter="wipe(up)">
                                      <p:cBhvr>
                                        <p:cTn id="23" dur="500"/>
                                        <p:tgtEl>
                                          <p:spTgt spid="1336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350"/>
                                        </p:tgtEl>
                                        <p:attrNameLst>
                                          <p:attrName>style.visibility</p:attrName>
                                        </p:attrNameLst>
                                      </p:cBhvr>
                                      <p:to>
                                        <p:strVal val="visible"/>
                                      </p:to>
                                    </p:set>
                                    <p:animEffect transition="in" filter="wipe(up)">
                                      <p:cBhvr>
                                        <p:cTn id="27" dur="500"/>
                                        <p:tgtEl>
                                          <p:spTgt spid="13350"/>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0" grpId="0" autoUpdateAnimBg="0"/>
      <p:bldP spid="13351" grpId="0" autoUpdateAnimBg="0"/>
      <p:bldP spid="13364" grpId="0" animBg="1"/>
      <p:bldP spid="13378" grpId="0" animBg="1"/>
      <p:bldP spid="13368" grpId="0" animBg="1"/>
      <p:bldP spid="13369"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b="0">
                <a:cs typeface="Arial" charset="0"/>
              </a:rPr>
              <a:t>The Gini Coefficient</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3795" name="Rectangle 3"/>
          <p:cNvSpPr>
            <a:spLocks noGrp="1" noChangeArrowheads="1"/>
          </p:cNvSpPr>
          <p:nvPr>
            <p:ph type="body" idx="1"/>
          </p:nvPr>
        </p:nvSpPr>
        <p:spPr/>
        <p:txBody>
          <a:bodyPr/>
          <a:lstStyle/>
          <a:p>
            <a:r>
              <a:rPr lang="en-US" sz="2800" dirty="0">
                <a:latin typeface="Arial" charset="0"/>
                <a:cs typeface="Arial" charset="0"/>
              </a:rPr>
              <a:t>The </a:t>
            </a:r>
            <a:r>
              <a:rPr lang="en-US" sz="2800" dirty="0" err="1">
                <a:solidFill>
                  <a:srgbClr val="660066"/>
                </a:solidFill>
                <a:latin typeface="Arial" charset="0"/>
                <a:cs typeface="Arial" charset="0"/>
              </a:rPr>
              <a:t>Gini</a:t>
            </a:r>
            <a:r>
              <a:rPr lang="en-US" sz="2800" dirty="0">
                <a:solidFill>
                  <a:srgbClr val="660066"/>
                </a:solidFill>
                <a:latin typeface="Arial" charset="0"/>
                <a:cs typeface="Arial" charset="0"/>
              </a:rPr>
              <a:t> Coefficient</a:t>
            </a:r>
            <a:r>
              <a:rPr lang="en-US" sz="2800" dirty="0">
                <a:latin typeface="Arial" charset="0"/>
                <a:cs typeface="Arial" charset="0"/>
              </a:rPr>
              <a:t> is the ratio of the area between the Lorenz curve and the perfect equality line (Area </a:t>
            </a:r>
            <a:r>
              <a:rPr lang="en-US" sz="2800" i="1" dirty="0">
                <a:latin typeface="Arial" charset="0"/>
                <a:cs typeface="Arial" charset="0"/>
              </a:rPr>
              <a:t>A</a:t>
            </a:r>
            <a:r>
              <a:rPr lang="en-US" sz="2800" dirty="0">
                <a:latin typeface="Arial" charset="0"/>
                <a:cs typeface="Arial" charset="0"/>
              </a:rPr>
              <a:t> in the previous slide) to the area under the perfect equality line (Areas </a:t>
            </a:r>
            <a:r>
              <a:rPr lang="en-US" sz="2800" i="1" dirty="0">
                <a:latin typeface="Arial" charset="0"/>
                <a:cs typeface="Arial" charset="0"/>
              </a:rPr>
              <a:t>A</a:t>
            </a:r>
            <a:r>
              <a:rPr lang="en-US" sz="2800" dirty="0">
                <a:latin typeface="Arial" charset="0"/>
                <a:cs typeface="Arial" charset="0"/>
              </a:rPr>
              <a:t> and </a:t>
            </a:r>
            <a:r>
              <a:rPr lang="en-US" sz="2800" i="1" dirty="0">
                <a:latin typeface="Arial" charset="0"/>
                <a:cs typeface="Arial" charset="0"/>
              </a:rPr>
              <a:t>B</a:t>
            </a:r>
            <a:r>
              <a:rPr lang="en-US" sz="2800" dirty="0" smtClean="0">
                <a:latin typeface="Arial" charset="0"/>
                <a:cs typeface="Arial" charset="0"/>
              </a:rPr>
              <a:t>).</a:t>
            </a:r>
          </a:p>
          <a:p>
            <a:endParaRPr lang="en-US" sz="2800" dirty="0" smtClean="0">
              <a:latin typeface="Arial" charset="0"/>
              <a:cs typeface="Arial" charset="0"/>
            </a:endParaRPr>
          </a:p>
          <a:p>
            <a:r>
              <a:rPr lang="en-US" sz="2800" dirty="0" smtClean="0">
                <a:latin typeface="Arial" charset="0"/>
                <a:cs typeface="Arial" charset="0"/>
              </a:rPr>
              <a:t>Closer to zero represents equality in distribution</a:t>
            </a:r>
            <a:endParaRPr lang="en-US" sz="2800" dirty="0">
              <a:cs typeface="Times New Roman" pitchFamily="18" charset="0"/>
            </a:endParaRPr>
          </a:p>
          <a:p>
            <a:pPr>
              <a:buFont typeface="Wingdings" pitchFamily="2" charset="2"/>
              <a:buNone/>
            </a:pPr>
            <a:endParaRPr lang="en-US" dirty="0"/>
          </a:p>
        </p:txBody>
      </p:sp>
      <p:pic>
        <p:nvPicPr>
          <p:cNvPr id="33798" name="Picture 6" descr="F:\Hyman PPT\equations\1109.tif"/>
          <p:cNvPicPr>
            <a:picLocks noChangeAspect="1" noChangeArrowheads="1"/>
          </p:cNvPicPr>
          <p:nvPr/>
        </p:nvPicPr>
        <p:blipFill>
          <a:blip r:embed="rId2" cstate="print"/>
          <a:srcRect/>
          <a:stretch>
            <a:fillRect/>
          </a:stretch>
        </p:blipFill>
        <p:spPr bwMode="auto">
          <a:xfrm>
            <a:off x="2311400" y="4953000"/>
            <a:ext cx="4524375" cy="99853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animEffect transition="in" filter="wipe(left)">
                                      <p:cBhvr>
                                        <p:cTn id="11" dur="500"/>
                                        <p:tgtEl>
                                          <p:spTgt spid="33795">
                                            <p:txEl>
                                              <p:pRg st="2" end="2"/>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798"/>
                                        </p:tgtEl>
                                        <p:attrNameLst>
                                          <p:attrName>style.visibility</p:attrName>
                                        </p:attrNameLst>
                                      </p:cBhvr>
                                      <p:to>
                                        <p:strVal val="visible"/>
                                      </p:to>
                                    </p:set>
                                    <p:animEffect transition="in" filter="wipe(left)">
                                      <p:cBhvr>
                                        <p:cTn id="15"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4000" b="1" dirty="0" smtClean="0">
                <a:latin typeface="Arial" charset="0"/>
                <a:cs typeface="Arial" charset="0"/>
              </a:rPr>
              <a:t> </a:t>
            </a:r>
            <a:r>
              <a:rPr lang="en-US" sz="3600" b="1" dirty="0" smtClean="0">
                <a:latin typeface="Arial" charset="0"/>
                <a:cs typeface="Times New Roman" pitchFamily="18" charset="0"/>
              </a:rPr>
              <a:t>Budget Balance and Government Debt</a:t>
            </a:r>
            <a:r>
              <a:rPr lang="en-US" sz="3600" dirty="0" smtClean="0">
                <a:latin typeface="Arial" charset="0"/>
              </a:rPr>
              <a:t> </a:t>
            </a:r>
            <a:endParaRPr lang="en-US" sz="3600" dirty="0">
              <a:latin typeface="Arial" charset="0"/>
            </a:endParaRP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cs typeface="Arial" charset="0"/>
              </a:rPr>
              <a:t>Budget Terms</a:t>
            </a:r>
            <a:r>
              <a:rPr lang="en-US"/>
              <a:t> </a:t>
            </a:r>
          </a:p>
        </p:txBody>
      </p:sp>
      <p:sp>
        <p:nvSpPr>
          <p:cNvPr id="11267" name="Rectangle 3"/>
          <p:cNvSpPr>
            <a:spLocks noGrp="1" noChangeArrowheads="1"/>
          </p:cNvSpPr>
          <p:nvPr>
            <p:ph type="body" idx="1"/>
          </p:nvPr>
        </p:nvSpPr>
        <p:spPr/>
        <p:txBody>
          <a:bodyPr/>
          <a:lstStyle/>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Surplus </a:t>
            </a:r>
            <a:r>
              <a:rPr lang="en-US" sz="2400" dirty="0">
                <a:latin typeface="Arial" charset="0"/>
                <a:cs typeface="Arial" charset="0"/>
              </a:rPr>
              <a:t>exists when Tax Revenues are greater than  Expenditures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A</a:t>
            </a:r>
            <a:r>
              <a:rPr lang="en-US" sz="2400" dirty="0">
                <a:solidFill>
                  <a:srgbClr val="660066"/>
                </a:solidFill>
                <a:latin typeface="Arial" charset="0"/>
                <a:cs typeface="Arial" charset="0"/>
              </a:rPr>
              <a:t> Budget Deficit </a:t>
            </a:r>
            <a:r>
              <a:rPr lang="en-US" sz="2400" dirty="0">
                <a:latin typeface="Arial" charset="0"/>
                <a:cs typeface="Arial" charset="0"/>
              </a:rPr>
              <a:t>exists when Expenditures are greater than Tax Revenues and is the difference between the two.</a:t>
            </a:r>
            <a:endParaRPr lang="en-US" sz="2400" dirty="0">
              <a:latin typeface="Arial" charset="0"/>
              <a:cs typeface="Times New Roman" pitchFamily="18" charset="0"/>
            </a:endParaRPr>
          </a:p>
          <a:p>
            <a:pPr>
              <a:buFont typeface="Wingdings" pitchFamily="2" charset="2"/>
              <a:buNone/>
            </a:pPr>
            <a:r>
              <a:rPr lang="en-US" sz="2400" dirty="0">
                <a:latin typeface="Arial" charset="0"/>
                <a:cs typeface="Arial" charset="0"/>
              </a:rPr>
              <a:t> </a:t>
            </a:r>
            <a:endParaRPr lang="en-US" sz="2400" dirty="0">
              <a:latin typeface="Arial" charset="0"/>
              <a:cs typeface="Times New Roman" pitchFamily="18" charset="0"/>
            </a:endParaRPr>
          </a:p>
          <a:p>
            <a:r>
              <a:rPr lang="en-US" sz="2400" dirty="0">
                <a:solidFill>
                  <a:schemeClr val="tx2"/>
                </a:solidFill>
                <a:latin typeface="Arial" charset="0"/>
                <a:cs typeface="Arial" charset="0"/>
              </a:rPr>
              <a:t>The</a:t>
            </a:r>
            <a:r>
              <a:rPr lang="en-US" sz="2400" dirty="0">
                <a:solidFill>
                  <a:srgbClr val="660066"/>
                </a:solidFill>
                <a:latin typeface="Arial" charset="0"/>
                <a:cs typeface="Arial" charset="0"/>
              </a:rPr>
              <a:t> National Debt </a:t>
            </a:r>
            <a:r>
              <a:rPr lang="en-US" sz="2400" dirty="0">
                <a:latin typeface="Arial" charset="0"/>
                <a:cs typeface="Arial" charset="0"/>
              </a:rPr>
              <a:t>is the sum of deficits minus the sum of all </a:t>
            </a:r>
            <a:r>
              <a:rPr lang="en-US" sz="2400" dirty="0" smtClean="0">
                <a:latin typeface="Arial" charset="0"/>
                <a:cs typeface="Arial" charset="0"/>
              </a:rPr>
              <a:t>surpluses</a:t>
            </a:r>
            <a:endParaRPr lang="en-US" sz="2400" dirty="0">
              <a:latin typeface="Arial" charset="0"/>
              <a:cs typeface="Times New Roman" pitchFamily="18" charset="0"/>
            </a:endParaRPr>
          </a:p>
          <a:p>
            <a:endParaRPr lang="en-US" sz="2400" dirty="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wipe(left)">
                                      <p:cBhvr>
                                        <p:cTn id="15" dur="500"/>
                                        <p:tgtEl>
                                          <p:spTgt spid="1126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wipe(left)">
                                      <p:cBhvr>
                                        <p:cTn id="19" dur="500"/>
                                        <p:tgtEl>
                                          <p:spTgt spid="1126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wipe(left)">
                                      <p:cBhvr>
                                        <p:cTn id="23"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r>
              <a:rPr lang="en-US">
                <a:cs typeface="Arial" charset="0"/>
              </a:rPr>
              <a:t>Controversies Over What To Do With the Current Surpluses</a:t>
            </a:r>
            <a:r>
              <a:rPr lang="en-US"/>
              <a:t> </a:t>
            </a:r>
          </a:p>
        </p:txBody>
      </p:sp>
      <p:sp>
        <p:nvSpPr>
          <p:cNvPr id="13315" name="Rectangle 3"/>
          <p:cNvSpPr>
            <a:spLocks noGrp="1" noChangeArrowheads="1"/>
          </p:cNvSpPr>
          <p:nvPr>
            <p:ph type="body" idx="1"/>
          </p:nvPr>
        </p:nvSpPr>
        <p:spPr/>
        <p:txBody>
          <a:bodyPr/>
          <a:lstStyle/>
          <a:p>
            <a:pPr>
              <a:buFont typeface="Wingdings" pitchFamily="2" charset="2"/>
              <a:buNone/>
            </a:pPr>
            <a:r>
              <a:rPr lang="en-US">
                <a:latin typeface="Arial" charset="0"/>
                <a:cs typeface="Arial" charset="0"/>
              </a:rPr>
              <a:t>Options</a:t>
            </a:r>
            <a:endParaRPr lang="en-US">
              <a:cs typeface="Times New Roman" pitchFamily="18" charset="0"/>
            </a:endParaRPr>
          </a:p>
          <a:p>
            <a:r>
              <a:rPr lang="en-US">
                <a:latin typeface="Arial" charset="0"/>
                <a:cs typeface="Arial" charset="0"/>
              </a:rPr>
              <a:t>Pay off portions of the national debt</a:t>
            </a:r>
            <a:endParaRPr lang="en-US">
              <a:cs typeface="Times New Roman" pitchFamily="18" charset="0"/>
            </a:endParaRPr>
          </a:p>
          <a:p>
            <a:r>
              <a:rPr lang="en-US">
                <a:latin typeface="Arial" charset="0"/>
                <a:cs typeface="Arial" charset="0"/>
              </a:rPr>
              <a:t>Cut taxes</a:t>
            </a:r>
            <a:endParaRPr lang="en-US">
              <a:cs typeface="Times New Roman" pitchFamily="18" charset="0"/>
            </a:endParaRPr>
          </a:p>
          <a:p>
            <a:r>
              <a:rPr lang="en-US">
                <a:latin typeface="Arial" charset="0"/>
                <a:cs typeface="Arial" charset="0"/>
              </a:rPr>
              <a:t>Increase spending on programs</a:t>
            </a:r>
            <a:endParaRPr lang="en-US">
              <a:cs typeface="Times New Roman" pitchFamily="18" charset="0"/>
            </a:endParaRPr>
          </a:p>
          <a:p>
            <a:r>
              <a:rPr lang="en-US">
                <a:latin typeface="Arial" charset="0"/>
                <a:cs typeface="Arial" charset="0"/>
              </a:rPr>
              <a:t>Set surpluses aside to make Social Security and Medicare more solvent</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Effect transition="in" filter="wipe(left)">
                                      <p:cBhvr>
                                        <p:cTn id="11" dur="500"/>
                                        <p:tgtEl>
                                          <p:spTgt spid="1331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wipe(left)">
                                      <p:cBhvr>
                                        <p:cTn id="15" dur="500"/>
                                        <p:tgtEl>
                                          <p:spTgt spid="1331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animEffect transition="in" filter="wipe(left)">
                                      <p:cBhvr>
                                        <p:cTn id="19" dur="500"/>
                                        <p:tgtEl>
                                          <p:spTgt spid="1331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animEffect transition="in" filter="wipe(left)">
                                      <p:cBhvr>
                                        <p:cTn id="23"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cs typeface="Arial" charset="0"/>
              </a:rPr>
              <a:t>High-Employment Deficit or Surplus</a:t>
            </a:r>
            <a:r>
              <a:rPr lang="en-US"/>
              <a:t> </a:t>
            </a:r>
          </a:p>
        </p:txBody>
      </p:sp>
      <p:sp>
        <p:nvSpPr>
          <p:cNvPr id="14339" name="Rectangle 3"/>
          <p:cNvSpPr>
            <a:spLocks noGrp="1" noChangeArrowheads="1"/>
          </p:cNvSpPr>
          <p:nvPr>
            <p:ph type="body" idx="1"/>
          </p:nvPr>
        </p:nvSpPr>
        <p:spPr>
          <a:xfrm>
            <a:off x="609600" y="2057400"/>
            <a:ext cx="7772400" cy="4114800"/>
          </a:xfrm>
        </p:spPr>
        <p:txBody>
          <a:bodyPr>
            <a:normAutofit/>
          </a:bodyPr>
          <a:lstStyle/>
          <a:p>
            <a:pPr>
              <a:lnSpc>
                <a:spcPct val="90000"/>
              </a:lnSpc>
            </a:pPr>
            <a:r>
              <a:rPr lang="en-US" sz="2400" dirty="0">
                <a:latin typeface="Arial" charset="0"/>
                <a:cs typeface="Arial" charset="0"/>
              </a:rPr>
              <a:t>The budget balance is altered significantly by the state of the economy. </a:t>
            </a:r>
            <a:endParaRPr lang="en-US" sz="2400" dirty="0" smtClean="0">
              <a:latin typeface="Arial" charset="0"/>
              <a:cs typeface="Arial" charset="0"/>
            </a:endParaRPr>
          </a:p>
          <a:p>
            <a:pPr lvl="1">
              <a:lnSpc>
                <a:spcPct val="90000"/>
              </a:lnSpc>
            </a:pPr>
            <a:r>
              <a:rPr lang="en-US" sz="2000" dirty="0" smtClean="0">
                <a:latin typeface="Arial" charset="0"/>
                <a:cs typeface="Arial" charset="0"/>
              </a:rPr>
              <a:t>Size of budget deficit or surplus varies with business cycles</a:t>
            </a:r>
            <a:endParaRPr lang="en-US" sz="2000" dirty="0">
              <a:latin typeface="Arial" charset="0"/>
              <a:cs typeface="Arial" charset="0"/>
            </a:endParaRPr>
          </a:p>
          <a:p>
            <a:pPr>
              <a:lnSpc>
                <a:spcPct val="90000"/>
              </a:lnSpc>
            </a:pPr>
            <a:endParaRPr lang="en-US" sz="2400" dirty="0" smtClean="0">
              <a:latin typeface="Arial" charset="0"/>
              <a:cs typeface="Arial" charset="0"/>
            </a:endParaRPr>
          </a:p>
          <a:p>
            <a:pPr>
              <a:lnSpc>
                <a:spcPct val="90000"/>
              </a:lnSpc>
            </a:pPr>
            <a:r>
              <a:rPr lang="en-US" sz="2400" dirty="0" smtClean="0">
                <a:latin typeface="Arial" charset="0"/>
                <a:cs typeface="Arial" charset="0"/>
              </a:rPr>
              <a:t>If </a:t>
            </a:r>
            <a:r>
              <a:rPr lang="en-US" sz="2400" dirty="0">
                <a:latin typeface="Arial" charset="0"/>
                <a:cs typeface="Arial" charset="0"/>
              </a:rPr>
              <a:t>GDP is rising quickly, then fewer people are drawing on the welfare state and more are paying taxes. </a:t>
            </a:r>
            <a:endParaRPr lang="en-US" sz="2400" dirty="0" smtClean="0">
              <a:latin typeface="Arial" charset="0"/>
              <a:cs typeface="Arial" charset="0"/>
            </a:endParaRPr>
          </a:p>
          <a:p>
            <a:pPr>
              <a:lnSpc>
                <a:spcPct val="90000"/>
              </a:lnSpc>
            </a:pPr>
            <a:endParaRPr lang="en-US" sz="2400" dirty="0" smtClean="0">
              <a:latin typeface="Arial" charset="0"/>
              <a:cs typeface="Arial" charset="0"/>
            </a:endParaRPr>
          </a:p>
          <a:p>
            <a:pPr>
              <a:lnSpc>
                <a:spcPct val="90000"/>
              </a:lnSpc>
            </a:pPr>
            <a:r>
              <a:rPr lang="en-US" sz="2400" dirty="0" smtClean="0">
                <a:latin typeface="Arial" charset="0"/>
                <a:cs typeface="Arial" charset="0"/>
              </a:rPr>
              <a:t>Deficits and Surpluses can be attributed to</a:t>
            </a:r>
          </a:p>
          <a:p>
            <a:pPr lvl="1">
              <a:lnSpc>
                <a:spcPct val="90000"/>
              </a:lnSpc>
            </a:pPr>
            <a:r>
              <a:rPr lang="en-US" sz="2000" dirty="0" smtClean="0">
                <a:latin typeface="Arial" charset="0"/>
                <a:cs typeface="Arial" charset="0"/>
              </a:rPr>
              <a:t>current year economic activity</a:t>
            </a:r>
          </a:p>
          <a:p>
            <a:pPr lvl="1">
              <a:lnSpc>
                <a:spcPct val="90000"/>
              </a:lnSpc>
            </a:pPr>
            <a:r>
              <a:rPr lang="en-US" sz="2000" dirty="0" smtClean="0">
                <a:latin typeface="Arial" charset="0"/>
                <a:cs typeface="Arial" charset="0"/>
              </a:rPr>
              <a:t>Structural imbalances between revenue and expenditure</a:t>
            </a:r>
            <a:endParaRPr lang="en-US" sz="20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left)">
                                      <p:cBhvr>
                                        <p:cTn id="10" dur="500"/>
                                        <p:tgtEl>
                                          <p:spTgt spid="14339">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339">
                                            <p:txEl>
                                              <p:pRg st="3" end="3"/>
                                            </p:txEl>
                                          </p:spTgt>
                                        </p:tgtEl>
                                        <p:attrNameLst>
                                          <p:attrName>style.visibility</p:attrName>
                                        </p:attrNameLst>
                                      </p:cBhvr>
                                      <p:to>
                                        <p:strVal val="visible"/>
                                      </p:to>
                                    </p:set>
                                    <p:animEffect transition="in" filter="wipe(left)">
                                      <p:cBhvr>
                                        <p:cTn id="14" dur="500"/>
                                        <p:tgtEl>
                                          <p:spTgt spid="14339">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4339">
                                            <p:txEl>
                                              <p:pRg st="5" end="5"/>
                                            </p:txEl>
                                          </p:spTgt>
                                        </p:tgtEl>
                                        <p:attrNameLst>
                                          <p:attrName>style.visibility</p:attrName>
                                        </p:attrNameLst>
                                      </p:cBhvr>
                                      <p:to>
                                        <p:strVal val="visible"/>
                                      </p:to>
                                    </p:set>
                                    <p:animEffect transition="in" filter="wipe(left)">
                                      <p:cBhvr>
                                        <p:cTn id="18" dur="500"/>
                                        <p:tgtEl>
                                          <p:spTgt spid="14339">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339">
                                            <p:txEl>
                                              <p:pRg st="6" end="6"/>
                                            </p:txEl>
                                          </p:spTgt>
                                        </p:tgtEl>
                                        <p:attrNameLst>
                                          <p:attrName>style.visibility</p:attrName>
                                        </p:attrNameLst>
                                      </p:cBhvr>
                                      <p:to>
                                        <p:strVal val="visible"/>
                                      </p:to>
                                    </p:set>
                                    <p:animEffect transition="in" filter="wipe(left)">
                                      <p:cBhvr>
                                        <p:cTn id="21" dur="500"/>
                                        <p:tgtEl>
                                          <p:spTgt spid="14339">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339">
                                            <p:txEl>
                                              <p:pRg st="7" end="7"/>
                                            </p:txEl>
                                          </p:spTgt>
                                        </p:tgtEl>
                                        <p:attrNameLst>
                                          <p:attrName>style.visibility</p:attrName>
                                        </p:attrNameLst>
                                      </p:cBhvr>
                                      <p:to>
                                        <p:strVal val="visible"/>
                                      </p:to>
                                    </p:set>
                                    <p:animEffect transition="in" filter="wipe(left)">
                                      <p:cBhvr>
                                        <p:cTn id="24" dur="5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cs typeface="Arial" charset="0"/>
              </a:rPr>
              <a:t>High-Employment Deficit or Surplus</a:t>
            </a:r>
            <a:r>
              <a:rPr lang="en-US"/>
              <a:t> </a:t>
            </a:r>
          </a:p>
        </p:txBody>
      </p:sp>
      <p:sp>
        <p:nvSpPr>
          <p:cNvPr id="14339" name="Rectangle 3"/>
          <p:cNvSpPr>
            <a:spLocks noGrp="1" noChangeArrowheads="1"/>
          </p:cNvSpPr>
          <p:nvPr>
            <p:ph type="body" idx="1"/>
          </p:nvPr>
        </p:nvSpPr>
        <p:spPr>
          <a:xfrm>
            <a:off x="609600" y="2057400"/>
            <a:ext cx="7772400" cy="4114800"/>
          </a:xfrm>
        </p:spPr>
        <p:txBody>
          <a:bodyPr>
            <a:normAutofit/>
          </a:bodyPr>
          <a:lstStyle/>
          <a:p>
            <a:pPr>
              <a:lnSpc>
                <a:spcPct val="90000"/>
              </a:lnSpc>
            </a:pPr>
            <a:r>
              <a:rPr lang="en-US" sz="2800" dirty="0" smtClean="0">
                <a:latin typeface="Arial" charset="0"/>
                <a:cs typeface="Arial" charset="0"/>
              </a:rPr>
              <a:t>The </a:t>
            </a:r>
            <a:r>
              <a:rPr lang="en-US" sz="2800" dirty="0">
                <a:latin typeface="Arial" charset="0"/>
                <a:cs typeface="Arial" charset="0"/>
              </a:rPr>
              <a:t>high-employment deficit or surplus is what the surplus would be if unemployment were </a:t>
            </a:r>
            <a:r>
              <a:rPr lang="en-US" sz="2800" dirty="0" smtClean="0">
                <a:latin typeface="Arial" charset="0"/>
                <a:cs typeface="Arial" charset="0"/>
              </a:rPr>
              <a:t>low.</a:t>
            </a:r>
          </a:p>
          <a:p>
            <a:pPr lvl="1">
              <a:lnSpc>
                <a:spcPct val="90000"/>
              </a:lnSpc>
            </a:pPr>
            <a:r>
              <a:rPr lang="en-US" sz="2400" dirty="0" smtClean="0">
                <a:latin typeface="Arial" charset="0"/>
                <a:cs typeface="Arial" charset="0"/>
              </a:rPr>
              <a:t>usually estimated at 5-6%</a:t>
            </a:r>
          </a:p>
          <a:p>
            <a:pPr lvl="1">
              <a:lnSpc>
                <a:spcPct val="90000"/>
              </a:lnSpc>
            </a:pPr>
            <a:r>
              <a:rPr lang="en-US" sz="2400" dirty="0" smtClean="0">
                <a:latin typeface="Arial" charset="0"/>
                <a:cs typeface="Arial" charset="0"/>
              </a:rPr>
              <a:t>Deficits receipts and expenditure if 95-96 were employed</a:t>
            </a:r>
            <a:endParaRPr lang="en-US" sz="2400" dirty="0">
              <a:latin typeface="Arial" charset="0"/>
              <a:cs typeface="Arial" charset="0"/>
            </a:endParaRPr>
          </a:p>
          <a:p>
            <a:pPr>
              <a:lnSpc>
                <a:spcPct val="90000"/>
              </a:lnSpc>
            </a:pPr>
            <a:endParaRPr lang="en-US" sz="2800" dirty="0" smtClean="0">
              <a:latin typeface="Arial" charset="0"/>
              <a:cs typeface="Arial" charset="0"/>
            </a:endParaRPr>
          </a:p>
          <a:p>
            <a:pPr>
              <a:lnSpc>
                <a:spcPct val="90000"/>
              </a:lnSpc>
            </a:pPr>
            <a:r>
              <a:rPr lang="en-US" sz="2800" dirty="0" smtClean="0">
                <a:latin typeface="Arial" charset="0"/>
                <a:cs typeface="Arial" charset="0"/>
              </a:rPr>
              <a:t>Economists </a:t>
            </a:r>
            <a:r>
              <a:rPr lang="en-US" sz="2800" dirty="0">
                <a:latin typeface="Arial" charset="0"/>
                <a:cs typeface="Arial" charset="0"/>
              </a:rPr>
              <a:t>often prefer this measure to the actual level of the deficit or surplus when advocating policy.</a:t>
            </a:r>
            <a:endParaRPr lang="en-US" sz="2800" dirty="0">
              <a:cs typeface="Times New Roman" pitchFamily="18" charset="0"/>
            </a:endParaRPr>
          </a:p>
          <a:p>
            <a:pPr>
              <a:lnSpc>
                <a:spcPct val="90000"/>
              </a:lnSpc>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wipe(left)">
                                      <p:cBhvr>
                                        <p:cTn id="10" dur="500"/>
                                        <p:tgtEl>
                                          <p:spTgt spid="1433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wipe(left)">
                                      <p:cBhvr>
                                        <p:cTn id="13" dur="500"/>
                                        <p:tgtEl>
                                          <p:spTgt spid="14339">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wipe(left)">
                                      <p:cBhvr>
                                        <p:cTn id="1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cs typeface="Arial" charset="0"/>
              </a:rPr>
              <a:t>Unified Budget</a:t>
            </a:r>
            <a:r>
              <a:rPr lang="en-US"/>
              <a:t> </a:t>
            </a:r>
          </a:p>
        </p:txBody>
      </p:sp>
      <p:sp>
        <p:nvSpPr>
          <p:cNvPr id="16387" name="Rectangle 3"/>
          <p:cNvSpPr>
            <a:spLocks noGrp="1" noChangeArrowheads="1"/>
          </p:cNvSpPr>
          <p:nvPr>
            <p:ph type="body" idx="1"/>
          </p:nvPr>
        </p:nvSpPr>
        <p:spPr/>
        <p:txBody>
          <a:bodyPr/>
          <a:lstStyle/>
          <a:p>
            <a:pPr>
              <a:lnSpc>
                <a:spcPct val="90000"/>
              </a:lnSpc>
            </a:pPr>
            <a:r>
              <a:rPr lang="en-US" dirty="0">
                <a:latin typeface="Arial" charset="0"/>
                <a:cs typeface="Arial" charset="0"/>
              </a:rPr>
              <a:t>The </a:t>
            </a:r>
            <a:r>
              <a:rPr lang="en-US" dirty="0">
                <a:solidFill>
                  <a:srgbClr val="660066"/>
                </a:solidFill>
                <a:latin typeface="Arial" charset="0"/>
                <a:cs typeface="Arial" charset="0"/>
              </a:rPr>
              <a:t>Unified Budget</a:t>
            </a:r>
            <a:r>
              <a:rPr lang="en-US" dirty="0">
                <a:latin typeface="Arial" charset="0"/>
                <a:cs typeface="Arial" charset="0"/>
              </a:rPr>
              <a:t> is the sum of the on- and off-budget deficits and surpluses. </a:t>
            </a:r>
          </a:p>
          <a:p>
            <a:pPr>
              <a:lnSpc>
                <a:spcPct val="90000"/>
              </a:lnSpc>
            </a:pPr>
            <a:endParaRPr lang="en-US" dirty="0" smtClean="0">
              <a:latin typeface="Arial" charset="0"/>
              <a:cs typeface="Arial" charset="0"/>
            </a:endParaRPr>
          </a:p>
          <a:p>
            <a:pPr>
              <a:lnSpc>
                <a:spcPct val="90000"/>
              </a:lnSpc>
            </a:pPr>
            <a:r>
              <a:rPr lang="en-US" dirty="0" smtClean="0">
                <a:latin typeface="Arial" charset="0"/>
                <a:cs typeface="Arial" charset="0"/>
              </a:rPr>
              <a:t>If </a:t>
            </a:r>
            <a:r>
              <a:rPr lang="en-US" dirty="0">
                <a:latin typeface="Arial" charset="0"/>
                <a:cs typeface="Arial" charset="0"/>
              </a:rPr>
              <a:t>this is a net deficit, then the government must borrow new money from the public. </a:t>
            </a:r>
          </a:p>
          <a:p>
            <a:pPr>
              <a:lnSpc>
                <a:spcPct val="90000"/>
              </a:lnSpc>
            </a:pPr>
            <a:endParaRPr lang="en-US" dirty="0" smtClean="0">
              <a:latin typeface="Arial" charset="0"/>
              <a:cs typeface="Arial" charset="0"/>
            </a:endParaRPr>
          </a:p>
          <a:p>
            <a:pPr>
              <a:lnSpc>
                <a:spcPct val="90000"/>
              </a:lnSpc>
            </a:pPr>
            <a:r>
              <a:rPr lang="en-US" dirty="0" smtClean="0">
                <a:latin typeface="Arial" charset="0"/>
                <a:cs typeface="Arial" charset="0"/>
              </a:rPr>
              <a:t>If </a:t>
            </a:r>
            <a:r>
              <a:rPr lang="en-US" dirty="0">
                <a:latin typeface="Arial" charset="0"/>
                <a:cs typeface="Arial" charset="0"/>
              </a:rPr>
              <a:t>it is a net surplus, then it is a net provider of capital to the private sector.</a:t>
            </a:r>
            <a:endParaRPr lang="en-US" dirty="0">
              <a:cs typeface="Times New Roman" pitchFamily="18" charset="0"/>
            </a:endParaRPr>
          </a:p>
          <a:p>
            <a:pPr>
              <a:lnSpc>
                <a:spcPct val="90000"/>
              </a:lnSpc>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animEffect transition="in" filter="wipe(left)">
                                      <p:cBhvr>
                                        <p:cTn id="11" dur="500"/>
                                        <p:tgtEl>
                                          <p:spTgt spid="16387">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animEffect transition="in" filter="wipe(left)">
                                      <p:cBhvr>
                                        <p:cTn id="15"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cs typeface="Arial" charset="0"/>
              </a:rPr>
              <a:t>Real Surpluses and Deficits</a:t>
            </a:r>
            <a:r>
              <a:rPr lang="en-US"/>
              <a:t> </a:t>
            </a:r>
          </a:p>
        </p:txBody>
      </p:sp>
      <p:sp>
        <p:nvSpPr>
          <p:cNvPr id="18435" name="Rectangle 3"/>
          <p:cNvSpPr>
            <a:spLocks noGrp="1" noChangeArrowheads="1"/>
          </p:cNvSpPr>
          <p:nvPr>
            <p:ph type="body" idx="1"/>
          </p:nvPr>
        </p:nvSpPr>
        <p:spPr/>
        <p:txBody>
          <a:bodyPr/>
          <a:lstStyle/>
          <a:p>
            <a:r>
              <a:rPr lang="en-US">
                <a:solidFill>
                  <a:srgbClr val="660066"/>
                </a:solidFill>
                <a:latin typeface="Arial" charset="0"/>
                <a:cs typeface="Arial" charset="0"/>
              </a:rPr>
              <a:t>Real Surpluses</a:t>
            </a:r>
            <a:r>
              <a:rPr lang="en-US">
                <a:latin typeface="Arial" charset="0"/>
                <a:cs typeface="Arial" charset="0"/>
              </a:rPr>
              <a:t> and </a:t>
            </a:r>
            <a:r>
              <a:rPr lang="en-US">
                <a:solidFill>
                  <a:srgbClr val="660066"/>
                </a:solidFill>
                <a:latin typeface="Arial" charset="0"/>
                <a:cs typeface="Arial" charset="0"/>
              </a:rPr>
              <a:t>Real Deficits</a:t>
            </a:r>
            <a:r>
              <a:rPr lang="en-US">
                <a:latin typeface="Arial" charset="0"/>
                <a:cs typeface="Arial" charset="0"/>
              </a:rPr>
              <a:t> are expressed in inflation-adjusted terms.</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a:cs typeface="Arial" charset="0"/>
              </a:rPr>
              <a:t>Economic Effects of Federal Budget Deficits</a:t>
            </a:r>
            <a:r>
              <a:rPr lang="en-US"/>
              <a:t> </a:t>
            </a:r>
          </a:p>
        </p:txBody>
      </p:sp>
      <p:sp>
        <p:nvSpPr>
          <p:cNvPr id="19459" name="Rectangle 3"/>
          <p:cNvSpPr>
            <a:spLocks noGrp="1" noChangeArrowheads="1"/>
          </p:cNvSpPr>
          <p:nvPr>
            <p:ph type="body" idx="1"/>
          </p:nvPr>
        </p:nvSpPr>
        <p:spPr>
          <a:xfrm>
            <a:off x="685800" y="2438400"/>
            <a:ext cx="7772400" cy="3657600"/>
          </a:xfrm>
        </p:spPr>
        <p:txBody>
          <a:bodyPr/>
          <a:lstStyle/>
          <a:p>
            <a:r>
              <a:rPr lang="en-US" dirty="0" smtClean="0">
                <a:latin typeface="Arial" charset="0"/>
                <a:cs typeface="Arial" charset="0"/>
              </a:rPr>
              <a:t>Deficits can be financed by taxes or issuing bonds</a:t>
            </a:r>
          </a:p>
          <a:p>
            <a:pPr lvl="1"/>
            <a:r>
              <a:rPr lang="en-US" dirty="0" smtClean="0">
                <a:latin typeface="Arial" charset="0"/>
                <a:cs typeface="Arial" charset="0"/>
              </a:rPr>
              <a:t>Borrowing rather than taxing can improve votes for a politician</a:t>
            </a:r>
          </a:p>
          <a:p>
            <a:pPr lvl="1"/>
            <a:r>
              <a:rPr lang="en-US" dirty="0" smtClean="0">
                <a:latin typeface="Arial" charset="0"/>
                <a:cs typeface="Arial" charset="0"/>
              </a:rPr>
              <a:t>Borrowing postpones the burden of taxation</a:t>
            </a:r>
          </a:p>
          <a:p>
            <a:pPr lvl="1"/>
            <a:endParaRPr lang="en-US"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left)">
                                      <p:cBhvr>
                                        <p:cTn id="10" dur="500"/>
                                        <p:tgtEl>
                                          <p:spTgt spid="1945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left)">
                                      <p:cBhvr>
                                        <p:cTn id="13"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685800" y="-228600"/>
            <a:ext cx="7772400" cy="1143000"/>
          </a:xfrm>
        </p:spPr>
        <p:txBody>
          <a:bodyPr/>
          <a:lstStyle/>
          <a:p>
            <a:r>
              <a:rPr lang="en-US" sz="2400" dirty="0" smtClean="0"/>
              <a:t>Government </a:t>
            </a:r>
            <a:r>
              <a:rPr lang="en-US" sz="2400" dirty="0"/>
              <a:t>Demand for </a:t>
            </a:r>
            <a:r>
              <a:rPr lang="en-US" sz="2400" dirty="0" err="1"/>
              <a:t>Loanable</a:t>
            </a:r>
            <a:r>
              <a:rPr lang="en-US" sz="2400" dirty="0"/>
              <a:t> Funds and the Market Rate of Interest</a:t>
            </a:r>
          </a:p>
        </p:txBody>
      </p:sp>
      <p:sp>
        <p:nvSpPr>
          <p:cNvPr id="5154" name="Rectangle 34"/>
          <p:cNvSpPr>
            <a:spLocks noChangeArrowheads="1"/>
          </p:cNvSpPr>
          <p:nvPr/>
        </p:nvSpPr>
        <p:spPr bwMode="auto">
          <a:xfrm rot="16200000">
            <a:off x="350044" y="2875756"/>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5155" name="Rectangle 35"/>
          <p:cNvSpPr>
            <a:spLocks noChangeArrowheads="1"/>
          </p:cNvSpPr>
          <p:nvPr/>
        </p:nvSpPr>
        <p:spPr bwMode="auto">
          <a:xfrm>
            <a:off x="3048000" y="63087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5156" name="Rectangle 36"/>
          <p:cNvSpPr>
            <a:spLocks noChangeArrowheads="1"/>
          </p:cNvSpPr>
          <p:nvPr/>
        </p:nvSpPr>
        <p:spPr bwMode="auto">
          <a:xfrm>
            <a:off x="2209800" y="5957888"/>
            <a:ext cx="184150" cy="396875"/>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a:t>
            </a:r>
            <a:endParaRPr lang="en-US"/>
          </a:p>
        </p:txBody>
      </p:sp>
      <p:sp>
        <p:nvSpPr>
          <p:cNvPr id="5157" name="Rectangle 37"/>
          <p:cNvSpPr>
            <a:spLocks noChangeArrowheads="1"/>
          </p:cNvSpPr>
          <p:nvPr/>
        </p:nvSpPr>
        <p:spPr bwMode="auto">
          <a:xfrm>
            <a:off x="43195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67" name="Rectangle 47"/>
          <p:cNvSpPr>
            <a:spLocks noChangeArrowheads="1"/>
          </p:cNvSpPr>
          <p:nvPr/>
        </p:nvSpPr>
        <p:spPr bwMode="auto">
          <a:xfrm>
            <a:off x="5024438" y="2266950"/>
            <a:ext cx="552450"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5169" name="Rectangle 49"/>
          <p:cNvSpPr>
            <a:spLocks noChangeArrowheads="1"/>
          </p:cNvSpPr>
          <p:nvPr/>
        </p:nvSpPr>
        <p:spPr bwMode="auto">
          <a:xfrm>
            <a:off x="4776788" y="5861050"/>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1" name="Rectangle 51"/>
          <p:cNvSpPr>
            <a:spLocks noChangeArrowheads="1"/>
          </p:cNvSpPr>
          <p:nvPr/>
        </p:nvSpPr>
        <p:spPr bwMode="auto">
          <a:xfrm>
            <a:off x="1914525" y="2281238"/>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5173" name="Rectangle 53"/>
          <p:cNvSpPr>
            <a:spLocks noChangeArrowheads="1"/>
          </p:cNvSpPr>
          <p:nvPr/>
        </p:nvSpPr>
        <p:spPr bwMode="auto">
          <a:xfrm>
            <a:off x="1914525" y="2806700"/>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5175" name="Rectangle 55"/>
          <p:cNvSpPr>
            <a:spLocks noChangeArrowheads="1"/>
          </p:cNvSpPr>
          <p:nvPr/>
        </p:nvSpPr>
        <p:spPr bwMode="auto">
          <a:xfrm>
            <a:off x="4579938" y="2751138"/>
            <a:ext cx="220662"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2" name="Group 64"/>
          <p:cNvGrpSpPr>
            <a:grpSpLocks/>
          </p:cNvGrpSpPr>
          <p:nvPr/>
        </p:nvGrpSpPr>
        <p:grpSpPr bwMode="auto">
          <a:xfrm>
            <a:off x="3282950" y="912813"/>
            <a:ext cx="3346450" cy="3332162"/>
            <a:chOff x="2068" y="575"/>
            <a:chExt cx="2108" cy="2099"/>
          </a:xfrm>
        </p:grpSpPr>
        <p:sp>
          <p:nvSpPr>
            <p:cNvPr id="5168" name="Line 48"/>
            <p:cNvSpPr>
              <a:spLocks noChangeShapeType="1"/>
            </p:cNvSpPr>
            <p:nvPr/>
          </p:nvSpPr>
          <p:spPr bwMode="auto">
            <a:xfrm flipH="1">
              <a:off x="2068" y="724"/>
              <a:ext cx="1750" cy="1950"/>
            </a:xfrm>
            <a:prstGeom prst="line">
              <a:avLst/>
            </a:prstGeom>
            <a:noFill/>
            <a:ln w="82550">
              <a:solidFill>
                <a:srgbClr val="006600"/>
              </a:solidFill>
              <a:round/>
              <a:headEnd/>
              <a:tailEnd/>
            </a:ln>
          </p:spPr>
          <p:txBody>
            <a:bodyPr/>
            <a:lstStyle/>
            <a:p>
              <a:endParaRPr lang="en-US"/>
            </a:p>
          </p:txBody>
        </p:sp>
        <p:sp>
          <p:nvSpPr>
            <p:cNvPr id="5176" name="Rectangle 56"/>
            <p:cNvSpPr>
              <a:spLocks noChangeArrowheads="1"/>
            </p:cNvSpPr>
            <p:nvPr/>
          </p:nvSpPr>
          <p:spPr bwMode="auto">
            <a:xfrm>
              <a:off x="3871" y="575"/>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grpSp>
      <p:grpSp>
        <p:nvGrpSpPr>
          <p:cNvPr id="3" name="Group 61"/>
          <p:cNvGrpSpPr>
            <a:grpSpLocks/>
          </p:cNvGrpSpPr>
          <p:nvPr/>
        </p:nvGrpSpPr>
        <p:grpSpPr bwMode="auto">
          <a:xfrm>
            <a:off x="2301875" y="2489200"/>
            <a:ext cx="2543175" cy="3289300"/>
            <a:chOff x="1450" y="1568"/>
            <a:chExt cx="1602" cy="2072"/>
          </a:xfrm>
        </p:grpSpPr>
        <p:sp>
          <p:nvSpPr>
            <p:cNvPr id="5179" name="Freeform 59"/>
            <p:cNvSpPr>
              <a:spLocks/>
            </p:cNvSpPr>
            <p:nvPr/>
          </p:nvSpPr>
          <p:spPr bwMode="auto">
            <a:xfrm>
              <a:off x="1450" y="1568"/>
              <a:ext cx="1602" cy="2072"/>
            </a:xfrm>
            <a:custGeom>
              <a:avLst/>
              <a:gdLst/>
              <a:ahLst/>
              <a:cxnLst>
                <a:cxn ang="0">
                  <a:pos x="0" y="0"/>
                </a:cxn>
                <a:cxn ang="0">
                  <a:pos x="1602" y="0"/>
                </a:cxn>
                <a:cxn ang="0">
                  <a:pos x="1602" y="2072"/>
                </a:cxn>
              </a:cxnLst>
              <a:rect l="0" t="0" r="r" b="b"/>
              <a:pathLst>
                <a:path w="1602" h="2072">
                  <a:moveTo>
                    <a:pt x="0" y="0"/>
                  </a:moveTo>
                  <a:lnTo>
                    <a:pt x="1602" y="0"/>
                  </a:lnTo>
                  <a:lnTo>
                    <a:pt x="1602" y="2072"/>
                  </a:lnTo>
                </a:path>
              </a:pathLst>
            </a:custGeom>
            <a:noFill/>
            <a:ln w="82550" cap="rnd">
              <a:solidFill>
                <a:srgbClr val="006600"/>
              </a:solidFill>
              <a:prstDash val="sysDot"/>
              <a:round/>
              <a:headEnd/>
              <a:tailEnd/>
            </a:ln>
          </p:spPr>
          <p:txBody>
            <a:bodyPr/>
            <a:lstStyle/>
            <a:p>
              <a:endParaRPr lang="en-US"/>
            </a:p>
          </p:txBody>
        </p:sp>
        <p:sp>
          <p:nvSpPr>
            <p:cNvPr id="5180" name="Freeform 60"/>
            <p:cNvSpPr>
              <a:spLocks/>
            </p:cNvSpPr>
            <p:nvPr/>
          </p:nvSpPr>
          <p:spPr bwMode="auto">
            <a:xfrm>
              <a:off x="1450" y="1864"/>
              <a:ext cx="1341" cy="1776"/>
            </a:xfrm>
            <a:custGeom>
              <a:avLst/>
              <a:gdLst/>
              <a:ahLst/>
              <a:cxnLst>
                <a:cxn ang="0">
                  <a:pos x="0" y="0"/>
                </a:cxn>
                <a:cxn ang="0">
                  <a:pos x="1341" y="0"/>
                </a:cxn>
                <a:cxn ang="0">
                  <a:pos x="1341" y="1776"/>
                </a:cxn>
              </a:cxnLst>
              <a:rect l="0" t="0" r="r" b="b"/>
              <a:pathLst>
                <a:path w="1341" h="1776">
                  <a:moveTo>
                    <a:pt x="0" y="0"/>
                  </a:moveTo>
                  <a:lnTo>
                    <a:pt x="1341" y="0"/>
                  </a:lnTo>
                  <a:lnTo>
                    <a:pt x="1341" y="1776"/>
                  </a:lnTo>
                </a:path>
              </a:pathLst>
            </a:custGeom>
            <a:noFill/>
            <a:ln w="82550" cap="rnd">
              <a:solidFill>
                <a:srgbClr val="006600"/>
              </a:solidFill>
              <a:prstDash val="sysDot"/>
              <a:round/>
              <a:headEnd/>
              <a:tailEnd/>
            </a:ln>
          </p:spPr>
          <p:txBody>
            <a:bodyPr/>
            <a:lstStyle/>
            <a:p>
              <a:endParaRPr lang="en-US"/>
            </a:p>
          </p:txBody>
        </p:sp>
      </p:grpSp>
      <p:sp>
        <p:nvSpPr>
          <p:cNvPr id="5182" name="Freeform 62"/>
          <p:cNvSpPr>
            <a:spLocks/>
          </p:cNvSpPr>
          <p:nvPr/>
        </p:nvSpPr>
        <p:spPr bwMode="auto">
          <a:xfrm>
            <a:off x="2301875" y="831850"/>
            <a:ext cx="5307013" cy="4946650"/>
          </a:xfrm>
          <a:custGeom>
            <a:avLst/>
            <a:gdLst/>
            <a:ahLst/>
            <a:cxnLst>
              <a:cxn ang="0">
                <a:pos x="0" y="0"/>
              </a:cxn>
              <a:cxn ang="0">
                <a:pos x="0" y="3116"/>
              </a:cxn>
              <a:cxn ang="0">
                <a:pos x="3343" y="3116"/>
              </a:cxn>
            </a:cxnLst>
            <a:rect l="0" t="0" r="r" b="b"/>
            <a:pathLst>
              <a:path w="3343" h="3116">
                <a:moveTo>
                  <a:pt x="0" y="0"/>
                </a:moveTo>
                <a:lnTo>
                  <a:pt x="0" y="3116"/>
                </a:lnTo>
                <a:lnTo>
                  <a:pt x="3343" y="3116"/>
                </a:lnTo>
              </a:path>
            </a:pathLst>
          </a:custGeom>
          <a:noFill/>
          <a:ln w="82550">
            <a:solidFill>
              <a:srgbClr val="000000"/>
            </a:solidFill>
            <a:prstDash val="solid"/>
            <a:round/>
            <a:headEnd/>
            <a:tailEnd/>
          </a:ln>
        </p:spPr>
        <p:txBody>
          <a:bodyPr/>
          <a:lstStyle/>
          <a:p>
            <a:endParaRPr lang="en-US"/>
          </a:p>
        </p:txBody>
      </p:sp>
      <p:grpSp>
        <p:nvGrpSpPr>
          <p:cNvPr id="4" name="Group 65"/>
          <p:cNvGrpSpPr>
            <a:grpSpLocks/>
          </p:cNvGrpSpPr>
          <p:nvPr/>
        </p:nvGrpSpPr>
        <p:grpSpPr bwMode="auto">
          <a:xfrm>
            <a:off x="3614738" y="1162050"/>
            <a:ext cx="4510087" cy="3502025"/>
            <a:chOff x="2277" y="732"/>
            <a:chExt cx="2841" cy="2206"/>
          </a:xfrm>
        </p:grpSpPr>
        <p:sp>
          <p:nvSpPr>
            <p:cNvPr id="5177" name="Line 57"/>
            <p:cNvSpPr>
              <a:spLocks noChangeShapeType="1"/>
            </p:cNvSpPr>
            <p:nvPr/>
          </p:nvSpPr>
          <p:spPr bwMode="auto">
            <a:xfrm>
              <a:off x="2277" y="732"/>
              <a:ext cx="1907" cy="2055"/>
            </a:xfrm>
            <a:prstGeom prst="line">
              <a:avLst/>
            </a:prstGeom>
            <a:noFill/>
            <a:ln w="82550">
              <a:solidFill>
                <a:srgbClr val="006600"/>
              </a:solidFill>
              <a:round/>
              <a:headEnd/>
              <a:tailEnd/>
            </a:ln>
          </p:spPr>
          <p:txBody>
            <a:bodyPr/>
            <a:lstStyle/>
            <a:p>
              <a:endParaRPr lang="en-US"/>
            </a:p>
          </p:txBody>
        </p:sp>
        <p:sp>
          <p:nvSpPr>
            <p:cNvPr id="5183" name="Rectangle 63"/>
            <p:cNvSpPr>
              <a:spLocks noChangeArrowheads="1"/>
            </p:cNvSpPr>
            <p:nvPr/>
          </p:nvSpPr>
          <p:spPr bwMode="auto">
            <a:xfrm>
              <a:off x="4272" y="2688"/>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grpSp>
        <p:nvGrpSpPr>
          <p:cNvPr id="5" name="Group 66"/>
          <p:cNvGrpSpPr>
            <a:grpSpLocks/>
          </p:cNvGrpSpPr>
          <p:nvPr/>
        </p:nvGrpSpPr>
        <p:grpSpPr bwMode="auto">
          <a:xfrm>
            <a:off x="3130550" y="1397000"/>
            <a:ext cx="3230563" cy="3838575"/>
            <a:chOff x="1972" y="880"/>
            <a:chExt cx="2035" cy="2418"/>
          </a:xfrm>
        </p:grpSpPr>
        <p:sp>
          <p:nvSpPr>
            <p:cNvPr id="5159" name="Rectangle 39"/>
            <p:cNvSpPr>
              <a:spLocks noChangeArrowheads="1"/>
            </p:cNvSpPr>
            <p:nvPr/>
          </p:nvSpPr>
          <p:spPr bwMode="auto">
            <a:xfrm>
              <a:off x="3723" y="3048"/>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5178" name="Line 58"/>
            <p:cNvSpPr>
              <a:spLocks noChangeShapeType="1"/>
            </p:cNvSpPr>
            <p:nvPr/>
          </p:nvSpPr>
          <p:spPr bwMode="auto">
            <a:xfrm>
              <a:off x="1972" y="880"/>
              <a:ext cx="1768" cy="2151"/>
            </a:xfrm>
            <a:prstGeom prst="line">
              <a:avLst/>
            </a:prstGeom>
            <a:noFill/>
            <a:ln w="82550">
              <a:solidFill>
                <a:srgbClr val="000000"/>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75">
                                            <p:txEl>
                                              <p:pRg st="0" end="0"/>
                                            </p:txEl>
                                          </p:spTgt>
                                        </p:tgtEl>
                                        <p:attrNameLst>
                                          <p:attrName>style.visibility</p:attrName>
                                        </p:attrNameLst>
                                      </p:cBhvr>
                                      <p:to>
                                        <p:strVal val="visible"/>
                                      </p:to>
                                    </p:set>
                                    <p:animEffect transition="in" filter="wipe(left)">
                                      <p:cBhvr>
                                        <p:cTn id="19" dur="500"/>
                                        <p:tgtEl>
                                          <p:spTgt spid="5175">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167">
                                            <p:txEl>
                                              <p:pRg st="0" end="0"/>
                                            </p:txEl>
                                          </p:spTgt>
                                        </p:tgtEl>
                                        <p:attrNameLst>
                                          <p:attrName>style.visibility</p:attrName>
                                        </p:attrNameLst>
                                      </p:cBhvr>
                                      <p:to>
                                        <p:strVal val="visible"/>
                                      </p:to>
                                    </p:set>
                                    <p:animEffect transition="in" filter="wipe(left)">
                                      <p:cBhvr>
                                        <p:cTn id="23" dur="500"/>
                                        <p:tgtEl>
                                          <p:spTgt spid="5167">
                                            <p:txEl>
                                              <p:pRg st="0" end="0"/>
                                            </p:txEl>
                                          </p:spTgt>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7" grpId="0" build="p" autoUpdateAnimBg="0" advAuto="0"/>
      <p:bldP spid="5175"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cs typeface="Arial" charset="0"/>
              </a:rPr>
              <a:t>Ricardian Equivalence</a:t>
            </a:r>
            <a:r>
              <a:rPr lang="en-US"/>
              <a:t> </a:t>
            </a:r>
          </a:p>
        </p:txBody>
      </p:sp>
      <p:sp>
        <p:nvSpPr>
          <p:cNvPr id="20483" name="Rectangle 3"/>
          <p:cNvSpPr>
            <a:spLocks noGrp="1" noChangeArrowheads="1"/>
          </p:cNvSpPr>
          <p:nvPr>
            <p:ph type="body" idx="1"/>
          </p:nvPr>
        </p:nvSpPr>
        <p:spPr/>
        <p:txBody>
          <a:bodyPr/>
          <a:lstStyle/>
          <a:p>
            <a:r>
              <a:rPr lang="en-US">
                <a:solidFill>
                  <a:srgbClr val="660066"/>
                </a:solidFill>
                <a:latin typeface="Arial" charset="0"/>
                <a:cs typeface="Arial" charset="0"/>
              </a:rPr>
              <a:t>Ricardian Equivalence</a:t>
            </a:r>
            <a:r>
              <a:rPr lang="en-US">
                <a:latin typeface="Arial" charset="0"/>
                <a:cs typeface="Arial" charset="0"/>
              </a:rPr>
              <a:t> is the view that deficits do not alter interest rates because citizens today see that deficits today will be financed with higher taxes tomorrow and citizens save in order to have the funds to pay those higher taxes.</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66" name="Rectangle 22"/>
          <p:cNvSpPr>
            <a:spLocks noGrp="1" noChangeArrowheads="1"/>
          </p:cNvSpPr>
          <p:nvPr>
            <p:ph type="title" idx="4294967295"/>
          </p:nvPr>
        </p:nvSpPr>
        <p:spPr>
          <a:xfrm>
            <a:off x="685800" y="0"/>
            <a:ext cx="7772400" cy="1143000"/>
          </a:xfrm>
        </p:spPr>
        <p:txBody>
          <a:bodyPr/>
          <a:lstStyle/>
          <a:p>
            <a:r>
              <a:rPr lang="en-US" sz="2400" smtClean="0"/>
              <a:t>Ricardian</a:t>
            </a:r>
            <a:r>
              <a:rPr lang="en-US" sz="2400" dirty="0" smtClean="0"/>
              <a:t> </a:t>
            </a:r>
            <a:r>
              <a:rPr lang="en-US" sz="2400" dirty="0"/>
              <a:t>Equivalence: Deficits Do Not Affect Interest Rates</a:t>
            </a:r>
          </a:p>
        </p:txBody>
      </p:sp>
      <p:sp>
        <p:nvSpPr>
          <p:cNvPr id="6198" name="Rectangle 54"/>
          <p:cNvSpPr>
            <a:spLocks noChangeArrowheads="1"/>
          </p:cNvSpPr>
          <p:nvPr/>
        </p:nvSpPr>
        <p:spPr bwMode="auto">
          <a:xfrm rot="16200000">
            <a:off x="473869" y="2847181"/>
            <a:ext cx="2349500"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Interest Rate </a:t>
            </a:r>
            <a:endParaRPr lang="en-US"/>
          </a:p>
        </p:txBody>
      </p:sp>
      <p:sp>
        <p:nvSpPr>
          <p:cNvPr id="6199" name="Rectangle 55"/>
          <p:cNvSpPr>
            <a:spLocks noChangeArrowheads="1"/>
          </p:cNvSpPr>
          <p:nvPr/>
        </p:nvSpPr>
        <p:spPr bwMode="auto">
          <a:xfrm>
            <a:off x="2081213" y="5999163"/>
            <a:ext cx="442912"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6200" name="Rectangle 56"/>
          <p:cNvSpPr>
            <a:spLocks noChangeArrowheads="1"/>
          </p:cNvSpPr>
          <p:nvPr/>
        </p:nvSpPr>
        <p:spPr bwMode="auto">
          <a:xfrm>
            <a:off x="4237038"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endParaRPr lang="en-US"/>
          </a:p>
        </p:txBody>
      </p:sp>
      <p:sp>
        <p:nvSpPr>
          <p:cNvPr id="6205" name="Rectangle 61"/>
          <p:cNvSpPr>
            <a:spLocks noChangeArrowheads="1"/>
          </p:cNvSpPr>
          <p:nvPr/>
        </p:nvSpPr>
        <p:spPr bwMode="auto">
          <a:xfrm>
            <a:off x="4997450" y="2317750"/>
            <a:ext cx="3762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06" name="Rectangle 62"/>
          <p:cNvSpPr>
            <a:spLocks noChangeArrowheads="1"/>
          </p:cNvSpPr>
          <p:nvPr/>
        </p:nvSpPr>
        <p:spPr bwMode="auto">
          <a:xfrm>
            <a:off x="46783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p>
        </p:txBody>
      </p:sp>
      <p:sp>
        <p:nvSpPr>
          <p:cNvPr id="6208" name="Rectangle 64"/>
          <p:cNvSpPr>
            <a:spLocks noChangeArrowheads="1"/>
          </p:cNvSpPr>
          <p:nvPr/>
        </p:nvSpPr>
        <p:spPr bwMode="auto">
          <a:xfrm>
            <a:off x="5135563" y="59848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3</a:t>
            </a:r>
            <a:r>
              <a:rPr lang="en-US" sz="2600" i="1">
                <a:solidFill>
                  <a:srgbClr val="660066"/>
                </a:solidFill>
                <a:latin typeface="Arial" charset="0"/>
              </a:rPr>
              <a:t> </a:t>
            </a:r>
          </a:p>
        </p:txBody>
      </p:sp>
      <p:sp>
        <p:nvSpPr>
          <p:cNvPr id="6210" name="Rectangle 66"/>
          <p:cNvSpPr>
            <a:spLocks noChangeArrowheads="1"/>
          </p:cNvSpPr>
          <p:nvPr/>
        </p:nvSpPr>
        <p:spPr bwMode="auto">
          <a:xfrm>
            <a:off x="5426075" y="2828925"/>
            <a:ext cx="439738"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6213" name="Rectangle 69"/>
          <p:cNvSpPr>
            <a:spLocks noChangeArrowheads="1"/>
          </p:cNvSpPr>
          <p:nvPr/>
        </p:nvSpPr>
        <p:spPr bwMode="auto">
          <a:xfrm>
            <a:off x="1928813" y="2378075"/>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2</a:t>
            </a:r>
            <a:r>
              <a:rPr lang="en-US" sz="2600" i="1">
                <a:solidFill>
                  <a:srgbClr val="660066"/>
                </a:solidFill>
                <a:latin typeface="Arial" charset="0"/>
              </a:rPr>
              <a:t> </a:t>
            </a:r>
            <a:endParaRPr lang="en-US"/>
          </a:p>
        </p:txBody>
      </p:sp>
      <p:sp>
        <p:nvSpPr>
          <p:cNvPr id="6215" name="Rectangle 71"/>
          <p:cNvSpPr>
            <a:spLocks noChangeArrowheads="1"/>
          </p:cNvSpPr>
          <p:nvPr/>
        </p:nvSpPr>
        <p:spPr bwMode="auto">
          <a:xfrm>
            <a:off x="1928813" y="2862263"/>
            <a:ext cx="28575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i</a:t>
            </a:r>
            <a:r>
              <a:rPr lang="en-US" sz="2600" baseline="-25000">
                <a:solidFill>
                  <a:srgbClr val="660066"/>
                </a:solidFill>
                <a:latin typeface="Arial" charset="0"/>
              </a:rPr>
              <a:t>1</a:t>
            </a:r>
            <a:r>
              <a:rPr lang="en-US" sz="2600" i="1">
                <a:solidFill>
                  <a:srgbClr val="660066"/>
                </a:solidFill>
                <a:latin typeface="Arial" charset="0"/>
              </a:rPr>
              <a:t> </a:t>
            </a:r>
            <a:endParaRPr lang="en-US"/>
          </a:p>
        </p:txBody>
      </p:sp>
      <p:grpSp>
        <p:nvGrpSpPr>
          <p:cNvPr id="2" name="Group 74"/>
          <p:cNvGrpSpPr>
            <a:grpSpLocks/>
          </p:cNvGrpSpPr>
          <p:nvPr/>
        </p:nvGrpSpPr>
        <p:grpSpPr bwMode="auto">
          <a:xfrm>
            <a:off x="2232025" y="2544763"/>
            <a:ext cx="3013075" cy="3359150"/>
            <a:chOff x="1406" y="1603"/>
            <a:chExt cx="1898" cy="2116"/>
          </a:xfrm>
        </p:grpSpPr>
        <p:sp>
          <p:nvSpPr>
            <p:cNvPr id="6216" name="Freeform 72"/>
            <p:cNvSpPr>
              <a:spLocks/>
            </p:cNvSpPr>
            <p:nvPr/>
          </p:nvSpPr>
          <p:spPr bwMode="auto">
            <a:xfrm>
              <a:off x="1406" y="1603"/>
              <a:ext cx="1611" cy="2116"/>
            </a:xfrm>
            <a:custGeom>
              <a:avLst/>
              <a:gdLst/>
              <a:ahLst/>
              <a:cxnLst>
                <a:cxn ang="0">
                  <a:pos x="0" y="0"/>
                </a:cxn>
                <a:cxn ang="0">
                  <a:pos x="1611" y="0"/>
                </a:cxn>
                <a:cxn ang="0">
                  <a:pos x="1611" y="2116"/>
                </a:cxn>
              </a:cxnLst>
              <a:rect l="0" t="0" r="r" b="b"/>
              <a:pathLst>
                <a:path w="1611" h="2116">
                  <a:moveTo>
                    <a:pt x="0" y="0"/>
                  </a:moveTo>
                  <a:lnTo>
                    <a:pt x="1611" y="0"/>
                  </a:lnTo>
                  <a:lnTo>
                    <a:pt x="1611" y="2116"/>
                  </a:lnTo>
                </a:path>
              </a:pathLst>
            </a:custGeom>
            <a:noFill/>
            <a:ln w="82550" cap="rnd">
              <a:solidFill>
                <a:srgbClr val="006600"/>
              </a:solidFill>
              <a:prstDash val="sysDot"/>
              <a:round/>
              <a:headEnd/>
              <a:tailEnd/>
            </a:ln>
          </p:spPr>
          <p:txBody>
            <a:bodyPr/>
            <a:lstStyle/>
            <a:p>
              <a:endParaRPr lang="en-US"/>
            </a:p>
          </p:txBody>
        </p:sp>
        <p:sp>
          <p:nvSpPr>
            <p:cNvPr id="6217" name="Freeform 73"/>
            <p:cNvSpPr>
              <a:spLocks/>
            </p:cNvSpPr>
            <p:nvPr/>
          </p:nvSpPr>
          <p:spPr bwMode="auto">
            <a:xfrm>
              <a:off x="1406" y="1916"/>
              <a:ext cx="1898" cy="1803"/>
            </a:xfrm>
            <a:custGeom>
              <a:avLst/>
              <a:gdLst/>
              <a:ahLst/>
              <a:cxnLst>
                <a:cxn ang="0">
                  <a:pos x="0" y="0"/>
                </a:cxn>
                <a:cxn ang="0">
                  <a:pos x="1898" y="0"/>
                </a:cxn>
                <a:cxn ang="0">
                  <a:pos x="1898" y="1803"/>
                </a:cxn>
              </a:cxnLst>
              <a:rect l="0" t="0" r="r" b="b"/>
              <a:pathLst>
                <a:path w="1898" h="1803">
                  <a:moveTo>
                    <a:pt x="0" y="0"/>
                  </a:moveTo>
                  <a:lnTo>
                    <a:pt x="1898" y="0"/>
                  </a:lnTo>
                  <a:lnTo>
                    <a:pt x="1898" y="1803"/>
                  </a:lnTo>
                </a:path>
              </a:pathLst>
            </a:custGeom>
            <a:noFill/>
            <a:ln w="82550" cap="rnd">
              <a:solidFill>
                <a:srgbClr val="006600"/>
              </a:solidFill>
              <a:prstDash val="sysDot"/>
              <a:round/>
              <a:headEnd/>
              <a:tailEnd/>
            </a:ln>
          </p:spPr>
          <p:txBody>
            <a:bodyPr/>
            <a:lstStyle/>
            <a:p>
              <a:endParaRPr lang="en-US"/>
            </a:p>
          </p:txBody>
        </p:sp>
      </p:grpSp>
      <p:sp>
        <p:nvSpPr>
          <p:cNvPr id="6226" name="Rectangle 82"/>
          <p:cNvSpPr>
            <a:spLocks noChangeArrowheads="1"/>
          </p:cNvSpPr>
          <p:nvPr/>
        </p:nvSpPr>
        <p:spPr bwMode="auto">
          <a:xfrm>
            <a:off x="3033713" y="6359525"/>
            <a:ext cx="4041775"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Loanable Funds per Year </a:t>
            </a:r>
            <a:endParaRPr lang="en-US"/>
          </a:p>
        </p:txBody>
      </p:sp>
      <p:sp>
        <p:nvSpPr>
          <p:cNvPr id="6227" name="Line 83"/>
          <p:cNvSpPr>
            <a:spLocks noChangeShapeType="1"/>
          </p:cNvSpPr>
          <p:nvPr/>
        </p:nvSpPr>
        <p:spPr bwMode="auto">
          <a:xfrm>
            <a:off x="4319588" y="3041650"/>
            <a:ext cx="1587" cy="2862263"/>
          </a:xfrm>
          <a:prstGeom prst="line">
            <a:avLst/>
          </a:prstGeom>
          <a:noFill/>
          <a:ln w="82550" cap="rnd">
            <a:solidFill>
              <a:srgbClr val="006600"/>
            </a:solidFill>
            <a:prstDash val="sysDot"/>
            <a:round/>
            <a:headEnd/>
            <a:tailEnd/>
          </a:ln>
        </p:spPr>
        <p:txBody>
          <a:bodyPr/>
          <a:lstStyle/>
          <a:p>
            <a:endParaRPr lang="en-US"/>
          </a:p>
        </p:txBody>
      </p:sp>
      <p:sp>
        <p:nvSpPr>
          <p:cNvPr id="6233" name="Freeform 89"/>
          <p:cNvSpPr>
            <a:spLocks/>
          </p:cNvSpPr>
          <p:nvPr/>
        </p:nvSpPr>
        <p:spPr bwMode="auto">
          <a:xfrm>
            <a:off x="2232025" y="844550"/>
            <a:ext cx="5349875" cy="5059363"/>
          </a:xfrm>
          <a:custGeom>
            <a:avLst/>
            <a:gdLst/>
            <a:ahLst/>
            <a:cxnLst>
              <a:cxn ang="0">
                <a:pos x="0" y="0"/>
              </a:cxn>
              <a:cxn ang="0">
                <a:pos x="0" y="3187"/>
              </a:cxn>
              <a:cxn ang="0">
                <a:pos x="3370" y="3187"/>
              </a:cxn>
            </a:cxnLst>
            <a:rect l="0" t="0" r="r" b="b"/>
            <a:pathLst>
              <a:path w="3370" h="3187">
                <a:moveTo>
                  <a:pt x="0" y="0"/>
                </a:moveTo>
                <a:lnTo>
                  <a:pt x="0" y="3187"/>
                </a:lnTo>
                <a:lnTo>
                  <a:pt x="3370" y="3187"/>
                </a:lnTo>
              </a:path>
            </a:pathLst>
          </a:custGeom>
          <a:noFill/>
          <a:ln w="82550">
            <a:solidFill>
              <a:srgbClr val="000000"/>
            </a:solidFill>
            <a:prstDash val="solid"/>
            <a:round/>
            <a:headEnd/>
            <a:tailEnd/>
          </a:ln>
        </p:spPr>
        <p:txBody>
          <a:bodyPr/>
          <a:lstStyle/>
          <a:p>
            <a:endParaRPr lang="en-US"/>
          </a:p>
        </p:txBody>
      </p:sp>
      <p:grpSp>
        <p:nvGrpSpPr>
          <p:cNvPr id="3" name="Group 100"/>
          <p:cNvGrpSpPr>
            <a:grpSpLocks/>
          </p:cNvGrpSpPr>
          <p:nvPr/>
        </p:nvGrpSpPr>
        <p:grpSpPr bwMode="auto">
          <a:xfrm>
            <a:off x="4837113" y="5322888"/>
            <a:ext cx="477837" cy="468312"/>
            <a:chOff x="3047" y="3353"/>
            <a:chExt cx="301" cy="295"/>
          </a:xfrm>
        </p:grpSpPr>
        <p:sp>
          <p:nvSpPr>
            <p:cNvPr id="6229" name="Rectangle 85"/>
            <p:cNvSpPr>
              <a:spLocks noChangeArrowheads="1"/>
            </p:cNvSpPr>
            <p:nvPr/>
          </p:nvSpPr>
          <p:spPr bwMode="auto">
            <a:xfrm>
              <a:off x="3047" y="3353"/>
              <a:ext cx="301"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6237" name="AutoShape 93"/>
            <p:cNvSpPr>
              <a:spLocks/>
            </p:cNvSpPr>
            <p:nvPr/>
          </p:nvSpPr>
          <p:spPr bwMode="auto">
            <a:xfrm rot="5400000">
              <a:off x="3140" y="3528"/>
              <a:ext cx="48" cy="192"/>
            </a:xfrm>
            <a:prstGeom prst="leftBrace">
              <a:avLst>
                <a:gd name="adj1" fmla="val 33333"/>
                <a:gd name="adj2" fmla="val 50000"/>
              </a:avLst>
            </a:prstGeom>
            <a:noFill/>
            <a:ln w="28575">
              <a:solidFill>
                <a:schemeClr val="tx1"/>
              </a:solidFill>
              <a:round/>
              <a:headEnd/>
              <a:tailEnd/>
            </a:ln>
            <a:effectLst/>
          </p:spPr>
          <p:txBody>
            <a:bodyPr wrap="none" anchor="ctr"/>
            <a:lstStyle/>
            <a:p>
              <a:endParaRPr lang="en-US"/>
            </a:p>
          </p:txBody>
        </p:sp>
      </p:grpSp>
      <p:grpSp>
        <p:nvGrpSpPr>
          <p:cNvPr id="4" name="Group 101"/>
          <p:cNvGrpSpPr>
            <a:grpSpLocks/>
          </p:cNvGrpSpPr>
          <p:nvPr/>
        </p:nvGrpSpPr>
        <p:grpSpPr bwMode="auto">
          <a:xfrm>
            <a:off x="3573463" y="1190625"/>
            <a:ext cx="4551362" cy="3625850"/>
            <a:chOff x="2251" y="750"/>
            <a:chExt cx="2867" cy="2284"/>
          </a:xfrm>
        </p:grpSpPr>
        <p:sp>
          <p:nvSpPr>
            <p:cNvPr id="6195" name="Line 51"/>
            <p:cNvSpPr>
              <a:spLocks noChangeShapeType="1"/>
            </p:cNvSpPr>
            <p:nvPr/>
          </p:nvSpPr>
          <p:spPr bwMode="auto">
            <a:xfrm>
              <a:off x="2251" y="750"/>
              <a:ext cx="1907" cy="2098"/>
            </a:xfrm>
            <a:prstGeom prst="line">
              <a:avLst/>
            </a:prstGeom>
            <a:noFill/>
            <a:ln w="82550">
              <a:solidFill>
                <a:srgbClr val="006600"/>
              </a:solidFill>
              <a:round/>
              <a:headEnd/>
              <a:tailEnd/>
            </a:ln>
          </p:spPr>
          <p:txBody>
            <a:bodyPr/>
            <a:lstStyle/>
            <a:p>
              <a:endParaRPr lang="en-US"/>
            </a:p>
          </p:txBody>
        </p:sp>
        <p:sp>
          <p:nvSpPr>
            <p:cNvPr id="6238" name="Rectangle 94"/>
            <p:cNvSpPr>
              <a:spLocks noChangeArrowheads="1"/>
            </p:cNvSpPr>
            <p:nvPr/>
          </p:nvSpPr>
          <p:spPr bwMode="auto">
            <a:xfrm>
              <a:off x="4272" y="2784"/>
              <a:ext cx="846"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D</a:t>
              </a:r>
              <a:r>
                <a:rPr lang="en-US" sz="2600" i="1" baseline="-25000">
                  <a:solidFill>
                    <a:srgbClr val="000000"/>
                  </a:solidFill>
                  <a:latin typeface="Arial" charset="0"/>
                </a:rPr>
                <a:t>G</a:t>
              </a:r>
              <a:endParaRPr lang="en-US"/>
            </a:p>
          </p:txBody>
        </p:sp>
      </p:grpSp>
      <p:sp>
        <p:nvSpPr>
          <p:cNvPr id="6239" name="Rectangle 95"/>
          <p:cNvSpPr>
            <a:spLocks noChangeArrowheads="1"/>
          </p:cNvSpPr>
          <p:nvPr/>
        </p:nvSpPr>
        <p:spPr bwMode="auto">
          <a:xfrm>
            <a:off x="4489450" y="2819400"/>
            <a:ext cx="220663" cy="396875"/>
          </a:xfrm>
          <a:prstGeom prst="rect">
            <a:avLst/>
          </a:prstGeom>
          <a:solidFill>
            <a:srgbClr val="FFFFFF"/>
          </a:solidFill>
          <a:ln w="9525">
            <a:noFill/>
            <a:miter lim="800000"/>
            <a:headEnd/>
            <a:tailEnd/>
          </a:ln>
        </p:spPr>
        <p:txBody>
          <a:bodyPr wrap="none" lIns="0" tIns="0" rIns="0" bIns="0">
            <a:spAutoFit/>
          </a:bodyPr>
          <a:lstStyle/>
          <a:p>
            <a:r>
              <a:rPr lang="en-US" sz="2600" i="1">
                <a:solidFill>
                  <a:srgbClr val="000000"/>
                </a:solidFill>
                <a:latin typeface="Arial" charset="0"/>
              </a:rPr>
              <a:t>E</a:t>
            </a:r>
            <a:endParaRPr lang="en-US"/>
          </a:p>
        </p:txBody>
      </p:sp>
      <p:grpSp>
        <p:nvGrpSpPr>
          <p:cNvPr id="5" name="Group 96"/>
          <p:cNvGrpSpPr>
            <a:grpSpLocks/>
          </p:cNvGrpSpPr>
          <p:nvPr/>
        </p:nvGrpSpPr>
        <p:grpSpPr bwMode="auto">
          <a:xfrm>
            <a:off x="3130550" y="996950"/>
            <a:ext cx="3484563" cy="3316288"/>
            <a:chOff x="1972" y="628"/>
            <a:chExt cx="2195" cy="2089"/>
          </a:xfrm>
        </p:grpSpPr>
        <p:sp>
          <p:nvSpPr>
            <p:cNvPr id="6212" name="Rectangle 68"/>
            <p:cNvSpPr>
              <a:spLocks noChangeArrowheads="1"/>
            </p:cNvSpPr>
            <p:nvPr/>
          </p:nvSpPr>
          <p:spPr bwMode="auto">
            <a:xfrm>
              <a:off x="3862" y="62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234" name="Line 90"/>
            <p:cNvSpPr>
              <a:spLocks noChangeShapeType="1"/>
            </p:cNvSpPr>
            <p:nvPr/>
          </p:nvSpPr>
          <p:spPr bwMode="auto">
            <a:xfrm flipH="1">
              <a:off x="1972" y="741"/>
              <a:ext cx="1837" cy="1976"/>
            </a:xfrm>
            <a:prstGeom prst="line">
              <a:avLst/>
            </a:prstGeom>
            <a:noFill/>
            <a:ln w="82550">
              <a:solidFill>
                <a:srgbClr val="000000"/>
              </a:solidFill>
              <a:round/>
              <a:headEnd/>
              <a:tailEnd/>
            </a:ln>
          </p:spPr>
          <p:txBody>
            <a:bodyPr/>
            <a:lstStyle/>
            <a:p>
              <a:endParaRPr lang="en-US"/>
            </a:p>
          </p:txBody>
        </p:sp>
      </p:grpSp>
      <p:grpSp>
        <p:nvGrpSpPr>
          <p:cNvPr id="6" name="Group 97"/>
          <p:cNvGrpSpPr>
            <a:grpSpLocks/>
          </p:cNvGrpSpPr>
          <p:nvPr/>
        </p:nvGrpSpPr>
        <p:grpSpPr bwMode="auto">
          <a:xfrm>
            <a:off x="3103563" y="1536700"/>
            <a:ext cx="3243262" cy="3808413"/>
            <a:chOff x="1955" y="968"/>
            <a:chExt cx="2043" cy="2399"/>
          </a:xfrm>
        </p:grpSpPr>
        <p:sp>
          <p:nvSpPr>
            <p:cNvPr id="6203" name="Rectangle 59"/>
            <p:cNvSpPr>
              <a:spLocks noChangeArrowheads="1"/>
            </p:cNvSpPr>
            <p:nvPr/>
          </p:nvSpPr>
          <p:spPr bwMode="auto">
            <a:xfrm>
              <a:off x="3714" y="3117"/>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6235" name="Line 91"/>
            <p:cNvSpPr>
              <a:spLocks noChangeShapeType="1"/>
            </p:cNvSpPr>
            <p:nvPr/>
          </p:nvSpPr>
          <p:spPr bwMode="auto">
            <a:xfrm>
              <a:off x="1955" y="968"/>
              <a:ext cx="1732" cy="2133"/>
            </a:xfrm>
            <a:prstGeom prst="line">
              <a:avLst/>
            </a:prstGeom>
            <a:noFill/>
            <a:ln w="82550">
              <a:solidFill>
                <a:srgbClr val="000000"/>
              </a:solidFill>
              <a:round/>
              <a:headEnd/>
              <a:tailEnd/>
            </a:ln>
          </p:spPr>
          <p:txBody>
            <a:bodyPr/>
            <a:lstStyle/>
            <a:p>
              <a:endParaRPr lang="en-US"/>
            </a:p>
          </p:txBody>
        </p:sp>
      </p:grpSp>
      <p:grpSp>
        <p:nvGrpSpPr>
          <p:cNvPr id="7" name="Group 102"/>
          <p:cNvGrpSpPr>
            <a:grpSpLocks/>
          </p:cNvGrpSpPr>
          <p:nvPr/>
        </p:nvGrpSpPr>
        <p:grpSpPr bwMode="auto">
          <a:xfrm>
            <a:off x="3629025" y="1370013"/>
            <a:ext cx="3513138" cy="3455987"/>
            <a:chOff x="2286" y="863"/>
            <a:chExt cx="2213" cy="2177"/>
          </a:xfrm>
        </p:grpSpPr>
        <p:sp>
          <p:nvSpPr>
            <p:cNvPr id="6211" name="Rectangle 67"/>
            <p:cNvSpPr>
              <a:spLocks noChangeArrowheads="1"/>
            </p:cNvSpPr>
            <p:nvPr/>
          </p:nvSpPr>
          <p:spPr bwMode="auto">
            <a:xfrm>
              <a:off x="4262" y="863"/>
              <a:ext cx="237"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6196" name="Line 52"/>
            <p:cNvSpPr>
              <a:spLocks noChangeShapeType="1"/>
            </p:cNvSpPr>
            <p:nvPr/>
          </p:nvSpPr>
          <p:spPr bwMode="auto">
            <a:xfrm flipH="1">
              <a:off x="2286" y="959"/>
              <a:ext cx="1924" cy="2081"/>
            </a:xfrm>
            <a:prstGeom prst="line">
              <a:avLst/>
            </a:prstGeom>
            <a:noFill/>
            <a:ln w="82550">
              <a:solidFill>
                <a:srgbClr val="006600"/>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6239"/>
                                        </p:tgtEl>
                                        <p:attrNameLst>
                                          <p:attrName>style.visibility</p:attrName>
                                        </p:attrNameLst>
                                      </p:cBhvr>
                                      <p:to>
                                        <p:strVal val="visible"/>
                                      </p:to>
                                    </p:set>
                                    <p:animEffect transition="in" filter="wipe(up)">
                                      <p:cBhvr>
                                        <p:cTn id="23" dur="500"/>
                                        <p:tgtEl>
                                          <p:spTgt spid="6239"/>
                                        </p:tgtEl>
                                      </p:cBhvr>
                                    </p:animEffect>
                                  </p:childTnLst>
                                </p:cTn>
                              </p:par>
                            </p:childTnLst>
                          </p:cTn>
                        </p:par>
                        <p:par>
                          <p:cTn id="24" fill="hold">
                            <p:stCondLst>
                              <p:cond delay="3500"/>
                            </p:stCondLst>
                            <p:childTnLst>
                              <p:par>
                                <p:cTn id="25" presetID="22" presetClass="entr" presetSubtype="1" fill="hold" grpId="0" nodeType="afterEffect">
                                  <p:stCondLst>
                                    <p:cond delay="0"/>
                                  </p:stCondLst>
                                  <p:childTnLst>
                                    <p:set>
                                      <p:cBhvr>
                                        <p:cTn id="26" dur="1" fill="hold">
                                          <p:stCondLst>
                                            <p:cond delay="0"/>
                                          </p:stCondLst>
                                        </p:cTn>
                                        <p:tgtEl>
                                          <p:spTgt spid="6205"/>
                                        </p:tgtEl>
                                        <p:attrNameLst>
                                          <p:attrName>style.visibility</p:attrName>
                                        </p:attrNameLst>
                                      </p:cBhvr>
                                      <p:to>
                                        <p:strVal val="visible"/>
                                      </p:to>
                                    </p:set>
                                    <p:animEffect transition="in" filter="wipe(up)">
                                      <p:cBhvr>
                                        <p:cTn id="27" dur="500"/>
                                        <p:tgtEl>
                                          <p:spTgt spid="6205"/>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6210"/>
                                        </p:tgtEl>
                                        <p:attrNameLst>
                                          <p:attrName>style.visibility</p:attrName>
                                        </p:attrNameLst>
                                      </p:cBhvr>
                                      <p:to>
                                        <p:strVal val="visible"/>
                                      </p:to>
                                    </p:set>
                                    <p:animEffect transition="in" filter="wipe(up)">
                                      <p:cBhvr>
                                        <p:cTn id="31" dur="500"/>
                                        <p:tgtEl>
                                          <p:spTgt spid="6210"/>
                                        </p:tgtEl>
                                      </p:cBhvr>
                                    </p:animEffect>
                                  </p:childTnLst>
                                </p:cTn>
                              </p:par>
                            </p:childTnLst>
                          </p:cTn>
                        </p:par>
                        <p:par>
                          <p:cTn id="32" fill="hold">
                            <p:stCondLst>
                              <p:cond delay="4500"/>
                            </p:stCondLst>
                            <p:childTnLst>
                              <p:par>
                                <p:cTn id="33" presetID="18" presetClass="entr" presetSubtype="3"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Right)">
                                      <p:cBhvr>
                                        <p:cTn id="35" dur="500"/>
                                        <p:tgtEl>
                                          <p:spTgt spid="2"/>
                                        </p:tgtEl>
                                      </p:cBhvr>
                                    </p:animEffect>
                                  </p:childTnLst>
                                </p:cTn>
                              </p:par>
                            </p:childTnLst>
                          </p:cTn>
                        </p:par>
                        <p:par>
                          <p:cTn id="36" fill="hold">
                            <p:stCondLst>
                              <p:cond delay="5000"/>
                            </p:stCondLst>
                            <p:childTnLst>
                              <p:par>
                                <p:cTn id="37" presetID="22" presetClass="entr" presetSubtype="1" fill="hold" grpId="0" nodeType="afterEffect">
                                  <p:stCondLst>
                                    <p:cond delay="0"/>
                                  </p:stCondLst>
                                  <p:childTnLst>
                                    <p:set>
                                      <p:cBhvr>
                                        <p:cTn id="38" dur="1" fill="hold">
                                          <p:stCondLst>
                                            <p:cond delay="0"/>
                                          </p:stCondLst>
                                        </p:cTn>
                                        <p:tgtEl>
                                          <p:spTgt spid="6227"/>
                                        </p:tgtEl>
                                        <p:attrNameLst>
                                          <p:attrName>style.visibility</p:attrName>
                                        </p:attrNameLst>
                                      </p:cBhvr>
                                      <p:to>
                                        <p:strVal val="visible"/>
                                      </p:to>
                                    </p:set>
                                    <p:animEffect transition="in" filter="wipe(up)">
                                      <p:cBhvr>
                                        <p:cTn id="39" dur="500"/>
                                        <p:tgtEl>
                                          <p:spTgt spid="6227"/>
                                        </p:tgtEl>
                                      </p:cBhvr>
                                    </p:animEffect>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 grpId="0" autoUpdateAnimBg="0"/>
      <p:bldP spid="6210" grpId="0" autoUpdateAnimBg="0"/>
      <p:bldP spid="6227" grpId="0" animBg="1"/>
      <p:bldP spid="6239"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Economic Effects of Federal Budget Surpluses</a:t>
            </a:r>
            <a:r>
              <a:rPr lang="en-US"/>
              <a:t> </a:t>
            </a:r>
          </a:p>
        </p:txBody>
      </p:sp>
      <p:sp>
        <p:nvSpPr>
          <p:cNvPr id="21507" name="Rectangle 3"/>
          <p:cNvSpPr>
            <a:spLocks noGrp="1" noChangeArrowheads="1"/>
          </p:cNvSpPr>
          <p:nvPr>
            <p:ph type="body" idx="1"/>
          </p:nvPr>
        </p:nvSpPr>
        <p:spPr>
          <a:xfrm>
            <a:off x="685800" y="2667000"/>
            <a:ext cx="7772400" cy="3429000"/>
          </a:xfrm>
        </p:spPr>
        <p:txBody>
          <a:bodyPr/>
          <a:lstStyle/>
          <a:p>
            <a:r>
              <a:rPr lang="en-US">
                <a:latin typeface="Arial" charset="0"/>
                <a:cs typeface="Arial" charset="0"/>
              </a:rPr>
              <a:t>Unified budget surpluses allow government to provide capital to the loanable funds market.</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Effect transition="in" filter="wipe(left)">
                                      <p:cBhvr>
                                        <p:cTn id="11"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97" name="Rectangle 29"/>
          <p:cNvSpPr>
            <a:spLocks noGrp="1" noChangeArrowheads="1"/>
          </p:cNvSpPr>
          <p:nvPr>
            <p:ph type="title" idx="4294967295"/>
          </p:nvPr>
        </p:nvSpPr>
        <p:spPr>
          <a:xfrm>
            <a:off x="685800" y="0"/>
            <a:ext cx="7772400" cy="1143000"/>
          </a:xfrm>
        </p:spPr>
        <p:txBody>
          <a:bodyPr/>
          <a:lstStyle/>
          <a:p>
            <a:r>
              <a:rPr lang="en-US" sz="2400" dirty="0" smtClean="0"/>
              <a:t>Impact </a:t>
            </a:r>
            <a:r>
              <a:rPr lang="en-US" sz="2400" dirty="0"/>
              <a:t>of a Budget Surplus on </a:t>
            </a:r>
            <a:br>
              <a:rPr lang="en-US" sz="2400" dirty="0"/>
            </a:br>
            <a:r>
              <a:rPr lang="en-US" sz="2400" dirty="0"/>
              <a:t>Credit Markets</a:t>
            </a:r>
          </a:p>
        </p:txBody>
      </p:sp>
      <p:sp>
        <p:nvSpPr>
          <p:cNvPr id="7218" name="Rectangle 50"/>
          <p:cNvSpPr>
            <a:spLocks noChangeArrowheads="1"/>
          </p:cNvSpPr>
          <p:nvPr/>
        </p:nvSpPr>
        <p:spPr bwMode="auto">
          <a:xfrm rot="16200000">
            <a:off x="675481" y="3304382"/>
            <a:ext cx="2225675"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Interest Rate </a:t>
            </a:r>
            <a:endParaRPr lang="en-US"/>
          </a:p>
        </p:txBody>
      </p:sp>
      <p:sp>
        <p:nvSpPr>
          <p:cNvPr id="7219" name="Rectangle 51"/>
          <p:cNvSpPr>
            <a:spLocks noChangeArrowheads="1"/>
          </p:cNvSpPr>
          <p:nvPr/>
        </p:nvSpPr>
        <p:spPr bwMode="auto">
          <a:xfrm>
            <a:off x="3346450" y="6262688"/>
            <a:ext cx="3825875"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Loanable Funds per Year </a:t>
            </a:r>
            <a:endParaRPr lang="en-US"/>
          </a:p>
        </p:txBody>
      </p:sp>
      <p:sp>
        <p:nvSpPr>
          <p:cNvPr id="7220" name="Rectangle 52"/>
          <p:cNvSpPr>
            <a:spLocks noChangeArrowheads="1"/>
          </p:cNvSpPr>
          <p:nvPr/>
        </p:nvSpPr>
        <p:spPr bwMode="auto">
          <a:xfrm>
            <a:off x="2322513" y="5932488"/>
            <a:ext cx="442912" cy="455612"/>
          </a:xfrm>
          <a:prstGeom prst="rect">
            <a:avLst/>
          </a:prstGeom>
          <a:noFill/>
          <a:ln w="9525">
            <a:noFill/>
            <a:miter lim="800000"/>
            <a:headEnd/>
            <a:tailEnd/>
          </a:ln>
        </p:spPr>
        <p:txBody>
          <a:bodyPr wrap="none" lIns="0" tIns="0" rIns="0" bIns="0">
            <a:spAutoFit/>
          </a:bodyPr>
          <a:lstStyle/>
          <a:p>
            <a:r>
              <a:rPr lang="en-US" sz="2600">
                <a:solidFill>
                  <a:srgbClr val="000000"/>
                </a:solidFill>
                <a:latin typeface="Arial" charset="0"/>
              </a:rPr>
              <a:t>0 </a:t>
            </a:r>
            <a:endParaRPr lang="en-US"/>
          </a:p>
        </p:txBody>
      </p:sp>
      <p:sp>
        <p:nvSpPr>
          <p:cNvPr id="7222" name="Rectangle 54"/>
          <p:cNvSpPr>
            <a:spLocks noChangeArrowheads="1"/>
          </p:cNvSpPr>
          <p:nvPr/>
        </p:nvSpPr>
        <p:spPr bwMode="auto">
          <a:xfrm>
            <a:off x="4992688" y="5434013"/>
            <a:ext cx="477837" cy="396875"/>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latin typeface="Arial" charset="0"/>
              </a:rPr>
              <a:t>L </a:t>
            </a:r>
          </a:p>
        </p:txBody>
      </p:sp>
      <p:grpSp>
        <p:nvGrpSpPr>
          <p:cNvPr id="2" name="Group 72"/>
          <p:cNvGrpSpPr>
            <a:grpSpLocks/>
          </p:cNvGrpSpPr>
          <p:nvPr/>
        </p:nvGrpSpPr>
        <p:grpSpPr bwMode="auto">
          <a:xfrm>
            <a:off x="4022725" y="2255838"/>
            <a:ext cx="2887663" cy="2708275"/>
            <a:chOff x="2534" y="1421"/>
            <a:chExt cx="1819" cy="1706"/>
          </a:xfrm>
        </p:grpSpPr>
        <p:sp>
          <p:nvSpPr>
            <p:cNvPr id="7217" name="Line 49"/>
            <p:cNvSpPr>
              <a:spLocks noChangeShapeType="1"/>
            </p:cNvSpPr>
            <p:nvPr/>
          </p:nvSpPr>
          <p:spPr bwMode="auto">
            <a:xfrm>
              <a:off x="2534" y="1421"/>
              <a:ext cx="1472" cy="1445"/>
            </a:xfrm>
            <a:prstGeom prst="line">
              <a:avLst/>
            </a:prstGeom>
            <a:noFill/>
            <a:ln w="82550">
              <a:solidFill>
                <a:srgbClr val="006600"/>
              </a:solidFill>
              <a:round/>
              <a:headEnd/>
              <a:tailEnd/>
            </a:ln>
          </p:spPr>
          <p:txBody>
            <a:bodyPr/>
            <a:lstStyle/>
            <a:p>
              <a:endParaRPr lang="en-US"/>
            </a:p>
          </p:txBody>
        </p:sp>
        <p:sp>
          <p:nvSpPr>
            <p:cNvPr id="7223" name="Rectangle 55"/>
            <p:cNvSpPr>
              <a:spLocks noChangeArrowheads="1"/>
            </p:cNvSpPr>
            <p:nvPr/>
          </p:nvSpPr>
          <p:spPr bwMode="auto">
            <a:xfrm>
              <a:off x="4040" y="2822"/>
              <a:ext cx="313"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D </a:t>
              </a:r>
              <a:endParaRPr lang="en-US"/>
            </a:p>
          </p:txBody>
        </p:sp>
      </p:grpSp>
      <p:sp>
        <p:nvSpPr>
          <p:cNvPr id="7224" name="Rectangle 56"/>
          <p:cNvSpPr>
            <a:spLocks noChangeArrowheads="1"/>
          </p:cNvSpPr>
          <p:nvPr/>
        </p:nvSpPr>
        <p:spPr bwMode="auto">
          <a:xfrm>
            <a:off x="5267325" y="3055938"/>
            <a:ext cx="552450"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5" name="Rectangle 57"/>
          <p:cNvSpPr>
            <a:spLocks noChangeArrowheads="1"/>
          </p:cNvSpPr>
          <p:nvPr/>
        </p:nvSpPr>
        <p:spPr bwMode="auto">
          <a:xfrm>
            <a:off x="4714875" y="2503488"/>
            <a:ext cx="484188"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7227" name="Rectangle 59"/>
          <p:cNvSpPr>
            <a:spLocks noChangeArrowheads="1"/>
          </p:cNvSpPr>
          <p:nvPr/>
        </p:nvSpPr>
        <p:spPr bwMode="auto">
          <a:xfrm>
            <a:off x="2133600" y="2959100"/>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28" name="Rectangle 60"/>
          <p:cNvSpPr>
            <a:spLocks noChangeArrowheads="1"/>
          </p:cNvSpPr>
          <p:nvPr/>
        </p:nvSpPr>
        <p:spPr bwMode="auto">
          <a:xfrm>
            <a:off x="2133600" y="3484563"/>
            <a:ext cx="304800"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I</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7229" name="Rectangle 61"/>
          <p:cNvSpPr>
            <a:spLocks noChangeArrowheads="1"/>
          </p:cNvSpPr>
          <p:nvPr/>
        </p:nvSpPr>
        <p:spPr bwMode="auto">
          <a:xfrm>
            <a:off x="4810125"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1</a:t>
            </a:r>
            <a:r>
              <a:rPr lang="en-US" sz="2600" i="1">
                <a:solidFill>
                  <a:srgbClr val="000000"/>
                </a:solidFill>
                <a:latin typeface="Arial" charset="0"/>
              </a:rPr>
              <a:t> </a:t>
            </a:r>
            <a:endParaRPr lang="en-US"/>
          </a:p>
        </p:txBody>
      </p:sp>
      <p:sp>
        <p:nvSpPr>
          <p:cNvPr id="7230" name="Rectangle 62"/>
          <p:cNvSpPr>
            <a:spLocks noChangeArrowheads="1"/>
          </p:cNvSpPr>
          <p:nvPr/>
        </p:nvSpPr>
        <p:spPr bwMode="auto">
          <a:xfrm>
            <a:off x="5335588" y="5918200"/>
            <a:ext cx="396875" cy="39687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L</a:t>
            </a:r>
            <a:r>
              <a:rPr lang="en-US" sz="2600" baseline="-25000">
                <a:solidFill>
                  <a:srgbClr val="000000"/>
                </a:solidFill>
                <a:latin typeface="Arial" charset="0"/>
              </a:rPr>
              <a:t>2</a:t>
            </a:r>
            <a:r>
              <a:rPr lang="en-US" sz="2600" i="1">
                <a:solidFill>
                  <a:srgbClr val="000000"/>
                </a:solidFill>
                <a:latin typeface="Arial" charset="0"/>
              </a:rPr>
              <a:t> </a:t>
            </a:r>
            <a:endParaRPr lang="en-US"/>
          </a:p>
        </p:txBody>
      </p:sp>
      <p:grpSp>
        <p:nvGrpSpPr>
          <p:cNvPr id="3" name="Group 65"/>
          <p:cNvGrpSpPr>
            <a:grpSpLocks/>
          </p:cNvGrpSpPr>
          <p:nvPr/>
        </p:nvGrpSpPr>
        <p:grpSpPr bwMode="auto">
          <a:xfrm>
            <a:off x="2460625" y="3113088"/>
            <a:ext cx="2971800" cy="2805112"/>
            <a:chOff x="1550" y="1961"/>
            <a:chExt cx="1872" cy="1767"/>
          </a:xfrm>
        </p:grpSpPr>
        <p:sp>
          <p:nvSpPr>
            <p:cNvPr id="7231" name="Freeform 63"/>
            <p:cNvSpPr>
              <a:spLocks/>
            </p:cNvSpPr>
            <p:nvPr/>
          </p:nvSpPr>
          <p:spPr bwMode="auto">
            <a:xfrm>
              <a:off x="1559" y="1961"/>
              <a:ext cx="1532" cy="1758"/>
            </a:xfrm>
            <a:custGeom>
              <a:avLst/>
              <a:gdLst/>
              <a:ahLst/>
              <a:cxnLst>
                <a:cxn ang="0">
                  <a:pos x="0" y="0"/>
                </a:cxn>
                <a:cxn ang="0">
                  <a:pos x="1532" y="0"/>
                </a:cxn>
                <a:cxn ang="0">
                  <a:pos x="1532" y="1758"/>
                </a:cxn>
              </a:cxnLst>
              <a:rect l="0" t="0" r="r" b="b"/>
              <a:pathLst>
                <a:path w="1532" h="1758">
                  <a:moveTo>
                    <a:pt x="0" y="0"/>
                  </a:moveTo>
                  <a:lnTo>
                    <a:pt x="1532" y="0"/>
                  </a:lnTo>
                  <a:lnTo>
                    <a:pt x="1532" y="1758"/>
                  </a:lnTo>
                </a:path>
              </a:pathLst>
            </a:custGeom>
            <a:noFill/>
            <a:ln w="82550" cap="rnd">
              <a:solidFill>
                <a:srgbClr val="006600"/>
              </a:solidFill>
              <a:prstDash val="sysDot"/>
              <a:round/>
              <a:headEnd/>
              <a:tailEnd/>
            </a:ln>
          </p:spPr>
          <p:txBody>
            <a:bodyPr/>
            <a:lstStyle/>
            <a:p>
              <a:endParaRPr lang="en-US"/>
            </a:p>
          </p:txBody>
        </p:sp>
        <p:sp>
          <p:nvSpPr>
            <p:cNvPr id="7232" name="Freeform 64"/>
            <p:cNvSpPr>
              <a:spLocks/>
            </p:cNvSpPr>
            <p:nvPr/>
          </p:nvSpPr>
          <p:spPr bwMode="auto">
            <a:xfrm>
              <a:off x="1550" y="2291"/>
              <a:ext cx="1872" cy="1437"/>
            </a:xfrm>
            <a:custGeom>
              <a:avLst/>
              <a:gdLst/>
              <a:ahLst/>
              <a:cxnLst>
                <a:cxn ang="0">
                  <a:pos x="0" y="0"/>
                </a:cxn>
                <a:cxn ang="0">
                  <a:pos x="1872" y="0"/>
                </a:cxn>
                <a:cxn ang="0">
                  <a:pos x="1872" y="1437"/>
                </a:cxn>
              </a:cxnLst>
              <a:rect l="0" t="0" r="r" b="b"/>
              <a:pathLst>
                <a:path w="1872" h="1437">
                  <a:moveTo>
                    <a:pt x="0" y="0"/>
                  </a:moveTo>
                  <a:lnTo>
                    <a:pt x="1872" y="0"/>
                  </a:lnTo>
                  <a:lnTo>
                    <a:pt x="1872" y="1437"/>
                  </a:lnTo>
                </a:path>
              </a:pathLst>
            </a:custGeom>
            <a:noFill/>
            <a:ln w="82550" cap="rnd">
              <a:solidFill>
                <a:srgbClr val="006600"/>
              </a:solidFill>
              <a:prstDash val="sysDot"/>
              <a:round/>
              <a:headEnd/>
              <a:tailEnd/>
            </a:ln>
          </p:spPr>
          <p:txBody>
            <a:bodyPr/>
            <a:lstStyle/>
            <a:p>
              <a:endParaRPr lang="en-US"/>
            </a:p>
          </p:txBody>
        </p:sp>
      </p:grpSp>
      <p:grpSp>
        <p:nvGrpSpPr>
          <p:cNvPr id="4" name="Group 70"/>
          <p:cNvGrpSpPr>
            <a:grpSpLocks/>
          </p:cNvGrpSpPr>
          <p:nvPr/>
        </p:nvGrpSpPr>
        <p:grpSpPr bwMode="auto">
          <a:xfrm>
            <a:off x="3870325" y="1854200"/>
            <a:ext cx="2351088" cy="2530475"/>
            <a:chOff x="2438" y="1168"/>
            <a:chExt cx="1481" cy="1594"/>
          </a:xfrm>
        </p:grpSpPr>
        <p:sp>
          <p:nvSpPr>
            <p:cNvPr id="7226" name="Rectangle 58"/>
            <p:cNvSpPr>
              <a:spLocks noChangeArrowheads="1"/>
            </p:cNvSpPr>
            <p:nvPr/>
          </p:nvSpPr>
          <p:spPr bwMode="auto">
            <a:xfrm>
              <a:off x="3614" y="1168"/>
              <a:ext cx="305"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a:t>
              </a:r>
              <a:endParaRPr lang="en-US"/>
            </a:p>
          </p:txBody>
        </p:sp>
        <p:sp>
          <p:nvSpPr>
            <p:cNvPr id="7234" name="Line 66"/>
            <p:cNvSpPr>
              <a:spLocks noChangeShapeType="1"/>
            </p:cNvSpPr>
            <p:nvPr/>
          </p:nvSpPr>
          <p:spPr bwMode="auto">
            <a:xfrm flipV="1">
              <a:off x="2438" y="1360"/>
              <a:ext cx="1141" cy="1402"/>
            </a:xfrm>
            <a:prstGeom prst="line">
              <a:avLst/>
            </a:prstGeom>
            <a:noFill/>
            <a:ln w="82550">
              <a:solidFill>
                <a:srgbClr val="000000"/>
              </a:solidFill>
              <a:round/>
              <a:headEnd/>
              <a:tailEnd/>
            </a:ln>
          </p:spPr>
          <p:txBody>
            <a:bodyPr/>
            <a:lstStyle/>
            <a:p>
              <a:endParaRPr lang="en-US"/>
            </a:p>
          </p:txBody>
        </p:sp>
      </p:grpSp>
      <p:grpSp>
        <p:nvGrpSpPr>
          <p:cNvPr id="5" name="Group 71"/>
          <p:cNvGrpSpPr>
            <a:grpSpLocks/>
          </p:cNvGrpSpPr>
          <p:nvPr/>
        </p:nvGrpSpPr>
        <p:grpSpPr bwMode="auto">
          <a:xfrm>
            <a:off x="4562475" y="2254250"/>
            <a:ext cx="3749675" cy="2503488"/>
            <a:chOff x="2874" y="1420"/>
            <a:chExt cx="2362" cy="1577"/>
          </a:xfrm>
        </p:grpSpPr>
        <p:sp>
          <p:nvSpPr>
            <p:cNvPr id="7221" name="Rectangle 53"/>
            <p:cNvSpPr>
              <a:spLocks noChangeArrowheads="1"/>
            </p:cNvSpPr>
            <p:nvPr/>
          </p:nvSpPr>
          <p:spPr bwMode="auto">
            <a:xfrm>
              <a:off x="4067" y="1420"/>
              <a:ext cx="1169"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S' = S</a:t>
              </a:r>
              <a:r>
                <a:rPr lang="en-US" sz="2600" baseline="-25000">
                  <a:solidFill>
                    <a:srgbClr val="000000"/>
                  </a:solidFill>
                  <a:latin typeface="Arial" charset="0"/>
                </a:rPr>
                <a:t>1</a:t>
              </a:r>
              <a:r>
                <a:rPr lang="en-US" sz="2600">
                  <a:solidFill>
                    <a:srgbClr val="000000"/>
                  </a:solidFill>
                  <a:latin typeface="Arial" charset="0"/>
                </a:rPr>
                <a:t> + </a:t>
              </a:r>
              <a:r>
                <a:rPr lang="en-US" sz="2600">
                  <a:solidFill>
                    <a:srgbClr val="000000"/>
                  </a:solidFill>
                  <a:latin typeface="Symbol" pitchFamily="18" charset="2"/>
                </a:rPr>
                <a:t>D</a:t>
              </a:r>
              <a:r>
                <a:rPr lang="en-US" sz="2600" i="1">
                  <a:solidFill>
                    <a:srgbClr val="000000"/>
                  </a:solidFill>
                  <a:latin typeface="Arial" charset="0"/>
                </a:rPr>
                <a:t>L </a:t>
              </a:r>
              <a:endParaRPr lang="en-US"/>
            </a:p>
          </p:txBody>
        </p:sp>
        <p:sp>
          <p:nvSpPr>
            <p:cNvPr id="7235" name="Line 67"/>
            <p:cNvSpPr>
              <a:spLocks noChangeShapeType="1"/>
            </p:cNvSpPr>
            <p:nvPr/>
          </p:nvSpPr>
          <p:spPr bwMode="auto">
            <a:xfrm flipV="1">
              <a:off x="2874" y="1586"/>
              <a:ext cx="1149" cy="1411"/>
            </a:xfrm>
            <a:prstGeom prst="line">
              <a:avLst/>
            </a:prstGeom>
            <a:noFill/>
            <a:ln w="82550">
              <a:solidFill>
                <a:srgbClr val="000000"/>
              </a:solidFill>
              <a:round/>
              <a:headEnd/>
              <a:tailEnd/>
            </a:ln>
          </p:spPr>
          <p:txBody>
            <a:bodyPr/>
            <a:lstStyle/>
            <a:p>
              <a:endParaRPr lang="en-US"/>
            </a:p>
          </p:txBody>
        </p:sp>
      </p:grpSp>
      <p:sp>
        <p:nvSpPr>
          <p:cNvPr id="7237" name="Freeform 69"/>
          <p:cNvSpPr>
            <a:spLocks/>
          </p:cNvSpPr>
          <p:nvPr/>
        </p:nvSpPr>
        <p:spPr bwMode="auto">
          <a:xfrm>
            <a:off x="2447925" y="1136650"/>
            <a:ext cx="5045075" cy="4767263"/>
          </a:xfrm>
          <a:custGeom>
            <a:avLst/>
            <a:gdLst/>
            <a:ahLst/>
            <a:cxnLst>
              <a:cxn ang="0">
                <a:pos x="0" y="0"/>
              </a:cxn>
              <a:cxn ang="0">
                <a:pos x="0" y="3003"/>
              </a:cxn>
              <a:cxn ang="0">
                <a:pos x="3178" y="3003"/>
              </a:cxn>
            </a:cxnLst>
            <a:rect l="0" t="0" r="r" b="b"/>
            <a:pathLst>
              <a:path w="3178" h="3003">
                <a:moveTo>
                  <a:pt x="0" y="0"/>
                </a:moveTo>
                <a:lnTo>
                  <a:pt x="0" y="3003"/>
                </a:lnTo>
                <a:lnTo>
                  <a:pt x="3178" y="3003"/>
                </a:lnTo>
              </a:path>
            </a:pathLst>
          </a:custGeom>
          <a:noFill/>
          <a:ln w="82550">
            <a:solidFill>
              <a:srgbClr val="000000"/>
            </a:solidFill>
            <a:prstDash val="solid"/>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225"/>
                                        </p:tgtEl>
                                        <p:attrNameLst>
                                          <p:attrName>style.visibility</p:attrName>
                                        </p:attrNameLst>
                                      </p:cBhvr>
                                      <p:to>
                                        <p:strVal val="visible"/>
                                      </p:to>
                                    </p:set>
                                    <p:animEffect transition="in" filter="wipe(up)">
                                      <p:cBhvr>
                                        <p:cTn id="19" dur="500"/>
                                        <p:tgtEl>
                                          <p:spTgt spid="72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224"/>
                                        </p:tgtEl>
                                        <p:attrNameLst>
                                          <p:attrName>style.visibility</p:attrName>
                                        </p:attrNameLst>
                                      </p:cBhvr>
                                      <p:to>
                                        <p:strVal val="visible"/>
                                      </p:to>
                                    </p:set>
                                    <p:animEffect transition="in" filter="wipe(up)">
                                      <p:cBhvr>
                                        <p:cTn id="23" dur="500"/>
                                        <p:tgtEl>
                                          <p:spTgt spid="7224"/>
                                        </p:tgtEl>
                                      </p:cBhvr>
                                    </p:animEffect>
                                  </p:childTnLst>
                                </p:cTn>
                              </p:par>
                            </p:childTnLst>
                          </p:cTn>
                        </p:par>
                        <p:par>
                          <p:cTn id="24" fill="hold">
                            <p:stCondLst>
                              <p:cond delay="2500"/>
                            </p:stCondLst>
                            <p:childTnLst>
                              <p:par>
                                <p:cTn id="25" presetID="18" presetClass="entr" presetSubtype="3"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upRight)">
                                      <p:cBhvr>
                                        <p:cTn id="27" dur="500"/>
                                        <p:tgtEl>
                                          <p:spTgt spid="3"/>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222"/>
                                        </p:tgtEl>
                                        <p:attrNameLst>
                                          <p:attrName>style.visibility</p:attrName>
                                        </p:attrNameLst>
                                      </p:cBhvr>
                                      <p:to>
                                        <p:strVal val="visible"/>
                                      </p:to>
                                    </p:set>
                                    <p:animEffect transition="in" filter="wipe(up)">
                                      <p:cBhvr>
                                        <p:cTn id="31" dur="500"/>
                                        <p:tgtEl>
                                          <p:spTgt spid="7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2" grpId="0" autoUpdateAnimBg="0"/>
      <p:bldP spid="7224" grpId="0" autoUpdateAnimBg="0"/>
      <p:bldP spid="7225"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a:cs typeface="Arial" charset="0"/>
              </a:rPr>
              <a:t>Budget Balance, National Saving, and Economic Growth</a:t>
            </a:r>
            <a:r>
              <a:rPr lang="en-US"/>
              <a:t> </a:t>
            </a:r>
          </a:p>
        </p:txBody>
      </p:sp>
      <p:sp>
        <p:nvSpPr>
          <p:cNvPr id="22531" name="Rectangle 3"/>
          <p:cNvSpPr>
            <a:spLocks noGrp="1" noChangeArrowheads="1"/>
          </p:cNvSpPr>
          <p:nvPr>
            <p:ph type="body" idx="1"/>
          </p:nvPr>
        </p:nvSpPr>
        <p:spPr>
          <a:xfrm>
            <a:off x="685800" y="2209800"/>
            <a:ext cx="7772400" cy="3886200"/>
          </a:xfrm>
        </p:spPr>
        <p:txBody>
          <a:bodyPr/>
          <a:lstStyle/>
          <a:p>
            <a:r>
              <a:rPr lang="en-US">
                <a:latin typeface="Arial" charset="0"/>
                <a:cs typeface="Arial" charset="0"/>
              </a:rPr>
              <a:t>An increase in the deficit contributes to a decrease in national savings while an increase in a surplus contributes to a increase in national savings. </a:t>
            </a:r>
          </a:p>
          <a:p>
            <a:r>
              <a:rPr lang="en-US">
                <a:latin typeface="Arial" charset="0"/>
                <a:cs typeface="Arial" charset="0"/>
              </a:rPr>
              <a:t>Increases in national savings increases the potential for the economy to grow.</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Effect transition="in" filter="wipe(left)">
                                      <p:cBhvr>
                                        <p:cTn id="11" dur="500"/>
                                        <p:tgtEl>
                                          <p:spTgt spid="2253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animEffect transition="in" filter="wipe(left)">
                                      <p:cBhvr>
                                        <p:cTn id="15"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cs typeface="Arial" charset="0"/>
              </a:rPr>
              <a:t>Incidence of Deficit Finance</a:t>
            </a:r>
            <a:r>
              <a:rPr lang="en-US"/>
              <a:t> </a:t>
            </a:r>
          </a:p>
        </p:txBody>
      </p:sp>
      <p:sp>
        <p:nvSpPr>
          <p:cNvPr id="23555" name="Rectangle 3"/>
          <p:cNvSpPr>
            <a:spLocks noGrp="1" noChangeArrowheads="1"/>
          </p:cNvSpPr>
          <p:nvPr>
            <p:ph type="body" idx="1"/>
          </p:nvPr>
        </p:nvSpPr>
        <p:spPr/>
        <p:txBody>
          <a:bodyPr/>
          <a:lstStyle/>
          <a:p>
            <a:pPr>
              <a:lnSpc>
                <a:spcPct val="90000"/>
              </a:lnSpc>
            </a:pPr>
            <a:r>
              <a:rPr lang="en-US" sz="2800">
                <a:latin typeface="Arial" charset="0"/>
                <a:cs typeface="Arial" charset="0"/>
              </a:rPr>
              <a:t>Lower growth rates imply lower incomes for future generations. </a:t>
            </a:r>
          </a:p>
          <a:p>
            <a:pPr>
              <a:lnSpc>
                <a:spcPct val="90000"/>
              </a:lnSpc>
            </a:pPr>
            <a:r>
              <a:rPr lang="en-US" sz="2800">
                <a:latin typeface="Arial" charset="0"/>
                <a:cs typeface="Arial" charset="0"/>
              </a:rPr>
              <a:t>If Ricardian Equivalence holds, then this is not the case. </a:t>
            </a:r>
          </a:p>
          <a:p>
            <a:pPr>
              <a:lnSpc>
                <a:spcPct val="90000"/>
              </a:lnSpc>
            </a:pPr>
            <a:r>
              <a:rPr lang="en-US" sz="2800">
                <a:latin typeface="Arial" charset="0"/>
                <a:cs typeface="Arial" charset="0"/>
              </a:rPr>
              <a:t>Deficits may also change political equilibrium so that there are increases in government infrastructure that could lean to increased future growth.</a:t>
            </a:r>
            <a:endParaRPr lang="en-US" sz="2800">
              <a:cs typeface="Times New Roman" pitchFamily="18" charset="0"/>
            </a:endParaRPr>
          </a:p>
          <a:p>
            <a:pPr>
              <a:lnSpc>
                <a:spcPct val="90000"/>
              </a:lnSpc>
              <a:buFont typeface="Wingdings" pitchFamily="2" charset="2"/>
              <a:buNone/>
            </a:pPr>
            <a:r>
              <a:rPr lang="en-US" sz="2800">
                <a:latin typeface="Arial" charset="0"/>
                <a:cs typeface="Arial" charset="0"/>
              </a:rPr>
              <a:t> </a:t>
            </a:r>
            <a:endParaRPr lang="en-US" sz="2800">
              <a:cs typeface="Times New Roman" pitchFamily="18" charset="0"/>
            </a:endParaRPr>
          </a:p>
          <a:p>
            <a:pPr>
              <a:lnSpc>
                <a:spcPct val="90000"/>
              </a:lnSpc>
            </a:pPr>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left)">
                                      <p:cBhvr>
                                        <p:cTn id="7" dur="500"/>
                                        <p:tgtEl>
                                          <p:spTgt spid="2355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Effect transition="in" filter="wipe(left)">
                                      <p:cBhvr>
                                        <p:cTn id="11" dur="500"/>
                                        <p:tgtEl>
                                          <p:spTgt spid="2355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Effect transition="in" filter="wipe(left)">
                                      <p:cBhvr>
                                        <p:cTn id="15" dur="500"/>
                                        <p:tgtEl>
                                          <p:spTgt spid="2355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Effect transition="in" filter="wipe(left)">
                                      <p:cBhvr>
                                        <p:cTn id="19"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b="0">
                <a:cs typeface="Arial" charset="0"/>
              </a:rPr>
              <a:t>The Government Debt</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24579" name="Rectangle 3"/>
          <p:cNvSpPr>
            <a:spLocks noGrp="1" noChangeArrowheads="1"/>
          </p:cNvSpPr>
          <p:nvPr>
            <p:ph type="body" idx="1"/>
          </p:nvPr>
        </p:nvSpPr>
        <p:spPr/>
        <p:txBody>
          <a:bodyPr/>
          <a:lstStyle/>
          <a:p>
            <a:r>
              <a:rPr lang="en-US">
                <a:latin typeface="Arial" charset="0"/>
                <a:cs typeface="Arial" charset="0"/>
              </a:rPr>
              <a:t>Mid-2000 </a:t>
            </a:r>
            <a:endParaRPr lang="en-US">
              <a:cs typeface="Times New Roman" pitchFamily="18" charset="0"/>
            </a:endParaRPr>
          </a:p>
          <a:p>
            <a:pPr lvl="1"/>
            <a:r>
              <a:rPr lang="en-US" sz="3200">
                <a:latin typeface="Arial" charset="0"/>
                <a:cs typeface="Arial" charset="0"/>
              </a:rPr>
              <a:t>Federal Debt $5.66 trillion</a:t>
            </a:r>
            <a:endParaRPr lang="en-US" sz="3200">
              <a:cs typeface="Times New Roman" pitchFamily="18" charset="0"/>
            </a:endParaRPr>
          </a:p>
          <a:p>
            <a:pPr lvl="1"/>
            <a:r>
              <a:rPr lang="en-US" sz="3200">
                <a:latin typeface="Arial" charset="0"/>
                <a:cs typeface="Arial" charset="0"/>
              </a:rPr>
              <a:t>State and Local Debt $1 trillion </a:t>
            </a:r>
            <a:endParaRPr lang="en-US" sz="3200">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79">
                                            <p:txEl>
                                              <p:pRg st="1" end="1"/>
                                            </p:txEl>
                                          </p:spTgt>
                                        </p:tgtEl>
                                        <p:attrNameLst>
                                          <p:attrName>style.visibility</p:attrName>
                                        </p:attrNameLst>
                                      </p:cBhvr>
                                      <p:to>
                                        <p:strVal val="visible"/>
                                      </p:to>
                                    </p:set>
                                    <p:animEffect transition="in" filter="wipe(left)">
                                      <p:cBhvr>
                                        <p:cTn id="10" dur="500"/>
                                        <p:tgtEl>
                                          <p:spTgt spid="2457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Effect transition="in" filter="wipe(left)">
                                      <p:cBhvr>
                                        <p:cTn id="13"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685800" y="0"/>
            <a:ext cx="7772400" cy="1143000"/>
          </a:xfrm>
        </p:spPr>
        <p:txBody>
          <a:bodyPr/>
          <a:lstStyle/>
          <a:p>
            <a:r>
              <a:rPr lang="en-US" sz="2400"/>
              <a:t>Figure 12.6 Federal Debt Held by the Public as a Share of GDP (By fiscal year)</a:t>
            </a:r>
          </a:p>
        </p:txBody>
      </p:sp>
      <p:sp>
        <p:nvSpPr>
          <p:cNvPr id="9222" name="Freeform 6"/>
          <p:cNvSpPr>
            <a:spLocks/>
          </p:cNvSpPr>
          <p:nvPr/>
        </p:nvSpPr>
        <p:spPr bwMode="auto">
          <a:xfrm>
            <a:off x="1743075" y="1606550"/>
            <a:ext cx="6523038" cy="3468688"/>
          </a:xfrm>
          <a:custGeom>
            <a:avLst/>
            <a:gdLst/>
            <a:ahLst/>
            <a:cxnLst>
              <a:cxn ang="0">
                <a:pos x="60" y="1715"/>
              </a:cxn>
              <a:cxn ang="0">
                <a:pos x="339" y="52"/>
              </a:cxn>
              <a:cxn ang="0">
                <a:pos x="548" y="627"/>
              </a:cxn>
              <a:cxn ang="0">
                <a:pos x="687" y="766"/>
              </a:cxn>
              <a:cxn ang="0">
                <a:pos x="888" y="1297"/>
              </a:cxn>
              <a:cxn ang="0">
                <a:pos x="1044" y="1340"/>
              </a:cxn>
              <a:cxn ang="0">
                <a:pos x="1175" y="1549"/>
              </a:cxn>
              <a:cxn ang="0">
                <a:pos x="1384" y="1628"/>
              </a:cxn>
              <a:cxn ang="0">
                <a:pos x="1636" y="1776"/>
              </a:cxn>
              <a:cxn ang="0">
                <a:pos x="1863" y="1967"/>
              </a:cxn>
              <a:cxn ang="0">
                <a:pos x="2011" y="2046"/>
              </a:cxn>
              <a:cxn ang="0">
                <a:pos x="2211" y="2089"/>
              </a:cxn>
              <a:cxn ang="0">
                <a:pos x="2246" y="2107"/>
              </a:cxn>
              <a:cxn ang="0">
                <a:pos x="2281" y="2124"/>
              </a:cxn>
              <a:cxn ang="0">
                <a:pos x="2298" y="2141"/>
              </a:cxn>
              <a:cxn ang="0">
                <a:pos x="2324" y="2159"/>
              </a:cxn>
              <a:cxn ang="0">
                <a:pos x="2342" y="2176"/>
              </a:cxn>
              <a:cxn ang="0">
                <a:pos x="2350" y="2185"/>
              </a:cxn>
              <a:cxn ang="0">
                <a:pos x="2368" y="2176"/>
              </a:cxn>
              <a:cxn ang="0">
                <a:pos x="2403" y="2150"/>
              </a:cxn>
              <a:cxn ang="0">
                <a:pos x="2472" y="2107"/>
              </a:cxn>
              <a:cxn ang="0">
                <a:pos x="2525" y="2098"/>
              </a:cxn>
              <a:cxn ang="0">
                <a:pos x="2559" y="2089"/>
              </a:cxn>
              <a:cxn ang="0">
                <a:pos x="2594" y="2089"/>
              </a:cxn>
              <a:cxn ang="0">
                <a:pos x="2620" y="2089"/>
              </a:cxn>
              <a:cxn ang="0">
                <a:pos x="2629" y="2098"/>
              </a:cxn>
              <a:cxn ang="0">
                <a:pos x="2646" y="2107"/>
              </a:cxn>
              <a:cxn ang="0">
                <a:pos x="2673" y="2124"/>
              </a:cxn>
              <a:cxn ang="0">
                <a:pos x="2716" y="2141"/>
              </a:cxn>
              <a:cxn ang="0">
                <a:pos x="2873" y="2107"/>
              </a:cxn>
              <a:cxn ang="0">
                <a:pos x="2916" y="2054"/>
              </a:cxn>
              <a:cxn ang="0">
                <a:pos x="2951" y="2011"/>
              </a:cxn>
              <a:cxn ang="0">
                <a:pos x="2969" y="1985"/>
              </a:cxn>
              <a:cxn ang="0">
                <a:pos x="2977" y="1967"/>
              </a:cxn>
              <a:cxn ang="0">
                <a:pos x="2995" y="1959"/>
              </a:cxn>
              <a:cxn ang="0">
                <a:pos x="3021" y="1950"/>
              </a:cxn>
              <a:cxn ang="0">
                <a:pos x="3073" y="1924"/>
              </a:cxn>
              <a:cxn ang="0">
                <a:pos x="3352" y="1758"/>
              </a:cxn>
              <a:cxn ang="0">
                <a:pos x="3500" y="1706"/>
              </a:cxn>
              <a:cxn ang="0">
                <a:pos x="3761" y="1549"/>
              </a:cxn>
              <a:cxn ang="0">
                <a:pos x="3874" y="1549"/>
              </a:cxn>
              <a:cxn ang="0">
                <a:pos x="3900" y="1558"/>
              </a:cxn>
              <a:cxn ang="0">
                <a:pos x="3926" y="1567"/>
              </a:cxn>
              <a:cxn ang="0">
                <a:pos x="3970" y="1610"/>
              </a:cxn>
              <a:cxn ang="0">
                <a:pos x="4031" y="1680"/>
              </a:cxn>
              <a:cxn ang="0">
                <a:pos x="4083" y="1750"/>
              </a:cxn>
            </a:cxnLst>
            <a:rect l="0" t="0" r="r" b="b"/>
            <a:pathLst>
              <a:path w="4109" h="2185">
                <a:moveTo>
                  <a:pt x="0" y="1680"/>
                </a:moveTo>
                <a:lnTo>
                  <a:pt x="60" y="1715"/>
                </a:lnTo>
                <a:lnTo>
                  <a:pt x="130" y="1610"/>
                </a:lnTo>
                <a:lnTo>
                  <a:pt x="339" y="52"/>
                </a:lnTo>
                <a:lnTo>
                  <a:pt x="417" y="0"/>
                </a:lnTo>
                <a:lnTo>
                  <a:pt x="548" y="627"/>
                </a:lnTo>
                <a:lnTo>
                  <a:pt x="609" y="775"/>
                </a:lnTo>
                <a:lnTo>
                  <a:pt x="687" y="766"/>
                </a:lnTo>
                <a:lnTo>
                  <a:pt x="766" y="1114"/>
                </a:lnTo>
                <a:lnTo>
                  <a:pt x="888" y="1297"/>
                </a:lnTo>
                <a:lnTo>
                  <a:pt x="966" y="1279"/>
                </a:lnTo>
                <a:lnTo>
                  <a:pt x="1044" y="1340"/>
                </a:lnTo>
                <a:lnTo>
                  <a:pt x="1097" y="1454"/>
                </a:lnTo>
                <a:lnTo>
                  <a:pt x="1175" y="1549"/>
                </a:lnTo>
                <a:lnTo>
                  <a:pt x="1253" y="1549"/>
                </a:lnTo>
                <a:lnTo>
                  <a:pt x="1384" y="1628"/>
                </a:lnTo>
                <a:lnTo>
                  <a:pt x="1445" y="1645"/>
                </a:lnTo>
                <a:lnTo>
                  <a:pt x="1636" y="1776"/>
                </a:lnTo>
                <a:lnTo>
                  <a:pt x="1732" y="1837"/>
                </a:lnTo>
                <a:lnTo>
                  <a:pt x="1863" y="1967"/>
                </a:lnTo>
                <a:lnTo>
                  <a:pt x="1941" y="1959"/>
                </a:lnTo>
                <a:lnTo>
                  <a:pt x="2011" y="2046"/>
                </a:lnTo>
                <a:lnTo>
                  <a:pt x="2072" y="2080"/>
                </a:lnTo>
                <a:lnTo>
                  <a:pt x="2211" y="2089"/>
                </a:lnTo>
                <a:lnTo>
                  <a:pt x="2228" y="2098"/>
                </a:lnTo>
                <a:lnTo>
                  <a:pt x="2246" y="2107"/>
                </a:lnTo>
                <a:lnTo>
                  <a:pt x="2263" y="2124"/>
                </a:lnTo>
                <a:lnTo>
                  <a:pt x="2281" y="2124"/>
                </a:lnTo>
                <a:lnTo>
                  <a:pt x="2289" y="2133"/>
                </a:lnTo>
                <a:lnTo>
                  <a:pt x="2298" y="2141"/>
                </a:lnTo>
                <a:lnTo>
                  <a:pt x="2316" y="2150"/>
                </a:lnTo>
                <a:lnTo>
                  <a:pt x="2324" y="2159"/>
                </a:lnTo>
                <a:lnTo>
                  <a:pt x="2333" y="2168"/>
                </a:lnTo>
                <a:lnTo>
                  <a:pt x="2342" y="2176"/>
                </a:lnTo>
                <a:lnTo>
                  <a:pt x="2342" y="2185"/>
                </a:lnTo>
                <a:lnTo>
                  <a:pt x="2350" y="2185"/>
                </a:lnTo>
                <a:lnTo>
                  <a:pt x="2359" y="2176"/>
                </a:lnTo>
                <a:lnTo>
                  <a:pt x="2368" y="2176"/>
                </a:lnTo>
                <a:lnTo>
                  <a:pt x="2385" y="2168"/>
                </a:lnTo>
                <a:lnTo>
                  <a:pt x="2403" y="2150"/>
                </a:lnTo>
                <a:lnTo>
                  <a:pt x="2429" y="2141"/>
                </a:lnTo>
                <a:lnTo>
                  <a:pt x="2472" y="2107"/>
                </a:lnTo>
                <a:lnTo>
                  <a:pt x="2498" y="2098"/>
                </a:lnTo>
                <a:lnTo>
                  <a:pt x="2525" y="2098"/>
                </a:lnTo>
                <a:lnTo>
                  <a:pt x="2542" y="2089"/>
                </a:lnTo>
                <a:lnTo>
                  <a:pt x="2559" y="2089"/>
                </a:lnTo>
                <a:lnTo>
                  <a:pt x="2577" y="2089"/>
                </a:lnTo>
                <a:lnTo>
                  <a:pt x="2594" y="2089"/>
                </a:lnTo>
                <a:lnTo>
                  <a:pt x="2612" y="2089"/>
                </a:lnTo>
                <a:lnTo>
                  <a:pt x="2620" y="2089"/>
                </a:lnTo>
                <a:lnTo>
                  <a:pt x="2629" y="2089"/>
                </a:lnTo>
                <a:lnTo>
                  <a:pt x="2629" y="2098"/>
                </a:lnTo>
                <a:lnTo>
                  <a:pt x="2638" y="2098"/>
                </a:lnTo>
                <a:lnTo>
                  <a:pt x="2646" y="2107"/>
                </a:lnTo>
                <a:lnTo>
                  <a:pt x="2664" y="2115"/>
                </a:lnTo>
                <a:lnTo>
                  <a:pt x="2673" y="2124"/>
                </a:lnTo>
                <a:lnTo>
                  <a:pt x="2699" y="2133"/>
                </a:lnTo>
                <a:lnTo>
                  <a:pt x="2716" y="2141"/>
                </a:lnTo>
                <a:lnTo>
                  <a:pt x="2855" y="2124"/>
                </a:lnTo>
                <a:lnTo>
                  <a:pt x="2873" y="2107"/>
                </a:lnTo>
                <a:lnTo>
                  <a:pt x="2899" y="2080"/>
                </a:lnTo>
                <a:lnTo>
                  <a:pt x="2916" y="2054"/>
                </a:lnTo>
                <a:lnTo>
                  <a:pt x="2942" y="2028"/>
                </a:lnTo>
                <a:lnTo>
                  <a:pt x="2951" y="2011"/>
                </a:lnTo>
                <a:lnTo>
                  <a:pt x="2960" y="2002"/>
                </a:lnTo>
                <a:lnTo>
                  <a:pt x="2969" y="1985"/>
                </a:lnTo>
                <a:lnTo>
                  <a:pt x="2977" y="1976"/>
                </a:lnTo>
                <a:lnTo>
                  <a:pt x="2977" y="1967"/>
                </a:lnTo>
                <a:lnTo>
                  <a:pt x="2986" y="1959"/>
                </a:lnTo>
                <a:lnTo>
                  <a:pt x="2995" y="1959"/>
                </a:lnTo>
                <a:lnTo>
                  <a:pt x="3003" y="1959"/>
                </a:lnTo>
                <a:lnTo>
                  <a:pt x="3021" y="1950"/>
                </a:lnTo>
                <a:lnTo>
                  <a:pt x="3038" y="1941"/>
                </a:lnTo>
                <a:lnTo>
                  <a:pt x="3073" y="1924"/>
                </a:lnTo>
                <a:lnTo>
                  <a:pt x="3212" y="1784"/>
                </a:lnTo>
                <a:lnTo>
                  <a:pt x="3352" y="1758"/>
                </a:lnTo>
                <a:lnTo>
                  <a:pt x="3430" y="1776"/>
                </a:lnTo>
                <a:lnTo>
                  <a:pt x="3500" y="1706"/>
                </a:lnTo>
                <a:lnTo>
                  <a:pt x="3674" y="1549"/>
                </a:lnTo>
                <a:lnTo>
                  <a:pt x="3761" y="1549"/>
                </a:lnTo>
                <a:lnTo>
                  <a:pt x="3839" y="1549"/>
                </a:lnTo>
                <a:lnTo>
                  <a:pt x="3874" y="1549"/>
                </a:lnTo>
                <a:lnTo>
                  <a:pt x="3892" y="1558"/>
                </a:lnTo>
                <a:lnTo>
                  <a:pt x="3900" y="1558"/>
                </a:lnTo>
                <a:lnTo>
                  <a:pt x="3918" y="1567"/>
                </a:lnTo>
                <a:lnTo>
                  <a:pt x="3926" y="1567"/>
                </a:lnTo>
                <a:lnTo>
                  <a:pt x="3944" y="1584"/>
                </a:lnTo>
                <a:lnTo>
                  <a:pt x="3970" y="1610"/>
                </a:lnTo>
                <a:lnTo>
                  <a:pt x="4005" y="1645"/>
                </a:lnTo>
                <a:lnTo>
                  <a:pt x="4031" y="1680"/>
                </a:lnTo>
                <a:lnTo>
                  <a:pt x="4066" y="1715"/>
                </a:lnTo>
                <a:lnTo>
                  <a:pt x="4083" y="1750"/>
                </a:lnTo>
                <a:lnTo>
                  <a:pt x="4109" y="1784"/>
                </a:lnTo>
              </a:path>
            </a:pathLst>
          </a:custGeom>
          <a:noFill/>
          <a:ln w="82550">
            <a:solidFill>
              <a:srgbClr val="006600"/>
            </a:solidFill>
            <a:prstDash val="solid"/>
            <a:round/>
            <a:headEnd/>
            <a:tailEnd/>
          </a:ln>
        </p:spPr>
        <p:txBody>
          <a:bodyPr/>
          <a:lstStyle/>
          <a:p>
            <a:endParaRPr lang="en-US"/>
          </a:p>
        </p:txBody>
      </p:sp>
      <p:sp>
        <p:nvSpPr>
          <p:cNvPr id="9223" name="Line 7"/>
          <p:cNvSpPr>
            <a:spLocks noChangeShapeType="1"/>
          </p:cNvSpPr>
          <p:nvPr/>
        </p:nvSpPr>
        <p:spPr bwMode="auto">
          <a:xfrm flipH="1">
            <a:off x="1755775" y="5613400"/>
            <a:ext cx="111125" cy="1588"/>
          </a:xfrm>
          <a:prstGeom prst="line">
            <a:avLst/>
          </a:prstGeom>
          <a:noFill/>
          <a:ln w="26988">
            <a:solidFill>
              <a:srgbClr val="000000"/>
            </a:solidFill>
            <a:round/>
            <a:headEnd/>
            <a:tailEnd/>
          </a:ln>
        </p:spPr>
        <p:txBody>
          <a:bodyPr/>
          <a:lstStyle/>
          <a:p>
            <a:endParaRPr lang="en-US"/>
          </a:p>
        </p:txBody>
      </p:sp>
      <p:sp>
        <p:nvSpPr>
          <p:cNvPr id="9224" name="Freeform 8"/>
          <p:cNvSpPr>
            <a:spLocks/>
          </p:cNvSpPr>
          <p:nvPr/>
        </p:nvSpPr>
        <p:spPr bwMode="auto">
          <a:xfrm>
            <a:off x="1755775" y="1343025"/>
            <a:ext cx="6621463" cy="4657725"/>
          </a:xfrm>
          <a:custGeom>
            <a:avLst/>
            <a:gdLst/>
            <a:ahLst/>
            <a:cxnLst>
              <a:cxn ang="0">
                <a:pos x="0" y="0"/>
              </a:cxn>
              <a:cxn ang="0">
                <a:pos x="0" y="2934"/>
              </a:cxn>
              <a:cxn ang="0">
                <a:pos x="4171" y="2934"/>
              </a:cxn>
            </a:cxnLst>
            <a:rect l="0" t="0" r="r" b="b"/>
            <a:pathLst>
              <a:path w="4171" h="2934">
                <a:moveTo>
                  <a:pt x="0" y="0"/>
                </a:moveTo>
                <a:lnTo>
                  <a:pt x="0" y="2934"/>
                </a:lnTo>
                <a:lnTo>
                  <a:pt x="4171" y="2934"/>
                </a:lnTo>
              </a:path>
            </a:pathLst>
          </a:custGeom>
          <a:noFill/>
          <a:ln w="82550">
            <a:solidFill>
              <a:srgbClr val="000000"/>
            </a:solidFill>
            <a:prstDash val="solid"/>
            <a:round/>
            <a:headEnd/>
            <a:tailEnd/>
          </a:ln>
        </p:spPr>
        <p:txBody>
          <a:bodyPr/>
          <a:lstStyle/>
          <a:p>
            <a:endParaRPr lang="en-US"/>
          </a:p>
        </p:txBody>
      </p:sp>
      <p:sp>
        <p:nvSpPr>
          <p:cNvPr id="9225" name="Line 9"/>
          <p:cNvSpPr>
            <a:spLocks noChangeShapeType="1"/>
          </p:cNvSpPr>
          <p:nvPr/>
        </p:nvSpPr>
        <p:spPr bwMode="auto">
          <a:xfrm>
            <a:off x="8377238" y="5891213"/>
            <a:ext cx="1587" cy="109537"/>
          </a:xfrm>
          <a:prstGeom prst="line">
            <a:avLst/>
          </a:prstGeom>
          <a:noFill/>
          <a:ln w="26988">
            <a:solidFill>
              <a:srgbClr val="000000"/>
            </a:solidFill>
            <a:round/>
            <a:headEnd/>
            <a:tailEnd/>
          </a:ln>
        </p:spPr>
        <p:txBody>
          <a:bodyPr/>
          <a:lstStyle/>
          <a:p>
            <a:endParaRPr lang="en-US"/>
          </a:p>
        </p:txBody>
      </p:sp>
      <p:sp>
        <p:nvSpPr>
          <p:cNvPr id="9226" name="Line 10"/>
          <p:cNvSpPr>
            <a:spLocks noChangeShapeType="1"/>
          </p:cNvSpPr>
          <p:nvPr/>
        </p:nvSpPr>
        <p:spPr bwMode="auto">
          <a:xfrm>
            <a:off x="7837488" y="5891213"/>
            <a:ext cx="1587" cy="109537"/>
          </a:xfrm>
          <a:prstGeom prst="line">
            <a:avLst/>
          </a:prstGeom>
          <a:noFill/>
          <a:ln w="26988">
            <a:solidFill>
              <a:srgbClr val="000000"/>
            </a:solidFill>
            <a:round/>
            <a:headEnd/>
            <a:tailEnd/>
          </a:ln>
        </p:spPr>
        <p:txBody>
          <a:bodyPr/>
          <a:lstStyle/>
          <a:p>
            <a:endParaRPr lang="en-US"/>
          </a:p>
        </p:txBody>
      </p:sp>
      <p:sp>
        <p:nvSpPr>
          <p:cNvPr id="9227" name="Line 11"/>
          <p:cNvSpPr>
            <a:spLocks noChangeShapeType="1"/>
          </p:cNvSpPr>
          <p:nvPr/>
        </p:nvSpPr>
        <p:spPr bwMode="auto">
          <a:xfrm>
            <a:off x="7285038" y="5891213"/>
            <a:ext cx="1587" cy="109537"/>
          </a:xfrm>
          <a:prstGeom prst="line">
            <a:avLst/>
          </a:prstGeom>
          <a:noFill/>
          <a:ln w="26988">
            <a:solidFill>
              <a:srgbClr val="000000"/>
            </a:solidFill>
            <a:round/>
            <a:headEnd/>
            <a:tailEnd/>
          </a:ln>
        </p:spPr>
        <p:txBody>
          <a:bodyPr/>
          <a:lstStyle/>
          <a:p>
            <a:endParaRPr lang="en-US"/>
          </a:p>
        </p:txBody>
      </p:sp>
      <p:sp>
        <p:nvSpPr>
          <p:cNvPr id="9228" name="Line 12"/>
          <p:cNvSpPr>
            <a:spLocks noChangeShapeType="1"/>
          </p:cNvSpPr>
          <p:nvPr/>
        </p:nvSpPr>
        <p:spPr bwMode="auto">
          <a:xfrm>
            <a:off x="6732588" y="5891213"/>
            <a:ext cx="1587" cy="109537"/>
          </a:xfrm>
          <a:prstGeom prst="line">
            <a:avLst/>
          </a:prstGeom>
          <a:noFill/>
          <a:ln w="26988">
            <a:solidFill>
              <a:srgbClr val="000000"/>
            </a:solidFill>
            <a:round/>
            <a:headEnd/>
            <a:tailEnd/>
          </a:ln>
        </p:spPr>
        <p:txBody>
          <a:bodyPr/>
          <a:lstStyle/>
          <a:p>
            <a:endParaRPr lang="en-US"/>
          </a:p>
        </p:txBody>
      </p:sp>
      <p:sp>
        <p:nvSpPr>
          <p:cNvPr id="9229" name="Line 13"/>
          <p:cNvSpPr>
            <a:spLocks noChangeShapeType="1"/>
          </p:cNvSpPr>
          <p:nvPr/>
        </p:nvSpPr>
        <p:spPr bwMode="auto">
          <a:xfrm>
            <a:off x="6178550" y="5891213"/>
            <a:ext cx="1588" cy="109537"/>
          </a:xfrm>
          <a:prstGeom prst="line">
            <a:avLst/>
          </a:prstGeom>
          <a:noFill/>
          <a:ln w="26988">
            <a:solidFill>
              <a:srgbClr val="000000"/>
            </a:solidFill>
            <a:round/>
            <a:headEnd/>
            <a:tailEnd/>
          </a:ln>
        </p:spPr>
        <p:txBody>
          <a:bodyPr/>
          <a:lstStyle/>
          <a:p>
            <a:endParaRPr lang="en-US"/>
          </a:p>
        </p:txBody>
      </p:sp>
      <p:sp>
        <p:nvSpPr>
          <p:cNvPr id="9230" name="Line 14"/>
          <p:cNvSpPr>
            <a:spLocks noChangeShapeType="1"/>
          </p:cNvSpPr>
          <p:nvPr/>
        </p:nvSpPr>
        <p:spPr bwMode="auto">
          <a:xfrm>
            <a:off x="5626100" y="5891213"/>
            <a:ext cx="1588" cy="109537"/>
          </a:xfrm>
          <a:prstGeom prst="line">
            <a:avLst/>
          </a:prstGeom>
          <a:noFill/>
          <a:ln w="26988">
            <a:solidFill>
              <a:srgbClr val="000000"/>
            </a:solidFill>
            <a:round/>
            <a:headEnd/>
            <a:tailEnd/>
          </a:ln>
        </p:spPr>
        <p:txBody>
          <a:bodyPr/>
          <a:lstStyle/>
          <a:p>
            <a:endParaRPr lang="en-US"/>
          </a:p>
        </p:txBody>
      </p:sp>
      <p:sp>
        <p:nvSpPr>
          <p:cNvPr id="9231" name="Line 15"/>
          <p:cNvSpPr>
            <a:spLocks noChangeShapeType="1"/>
          </p:cNvSpPr>
          <p:nvPr/>
        </p:nvSpPr>
        <p:spPr bwMode="auto">
          <a:xfrm>
            <a:off x="5073650" y="5891213"/>
            <a:ext cx="1588" cy="109537"/>
          </a:xfrm>
          <a:prstGeom prst="line">
            <a:avLst/>
          </a:prstGeom>
          <a:noFill/>
          <a:ln w="26988">
            <a:solidFill>
              <a:srgbClr val="000000"/>
            </a:solidFill>
            <a:round/>
            <a:headEnd/>
            <a:tailEnd/>
          </a:ln>
        </p:spPr>
        <p:txBody>
          <a:bodyPr/>
          <a:lstStyle/>
          <a:p>
            <a:endParaRPr lang="en-US"/>
          </a:p>
        </p:txBody>
      </p:sp>
      <p:sp>
        <p:nvSpPr>
          <p:cNvPr id="9232" name="Line 16"/>
          <p:cNvSpPr>
            <a:spLocks noChangeShapeType="1"/>
          </p:cNvSpPr>
          <p:nvPr/>
        </p:nvSpPr>
        <p:spPr bwMode="auto">
          <a:xfrm>
            <a:off x="4521200" y="5891213"/>
            <a:ext cx="1588" cy="109537"/>
          </a:xfrm>
          <a:prstGeom prst="line">
            <a:avLst/>
          </a:prstGeom>
          <a:noFill/>
          <a:ln w="26988">
            <a:solidFill>
              <a:srgbClr val="000000"/>
            </a:solidFill>
            <a:round/>
            <a:headEnd/>
            <a:tailEnd/>
          </a:ln>
        </p:spPr>
        <p:txBody>
          <a:bodyPr/>
          <a:lstStyle/>
          <a:p>
            <a:endParaRPr lang="en-US"/>
          </a:p>
        </p:txBody>
      </p:sp>
      <p:sp>
        <p:nvSpPr>
          <p:cNvPr id="9233" name="Line 17"/>
          <p:cNvSpPr>
            <a:spLocks noChangeShapeType="1"/>
          </p:cNvSpPr>
          <p:nvPr/>
        </p:nvSpPr>
        <p:spPr bwMode="auto">
          <a:xfrm>
            <a:off x="3967163" y="5891213"/>
            <a:ext cx="1587" cy="109537"/>
          </a:xfrm>
          <a:prstGeom prst="line">
            <a:avLst/>
          </a:prstGeom>
          <a:noFill/>
          <a:ln w="26988">
            <a:solidFill>
              <a:srgbClr val="000000"/>
            </a:solidFill>
            <a:round/>
            <a:headEnd/>
            <a:tailEnd/>
          </a:ln>
        </p:spPr>
        <p:txBody>
          <a:bodyPr/>
          <a:lstStyle/>
          <a:p>
            <a:endParaRPr lang="en-US"/>
          </a:p>
        </p:txBody>
      </p:sp>
      <p:sp>
        <p:nvSpPr>
          <p:cNvPr id="9234" name="Line 18"/>
          <p:cNvSpPr>
            <a:spLocks noChangeShapeType="1"/>
          </p:cNvSpPr>
          <p:nvPr/>
        </p:nvSpPr>
        <p:spPr bwMode="auto">
          <a:xfrm>
            <a:off x="3414713" y="5891213"/>
            <a:ext cx="1587" cy="109537"/>
          </a:xfrm>
          <a:prstGeom prst="line">
            <a:avLst/>
          </a:prstGeom>
          <a:noFill/>
          <a:ln w="26988">
            <a:solidFill>
              <a:srgbClr val="000000"/>
            </a:solidFill>
            <a:round/>
            <a:headEnd/>
            <a:tailEnd/>
          </a:ln>
        </p:spPr>
        <p:txBody>
          <a:bodyPr/>
          <a:lstStyle/>
          <a:p>
            <a:endParaRPr lang="en-US"/>
          </a:p>
        </p:txBody>
      </p:sp>
      <p:sp>
        <p:nvSpPr>
          <p:cNvPr id="9235" name="Line 19"/>
          <p:cNvSpPr>
            <a:spLocks noChangeShapeType="1"/>
          </p:cNvSpPr>
          <p:nvPr/>
        </p:nvSpPr>
        <p:spPr bwMode="auto">
          <a:xfrm>
            <a:off x="2862263" y="5891213"/>
            <a:ext cx="1587" cy="109537"/>
          </a:xfrm>
          <a:prstGeom prst="line">
            <a:avLst/>
          </a:prstGeom>
          <a:noFill/>
          <a:ln w="26988">
            <a:solidFill>
              <a:srgbClr val="000000"/>
            </a:solidFill>
            <a:round/>
            <a:headEnd/>
            <a:tailEnd/>
          </a:ln>
        </p:spPr>
        <p:txBody>
          <a:bodyPr/>
          <a:lstStyle/>
          <a:p>
            <a:endParaRPr lang="en-US"/>
          </a:p>
        </p:txBody>
      </p:sp>
      <p:sp>
        <p:nvSpPr>
          <p:cNvPr id="9236" name="Line 20"/>
          <p:cNvSpPr>
            <a:spLocks noChangeShapeType="1"/>
          </p:cNvSpPr>
          <p:nvPr/>
        </p:nvSpPr>
        <p:spPr bwMode="auto">
          <a:xfrm>
            <a:off x="2309813" y="5891213"/>
            <a:ext cx="1587" cy="109537"/>
          </a:xfrm>
          <a:prstGeom prst="line">
            <a:avLst/>
          </a:prstGeom>
          <a:noFill/>
          <a:ln w="26988">
            <a:solidFill>
              <a:srgbClr val="000000"/>
            </a:solidFill>
            <a:round/>
            <a:headEnd/>
            <a:tailEnd/>
          </a:ln>
        </p:spPr>
        <p:txBody>
          <a:bodyPr/>
          <a:lstStyle/>
          <a:p>
            <a:endParaRPr lang="en-US"/>
          </a:p>
        </p:txBody>
      </p:sp>
      <p:sp>
        <p:nvSpPr>
          <p:cNvPr id="9237" name="Line 21"/>
          <p:cNvSpPr>
            <a:spLocks noChangeShapeType="1"/>
          </p:cNvSpPr>
          <p:nvPr/>
        </p:nvSpPr>
        <p:spPr bwMode="auto">
          <a:xfrm flipH="1">
            <a:off x="1755775" y="1343025"/>
            <a:ext cx="111125" cy="1588"/>
          </a:xfrm>
          <a:prstGeom prst="line">
            <a:avLst/>
          </a:prstGeom>
          <a:noFill/>
          <a:ln w="26988">
            <a:solidFill>
              <a:srgbClr val="000000"/>
            </a:solidFill>
            <a:round/>
            <a:headEnd/>
            <a:tailEnd/>
          </a:ln>
        </p:spPr>
        <p:txBody>
          <a:bodyPr/>
          <a:lstStyle/>
          <a:p>
            <a:endParaRPr lang="en-US"/>
          </a:p>
        </p:txBody>
      </p:sp>
      <p:sp>
        <p:nvSpPr>
          <p:cNvPr id="9238" name="Line 22"/>
          <p:cNvSpPr>
            <a:spLocks noChangeShapeType="1"/>
          </p:cNvSpPr>
          <p:nvPr/>
        </p:nvSpPr>
        <p:spPr bwMode="auto">
          <a:xfrm flipH="1">
            <a:off x="1755775" y="1730375"/>
            <a:ext cx="111125" cy="1588"/>
          </a:xfrm>
          <a:prstGeom prst="line">
            <a:avLst/>
          </a:prstGeom>
          <a:noFill/>
          <a:ln w="26988">
            <a:solidFill>
              <a:srgbClr val="000000"/>
            </a:solidFill>
            <a:round/>
            <a:headEnd/>
            <a:tailEnd/>
          </a:ln>
        </p:spPr>
        <p:txBody>
          <a:bodyPr/>
          <a:lstStyle/>
          <a:p>
            <a:endParaRPr lang="en-US"/>
          </a:p>
        </p:txBody>
      </p:sp>
      <p:sp>
        <p:nvSpPr>
          <p:cNvPr id="9239" name="Line 23"/>
          <p:cNvSpPr>
            <a:spLocks noChangeShapeType="1"/>
          </p:cNvSpPr>
          <p:nvPr/>
        </p:nvSpPr>
        <p:spPr bwMode="auto">
          <a:xfrm flipH="1">
            <a:off x="1755775" y="2117725"/>
            <a:ext cx="111125" cy="1588"/>
          </a:xfrm>
          <a:prstGeom prst="line">
            <a:avLst/>
          </a:prstGeom>
          <a:noFill/>
          <a:ln w="26988">
            <a:solidFill>
              <a:srgbClr val="000000"/>
            </a:solidFill>
            <a:round/>
            <a:headEnd/>
            <a:tailEnd/>
          </a:ln>
        </p:spPr>
        <p:txBody>
          <a:bodyPr/>
          <a:lstStyle/>
          <a:p>
            <a:endParaRPr lang="en-US"/>
          </a:p>
        </p:txBody>
      </p:sp>
      <p:sp>
        <p:nvSpPr>
          <p:cNvPr id="9240" name="Line 24"/>
          <p:cNvSpPr>
            <a:spLocks noChangeShapeType="1"/>
          </p:cNvSpPr>
          <p:nvPr/>
        </p:nvSpPr>
        <p:spPr bwMode="auto">
          <a:xfrm flipH="1">
            <a:off x="1755775" y="2505075"/>
            <a:ext cx="111125" cy="1588"/>
          </a:xfrm>
          <a:prstGeom prst="line">
            <a:avLst/>
          </a:prstGeom>
          <a:noFill/>
          <a:ln w="26988">
            <a:solidFill>
              <a:srgbClr val="000000"/>
            </a:solidFill>
            <a:round/>
            <a:headEnd/>
            <a:tailEnd/>
          </a:ln>
        </p:spPr>
        <p:txBody>
          <a:bodyPr/>
          <a:lstStyle/>
          <a:p>
            <a:endParaRPr lang="en-US"/>
          </a:p>
        </p:txBody>
      </p:sp>
      <p:sp>
        <p:nvSpPr>
          <p:cNvPr id="9241" name="Line 25"/>
          <p:cNvSpPr>
            <a:spLocks noChangeShapeType="1"/>
          </p:cNvSpPr>
          <p:nvPr/>
        </p:nvSpPr>
        <p:spPr bwMode="auto">
          <a:xfrm flipH="1">
            <a:off x="1755775" y="2890838"/>
            <a:ext cx="111125" cy="1587"/>
          </a:xfrm>
          <a:prstGeom prst="line">
            <a:avLst/>
          </a:prstGeom>
          <a:noFill/>
          <a:ln w="26988">
            <a:solidFill>
              <a:srgbClr val="000000"/>
            </a:solidFill>
            <a:round/>
            <a:headEnd/>
            <a:tailEnd/>
          </a:ln>
        </p:spPr>
        <p:txBody>
          <a:bodyPr/>
          <a:lstStyle/>
          <a:p>
            <a:endParaRPr lang="en-US"/>
          </a:p>
        </p:txBody>
      </p:sp>
      <p:sp>
        <p:nvSpPr>
          <p:cNvPr id="9242" name="Line 26"/>
          <p:cNvSpPr>
            <a:spLocks noChangeShapeType="1"/>
          </p:cNvSpPr>
          <p:nvPr/>
        </p:nvSpPr>
        <p:spPr bwMode="auto">
          <a:xfrm flipH="1">
            <a:off x="1755775" y="3292475"/>
            <a:ext cx="111125" cy="1588"/>
          </a:xfrm>
          <a:prstGeom prst="line">
            <a:avLst/>
          </a:prstGeom>
          <a:noFill/>
          <a:ln w="26988">
            <a:solidFill>
              <a:srgbClr val="000000"/>
            </a:solidFill>
            <a:round/>
            <a:headEnd/>
            <a:tailEnd/>
          </a:ln>
        </p:spPr>
        <p:txBody>
          <a:bodyPr/>
          <a:lstStyle/>
          <a:p>
            <a:endParaRPr lang="en-US"/>
          </a:p>
        </p:txBody>
      </p:sp>
      <p:sp>
        <p:nvSpPr>
          <p:cNvPr id="9243" name="Line 27"/>
          <p:cNvSpPr>
            <a:spLocks noChangeShapeType="1"/>
          </p:cNvSpPr>
          <p:nvPr/>
        </p:nvSpPr>
        <p:spPr bwMode="auto">
          <a:xfrm flipH="1">
            <a:off x="1755775" y="3679825"/>
            <a:ext cx="111125" cy="1588"/>
          </a:xfrm>
          <a:prstGeom prst="line">
            <a:avLst/>
          </a:prstGeom>
          <a:noFill/>
          <a:ln w="26988">
            <a:solidFill>
              <a:srgbClr val="000000"/>
            </a:solidFill>
            <a:round/>
            <a:headEnd/>
            <a:tailEnd/>
          </a:ln>
        </p:spPr>
        <p:txBody>
          <a:bodyPr/>
          <a:lstStyle/>
          <a:p>
            <a:endParaRPr lang="en-US"/>
          </a:p>
        </p:txBody>
      </p:sp>
      <p:sp>
        <p:nvSpPr>
          <p:cNvPr id="9244" name="Line 28"/>
          <p:cNvSpPr>
            <a:spLocks noChangeShapeType="1"/>
          </p:cNvSpPr>
          <p:nvPr/>
        </p:nvSpPr>
        <p:spPr bwMode="auto">
          <a:xfrm flipH="1">
            <a:off x="1755775" y="4065588"/>
            <a:ext cx="111125" cy="1587"/>
          </a:xfrm>
          <a:prstGeom prst="line">
            <a:avLst/>
          </a:prstGeom>
          <a:noFill/>
          <a:ln w="26988">
            <a:solidFill>
              <a:srgbClr val="000000"/>
            </a:solidFill>
            <a:round/>
            <a:headEnd/>
            <a:tailEnd/>
          </a:ln>
        </p:spPr>
        <p:txBody>
          <a:bodyPr/>
          <a:lstStyle/>
          <a:p>
            <a:endParaRPr lang="en-US"/>
          </a:p>
        </p:txBody>
      </p:sp>
      <p:sp>
        <p:nvSpPr>
          <p:cNvPr id="9245" name="Line 29"/>
          <p:cNvSpPr>
            <a:spLocks noChangeShapeType="1"/>
          </p:cNvSpPr>
          <p:nvPr/>
        </p:nvSpPr>
        <p:spPr bwMode="auto">
          <a:xfrm flipH="1">
            <a:off x="1755775" y="4452938"/>
            <a:ext cx="111125" cy="1587"/>
          </a:xfrm>
          <a:prstGeom prst="line">
            <a:avLst/>
          </a:prstGeom>
          <a:noFill/>
          <a:ln w="26988">
            <a:solidFill>
              <a:srgbClr val="000000"/>
            </a:solidFill>
            <a:round/>
            <a:headEnd/>
            <a:tailEnd/>
          </a:ln>
        </p:spPr>
        <p:txBody>
          <a:bodyPr/>
          <a:lstStyle/>
          <a:p>
            <a:endParaRPr lang="en-US"/>
          </a:p>
        </p:txBody>
      </p:sp>
      <p:sp>
        <p:nvSpPr>
          <p:cNvPr id="9246" name="Line 30"/>
          <p:cNvSpPr>
            <a:spLocks noChangeShapeType="1"/>
          </p:cNvSpPr>
          <p:nvPr/>
        </p:nvSpPr>
        <p:spPr bwMode="auto">
          <a:xfrm flipH="1">
            <a:off x="1755775" y="4840288"/>
            <a:ext cx="111125" cy="1587"/>
          </a:xfrm>
          <a:prstGeom prst="line">
            <a:avLst/>
          </a:prstGeom>
          <a:noFill/>
          <a:ln w="26988">
            <a:solidFill>
              <a:srgbClr val="000000"/>
            </a:solidFill>
            <a:round/>
            <a:headEnd/>
            <a:tailEnd/>
          </a:ln>
        </p:spPr>
        <p:txBody>
          <a:bodyPr/>
          <a:lstStyle/>
          <a:p>
            <a:endParaRPr lang="en-US"/>
          </a:p>
        </p:txBody>
      </p:sp>
      <p:sp>
        <p:nvSpPr>
          <p:cNvPr id="9247" name="Line 31"/>
          <p:cNvSpPr>
            <a:spLocks noChangeShapeType="1"/>
          </p:cNvSpPr>
          <p:nvPr/>
        </p:nvSpPr>
        <p:spPr bwMode="auto">
          <a:xfrm flipH="1">
            <a:off x="1755775" y="5227638"/>
            <a:ext cx="111125" cy="1587"/>
          </a:xfrm>
          <a:prstGeom prst="line">
            <a:avLst/>
          </a:prstGeom>
          <a:noFill/>
          <a:ln w="26988">
            <a:solidFill>
              <a:srgbClr val="000000"/>
            </a:solidFill>
            <a:round/>
            <a:headEnd/>
            <a:tailEnd/>
          </a:ln>
        </p:spPr>
        <p:txBody>
          <a:bodyPr/>
          <a:lstStyle/>
          <a:p>
            <a:endParaRPr lang="en-US"/>
          </a:p>
        </p:txBody>
      </p:sp>
      <p:sp>
        <p:nvSpPr>
          <p:cNvPr id="9248" name="Rectangle 32"/>
          <p:cNvSpPr>
            <a:spLocks noChangeArrowheads="1"/>
          </p:cNvSpPr>
          <p:nvPr/>
        </p:nvSpPr>
        <p:spPr bwMode="auto">
          <a:xfrm>
            <a:off x="1079500" y="1163638"/>
            <a:ext cx="828675"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120 </a:t>
            </a:r>
            <a:endParaRPr lang="en-US"/>
          </a:p>
        </p:txBody>
      </p:sp>
      <p:sp>
        <p:nvSpPr>
          <p:cNvPr id="9249" name="Rectangle 33"/>
          <p:cNvSpPr>
            <a:spLocks noChangeArrowheads="1"/>
          </p:cNvSpPr>
          <p:nvPr/>
        </p:nvSpPr>
        <p:spPr bwMode="auto">
          <a:xfrm>
            <a:off x="1079500" y="1936750"/>
            <a:ext cx="828675"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100 </a:t>
            </a:r>
            <a:endParaRPr lang="en-US"/>
          </a:p>
        </p:txBody>
      </p:sp>
      <p:sp>
        <p:nvSpPr>
          <p:cNvPr id="9250" name="Rectangle 34"/>
          <p:cNvSpPr>
            <a:spLocks noChangeArrowheads="1"/>
          </p:cNvSpPr>
          <p:nvPr/>
        </p:nvSpPr>
        <p:spPr bwMode="auto">
          <a:xfrm>
            <a:off x="1258888" y="2711450"/>
            <a:ext cx="636587"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80 </a:t>
            </a:r>
            <a:endParaRPr lang="en-US"/>
          </a:p>
        </p:txBody>
      </p:sp>
      <p:sp>
        <p:nvSpPr>
          <p:cNvPr id="9251" name="Rectangle 35"/>
          <p:cNvSpPr>
            <a:spLocks noChangeArrowheads="1"/>
          </p:cNvSpPr>
          <p:nvPr/>
        </p:nvSpPr>
        <p:spPr bwMode="auto">
          <a:xfrm>
            <a:off x="1258888" y="3486150"/>
            <a:ext cx="636587"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60 </a:t>
            </a:r>
            <a:endParaRPr lang="en-US"/>
          </a:p>
        </p:txBody>
      </p:sp>
      <p:sp>
        <p:nvSpPr>
          <p:cNvPr id="9252" name="Rectangle 36"/>
          <p:cNvSpPr>
            <a:spLocks noChangeArrowheads="1"/>
          </p:cNvSpPr>
          <p:nvPr/>
        </p:nvSpPr>
        <p:spPr bwMode="auto">
          <a:xfrm>
            <a:off x="1258888" y="4259263"/>
            <a:ext cx="636587"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40 </a:t>
            </a:r>
            <a:endParaRPr lang="en-US"/>
          </a:p>
        </p:txBody>
      </p:sp>
      <p:sp>
        <p:nvSpPr>
          <p:cNvPr id="9253" name="Rectangle 37"/>
          <p:cNvSpPr>
            <a:spLocks noChangeArrowheads="1"/>
          </p:cNvSpPr>
          <p:nvPr/>
        </p:nvSpPr>
        <p:spPr bwMode="auto">
          <a:xfrm>
            <a:off x="1258888" y="5033963"/>
            <a:ext cx="636587"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20 </a:t>
            </a:r>
            <a:endParaRPr lang="en-US"/>
          </a:p>
        </p:txBody>
      </p:sp>
      <p:sp>
        <p:nvSpPr>
          <p:cNvPr id="9254" name="Rectangle 38"/>
          <p:cNvSpPr>
            <a:spLocks noChangeArrowheads="1"/>
          </p:cNvSpPr>
          <p:nvPr/>
        </p:nvSpPr>
        <p:spPr bwMode="auto">
          <a:xfrm>
            <a:off x="1452563" y="5807075"/>
            <a:ext cx="442912"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9255" name="Rectangle 39"/>
          <p:cNvSpPr>
            <a:spLocks noChangeArrowheads="1"/>
          </p:cNvSpPr>
          <p:nvPr/>
        </p:nvSpPr>
        <p:spPr bwMode="auto">
          <a:xfrm>
            <a:off x="1368425"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1940 </a:t>
            </a:r>
            <a:endParaRPr lang="en-US"/>
          </a:p>
        </p:txBody>
      </p:sp>
      <p:sp>
        <p:nvSpPr>
          <p:cNvPr id="9256" name="Rectangle 40"/>
          <p:cNvSpPr>
            <a:spLocks noChangeArrowheads="1"/>
          </p:cNvSpPr>
          <p:nvPr/>
        </p:nvSpPr>
        <p:spPr bwMode="auto">
          <a:xfrm>
            <a:off x="2474913"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1950 </a:t>
            </a:r>
            <a:endParaRPr lang="en-US"/>
          </a:p>
        </p:txBody>
      </p:sp>
      <p:sp>
        <p:nvSpPr>
          <p:cNvPr id="9257" name="Rectangle 41"/>
          <p:cNvSpPr>
            <a:spLocks noChangeArrowheads="1"/>
          </p:cNvSpPr>
          <p:nvPr/>
        </p:nvSpPr>
        <p:spPr bwMode="auto">
          <a:xfrm rot="16200000">
            <a:off x="-838200" y="3130550"/>
            <a:ext cx="3386138" cy="496888"/>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Percentage of GDP </a:t>
            </a:r>
            <a:endParaRPr lang="en-US"/>
          </a:p>
        </p:txBody>
      </p:sp>
      <p:sp>
        <p:nvSpPr>
          <p:cNvPr id="9258" name="Rectangle 42"/>
          <p:cNvSpPr>
            <a:spLocks noChangeArrowheads="1"/>
          </p:cNvSpPr>
          <p:nvPr/>
        </p:nvSpPr>
        <p:spPr bwMode="auto">
          <a:xfrm>
            <a:off x="3581400"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1960 </a:t>
            </a:r>
            <a:endParaRPr lang="en-US"/>
          </a:p>
        </p:txBody>
      </p:sp>
      <p:sp>
        <p:nvSpPr>
          <p:cNvPr id="9259" name="Rectangle 43"/>
          <p:cNvSpPr>
            <a:spLocks noChangeArrowheads="1"/>
          </p:cNvSpPr>
          <p:nvPr/>
        </p:nvSpPr>
        <p:spPr bwMode="auto">
          <a:xfrm>
            <a:off x="4686300"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1970 </a:t>
            </a:r>
            <a:endParaRPr lang="en-US"/>
          </a:p>
        </p:txBody>
      </p:sp>
      <p:sp>
        <p:nvSpPr>
          <p:cNvPr id="9260" name="Rectangle 44"/>
          <p:cNvSpPr>
            <a:spLocks noChangeArrowheads="1"/>
          </p:cNvSpPr>
          <p:nvPr/>
        </p:nvSpPr>
        <p:spPr bwMode="auto">
          <a:xfrm>
            <a:off x="5792788"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1980 </a:t>
            </a:r>
            <a:endParaRPr lang="en-US"/>
          </a:p>
        </p:txBody>
      </p:sp>
      <p:sp>
        <p:nvSpPr>
          <p:cNvPr id="9261" name="Rectangle 45"/>
          <p:cNvSpPr>
            <a:spLocks noChangeArrowheads="1"/>
          </p:cNvSpPr>
          <p:nvPr/>
        </p:nvSpPr>
        <p:spPr bwMode="auto">
          <a:xfrm>
            <a:off x="6897688"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1990 </a:t>
            </a:r>
            <a:endParaRPr lang="en-US"/>
          </a:p>
        </p:txBody>
      </p:sp>
      <p:sp>
        <p:nvSpPr>
          <p:cNvPr id="9262" name="Rectangle 46"/>
          <p:cNvSpPr>
            <a:spLocks noChangeArrowheads="1"/>
          </p:cNvSpPr>
          <p:nvPr/>
        </p:nvSpPr>
        <p:spPr bwMode="auto">
          <a:xfrm>
            <a:off x="8004175" y="6138863"/>
            <a:ext cx="1022350"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2000 </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2"/>
                                        </p:tgtEl>
                                        <p:attrNameLst>
                                          <p:attrName>style.visibility</p:attrName>
                                        </p:attrNameLst>
                                      </p:cBhvr>
                                      <p:to>
                                        <p:strVal val="visible"/>
                                      </p:to>
                                    </p:set>
                                    <p:animEffect transition="in" filter="wipe(left)">
                                      <p:cBhvr>
                                        <p:cTn id="7"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cs typeface="Arial" charset="0"/>
              </a:rPr>
              <a:t>Net Federal Debt</a:t>
            </a:r>
            <a:r>
              <a:rPr lang="en-US"/>
              <a:t> </a:t>
            </a:r>
          </a:p>
        </p:txBody>
      </p:sp>
      <p:sp>
        <p:nvSpPr>
          <p:cNvPr id="25603" name="Rectangle 3"/>
          <p:cNvSpPr>
            <a:spLocks noGrp="1" noChangeArrowheads="1"/>
          </p:cNvSpPr>
          <p:nvPr>
            <p:ph type="body" idx="1"/>
          </p:nvPr>
        </p:nvSpPr>
        <p:spPr/>
        <p:txBody>
          <a:bodyPr/>
          <a:lstStyle/>
          <a:p>
            <a:r>
              <a:rPr lang="en-US">
                <a:latin typeface="Arial" charset="0"/>
                <a:cs typeface="Arial" charset="0"/>
              </a:rPr>
              <a:t>The </a:t>
            </a:r>
            <a:r>
              <a:rPr lang="en-US">
                <a:solidFill>
                  <a:srgbClr val="660066"/>
                </a:solidFill>
                <a:latin typeface="Arial" charset="0"/>
                <a:cs typeface="Arial" charset="0"/>
              </a:rPr>
              <a:t>Net Federal Debt</a:t>
            </a:r>
            <a:r>
              <a:rPr lang="en-US">
                <a:latin typeface="Arial" charset="0"/>
                <a:cs typeface="Arial" charset="0"/>
              </a:rPr>
              <a:t> is the portion of the debt not held by the federal government.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sz="3600">
                <a:cs typeface="Arial" charset="0"/>
              </a:rPr>
              <a:t>Gross public Debt of the US Treasury by Holder July 31, 2000</a:t>
            </a:r>
            <a:r>
              <a:rPr lang="en-US"/>
              <a:t> </a:t>
            </a:r>
          </a:p>
        </p:txBody>
      </p:sp>
      <p:grpSp>
        <p:nvGrpSpPr>
          <p:cNvPr id="2" name="Group 41"/>
          <p:cNvGrpSpPr>
            <a:grpSpLocks/>
          </p:cNvGrpSpPr>
          <p:nvPr/>
        </p:nvGrpSpPr>
        <p:grpSpPr bwMode="auto">
          <a:xfrm>
            <a:off x="152400" y="1828800"/>
            <a:ext cx="8686800" cy="3908425"/>
            <a:chOff x="-3" y="-3"/>
            <a:chExt cx="3151" cy="2078"/>
          </a:xfrm>
        </p:grpSpPr>
        <p:grpSp>
          <p:nvGrpSpPr>
            <p:cNvPr id="3" name="Group 39"/>
            <p:cNvGrpSpPr>
              <a:grpSpLocks/>
            </p:cNvGrpSpPr>
            <p:nvPr/>
          </p:nvGrpSpPr>
          <p:grpSpPr bwMode="auto">
            <a:xfrm>
              <a:off x="0" y="0"/>
              <a:ext cx="3145" cy="2072"/>
              <a:chOff x="0" y="0"/>
              <a:chExt cx="3145" cy="2072"/>
            </a:xfrm>
          </p:grpSpPr>
          <p:grpSp>
            <p:nvGrpSpPr>
              <p:cNvPr id="4" name="Group 16"/>
              <p:cNvGrpSpPr>
                <a:grpSpLocks/>
              </p:cNvGrpSpPr>
              <p:nvPr/>
            </p:nvGrpSpPr>
            <p:grpSpPr bwMode="auto">
              <a:xfrm>
                <a:off x="0" y="0"/>
                <a:ext cx="1267" cy="633"/>
                <a:chOff x="0" y="0"/>
                <a:chExt cx="1267" cy="633"/>
              </a:xfrm>
            </p:grpSpPr>
            <p:sp>
              <p:nvSpPr>
                <p:cNvPr id="26627" name="Rectangle 3"/>
                <p:cNvSpPr>
                  <a:spLocks noChangeArrowheads="1"/>
                </p:cNvSpPr>
                <p:nvPr/>
              </p:nvSpPr>
              <p:spPr bwMode="auto">
                <a:xfrm>
                  <a:off x="43" y="0"/>
                  <a:ext cx="1181" cy="63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Holder</a:t>
                  </a:r>
                  <a:endParaRPr lang="en-US" sz="2400">
                    <a:cs typeface="Times New Roman" pitchFamily="18" charset="0"/>
                  </a:endParaRPr>
                </a:p>
                <a:p>
                  <a:pPr eaLnBrk="0" hangingPunct="0"/>
                  <a:endParaRPr lang="en-US" sz="2400"/>
                </a:p>
              </p:txBody>
            </p:sp>
            <p:sp>
              <p:nvSpPr>
                <p:cNvPr id="26639" name="Rectangle 15"/>
                <p:cNvSpPr>
                  <a:spLocks noChangeArrowheads="1"/>
                </p:cNvSpPr>
                <p:nvPr/>
              </p:nvSpPr>
              <p:spPr bwMode="auto">
                <a:xfrm>
                  <a:off x="0" y="0"/>
                  <a:ext cx="1267" cy="633"/>
                </a:xfrm>
                <a:prstGeom prst="rect">
                  <a:avLst/>
                </a:prstGeom>
                <a:noFill/>
                <a:ln w="7">
                  <a:solidFill>
                    <a:srgbClr val="A0A0A0"/>
                  </a:solidFill>
                  <a:miter lim="800000"/>
                  <a:headEnd/>
                  <a:tailEnd/>
                </a:ln>
                <a:effectLst/>
              </p:spPr>
              <p:txBody>
                <a:bodyPr/>
                <a:lstStyle/>
                <a:p>
                  <a:endParaRPr lang="en-US"/>
                </a:p>
              </p:txBody>
            </p:sp>
          </p:grpSp>
          <p:grpSp>
            <p:nvGrpSpPr>
              <p:cNvPr id="5" name="Group 18"/>
              <p:cNvGrpSpPr>
                <a:grpSpLocks/>
              </p:cNvGrpSpPr>
              <p:nvPr/>
            </p:nvGrpSpPr>
            <p:grpSpPr bwMode="auto">
              <a:xfrm>
                <a:off x="1267" y="0"/>
                <a:ext cx="964" cy="633"/>
                <a:chOff x="1267" y="0"/>
                <a:chExt cx="964" cy="633"/>
              </a:xfrm>
            </p:grpSpPr>
            <p:sp>
              <p:nvSpPr>
                <p:cNvPr id="26628" name="Rectangle 4"/>
                <p:cNvSpPr>
                  <a:spLocks noChangeArrowheads="1"/>
                </p:cNvSpPr>
                <p:nvPr/>
              </p:nvSpPr>
              <p:spPr bwMode="auto">
                <a:xfrm>
                  <a:off x="1310" y="0"/>
                  <a:ext cx="878" cy="63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Amount of Debt</a:t>
                  </a:r>
                  <a:r>
                    <a:rPr lang="en-US" sz="2400" b="1">
                      <a:solidFill>
                        <a:srgbClr val="660066"/>
                      </a:solidFill>
                      <a:cs typeface="Times New Roman" pitchFamily="18" charset="0"/>
                    </a:rPr>
                    <a:t> </a:t>
                  </a:r>
                  <a:r>
                    <a:rPr lang="en-US" sz="2400" b="1">
                      <a:solidFill>
                        <a:srgbClr val="660066"/>
                      </a:solidFill>
                      <a:latin typeface="Arial" charset="0"/>
                      <a:cs typeface="Arial" charset="0"/>
                    </a:rPr>
                    <a:t>(Billions of Dollars)</a:t>
                  </a:r>
                  <a:endParaRPr lang="en-US" sz="2400">
                    <a:cs typeface="Times New Roman" pitchFamily="18" charset="0"/>
                  </a:endParaRPr>
                </a:p>
                <a:p>
                  <a:pPr eaLnBrk="0" hangingPunct="0"/>
                  <a:endParaRPr lang="en-US" sz="2400"/>
                </a:p>
              </p:txBody>
            </p:sp>
            <p:sp>
              <p:nvSpPr>
                <p:cNvPr id="26641" name="Rectangle 17"/>
                <p:cNvSpPr>
                  <a:spLocks noChangeArrowheads="1"/>
                </p:cNvSpPr>
                <p:nvPr/>
              </p:nvSpPr>
              <p:spPr bwMode="auto">
                <a:xfrm>
                  <a:off x="1267" y="0"/>
                  <a:ext cx="964" cy="633"/>
                </a:xfrm>
                <a:prstGeom prst="rect">
                  <a:avLst/>
                </a:prstGeom>
                <a:noFill/>
                <a:ln w="7">
                  <a:solidFill>
                    <a:srgbClr val="A0A0A0"/>
                  </a:solidFill>
                  <a:miter lim="800000"/>
                  <a:headEnd/>
                  <a:tailEnd/>
                </a:ln>
                <a:effectLst/>
              </p:spPr>
              <p:txBody>
                <a:bodyPr/>
                <a:lstStyle/>
                <a:p>
                  <a:endParaRPr lang="en-US"/>
                </a:p>
              </p:txBody>
            </p:sp>
          </p:grpSp>
          <p:grpSp>
            <p:nvGrpSpPr>
              <p:cNvPr id="6" name="Group 20"/>
              <p:cNvGrpSpPr>
                <a:grpSpLocks/>
              </p:cNvGrpSpPr>
              <p:nvPr/>
            </p:nvGrpSpPr>
            <p:grpSpPr bwMode="auto">
              <a:xfrm>
                <a:off x="2231" y="0"/>
                <a:ext cx="914" cy="633"/>
                <a:chOff x="2231" y="0"/>
                <a:chExt cx="914" cy="633"/>
              </a:xfrm>
            </p:grpSpPr>
            <p:sp>
              <p:nvSpPr>
                <p:cNvPr id="26629" name="Rectangle 5"/>
                <p:cNvSpPr>
                  <a:spLocks noChangeArrowheads="1"/>
                </p:cNvSpPr>
                <p:nvPr/>
              </p:nvSpPr>
              <p:spPr bwMode="auto">
                <a:xfrm>
                  <a:off x="2274" y="0"/>
                  <a:ext cx="828" cy="63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Percent of Total</a:t>
                  </a:r>
                  <a:endParaRPr lang="en-US" sz="2400">
                    <a:solidFill>
                      <a:srgbClr val="660066"/>
                    </a:solidFill>
                    <a:cs typeface="Times New Roman" pitchFamily="18" charset="0"/>
                  </a:endParaRPr>
                </a:p>
                <a:p>
                  <a:pPr eaLnBrk="0" hangingPunct="0"/>
                  <a:endParaRPr lang="en-US" sz="2400"/>
                </a:p>
              </p:txBody>
            </p:sp>
            <p:sp>
              <p:nvSpPr>
                <p:cNvPr id="26643" name="Rectangle 19"/>
                <p:cNvSpPr>
                  <a:spLocks noChangeArrowheads="1"/>
                </p:cNvSpPr>
                <p:nvPr/>
              </p:nvSpPr>
              <p:spPr bwMode="auto">
                <a:xfrm>
                  <a:off x="2231" y="0"/>
                  <a:ext cx="914" cy="633"/>
                </a:xfrm>
                <a:prstGeom prst="rect">
                  <a:avLst/>
                </a:prstGeom>
                <a:noFill/>
                <a:ln w="7">
                  <a:solidFill>
                    <a:srgbClr val="A0A0A0"/>
                  </a:solidFill>
                  <a:miter lim="800000"/>
                  <a:headEnd/>
                  <a:tailEnd/>
                </a:ln>
                <a:effectLst/>
              </p:spPr>
              <p:txBody>
                <a:bodyPr/>
                <a:lstStyle/>
                <a:p>
                  <a:endParaRPr lang="en-US"/>
                </a:p>
              </p:txBody>
            </p:sp>
          </p:grpSp>
          <p:grpSp>
            <p:nvGrpSpPr>
              <p:cNvPr id="7" name="Group 22"/>
              <p:cNvGrpSpPr>
                <a:grpSpLocks/>
              </p:cNvGrpSpPr>
              <p:nvPr/>
            </p:nvGrpSpPr>
            <p:grpSpPr bwMode="auto">
              <a:xfrm>
                <a:off x="0" y="633"/>
                <a:ext cx="1267" cy="633"/>
                <a:chOff x="0" y="633"/>
                <a:chExt cx="1267" cy="633"/>
              </a:xfrm>
            </p:grpSpPr>
            <p:sp>
              <p:nvSpPr>
                <p:cNvPr id="26630" name="Rectangle 6"/>
                <p:cNvSpPr>
                  <a:spLocks noChangeArrowheads="1"/>
                </p:cNvSpPr>
                <p:nvPr/>
              </p:nvSpPr>
              <p:spPr bwMode="auto">
                <a:xfrm>
                  <a:off x="43" y="633"/>
                  <a:ext cx="1181" cy="63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U.S. Govt. Agencies</a:t>
                  </a:r>
                  <a:endParaRPr lang="en-US" sz="2400" b="1">
                    <a:solidFill>
                      <a:srgbClr val="660066"/>
                    </a:solidFill>
                    <a:cs typeface="Times New Roman" pitchFamily="18" charset="0"/>
                  </a:endParaRPr>
                </a:p>
                <a:p>
                  <a:pPr eaLnBrk="0" hangingPunct="0"/>
                  <a:r>
                    <a:rPr lang="en-US" sz="2400" b="1">
                      <a:solidFill>
                        <a:srgbClr val="660066"/>
                      </a:solidFill>
                      <a:latin typeface="Arial" charset="0"/>
                      <a:cs typeface="Arial" charset="0"/>
                    </a:rPr>
                    <a:t>Trust Funds and Federal Reserve</a:t>
                  </a:r>
                  <a:endParaRPr lang="en-US" sz="2400">
                    <a:cs typeface="Times New Roman" pitchFamily="18" charset="0"/>
                  </a:endParaRPr>
                </a:p>
                <a:p>
                  <a:pPr eaLnBrk="0" hangingPunct="0"/>
                  <a:endParaRPr lang="en-US" sz="2400"/>
                </a:p>
              </p:txBody>
            </p:sp>
            <p:sp>
              <p:nvSpPr>
                <p:cNvPr id="26645" name="Rectangle 21"/>
                <p:cNvSpPr>
                  <a:spLocks noChangeArrowheads="1"/>
                </p:cNvSpPr>
                <p:nvPr/>
              </p:nvSpPr>
              <p:spPr bwMode="auto">
                <a:xfrm>
                  <a:off x="0" y="633"/>
                  <a:ext cx="1267" cy="633"/>
                </a:xfrm>
                <a:prstGeom prst="rect">
                  <a:avLst/>
                </a:prstGeom>
                <a:noFill/>
                <a:ln w="7">
                  <a:solidFill>
                    <a:srgbClr val="A0A0A0"/>
                  </a:solidFill>
                  <a:miter lim="800000"/>
                  <a:headEnd/>
                  <a:tailEnd/>
                </a:ln>
                <a:effectLst/>
              </p:spPr>
              <p:txBody>
                <a:bodyPr/>
                <a:lstStyle/>
                <a:p>
                  <a:endParaRPr lang="en-US"/>
                </a:p>
              </p:txBody>
            </p:sp>
          </p:grpSp>
          <p:grpSp>
            <p:nvGrpSpPr>
              <p:cNvPr id="8" name="Group 24"/>
              <p:cNvGrpSpPr>
                <a:grpSpLocks/>
              </p:cNvGrpSpPr>
              <p:nvPr/>
            </p:nvGrpSpPr>
            <p:grpSpPr bwMode="auto">
              <a:xfrm>
                <a:off x="1267" y="633"/>
                <a:ext cx="964" cy="633"/>
                <a:chOff x="1267" y="633"/>
                <a:chExt cx="964" cy="633"/>
              </a:xfrm>
            </p:grpSpPr>
            <p:sp>
              <p:nvSpPr>
                <p:cNvPr id="26631" name="Rectangle 7"/>
                <p:cNvSpPr>
                  <a:spLocks noChangeArrowheads="1"/>
                </p:cNvSpPr>
                <p:nvPr/>
              </p:nvSpPr>
              <p:spPr bwMode="auto">
                <a:xfrm>
                  <a:off x="1310" y="633"/>
                  <a:ext cx="878" cy="633"/>
                </a:xfrm>
                <a:prstGeom prst="rect">
                  <a:avLst/>
                </a:prstGeom>
                <a:noFill/>
                <a:ln w="9525">
                  <a:noFill/>
                  <a:miter lim="800000"/>
                  <a:headEnd/>
                  <a:tailEnd/>
                </a:ln>
                <a:effectLst/>
              </p:spPr>
              <p:txBody>
                <a:bodyPr/>
                <a:lstStyle/>
                <a:p>
                  <a:pPr algn="r"/>
                  <a:r>
                    <a:rPr lang="en-US" sz="2400">
                      <a:latin typeface="Arial" charset="0"/>
                      <a:cs typeface="Arial" charset="0"/>
                    </a:rPr>
                    <a:t>2,229.5</a:t>
                  </a:r>
                  <a:endParaRPr lang="en-US" sz="2400">
                    <a:cs typeface="Times New Roman" pitchFamily="18" charset="0"/>
                  </a:endParaRPr>
                </a:p>
                <a:p>
                  <a:pPr algn="r" eaLnBrk="0" hangingPunct="0"/>
                  <a:endParaRPr lang="en-US" sz="2400"/>
                </a:p>
              </p:txBody>
            </p:sp>
            <p:sp>
              <p:nvSpPr>
                <p:cNvPr id="26647" name="Rectangle 23"/>
                <p:cNvSpPr>
                  <a:spLocks noChangeArrowheads="1"/>
                </p:cNvSpPr>
                <p:nvPr/>
              </p:nvSpPr>
              <p:spPr bwMode="auto">
                <a:xfrm>
                  <a:off x="1267" y="633"/>
                  <a:ext cx="964" cy="633"/>
                </a:xfrm>
                <a:prstGeom prst="rect">
                  <a:avLst/>
                </a:prstGeom>
                <a:noFill/>
                <a:ln w="7">
                  <a:solidFill>
                    <a:srgbClr val="A0A0A0"/>
                  </a:solidFill>
                  <a:miter lim="800000"/>
                  <a:headEnd/>
                  <a:tailEnd/>
                </a:ln>
                <a:effectLst/>
              </p:spPr>
              <p:txBody>
                <a:bodyPr/>
                <a:lstStyle/>
                <a:p>
                  <a:endParaRPr lang="en-US"/>
                </a:p>
              </p:txBody>
            </p:sp>
          </p:grpSp>
          <p:grpSp>
            <p:nvGrpSpPr>
              <p:cNvPr id="9" name="Group 26"/>
              <p:cNvGrpSpPr>
                <a:grpSpLocks/>
              </p:cNvGrpSpPr>
              <p:nvPr/>
            </p:nvGrpSpPr>
            <p:grpSpPr bwMode="auto">
              <a:xfrm>
                <a:off x="2231" y="633"/>
                <a:ext cx="914" cy="633"/>
                <a:chOff x="2231" y="633"/>
                <a:chExt cx="914" cy="633"/>
              </a:xfrm>
            </p:grpSpPr>
            <p:sp>
              <p:nvSpPr>
                <p:cNvPr id="26632" name="Rectangle 8"/>
                <p:cNvSpPr>
                  <a:spLocks noChangeArrowheads="1"/>
                </p:cNvSpPr>
                <p:nvPr/>
              </p:nvSpPr>
              <p:spPr bwMode="auto">
                <a:xfrm>
                  <a:off x="2274" y="633"/>
                  <a:ext cx="828" cy="633"/>
                </a:xfrm>
                <a:prstGeom prst="rect">
                  <a:avLst/>
                </a:prstGeom>
                <a:noFill/>
                <a:ln w="9525">
                  <a:noFill/>
                  <a:miter lim="800000"/>
                  <a:headEnd/>
                  <a:tailEnd/>
                </a:ln>
                <a:effectLst/>
              </p:spPr>
              <p:txBody>
                <a:bodyPr/>
                <a:lstStyle/>
                <a:p>
                  <a:pPr algn="r"/>
                  <a:r>
                    <a:rPr lang="en-US" sz="2400">
                      <a:latin typeface="Arial" charset="0"/>
                      <a:cs typeface="Arial" charset="0"/>
                    </a:rPr>
                    <a:t>39.4</a:t>
                  </a:r>
                  <a:endParaRPr lang="en-US" sz="2400">
                    <a:cs typeface="Times New Roman" pitchFamily="18" charset="0"/>
                  </a:endParaRPr>
                </a:p>
                <a:p>
                  <a:pPr algn="r" eaLnBrk="0" hangingPunct="0"/>
                  <a:endParaRPr lang="en-US" sz="2400"/>
                </a:p>
              </p:txBody>
            </p:sp>
            <p:sp>
              <p:nvSpPr>
                <p:cNvPr id="26649" name="Rectangle 25"/>
                <p:cNvSpPr>
                  <a:spLocks noChangeArrowheads="1"/>
                </p:cNvSpPr>
                <p:nvPr/>
              </p:nvSpPr>
              <p:spPr bwMode="auto">
                <a:xfrm>
                  <a:off x="2231" y="633"/>
                  <a:ext cx="914" cy="633"/>
                </a:xfrm>
                <a:prstGeom prst="rect">
                  <a:avLst/>
                </a:prstGeom>
                <a:noFill/>
                <a:ln w="7">
                  <a:solidFill>
                    <a:srgbClr val="A0A0A0"/>
                  </a:solidFill>
                  <a:miter lim="800000"/>
                  <a:headEnd/>
                  <a:tailEnd/>
                </a:ln>
                <a:effectLst/>
              </p:spPr>
              <p:txBody>
                <a:bodyPr/>
                <a:lstStyle/>
                <a:p>
                  <a:endParaRPr lang="en-US"/>
                </a:p>
              </p:txBody>
            </p:sp>
          </p:grpSp>
          <p:grpSp>
            <p:nvGrpSpPr>
              <p:cNvPr id="10" name="Group 28"/>
              <p:cNvGrpSpPr>
                <a:grpSpLocks/>
              </p:cNvGrpSpPr>
              <p:nvPr/>
            </p:nvGrpSpPr>
            <p:grpSpPr bwMode="auto">
              <a:xfrm>
                <a:off x="0" y="1266"/>
                <a:ext cx="1267" cy="403"/>
                <a:chOff x="0" y="1266"/>
                <a:chExt cx="1267" cy="403"/>
              </a:xfrm>
            </p:grpSpPr>
            <p:sp>
              <p:nvSpPr>
                <p:cNvPr id="26633" name="Rectangle 9"/>
                <p:cNvSpPr>
                  <a:spLocks noChangeArrowheads="1"/>
                </p:cNvSpPr>
                <p:nvPr/>
              </p:nvSpPr>
              <p:spPr bwMode="auto">
                <a:xfrm>
                  <a:off x="43" y="1266"/>
                  <a:ext cx="1181" cy="40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Private Investors</a:t>
                  </a:r>
                  <a:endParaRPr lang="en-US" sz="2400" b="1">
                    <a:cs typeface="Times New Roman" pitchFamily="18" charset="0"/>
                  </a:endParaRPr>
                </a:p>
                <a:p>
                  <a:pPr eaLnBrk="0" hangingPunct="0"/>
                  <a:endParaRPr lang="en-US" sz="2400"/>
                </a:p>
              </p:txBody>
            </p:sp>
            <p:sp>
              <p:nvSpPr>
                <p:cNvPr id="26651" name="Rectangle 27"/>
                <p:cNvSpPr>
                  <a:spLocks noChangeArrowheads="1"/>
                </p:cNvSpPr>
                <p:nvPr/>
              </p:nvSpPr>
              <p:spPr bwMode="auto">
                <a:xfrm>
                  <a:off x="0" y="1266"/>
                  <a:ext cx="1267" cy="403"/>
                </a:xfrm>
                <a:prstGeom prst="rect">
                  <a:avLst/>
                </a:prstGeom>
                <a:noFill/>
                <a:ln w="7">
                  <a:solidFill>
                    <a:srgbClr val="A0A0A0"/>
                  </a:solidFill>
                  <a:miter lim="800000"/>
                  <a:headEnd/>
                  <a:tailEnd/>
                </a:ln>
                <a:effectLst/>
              </p:spPr>
              <p:txBody>
                <a:bodyPr/>
                <a:lstStyle/>
                <a:p>
                  <a:endParaRPr lang="en-US"/>
                </a:p>
              </p:txBody>
            </p:sp>
          </p:grpSp>
          <p:grpSp>
            <p:nvGrpSpPr>
              <p:cNvPr id="11" name="Group 30"/>
              <p:cNvGrpSpPr>
                <a:grpSpLocks/>
              </p:cNvGrpSpPr>
              <p:nvPr/>
            </p:nvGrpSpPr>
            <p:grpSpPr bwMode="auto">
              <a:xfrm>
                <a:off x="1267" y="1266"/>
                <a:ext cx="964" cy="403"/>
                <a:chOff x="1267" y="1266"/>
                <a:chExt cx="964" cy="403"/>
              </a:xfrm>
            </p:grpSpPr>
            <p:sp>
              <p:nvSpPr>
                <p:cNvPr id="26634" name="Rectangle 10"/>
                <p:cNvSpPr>
                  <a:spLocks noChangeArrowheads="1"/>
                </p:cNvSpPr>
                <p:nvPr/>
              </p:nvSpPr>
              <p:spPr bwMode="auto">
                <a:xfrm>
                  <a:off x="1310" y="1266"/>
                  <a:ext cx="878" cy="403"/>
                </a:xfrm>
                <a:prstGeom prst="rect">
                  <a:avLst/>
                </a:prstGeom>
                <a:noFill/>
                <a:ln w="9525">
                  <a:noFill/>
                  <a:miter lim="800000"/>
                  <a:headEnd/>
                  <a:tailEnd/>
                </a:ln>
                <a:effectLst/>
              </p:spPr>
              <p:txBody>
                <a:bodyPr/>
                <a:lstStyle/>
                <a:p>
                  <a:pPr algn="r"/>
                  <a:r>
                    <a:rPr lang="en-US" sz="2400">
                      <a:latin typeface="Arial" charset="0"/>
                      <a:cs typeface="Arial" charset="0"/>
                    </a:rPr>
                    <a:t>3,429.3</a:t>
                  </a:r>
                  <a:endParaRPr lang="en-US" sz="2400">
                    <a:cs typeface="Times New Roman" pitchFamily="18" charset="0"/>
                  </a:endParaRPr>
                </a:p>
                <a:p>
                  <a:pPr algn="r" eaLnBrk="0" hangingPunct="0"/>
                  <a:endParaRPr lang="en-US" sz="2400"/>
                </a:p>
              </p:txBody>
            </p:sp>
            <p:sp>
              <p:nvSpPr>
                <p:cNvPr id="26653" name="Rectangle 29"/>
                <p:cNvSpPr>
                  <a:spLocks noChangeArrowheads="1"/>
                </p:cNvSpPr>
                <p:nvPr/>
              </p:nvSpPr>
              <p:spPr bwMode="auto">
                <a:xfrm>
                  <a:off x="1267" y="1266"/>
                  <a:ext cx="964" cy="403"/>
                </a:xfrm>
                <a:prstGeom prst="rect">
                  <a:avLst/>
                </a:prstGeom>
                <a:noFill/>
                <a:ln w="7">
                  <a:solidFill>
                    <a:srgbClr val="A0A0A0"/>
                  </a:solidFill>
                  <a:miter lim="800000"/>
                  <a:headEnd/>
                  <a:tailEnd/>
                </a:ln>
                <a:effectLst/>
              </p:spPr>
              <p:txBody>
                <a:bodyPr/>
                <a:lstStyle/>
                <a:p>
                  <a:endParaRPr lang="en-US"/>
                </a:p>
              </p:txBody>
            </p:sp>
          </p:grpSp>
          <p:grpSp>
            <p:nvGrpSpPr>
              <p:cNvPr id="12" name="Group 32"/>
              <p:cNvGrpSpPr>
                <a:grpSpLocks/>
              </p:cNvGrpSpPr>
              <p:nvPr/>
            </p:nvGrpSpPr>
            <p:grpSpPr bwMode="auto">
              <a:xfrm>
                <a:off x="2231" y="1266"/>
                <a:ext cx="914" cy="403"/>
                <a:chOff x="2231" y="1266"/>
                <a:chExt cx="914" cy="403"/>
              </a:xfrm>
            </p:grpSpPr>
            <p:sp>
              <p:nvSpPr>
                <p:cNvPr id="26635" name="Rectangle 11"/>
                <p:cNvSpPr>
                  <a:spLocks noChangeArrowheads="1"/>
                </p:cNvSpPr>
                <p:nvPr/>
              </p:nvSpPr>
              <p:spPr bwMode="auto">
                <a:xfrm>
                  <a:off x="2274" y="1266"/>
                  <a:ext cx="828" cy="403"/>
                </a:xfrm>
                <a:prstGeom prst="rect">
                  <a:avLst/>
                </a:prstGeom>
                <a:noFill/>
                <a:ln w="9525">
                  <a:noFill/>
                  <a:miter lim="800000"/>
                  <a:headEnd/>
                  <a:tailEnd/>
                </a:ln>
                <a:effectLst/>
              </p:spPr>
              <p:txBody>
                <a:bodyPr/>
                <a:lstStyle/>
                <a:p>
                  <a:pPr algn="r"/>
                  <a:r>
                    <a:rPr lang="en-US" sz="2400">
                      <a:latin typeface="Arial" charset="0"/>
                      <a:cs typeface="Arial" charset="0"/>
                    </a:rPr>
                    <a:t>60.6</a:t>
                  </a:r>
                  <a:endParaRPr lang="en-US" sz="2400">
                    <a:cs typeface="Times New Roman" pitchFamily="18" charset="0"/>
                  </a:endParaRPr>
                </a:p>
                <a:p>
                  <a:pPr algn="r" eaLnBrk="0" hangingPunct="0"/>
                  <a:endParaRPr lang="en-US" sz="2400"/>
                </a:p>
              </p:txBody>
            </p:sp>
            <p:sp>
              <p:nvSpPr>
                <p:cNvPr id="26655" name="Rectangle 31"/>
                <p:cNvSpPr>
                  <a:spLocks noChangeArrowheads="1"/>
                </p:cNvSpPr>
                <p:nvPr/>
              </p:nvSpPr>
              <p:spPr bwMode="auto">
                <a:xfrm>
                  <a:off x="2231" y="1266"/>
                  <a:ext cx="914" cy="403"/>
                </a:xfrm>
                <a:prstGeom prst="rect">
                  <a:avLst/>
                </a:prstGeom>
                <a:noFill/>
                <a:ln w="7">
                  <a:solidFill>
                    <a:srgbClr val="A0A0A0"/>
                  </a:solidFill>
                  <a:miter lim="800000"/>
                  <a:headEnd/>
                  <a:tailEnd/>
                </a:ln>
                <a:effectLst/>
              </p:spPr>
              <p:txBody>
                <a:bodyPr/>
                <a:lstStyle/>
                <a:p>
                  <a:endParaRPr lang="en-US"/>
                </a:p>
              </p:txBody>
            </p:sp>
          </p:grpSp>
          <p:grpSp>
            <p:nvGrpSpPr>
              <p:cNvPr id="13" name="Group 34"/>
              <p:cNvGrpSpPr>
                <a:grpSpLocks/>
              </p:cNvGrpSpPr>
              <p:nvPr/>
            </p:nvGrpSpPr>
            <p:grpSpPr bwMode="auto">
              <a:xfrm>
                <a:off x="0" y="1669"/>
                <a:ext cx="1267" cy="403"/>
                <a:chOff x="0" y="1669"/>
                <a:chExt cx="1267" cy="403"/>
              </a:xfrm>
            </p:grpSpPr>
            <p:sp>
              <p:nvSpPr>
                <p:cNvPr id="26636" name="Rectangle 12"/>
                <p:cNvSpPr>
                  <a:spLocks noChangeArrowheads="1"/>
                </p:cNvSpPr>
                <p:nvPr/>
              </p:nvSpPr>
              <p:spPr bwMode="auto">
                <a:xfrm>
                  <a:off x="43" y="1669"/>
                  <a:ext cx="1181" cy="403"/>
                </a:xfrm>
                <a:prstGeom prst="rect">
                  <a:avLst/>
                </a:prstGeom>
                <a:noFill/>
                <a:ln w="9525">
                  <a:noFill/>
                  <a:miter lim="800000"/>
                  <a:headEnd/>
                  <a:tailEnd/>
                </a:ln>
                <a:effectLst/>
              </p:spPr>
              <p:txBody>
                <a:bodyPr/>
                <a:lstStyle/>
                <a:p>
                  <a:r>
                    <a:rPr lang="en-US" sz="2400" b="1">
                      <a:solidFill>
                        <a:srgbClr val="660066"/>
                      </a:solidFill>
                      <a:latin typeface="Arial" charset="0"/>
                      <a:cs typeface="Arial" charset="0"/>
                    </a:rPr>
                    <a:t>Total</a:t>
                  </a:r>
                  <a:endParaRPr lang="en-US" sz="2400">
                    <a:cs typeface="Times New Roman" pitchFamily="18" charset="0"/>
                  </a:endParaRPr>
                </a:p>
                <a:p>
                  <a:pPr eaLnBrk="0" hangingPunct="0"/>
                  <a:endParaRPr lang="en-US" sz="2400"/>
                </a:p>
              </p:txBody>
            </p:sp>
            <p:sp>
              <p:nvSpPr>
                <p:cNvPr id="26657" name="Rectangle 33"/>
                <p:cNvSpPr>
                  <a:spLocks noChangeArrowheads="1"/>
                </p:cNvSpPr>
                <p:nvPr/>
              </p:nvSpPr>
              <p:spPr bwMode="auto">
                <a:xfrm>
                  <a:off x="0" y="1669"/>
                  <a:ext cx="1267" cy="403"/>
                </a:xfrm>
                <a:prstGeom prst="rect">
                  <a:avLst/>
                </a:prstGeom>
                <a:noFill/>
                <a:ln w="7">
                  <a:solidFill>
                    <a:srgbClr val="A0A0A0"/>
                  </a:solidFill>
                  <a:miter lim="800000"/>
                  <a:headEnd/>
                  <a:tailEnd/>
                </a:ln>
                <a:effectLst/>
              </p:spPr>
              <p:txBody>
                <a:bodyPr/>
                <a:lstStyle/>
                <a:p>
                  <a:endParaRPr lang="en-US"/>
                </a:p>
              </p:txBody>
            </p:sp>
          </p:grpSp>
          <p:grpSp>
            <p:nvGrpSpPr>
              <p:cNvPr id="14" name="Group 36"/>
              <p:cNvGrpSpPr>
                <a:grpSpLocks/>
              </p:cNvGrpSpPr>
              <p:nvPr/>
            </p:nvGrpSpPr>
            <p:grpSpPr bwMode="auto">
              <a:xfrm>
                <a:off x="1267" y="1669"/>
                <a:ext cx="964" cy="403"/>
                <a:chOff x="1267" y="1669"/>
                <a:chExt cx="964" cy="403"/>
              </a:xfrm>
            </p:grpSpPr>
            <p:sp>
              <p:nvSpPr>
                <p:cNvPr id="26637" name="Rectangle 13"/>
                <p:cNvSpPr>
                  <a:spLocks noChangeArrowheads="1"/>
                </p:cNvSpPr>
                <p:nvPr/>
              </p:nvSpPr>
              <p:spPr bwMode="auto">
                <a:xfrm>
                  <a:off x="1310" y="1669"/>
                  <a:ext cx="878" cy="403"/>
                </a:xfrm>
                <a:prstGeom prst="rect">
                  <a:avLst/>
                </a:prstGeom>
                <a:noFill/>
                <a:ln w="9525">
                  <a:noFill/>
                  <a:miter lim="800000"/>
                  <a:headEnd/>
                  <a:tailEnd/>
                </a:ln>
                <a:effectLst/>
              </p:spPr>
              <p:txBody>
                <a:bodyPr/>
                <a:lstStyle/>
                <a:p>
                  <a:pPr algn="r"/>
                  <a:r>
                    <a:rPr lang="en-US" sz="2400">
                      <a:latin typeface="Arial" charset="0"/>
                      <a:cs typeface="Arial" charset="0"/>
                    </a:rPr>
                    <a:t>5,658.8</a:t>
                  </a:r>
                  <a:endParaRPr lang="en-US" sz="2400">
                    <a:cs typeface="Times New Roman" pitchFamily="18" charset="0"/>
                  </a:endParaRPr>
                </a:p>
                <a:p>
                  <a:pPr algn="r" eaLnBrk="0" hangingPunct="0"/>
                  <a:endParaRPr lang="en-US" sz="2400"/>
                </a:p>
              </p:txBody>
            </p:sp>
            <p:sp>
              <p:nvSpPr>
                <p:cNvPr id="26659" name="Rectangle 35"/>
                <p:cNvSpPr>
                  <a:spLocks noChangeArrowheads="1"/>
                </p:cNvSpPr>
                <p:nvPr/>
              </p:nvSpPr>
              <p:spPr bwMode="auto">
                <a:xfrm>
                  <a:off x="1267" y="1669"/>
                  <a:ext cx="964" cy="403"/>
                </a:xfrm>
                <a:prstGeom prst="rect">
                  <a:avLst/>
                </a:prstGeom>
                <a:noFill/>
                <a:ln w="7">
                  <a:solidFill>
                    <a:srgbClr val="A0A0A0"/>
                  </a:solidFill>
                  <a:miter lim="800000"/>
                  <a:headEnd/>
                  <a:tailEnd/>
                </a:ln>
                <a:effectLst/>
              </p:spPr>
              <p:txBody>
                <a:bodyPr/>
                <a:lstStyle/>
                <a:p>
                  <a:endParaRPr lang="en-US"/>
                </a:p>
              </p:txBody>
            </p:sp>
          </p:grpSp>
          <p:grpSp>
            <p:nvGrpSpPr>
              <p:cNvPr id="15" name="Group 38"/>
              <p:cNvGrpSpPr>
                <a:grpSpLocks/>
              </p:cNvGrpSpPr>
              <p:nvPr/>
            </p:nvGrpSpPr>
            <p:grpSpPr bwMode="auto">
              <a:xfrm>
                <a:off x="2231" y="1669"/>
                <a:ext cx="914" cy="403"/>
                <a:chOff x="2231" y="1669"/>
                <a:chExt cx="914" cy="403"/>
              </a:xfrm>
            </p:grpSpPr>
            <p:sp>
              <p:nvSpPr>
                <p:cNvPr id="26638" name="Rectangle 14"/>
                <p:cNvSpPr>
                  <a:spLocks noChangeArrowheads="1"/>
                </p:cNvSpPr>
                <p:nvPr/>
              </p:nvSpPr>
              <p:spPr bwMode="auto">
                <a:xfrm>
                  <a:off x="2274" y="1669"/>
                  <a:ext cx="828" cy="403"/>
                </a:xfrm>
                <a:prstGeom prst="rect">
                  <a:avLst/>
                </a:prstGeom>
                <a:noFill/>
                <a:ln w="9525">
                  <a:noFill/>
                  <a:miter lim="800000"/>
                  <a:headEnd/>
                  <a:tailEnd/>
                </a:ln>
                <a:effectLst/>
              </p:spPr>
              <p:txBody>
                <a:bodyPr/>
                <a:lstStyle/>
                <a:p>
                  <a:pPr algn="r"/>
                  <a:r>
                    <a:rPr lang="en-US" sz="2400">
                      <a:latin typeface="Arial" charset="0"/>
                      <a:cs typeface="Arial" charset="0"/>
                    </a:rPr>
                    <a:t>100.0</a:t>
                  </a:r>
                  <a:endParaRPr lang="en-US" sz="2400">
                    <a:cs typeface="Times New Roman" pitchFamily="18" charset="0"/>
                  </a:endParaRPr>
                </a:p>
                <a:p>
                  <a:pPr algn="r" eaLnBrk="0" hangingPunct="0"/>
                  <a:endParaRPr lang="en-US" sz="2400"/>
                </a:p>
              </p:txBody>
            </p:sp>
            <p:sp>
              <p:nvSpPr>
                <p:cNvPr id="26661" name="Rectangle 37"/>
                <p:cNvSpPr>
                  <a:spLocks noChangeArrowheads="1"/>
                </p:cNvSpPr>
                <p:nvPr/>
              </p:nvSpPr>
              <p:spPr bwMode="auto">
                <a:xfrm>
                  <a:off x="2231" y="1669"/>
                  <a:ext cx="914" cy="403"/>
                </a:xfrm>
                <a:prstGeom prst="rect">
                  <a:avLst/>
                </a:prstGeom>
                <a:noFill/>
                <a:ln w="7">
                  <a:solidFill>
                    <a:srgbClr val="A0A0A0"/>
                  </a:solidFill>
                  <a:miter lim="800000"/>
                  <a:headEnd/>
                  <a:tailEnd/>
                </a:ln>
                <a:effectLst/>
              </p:spPr>
              <p:txBody>
                <a:bodyPr/>
                <a:lstStyle/>
                <a:p>
                  <a:endParaRPr lang="en-US"/>
                </a:p>
              </p:txBody>
            </p:sp>
          </p:grpSp>
        </p:grpSp>
        <p:sp>
          <p:nvSpPr>
            <p:cNvPr id="26664" name="Rectangle 40"/>
            <p:cNvSpPr>
              <a:spLocks noChangeArrowheads="1"/>
            </p:cNvSpPr>
            <p:nvPr/>
          </p:nvSpPr>
          <p:spPr bwMode="auto">
            <a:xfrm>
              <a:off x="-3" y="-3"/>
              <a:ext cx="3151" cy="2078"/>
            </a:xfrm>
            <a:prstGeom prst="rect">
              <a:avLst/>
            </a:prstGeom>
            <a:noFill/>
            <a:ln w="11112">
              <a:solidFill>
                <a:srgbClr val="A0A0A0"/>
              </a:solidFill>
              <a:miter lim="800000"/>
              <a:headEnd/>
              <a:tailEnd/>
            </a:ln>
            <a:effec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sz="3200">
                <a:cs typeface="Times New Roman" pitchFamily="18" charset="0"/>
              </a:rPr>
              <a:t>Net Public Debt of the U.S. Treasury by Holder (Percent Distribution) December 1999</a:t>
            </a:r>
            <a:r>
              <a:rPr lang="en-US">
                <a:cs typeface="Times New Roman" pitchFamily="18" charset="0"/>
              </a:rPr>
              <a:t> </a:t>
            </a:r>
          </a:p>
        </p:txBody>
      </p:sp>
      <p:grpSp>
        <p:nvGrpSpPr>
          <p:cNvPr id="2" name="Group 59"/>
          <p:cNvGrpSpPr>
            <a:grpSpLocks/>
          </p:cNvGrpSpPr>
          <p:nvPr/>
        </p:nvGrpSpPr>
        <p:grpSpPr bwMode="auto">
          <a:xfrm>
            <a:off x="609600" y="1905000"/>
            <a:ext cx="8229600" cy="4502150"/>
            <a:chOff x="-3" y="-3"/>
            <a:chExt cx="2813" cy="3748"/>
          </a:xfrm>
        </p:grpSpPr>
        <p:grpSp>
          <p:nvGrpSpPr>
            <p:cNvPr id="3" name="Group 57"/>
            <p:cNvGrpSpPr>
              <a:grpSpLocks/>
            </p:cNvGrpSpPr>
            <p:nvPr/>
          </p:nvGrpSpPr>
          <p:grpSpPr bwMode="auto">
            <a:xfrm>
              <a:off x="0" y="0"/>
              <a:ext cx="2807" cy="3742"/>
              <a:chOff x="0" y="0"/>
              <a:chExt cx="2807" cy="3742"/>
            </a:xfrm>
          </p:grpSpPr>
          <p:grpSp>
            <p:nvGrpSpPr>
              <p:cNvPr id="4" name="Group 22"/>
              <p:cNvGrpSpPr>
                <a:grpSpLocks/>
              </p:cNvGrpSpPr>
              <p:nvPr/>
            </p:nvGrpSpPr>
            <p:grpSpPr bwMode="auto">
              <a:xfrm>
                <a:off x="0" y="0"/>
                <a:ext cx="1857" cy="518"/>
                <a:chOff x="0" y="0"/>
                <a:chExt cx="1857" cy="518"/>
              </a:xfrm>
            </p:grpSpPr>
            <p:sp>
              <p:nvSpPr>
                <p:cNvPr id="27651" name="Rectangle 3"/>
                <p:cNvSpPr>
                  <a:spLocks noChangeArrowheads="1"/>
                </p:cNvSpPr>
                <p:nvPr/>
              </p:nvSpPr>
              <p:spPr bwMode="auto">
                <a:xfrm>
                  <a:off x="43" y="0"/>
                  <a:ext cx="1771" cy="518"/>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Holder</a:t>
                  </a:r>
                  <a:endParaRPr lang="en-US" sz="2000">
                    <a:solidFill>
                      <a:srgbClr val="660066"/>
                    </a:solidFill>
                    <a:latin typeface="Arial" charset="0"/>
                    <a:cs typeface="Times New Roman" pitchFamily="18" charset="0"/>
                  </a:endParaRPr>
                </a:p>
                <a:p>
                  <a:pPr eaLnBrk="0" hangingPunct="0"/>
                  <a:endParaRPr lang="en-US" sz="2000">
                    <a:latin typeface="Arial" charset="0"/>
                  </a:endParaRPr>
                </a:p>
              </p:txBody>
            </p:sp>
            <p:sp>
              <p:nvSpPr>
                <p:cNvPr id="27669" name="Rectangle 21"/>
                <p:cNvSpPr>
                  <a:spLocks noChangeArrowheads="1"/>
                </p:cNvSpPr>
                <p:nvPr/>
              </p:nvSpPr>
              <p:spPr bwMode="auto">
                <a:xfrm>
                  <a:off x="0" y="0"/>
                  <a:ext cx="1857" cy="518"/>
                </a:xfrm>
                <a:prstGeom prst="rect">
                  <a:avLst/>
                </a:prstGeom>
                <a:noFill/>
                <a:ln w="7">
                  <a:solidFill>
                    <a:srgbClr val="A0A0A0"/>
                  </a:solidFill>
                  <a:miter lim="800000"/>
                  <a:headEnd/>
                  <a:tailEnd/>
                </a:ln>
                <a:effectLst/>
              </p:spPr>
              <p:txBody>
                <a:bodyPr/>
                <a:lstStyle/>
                <a:p>
                  <a:endParaRPr lang="en-US"/>
                </a:p>
              </p:txBody>
            </p:sp>
          </p:grpSp>
          <p:grpSp>
            <p:nvGrpSpPr>
              <p:cNvPr id="5" name="Group 24"/>
              <p:cNvGrpSpPr>
                <a:grpSpLocks/>
              </p:cNvGrpSpPr>
              <p:nvPr/>
            </p:nvGrpSpPr>
            <p:grpSpPr bwMode="auto">
              <a:xfrm>
                <a:off x="1857" y="0"/>
                <a:ext cx="950" cy="518"/>
                <a:chOff x="1857" y="0"/>
                <a:chExt cx="950" cy="518"/>
              </a:xfrm>
            </p:grpSpPr>
            <p:sp>
              <p:nvSpPr>
                <p:cNvPr id="27652" name="Rectangle 4"/>
                <p:cNvSpPr>
                  <a:spLocks noChangeArrowheads="1"/>
                </p:cNvSpPr>
                <p:nvPr/>
              </p:nvSpPr>
              <p:spPr bwMode="auto">
                <a:xfrm>
                  <a:off x="1900" y="0"/>
                  <a:ext cx="864" cy="518"/>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Percentage of Total</a:t>
                  </a:r>
                  <a:endParaRPr lang="en-US" sz="2000">
                    <a:latin typeface="Arial" charset="0"/>
                    <a:cs typeface="Times New Roman" pitchFamily="18" charset="0"/>
                  </a:endParaRPr>
                </a:p>
                <a:p>
                  <a:pPr eaLnBrk="0" hangingPunct="0"/>
                  <a:endParaRPr lang="en-US" sz="2000">
                    <a:latin typeface="Arial" charset="0"/>
                  </a:endParaRPr>
                </a:p>
              </p:txBody>
            </p:sp>
            <p:sp>
              <p:nvSpPr>
                <p:cNvPr id="27671" name="Rectangle 23"/>
                <p:cNvSpPr>
                  <a:spLocks noChangeArrowheads="1"/>
                </p:cNvSpPr>
                <p:nvPr/>
              </p:nvSpPr>
              <p:spPr bwMode="auto">
                <a:xfrm>
                  <a:off x="1857" y="0"/>
                  <a:ext cx="950" cy="518"/>
                </a:xfrm>
                <a:prstGeom prst="rect">
                  <a:avLst/>
                </a:prstGeom>
                <a:noFill/>
                <a:ln w="7">
                  <a:solidFill>
                    <a:srgbClr val="A0A0A0"/>
                  </a:solidFill>
                  <a:miter lim="800000"/>
                  <a:headEnd/>
                  <a:tailEnd/>
                </a:ln>
                <a:effectLst/>
              </p:spPr>
              <p:txBody>
                <a:bodyPr/>
                <a:lstStyle/>
                <a:p>
                  <a:endParaRPr lang="en-US"/>
                </a:p>
              </p:txBody>
            </p:sp>
          </p:grpSp>
          <p:grpSp>
            <p:nvGrpSpPr>
              <p:cNvPr id="6" name="Group 26"/>
              <p:cNvGrpSpPr>
                <a:grpSpLocks/>
              </p:cNvGrpSpPr>
              <p:nvPr/>
            </p:nvGrpSpPr>
            <p:grpSpPr bwMode="auto">
              <a:xfrm>
                <a:off x="0" y="518"/>
                <a:ext cx="1857" cy="403"/>
                <a:chOff x="0" y="518"/>
                <a:chExt cx="1857" cy="403"/>
              </a:xfrm>
            </p:grpSpPr>
            <p:sp>
              <p:nvSpPr>
                <p:cNvPr id="27653" name="Rectangle 5"/>
                <p:cNvSpPr>
                  <a:spLocks noChangeArrowheads="1"/>
                </p:cNvSpPr>
                <p:nvPr/>
              </p:nvSpPr>
              <p:spPr bwMode="auto">
                <a:xfrm>
                  <a:off x="43" y="518"/>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Depositors and Institutions</a:t>
                  </a:r>
                  <a:r>
                    <a:rPr lang="en-US" sz="2000">
                      <a:solidFill>
                        <a:srgbClr val="660066"/>
                      </a:solidFill>
                      <a:latin typeface="Arial" charset="0"/>
                      <a:cs typeface="Times New Roman" pitchFamily="18" charset="0"/>
                    </a:rPr>
                    <a:t> </a:t>
                  </a:r>
                </a:p>
                <a:p>
                  <a:pPr eaLnBrk="0" hangingPunct="0"/>
                  <a:endParaRPr lang="en-US" sz="2000">
                    <a:latin typeface="Arial" charset="0"/>
                  </a:endParaRPr>
                </a:p>
              </p:txBody>
            </p:sp>
            <p:sp>
              <p:nvSpPr>
                <p:cNvPr id="27673" name="Rectangle 25"/>
                <p:cNvSpPr>
                  <a:spLocks noChangeArrowheads="1"/>
                </p:cNvSpPr>
                <p:nvPr/>
              </p:nvSpPr>
              <p:spPr bwMode="auto">
                <a:xfrm>
                  <a:off x="0" y="518"/>
                  <a:ext cx="1857" cy="403"/>
                </a:xfrm>
                <a:prstGeom prst="rect">
                  <a:avLst/>
                </a:prstGeom>
                <a:noFill/>
                <a:ln w="7">
                  <a:solidFill>
                    <a:srgbClr val="A0A0A0"/>
                  </a:solidFill>
                  <a:miter lim="800000"/>
                  <a:headEnd/>
                  <a:tailEnd/>
                </a:ln>
                <a:effectLst/>
              </p:spPr>
              <p:txBody>
                <a:bodyPr/>
                <a:lstStyle/>
                <a:p>
                  <a:endParaRPr lang="en-US"/>
                </a:p>
              </p:txBody>
            </p:sp>
          </p:grpSp>
          <p:grpSp>
            <p:nvGrpSpPr>
              <p:cNvPr id="7" name="Group 28"/>
              <p:cNvGrpSpPr>
                <a:grpSpLocks/>
              </p:cNvGrpSpPr>
              <p:nvPr/>
            </p:nvGrpSpPr>
            <p:grpSpPr bwMode="auto">
              <a:xfrm>
                <a:off x="1857" y="518"/>
                <a:ext cx="950" cy="403"/>
                <a:chOff x="1857" y="518"/>
                <a:chExt cx="950" cy="403"/>
              </a:xfrm>
            </p:grpSpPr>
            <p:sp>
              <p:nvSpPr>
                <p:cNvPr id="27654" name="Rectangle 6"/>
                <p:cNvSpPr>
                  <a:spLocks noChangeArrowheads="1"/>
                </p:cNvSpPr>
                <p:nvPr/>
              </p:nvSpPr>
              <p:spPr bwMode="auto">
                <a:xfrm>
                  <a:off x="1900" y="518"/>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7.6</a:t>
                  </a:r>
                </a:p>
                <a:p>
                  <a:pPr algn="r" eaLnBrk="0" hangingPunct="0"/>
                  <a:endParaRPr lang="en-US" sz="2000">
                    <a:latin typeface="Arial" charset="0"/>
                  </a:endParaRPr>
                </a:p>
              </p:txBody>
            </p:sp>
            <p:sp>
              <p:nvSpPr>
                <p:cNvPr id="27675" name="Rectangle 27"/>
                <p:cNvSpPr>
                  <a:spLocks noChangeArrowheads="1"/>
                </p:cNvSpPr>
                <p:nvPr/>
              </p:nvSpPr>
              <p:spPr bwMode="auto">
                <a:xfrm>
                  <a:off x="1857" y="518"/>
                  <a:ext cx="950" cy="403"/>
                </a:xfrm>
                <a:prstGeom prst="rect">
                  <a:avLst/>
                </a:prstGeom>
                <a:noFill/>
                <a:ln w="7">
                  <a:solidFill>
                    <a:srgbClr val="A0A0A0"/>
                  </a:solidFill>
                  <a:miter lim="800000"/>
                  <a:headEnd/>
                  <a:tailEnd/>
                </a:ln>
                <a:effectLst/>
              </p:spPr>
              <p:txBody>
                <a:bodyPr/>
                <a:lstStyle/>
                <a:p>
                  <a:endParaRPr lang="en-US"/>
                </a:p>
              </p:txBody>
            </p:sp>
          </p:grpSp>
          <p:grpSp>
            <p:nvGrpSpPr>
              <p:cNvPr id="8" name="Group 30"/>
              <p:cNvGrpSpPr>
                <a:grpSpLocks/>
              </p:cNvGrpSpPr>
              <p:nvPr/>
            </p:nvGrpSpPr>
            <p:grpSpPr bwMode="auto">
              <a:xfrm>
                <a:off x="0" y="921"/>
                <a:ext cx="1857" cy="403"/>
                <a:chOff x="0" y="921"/>
                <a:chExt cx="1857" cy="403"/>
              </a:xfrm>
            </p:grpSpPr>
            <p:sp>
              <p:nvSpPr>
                <p:cNvPr id="27655" name="Rectangle 7"/>
                <p:cNvSpPr>
                  <a:spLocks noChangeArrowheads="1"/>
                </p:cNvSpPr>
                <p:nvPr/>
              </p:nvSpPr>
              <p:spPr bwMode="auto">
                <a:xfrm>
                  <a:off x="43" y="921"/>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Mutual Funds</a:t>
                  </a:r>
                </a:p>
                <a:p>
                  <a:pPr eaLnBrk="0" hangingPunct="0"/>
                  <a:endParaRPr lang="en-US" sz="2000">
                    <a:latin typeface="Arial" charset="0"/>
                  </a:endParaRPr>
                </a:p>
              </p:txBody>
            </p:sp>
            <p:sp>
              <p:nvSpPr>
                <p:cNvPr id="27677" name="Rectangle 29"/>
                <p:cNvSpPr>
                  <a:spLocks noChangeArrowheads="1"/>
                </p:cNvSpPr>
                <p:nvPr/>
              </p:nvSpPr>
              <p:spPr bwMode="auto">
                <a:xfrm>
                  <a:off x="0" y="921"/>
                  <a:ext cx="1857" cy="403"/>
                </a:xfrm>
                <a:prstGeom prst="rect">
                  <a:avLst/>
                </a:prstGeom>
                <a:noFill/>
                <a:ln w="7">
                  <a:solidFill>
                    <a:srgbClr val="A0A0A0"/>
                  </a:solidFill>
                  <a:miter lim="800000"/>
                  <a:headEnd/>
                  <a:tailEnd/>
                </a:ln>
                <a:effectLst/>
              </p:spPr>
              <p:txBody>
                <a:bodyPr/>
                <a:lstStyle/>
                <a:p>
                  <a:endParaRPr lang="en-US"/>
                </a:p>
              </p:txBody>
            </p:sp>
          </p:grpSp>
          <p:grpSp>
            <p:nvGrpSpPr>
              <p:cNvPr id="9" name="Group 32"/>
              <p:cNvGrpSpPr>
                <a:grpSpLocks/>
              </p:cNvGrpSpPr>
              <p:nvPr/>
            </p:nvGrpSpPr>
            <p:grpSpPr bwMode="auto">
              <a:xfrm>
                <a:off x="1857" y="921"/>
                <a:ext cx="950" cy="403"/>
                <a:chOff x="1857" y="921"/>
                <a:chExt cx="950" cy="403"/>
              </a:xfrm>
            </p:grpSpPr>
            <p:sp>
              <p:nvSpPr>
                <p:cNvPr id="27656" name="Rectangle 8"/>
                <p:cNvSpPr>
                  <a:spLocks noChangeArrowheads="1"/>
                </p:cNvSpPr>
                <p:nvPr/>
              </p:nvSpPr>
              <p:spPr bwMode="auto">
                <a:xfrm>
                  <a:off x="1900" y="921"/>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10.9</a:t>
                  </a:r>
                </a:p>
                <a:p>
                  <a:pPr algn="r" eaLnBrk="0" hangingPunct="0"/>
                  <a:endParaRPr lang="en-US" sz="2000">
                    <a:latin typeface="Arial" charset="0"/>
                  </a:endParaRPr>
                </a:p>
              </p:txBody>
            </p:sp>
            <p:sp>
              <p:nvSpPr>
                <p:cNvPr id="27679" name="Rectangle 31"/>
                <p:cNvSpPr>
                  <a:spLocks noChangeArrowheads="1"/>
                </p:cNvSpPr>
                <p:nvPr/>
              </p:nvSpPr>
              <p:spPr bwMode="auto">
                <a:xfrm>
                  <a:off x="1857" y="921"/>
                  <a:ext cx="950" cy="403"/>
                </a:xfrm>
                <a:prstGeom prst="rect">
                  <a:avLst/>
                </a:prstGeom>
                <a:noFill/>
                <a:ln w="7">
                  <a:solidFill>
                    <a:srgbClr val="A0A0A0"/>
                  </a:solidFill>
                  <a:miter lim="800000"/>
                  <a:headEnd/>
                  <a:tailEnd/>
                </a:ln>
                <a:effectLst/>
              </p:spPr>
              <p:txBody>
                <a:bodyPr/>
                <a:lstStyle/>
                <a:p>
                  <a:endParaRPr lang="en-US"/>
                </a:p>
              </p:txBody>
            </p:sp>
          </p:grpSp>
          <p:grpSp>
            <p:nvGrpSpPr>
              <p:cNvPr id="10" name="Group 34"/>
              <p:cNvGrpSpPr>
                <a:grpSpLocks/>
              </p:cNvGrpSpPr>
              <p:nvPr/>
            </p:nvGrpSpPr>
            <p:grpSpPr bwMode="auto">
              <a:xfrm>
                <a:off x="0" y="1324"/>
                <a:ext cx="1857" cy="403"/>
                <a:chOff x="0" y="1324"/>
                <a:chExt cx="1857" cy="403"/>
              </a:xfrm>
            </p:grpSpPr>
            <p:sp>
              <p:nvSpPr>
                <p:cNvPr id="27657" name="Rectangle 9"/>
                <p:cNvSpPr>
                  <a:spLocks noChangeArrowheads="1"/>
                </p:cNvSpPr>
                <p:nvPr/>
              </p:nvSpPr>
              <p:spPr bwMode="auto">
                <a:xfrm>
                  <a:off x="43" y="1324"/>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Insurance Companies</a:t>
                  </a:r>
                  <a:endParaRPr lang="en-US" sz="2000">
                    <a:solidFill>
                      <a:srgbClr val="660066"/>
                    </a:solidFill>
                    <a:latin typeface="Arial" charset="0"/>
                    <a:cs typeface="Times New Roman" pitchFamily="18" charset="0"/>
                  </a:endParaRPr>
                </a:p>
                <a:p>
                  <a:pPr eaLnBrk="0" hangingPunct="0"/>
                  <a:endParaRPr lang="en-US" sz="2000">
                    <a:latin typeface="Arial" charset="0"/>
                  </a:endParaRPr>
                </a:p>
              </p:txBody>
            </p:sp>
            <p:sp>
              <p:nvSpPr>
                <p:cNvPr id="27681" name="Rectangle 33"/>
                <p:cNvSpPr>
                  <a:spLocks noChangeArrowheads="1"/>
                </p:cNvSpPr>
                <p:nvPr/>
              </p:nvSpPr>
              <p:spPr bwMode="auto">
                <a:xfrm>
                  <a:off x="0" y="1324"/>
                  <a:ext cx="1857" cy="403"/>
                </a:xfrm>
                <a:prstGeom prst="rect">
                  <a:avLst/>
                </a:prstGeom>
                <a:noFill/>
                <a:ln w="7">
                  <a:solidFill>
                    <a:srgbClr val="A0A0A0"/>
                  </a:solidFill>
                  <a:miter lim="800000"/>
                  <a:headEnd/>
                  <a:tailEnd/>
                </a:ln>
                <a:effectLst/>
              </p:spPr>
              <p:txBody>
                <a:bodyPr/>
                <a:lstStyle/>
                <a:p>
                  <a:endParaRPr lang="en-US"/>
                </a:p>
              </p:txBody>
            </p:sp>
          </p:grpSp>
          <p:grpSp>
            <p:nvGrpSpPr>
              <p:cNvPr id="11" name="Group 36"/>
              <p:cNvGrpSpPr>
                <a:grpSpLocks/>
              </p:cNvGrpSpPr>
              <p:nvPr/>
            </p:nvGrpSpPr>
            <p:grpSpPr bwMode="auto">
              <a:xfrm>
                <a:off x="1857" y="1324"/>
                <a:ext cx="950" cy="403"/>
                <a:chOff x="1857" y="1324"/>
                <a:chExt cx="950" cy="403"/>
              </a:xfrm>
            </p:grpSpPr>
            <p:sp>
              <p:nvSpPr>
                <p:cNvPr id="27658" name="Rectangle 10"/>
                <p:cNvSpPr>
                  <a:spLocks noChangeArrowheads="1"/>
                </p:cNvSpPr>
                <p:nvPr/>
              </p:nvSpPr>
              <p:spPr bwMode="auto">
                <a:xfrm>
                  <a:off x="1900" y="1324"/>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4.2</a:t>
                  </a:r>
                </a:p>
                <a:p>
                  <a:pPr algn="r" eaLnBrk="0" hangingPunct="0"/>
                  <a:endParaRPr lang="en-US" sz="2000">
                    <a:latin typeface="Arial" charset="0"/>
                  </a:endParaRPr>
                </a:p>
              </p:txBody>
            </p:sp>
            <p:sp>
              <p:nvSpPr>
                <p:cNvPr id="27683" name="Rectangle 35"/>
                <p:cNvSpPr>
                  <a:spLocks noChangeArrowheads="1"/>
                </p:cNvSpPr>
                <p:nvPr/>
              </p:nvSpPr>
              <p:spPr bwMode="auto">
                <a:xfrm>
                  <a:off x="1857" y="1324"/>
                  <a:ext cx="950" cy="403"/>
                </a:xfrm>
                <a:prstGeom prst="rect">
                  <a:avLst/>
                </a:prstGeom>
                <a:noFill/>
                <a:ln w="7">
                  <a:solidFill>
                    <a:srgbClr val="A0A0A0"/>
                  </a:solidFill>
                  <a:miter lim="800000"/>
                  <a:headEnd/>
                  <a:tailEnd/>
                </a:ln>
                <a:effectLst/>
              </p:spPr>
              <p:txBody>
                <a:bodyPr/>
                <a:lstStyle/>
                <a:p>
                  <a:endParaRPr lang="en-US"/>
                </a:p>
              </p:txBody>
            </p:sp>
          </p:grpSp>
          <p:grpSp>
            <p:nvGrpSpPr>
              <p:cNvPr id="12" name="Group 38"/>
              <p:cNvGrpSpPr>
                <a:grpSpLocks/>
              </p:cNvGrpSpPr>
              <p:nvPr/>
            </p:nvGrpSpPr>
            <p:grpSpPr bwMode="auto">
              <a:xfrm>
                <a:off x="0" y="1727"/>
                <a:ext cx="1857" cy="403"/>
                <a:chOff x="0" y="1727"/>
                <a:chExt cx="1857" cy="403"/>
              </a:xfrm>
            </p:grpSpPr>
            <p:sp>
              <p:nvSpPr>
                <p:cNvPr id="27659" name="Rectangle 11"/>
                <p:cNvSpPr>
                  <a:spLocks noChangeArrowheads="1"/>
                </p:cNvSpPr>
                <p:nvPr/>
              </p:nvSpPr>
              <p:spPr bwMode="auto">
                <a:xfrm>
                  <a:off x="43" y="1727"/>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Pension Funds</a:t>
                  </a:r>
                </a:p>
                <a:p>
                  <a:pPr eaLnBrk="0" hangingPunct="0"/>
                  <a:endParaRPr lang="en-US" sz="2000">
                    <a:latin typeface="Arial" charset="0"/>
                  </a:endParaRPr>
                </a:p>
              </p:txBody>
            </p:sp>
            <p:sp>
              <p:nvSpPr>
                <p:cNvPr id="27685" name="Rectangle 37"/>
                <p:cNvSpPr>
                  <a:spLocks noChangeArrowheads="1"/>
                </p:cNvSpPr>
                <p:nvPr/>
              </p:nvSpPr>
              <p:spPr bwMode="auto">
                <a:xfrm>
                  <a:off x="0" y="1727"/>
                  <a:ext cx="1857" cy="403"/>
                </a:xfrm>
                <a:prstGeom prst="rect">
                  <a:avLst/>
                </a:prstGeom>
                <a:noFill/>
                <a:ln w="7">
                  <a:solidFill>
                    <a:srgbClr val="A0A0A0"/>
                  </a:solidFill>
                  <a:miter lim="800000"/>
                  <a:headEnd/>
                  <a:tailEnd/>
                </a:ln>
                <a:effectLst/>
              </p:spPr>
              <p:txBody>
                <a:bodyPr/>
                <a:lstStyle/>
                <a:p>
                  <a:endParaRPr lang="en-US"/>
                </a:p>
              </p:txBody>
            </p:sp>
          </p:grpSp>
          <p:grpSp>
            <p:nvGrpSpPr>
              <p:cNvPr id="13" name="Group 40"/>
              <p:cNvGrpSpPr>
                <a:grpSpLocks/>
              </p:cNvGrpSpPr>
              <p:nvPr/>
            </p:nvGrpSpPr>
            <p:grpSpPr bwMode="auto">
              <a:xfrm>
                <a:off x="1857" y="1727"/>
                <a:ext cx="950" cy="403"/>
                <a:chOff x="1857" y="1727"/>
                <a:chExt cx="950" cy="403"/>
              </a:xfrm>
            </p:grpSpPr>
            <p:sp>
              <p:nvSpPr>
                <p:cNvPr id="27660" name="Rectangle 12"/>
                <p:cNvSpPr>
                  <a:spLocks noChangeArrowheads="1"/>
                </p:cNvSpPr>
                <p:nvPr/>
              </p:nvSpPr>
              <p:spPr bwMode="auto">
                <a:xfrm>
                  <a:off x="1900" y="1727"/>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13.8</a:t>
                  </a:r>
                </a:p>
                <a:p>
                  <a:pPr algn="r" eaLnBrk="0" hangingPunct="0"/>
                  <a:endParaRPr lang="en-US" sz="2000">
                    <a:latin typeface="Arial" charset="0"/>
                  </a:endParaRPr>
                </a:p>
              </p:txBody>
            </p:sp>
            <p:sp>
              <p:nvSpPr>
                <p:cNvPr id="27687" name="Rectangle 39"/>
                <p:cNvSpPr>
                  <a:spLocks noChangeArrowheads="1"/>
                </p:cNvSpPr>
                <p:nvPr/>
              </p:nvSpPr>
              <p:spPr bwMode="auto">
                <a:xfrm>
                  <a:off x="1857" y="1727"/>
                  <a:ext cx="950" cy="403"/>
                </a:xfrm>
                <a:prstGeom prst="rect">
                  <a:avLst/>
                </a:prstGeom>
                <a:noFill/>
                <a:ln w="7">
                  <a:solidFill>
                    <a:srgbClr val="A0A0A0"/>
                  </a:solidFill>
                  <a:miter lim="800000"/>
                  <a:headEnd/>
                  <a:tailEnd/>
                </a:ln>
                <a:effectLst/>
              </p:spPr>
              <p:txBody>
                <a:bodyPr/>
                <a:lstStyle/>
                <a:p>
                  <a:endParaRPr lang="en-US"/>
                </a:p>
              </p:txBody>
            </p:sp>
          </p:grpSp>
          <p:grpSp>
            <p:nvGrpSpPr>
              <p:cNvPr id="14" name="Group 42"/>
              <p:cNvGrpSpPr>
                <a:grpSpLocks/>
              </p:cNvGrpSpPr>
              <p:nvPr/>
            </p:nvGrpSpPr>
            <p:grpSpPr bwMode="auto">
              <a:xfrm>
                <a:off x="0" y="2130"/>
                <a:ext cx="1857" cy="403"/>
                <a:chOff x="0" y="2130"/>
                <a:chExt cx="1857" cy="403"/>
              </a:xfrm>
            </p:grpSpPr>
            <p:sp>
              <p:nvSpPr>
                <p:cNvPr id="27661" name="Rectangle 13"/>
                <p:cNvSpPr>
                  <a:spLocks noChangeArrowheads="1"/>
                </p:cNvSpPr>
                <p:nvPr/>
              </p:nvSpPr>
              <p:spPr bwMode="auto">
                <a:xfrm>
                  <a:off x="43" y="2130"/>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State and Local Governments</a:t>
                  </a:r>
                  <a:endParaRPr lang="en-US" sz="2000">
                    <a:solidFill>
                      <a:srgbClr val="660066"/>
                    </a:solidFill>
                    <a:latin typeface="Arial" charset="0"/>
                    <a:cs typeface="Times New Roman" pitchFamily="18" charset="0"/>
                  </a:endParaRPr>
                </a:p>
                <a:p>
                  <a:pPr eaLnBrk="0" hangingPunct="0"/>
                  <a:endParaRPr lang="en-US" sz="2000">
                    <a:latin typeface="Arial" charset="0"/>
                  </a:endParaRPr>
                </a:p>
              </p:txBody>
            </p:sp>
            <p:sp>
              <p:nvSpPr>
                <p:cNvPr id="27689" name="Rectangle 41"/>
                <p:cNvSpPr>
                  <a:spLocks noChangeArrowheads="1"/>
                </p:cNvSpPr>
                <p:nvPr/>
              </p:nvSpPr>
              <p:spPr bwMode="auto">
                <a:xfrm>
                  <a:off x="0" y="2130"/>
                  <a:ext cx="1857" cy="403"/>
                </a:xfrm>
                <a:prstGeom prst="rect">
                  <a:avLst/>
                </a:prstGeom>
                <a:noFill/>
                <a:ln w="7">
                  <a:solidFill>
                    <a:srgbClr val="A0A0A0"/>
                  </a:solidFill>
                  <a:miter lim="800000"/>
                  <a:headEnd/>
                  <a:tailEnd/>
                </a:ln>
                <a:effectLst/>
              </p:spPr>
              <p:txBody>
                <a:bodyPr/>
                <a:lstStyle/>
                <a:p>
                  <a:endParaRPr lang="en-US"/>
                </a:p>
              </p:txBody>
            </p:sp>
          </p:grpSp>
          <p:grpSp>
            <p:nvGrpSpPr>
              <p:cNvPr id="15" name="Group 44"/>
              <p:cNvGrpSpPr>
                <a:grpSpLocks/>
              </p:cNvGrpSpPr>
              <p:nvPr/>
            </p:nvGrpSpPr>
            <p:grpSpPr bwMode="auto">
              <a:xfrm>
                <a:off x="1857" y="2130"/>
                <a:ext cx="950" cy="403"/>
                <a:chOff x="1857" y="2130"/>
                <a:chExt cx="950" cy="403"/>
              </a:xfrm>
            </p:grpSpPr>
            <p:sp>
              <p:nvSpPr>
                <p:cNvPr id="27662" name="Rectangle 14"/>
                <p:cNvSpPr>
                  <a:spLocks noChangeArrowheads="1"/>
                </p:cNvSpPr>
                <p:nvPr/>
              </p:nvSpPr>
              <p:spPr bwMode="auto">
                <a:xfrm>
                  <a:off x="1900" y="2130"/>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6.6</a:t>
                  </a:r>
                </a:p>
                <a:p>
                  <a:pPr algn="r" eaLnBrk="0" hangingPunct="0"/>
                  <a:endParaRPr lang="en-US" sz="2000">
                    <a:latin typeface="Arial" charset="0"/>
                  </a:endParaRPr>
                </a:p>
              </p:txBody>
            </p:sp>
            <p:sp>
              <p:nvSpPr>
                <p:cNvPr id="27691" name="Rectangle 43"/>
                <p:cNvSpPr>
                  <a:spLocks noChangeArrowheads="1"/>
                </p:cNvSpPr>
                <p:nvPr/>
              </p:nvSpPr>
              <p:spPr bwMode="auto">
                <a:xfrm>
                  <a:off x="1857" y="2130"/>
                  <a:ext cx="950" cy="403"/>
                </a:xfrm>
                <a:prstGeom prst="rect">
                  <a:avLst/>
                </a:prstGeom>
                <a:noFill/>
                <a:ln w="7">
                  <a:solidFill>
                    <a:srgbClr val="A0A0A0"/>
                  </a:solidFill>
                  <a:miter lim="800000"/>
                  <a:headEnd/>
                  <a:tailEnd/>
                </a:ln>
                <a:effectLst/>
              </p:spPr>
              <p:txBody>
                <a:bodyPr/>
                <a:lstStyle/>
                <a:p>
                  <a:endParaRPr lang="en-US"/>
                </a:p>
              </p:txBody>
            </p:sp>
          </p:grpSp>
          <p:grpSp>
            <p:nvGrpSpPr>
              <p:cNvPr id="16" name="Group 46"/>
              <p:cNvGrpSpPr>
                <a:grpSpLocks/>
              </p:cNvGrpSpPr>
              <p:nvPr/>
            </p:nvGrpSpPr>
            <p:grpSpPr bwMode="auto">
              <a:xfrm>
                <a:off x="0" y="2533"/>
                <a:ext cx="1857" cy="403"/>
                <a:chOff x="0" y="2533"/>
                <a:chExt cx="1857" cy="403"/>
              </a:xfrm>
            </p:grpSpPr>
            <p:sp>
              <p:nvSpPr>
                <p:cNvPr id="27663" name="Rectangle 15"/>
                <p:cNvSpPr>
                  <a:spLocks noChangeArrowheads="1"/>
                </p:cNvSpPr>
                <p:nvPr/>
              </p:nvSpPr>
              <p:spPr bwMode="auto">
                <a:xfrm>
                  <a:off x="43" y="2533"/>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Foreign and International</a:t>
                  </a:r>
                </a:p>
                <a:p>
                  <a:pPr eaLnBrk="0" hangingPunct="0"/>
                  <a:endParaRPr lang="en-US" sz="2000">
                    <a:latin typeface="Arial" charset="0"/>
                  </a:endParaRPr>
                </a:p>
              </p:txBody>
            </p:sp>
            <p:sp>
              <p:nvSpPr>
                <p:cNvPr id="27693" name="Rectangle 45"/>
                <p:cNvSpPr>
                  <a:spLocks noChangeArrowheads="1"/>
                </p:cNvSpPr>
                <p:nvPr/>
              </p:nvSpPr>
              <p:spPr bwMode="auto">
                <a:xfrm>
                  <a:off x="0" y="2533"/>
                  <a:ext cx="1857" cy="403"/>
                </a:xfrm>
                <a:prstGeom prst="rect">
                  <a:avLst/>
                </a:prstGeom>
                <a:noFill/>
                <a:ln w="7">
                  <a:solidFill>
                    <a:srgbClr val="A0A0A0"/>
                  </a:solidFill>
                  <a:miter lim="800000"/>
                  <a:headEnd/>
                  <a:tailEnd/>
                </a:ln>
                <a:effectLst/>
              </p:spPr>
              <p:txBody>
                <a:bodyPr/>
                <a:lstStyle/>
                <a:p>
                  <a:endParaRPr lang="en-US"/>
                </a:p>
              </p:txBody>
            </p:sp>
          </p:grpSp>
          <p:grpSp>
            <p:nvGrpSpPr>
              <p:cNvPr id="17" name="Group 48"/>
              <p:cNvGrpSpPr>
                <a:grpSpLocks/>
              </p:cNvGrpSpPr>
              <p:nvPr/>
            </p:nvGrpSpPr>
            <p:grpSpPr bwMode="auto">
              <a:xfrm>
                <a:off x="1857" y="2533"/>
                <a:ext cx="950" cy="403"/>
                <a:chOff x="1857" y="2533"/>
                <a:chExt cx="950" cy="403"/>
              </a:xfrm>
            </p:grpSpPr>
            <p:sp>
              <p:nvSpPr>
                <p:cNvPr id="27664" name="Rectangle 16"/>
                <p:cNvSpPr>
                  <a:spLocks noChangeArrowheads="1"/>
                </p:cNvSpPr>
                <p:nvPr/>
              </p:nvSpPr>
              <p:spPr bwMode="auto">
                <a:xfrm>
                  <a:off x="1900" y="2533"/>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39.2</a:t>
                  </a:r>
                </a:p>
                <a:p>
                  <a:pPr algn="r" eaLnBrk="0" hangingPunct="0"/>
                  <a:endParaRPr lang="en-US" sz="2000">
                    <a:latin typeface="Arial" charset="0"/>
                  </a:endParaRPr>
                </a:p>
              </p:txBody>
            </p:sp>
            <p:sp>
              <p:nvSpPr>
                <p:cNvPr id="27695" name="Rectangle 47"/>
                <p:cNvSpPr>
                  <a:spLocks noChangeArrowheads="1"/>
                </p:cNvSpPr>
                <p:nvPr/>
              </p:nvSpPr>
              <p:spPr bwMode="auto">
                <a:xfrm>
                  <a:off x="1857" y="2533"/>
                  <a:ext cx="950" cy="403"/>
                </a:xfrm>
                <a:prstGeom prst="rect">
                  <a:avLst/>
                </a:prstGeom>
                <a:noFill/>
                <a:ln w="7">
                  <a:solidFill>
                    <a:srgbClr val="A0A0A0"/>
                  </a:solidFill>
                  <a:miter lim="800000"/>
                  <a:headEnd/>
                  <a:tailEnd/>
                </a:ln>
                <a:effectLst/>
              </p:spPr>
              <p:txBody>
                <a:bodyPr/>
                <a:lstStyle/>
                <a:p>
                  <a:endParaRPr lang="en-US"/>
                </a:p>
              </p:txBody>
            </p:sp>
          </p:grpSp>
          <p:grpSp>
            <p:nvGrpSpPr>
              <p:cNvPr id="18" name="Group 50"/>
              <p:cNvGrpSpPr>
                <a:grpSpLocks/>
              </p:cNvGrpSpPr>
              <p:nvPr/>
            </p:nvGrpSpPr>
            <p:grpSpPr bwMode="auto">
              <a:xfrm>
                <a:off x="0" y="2936"/>
                <a:ext cx="1857" cy="403"/>
                <a:chOff x="0" y="2936"/>
                <a:chExt cx="1857" cy="403"/>
              </a:xfrm>
            </p:grpSpPr>
            <p:sp>
              <p:nvSpPr>
                <p:cNvPr id="27665" name="Rectangle 17"/>
                <p:cNvSpPr>
                  <a:spLocks noChangeArrowheads="1"/>
                </p:cNvSpPr>
                <p:nvPr/>
              </p:nvSpPr>
              <p:spPr bwMode="auto">
                <a:xfrm>
                  <a:off x="43" y="2936"/>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Other Investors</a:t>
                  </a:r>
                </a:p>
                <a:p>
                  <a:pPr eaLnBrk="0" hangingPunct="0"/>
                  <a:endParaRPr lang="en-US" sz="2000">
                    <a:latin typeface="Arial" charset="0"/>
                  </a:endParaRPr>
                </a:p>
              </p:txBody>
            </p:sp>
            <p:sp>
              <p:nvSpPr>
                <p:cNvPr id="27697" name="Rectangle 49"/>
                <p:cNvSpPr>
                  <a:spLocks noChangeArrowheads="1"/>
                </p:cNvSpPr>
                <p:nvPr/>
              </p:nvSpPr>
              <p:spPr bwMode="auto">
                <a:xfrm>
                  <a:off x="0" y="2936"/>
                  <a:ext cx="1857" cy="403"/>
                </a:xfrm>
                <a:prstGeom prst="rect">
                  <a:avLst/>
                </a:prstGeom>
                <a:noFill/>
                <a:ln w="7">
                  <a:solidFill>
                    <a:srgbClr val="A0A0A0"/>
                  </a:solidFill>
                  <a:miter lim="800000"/>
                  <a:headEnd/>
                  <a:tailEnd/>
                </a:ln>
                <a:effectLst/>
              </p:spPr>
              <p:txBody>
                <a:bodyPr/>
                <a:lstStyle/>
                <a:p>
                  <a:endParaRPr lang="en-US"/>
                </a:p>
              </p:txBody>
            </p:sp>
          </p:grpSp>
          <p:grpSp>
            <p:nvGrpSpPr>
              <p:cNvPr id="19" name="Group 52"/>
              <p:cNvGrpSpPr>
                <a:grpSpLocks/>
              </p:cNvGrpSpPr>
              <p:nvPr/>
            </p:nvGrpSpPr>
            <p:grpSpPr bwMode="auto">
              <a:xfrm>
                <a:off x="1857" y="2936"/>
                <a:ext cx="950" cy="403"/>
                <a:chOff x="1857" y="2936"/>
                <a:chExt cx="950" cy="403"/>
              </a:xfrm>
            </p:grpSpPr>
            <p:sp>
              <p:nvSpPr>
                <p:cNvPr id="27666" name="Rectangle 18"/>
                <p:cNvSpPr>
                  <a:spLocks noChangeArrowheads="1"/>
                </p:cNvSpPr>
                <p:nvPr/>
              </p:nvSpPr>
              <p:spPr bwMode="auto">
                <a:xfrm>
                  <a:off x="1900" y="2936"/>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17.7</a:t>
                  </a:r>
                </a:p>
                <a:p>
                  <a:pPr algn="r" eaLnBrk="0" hangingPunct="0"/>
                  <a:endParaRPr lang="en-US" sz="2000">
                    <a:latin typeface="Arial" charset="0"/>
                  </a:endParaRPr>
                </a:p>
              </p:txBody>
            </p:sp>
            <p:sp>
              <p:nvSpPr>
                <p:cNvPr id="27699" name="Rectangle 51"/>
                <p:cNvSpPr>
                  <a:spLocks noChangeArrowheads="1"/>
                </p:cNvSpPr>
                <p:nvPr/>
              </p:nvSpPr>
              <p:spPr bwMode="auto">
                <a:xfrm>
                  <a:off x="1857" y="2936"/>
                  <a:ext cx="950" cy="403"/>
                </a:xfrm>
                <a:prstGeom prst="rect">
                  <a:avLst/>
                </a:prstGeom>
                <a:noFill/>
                <a:ln w="7">
                  <a:solidFill>
                    <a:srgbClr val="A0A0A0"/>
                  </a:solidFill>
                  <a:miter lim="800000"/>
                  <a:headEnd/>
                  <a:tailEnd/>
                </a:ln>
                <a:effectLst/>
              </p:spPr>
              <p:txBody>
                <a:bodyPr/>
                <a:lstStyle/>
                <a:p>
                  <a:endParaRPr lang="en-US"/>
                </a:p>
              </p:txBody>
            </p:sp>
          </p:grpSp>
          <p:grpSp>
            <p:nvGrpSpPr>
              <p:cNvPr id="20" name="Group 54"/>
              <p:cNvGrpSpPr>
                <a:grpSpLocks/>
              </p:cNvGrpSpPr>
              <p:nvPr/>
            </p:nvGrpSpPr>
            <p:grpSpPr bwMode="auto">
              <a:xfrm>
                <a:off x="0" y="3339"/>
                <a:ext cx="1857" cy="403"/>
                <a:chOff x="0" y="3339"/>
                <a:chExt cx="1857" cy="403"/>
              </a:xfrm>
            </p:grpSpPr>
            <p:sp>
              <p:nvSpPr>
                <p:cNvPr id="27667" name="Rectangle 19"/>
                <p:cNvSpPr>
                  <a:spLocks noChangeArrowheads="1"/>
                </p:cNvSpPr>
                <p:nvPr/>
              </p:nvSpPr>
              <p:spPr bwMode="auto">
                <a:xfrm>
                  <a:off x="43" y="3339"/>
                  <a:ext cx="1771" cy="403"/>
                </a:xfrm>
                <a:prstGeom prst="rect">
                  <a:avLst/>
                </a:prstGeom>
                <a:noFill/>
                <a:ln w="9525">
                  <a:noFill/>
                  <a:miter lim="800000"/>
                  <a:headEnd/>
                  <a:tailEnd/>
                </a:ln>
                <a:effectLst/>
              </p:spPr>
              <p:txBody>
                <a:bodyPr/>
                <a:lstStyle/>
                <a:p>
                  <a:r>
                    <a:rPr lang="en-US" sz="2000" b="1">
                      <a:solidFill>
                        <a:srgbClr val="660066"/>
                      </a:solidFill>
                      <a:latin typeface="Arial" charset="0"/>
                      <a:cs typeface="Times New Roman" pitchFamily="18" charset="0"/>
                    </a:rPr>
                    <a:t>Total</a:t>
                  </a:r>
                </a:p>
                <a:p>
                  <a:pPr eaLnBrk="0" hangingPunct="0"/>
                  <a:endParaRPr lang="en-US" sz="2000">
                    <a:latin typeface="Arial" charset="0"/>
                  </a:endParaRPr>
                </a:p>
              </p:txBody>
            </p:sp>
            <p:sp>
              <p:nvSpPr>
                <p:cNvPr id="27701" name="Rectangle 53"/>
                <p:cNvSpPr>
                  <a:spLocks noChangeArrowheads="1"/>
                </p:cNvSpPr>
                <p:nvPr/>
              </p:nvSpPr>
              <p:spPr bwMode="auto">
                <a:xfrm>
                  <a:off x="0" y="3339"/>
                  <a:ext cx="1857" cy="403"/>
                </a:xfrm>
                <a:prstGeom prst="rect">
                  <a:avLst/>
                </a:prstGeom>
                <a:noFill/>
                <a:ln w="7">
                  <a:solidFill>
                    <a:srgbClr val="A0A0A0"/>
                  </a:solidFill>
                  <a:miter lim="800000"/>
                  <a:headEnd/>
                  <a:tailEnd/>
                </a:ln>
                <a:effectLst/>
              </p:spPr>
              <p:txBody>
                <a:bodyPr/>
                <a:lstStyle/>
                <a:p>
                  <a:endParaRPr lang="en-US"/>
                </a:p>
              </p:txBody>
            </p:sp>
          </p:grpSp>
          <p:grpSp>
            <p:nvGrpSpPr>
              <p:cNvPr id="21" name="Group 56"/>
              <p:cNvGrpSpPr>
                <a:grpSpLocks/>
              </p:cNvGrpSpPr>
              <p:nvPr/>
            </p:nvGrpSpPr>
            <p:grpSpPr bwMode="auto">
              <a:xfrm>
                <a:off x="1857" y="3339"/>
                <a:ext cx="950" cy="403"/>
                <a:chOff x="1857" y="3339"/>
                <a:chExt cx="950" cy="403"/>
              </a:xfrm>
            </p:grpSpPr>
            <p:sp>
              <p:nvSpPr>
                <p:cNvPr id="27668" name="Rectangle 20"/>
                <p:cNvSpPr>
                  <a:spLocks noChangeArrowheads="1"/>
                </p:cNvSpPr>
                <p:nvPr/>
              </p:nvSpPr>
              <p:spPr bwMode="auto">
                <a:xfrm>
                  <a:off x="1900" y="3339"/>
                  <a:ext cx="864" cy="403"/>
                </a:xfrm>
                <a:prstGeom prst="rect">
                  <a:avLst/>
                </a:prstGeom>
                <a:noFill/>
                <a:ln w="9525">
                  <a:noFill/>
                  <a:miter lim="800000"/>
                  <a:headEnd/>
                  <a:tailEnd/>
                </a:ln>
                <a:effectLst/>
              </p:spPr>
              <p:txBody>
                <a:bodyPr/>
                <a:lstStyle/>
                <a:p>
                  <a:pPr algn="r"/>
                  <a:r>
                    <a:rPr lang="en-US" sz="2000">
                      <a:latin typeface="Arial" charset="0"/>
                      <a:cs typeface="Times New Roman" pitchFamily="18" charset="0"/>
                    </a:rPr>
                    <a:t>100</a:t>
                  </a:r>
                </a:p>
                <a:p>
                  <a:pPr algn="r" eaLnBrk="0" hangingPunct="0"/>
                  <a:endParaRPr lang="en-US" sz="2000">
                    <a:latin typeface="Arial" charset="0"/>
                  </a:endParaRPr>
                </a:p>
              </p:txBody>
            </p:sp>
            <p:sp>
              <p:nvSpPr>
                <p:cNvPr id="27703" name="Rectangle 55"/>
                <p:cNvSpPr>
                  <a:spLocks noChangeArrowheads="1"/>
                </p:cNvSpPr>
                <p:nvPr/>
              </p:nvSpPr>
              <p:spPr bwMode="auto">
                <a:xfrm>
                  <a:off x="1857" y="3339"/>
                  <a:ext cx="950" cy="403"/>
                </a:xfrm>
                <a:prstGeom prst="rect">
                  <a:avLst/>
                </a:prstGeom>
                <a:noFill/>
                <a:ln w="7">
                  <a:solidFill>
                    <a:srgbClr val="A0A0A0"/>
                  </a:solidFill>
                  <a:miter lim="800000"/>
                  <a:headEnd/>
                  <a:tailEnd/>
                </a:ln>
                <a:effectLst/>
              </p:spPr>
              <p:txBody>
                <a:bodyPr/>
                <a:lstStyle/>
                <a:p>
                  <a:endParaRPr lang="en-US"/>
                </a:p>
              </p:txBody>
            </p:sp>
          </p:grpSp>
        </p:grpSp>
        <p:sp>
          <p:nvSpPr>
            <p:cNvPr id="27706" name="Rectangle 58"/>
            <p:cNvSpPr>
              <a:spLocks noChangeArrowheads="1"/>
            </p:cNvSpPr>
            <p:nvPr/>
          </p:nvSpPr>
          <p:spPr bwMode="auto">
            <a:xfrm>
              <a:off x="-3" y="-3"/>
              <a:ext cx="2813" cy="3748"/>
            </a:xfrm>
            <a:prstGeom prst="rect">
              <a:avLst/>
            </a:prstGeom>
            <a:noFill/>
            <a:ln w="11112">
              <a:solidFill>
                <a:srgbClr val="A0A0A0"/>
              </a:solidFill>
              <a:miter lim="800000"/>
              <a:headEnd/>
              <a:tailEnd/>
            </a:ln>
            <a:effec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cs typeface="Times New Roman" pitchFamily="18" charset="0"/>
              </a:rPr>
              <a:t>Internal and External Debt</a:t>
            </a:r>
            <a:r>
              <a:rPr lang="en-US"/>
              <a:t> </a:t>
            </a:r>
          </a:p>
        </p:txBody>
      </p:sp>
      <p:sp>
        <p:nvSpPr>
          <p:cNvPr id="28675" name="Rectangle 3"/>
          <p:cNvSpPr>
            <a:spLocks noGrp="1" noChangeArrowheads="1"/>
          </p:cNvSpPr>
          <p:nvPr>
            <p:ph type="body" idx="1"/>
          </p:nvPr>
        </p:nvSpPr>
        <p:spPr/>
        <p:txBody>
          <a:bodyPr/>
          <a:lstStyle/>
          <a:p>
            <a:r>
              <a:rPr lang="en-US">
                <a:latin typeface="Arial" charset="0"/>
                <a:cs typeface="Arial" charset="0"/>
              </a:rPr>
              <a:t>The </a:t>
            </a:r>
            <a:r>
              <a:rPr lang="en-US">
                <a:solidFill>
                  <a:srgbClr val="660066"/>
                </a:solidFill>
                <a:latin typeface="Arial" charset="0"/>
                <a:cs typeface="Arial" charset="0"/>
              </a:rPr>
              <a:t>Internal Debt</a:t>
            </a:r>
            <a:r>
              <a:rPr lang="en-US">
                <a:latin typeface="Arial" charset="0"/>
                <a:cs typeface="Arial" charset="0"/>
              </a:rPr>
              <a:t> is the portion of the debt owed to our own citizens.</a:t>
            </a:r>
          </a:p>
          <a:p>
            <a:endParaRPr lang="en-US">
              <a:cs typeface="Times New Roman" pitchFamily="18" charset="0"/>
            </a:endParaRPr>
          </a:p>
          <a:p>
            <a:r>
              <a:rPr lang="en-US">
                <a:latin typeface="Arial" charset="0"/>
                <a:cs typeface="Arial" charset="0"/>
              </a:rPr>
              <a:t>The </a:t>
            </a:r>
            <a:r>
              <a:rPr lang="en-US">
                <a:solidFill>
                  <a:srgbClr val="660066"/>
                </a:solidFill>
                <a:latin typeface="Arial" charset="0"/>
                <a:cs typeface="Arial" charset="0"/>
              </a:rPr>
              <a:t>External Debt</a:t>
            </a:r>
            <a:r>
              <a:rPr lang="en-US">
                <a:latin typeface="Arial" charset="0"/>
                <a:cs typeface="Arial" charset="0"/>
              </a:rPr>
              <a:t> is the portion of the debt owed to people other than U.S. citizens.</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wipe(left)">
                                      <p:cBhvr>
                                        <p:cTn id="7" dur="500"/>
                                        <p:tgtEl>
                                          <p:spTgt spid="2867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animEffect transition="in" filter="wipe(left)">
                                      <p:cBhvr>
                                        <p:cTn id="11" dur="500"/>
                                        <p:tgtEl>
                                          <p:spTgt spid="28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cs typeface="Arial" charset="0"/>
              </a:rPr>
              <a:t>State and Local Borrowing</a:t>
            </a:r>
            <a:r>
              <a:rPr lang="en-US"/>
              <a:t> </a:t>
            </a:r>
          </a:p>
        </p:txBody>
      </p:sp>
      <p:sp>
        <p:nvSpPr>
          <p:cNvPr id="29699" name="Rectangle 3"/>
          <p:cNvSpPr>
            <a:spLocks noGrp="1" noChangeArrowheads="1"/>
          </p:cNvSpPr>
          <p:nvPr>
            <p:ph type="body" idx="1"/>
          </p:nvPr>
        </p:nvSpPr>
        <p:spPr/>
        <p:txBody>
          <a:bodyPr/>
          <a:lstStyle/>
          <a:p>
            <a:r>
              <a:rPr lang="en-US">
                <a:latin typeface="Arial" charset="0"/>
                <a:cs typeface="Arial" charset="0"/>
              </a:rPr>
              <a:t>Bonds are issued by state and local governments to fund large projects.</a:t>
            </a:r>
          </a:p>
          <a:p>
            <a:r>
              <a:rPr lang="en-US">
                <a:latin typeface="Arial" charset="0"/>
                <a:cs typeface="Arial" charset="0"/>
              </a:rPr>
              <a:t>They are rated by financial companies for their riskiness. </a:t>
            </a:r>
          </a:p>
          <a:p>
            <a:r>
              <a:rPr lang="en-US">
                <a:latin typeface="Arial" charset="0"/>
                <a:cs typeface="Arial" charset="0"/>
              </a:rPr>
              <a:t>Similar to federal debt, much of it is held externally.</a:t>
            </a:r>
            <a:endParaRPr lang="en-US">
              <a:cs typeface="Times New Roman" pitchFamily="18" charset="0"/>
            </a:endParaRPr>
          </a:p>
          <a:p>
            <a:pPr>
              <a:buFont typeface="Wingdings" pitchFamily="2" charset="2"/>
              <a:buNone/>
            </a:pPr>
            <a:r>
              <a:rPr lang="en-US">
                <a:latin typeface="Arial" charset="0"/>
                <a:cs typeface="Arial" charset="0"/>
              </a:rPr>
              <a:t> </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wipe(left)">
                                      <p:cBhvr>
                                        <p:cTn id="15" dur="500"/>
                                        <p:tgtEl>
                                          <p:spTgt spid="2969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Effect transition="in" filter="wipe(left)">
                                      <p:cBhvr>
                                        <p:cTn id="19"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b="0">
                <a:cs typeface="Arial" charset="0"/>
              </a:rPr>
              <a:t>General Obligation vs Revenue Bonds</a:t>
            </a:r>
            <a:r>
              <a:rPr lang="en-US" b="0">
                <a:cs typeface="Times New Roman" pitchFamily="18" charset="0"/>
              </a:rPr>
              <a:t/>
            </a:r>
            <a:br>
              <a:rPr lang="en-US" b="0">
                <a:cs typeface="Times New Roman" pitchFamily="18" charset="0"/>
              </a:rPr>
            </a:br>
            <a:endParaRPr lang="en-US" b="0">
              <a:cs typeface="Times New Roman" pitchFamily="18" charset="0"/>
            </a:endParaRPr>
          </a:p>
        </p:txBody>
      </p:sp>
      <p:sp>
        <p:nvSpPr>
          <p:cNvPr id="30723" name="Rectangle 3"/>
          <p:cNvSpPr>
            <a:spLocks noGrp="1" noChangeArrowheads="1"/>
          </p:cNvSpPr>
          <p:nvPr>
            <p:ph type="body" idx="1"/>
          </p:nvPr>
        </p:nvSpPr>
        <p:spPr/>
        <p:txBody>
          <a:bodyPr/>
          <a:lstStyle/>
          <a:p>
            <a:r>
              <a:rPr lang="en-US">
                <a:solidFill>
                  <a:srgbClr val="660066"/>
                </a:solidFill>
                <a:latin typeface="Arial" charset="0"/>
                <a:cs typeface="Arial" charset="0"/>
              </a:rPr>
              <a:t>General Obligation Bonds</a:t>
            </a:r>
            <a:r>
              <a:rPr lang="en-US">
                <a:latin typeface="Arial" charset="0"/>
                <a:cs typeface="Arial" charset="0"/>
              </a:rPr>
              <a:t> are backed by the state or local government’s ability to tax.</a:t>
            </a:r>
            <a:endParaRPr lang="en-US">
              <a:cs typeface="Times New Roman" pitchFamily="18" charset="0"/>
            </a:endParaRPr>
          </a:p>
          <a:p>
            <a:r>
              <a:rPr lang="en-US">
                <a:solidFill>
                  <a:srgbClr val="660066"/>
                </a:solidFill>
                <a:latin typeface="Arial" charset="0"/>
                <a:cs typeface="Arial" charset="0"/>
              </a:rPr>
              <a:t>Revenue Bonds</a:t>
            </a:r>
            <a:r>
              <a:rPr lang="en-US">
                <a:latin typeface="Arial" charset="0"/>
                <a:cs typeface="Arial" charset="0"/>
              </a:rPr>
              <a:t> are backed by the revenue that a state or local enterprise would generate.</a:t>
            </a:r>
            <a:r>
              <a:rPr lang="en-US"/>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Effect transition="in" filter="wipe(left)">
                                      <p:cBhvr>
                                        <p:cTn id="11" dur="500"/>
                                        <p:tgtEl>
                                          <p:spTgt spid="30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Social Security and the Deficit</a:t>
            </a:r>
          </a:p>
        </p:txBody>
      </p:sp>
      <p:sp>
        <p:nvSpPr>
          <p:cNvPr id="34819" name="Rectangle 3"/>
          <p:cNvSpPr>
            <a:spLocks noGrp="1" noChangeArrowheads="1"/>
          </p:cNvSpPr>
          <p:nvPr>
            <p:ph type="body" idx="1"/>
          </p:nvPr>
        </p:nvSpPr>
        <p:spPr/>
        <p:txBody>
          <a:bodyPr/>
          <a:lstStyle/>
          <a:p>
            <a:pPr>
              <a:lnSpc>
                <a:spcPct val="90000"/>
              </a:lnSpc>
            </a:pPr>
            <a:r>
              <a:rPr lang="en-US" sz="2800">
                <a:latin typeface="Arial" charset="0"/>
              </a:rPr>
              <a:t>Social Security Surpluses are used to purchase federal government debt.</a:t>
            </a:r>
          </a:p>
          <a:p>
            <a:pPr>
              <a:lnSpc>
                <a:spcPct val="90000"/>
              </a:lnSpc>
            </a:pPr>
            <a:r>
              <a:rPr lang="en-US" sz="2800">
                <a:latin typeface="Arial" charset="0"/>
              </a:rPr>
              <a:t>This will happen until benefits exceed revenues (estimated to be 2023).</a:t>
            </a:r>
          </a:p>
          <a:p>
            <a:pPr>
              <a:lnSpc>
                <a:spcPct val="90000"/>
              </a:lnSpc>
            </a:pPr>
            <a:r>
              <a:rPr lang="en-US" sz="2800">
                <a:latin typeface="Arial" charset="0"/>
              </a:rPr>
              <a:t>Thereafter it will run deficits and will be forced to sell off those bonds.</a:t>
            </a:r>
          </a:p>
          <a:p>
            <a:pPr>
              <a:lnSpc>
                <a:spcPct val="90000"/>
              </a:lnSpc>
            </a:pPr>
            <a:r>
              <a:rPr lang="en-US" sz="2800">
                <a:latin typeface="Arial" charset="0"/>
              </a:rPr>
              <a:t>Whether Social Security is on- or off-budget and whether or not there is a trust fund has no effect on the net national debt.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wipe(left)">
                                      <p:cBhvr>
                                        <p:cTn id="7" dur="500"/>
                                        <p:tgtEl>
                                          <p:spTgt spid="3481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819">
                                            <p:txEl>
                                              <p:pRg st="1" end="1"/>
                                            </p:txEl>
                                          </p:spTgt>
                                        </p:tgtEl>
                                        <p:attrNameLst>
                                          <p:attrName>style.visibility</p:attrName>
                                        </p:attrNameLst>
                                      </p:cBhvr>
                                      <p:to>
                                        <p:strVal val="visible"/>
                                      </p:to>
                                    </p:set>
                                    <p:animEffect transition="in" filter="wipe(left)">
                                      <p:cBhvr>
                                        <p:cTn id="11" dur="500"/>
                                        <p:tgtEl>
                                          <p:spTgt spid="3481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819">
                                            <p:txEl>
                                              <p:pRg st="2" end="2"/>
                                            </p:txEl>
                                          </p:spTgt>
                                        </p:tgtEl>
                                        <p:attrNameLst>
                                          <p:attrName>style.visibility</p:attrName>
                                        </p:attrNameLst>
                                      </p:cBhvr>
                                      <p:to>
                                        <p:strVal val="visible"/>
                                      </p:to>
                                    </p:set>
                                    <p:animEffect transition="in" filter="wipe(left)">
                                      <p:cBhvr>
                                        <p:cTn id="15" dur="500"/>
                                        <p:tgtEl>
                                          <p:spTgt spid="3481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819">
                                            <p:txEl>
                                              <p:pRg st="3" end="3"/>
                                            </p:txEl>
                                          </p:spTgt>
                                        </p:tgtEl>
                                        <p:attrNameLst>
                                          <p:attrName>style.visibility</p:attrName>
                                        </p:attrNameLst>
                                      </p:cBhvr>
                                      <p:to>
                                        <p:strVal val="visible"/>
                                      </p:to>
                                    </p:set>
                                    <p:animEffect transition="in" filter="wipe(left)">
                                      <p:cBhvr>
                                        <p:cTn id="19"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cs typeface="Arial" charset="0"/>
              </a:rPr>
              <a:t>Burden of the Debt</a:t>
            </a:r>
            <a:r>
              <a:rPr lang="en-US"/>
              <a:t> </a:t>
            </a:r>
          </a:p>
        </p:txBody>
      </p:sp>
      <p:sp>
        <p:nvSpPr>
          <p:cNvPr id="31747" name="Rectangle 3"/>
          <p:cNvSpPr>
            <a:spLocks noGrp="1" noChangeArrowheads="1"/>
          </p:cNvSpPr>
          <p:nvPr>
            <p:ph type="body" idx="1"/>
          </p:nvPr>
        </p:nvSpPr>
        <p:spPr/>
        <p:txBody>
          <a:bodyPr/>
          <a:lstStyle/>
          <a:p>
            <a:pPr>
              <a:lnSpc>
                <a:spcPct val="90000"/>
              </a:lnSpc>
            </a:pPr>
            <a:r>
              <a:rPr lang="en-US" sz="2800">
                <a:latin typeface="Arial" charset="0"/>
                <a:cs typeface="Arial" charset="0"/>
              </a:rPr>
              <a:t>Impact on future generations: </a:t>
            </a:r>
          </a:p>
          <a:p>
            <a:pPr lvl="1">
              <a:lnSpc>
                <a:spcPct val="90000"/>
              </a:lnSpc>
            </a:pPr>
            <a:r>
              <a:rPr lang="en-US" sz="2400">
                <a:latin typeface="Arial" charset="0"/>
                <a:cs typeface="Arial" charset="0"/>
              </a:rPr>
              <a:t>People have to pay increased taxes to pay interest on that debt. </a:t>
            </a:r>
          </a:p>
          <a:p>
            <a:pPr lvl="1">
              <a:lnSpc>
                <a:spcPct val="90000"/>
              </a:lnSpc>
            </a:pPr>
            <a:r>
              <a:rPr lang="en-US" sz="2400">
                <a:latin typeface="Arial" charset="0"/>
                <a:cs typeface="Arial" charset="0"/>
              </a:rPr>
              <a:t>Some may inherit the original bonds. </a:t>
            </a:r>
          </a:p>
          <a:p>
            <a:pPr lvl="1">
              <a:lnSpc>
                <a:spcPct val="90000"/>
              </a:lnSpc>
            </a:pPr>
            <a:r>
              <a:rPr lang="en-US" sz="2400">
                <a:latin typeface="Arial" charset="0"/>
                <a:cs typeface="Arial" charset="0"/>
              </a:rPr>
              <a:t>Growth rates are reduced because of higher interest rates.</a:t>
            </a:r>
            <a:endParaRPr lang="en-US" sz="2400" b="1">
              <a:cs typeface="Times New Roman" pitchFamily="18" charset="0"/>
            </a:endParaRPr>
          </a:p>
          <a:p>
            <a:pPr>
              <a:lnSpc>
                <a:spcPct val="90000"/>
              </a:lnSpc>
            </a:pPr>
            <a:r>
              <a:rPr lang="en-US" sz="2800">
                <a:latin typeface="Arial" charset="0"/>
                <a:cs typeface="Arial" charset="0"/>
              </a:rPr>
              <a:t>These impacts can be offset by the increased  private savings of the generation that does the borrowing, or by returns that come from programs that were funded by the borrowing. </a:t>
            </a:r>
            <a:endParaRPr lang="en-US" sz="2800">
              <a:cs typeface="Times New Roman" pitchFamily="18" charset="0"/>
            </a:endParaRPr>
          </a:p>
          <a:p>
            <a:pPr>
              <a:lnSpc>
                <a:spcPct val="90000"/>
              </a:lnSpc>
            </a:pPr>
            <a:endParaRPr lang="en-US" sz="2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747">
                                            <p:txEl>
                                              <p:pRg st="1" end="1"/>
                                            </p:txEl>
                                          </p:spTgt>
                                        </p:tgtEl>
                                        <p:attrNameLst>
                                          <p:attrName>style.visibility</p:attrName>
                                        </p:attrNameLst>
                                      </p:cBhvr>
                                      <p:to>
                                        <p:strVal val="visible"/>
                                      </p:to>
                                    </p:set>
                                    <p:animEffect transition="in" filter="wipe(left)">
                                      <p:cBhvr>
                                        <p:cTn id="10" dur="500"/>
                                        <p:tgtEl>
                                          <p:spTgt spid="317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animEffect transition="in" filter="wipe(left)">
                                      <p:cBhvr>
                                        <p:cTn id="13" dur="500"/>
                                        <p:tgtEl>
                                          <p:spTgt spid="3174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1747">
                                            <p:txEl>
                                              <p:pRg st="3" end="3"/>
                                            </p:txEl>
                                          </p:spTgt>
                                        </p:tgtEl>
                                        <p:attrNameLst>
                                          <p:attrName>style.visibility</p:attrName>
                                        </p:attrNameLst>
                                      </p:cBhvr>
                                      <p:to>
                                        <p:strVal val="visible"/>
                                      </p:to>
                                    </p:set>
                                    <p:animEffect transition="in" filter="wipe(left)">
                                      <p:cBhvr>
                                        <p:cTn id="16" dur="500"/>
                                        <p:tgtEl>
                                          <p:spTgt spid="31747">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1747">
                                            <p:txEl>
                                              <p:pRg st="4" end="4"/>
                                            </p:txEl>
                                          </p:spTgt>
                                        </p:tgtEl>
                                        <p:attrNameLst>
                                          <p:attrName>style.visibility</p:attrName>
                                        </p:attrNameLst>
                                      </p:cBhvr>
                                      <p:to>
                                        <p:strVal val="visible"/>
                                      </p:to>
                                    </p:set>
                                    <p:animEffect transition="in" filter="wipe(left)">
                                      <p:cBhvr>
                                        <p:cTn id="20" dur="500"/>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cs typeface="Arial" charset="0"/>
              </a:rPr>
              <a:t>European Union</a:t>
            </a:r>
            <a:r>
              <a:rPr lang="en-US"/>
              <a:t> </a:t>
            </a:r>
          </a:p>
        </p:txBody>
      </p:sp>
      <p:sp>
        <p:nvSpPr>
          <p:cNvPr id="32771" name="Rectangle 3"/>
          <p:cNvSpPr>
            <a:spLocks noGrp="1" noChangeArrowheads="1"/>
          </p:cNvSpPr>
          <p:nvPr>
            <p:ph type="body" idx="1"/>
          </p:nvPr>
        </p:nvSpPr>
        <p:spPr/>
        <p:txBody>
          <a:bodyPr/>
          <a:lstStyle/>
          <a:p>
            <a:r>
              <a:rPr lang="en-US" sz="2800">
                <a:latin typeface="Arial" charset="0"/>
                <a:cs typeface="Arial" charset="0"/>
              </a:rPr>
              <a:t>Entry into the EU required that members have</a:t>
            </a:r>
            <a:endParaRPr lang="en-US" sz="2800">
              <a:cs typeface="Times New Roman" pitchFamily="18" charset="0"/>
            </a:endParaRPr>
          </a:p>
          <a:p>
            <a:pPr lvl="1"/>
            <a:r>
              <a:rPr lang="en-US" sz="2400">
                <a:latin typeface="Arial" charset="0"/>
                <a:cs typeface="Arial" charset="0"/>
              </a:rPr>
              <a:t>inflation rates no more than 1.5 percentage point more than that of the three lowest inflation countries.</a:t>
            </a:r>
            <a:endParaRPr lang="en-US" sz="2400">
              <a:cs typeface="Times New Roman" pitchFamily="18" charset="0"/>
            </a:endParaRPr>
          </a:p>
          <a:p>
            <a:pPr lvl="1"/>
            <a:r>
              <a:rPr lang="en-US" sz="2400">
                <a:latin typeface="Arial" charset="0"/>
                <a:cs typeface="Arial" charset="0"/>
              </a:rPr>
              <a:t>interest rates on government debt be no more than 3 points higher than that of the three lowest interest countries.</a:t>
            </a:r>
            <a:endParaRPr lang="en-US" sz="2400">
              <a:cs typeface="Times New Roman" pitchFamily="18" charset="0"/>
            </a:endParaRPr>
          </a:p>
          <a:p>
            <a:pPr lvl="1"/>
            <a:r>
              <a:rPr lang="en-US" sz="2400">
                <a:latin typeface="Arial" charset="0"/>
                <a:cs typeface="Arial" charset="0"/>
              </a:rPr>
              <a:t>government deficit as a percentage of GDP be no greater than 3% and debt no more than 60% of GDP.</a:t>
            </a:r>
            <a:r>
              <a:rPr lang="en-US" sz="240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wipe(left)">
                                      <p:cBhvr>
                                        <p:cTn id="10" dur="500"/>
                                        <p:tgtEl>
                                          <p:spTgt spid="3277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Effect transition="in" filter="wipe(left)">
                                      <p:cBhvr>
                                        <p:cTn id="13" dur="500"/>
                                        <p:tgtEl>
                                          <p:spTgt spid="3277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2771">
                                            <p:txEl>
                                              <p:pRg st="3" end="3"/>
                                            </p:txEl>
                                          </p:spTgt>
                                        </p:tgtEl>
                                        <p:attrNameLst>
                                          <p:attrName>style.visibility</p:attrName>
                                        </p:attrNameLst>
                                      </p:cBhvr>
                                      <p:to>
                                        <p:strVal val="visible"/>
                                      </p:to>
                                    </p:set>
                                    <p:animEffect transition="in" filter="wipe(left)">
                                      <p:cBhvr>
                                        <p:cTn id="16"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8600" y="228600"/>
            <a:ext cx="8686800" cy="1143000"/>
          </a:xfrm>
        </p:spPr>
        <p:txBody>
          <a:bodyPr/>
          <a:lstStyle/>
          <a:p>
            <a:r>
              <a:rPr lang="en-US"/>
              <a:t>EU Deficit and Debt Figures</a:t>
            </a:r>
          </a:p>
        </p:txBody>
      </p:sp>
      <p:graphicFrame>
        <p:nvGraphicFramePr>
          <p:cNvPr id="35886" name="Group 46"/>
          <p:cNvGraphicFramePr>
            <a:graphicFrameLocks noGrp="1"/>
          </p:cNvGraphicFramePr>
          <p:nvPr/>
        </p:nvGraphicFramePr>
        <p:xfrm>
          <a:off x="381000" y="1397000"/>
          <a:ext cx="8305800" cy="4671696"/>
        </p:xfrm>
        <a:graphic>
          <a:graphicData uri="http://schemas.openxmlformats.org/drawingml/2006/table">
            <a:tbl>
              <a:tblPr/>
              <a:tblGrid>
                <a:gridCol w="2362200"/>
                <a:gridCol w="3276600"/>
                <a:gridCol w="2667000"/>
              </a:tblGrid>
              <a:tr h="581025">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Nation</a:t>
                      </a:r>
                      <a:endParaRPr kumimoji="0" lang="en-US" sz="2400" b="0" i="0" u="none" strike="noStrike" cap="none" normalizeH="0" baseline="0" smtClean="0">
                        <a:ln>
                          <a:noFill/>
                        </a:ln>
                        <a:solidFill>
                          <a:srgbClr val="66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Surplus/Deficit as a percentage of GDP 1998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Debt as a percentage of GDP 1998</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Belgium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118.2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Germany</a:t>
                      </a:r>
                      <a:endParaRPr kumimoji="0" lang="en-US" sz="2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61.1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France</a:t>
                      </a:r>
                      <a:endParaRPr kumimoji="0" lang="en-US" sz="2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58.8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Italy</a:t>
                      </a:r>
                      <a:endParaRPr kumimoji="0" lang="en-US" sz="2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118.7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1" i="0" u="none" strike="noStrike" cap="none" normalizeH="0" baseline="0" smtClean="0">
                          <a:ln>
                            <a:noFill/>
                          </a:ln>
                          <a:solidFill>
                            <a:srgbClr val="660066"/>
                          </a:solidFill>
                          <a:effectLst/>
                          <a:latin typeface="Arial" charset="0"/>
                        </a:rPr>
                        <a:t>Sweden</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74.2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200" b="1" i="0" u="none" strike="noStrike" cap="none" normalizeH="0" baseline="0" smtClean="0">
                          <a:ln>
                            <a:noFill/>
                          </a:ln>
                          <a:solidFill>
                            <a:srgbClr val="660066"/>
                          </a:solidFill>
                          <a:effectLst/>
                          <a:latin typeface="Arial" charset="0"/>
                        </a:rPr>
                        <a:t>United Kingdom</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660066"/>
                        </a:buClr>
                        <a:buSzTx/>
                        <a:buFont typeface="Wingdings" pitchFamily="2" charset="2"/>
                        <a:buNone/>
                        <a:tabLst/>
                      </a:pPr>
                      <a:r>
                        <a:rPr kumimoji="0" lang="en-US" sz="2400" b="0" i="0" u="none" strike="noStrike" cap="none" normalizeH="0" baseline="0" smtClean="0">
                          <a:ln>
                            <a:noFill/>
                          </a:ln>
                          <a:solidFill>
                            <a:schemeClr val="tx1"/>
                          </a:solidFill>
                          <a:effectLst/>
                          <a:latin typeface="Arial" charset="0"/>
                        </a:rPr>
                        <a:t>48.7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886"/>
                                        </p:tgtEl>
                                        <p:attrNameLst>
                                          <p:attrName>style.visibility</p:attrName>
                                        </p:attrNameLst>
                                      </p:cBhvr>
                                      <p:to>
                                        <p:strVal val="visible"/>
                                      </p:to>
                                    </p:set>
                                    <p:animEffect transition="in" filter="wipe(left)">
                                      <p:cBhvr>
                                        <p:cTn id="7" dur="500"/>
                                        <p:tgtEl>
                                          <p:spTgt spid="35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28600" y="609600"/>
            <a:ext cx="8610600" cy="1143000"/>
          </a:xfrm>
        </p:spPr>
        <p:txBody>
          <a:bodyPr>
            <a:normAutofit fontScale="90000"/>
          </a:bodyPr>
          <a:lstStyle/>
          <a:p>
            <a:r>
              <a:rPr lang="en-US">
                <a:cs typeface="Arial" charset="0"/>
              </a:rPr>
              <a:t>What Should be Done With Surpluses?</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33795" name="Rectangle 3"/>
          <p:cNvSpPr>
            <a:spLocks noGrp="1" noChangeArrowheads="1"/>
          </p:cNvSpPr>
          <p:nvPr>
            <p:ph type="body" idx="1"/>
          </p:nvPr>
        </p:nvSpPr>
        <p:spPr/>
        <p:txBody>
          <a:bodyPr/>
          <a:lstStyle/>
          <a:p>
            <a:r>
              <a:rPr lang="en-US">
                <a:latin typeface="Arial" charset="0"/>
                <a:cs typeface="Arial" charset="0"/>
              </a:rPr>
              <a:t>Social Security and Medicare solvency</a:t>
            </a:r>
            <a:endParaRPr lang="en-US">
              <a:cs typeface="Times New Roman" pitchFamily="18" charset="0"/>
            </a:endParaRPr>
          </a:p>
          <a:p>
            <a:r>
              <a:rPr lang="en-US">
                <a:latin typeface="Arial" charset="0"/>
                <a:cs typeface="Arial" charset="0"/>
              </a:rPr>
              <a:t>Tax Cuts</a:t>
            </a:r>
            <a:endParaRPr lang="en-US">
              <a:cs typeface="Times New Roman" pitchFamily="18" charset="0"/>
            </a:endParaRPr>
          </a:p>
          <a:p>
            <a:r>
              <a:rPr lang="en-US">
                <a:latin typeface="Arial" charset="0"/>
                <a:cs typeface="Arial" charset="0"/>
              </a:rPr>
              <a:t>Other Spending Programs</a:t>
            </a:r>
            <a:endParaRPr lang="en-US">
              <a:cs typeface="Times New Roman" pitchFamily="18" charset="0"/>
            </a:endParaRPr>
          </a:p>
          <a:p>
            <a:r>
              <a:rPr lang="en-US">
                <a:latin typeface="Arial" charset="0"/>
                <a:cs typeface="Arial" charset="0"/>
              </a:rPr>
              <a:t>Reduce National Debt</a:t>
            </a:r>
            <a:endParaRPr lang="en-US">
              <a:cs typeface="Times New Roman" pitchFamily="18" charset="0"/>
            </a:endParaRPr>
          </a:p>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1" end="1"/>
                                            </p:txEl>
                                          </p:spTgt>
                                        </p:tgtEl>
                                        <p:attrNameLst>
                                          <p:attrName>style.visibility</p:attrName>
                                        </p:attrNameLst>
                                      </p:cBhvr>
                                      <p:to>
                                        <p:strVal val="visible"/>
                                      </p:to>
                                    </p:set>
                                    <p:animEffect transition="in" filter="wipe(left)">
                                      <p:cBhvr>
                                        <p:cTn id="11" dur="500"/>
                                        <p:tgtEl>
                                          <p:spTgt spid="3379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795">
                                            <p:txEl>
                                              <p:pRg st="2" end="2"/>
                                            </p:txEl>
                                          </p:spTgt>
                                        </p:tgtEl>
                                        <p:attrNameLst>
                                          <p:attrName>style.visibility</p:attrName>
                                        </p:attrNameLst>
                                      </p:cBhvr>
                                      <p:to>
                                        <p:strVal val="visible"/>
                                      </p:to>
                                    </p:set>
                                    <p:animEffect transition="in" filter="wipe(left)">
                                      <p:cBhvr>
                                        <p:cTn id="15" dur="500"/>
                                        <p:tgtEl>
                                          <p:spTgt spid="3379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animEffect transition="in" filter="wipe(left)">
                                      <p:cBhvr>
                                        <p:cTn id="19"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3425067</TotalTime>
  <Words>2058</Words>
  <Application>Microsoft Office PowerPoint</Application>
  <PresentationFormat>On-screen Show (4:3)</PresentationFormat>
  <Paragraphs>474</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Public Finance  (MPA405)</vt:lpstr>
      <vt:lpstr> Lecture 24: Taxation, Prices Efficiency, and the Distribution of Income </vt:lpstr>
      <vt:lpstr>Incidence of a Tax </vt:lpstr>
      <vt:lpstr>Shifting of Taxes </vt:lpstr>
      <vt:lpstr>Ad-Valorem Taxes </vt:lpstr>
      <vt:lpstr>Incidence of an Ad-valorem tax </vt:lpstr>
      <vt:lpstr>Impact of an Ad Valorem Tax on Labor</vt:lpstr>
      <vt:lpstr>Independence of Legal and Economic Incidence </vt:lpstr>
      <vt:lpstr>Incidence of a Tax Collected From Buyers</vt:lpstr>
      <vt:lpstr>Implication</vt:lpstr>
      <vt:lpstr>The More Inelastic the Demand, the Greater the Portion of a Tax Borne by Buyers</vt:lpstr>
      <vt:lpstr>Impact of a Tax on a Good with a Perfectly Elastic Supply</vt:lpstr>
      <vt:lpstr>Impact of a Tax on a Good with a Perfectly Elastic Supply</vt:lpstr>
      <vt:lpstr>Tax Incidence When Market Supply is Perfectly Inelastic</vt:lpstr>
      <vt:lpstr>Shifting Under Imperfect Competition </vt:lpstr>
      <vt:lpstr>Shifting Under Monopoly</vt:lpstr>
      <vt:lpstr>General Equilibrium Analysis and Shifting  </vt:lpstr>
      <vt:lpstr>General Equilibrium Analysis and Shifting  </vt:lpstr>
      <vt:lpstr>Multimarket Analysis of Excess Burden (Minimizing the excess burden)</vt:lpstr>
      <vt:lpstr>Implication </vt:lpstr>
      <vt:lpstr>Multimarket Analysis Incidence</vt:lpstr>
      <vt:lpstr>Implication </vt:lpstr>
      <vt:lpstr>The Lorenz Curve </vt:lpstr>
      <vt:lpstr>Figure 11.12 A Lorenz Curve</vt:lpstr>
      <vt:lpstr>The Gini Coefficient </vt:lpstr>
      <vt:lpstr> Budget Balance and Government Debt </vt:lpstr>
      <vt:lpstr>Budget Terms </vt:lpstr>
      <vt:lpstr>Controversies Over What To Do With the Current Surpluses </vt:lpstr>
      <vt:lpstr>High-Employment Deficit or Surplus </vt:lpstr>
      <vt:lpstr>High-Employment Deficit or Surplus </vt:lpstr>
      <vt:lpstr>Unified Budget </vt:lpstr>
      <vt:lpstr>Real Surpluses and Deficits </vt:lpstr>
      <vt:lpstr>Economic Effects of Federal Budget Deficits </vt:lpstr>
      <vt:lpstr>Government Demand for Loanable Funds and the Market Rate of Interest</vt:lpstr>
      <vt:lpstr>Ricardian Equivalence </vt:lpstr>
      <vt:lpstr>Ricardian Equivalence: Deficits Do Not Affect Interest Rates</vt:lpstr>
      <vt:lpstr>Economic Effects of Federal Budget Surpluses </vt:lpstr>
      <vt:lpstr>Impact of a Budget Surplus on  Credit Markets</vt:lpstr>
      <vt:lpstr>Budget Balance, National Saving, and Economic Growth </vt:lpstr>
      <vt:lpstr>Incidence of Deficit Finance </vt:lpstr>
      <vt:lpstr>The Government Debt </vt:lpstr>
      <vt:lpstr>Figure 12.6 Federal Debt Held by the Public as a Share of GDP (By fiscal year)</vt:lpstr>
      <vt:lpstr>Net Federal Debt </vt:lpstr>
      <vt:lpstr>Gross public Debt of the US Treasury by Holder July 31, 2000 </vt:lpstr>
      <vt:lpstr>Net Public Debt of the U.S. Treasury by Holder (Percent Distribution) December 1999 </vt:lpstr>
      <vt:lpstr>Internal and External Debt </vt:lpstr>
      <vt:lpstr>State and Local Borrowing </vt:lpstr>
      <vt:lpstr>General Obligation vs Revenue Bonds </vt:lpstr>
      <vt:lpstr>Social Security and the Deficit</vt:lpstr>
      <vt:lpstr>Burden of the Debt </vt:lpstr>
      <vt:lpstr>European Union </vt:lpstr>
      <vt:lpstr>EU Deficit and Debt Figures</vt:lpstr>
      <vt:lpstr>What Should be Done With Surpluses?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Cost-Benefit Analysis and Government Investments</dc:title>
  <dc:creator>Mughal</dc:creator>
  <cp:lastModifiedBy>NTS</cp:lastModifiedBy>
  <cp:revision>140</cp:revision>
  <dcterms:created xsi:type="dcterms:W3CDTF">2007-12-31T19:03:12Z</dcterms:created>
  <dcterms:modified xsi:type="dcterms:W3CDTF">2014-07-11T19:43:43Z</dcterms:modified>
</cp:coreProperties>
</file>