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445" r:id="rId3"/>
    <p:sldId id="446" r:id="rId4"/>
    <p:sldId id="447" r:id="rId5"/>
    <p:sldId id="529" r:id="rId6"/>
    <p:sldId id="448" r:id="rId7"/>
    <p:sldId id="449" r:id="rId8"/>
    <p:sldId id="450" r:id="rId9"/>
    <p:sldId id="451" r:id="rId10"/>
    <p:sldId id="452" r:id="rId11"/>
    <p:sldId id="453" r:id="rId12"/>
    <p:sldId id="454" r:id="rId13"/>
    <p:sldId id="455" r:id="rId14"/>
    <p:sldId id="456" r:id="rId15"/>
    <p:sldId id="457" r:id="rId16"/>
    <p:sldId id="4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Arial" charset="0"/>
                <a:cs typeface="Arial" charset="0"/>
              </a:rPr>
              <a:t> </a:t>
            </a:r>
            <a:r>
              <a:rPr lang="en-US" sz="3600" b="1" dirty="0" smtClean="0">
                <a:cs typeface="Arial" charset="0"/>
              </a:rPr>
              <a:t>Lecture 23: Taxation, Prices Efficiency, and the Distribution of Income</a:t>
            </a:r>
            <a:r>
              <a:rPr lang="en-US" sz="3600" b="1" dirty="0" smtClean="0"/>
              <a:t>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Lump-Sum Taxes</a:t>
            </a:r>
            <a:r>
              <a:rPr lang="en-US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>
                <a:latin typeface="Arial" charset="0"/>
                <a:cs typeface="Arial" charset="0"/>
              </a:rPr>
              <a:t>A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Lump-sum tax</a:t>
            </a:r>
            <a:r>
              <a:rPr lang="en-US" dirty="0">
                <a:latin typeface="Arial" charset="0"/>
                <a:cs typeface="Arial" charset="0"/>
              </a:rPr>
              <a:t> is a fixed tax that is owed by everyone and is not subject to something taxpayers can change. </a:t>
            </a:r>
          </a:p>
          <a:p>
            <a:pPr lvl="1"/>
            <a:r>
              <a:rPr lang="en-US" dirty="0">
                <a:latin typeface="Arial" charset="0"/>
                <a:cs typeface="Arial" charset="0"/>
              </a:rPr>
              <a:t>It is independent of income, consumption, or wealth. </a:t>
            </a:r>
          </a:p>
          <a:p>
            <a:pPr lvl="1"/>
            <a:r>
              <a:rPr lang="en-US" dirty="0">
                <a:latin typeface="Arial" charset="0"/>
                <a:cs typeface="Arial" charset="0"/>
              </a:rPr>
              <a:t>An example is a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Head Tax,</a:t>
            </a:r>
            <a:r>
              <a:rPr lang="en-US" dirty="0">
                <a:latin typeface="Arial" charset="0"/>
                <a:cs typeface="Arial" charset="0"/>
              </a:rPr>
              <a:t> which is constant for everyone.</a:t>
            </a:r>
            <a:endParaRPr lang="en-US" dirty="0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dirty="0">
                <a:latin typeface="Arial" charset="0"/>
                <a:cs typeface="Arial" charset="0"/>
              </a:rPr>
              <a:t> </a:t>
            </a:r>
            <a:endParaRPr lang="en-US" dirty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cs typeface="Arial" charset="0"/>
              </a:rPr>
              <a:t>Inefficiency in Taxation and the Lump-Sum Tax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876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cs typeface="Arial" charset="0"/>
              </a:rPr>
              <a:t>Inefficiency in taxation results from the ability to avoid taxes by avoiding a taxed activity. 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Because </a:t>
            </a:r>
            <a:r>
              <a:rPr lang="en-US" sz="2400" dirty="0">
                <a:latin typeface="Arial" charset="0"/>
                <a:cs typeface="Arial" charset="0"/>
              </a:rPr>
              <a:t>lump-sum taxes are unavoidable, they serve as the benchmark by which other taxes are measured</a:t>
            </a:r>
            <a:r>
              <a:rPr lang="en-US" sz="2400" dirty="0" smtClean="0">
                <a:latin typeface="Arial" charset="0"/>
                <a:cs typeface="Arial" charset="0"/>
              </a:rPr>
              <a:t>.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They only have income effects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cs typeface="Arial" charset="0"/>
              </a:rPr>
              <a:t>Inefficiency in Taxation and the Lump-Sum Tax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876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No price distortion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Reduce buying power without affecting “</a:t>
            </a:r>
            <a:r>
              <a:rPr lang="en-US" sz="2000" dirty="0" err="1" smtClean="0">
                <a:latin typeface="Arial" charset="0"/>
                <a:cs typeface="Arial" charset="0"/>
              </a:rPr>
              <a:t>MSB</a:t>
            </a:r>
            <a:r>
              <a:rPr lang="en-US" sz="2000" dirty="0" smtClean="0">
                <a:latin typeface="Arial" charset="0"/>
                <a:cs typeface="Arial" charset="0"/>
              </a:rPr>
              <a:t>=</a:t>
            </a:r>
            <a:r>
              <a:rPr lang="en-US" sz="2000" dirty="0" err="1" smtClean="0">
                <a:latin typeface="Arial" charset="0"/>
                <a:cs typeface="Arial" charset="0"/>
              </a:rPr>
              <a:t>MSC</a:t>
            </a:r>
            <a:r>
              <a:rPr lang="en-US" sz="2000" dirty="0" smtClean="0">
                <a:latin typeface="Arial" charset="0"/>
                <a:cs typeface="Arial" charset="0"/>
              </a:rPr>
              <a:t>”</a:t>
            </a:r>
          </a:p>
          <a:p>
            <a:pPr lvl="1"/>
            <a:endParaRPr lang="en-US" sz="2000" dirty="0" smtClean="0">
              <a:latin typeface="Arial" charset="0"/>
              <a:cs typeface="Arial" charset="0"/>
            </a:endParaRP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Doesn’t affect the attainment of efficient outcomes</a:t>
            </a:r>
          </a:p>
          <a:p>
            <a:pPr lvl="1"/>
            <a:endParaRPr lang="en-US" sz="2000" dirty="0" smtClean="0">
              <a:latin typeface="Arial" charset="0"/>
              <a:cs typeface="Arial" charset="0"/>
            </a:endParaRP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Efficient allocation of resources with the pattern of demand originating from new demand due to new income distribution</a:t>
            </a:r>
            <a:endParaRPr lang="en-US" sz="2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Arial" charset="0"/>
                <a:cs typeface="Arial" charset="0"/>
              </a:rPr>
              <a:t>A</a:t>
            </a:r>
            <a:r>
              <a:rPr lang="en-US" sz="2800" b="1" dirty="0">
                <a:latin typeface="Arial" charset="0"/>
                <a:cs typeface="Arial" charset="0"/>
              </a:rPr>
              <a:t> </a:t>
            </a:r>
            <a:r>
              <a:rPr lang="en-US" sz="2800" b="1" dirty="0">
                <a:solidFill>
                  <a:srgbClr val="660066"/>
                </a:solidFill>
                <a:latin typeface="Arial" charset="0"/>
                <a:cs typeface="Arial" charset="0"/>
              </a:rPr>
              <a:t>price distorting tax</a:t>
            </a:r>
            <a:r>
              <a:rPr lang="en-US" sz="2800" b="1" dirty="0">
                <a:latin typeface="Arial" charset="0"/>
                <a:cs typeface="Arial" charset="0"/>
              </a:rPr>
              <a:t> </a:t>
            </a:r>
            <a:r>
              <a:rPr lang="en-US" sz="2800" dirty="0">
                <a:latin typeface="Arial" charset="0"/>
                <a:cs typeface="Arial" charset="0"/>
              </a:rPr>
              <a:t>is a tax that alters the relative price of goods</a:t>
            </a:r>
            <a:r>
              <a:rPr lang="en-US" sz="2800" dirty="0" smtClean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latin typeface="Arial" charset="0"/>
                <a:cs typeface="Arial" charset="0"/>
              </a:rPr>
              <a:t>Example: Tax on Gasoline</a:t>
            </a:r>
          </a:p>
          <a:p>
            <a:pPr lvl="1">
              <a:spcBef>
                <a:spcPct val="50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The budget line pivots on the y-axis shifts on x-axis</a:t>
            </a:r>
          </a:p>
          <a:p>
            <a:pPr lvl="1">
              <a:spcBef>
                <a:spcPct val="50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The purchase price increased for consumers</a:t>
            </a:r>
            <a:endParaRPr lang="en-US" dirty="0"/>
          </a:p>
          <a:p>
            <a:pPr lvl="1">
              <a:spcBef>
                <a:spcPct val="50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Also shows a scenario if a Lump-sum tax was applied instead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600200" y="381000"/>
            <a:ext cx="6088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660066"/>
                </a:solidFill>
                <a:latin typeface="Arial" charset="0"/>
              </a:rPr>
              <a:t>Price Distorting Taxes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6200"/>
            <a:ext cx="7772400" cy="558800"/>
          </a:xfrm>
        </p:spPr>
        <p:txBody>
          <a:bodyPr/>
          <a:lstStyle/>
          <a:p>
            <a:r>
              <a:rPr lang="en-US" sz="2400" dirty="0" smtClean="0"/>
              <a:t>Price </a:t>
            </a:r>
            <a:r>
              <a:rPr lang="en-US" sz="2400" dirty="0"/>
              <a:t>Distorting Tax Versus A Lump-Sum Tax</a:t>
            </a:r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 rot="16200000">
            <a:off x="-550863" y="3138488"/>
            <a:ext cx="35401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660066"/>
                </a:solidFill>
                <a:latin typeface="Arial" charset="0"/>
              </a:rPr>
              <a:t>Expenditure on Other Goods </a:t>
            </a:r>
          </a:p>
          <a:p>
            <a:pPr algn="ctr"/>
            <a:r>
              <a:rPr lang="en-US" sz="2000">
                <a:solidFill>
                  <a:srgbClr val="660066"/>
                </a:solidFill>
                <a:latin typeface="Arial" charset="0"/>
              </a:rPr>
              <a:t>per Year (Dollars) </a:t>
            </a:r>
            <a:endParaRPr lang="en-US"/>
          </a:p>
        </p:txBody>
      </p:sp>
      <p:sp>
        <p:nvSpPr>
          <p:cNvPr id="2121" name="Rectangle 73"/>
          <p:cNvSpPr>
            <a:spLocks noChangeArrowheads="1"/>
          </p:cNvSpPr>
          <p:nvPr/>
        </p:nvSpPr>
        <p:spPr bwMode="auto">
          <a:xfrm>
            <a:off x="3048000" y="6275388"/>
            <a:ext cx="35115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Gasoline per Year (Gallons) </a:t>
            </a:r>
            <a:endParaRPr lang="en-US"/>
          </a:p>
        </p:txBody>
      </p:sp>
      <p:sp>
        <p:nvSpPr>
          <p:cNvPr id="2122" name="Rectangle 74"/>
          <p:cNvSpPr>
            <a:spLocks noChangeArrowheads="1"/>
          </p:cNvSpPr>
          <p:nvPr/>
        </p:nvSpPr>
        <p:spPr bwMode="auto">
          <a:xfrm>
            <a:off x="2357438" y="5916613"/>
            <a:ext cx="31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2123" name="Rectangle 75"/>
          <p:cNvSpPr>
            <a:spLocks noChangeArrowheads="1"/>
          </p:cNvSpPr>
          <p:nvPr/>
        </p:nvSpPr>
        <p:spPr bwMode="auto">
          <a:xfrm>
            <a:off x="4941888" y="5916613"/>
            <a:ext cx="358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000" b="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2125" name="Rectangle 77"/>
          <p:cNvSpPr>
            <a:spLocks noChangeArrowheads="1"/>
          </p:cNvSpPr>
          <p:nvPr/>
        </p:nvSpPr>
        <p:spPr bwMode="auto">
          <a:xfrm>
            <a:off x="1984375" y="2227263"/>
            <a:ext cx="442913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Y* </a:t>
            </a:r>
            <a:endParaRPr lang="en-US"/>
          </a:p>
        </p:txBody>
      </p:sp>
      <p:sp>
        <p:nvSpPr>
          <p:cNvPr id="2128" name="Rectangle 80"/>
          <p:cNvSpPr>
            <a:spLocks noChangeArrowheads="1"/>
          </p:cNvSpPr>
          <p:nvPr/>
        </p:nvSpPr>
        <p:spPr bwMode="auto">
          <a:xfrm>
            <a:off x="3490913" y="5916613"/>
            <a:ext cx="368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000" b="0" i="1" baseline="-25000">
                <a:solidFill>
                  <a:srgbClr val="660066"/>
                </a:solidFill>
                <a:latin typeface="Arial" charset="0"/>
              </a:rPr>
              <a:t>T</a:t>
            </a:r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2130" name="Rectangle 82"/>
          <p:cNvSpPr>
            <a:spLocks noChangeArrowheads="1"/>
          </p:cNvSpPr>
          <p:nvPr/>
        </p:nvSpPr>
        <p:spPr bwMode="auto">
          <a:xfrm>
            <a:off x="4098925" y="5916613"/>
            <a:ext cx="358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000" b="0" i="1" baseline="-25000">
                <a:solidFill>
                  <a:srgbClr val="660066"/>
                </a:solidFill>
                <a:latin typeface="Arial" charset="0"/>
              </a:rPr>
              <a:t>L</a:t>
            </a:r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2140" name="Rectangle 92"/>
          <p:cNvSpPr>
            <a:spLocks noChangeArrowheads="1"/>
          </p:cNvSpPr>
          <p:nvPr/>
        </p:nvSpPr>
        <p:spPr bwMode="auto">
          <a:xfrm>
            <a:off x="2093913" y="3787775"/>
            <a:ext cx="331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Y</a:t>
            </a:r>
            <a:r>
              <a:rPr lang="en-US" sz="2000" b="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2142" name="Rectangle 94"/>
          <p:cNvSpPr>
            <a:spLocks noChangeArrowheads="1"/>
          </p:cNvSpPr>
          <p:nvPr/>
        </p:nvSpPr>
        <p:spPr bwMode="auto">
          <a:xfrm>
            <a:off x="2122488" y="3455988"/>
            <a:ext cx="341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Y</a:t>
            </a:r>
            <a:r>
              <a:rPr lang="en-US" sz="2000" b="0" i="1" baseline="-25000">
                <a:solidFill>
                  <a:srgbClr val="660066"/>
                </a:solidFill>
                <a:latin typeface="Arial" charset="0"/>
              </a:rPr>
              <a:t>T</a:t>
            </a:r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2147" name="Line 99"/>
          <p:cNvSpPr>
            <a:spLocks noChangeShapeType="1"/>
          </p:cNvSpPr>
          <p:nvPr/>
        </p:nvSpPr>
        <p:spPr bwMode="auto">
          <a:xfrm>
            <a:off x="2454275" y="2336800"/>
            <a:ext cx="3262313" cy="3524250"/>
          </a:xfrm>
          <a:prstGeom prst="line">
            <a:avLst/>
          </a:prstGeom>
          <a:noFill/>
          <a:ln w="555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49" name="Line 101"/>
          <p:cNvSpPr>
            <a:spLocks noChangeShapeType="1"/>
          </p:cNvSpPr>
          <p:nvPr/>
        </p:nvSpPr>
        <p:spPr bwMode="auto">
          <a:xfrm>
            <a:off x="2454275" y="1190625"/>
            <a:ext cx="4478338" cy="4670425"/>
          </a:xfrm>
          <a:prstGeom prst="line">
            <a:avLst/>
          </a:prstGeom>
          <a:noFill/>
          <a:ln w="555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2454275" y="2419350"/>
            <a:ext cx="2584450" cy="3441700"/>
            <a:chOff x="1546" y="1524"/>
            <a:chExt cx="1628" cy="2168"/>
          </a:xfrm>
        </p:grpSpPr>
        <p:sp>
          <p:nvSpPr>
            <p:cNvPr id="2150" name="Freeform 102"/>
            <p:cNvSpPr>
              <a:spLocks/>
            </p:cNvSpPr>
            <p:nvPr/>
          </p:nvSpPr>
          <p:spPr bwMode="auto">
            <a:xfrm>
              <a:off x="1546" y="1524"/>
              <a:ext cx="722" cy="21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2" y="0"/>
                </a:cxn>
                <a:cxn ang="0">
                  <a:pos x="722" y="2168"/>
                </a:cxn>
              </a:cxnLst>
              <a:rect l="0" t="0" r="r" b="b"/>
              <a:pathLst>
                <a:path w="722" h="2168">
                  <a:moveTo>
                    <a:pt x="0" y="0"/>
                  </a:moveTo>
                  <a:lnTo>
                    <a:pt x="722" y="0"/>
                  </a:lnTo>
                  <a:lnTo>
                    <a:pt x="722" y="2168"/>
                  </a:lnTo>
                </a:path>
              </a:pathLst>
            </a:cu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" name="Line 103"/>
            <p:cNvSpPr>
              <a:spLocks noChangeShapeType="1"/>
            </p:cNvSpPr>
            <p:nvPr/>
          </p:nvSpPr>
          <p:spPr bwMode="auto">
            <a:xfrm flipH="1">
              <a:off x="1546" y="2265"/>
              <a:ext cx="722" cy="1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" name="Freeform 104"/>
            <p:cNvSpPr>
              <a:spLocks/>
            </p:cNvSpPr>
            <p:nvPr/>
          </p:nvSpPr>
          <p:spPr bwMode="auto">
            <a:xfrm>
              <a:off x="1546" y="2465"/>
              <a:ext cx="1628" cy="1227"/>
            </a:xfrm>
            <a:custGeom>
              <a:avLst/>
              <a:gdLst/>
              <a:ahLst/>
              <a:cxnLst>
                <a:cxn ang="0">
                  <a:pos x="1628" y="1227"/>
                </a:cxn>
                <a:cxn ang="0">
                  <a:pos x="1628" y="0"/>
                </a:cxn>
                <a:cxn ang="0">
                  <a:pos x="0" y="0"/>
                </a:cxn>
              </a:cxnLst>
              <a:rect l="0" t="0" r="r" b="b"/>
              <a:pathLst>
                <a:path w="1628" h="1227">
                  <a:moveTo>
                    <a:pt x="1628" y="1227"/>
                  </a:moveTo>
                  <a:lnTo>
                    <a:pt x="1628" y="0"/>
                  </a:lnTo>
                  <a:lnTo>
                    <a:pt x="0" y="0"/>
                  </a:lnTo>
                </a:path>
              </a:pathLst>
            </a:cu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" name="Line 105"/>
            <p:cNvSpPr>
              <a:spLocks noChangeShapeType="1"/>
            </p:cNvSpPr>
            <p:nvPr/>
          </p:nvSpPr>
          <p:spPr bwMode="auto">
            <a:xfrm>
              <a:off x="2652" y="2682"/>
              <a:ext cx="1" cy="1010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5" name="Line 107"/>
          <p:cNvSpPr>
            <a:spLocks noChangeShapeType="1"/>
          </p:cNvSpPr>
          <p:nvPr/>
        </p:nvSpPr>
        <p:spPr bwMode="auto">
          <a:xfrm>
            <a:off x="2454275" y="1190625"/>
            <a:ext cx="2225675" cy="4670425"/>
          </a:xfrm>
          <a:prstGeom prst="line">
            <a:avLst/>
          </a:prstGeom>
          <a:noFill/>
          <a:ln w="555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131"/>
          <p:cNvGrpSpPr>
            <a:grpSpLocks/>
          </p:cNvGrpSpPr>
          <p:nvPr/>
        </p:nvGrpSpPr>
        <p:grpSpPr bwMode="auto">
          <a:xfrm>
            <a:off x="2551113" y="982663"/>
            <a:ext cx="4754562" cy="4948237"/>
            <a:chOff x="1607" y="619"/>
            <a:chExt cx="2995" cy="3117"/>
          </a:xfrm>
        </p:grpSpPr>
        <p:sp>
          <p:nvSpPr>
            <p:cNvPr id="2136" name="Rectangle 88"/>
            <p:cNvSpPr>
              <a:spLocks noChangeArrowheads="1"/>
            </p:cNvSpPr>
            <p:nvPr/>
          </p:nvSpPr>
          <p:spPr bwMode="auto">
            <a:xfrm>
              <a:off x="1607" y="619"/>
              <a:ext cx="218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A </a:t>
              </a:r>
              <a:endParaRPr lang="en-US"/>
            </a:p>
          </p:txBody>
        </p:sp>
        <p:sp>
          <p:nvSpPr>
            <p:cNvPr id="2137" name="Rectangle 89"/>
            <p:cNvSpPr>
              <a:spLocks noChangeArrowheads="1"/>
            </p:cNvSpPr>
            <p:nvPr/>
          </p:nvSpPr>
          <p:spPr bwMode="auto">
            <a:xfrm>
              <a:off x="1633" y="1342"/>
              <a:ext cx="20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L </a:t>
              </a:r>
              <a:endParaRPr lang="en-US"/>
            </a:p>
          </p:txBody>
        </p:sp>
        <p:sp>
          <p:nvSpPr>
            <p:cNvPr id="2139" name="Rectangle 91"/>
            <p:cNvSpPr>
              <a:spLocks noChangeArrowheads="1"/>
            </p:cNvSpPr>
            <p:nvPr/>
          </p:nvSpPr>
          <p:spPr bwMode="auto">
            <a:xfrm>
              <a:off x="4384" y="3501"/>
              <a:ext cx="218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/>
            </a:p>
          </p:txBody>
        </p:sp>
        <p:sp>
          <p:nvSpPr>
            <p:cNvPr id="2146" name="Rectangle 98"/>
            <p:cNvSpPr>
              <a:spLocks noChangeArrowheads="1"/>
            </p:cNvSpPr>
            <p:nvPr/>
          </p:nvSpPr>
          <p:spPr bwMode="auto">
            <a:xfrm>
              <a:off x="2991" y="3501"/>
              <a:ext cx="244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B' </a:t>
              </a:r>
              <a:endParaRPr lang="en-US"/>
            </a:p>
          </p:txBody>
        </p:sp>
        <p:sp>
          <p:nvSpPr>
            <p:cNvPr id="2156" name="Rectangle 108"/>
            <p:cNvSpPr>
              <a:spLocks noChangeArrowheads="1"/>
            </p:cNvSpPr>
            <p:nvPr/>
          </p:nvSpPr>
          <p:spPr bwMode="auto">
            <a:xfrm>
              <a:off x="3627" y="3501"/>
              <a:ext cx="226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L' </a:t>
              </a:r>
              <a:endParaRPr lang="en-US"/>
            </a:p>
          </p:txBody>
        </p:sp>
      </p:grpSp>
      <p:sp>
        <p:nvSpPr>
          <p:cNvPr id="2162" name="Freeform 114"/>
          <p:cNvSpPr>
            <a:spLocks/>
          </p:cNvSpPr>
          <p:nvPr/>
        </p:nvSpPr>
        <p:spPr bwMode="auto">
          <a:xfrm>
            <a:off x="2454275" y="720725"/>
            <a:ext cx="4948238" cy="5140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8"/>
              </a:cxn>
              <a:cxn ang="0">
                <a:pos x="3117" y="3238"/>
              </a:cxn>
            </a:cxnLst>
            <a:rect l="0" t="0" r="r" b="b"/>
            <a:pathLst>
              <a:path w="3117" h="3238">
                <a:moveTo>
                  <a:pt x="0" y="0"/>
                </a:moveTo>
                <a:lnTo>
                  <a:pt x="0" y="3238"/>
                </a:lnTo>
                <a:lnTo>
                  <a:pt x="3117" y="3238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32"/>
          <p:cNvGrpSpPr>
            <a:grpSpLocks/>
          </p:cNvGrpSpPr>
          <p:nvPr/>
        </p:nvGrpSpPr>
        <p:grpSpPr bwMode="auto">
          <a:xfrm>
            <a:off x="2025650" y="1295400"/>
            <a:ext cx="336550" cy="990600"/>
            <a:chOff x="1276" y="816"/>
            <a:chExt cx="212" cy="624"/>
          </a:xfrm>
        </p:grpSpPr>
        <p:sp>
          <p:nvSpPr>
            <p:cNvPr id="2135" name="Rectangle 87"/>
            <p:cNvSpPr>
              <a:spLocks noChangeArrowheads="1"/>
            </p:cNvSpPr>
            <p:nvPr/>
          </p:nvSpPr>
          <p:spPr bwMode="auto">
            <a:xfrm>
              <a:off x="1276" y="1046"/>
              <a:ext cx="209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660066"/>
                  </a:solidFill>
                  <a:latin typeface="Arial" charset="0"/>
                </a:rPr>
                <a:t>T </a:t>
              </a:r>
              <a:endParaRPr lang="en-US"/>
            </a:p>
          </p:txBody>
        </p:sp>
        <p:sp>
          <p:nvSpPr>
            <p:cNvPr id="2168" name="AutoShape 120"/>
            <p:cNvSpPr>
              <a:spLocks/>
            </p:cNvSpPr>
            <p:nvPr/>
          </p:nvSpPr>
          <p:spPr bwMode="auto">
            <a:xfrm>
              <a:off x="1392" y="816"/>
              <a:ext cx="96" cy="624"/>
            </a:xfrm>
            <a:prstGeom prst="leftBrace">
              <a:avLst>
                <a:gd name="adj1" fmla="val 54167"/>
                <a:gd name="adj2" fmla="val 50000"/>
              </a:avLst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4114800" y="2362200"/>
            <a:ext cx="2790825" cy="2616200"/>
            <a:chOff x="2592" y="1488"/>
            <a:chExt cx="1758" cy="1648"/>
          </a:xfrm>
        </p:grpSpPr>
        <p:sp>
          <p:nvSpPr>
            <p:cNvPr id="2132" name="Rectangle 84"/>
            <p:cNvSpPr>
              <a:spLocks noChangeArrowheads="1"/>
            </p:cNvSpPr>
            <p:nvPr/>
          </p:nvSpPr>
          <p:spPr bwMode="auto">
            <a:xfrm>
              <a:off x="4132" y="2944"/>
              <a:ext cx="21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U</a:t>
              </a:r>
              <a:r>
                <a:rPr lang="en-US" sz="2000" b="0" baseline="-25000">
                  <a:solidFill>
                    <a:srgbClr val="000000"/>
                  </a:solidFill>
                  <a:latin typeface="Arial" charset="0"/>
                </a:rPr>
                <a:t>3</a:t>
              </a:r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2170" name="Freeform 122"/>
            <p:cNvSpPr>
              <a:spLocks/>
            </p:cNvSpPr>
            <p:nvPr/>
          </p:nvSpPr>
          <p:spPr bwMode="auto">
            <a:xfrm>
              <a:off x="2592" y="1488"/>
              <a:ext cx="1488" cy="14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8" y="1488"/>
                </a:cxn>
              </a:cxnLst>
              <a:rect l="0" t="0" r="r" b="b"/>
              <a:pathLst>
                <a:path w="1488" h="1488">
                  <a:moveTo>
                    <a:pt x="0" y="0"/>
                  </a:moveTo>
                  <a:cubicBezTo>
                    <a:pt x="334" y="920"/>
                    <a:pt x="938" y="1334"/>
                    <a:pt x="1488" y="1488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126"/>
          <p:cNvGrpSpPr>
            <a:grpSpLocks/>
          </p:cNvGrpSpPr>
          <p:nvPr/>
        </p:nvGrpSpPr>
        <p:grpSpPr bwMode="auto">
          <a:xfrm>
            <a:off x="3657600" y="2743200"/>
            <a:ext cx="1828800" cy="2209800"/>
            <a:chOff x="2304" y="1728"/>
            <a:chExt cx="1152" cy="1392"/>
          </a:xfrm>
        </p:grpSpPr>
        <p:sp>
          <p:nvSpPr>
            <p:cNvPr id="2163" name="Rectangle 115"/>
            <p:cNvSpPr>
              <a:spLocks noChangeArrowheads="1"/>
            </p:cNvSpPr>
            <p:nvPr/>
          </p:nvSpPr>
          <p:spPr bwMode="auto">
            <a:xfrm>
              <a:off x="3238" y="2928"/>
              <a:ext cx="21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U</a:t>
              </a:r>
              <a:r>
                <a:rPr lang="en-US" sz="2000" b="0" baseline="-25000">
                  <a:solidFill>
                    <a:srgbClr val="000000"/>
                  </a:solidFill>
                  <a:latin typeface="Arial" charset="0"/>
                </a:rPr>
                <a:t>2</a:t>
              </a:r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2171" name="Freeform 123"/>
            <p:cNvSpPr>
              <a:spLocks/>
            </p:cNvSpPr>
            <p:nvPr/>
          </p:nvSpPr>
          <p:spPr bwMode="auto">
            <a:xfrm>
              <a:off x="2304" y="1728"/>
              <a:ext cx="912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2" y="1344"/>
                </a:cxn>
              </a:cxnLst>
              <a:rect l="0" t="0" r="r" b="b"/>
              <a:pathLst>
                <a:path w="912" h="1344">
                  <a:moveTo>
                    <a:pt x="0" y="0"/>
                  </a:moveTo>
                  <a:cubicBezTo>
                    <a:pt x="180" y="615"/>
                    <a:pt x="6" y="797"/>
                    <a:pt x="912" y="1344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125"/>
          <p:cNvGrpSpPr>
            <a:grpSpLocks/>
          </p:cNvGrpSpPr>
          <p:nvPr/>
        </p:nvGrpSpPr>
        <p:grpSpPr bwMode="auto">
          <a:xfrm>
            <a:off x="3276600" y="2590800"/>
            <a:ext cx="1458913" cy="2359025"/>
            <a:chOff x="2064" y="1632"/>
            <a:chExt cx="919" cy="1486"/>
          </a:xfrm>
        </p:grpSpPr>
        <p:sp>
          <p:nvSpPr>
            <p:cNvPr id="2126" name="Rectangle 78"/>
            <p:cNvSpPr>
              <a:spLocks noChangeArrowheads="1"/>
            </p:cNvSpPr>
            <p:nvPr/>
          </p:nvSpPr>
          <p:spPr bwMode="auto">
            <a:xfrm>
              <a:off x="2765" y="2926"/>
              <a:ext cx="21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U</a:t>
              </a:r>
              <a:r>
                <a:rPr lang="en-US" sz="2000" b="0" baseline="-25000">
                  <a:solidFill>
                    <a:srgbClr val="000000"/>
                  </a:solidFill>
                  <a:latin typeface="Arial" charset="0"/>
                </a:rPr>
                <a:t>1</a:t>
              </a:r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2172" name="Freeform 124"/>
            <p:cNvSpPr>
              <a:spLocks/>
            </p:cNvSpPr>
            <p:nvPr/>
          </p:nvSpPr>
          <p:spPr bwMode="auto">
            <a:xfrm>
              <a:off x="2064" y="1632"/>
              <a:ext cx="720" cy="1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0" y="1296"/>
                </a:cxn>
              </a:cxnLst>
              <a:rect l="0" t="0" r="r" b="b"/>
              <a:pathLst>
                <a:path w="720" h="1296">
                  <a:moveTo>
                    <a:pt x="0" y="0"/>
                  </a:moveTo>
                  <a:cubicBezTo>
                    <a:pt x="129" y="698"/>
                    <a:pt x="386" y="921"/>
                    <a:pt x="720" y="1296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129"/>
          <p:cNvGrpSpPr>
            <a:grpSpLocks/>
          </p:cNvGrpSpPr>
          <p:nvPr/>
        </p:nvGrpSpPr>
        <p:grpSpPr bwMode="auto">
          <a:xfrm>
            <a:off x="4144963" y="3968750"/>
            <a:ext cx="590550" cy="373063"/>
            <a:chOff x="2611" y="2500"/>
            <a:chExt cx="372" cy="235"/>
          </a:xfrm>
        </p:grpSpPr>
        <p:sp>
          <p:nvSpPr>
            <p:cNvPr id="2144" name="Rectangle 96"/>
            <p:cNvSpPr>
              <a:spLocks noChangeArrowheads="1"/>
            </p:cNvSpPr>
            <p:nvPr/>
          </p:nvSpPr>
          <p:spPr bwMode="auto">
            <a:xfrm>
              <a:off x="2713" y="2500"/>
              <a:ext cx="270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E'' </a:t>
              </a:r>
              <a:endParaRPr lang="en-US"/>
            </a:p>
          </p:txBody>
        </p:sp>
        <p:sp>
          <p:nvSpPr>
            <p:cNvPr id="2165" name="Oval 117"/>
            <p:cNvSpPr>
              <a:spLocks noChangeArrowheads="1"/>
            </p:cNvSpPr>
            <p:nvPr/>
          </p:nvSpPr>
          <p:spPr bwMode="auto">
            <a:xfrm>
              <a:off x="2611" y="2625"/>
              <a:ext cx="88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28"/>
          <p:cNvGrpSpPr>
            <a:grpSpLocks/>
          </p:cNvGrpSpPr>
          <p:nvPr/>
        </p:nvGrpSpPr>
        <p:grpSpPr bwMode="auto">
          <a:xfrm>
            <a:off x="3297238" y="3511550"/>
            <a:ext cx="387350" cy="457200"/>
            <a:chOff x="2077" y="2212"/>
            <a:chExt cx="244" cy="288"/>
          </a:xfrm>
        </p:grpSpPr>
        <p:sp>
          <p:nvSpPr>
            <p:cNvPr id="2145" name="Rectangle 97"/>
            <p:cNvSpPr>
              <a:spLocks noChangeArrowheads="1"/>
            </p:cNvSpPr>
            <p:nvPr/>
          </p:nvSpPr>
          <p:spPr bwMode="auto">
            <a:xfrm>
              <a:off x="2077" y="2265"/>
              <a:ext cx="244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E' </a:t>
              </a:r>
              <a:endParaRPr lang="en-US"/>
            </a:p>
          </p:txBody>
        </p:sp>
        <p:sp>
          <p:nvSpPr>
            <p:cNvPr id="2166" name="Oval 118"/>
            <p:cNvSpPr>
              <a:spLocks noChangeArrowheads="1"/>
            </p:cNvSpPr>
            <p:nvPr/>
          </p:nvSpPr>
          <p:spPr bwMode="auto">
            <a:xfrm>
              <a:off x="2224" y="2212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30"/>
          <p:cNvGrpSpPr>
            <a:grpSpLocks/>
          </p:cNvGrpSpPr>
          <p:nvPr/>
        </p:nvGrpSpPr>
        <p:grpSpPr bwMode="auto">
          <a:xfrm>
            <a:off x="4975225" y="3690938"/>
            <a:ext cx="520700" cy="373062"/>
            <a:chOff x="3134" y="2325"/>
            <a:chExt cx="328" cy="235"/>
          </a:xfrm>
        </p:grpSpPr>
        <p:sp>
          <p:nvSpPr>
            <p:cNvPr id="2134" name="Rectangle 86"/>
            <p:cNvSpPr>
              <a:spLocks noChangeArrowheads="1"/>
            </p:cNvSpPr>
            <p:nvPr/>
          </p:nvSpPr>
          <p:spPr bwMode="auto">
            <a:xfrm>
              <a:off x="3244" y="2325"/>
              <a:ext cx="218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E </a:t>
              </a:r>
              <a:endParaRPr lang="en-US"/>
            </a:p>
          </p:txBody>
        </p:sp>
        <p:sp>
          <p:nvSpPr>
            <p:cNvPr id="2167" name="Oval 119"/>
            <p:cNvSpPr>
              <a:spLocks noChangeArrowheads="1"/>
            </p:cNvSpPr>
            <p:nvPr/>
          </p:nvSpPr>
          <p:spPr bwMode="auto">
            <a:xfrm>
              <a:off x="3134" y="2421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33"/>
          <p:cNvGrpSpPr>
            <a:grpSpLocks/>
          </p:cNvGrpSpPr>
          <p:nvPr/>
        </p:nvGrpSpPr>
        <p:grpSpPr bwMode="auto">
          <a:xfrm>
            <a:off x="3733800" y="2590800"/>
            <a:ext cx="307975" cy="1219200"/>
            <a:chOff x="2352" y="1632"/>
            <a:chExt cx="194" cy="768"/>
          </a:xfrm>
        </p:grpSpPr>
        <p:sp>
          <p:nvSpPr>
            <p:cNvPr id="2138" name="Rectangle 90"/>
            <p:cNvSpPr>
              <a:spLocks noChangeArrowheads="1"/>
            </p:cNvSpPr>
            <p:nvPr/>
          </p:nvSpPr>
          <p:spPr bwMode="auto">
            <a:xfrm>
              <a:off x="2448" y="1924"/>
              <a:ext cx="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169" name="AutoShape 121"/>
            <p:cNvSpPr>
              <a:spLocks/>
            </p:cNvSpPr>
            <p:nvPr/>
          </p:nvSpPr>
          <p:spPr bwMode="auto">
            <a:xfrm>
              <a:off x="2352" y="1632"/>
              <a:ext cx="48" cy="768"/>
            </a:xfrm>
            <a:prstGeom prst="rightBrace">
              <a:avLst>
                <a:gd name="adj1" fmla="val 133333"/>
                <a:gd name="adj2" fmla="val 50000"/>
              </a:avLst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7" grpId="0" animBg="1"/>
      <p:bldP spid="2149" grpId="0" animBg="1"/>
      <p:bldP spid="21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Individuals utility level declines in case of price distorting subsidy</a:t>
            </a:r>
          </a:p>
          <a:p>
            <a:pPr>
              <a:spcBef>
                <a:spcPct val="50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Individual is much better off in case of lump-sum tax</a:t>
            </a:r>
          </a:p>
          <a:p>
            <a:pPr lvl="1">
              <a:spcBef>
                <a:spcPct val="50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There is no substitution effect since the product is not expensive relative to other goods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137280" y="381000"/>
            <a:ext cx="28825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660066"/>
                </a:solidFill>
                <a:latin typeface="Arial" charset="0"/>
              </a:rPr>
              <a:t>Implication</a:t>
            </a:r>
            <a:endParaRPr lang="en-US" sz="4400" dirty="0">
              <a:solidFill>
                <a:srgbClr val="660066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3820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Unit Taxes</a:t>
            </a:r>
            <a:r>
              <a:rPr lang="en-US"/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A </a:t>
            </a:r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unit tax</a:t>
            </a:r>
            <a:r>
              <a:rPr lang="en-US">
                <a:latin typeface="Arial" charset="0"/>
                <a:cs typeface="Arial" charset="0"/>
              </a:rPr>
              <a:t> adds to the price by a fixed amount. Examples include the 32 cents per pack of cigarettes and 24 cents per gallon of gasoline in federal taxes.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Tax Terms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</a:rPr>
              <a:t>The Gross Price</a:t>
            </a:r>
            <a:r>
              <a:rPr lang="en-US">
                <a:latin typeface="Arial" charset="0"/>
              </a:rPr>
              <a:t> (</a:t>
            </a:r>
            <a:r>
              <a:rPr lang="en-US" i="1">
                <a:latin typeface="Arial" charset="0"/>
              </a:rPr>
              <a:t>P</a:t>
            </a:r>
            <a:r>
              <a:rPr lang="en-US" i="1" baseline="-25000">
                <a:latin typeface="Arial" charset="0"/>
              </a:rPr>
              <a:t>G</a:t>
            </a:r>
            <a:r>
              <a:rPr lang="en-US">
                <a:latin typeface="Arial" charset="0"/>
              </a:rPr>
              <a:t>) is the price paid by consumers.</a:t>
            </a:r>
          </a:p>
          <a:p>
            <a:r>
              <a:rPr lang="en-US">
                <a:latin typeface="Arial" charset="0"/>
              </a:rPr>
              <a:t>The Net Price (</a:t>
            </a:r>
            <a:r>
              <a:rPr lang="en-US" i="1">
                <a:latin typeface="Arial" charset="0"/>
              </a:rPr>
              <a:t>P</a:t>
            </a:r>
            <a:r>
              <a:rPr lang="en-US" i="1" baseline="-25000">
                <a:latin typeface="Arial" charset="0"/>
              </a:rPr>
              <a:t>N</a:t>
            </a:r>
            <a:r>
              <a:rPr lang="en-US">
                <a:latin typeface="Arial" charset="0"/>
              </a:rPr>
              <a:t>) is the price received by producers after the tax is paid.</a:t>
            </a:r>
          </a:p>
          <a:p>
            <a:r>
              <a:rPr lang="en-US" i="1">
                <a:latin typeface="Arial" charset="0"/>
              </a:rPr>
              <a:t>P</a:t>
            </a:r>
            <a:r>
              <a:rPr lang="en-US" i="1" baseline="-25000">
                <a:latin typeface="Arial" charset="0"/>
              </a:rPr>
              <a:t>N </a:t>
            </a:r>
            <a:r>
              <a:rPr lang="en-US">
                <a:latin typeface="Arial" charset="0"/>
              </a:rPr>
              <a:t>= </a:t>
            </a:r>
            <a:r>
              <a:rPr lang="en-US" i="1">
                <a:latin typeface="Arial" charset="0"/>
              </a:rPr>
              <a:t>P</a:t>
            </a:r>
            <a:r>
              <a:rPr lang="en-US" i="1" baseline="-25000">
                <a:latin typeface="Arial" charset="0"/>
              </a:rPr>
              <a:t>G </a:t>
            </a:r>
            <a:r>
              <a:rPr lang="en-US">
                <a:latin typeface="Arial" charset="0"/>
              </a:rPr>
              <a:t>– </a:t>
            </a:r>
            <a:r>
              <a:rPr lang="en-US" i="1">
                <a:latin typeface="Arial" charset="0"/>
              </a:rPr>
              <a:t>T</a:t>
            </a:r>
            <a:endParaRPr lang="en-US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 of A Unit Tax on Market Equilibrium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</a:rPr>
              <a:t>Example: Unit tax on Gasoline</a:t>
            </a:r>
          </a:p>
          <a:p>
            <a:pPr lvl="1"/>
            <a:r>
              <a:rPr lang="en-US" dirty="0" smtClean="0">
                <a:latin typeface="Arial" charset="0"/>
              </a:rPr>
              <a:t>The supply curve would shift left showing increased price at existing demand curve</a:t>
            </a:r>
          </a:p>
          <a:p>
            <a:pPr lvl="1"/>
            <a:endParaRPr lang="en-US" dirty="0" smtClean="0">
              <a:latin typeface="Arial" charset="0"/>
            </a:endParaRPr>
          </a:p>
          <a:p>
            <a:pPr lvl="1"/>
            <a:r>
              <a:rPr lang="en-US" dirty="0" smtClean="0">
                <a:latin typeface="Arial" charset="0"/>
              </a:rPr>
              <a:t>The marginal social cost now includes tax.</a:t>
            </a:r>
          </a:p>
          <a:p>
            <a:pPr lvl="1"/>
            <a:endParaRPr lang="en-US" dirty="0" smtClean="0">
              <a:latin typeface="Arial" charset="0"/>
            </a:endParaRPr>
          </a:p>
          <a:p>
            <a:pPr lvl="1"/>
            <a:r>
              <a:rPr lang="en-US" dirty="0" smtClean="0">
                <a:latin typeface="Arial" charset="0"/>
              </a:rPr>
              <a:t>Excess burden is created</a:t>
            </a:r>
          </a:p>
          <a:p>
            <a:endParaRPr lang="en-US" dirty="0" smtClean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" name="Freeform 105"/>
          <p:cNvSpPr>
            <a:spLocks/>
          </p:cNvSpPr>
          <p:nvPr/>
        </p:nvSpPr>
        <p:spPr bwMode="auto">
          <a:xfrm>
            <a:off x="2384425" y="914400"/>
            <a:ext cx="5391150" cy="4975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34"/>
              </a:cxn>
              <a:cxn ang="0">
                <a:pos x="3396" y="3134"/>
              </a:cxn>
            </a:cxnLst>
            <a:rect l="0" t="0" r="r" b="b"/>
            <a:pathLst>
              <a:path w="3396" h="3134">
                <a:moveTo>
                  <a:pt x="0" y="0"/>
                </a:moveTo>
                <a:lnTo>
                  <a:pt x="0" y="3134"/>
                </a:lnTo>
                <a:lnTo>
                  <a:pt x="3396" y="3134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21"/>
          <p:cNvGrpSpPr>
            <a:grpSpLocks/>
          </p:cNvGrpSpPr>
          <p:nvPr/>
        </p:nvGrpSpPr>
        <p:grpSpPr bwMode="auto">
          <a:xfrm>
            <a:off x="1828800" y="1828800"/>
            <a:ext cx="2438400" cy="1447800"/>
            <a:chOff x="1152" y="1152"/>
            <a:chExt cx="1536" cy="912"/>
          </a:xfrm>
        </p:grpSpPr>
        <p:sp>
          <p:nvSpPr>
            <p:cNvPr id="3184" name="Freeform 112"/>
            <p:cNvSpPr>
              <a:spLocks/>
            </p:cNvSpPr>
            <p:nvPr/>
          </p:nvSpPr>
          <p:spPr bwMode="auto">
            <a:xfrm>
              <a:off x="1536" y="1584"/>
              <a:ext cx="1152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542" y="0"/>
                </a:cxn>
                <a:cxn ang="0">
                  <a:pos x="2542" y="992"/>
                </a:cxn>
                <a:cxn ang="0">
                  <a:pos x="0" y="992"/>
                </a:cxn>
                <a:cxn ang="0">
                  <a:pos x="0" y="0"/>
                </a:cxn>
              </a:cxnLst>
              <a:rect l="0" t="0" r="r" b="b"/>
              <a:pathLst>
                <a:path w="2542" h="992">
                  <a:moveTo>
                    <a:pt x="0" y="0"/>
                  </a:moveTo>
                  <a:lnTo>
                    <a:pt x="0" y="0"/>
                  </a:lnTo>
                  <a:lnTo>
                    <a:pt x="2542" y="0"/>
                  </a:lnTo>
                  <a:lnTo>
                    <a:pt x="2542" y="992"/>
                  </a:lnTo>
                  <a:lnTo>
                    <a:pt x="0" y="99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" name="Rectangle 113"/>
            <p:cNvSpPr>
              <a:spLocks noChangeArrowheads="1"/>
            </p:cNvSpPr>
            <p:nvPr/>
          </p:nvSpPr>
          <p:spPr bwMode="auto">
            <a:xfrm>
              <a:off x="1152" y="1152"/>
              <a:ext cx="1239" cy="2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000000"/>
                  </a:solidFill>
                  <a:latin typeface="Arial" charset="0"/>
                </a:rPr>
                <a:t>Tax Revenue</a:t>
              </a:r>
              <a:endParaRPr lang="en-US"/>
            </a:p>
          </p:txBody>
        </p:sp>
        <p:sp>
          <p:nvSpPr>
            <p:cNvPr id="3172" name="Line 100"/>
            <p:cNvSpPr>
              <a:spLocks noChangeShapeType="1"/>
            </p:cNvSpPr>
            <p:nvPr/>
          </p:nvSpPr>
          <p:spPr bwMode="auto">
            <a:xfrm>
              <a:off x="2242" y="1446"/>
              <a:ext cx="183" cy="209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610600" cy="1143000"/>
          </a:xfrm>
        </p:spPr>
        <p:txBody>
          <a:bodyPr/>
          <a:lstStyle/>
          <a:p>
            <a:r>
              <a:rPr lang="en-US" sz="2400" dirty="0" smtClean="0"/>
              <a:t>Impact </a:t>
            </a:r>
            <a:r>
              <a:rPr lang="en-US" sz="2400" dirty="0"/>
              <a:t>of A Unit Tax on Market Equilibrium</a:t>
            </a:r>
          </a:p>
        </p:txBody>
      </p:sp>
      <p:sp>
        <p:nvSpPr>
          <p:cNvPr id="3137" name="Rectangle 65"/>
          <p:cNvSpPr>
            <a:spLocks noChangeArrowheads="1"/>
          </p:cNvSpPr>
          <p:nvPr/>
        </p:nvSpPr>
        <p:spPr bwMode="auto">
          <a:xfrm rot="16200000">
            <a:off x="-721519" y="3005932"/>
            <a:ext cx="26130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Price (Dollars) </a:t>
            </a:r>
            <a:endParaRPr lang="en-U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auto">
          <a:xfrm>
            <a:off x="3214688" y="6332538"/>
            <a:ext cx="47831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Gasoline per Year (Gallons) </a:t>
            </a:r>
            <a:endParaRPr lang="en-US"/>
          </a:p>
        </p:txBody>
      </p:sp>
      <p:sp>
        <p:nvSpPr>
          <p:cNvPr id="3139" name="Rectangle 67"/>
          <p:cNvSpPr>
            <a:spLocks noChangeArrowheads="1"/>
          </p:cNvSpPr>
          <p:nvPr/>
        </p:nvSpPr>
        <p:spPr bwMode="auto">
          <a:xfrm>
            <a:off x="2246313" y="5957888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auto">
          <a:xfrm>
            <a:off x="4154488" y="5943600"/>
            <a:ext cx="46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b="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600" b="0" i="1">
                <a:solidFill>
                  <a:srgbClr val="660066"/>
                </a:solidFill>
                <a:latin typeface="Arial" charset="0"/>
              </a:rPr>
              <a:t> </a:t>
            </a:r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auto">
          <a:xfrm>
            <a:off x="4498975" y="5943600"/>
            <a:ext cx="6492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 i="1">
                <a:solidFill>
                  <a:srgbClr val="660066"/>
                </a:solidFill>
                <a:latin typeface="Arial" charset="0"/>
              </a:rPr>
              <a:t>Q* </a:t>
            </a:r>
            <a:endParaRPr lang="en-US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762000" y="2309813"/>
            <a:ext cx="1600200" cy="411162"/>
            <a:chOff x="527" y="1455"/>
            <a:chExt cx="1008" cy="259"/>
          </a:xfrm>
        </p:grpSpPr>
        <p:sp>
          <p:nvSpPr>
            <p:cNvPr id="3143" name="Rectangle 71"/>
            <p:cNvSpPr>
              <a:spLocks noChangeArrowheads="1"/>
            </p:cNvSpPr>
            <p:nvPr/>
          </p:nvSpPr>
          <p:spPr bwMode="auto">
            <a:xfrm>
              <a:off x="527" y="1455"/>
              <a:ext cx="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660066"/>
                  </a:solidFill>
                  <a:latin typeface="Arial" charset="0"/>
                </a:rPr>
                <a:t>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3144" name="Rectangle 72"/>
            <p:cNvSpPr>
              <a:spLocks noChangeArrowheads="1"/>
            </p:cNvSpPr>
            <p:nvPr/>
          </p:nvSpPr>
          <p:spPr bwMode="auto">
            <a:xfrm>
              <a:off x="588" y="1464"/>
              <a:ext cx="6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660066"/>
                  </a:solidFill>
                  <a:latin typeface="Arial" charset="0"/>
                </a:rPr>
                <a:t>1.15 =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3145" name="Rectangle 73"/>
            <p:cNvSpPr>
              <a:spLocks noChangeArrowheads="1"/>
            </p:cNvSpPr>
            <p:nvPr/>
          </p:nvSpPr>
          <p:spPr bwMode="auto">
            <a:xfrm>
              <a:off x="1232" y="1455"/>
              <a:ext cx="3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660066"/>
                  </a:solidFill>
                  <a:latin typeface="Arial" charset="0"/>
                </a:rPr>
                <a:t>P</a:t>
              </a:r>
              <a:r>
                <a:rPr lang="en-US" sz="2600" b="0" i="1" baseline="-25000">
                  <a:solidFill>
                    <a:srgbClr val="660066"/>
                  </a:solidFill>
                  <a:latin typeface="Arial" charset="0"/>
                </a:rPr>
                <a:t>G</a:t>
              </a:r>
              <a:r>
                <a:rPr lang="en-US" sz="2600" b="0" i="1">
                  <a:solidFill>
                    <a:srgbClr val="660066"/>
                  </a:solidFill>
                  <a:latin typeface="Arial" charset="0"/>
                </a:rPr>
                <a:t> </a:t>
              </a:r>
            </a:p>
          </p:txBody>
        </p:sp>
      </p:grpSp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57250" y="3097213"/>
            <a:ext cx="1485900" cy="411162"/>
            <a:chOff x="588" y="1951"/>
            <a:chExt cx="936" cy="259"/>
          </a:xfrm>
        </p:grpSpPr>
        <p:sp>
          <p:nvSpPr>
            <p:cNvPr id="3160" name="Rectangle 88"/>
            <p:cNvSpPr>
              <a:spLocks noChangeArrowheads="1"/>
            </p:cNvSpPr>
            <p:nvPr/>
          </p:nvSpPr>
          <p:spPr bwMode="auto">
            <a:xfrm>
              <a:off x="588" y="1960"/>
              <a:ext cx="5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660066"/>
                  </a:solidFill>
                  <a:latin typeface="Arial" charset="0"/>
                </a:rPr>
                <a:t>0.90 =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3161" name="Rectangle 89"/>
            <p:cNvSpPr>
              <a:spLocks noChangeArrowheads="1"/>
            </p:cNvSpPr>
            <p:nvPr/>
          </p:nvSpPr>
          <p:spPr bwMode="auto">
            <a:xfrm>
              <a:off x="1171" y="1951"/>
              <a:ext cx="3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660066"/>
                  </a:solidFill>
                  <a:latin typeface="Arial" charset="0"/>
                </a:rPr>
                <a:t> P</a:t>
              </a:r>
              <a:r>
                <a:rPr lang="en-US" sz="2600" b="0" i="1" baseline="-25000">
                  <a:solidFill>
                    <a:srgbClr val="660066"/>
                  </a:solidFill>
                  <a:latin typeface="Arial" charset="0"/>
                </a:rPr>
                <a:t>N</a:t>
              </a:r>
              <a:r>
                <a:rPr lang="en-US" sz="2600" b="0" i="1">
                  <a:solidFill>
                    <a:srgbClr val="660066"/>
                  </a:solidFill>
                  <a:latin typeface="Arial" charset="0"/>
                </a:rPr>
                <a:t> </a:t>
              </a:r>
            </a:p>
          </p:txBody>
        </p:sp>
      </p:grpSp>
      <p:grpSp>
        <p:nvGrpSpPr>
          <p:cNvPr id="5" name="Group 122"/>
          <p:cNvGrpSpPr>
            <a:grpSpLocks/>
          </p:cNvGrpSpPr>
          <p:nvPr/>
        </p:nvGrpSpPr>
        <p:grpSpPr bwMode="auto">
          <a:xfrm>
            <a:off x="3297238" y="1452563"/>
            <a:ext cx="4672012" cy="2765425"/>
            <a:chOff x="2077" y="915"/>
            <a:chExt cx="2943" cy="1742"/>
          </a:xfrm>
        </p:grpSpPr>
        <p:sp>
          <p:nvSpPr>
            <p:cNvPr id="3151" name="Rectangle 79"/>
            <p:cNvSpPr>
              <a:spLocks noChangeArrowheads="1"/>
            </p:cNvSpPr>
            <p:nvPr/>
          </p:nvSpPr>
          <p:spPr bwMode="auto">
            <a:xfrm>
              <a:off x="3975" y="915"/>
              <a:ext cx="104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S = MSC </a:t>
              </a:r>
              <a:endParaRPr lang="en-US"/>
            </a:p>
          </p:txBody>
        </p:sp>
        <p:sp>
          <p:nvSpPr>
            <p:cNvPr id="3165" name="Line 93"/>
            <p:cNvSpPr>
              <a:spLocks noChangeShapeType="1"/>
            </p:cNvSpPr>
            <p:nvPr/>
          </p:nvSpPr>
          <p:spPr bwMode="auto">
            <a:xfrm flipH="1">
              <a:off x="2077" y="976"/>
              <a:ext cx="1794" cy="1681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27"/>
          <p:cNvGrpSpPr>
            <a:grpSpLocks/>
          </p:cNvGrpSpPr>
          <p:nvPr/>
        </p:nvGrpSpPr>
        <p:grpSpPr bwMode="auto">
          <a:xfrm>
            <a:off x="3670300" y="1466850"/>
            <a:ext cx="3994150" cy="3965575"/>
            <a:chOff x="2312" y="924"/>
            <a:chExt cx="2516" cy="2498"/>
          </a:xfrm>
        </p:grpSpPr>
        <p:sp>
          <p:nvSpPr>
            <p:cNvPr id="3150" name="Rectangle 78"/>
            <p:cNvSpPr>
              <a:spLocks noChangeArrowheads="1"/>
            </p:cNvSpPr>
            <p:nvPr/>
          </p:nvSpPr>
          <p:spPr bwMode="auto">
            <a:xfrm>
              <a:off x="3783" y="3117"/>
              <a:ext cx="104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D = MSB </a:t>
              </a:r>
              <a:endParaRPr lang="en-US"/>
            </a:p>
          </p:txBody>
        </p:sp>
        <p:sp>
          <p:nvSpPr>
            <p:cNvPr id="3166" name="Line 94"/>
            <p:cNvSpPr>
              <a:spLocks noChangeShapeType="1"/>
            </p:cNvSpPr>
            <p:nvPr/>
          </p:nvSpPr>
          <p:spPr bwMode="auto">
            <a:xfrm>
              <a:off x="2312" y="924"/>
              <a:ext cx="1376" cy="2220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81" name="Rectangle 109"/>
          <p:cNvSpPr>
            <a:spLocks noChangeArrowheads="1"/>
          </p:cNvSpPr>
          <p:nvPr/>
        </p:nvSpPr>
        <p:spPr bwMode="auto">
          <a:xfrm>
            <a:off x="1452563" y="2794000"/>
            <a:ext cx="73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0">
                <a:solidFill>
                  <a:srgbClr val="660066"/>
                </a:solidFill>
                <a:latin typeface="Arial" charset="0"/>
              </a:rPr>
              <a:t>1.00 </a:t>
            </a:r>
            <a:endParaRPr lang="en-US"/>
          </a:p>
        </p:txBody>
      </p:sp>
      <p:grpSp>
        <p:nvGrpSpPr>
          <p:cNvPr id="7" name="Group 120"/>
          <p:cNvGrpSpPr>
            <a:grpSpLocks/>
          </p:cNvGrpSpPr>
          <p:nvPr/>
        </p:nvGrpSpPr>
        <p:grpSpPr bwMode="auto">
          <a:xfrm>
            <a:off x="4267200" y="2438400"/>
            <a:ext cx="3475038" cy="838200"/>
            <a:chOff x="2688" y="1536"/>
            <a:chExt cx="2189" cy="528"/>
          </a:xfrm>
        </p:grpSpPr>
        <p:sp>
          <p:nvSpPr>
            <p:cNvPr id="3159" name="Rectangle 87"/>
            <p:cNvSpPr>
              <a:spLocks noChangeArrowheads="1"/>
            </p:cNvSpPr>
            <p:nvPr/>
          </p:nvSpPr>
          <p:spPr bwMode="auto">
            <a:xfrm>
              <a:off x="3418" y="1536"/>
              <a:ext cx="14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000000"/>
                  </a:solidFill>
                  <a:latin typeface="Arial" charset="0"/>
                </a:rPr>
                <a:t>Excess Burden </a:t>
              </a:r>
              <a:endParaRPr lang="en-US"/>
            </a:p>
          </p:txBody>
        </p:sp>
        <p:sp>
          <p:nvSpPr>
            <p:cNvPr id="3183" name="Freeform 111" descr="Light horizontal"/>
            <p:cNvSpPr>
              <a:spLocks/>
            </p:cNvSpPr>
            <p:nvPr/>
          </p:nvSpPr>
          <p:spPr bwMode="auto">
            <a:xfrm rot="10800000">
              <a:off x="2688" y="1584"/>
              <a:ext cx="192" cy="480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636" y="0"/>
                </a:cxn>
                <a:cxn ang="0">
                  <a:pos x="0" y="862"/>
                </a:cxn>
                <a:cxn ang="0">
                  <a:pos x="636" y="1715"/>
                </a:cxn>
                <a:cxn ang="0">
                  <a:pos x="636" y="0"/>
                </a:cxn>
              </a:cxnLst>
              <a:rect l="0" t="0" r="r" b="b"/>
              <a:pathLst>
                <a:path w="636" h="1715">
                  <a:moveTo>
                    <a:pt x="636" y="0"/>
                  </a:moveTo>
                  <a:lnTo>
                    <a:pt x="636" y="0"/>
                  </a:lnTo>
                  <a:lnTo>
                    <a:pt x="0" y="862"/>
                  </a:lnTo>
                  <a:lnTo>
                    <a:pt x="636" y="1715"/>
                  </a:lnTo>
                  <a:lnTo>
                    <a:pt x="636" y="0"/>
                  </a:lnTo>
                  <a:close/>
                </a:path>
              </a:pathLst>
            </a:custGeom>
            <a:pattFill prst="ltHorz">
              <a:fgClr>
                <a:srgbClr val="000000"/>
              </a:fgClr>
              <a:bgClr>
                <a:srgbClr val="FFFFFF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1" name="Line 99"/>
            <p:cNvSpPr>
              <a:spLocks noChangeShapeType="1"/>
            </p:cNvSpPr>
            <p:nvPr/>
          </p:nvSpPr>
          <p:spPr bwMode="auto">
            <a:xfrm flipH="1">
              <a:off x="2784" y="1686"/>
              <a:ext cx="582" cy="90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98"/>
          <p:cNvGrpSpPr>
            <a:grpSpLocks/>
          </p:cNvGrpSpPr>
          <p:nvPr/>
        </p:nvGrpSpPr>
        <p:grpSpPr bwMode="auto">
          <a:xfrm>
            <a:off x="2371725" y="2489200"/>
            <a:ext cx="2238375" cy="3400425"/>
            <a:chOff x="1494" y="1568"/>
            <a:chExt cx="1410" cy="2142"/>
          </a:xfrm>
        </p:grpSpPr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1494" y="1890"/>
              <a:ext cx="1410" cy="18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10" y="0"/>
                </a:cxn>
                <a:cxn ang="0">
                  <a:pos x="1410" y="1820"/>
                </a:cxn>
              </a:cxnLst>
              <a:rect l="0" t="0" r="r" b="b"/>
              <a:pathLst>
                <a:path w="1410" h="1820">
                  <a:moveTo>
                    <a:pt x="0" y="0"/>
                  </a:moveTo>
                  <a:lnTo>
                    <a:pt x="1410" y="0"/>
                  </a:lnTo>
                  <a:lnTo>
                    <a:pt x="1410" y="1820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8" name="Freeform 96"/>
            <p:cNvSpPr>
              <a:spLocks/>
            </p:cNvSpPr>
            <p:nvPr/>
          </p:nvSpPr>
          <p:spPr bwMode="auto">
            <a:xfrm>
              <a:off x="1502" y="1568"/>
              <a:ext cx="1211" cy="21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1" y="0"/>
                </a:cxn>
                <a:cxn ang="0">
                  <a:pos x="1211" y="2142"/>
                </a:cxn>
              </a:cxnLst>
              <a:rect l="0" t="0" r="r" b="b"/>
              <a:pathLst>
                <a:path w="1211" h="2142">
                  <a:moveTo>
                    <a:pt x="0" y="0"/>
                  </a:moveTo>
                  <a:lnTo>
                    <a:pt x="1211" y="0"/>
                  </a:lnTo>
                  <a:lnTo>
                    <a:pt x="1211" y="2142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9" name="Line 97"/>
            <p:cNvSpPr>
              <a:spLocks noChangeShapeType="1"/>
            </p:cNvSpPr>
            <p:nvPr/>
          </p:nvSpPr>
          <p:spPr bwMode="auto">
            <a:xfrm flipH="1">
              <a:off x="1502" y="2073"/>
              <a:ext cx="1211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19"/>
          <p:cNvGrpSpPr>
            <a:grpSpLocks/>
          </p:cNvGrpSpPr>
          <p:nvPr/>
        </p:nvGrpSpPr>
        <p:grpSpPr bwMode="auto">
          <a:xfrm>
            <a:off x="2514600" y="2590800"/>
            <a:ext cx="1406525" cy="2149475"/>
            <a:chOff x="1584" y="1632"/>
            <a:chExt cx="886" cy="1354"/>
          </a:xfrm>
        </p:grpSpPr>
        <p:sp>
          <p:nvSpPr>
            <p:cNvPr id="3186" name="AutoShape 114"/>
            <p:cNvSpPr>
              <a:spLocks/>
            </p:cNvSpPr>
            <p:nvPr/>
          </p:nvSpPr>
          <p:spPr bwMode="auto">
            <a:xfrm flipH="1">
              <a:off x="1584" y="1632"/>
              <a:ext cx="144" cy="384"/>
            </a:xfrm>
            <a:prstGeom prst="leftBrace">
              <a:avLst>
                <a:gd name="adj1" fmla="val 22222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7" name="Rectangle 115"/>
            <p:cNvSpPr>
              <a:spLocks noChangeArrowheads="1"/>
            </p:cNvSpPr>
            <p:nvPr/>
          </p:nvSpPr>
          <p:spPr bwMode="auto">
            <a:xfrm>
              <a:off x="1584" y="2736"/>
              <a:ext cx="886" cy="2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T</a:t>
              </a:r>
              <a:r>
                <a:rPr lang="en-US" sz="2600" b="0">
                  <a:solidFill>
                    <a:srgbClr val="000000"/>
                  </a:solidFill>
                  <a:latin typeface="Arial" charset="0"/>
                </a:rPr>
                <a:t> = $0.25</a:t>
              </a:r>
              <a:endParaRPr lang="en-US"/>
            </a:p>
          </p:txBody>
        </p:sp>
        <p:sp>
          <p:nvSpPr>
            <p:cNvPr id="3188" name="Line 116"/>
            <p:cNvSpPr>
              <a:spLocks noChangeShapeType="1"/>
            </p:cNvSpPr>
            <p:nvPr/>
          </p:nvSpPr>
          <p:spPr bwMode="auto">
            <a:xfrm>
              <a:off x="1776" y="1824"/>
              <a:ext cx="192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123"/>
          <p:cNvGrpSpPr>
            <a:grpSpLocks/>
          </p:cNvGrpSpPr>
          <p:nvPr/>
        </p:nvGrpSpPr>
        <p:grpSpPr bwMode="auto">
          <a:xfrm>
            <a:off x="2951163" y="844550"/>
            <a:ext cx="5524500" cy="2903538"/>
            <a:chOff x="1859" y="532"/>
            <a:chExt cx="3480" cy="1829"/>
          </a:xfrm>
        </p:grpSpPr>
        <p:sp>
          <p:nvSpPr>
            <p:cNvPr id="3155" name="Rectangle 83"/>
            <p:cNvSpPr>
              <a:spLocks noChangeArrowheads="1"/>
            </p:cNvSpPr>
            <p:nvPr/>
          </p:nvSpPr>
          <p:spPr bwMode="auto">
            <a:xfrm>
              <a:off x="3679" y="532"/>
              <a:ext cx="11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2600" b="0" i="1" baseline="-25000">
                  <a:solidFill>
                    <a:srgbClr val="000000"/>
                  </a:solidFill>
                  <a:latin typeface="Arial" charset="0"/>
                </a:rPr>
                <a:t>T</a:t>
              </a:r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 = MSC + </a:t>
              </a:r>
              <a:endParaRPr lang="en-US"/>
            </a:p>
          </p:txBody>
        </p:sp>
        <p:sp>
          <p:nvSpPr>
            <p:cNvPr id="3156" name="Rectangle 84"/>
            <p:cNvSpPr>
              <a:spLocks noChangeArrowheads="1"/>
            </p:cNvSpPr>
            <p:nvPr/>
          </p:nvSpPr>
          <p:spPr bwMode="auto">
            <a:xfrm>
              <a:off x="4759" y="541"/>
              <a:ext cx="5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000000"/>
                  </a:solidFill>
                  <a:latin typeface="Arial" charset="0"/>
                </a:rPr>
                <a:t>$0.25 </a:t>
              </a:r>
              <a:endParaRPr lang="en-US"/>
            </a:p>
          </p:txBody>
        </p:sp>
        <p:sp>
          <p:nvSpPr>
            <p:cNvPr id="3164" name="Line 92"/>
            <p:cNvSpPr>
              <a:spLocks noChangeShapeType="1"/>
            </p:cNvSpPr>
            <p:nvPr/>
          </p:nvSpPr>
          <p:spPr bwMode="auto">
            <a:xfrm flipH="1">
              <a:off x="1859" y="672"/>
              <a:ext cx="1794" cy="1689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8"/>
          <p:cNvGrpSpPr>
            <a:grpSpLocks/>
          </p:cNvGrpSpPr>
          <p:nvPr/>
        </p:nvGrpSpPr>
        <p:grpSpPr bwMode="auto">
          <a:xfrm>
            <a:off x="4387850" y="5029200"/>
            <a:ext cx="963613" cy="793750"/>
            <a:chOff x="2764" y="3168"/>
            <a:chExt cx="607" cy="500"/>
          </a:xfrm>
        </p:grpSpPr>
        <p:sp>
          <p:nvSpPr>
            <p:cNvPr id="3149" name="Rectangle 77"/>
            <p:cNvSpPr>
              <a:spLocks noChangeArrowheads="1"/>
            </p:cNvSpPr>
            <p:nvPr/>
          </p:nvSpPr>
          <p:spPr bwMode="auto">
            <a:xfrm>
              <a:off x="3024" y="3168"/>
              <a:ext cx="34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Q </a:t>
              </a:r>
              <a:endParaRPr lang="en-US"/>
            </a:p>
          </p:txBody>
        </p:sp>
        <p:sp>
          <p:nvSpPr>
            <p:cNvPr id="3174" name="Line 102"/>
            <p:cNvSpPr>
              <a:spLocks noChangeShapeType="1"/>
            </p:cNvSpPr>
            <p:nvPr/>
          </p:nvSpPr>
          <p:spPr bwMode="auto">
            <a:xfrm flipH="1">
              <a:off x="2832" y="3379"/>
              <a:ext cx="185" cy="17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" name="AutoShape 117"/>
            <p:cNvSpPr>
              <a:spLocks/>
            </p:cNvSpPr>
            <p:nvPr/>
          </p:nvSpPr>
          <p:spPr bwMode="auto">
            <a:xfrm rot="5400000">
              <a:off x="2764" y="3572"/>
              <a:ext cx="96" cy="96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24"/>
          <p:cNvGrpSpPr>
            <a:grpSpLocks/>
          </p:cNvGrpSpPr>
          <p:nvPr/>
        </p:nvGrpSpPr>
        <p:grpSpPr bwMode="auto">
          <a:xfrm>
            <a:off x="4179888" y="3194050"/>
            <a:ext cx="665162" cy="496888"/>
            <a:chOff x="2633" y="2012"/>
            <a:chExt cx="419" cy="313"/>
          </a:xfrm>
        </p:grpSpPr>
        <p:sp>
          <p:nvSpPr>
            <p:cNvPr id="3154" name="Rectangle 82"/>
            <p:cNvSpPr>
              <a:spLocks noChangeArrowheads="1"/>
            </p:cNvSpPr>
            <p:nvPr/>
          </p:nvSpPr>
          <p:spPr bwMode="auto">
            <a:xfrm>
              <a:off x="2747" y="2020"/>
              <a:ext cx="30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A </a:t>
              </a:r>
              <a:endParaRPr lang="en-US"/>
            </a:p>
          </p:txBody>
        </p:sp>
        <p:sp>
          <p:nvSpPr>
            <p:cNvPr id="3178" name="Oval 106"/>
            <p:cNvSpPr>
              <a:spLocks noChangeArrowheads="1"/>
            </p:cNvSpPr>
            <p:nvPr/>
          </p:nvSpPr>
          <p:spPr bwMode="auto">
            <a:xfrm>
              <a:off x="2633" y="2012"/>
              <a:ext cx="115" cy="105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25"/>
          <p:cNvGrpSpPr>
            <a:grpSpLocks/>
          </p:cNvGrpSpPr>
          <p:nvPr/>
        </p:nvGrpSpPr>
        <p:grpSpPr bwMode="auto">
          <a:xfrm>
            <a:off x="4511675" y="2889250"/>
            <a:ext cx="749300" cy="484188"/>
            <a:chOff x="2842" y="1820"/>
            <a:chExt cx="472" cy="305"/>
          </a:xfrm>
        </p:grpSpPr>
        <p:sp>
          <p:nvSpPr>
            <p:cNvPr id="3153" name="Rectangle 81"/>
            <p:cNvSpPr>
              <a:spLocks noChangeArrowheads="1"/>
            </p:cNvSpPr>
            <p:nvPr/>
          </p:nvSpPr>
          <p:spPr bwMode="auto">
            <a:xfrm>
              <a:off x="3009" y="1820"/>
              <a:ext cx="30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/>
            </a:p>
          </p:txBody>
        </p:sp>
        <p:sp>
          <p:nvSpPr>
            <p:cNvPr id="3179" name="Oval 107"/>
            <p:cNvSpPr>
              <a:spLocks noChangeArrowheads="1"/>
            </p:cNvSpPr>
            <p:nvPr/>
          </p:nvSpPr>
          <p:spPr bwMode="auto">
            <a:xfrm>
              <a:off x="2842" y="1829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26"/>
          <p:cNvGrpSpPr>
            <a:grpSpLocks/>
          </p:cNvGrpSpPr>
          <p:nvPr/>
        </p:nvGrpSpPr>
        <p:grpSpPr bwMode="auto">
          <a:xfrm>
            <a:off x="4194175" y="2254250"/>
            <a:ext cx="844550" cy="484188"/>
            <a:chOff x="2642" y="1420"/>
            <a:chExt cx="532" cy="305"/>
          </a:xfrm>
        </p:grpSpPr>
        <p:sp>
          <p:nvSpPr>
            <p:cNvPr id="3152" name="Rectangle 80"/>
            <p:cNvSpPr>
              <a:spLocks noChangeArrowheads="1"/>
            </p:cNvSpPr>
            <p:nvPr/>
          </p:nvSpPr>
          <p:spPr bwMode="auto">
            <a:xfrm>
              <a:off x="2861" y="1420"/>
              <a:ext cx="313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0" i="1">
                  <a:solidFill>
                    <a:srgbClr val="000000"/>
                  </a:solidFill>
                  <a:latin typeface="Arial" charset="0"/>
                </a:rPr>
                <a:t>C </a:t>
              </a:r>
              <a:endParaRPr lang="en-US"/>
            </a:p>
          </p:txBody>
        </p:sp>
        <p:sp>
          <p:nvSpPr>
            <p:cNvPr id="3180" name="Oval 108"/>
            <p:cNvSpPr>
              <a:spLocks noChangeArrowheads="1"/>
            </p:cNvSpPr>
            <p:nvPr/>
          </p:nvSpPr>
          <p:spPr bwMode="auto">
            <a:xfrm>
              <a:off x="2642" y="1515"/>
              <a:ext cx="106" cy="106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5344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Excess Burden of a Unit Tax</a:t>
            </a:r>
            <a:r>
              <a:rPr lang="en-US"/>
              <a:t> 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38200" y="2438400"/>
            <a:ext cx="80772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DWL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 = 1/2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T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Times New Roman" pitchFamily="18" charset="0"/>
                <a:sym typeface="Symbol" pitchFamily="18" charset="2"/>
              </a:rPr>
              <a:t>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Q</a:t>
            </a:r>
          </a:p>
          <a:p>
            <a:pPr algn="ctr">
              <a:spcBef>
                <a:spcPct val="50000"/>
              </a:spcBef>
            </a:pP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=1/2 ×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T</a:t>
            </a:r>
            <a:r>
              <a:rPr lang="en-US" sz="3600" b="0" baseline="30000">
                <a:solidFill>
                  <a:srgbClr val="660066"/>
                </a:solidFill>
                <a:latin typeface="Arial" charset="0"/>
                <a:cs typeface="Arial" charset="0"/>
              </a:rPr>
              <a:t>2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 × (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Q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*/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P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*) × (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E</a:t>
            </a:r>
            <a:r>
              <a:rPr lang="en-US" sz="3600" b="0" i="1" baseline="-30000">
                <a:solidFill>
                  <a:srgbClr val="660066"/>
                </a:solidFill>
                <a:latin typeface="Arial" charset="0"/>
                <a:cs typeface="Arial" charset="0"/>
              </a:rPr>
              <a:t>S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E</a:t>
            </a:r>
            <a:r>
              <a:rPr lang="en-US" sz="3600" b="0" i="1" baseline="-30000">
                <a:solidFill>
                  <a:srgbClr val="660066"/>
                </a:solidFill>
                <a:latin typeface="Arial" charset="0"/>
                <a:cs typeface="Arial" charset="0"/>
              </a:rPr>
              <a:t>D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)/(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E</a:t>
            </a:r>
            <a:r>
              <a:rPr lang="en-US" sz="3600" b="0" i="1" baseline="-30000">
                <a:solidFill>
                  <a:srgbClr val="660066"/>
                </a:solidFill>
                <a:latin typeface="Arial" charset="0"/>
                <a:cs typeface="Arial" charset="0"/>
              </a:rPr>
              <a:t>S 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– </a:t>
            </a:r>
            <a:r>
              <a:rPr lang="en-US" sz="3600" b="0" i="1">
                <a:solidFill>
                  <a:srgbClr val="660066"/>
                </a:solidFill>
                <a:latin typeface="Arial" charset="0"/>
                <a:cs typeface="Arial" charset="0"/>
              </a:rPr>
              <a:t>E</a:t>
            </a:r>
            <a:r>
              <a:rPr lang="en-US" sz="3600" b="0" i="1" baseline="-30000">
                <a:solidFill>
                  <a:srgbClr val="660066"/>
                </a:solidFill>
                <a:latin typeface="Arial" charset="0"/>
                <a:cs typeface="Arial" charset="0"/>
              </a:rPr>
              <a:t>D</a:t>
            </a:r>
            <a:r>
              <a:rPr lang="en-US" sz="3600" b="0">
                <a:solidFill>
                  <a:srgbClr val="660066"/>
                </a:solidFill>
                <a:latin typeface="Arial" charset="0"/>
                <a:cs typeface="Arial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Implication of the DWL Calculation</a:t>
            </a:r>
            <a:r>
              <a:rPr lang="en-US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7772400" cy="41148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A doubling of the per unit tax quadruples the Deadweight Loss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Even if the revenue collected is returned to supplier and the seller, deadweight loss cannot be removed.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2400" dirty="0" smtClean="0"/>
              <a:t>Excess </a:t>
            </a:r>
            <a:r>
              <a:rPr lang="en-US" sz="2400" dirty="0"/>
              <a:t>Burden </a:t>
            </a:r>
            <a:r>
              <a:rPr lang="en-US" sz="2400" dirty="0" smtClean="0"/>
              <a:t>is Zero When </a:t>
            </a:r>
            <a:r>
              <a:rPr lang="en-US" sz="2400" dirty="0"/>
              <a:t>Demand or Supply is Perfectly Inelastic</a:t>
            </a:r>
          </a:p>
        </p:txBody>
      </p:sp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1638300" y="1454150"/>
            <a:ext cx="1030288" cy="3938588"/>
            <a:chOff x="1032" y="916"/>
            <a:chExt cx="649" cy="2481"/>
          </a:xfrm>
        </p:grpSpPr>
        <p:sp>
          <p:nvSpPr>
            <p:cNvPr id="4133" name="Rectangle 37"/>
            <p:cNvSpPr>
              <a:spLocks noChangeArrowheads="1"/>
            </p:cNvSpPr>
            <p:nvPr/>
          </p:nvSpPr>
          <p:spPr bwMode="auto">
            <a:xfrm>
              <a:off x="1032" y="916"/>
              <a:ext cx="64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Demand </a:t>
              </a:r>
              <a:endParaRPr lang="en-US"/>
            </a:p>
          </p:txBody>
        </p:sp>
        <p:sp>
          <p:nvSpPr>
            <p:cNvPr id="4137" name="Line 41"/>
            <p:cNvSpPr>
              <a:spLocks noChangeShapeType="1"/>
            </p:cNvSpPr>
            <p:nvPr/>
          </p:nvSpPr>
          <p:spPr bwMode="auto">
            <a:xfrm>
              <a:off x="1346" y="1116"/>
              <a:ext cx="1" cy="2281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1154113" y="1412875"/>
            <a:ext cx="3116262" cy="2211388"/>
            <a:chOff x="727" y="890"/>
            <a:chExt cx="1963" cy="1393"/>
          </a:xfrm>
        </p:grpSpPr>
        <p:sp>
          <p:nvSpPr>
            <p:cNvPr id="4134" name="Rectangle 38"/>
            <p:cNvSpPr>
              <a:spLocks noChangeArrowheads="1"/>
            </p:cNvSpPr>
            <p:nvPr/>
          </p:nvSpPr>
          <p:spPr bwMode="auto">
            <a:xfrm>
              <a:off x="2129" y="890"/>
              <a:ext cx="53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Supply </a:t>
              </a:r>
              <a:endParaRPr lang="en-US"/>
            </a:p>
          </p:txBody>
        </p:sp>
        <p:sp>
          <p:nvSpPr>
            <p:cNvPr id="4135" name="Rectangle 39"/>
            <p:cNvSpPr>
              <a:spLocks noChangeArrowheads="1"/>
            </p:cNvSpPr>
            <p:nvPr/>
          </p:nvSpPr>
          <p:spPr bwMode="auto">
            <a:xfrm>
              <a:off x="2060" y="1073"/>
              <a:ext cx="6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after Tax</a:t>
              </a:r>
              <a:endParaRPr lang="en-US"/>
            </a:p>
          </p:txBody>
        </p:sp>
        <p:sp>
          <p:nvSpPr>
            <p:cNvPr id="4138" name="Line 42"/>
            <p:cNvSpPr>
              <a:spLocks noChangeShapeType="1"/>
            </p:cNvSpPr>
            <p:nvPr/>
          </p:nvSpPr>
          <p:spPr bwMode="auto">
            <a:xfrm flipH="1">
              <a:off x="727" y="1073"/>
              <a:ext cx="1263" cy="1210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1154113" y="2214563"/>
            <a:ext cx="3027362" cy="2128837"/>
            <a:chOff x="727" y="1395"/>
            <a:chExt cx="1907" cy="1341"/>
          </a:xfrm>
        </p:grpSpPr>
        <p:sp>
          <p:nvSpPr>
            <p:cNvPr id="4132" name="Rectangle 36"/>
            <p:cNvSpPr>
              <a:spLocks noChangeArrowheads="1"/>
            </p:cNvSpPr>
            <p:nvPr/>
          </p:nvSpPr>
          <p:spPr bwMode="auto">
            <a:xfrm>
              <a:off x="2042" y="1395"/>
              <a:ext cx="592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Supply </a:t>
              </a:r>
              <a:endParaRPr lang="en-US"/>
            </a:p>
          </p:txBody>
        </p:sp>
        <p:sp>
          <p:nvSpPr>
            <p:cNvPr id="4139" name="Line 43"/>
            <p:cNvSpPr>
              <a:spLocks noChangeShapeType="1"/>
            </p:cNvSpPr>
            <p:nvPr/>
          </p:nvSpPr>
          <p:spPr bwMode="auto">
            <a:xfrm flipH="1">
              <a:off x="727" y="1525"/>
              <a:ext cx="1263" cy="1211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40" name="Rectangle 44"/>
          <p:cNvSpPr>
            <a:spLocks noChangeArrowheads="1"/>
          </p:cNvSpPr>
          <p:nvPr/>
        </p:nvSpPr>
        <p:spPr bwMode="auto">
          <a:xfrm rot="16200000">
            <a:off x="214313" y="3138488"/>
            <a:ext cx="8159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Price </a:t>
            </a:r>
            <a:endParaRPr lang="en-US"/>
          </a:p>
        </p:txBody>
      </p:sp>
      <p:sp>
        <p:nvSpPr>
          <p:cNvPr id="4141" name="Rectangle 45"/>
          <p:cNvSpPr>
            <a:spLocks noChangeArrowheads="1"/>
          </p:cNvSpPr>
          <p:nvPr/>
        </p:nvSpPr>
        <p:spPr bwMode="auto">
          <a:xfrm>
            <a:off x="1431925" y="5862638"/>
            <a:ext cx="25019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Quantity per Month </a:t>
            </a:r>
            <a:endParaRPr lang="en-US"/>
          </a:p>
        </p:txBody>
      </p:sp>
      <p:sp>
        <p:nvSpPr>
          <p:cNvPr id="4142" name="Rectangle 46"/>
          <p:cNvSpPr>
            <a:spLocks noChangeArrowheads="1"/>
          </p:cNvSpPr>
          <p:nvPr/>
        </p:nvSpPr>
        <p:spPr bwMode="auto">
          <a:xfrm>
            <a:off x="2233613" y="5821363"/>
            <a:ext cx="2492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000000"/>
                </a:solidFill>
                <a:latin typeface="Arial" charset="0"/>
              </a:rPr>
              <a:t>  </a:t>
            </a:r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836613" y="1662113"/>
            <a:ext cx="3041650" cy="3730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50"/>
              </a:cxn>
              <a:cxn ang="0">
                <a:pos x="1916" y="2350"/>
              </a:cxn>
            </a:cxnLst>
            <a:rect l="0" t="0" r="r" b="b"/>
            <a:pathLst>
              <a:path w="1916" h="2350">
                <a:moveTo>
                  <a:pt x="0" y="0"/>
                </a:moveTo>
                <a:lnTo>
                  <a:pt x="0" y="2350"/>
                </a:lnTo>
                <a:lnTo>
                  <a:pt x="1916" y="2350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657225" y="5503863"/>
            <a:ext cx="31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4145" name="Rectangle 49"/>
          <p:cNvSpPr>
            <a:spLocks noChangeArrowheads="1"/>
          </p:cNvSpPr>
          <p:nvPr/>
        </p:nvSpPr>
        <p:spPr bwMode="auto">
          <a:xfrm>
            <a:off x="2081213" y="5503863"/>
            <a:ext cx="3175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q </a:t>
            </a:r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auto">
          <a:xfrm>
            <a:off x="504825" y="1287463"/>
            <a:ext cx="37306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4147" name="Rectangle 51"/>
          <p:cNvSpPr>
            <a:spLocks noChangeArrowheads="1"/>
          </p:cNvSpPr>
          <p:nvPr/>
        </p:nvSpPr>
        <p:spPr bwMode="auto">
          <a:xfrm rot="16200000">
            <a:off x="4208463" y="3138488"/>
            <a:ext cx="8159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Price </a:t>
            </a:r>
            <a:endParaRPr lang="en-US"/>
          </a:p>
        </p:txBody>
      </p:sp>
      <p:sp>
        <p:nvSpPr>
          <p:cNvPr id="4148" name="Rectangle 52"/>
          <p:cNvSpPr>
            <a:spLocks noChangeArrowheads="1"/>
          </p:cNvSpPr>
          <p:nvPr/>
        </p:nvSpPr>
        <p:spPr bwMode="auto">
          <a:xfrm>
            <a:off x="6242050" y="5821363"/>
            <a:ext cx="2492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000000"/>
                </a:solidFill>
                <a:latin typeface="Arial" charset="0"/>
              </a:rPr>
              <a:t>  </a:t>
            </a:r>
            <a:endParaRPr lang="en-US"/>
          </a:p>
        </p:txBody>
      </p:sp>
      <p:sp>
        <p:nvSpPr>
          <p:cNvPr id="4149" name="Freeform 53"/>
          <p:cNvSpPr>
            <a:spLocks/>
          </p:cNvSpPr>
          <p:nvPr/>
        </p:nvSpPr>
        <p:spPr bwMode="auto">
          <a:xfrm>
            <a:off x="4830763" y="1662113"/>
            <a:ext cx="3055937" cy="3730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350"/>
              </a:cxn>
              <a:cxn ang="0">
                <a:pos x="1925" y="2350"/>
              </a:cxn>
            </a:cxnLst>
            <a:rect l="0" t="0" r="r" b="b"/>
            <a:pathLst>
              <a:path w="1925" h="2350">
                <a:moveTo>
                  <a:pt x="0" y="0"/>
                </a:moveTo>
                <a:lnTo>
                  <a:pt x="0" y="2350"/>
                </a:lnTo>
                <a:lnTo>
                  <a:pt x="1925" y="2350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0" name="Rectangle 54"/>
          <p:cNvSpPr>
            <a:spLocks noChangeArrowheads="1"/>
          </p:cNvSpPr>
          <p:nvPr/>
        </p:nvSpPr>
        <p:spPr bwMode="auto">
          <a:xfrm>
            <a:off x="4665663" y="5503863"/>
            <a:ext cx="31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4151" name="Rectangle 55"/>
          <p:cNvSpPr>
            <a:spLocks noChangeArrowheads="1"/>
          </p:cNvSpPr>
          <p:nvPr/>
        </p:nvSpPr>
        <p:spPr bwMode="auto">
          <a:xfrm>
            <a:off x="6075363" y="5503863"/>
            <a:ext cx="3175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660066"/>
                </a:solidFill>
                <a:latin typeface="Arial" charset="0"/>
              </a:rPr>
              <a:t>q </a:t>
            </a:r>
            <a:endParaRPr lang="en-US"/>
          </a:p>
        </p:txBody>
      </p:sp>
      <p:sp>
        <p:nvSpPr>
          <p:cNvPr id="4156" name="Rectangle 60"/>
          <p:cNvSpPr>
            <a:spLocks noChangeArrowheads="1"/>
          </p:cNvSpPr>
          <p:nvPr/>
        </p:nvSpPr>
        <p:spPr bwMode="auto">
          <a:xfrm>
            <a:off x="4498975" y="1287463"/>
            <a:ext cx="37306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B </a:t>
            </a:r>
            <a:endParaRPr lang="en-US"/>
          </a:p>
        </p:txBody>
      </p: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5757863" y="1468438"/>
            <a:ext cx="939800" cy="3924300"/>
            <a:chOff x="3627" y="925"/>
            <a:chExt cx="592" cy="2472"/>
          </a:xfrm>
        </p:grpSpPr>
        <p:sp>
          <p:nvSpPr>
            <p:cNvPr id="4152" name="Rectangle 56"/>
            <p:cNvSpPr>
              <a:spLocks noChangeArrowheads="1"/>
            </p:cNvSpPr>
            <p:nvPr/>
          </p:nvSpPr>
          <p:spPr bwMode="auto">
            <a:xfrm>
              <a:off x="3627" y="925"/>
              <a:ext cx="592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Supply </a:t>
              </a:r>
              <a:endParaRPr lang="en-US"/>
            </a:p>
          </p:txBody>
        </p:sp>
        <p:sp>
          <p:nvSpPr>
            <p:cNvPr id="4157" name="Line 61"/>
            <p:cNvSpPr>
              <a:spLocks noChangeShapeType="1"/>
            </p:cNvSpPr>
            <p:nvPr/>
          </p:nvSpPr>
          <p:spPr bwMode="auto">
            <a:xfrm>
              <a:off x="3871" y="1151"/>
              <a:ext cx="1" cy="2246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70"/>
          <p:cNvGrpSpPr>
            <a:grpSpLocks/>
          </p:cNvGrpSpPr>
          <p:nvPr/>
        </p:nvGrpSpPr>
        <p:grpSpPr bwMode="auto">
          <a:xfrm>
            <a:off x="5564188" y="2047875"/>
            <a:ext cx="3387725" cy="2060575"/>
            <a:chOff x="3505" y="1290"/>
            <a:chExt cx="2134" cy="1298"/>
          </a:xfrm>
        </p:grpSpPr>
        <p:sp>
          <p:nvSpPr>
            <p:cNvPr id="4153" name="Rectangle 57"/>
            <p:cNvSpPr>
              <a:spLocks noChangeArrowheads="1"/>
            </p:cNvSpPr>
            <p:nvPr/>
          </p:nvSpPr>
          <p:spPr bwMode="auto">
            <a:xfrm>
              <a:off x="4942" y="2370"/>
              <a:ext cx="697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Demand </a:t>
              </a:r>
              <a:endParaRPr lang="en-US"/>
            </a:p>
          </p:txBody>
        </p:sp>
        <p:sp>
          <p:nvSpPr>
            <p:cNvPr id="4158" name="Line 62"/>
            <p:cNvSpPr>
              <a:spLocks noChangeShapeType="1"/>
            </p:cNvSpPr>
            <p:nvPr/>
          </p:nvSpPr>
          <p:spPr bwMode="auto">
            <a:xfrm>
              <a:off x="3505" y="1290"/>
              <a:ext cx="1550" cy="1080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1"/>
          <p:cNvGrpSpPr>
            <a:grpSpLocks/>
          </p:cNvGrpSpPr>
          <p:nvPr/>
        </p:nvGrpSpPr>
        <p:grpSpPr bwMode="auto">
          <a:xfrm>
            <a:off x="5191125" y="2559050"/>
            <a:ext cx="3760788" cy="2336800"/>
            <a:chOff x="3270" y="1612"/>
            <a:chExt cx="2369" cy="1472"/>
          </a:xfrm>
        </p:grpSpPr>
        <p:sp>
          <p:nvSpPr>
            <p:cNvPr id="4154" name="Rectangle 58"/>
            <p:cNvSpPr>
              <a:spLocks noChangeArrowheads="1"/>
            </p:cNvSpPr>
            <p:nvPr/>
          </p:nvSpPr>
          <p:spPr bwMode="auto">
            <a:xfrm>
              <a:off x="4881" y="2683"/>
              <a:ext cx="758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Net Price </a:t>
              </a:r>
              <a:endParaRPr lang="en-US"/>
            </a:p>
          </p:txBody>
        </p:sp>
        <p:sp>
          <p:nvSpPr>
            <p:cNvPr id="4155" name="Rectangle 59"/>
            <p:cNvSpPr>
              <a:spLocks noChangeArrowheads="1"/>
            </p:cNvSpPr>
            <p:nvPr/>
          </p:nvSpPr>
          <p:spPr bwMode="auto">
            <a:xfrm>
              <a:off x="4898" y="2866"/>
              <a:ext cx="731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Arial" charset="0"/>
                </a:rPr>
                <a:t>after Tax </a:t>
              </a:r>
              <a:endParaRPr lang="en-US"/>
            </a:p>
          </p:txBody>
        </p:sp>
        <p:sp>
          <p:nvSpPr>
            <p:cNvPr id="4159" name="Line 63"/>
            <p:cNvSpPr>
              <a:spLocks noChangeShapeType="1"/>
            </p:cNvSpPr>
            <p:nvPr/>
          </p:nvSpPr>
          <p:spPr bwMode="auto">
            <a:xfrm>
              <a:off x="3270" y="1612"/>
              <a:ext cx="1550" cy="1080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60" name="Rectangle 64"/>
          <p:cNvSpPr>
            <a:spLocks noChangeArrowheads="1"/>
          </p:cNvSpPr>
          <p:nvPr/>
        </p:nvSpPr>
        <p:spPr bwMode="auto">
          <a:xfrm>
            <a:off x="5384800" y="5918200"/>
            <a:ext cx="25019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Quantity per Month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Efficiency Loss Ratio of a Tax</a:t>
            </a:r>
            <a:r>
              <a:rPr lang="en-US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The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Efficiency Loss Ratio</a:t>
            </a:r>
            <a:r>
              <a:rPr lang="en-US" dirty="0">
                <a:latin typeface="Arial" charset="0"/>
                <a:cs typeface="Arial" charset="0"/>
              </a:rPr>
              <a:t> is the deadweight loss per dollar of revenue raised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i="1" dirty="0" err="1">
                <a:latin typeface="Arial" charset="0"/>
                <a:cs typeface="Arial" charset="0"/>
              </a:rPr>
              <a:t>DWL</a:t>
            </a:r>
            <a:r>
              <a:rPr lang="en-US" dirty="0">
                <a:latin typeface="Arial" charset="0"/>
                <a:cs typeface="Arial" charset="0"/>
              </a:rPr>
              <a:t>/</a:t>
            </a:r>
            <a:r>
              <a:rPr lang="en-US" i="1" dirty="0">
                <a:latin typeface="Arial" charset="0"/>
                <a:cs typeface="Arial" charset="0"/>
              </a:rPr>
              <a:t>R</a:t>
            </a:r>
            <a:r>
              <a:rPr lang="en-US" dirty="0">
                <a:latin typeface="Arial" charset="0"/>
                <a:cs typeface="Arial" charset="0"/>
              </a:rPr>
              <a:t> 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3425046</TotalTime>
  <Words>583</Words>
  <Application>Microsoft Office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Public Finance  (MPA405)</vt:lpstr>
      <vt:lpstr> Lecture 23: Taxation, Prices Efficiency, and the Distribution of Income </vt:lpstr>
      <vt:lpstr>Lump-Sum Taxes </vt:lpstr>
      <vt:lpstr>Inefficiency in Taxation and the Lump-Sum Tax</vt:lpstr>
      <vt:lpstr>Inefficiency in Taxation and the Lump-Sum Tax</vt:lpstr>
      <vt:lpstr>Slide 6</vt:lpstr>
      <vt:lpstr>Price Distorting Tax Versus A Lump-Sum Tax</vt:lpstr>
      <vt:lpstr>Slide 8</vt:lpstr>
      <vt:lpstr>Unit Taxes </vt:lpstr>
      <vt:lpstr>Tax Terms</vt:lpstr>
      <vt:lpstr>Impact of A Unit Tax on Market Equilibrium</vt:lpstr>
      <vt:lpstr>Impact of A Unit Tax on Market Equilibrium</vt:lpstr>
      <vt:lpstr>Excess Burden of a Unit Tax </vt:lpstr>
      <vt:lpstr>Implication of the DWL Calculation </vt:lpstr>
      <vt:lpstr>Excess Burden is Zero When Demand or Supply is Perfectly Inelastic</vt:lpstr>
      <vt:lpstr>Efficiency Loss Ratio of a Tax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137</cp:revision>
  <dcterms:created xsi:type="dcterms:W3CDTF">2007-12-31T19:03:12Z</dcterms:created>
  <dcterms:modified xsi:type="dcterms:W3CDTF">2014-07-11T18:01:37Z</dcterms:modified>
</cp:coreProperties>
</file>