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419" r:id="rId3"/>
    <p:sldId id="432" r:id="rId4"/>
    <p:sldId id="433" r:id="rId5"/>
    <p:sldId id="434" r:id="rId6"/>
    <p:sldId id="435" r:id="rId7"/>
    <p:sldId id="436" r:id="rId8"/>
    <p:sldId id="437" r:id="rId9"/>
    <p:sldId id="438" r:id="rId10"/>
    <p:sldId id="439" r:id="rId11"/>
    <p:sldId id="440" r:id="rId12"/>
    <p:sldId id="441" r:id="rId13"/>
    <p:sldId id="442" r:id="rId14"/>
    <p:sldId id="443" r:id="rId15"/>
    <p:sldId id="44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Lecture 22: </a:t>
            </a:r>
            <a:r>
              <a:rPr lang="en-US" dirty="0" smtClean="0">
                <a:cs typeface="Arial" charset="0"/>
              </a:rPr>
              <a:t>Introduction to Government Finance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cs typeface="Arial" charset="0"/>
              </a:rPr>
              <a:t>Criteria for Evaluating Alternative Methods of Government Finance</a:t>
            </a:r>
            <a:r>
              <a:rPr lang="en-US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4572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Equity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The distribution of the burden of government finance should coincide with commonly held notions of fairness and ability-to-pay. 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Efficiency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The system of government finance should raise revenues with only a minimal loss in efficiency in the private sector. 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Administrative ease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A government finance system should be relatively easy to administer in a consistent manner without excessive costs to collect, enforce, and comply with taxes and tax laws.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cs typeface="Arial" charset="0"/>
              </a:rPr>
              <a:t>Criteria for Evaluating Alternative Methods of Government Finance</a:t>
            </a:r>
            <a:r>
              <a:rPr lang="en-US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45720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endParaRPr lang="en-US" sz="2800" dirty="0" smtClean="0">
              <a:latin typeface="Arial" charset="0"/>
              <a:cs typeface="Arial" charset="0"/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sz="2800" dirty="0" smtClean="0">
                <a:latin typeface="Arial" charset="0"/>
                <a:cs typeface="Arial" charset="0"/>
              </a:rPr>
              <a:t>Equity Vs Efficiency Trade-off</a:t>
            </a:r>
          </a:p>
          <a:p>
            <a:pPr>
              <a:lnSpc>
                <a:spcPct val="90000"/>
              </a:lnSpc>
            </a:pPr>
            <a:endParaRPr lang="en-US" sz="2800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Equitable taxes might cause losses in efficiency</a:t>
            </a:r>
            <a:endParaRPr lang="en-US" sz="24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Efficient taxes might be deemed inequitable by many citizens</a:t>
            </a:r>
            <a:endParaRPr lang="en-US" sz="2800" dirty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Tax Compliance and Evasion</a:t>
            </a:r>
            <a:r>
              <a:rPr lang="en-US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>
                <a:solidFill>
                  <a:srgbClr val="660066"/>
                </a:solidFill>
                <a:latin typeface="Arial" charset="0"/>
                <a:cs typeface="Arial" charset="0"/>
              </a:rPr>
              <a:t>Tax Evasion </a:t>
            </a:r>
            <a:r>
              <a:rPr lang="en-US" sz="2800">
                <a:latin typeface="Arial" charset="0"/>
                <a:cs typeface="Arial" charset="0"/>
              </a:rPr>
              <a:t>is the term for</a:t>
            </a:r>
            <a:r>
              <a:rPr lang="en-US" sz="2800" b="1">
                <a:latin typeface="Arial" charset="0"/>
                <a:cs typeface="Arial" charset="0"/>
              </a:rPr>
              <a:t> </a:t>
            </a:r>
            <a:r>
              <a:rPr lang="en-US" sz="2800">
                <a:latin typeface="Arial" charset="0"/>
                <a:cs typeface="Arial" charset="0"/>
              </a:rPr>
              <a:t>illegal ways of avoiding paying taxes. It is typically the result of not declaring income or overstating otherwise legal deductions. </a:t>
            </a:r>
            <a:endParaRPr lang="en-US" sz="2800">
              <a:cs typeface="Times New Roman" pitchFamily="18" charset="0"/>
            </a:endParaRPr>
          </a:p>
          <a:p>
            <a:r>
              <a:rPr lang="en-US" sz="2800" b="1">
                <a:solidFill>
                  <a:srgbClr val="660066"/>
                </a:solidFill>
                <a:latin typeface="Arial" charset="0"/>
                <a:cs typeface="Arial" charset="0"/>
              </a:rPr>
              <a:t>Tax Avoidance </a:t>
            </a:r>
            <a:r>
              <a:rPr lang="en-US" sz="2800">
                <a:latin typeface="Arial" charset="0"/>
                <a:cs typeface="Arial" charset="0"/>
              </a:rPr>
              <a:t>is the term for the</a:t>
            </a:r>
            <a:r>
              <a:rPr lang="en-US" sz="2800" b="1">
                <a:latin typeface="Arial" charset="0"/>
                <a:cs typeface="Arial" charset="0"/>
              </a:rPr>
              <a:t> </a:t>
            </a:r>
            <a:r>
              <a:rPr lang="en-US" sz="2800">
                <a:latin typeface="Arial" charset="0"/>
                <a:cs typeface="Arial" charset="0"/>
              </a:rPr>
              <a:t>legal ways of avoiding paying taxes, typically the result of avoiding activities that are taxed, delaying the time in which taxes are owed, or taking an action designed to lower a tax burden.</a:t>
            </a:r>
            <a:r>
              <a:rPr lang="en-US" sz="28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Tax Compliance and Evasion</a:t>
            </a:r>
            <a:r>
              <a:rPr lang="en-US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660066"/>
                </a:solidFill>
                <a:cs typeface="Arial" charset="0"/>
              </a:rPr>
              <a:t>Marginal Benefit and Cost associated with tax evasion</a:t>
            </a:r>
          </a:p>
          <a:p>
            <a:pPr lvl="1"/>
            <a:r>
              <a:rPr lang="en-US" sz="2000" b="1" dirty="0" smtClean="0">
                <a:solidFill>
                  <a:srgbClr val="660066"/>
                </a:solidFill>
                <a:cs typeface="Arial" charset="0"/>
              </a:rPr>
              <a:t>Benefit in terms of having to pay less tax</a:t>
            </a:r>
          </a:p>
          <a:p>
            <a:pPr lvl="1"/>
            <a:r>
              <a:rPr lang="en-US" sz="2000" b="1" dirty="0" smtClean="0">
                <a:solidFill>
                  <a:srgbClr val="660066"/>
                </a:solidFill>
                <a:cs typeface="Arial" charset="0"/>
              </a:rPr>
              <a:t>Cost are the monetary and nonmonetary penalties, if caught</a:t>
            </a:r>
          </a:p>
          <a:p>
            <a:endParaRPr lang="en-US" sz="2400" b="1" dirty="0" smtClean="0">
              <a:solidFill>
                <a:srgbClr val="660066"/>
              </a:solidFill>
              <a:cs typeface="Arial" charset="0"/>
            </a:endParaRPr>
          </a:p>
          <a:p>
            <a:r>
              <a:rPr lang="en-US" sz="2400" b="1" dirty="0" smtClean="0">
                <a:solidFill>
                  <a:srgbClr val="660066"/>
                </a:solidFill>
                <a:cs typeface="Arial" charset="0"/>
              </a:rPr>
              <a:t>In presence of Progressive Taxation: </a:t>
            </a:r>
          </a:p>
          <a:p>
            <a:pPr lvl="1"/>
            <a:r>
              <a:rPr lang="en-US" sz="2000" b="1" dirty="0" smtClean="0">
                <a:solidFill>
                  <a:srgbClr val="660066"/>
                </a:solidFill>
                <a:cs typeface="Arial" charset="0"/>
              </a:rPr>
              <a:t>MB and MTR declines as more income goes unreported</a:t>
            </a:r>
          </a:p>
          <a:p>
            <a:pPr lvl="1"/>
            <a:r>
              <a:rPr lang="en-US" sz="2000" b="1" dirty="0" smtClean="0">
                <a:solidFill>
                  <a:srgbClr val="660066"/>
                </a:solidFill>
                <a:cs typeface="Arial" charset="0"/>
              </a:rPr>
              <a:t>MC rises because probability of being audited increases with more income being unreported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sz="2400" dirty="0" smtClean="0"/>
              <a:t>Reducing </a:t>
            </a:r>
            <a:r>
              <a:rPr lang="en-US" sz="2400" dirty="0"/>
              <a:t>Tax Evasion</a:t>
            </a:r>
          </a:p>
        </p:txBody>
      </p:sp>
      <p:sp>
        <p:nvSpPr>
          <p:cNvPr id="5199" name="Rectangle 79"/>
          <p:cNvSpPr>
            <a:spLocks noChangeArrowheads="1"/>
          </p:cNvSpPr>
          <p:nvPr/>
        </p:nvSpPr>
        <p:spPr bwMode="auto">
          <a:xfrm rot="16200000">
            <a:off x="4069556" y="1526382"/>
            <a:ext cx="136842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Cost and Benefit </a:t>
            </a:r>
            <a:endParaRPr lang="en-US"/>
          </a:p>
        </p:txBody>
      </p:sp>
      <p:sp>
        <p:nvSpPr>
          <p:cNvPr id="5200" name="Rectangle 80"/>
          <p:cNvSpPr>
            <a:spLocks noChangeArrowheads="1"/>
          </p:cNvSpPr>
          <p:nvPr/>
        </p:nvSpPr>
        <p:spPr bwMode="auto">
          <a:xfrm>
            <a:off x="4795838" y="3263900"/>
            <a:ext cx="2957512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Unreported Income per Year (Dollars) </a:t>
            </a:r>
            <a:endParaRPr lang="en-US"/>
          </a:p>
        </p:txBody>
      </p:sp>
      <p:sp>
        <p:nvSpPr>
          <p:cNvPr id="5201" name="Rectangle 81"/>
          <p:cNvSpPr>
            <a:spLocks noChangeArrowheads="1"/>
          </p:cNvSpPr>
          <p:nvPr/>
        </p:nvSpPr>
        <p:spPr bwMode="auto">
          <a:xfrm>
            <a:off x="4795838" y="3014663"/>
            <a:ext cx="207962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Arial" charset="0"/>
              </a:rPr>
              <a:t>0 </a:t>
            </a:r>
            <a:endParaRPr lang="en-US"/>
          </a:p>
        </p:txBody>
      </p:sp>
      <p:grpSp>
        <p:nvGrpSpPr>
          <p:cNvPr id="2" name="Group 154"/>
          <p:cNvGrpSpPr>
            <a:grpSpLocks/>
          </p:cNvGrpSpPr>
          <p:nvPr/>
        </p:nvGrpSpPr>
        <p:grpSpPr bwMode="auto">
          <a:xfrm>
            <a:off x="5776913" y="3014663"/>
            <a:ext cx="247650" cy="295275"/>
            <a:chOff x="3631" y="1899"/>
            <a:chExt cx="156" cy="186"/>
          </a:xfrm>
        </p:grpSpPr>
        <p:sp>
          <p:nvSpPr>
            <p:cNvPr id="5204" name="Rectangle 84"/>
            <p:cNvSpPr>
              <a:spLocks noChangeArrowheads="1"/>
            </p:cNvSpPr>
            <p:nvPr/>
          </p:nvSpPr>
          <p:spPr bwMode="auto">
            <a:xfrm>
              <a:off x="3631" y="1899"/>
              <a:ext cx="14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D* </a:t>
              </a:r>
              <a:endParaRPr lang="en-US"/>
            </a:p>
          </p:txBody>
        </p:sp>
        <p:sp>
          <p:nvSpPr>
            <p:cNvPr id="5205" name="Rectangle 85"/>
            <p:cNvSpPr>
              <a:spLocks noChangeArrowheads="1"/>
            </p:cNvSpPr>
            <p:nvPr/>
          </p:nvSpPr>
          <p:spPr bwMode="auto">
            <a:xfrm>
              <a:off x="3700" y="1960"/>
              <a:ext cx="8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Arial" charset="0"/>
                </a:rPr>
                <a:t>1 </a:t>
              </a:r>
              <a:endParaRPr lang="en-US"/>
            </a:p>
          </p:txBody>
        </p:sp>
      </p:grpSp>
      <p:sp>
        <p:nvSpPr>
          <p:cNvPr id="5206" name="Rectangle 86"/>
          <p:cNvSpPr>
            <a:spLocks noChangeArrowheads="1"/>
          </p:cNvSpPr>
          <p:nvPr/>
        </p:nvSpPr>
        <p:spPr bwMode="auto">
          <a:xfrm>
            <a:off x="4657725" y="720725"/>
            <a:ext cx="234950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>
                <a:solidFill>
                  <a:srgbClr val="000000"/>
                </a:solidFill>
                <a:latin typeface="Arial" charset="0"/>
              </a:rPr>
              <a:t>B </a:t>
            </a:r>
            <a:endParaRPr lang="en-US"/>
          </a:p>
        </p:txBody>
      </p:sp>
      <p:sp>
        <p:nvSpPr>
          <p:cNvPr id="5211" name="Rectangle 91"/>
          <p:cNvSpPr>
            <a:spLocks noChangeArrowheads="1"/>
          </p:cNvSpPr>
          <p:nvPr/>
        </p:nvSpPr>
        <p:spPr bwMode="auto">
          <a:xfrm>
            <a:off x="6413500" y="1287463"/>
            <a:ext cx="35877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MC </a:t>
            </a:r>
            <a:endParaRPr lang="en-US"/>
          </a:p>
        </p:txBody>
      </p:sp>
      <p:sp>
        <p:nvSpPr>
          <p:cNvPr id="5212" name="Line 92"/>
          <p:cNvSpPr>
            <a:spLocks noChangeShapeType="1"/>
          </p:cNvSpPr>
          <p:nvPr/>
        </p:nvSpPr>
        <p:spPr bwMode="auto">
          <a:xfrm flipH="1">
            <a:off x="5321300" y="1384300"/>
            <a:ext cx="1065213" cy="1298575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3" name="Line 93"/>
          <p:cNvSpPr>
            <a:spLocks noChangeShapeType="1"/>
          </p:cNvSpPr>
          <p:nvPr/>
        </p:nvSpPr>
        <p:spPr bwMode="auto">
          <a:xfrm>
            <a:off x="5403850" y="1411288"/>
            <a:ext cx="982663" cy="1327150"/>
          </a:xfrm>
          <a:prstGeom prst="line">
            <a:avLst/>
          </a:prstGeom>
          <a:noFill/>
          <a:ln w="555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4" name="Line 94"/>
          <p:cNvSpPr>
            <a:spLocks noChangeShapeType="1"/>
          </p:cNvSpPr>
          <p:nvPr/>
        </p:nvSpPr>
        <p:spPr bwMode="auto">
          <a:xfrm>
            <a:off x="5183188" y="1590675"/>
            <a:ext cx="871537" cy="1160463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9" name="Line 99"/>
          <p:cNvSpPr>
            <a:spLocks noChangeShapeType="1"/>
          </p:cNvSpPr>
          <p:nvPr/>
        </p:nvSpPr>
        <p:spPr bwMode="auto">
          <a:xfrm flipH="1">
            <a:off x="5334000" y="1619250"/>
            <a:ext cx="195263" cy="133350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1" name="Rectangle 101"/>
          <p:cNvSpPr>
            <a:spLocks noChangeArrowheads="1"/>
          </p:cNvSpPr>
          <p:nvPr/>
        </p:nvSpPr>
        <p:spPr bwMode="auto">
          <a:xfrm>
            <a:off x="6057900" y="2705100"/>
            <a:ext cx="357188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MB</a:t>
            </a:r>
            <a:r>
              <a:rPr lang="en-US" sz="13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13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226" name="Rectangle 106"/>
          <p:cNvSpPr>
            <a:spLocks noChangeArrowheads="1"/>
          </p:cNvSpPr>
          <p:nvPr/>
        </p:nvSpPr>
        <p:spPr bwMode="auto">
          <a:xfrm>
            <a:off x="2722563" y="3014663"/>
            <a:ext cx="30480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D* </a:t>
            </a:r>
            <a:endParaRPr lang="en-US"/>
          </a:p>
        </p:txBody>
      </p:sp>
      <p:sp>
        <p:nvSpPr>
          <p:cNvPr id="5227" name="Rectangle 107"/>
          <p:cNvSpPr>
            <a:spLocks noChangeArrowheads="1"/>
          </p:cNvSpPr>
          <p:nvPr/>
        </p:nvSpPr>
        <p:spPr bwMode="auto">
          <a:xfrm>
            <a:off x="1673225" y="706438"/>
            <a:ext cx="23495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>
                <a:solidFill>
                  <a:srgbClr val="000000"/>
                </a:solidFill>
                <a:latin typeface="Arial" charset="0"/>
              </a:rPr>
              <a:t>A </a:t>
            </a:r>
            <a:endParaRPr lang="en-US"/>
          </a:p>
        </p:txBody>
      </p:sp>
      <p:sp>
        <p:nvSpPr>
          <p:cNvPr id="5228" name="Rectangle 108"/>
          <p:cNvSpPr>
            <a:spLocks noChangeArrowheads="1"/>
          </p:cNvSpPr>
          <p:nvPr/>
        </p:nvSpPr>
        <p:spPr bwMode="auto">
          <a:xfrm>
            <a:off x="3371850" y="1246188"/>
            <a:ext cx="35877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MC </a:t>
            </a:r>
            <a:endParaRPr lang="en-US"/>
          </a:p>
        </p:txBody>
      </p:sp>
      <p:sp>
        <p:nvSpPr>
          <p:cNvPr id="5230" name="Rectangle 110"/>
          <p:cNvSpPr>
            <a:spLocks noChangeArrowheads="1"/>
          </p:cNvSpPr>
          <p:nvPr/>
        </p:nvSpPr>
        <p:spPr bwMode="auto">
          <a:xfrm>
            <a:off x="3124200" y="2682875"/>
            <a:ext cx="871538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MB = MTR </a:t>
            </a:r>
            <a:endParaRPr lang="en-US"/>
          </a:p>
        </p:txBody>
      </p:sp>
      <p:sp>
        <p:nvSpPr>
          <p:cNvPr id="5231" name="Rectangle 111"/>
          <p:cNvSpPr>
            <a:spLocks noChangeArrowheads="1"/>
          </p:cNvSpPr>
          <p:nvPr/>
        </p:nvSpPr>
        <p:spPr bwMode="auto">
          <a:xfrm rot="16200000">
            <a:off x="1097756" y="1513682"/>
            <a:ext cx="136842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Cost and Benefit </a:t>
            </a:r>
            <a:endParaRPr lang="en-US"/>
          </a:p>
        </p:txBody>
      </p:sp>
      <p:sp>
        <p:nvSpPr>
          <p:cNvPr id="5232" name="Rectangle 112"/>
          <p:cNvSpPr>
            <a:spLocks noChangeArrowheads="1"/>
          </p:cNvSpPr>
          <p:nvPr/>
        </p:nvSpPr>
        <p:spPr bwMode="auto">
          <a:xfrm>
            <a:off x="1617663" y="3263900"/>
            <a:ext cx="2957512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Unreported Income per Year (Dollars) </a:t>
            </a:r>
            <a:endParaRPr lang="en-US"/>
          </a:p>
        </p:txBody>
      </p:sp>
      <p:sp>
        <p:nvSpPr>
          <p:cNvPr id="5233" name="Rectangle 113"/>
          <p:cNvSpPr>
            <a:spLocks noChangeArrowheads="1"/>
          </p:cNvSpPr>
          <p:nvPr/>
        </p:nvSpPr>
        <p:spPr bwMode="auto">
          <a:xfrm>
            <a:off x="1824038" y="3014663"/>
            <a:ext cx="207962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5235" name="Line 115"/>
          <p:cNvSpPr>
            <a:spLocks noChangeShapeType="1"/>
          </p:cNvSpPr>
          <p:nvPr/>
        </p:nvSpPr>
        <p:spPr bwMode="auto">
          <a:xfrm flipH="1">
            <a:off x="2363788" y="1217613"/>
            <a:ext cx="1022350" cy="1354137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6" name="Line 116"/>
          <p:cNvSpPr>
            <a:spLocks noChangeShapeType="1"/>
          </p:cNvSpPr>
          <p:nvPr/>
        </p:nvSpPr>
        <p:spPr bwMode="auto">
          <a:xfrm>
            <a:off x="2378075" y="1217613"/>
            <a:ext cx="855663" cy="1436687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8" name="Rectangle 118"/>
          <p:cNvSpPr>
            <a:spLocks noChangeArrowheads="1"/>
          </p:cNvSpPr>
          <p:nvPr/>
        </p:nvSpPr>
        <p:spPr bwMode="auto">
          <a:xfrm>
            <a:off x="4257675" y="3857625"/>
            <a:ext cx="3667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MC</a:t>
            </a:r>
            <a:r>
              <a:rPr lang="en-US" sz="13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1300" i="1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5240" name="Rectangle 120"/>
          <p:cNvSpPr>
            <a:spLocks noChangeArrowheads="1"/>
          </p:cNvSpPr>
          <p:nvPr/>
        </p:nvSpPr>
        <p:spPr bwMode="auto">
          <a:xfrm>
            <a:off x="3165475" y="3733800"/>
            <a:ext cx="234950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>
                <a:solidFill>
                  <a:srgbClr val="000000"/>
                </a:solidFill>
                <a:latin typeface="Arial" charset="0"/>
              </a:rPr>
              <a:t>C </a:t>
            </a:r>
            <a:endParaRPr lang="en-US"/>
          </a:p>
        </p:txBody>
      </p:sp>
      <p:sp>
        <p:nvSpPr>
          <p:cNvPr id="5241" name="Rectangle 121"/>
          <p:cNvSpPr>
            <a:spLocks noChangeArrowheads="1"/>
          </p:cNvSpPr>
          <p:nvPr/>
        </p:nvSpPr>
        <p:spPr bwMode="auto">
          <a:xfrm>
            <a:off x="4657725" y="3927475"/>
            <a:ext cx="36671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MC</a:t>
            </a:r>
            <a:r>
              <a:rPr lang="en-US" sz="13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1300" i="1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5248" name="Rectangle 128"/>
          <p:cNvSpPr>
            <a:spLocks noChangeArrowheads="1"/>
          </p:cNvSpPr>
          <p:nvPr/>
        </p:nvSpPr>
        <p:spPr bwMode="auto">
          <a:xfrm rot="16200000">
            <a:off x="2493169" y="4622007"/>
            <a:ext cx="136842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Cost and Benefit </a:t>
            </a:r>
            <a:endParaRPr lang="en-US"/>
          </a:p>
        </p:txBody>
      </p:sp>
      <p:sp>
        <p:nvSpPr>
          <p:cNvPr id="5249" name="Rectangle 129"/>
          <p:cNvSpPr>
            <a:spLocks noChangeArrowheads="1"/>
          </p:cNvSpPr>
          <p:nvPr/>
        </p:nvSpPr>
        <p:spPr bwMode="auto">
          <a:xfrm>
            <a:off x="3136900" y="6318250"/>
            <a:ext cx="2957513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Unreported Income per Year (Dollars) </a:t>
            </a:r>
            <a:endParaRPr lang="en-US"/>
          </a:p>
        </p:txBody>
      </p:sp>
      <p:sp>
        <p:nvSpPr>
          <p:cNvPr id="5250" name="Rectangle 130"/>
          <p:cNvSpPr>
            <a:spLocks noChangeArrowheads="1"/>
          </p:cNvSpPr>
          <p:nvPr/>
        </p:nvSpPr>
        <p:spPr bwMode="auto">
          <a:xfrm>
            <a:off x="3303588" y="6027738"/>
            <a:ext cx="207962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5251" name="Line 131"/>
          <p:cNvSpPr>
            <a:spLocks noChangeShapeType="1"/>
          </p:cNvSpPr>
          <p:nvPr/>
        </p:nvSpPr>
        <p:spPr bwMode="auto">
          <a:xfrm flipH="1">
            <a:off x="3579813" y="4065588"/>
            <a:ext cx="787400" cy="1243012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52" name="Line 132"/>
          <p:cNvSpPr>
            <a:spLocks noChangeShapeType="1"/>
          </p:cNvSpPr>
          <p:nvPr/>
        </p:nvSpPr>
        <p:spPr bwMode="auto">
          <a:xfrm flipH="1">
            <a:off x="3732213" y="4148138"/>
            <a:ext cx="1036637" cy="1395412"/>
          </a:xfrm>
          <a:prstGeom prst="line">
            <a:avLst/>
          </a:prstGeom>
          <a:noFill/>
          <a:ln w="555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174"/>
          <p:cNvGrpSpPr>
            <a:grpSpLocks/>
          </p:cNvGrpSpPr>
          <p:nvPr/>
        </p:nvGrpSpPr>
        <p:grpSpPr bwMode="auto">
          <a:xfrm>
            <a:off x="3884613" y="4341813"/>
            <a:ext cx="1506537" cy="1506537"/>
            <a:chOff x="2447" y="2735"/>
            <a:chExt cx="949" cy="949"/>
          </a:xfrm>
        </p:grpSpPr>
        <p:sp>
          <p:nvSpPr>
            <p:cNvPr id="5247" name="Rectangle 127"/>
            <p:cNvSpPr>
              <a:spLocks noChangeArrowheads="1"/>
            </p:cNvSpPr>
            <p:nvPr/>
          </p:nvSpPr>
          <p:spPr bwMode="auto">
            <a:xfrm>
              <a:off x="2847" y="3527"/>
              <a:ext cx="54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MB = MTR </a:t>
              </a:r>
              <a:endParaRPr lang="en-US"/>
            </a:p>
          </p:txBody>
        </p:sp>
        <p:sp>
          <p:nvSpPr>
            <p:cNvPr id="5253" name="Line 133"/>
            <p:cNvSpPr>
              <a:spLocks noChangeShapeType="1"/>
            </p:cNvSpPr>
            <p:nvPr/>
          </p:nvSpPr>
          <p:spPr bwMode="auto">
            <a:xfrm>
              <a:off x="2447" y="2735"/>
              <a:ext cx="505" cy="774"/>
            </a:xfrm>
            <a:prstGeom prst="line">
              <a:avLst/>
            </a:prstGeom>
            <a:noFill/>
            <a:ln w="55563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57" name="Line 137"/>
          <p:cNvSpPr>
            <a:spLocks noChangeShapeType="1"/>
          </p:cNvSpPr>
          <p:nvPr/>
        </p:nvSpPr>
        <p:spPr bwMode="auto">
          <a:xfrm flipH="1" flipV="1">
            <a:off x="4267200" y="4343400"/>
            <a:ext cx="238125" cy="163513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58" name="Line 138"/>
          <p:cNvSpPr>
            <a:spLocks noChangeShapeType="1"/>
          </p:cNvSpPr>
          <p:nvPr/>
        </p:nvSpPr>
        <p:spPr bwMode="auto">
          <a:xfrm flipH="1" flipV="1">
            <a:off x="3733800" y="5181600"/>
            <a:ext cx="192088" cy="112713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34" name="Line 114"/>
          <p:cNvSpPr>
            <a:spLocks noChangeShapeType="1"/>
          </p:cNvSpPr>
          <p:nvPr/>
        </p:nvSpPr>
        <p:spPr bwMode="auto">
          <a:xfrm>
            <a:off x="2819400" y="1981200"/>
            <a:ext cx="1588" cy="950913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167"/>
          <p:cNvGrpSpPr>
            <a:grpSpLocks/>
          </p:cNvGrpSpPr>
          <p:nvPr/>
        </p:nvGrpSpPr>
        <p:grpSpPr bwMode="auto">
          <a:xfrm>
            <a:off x="2754313" y="1633538"/>
            <a:ext cx="165100" cy="398462"/>
            <a:chOff x="1735" y="1029"/>
            <a:chExt cx="104" cy="251"/>
          </a:xfrm>
        </p:grpSpPr>
        <p:sp>
          <p:nvSpPr>
            <p:cNvPr id="5229" name="Rectangle 109"/>
            <p:cNvSpPr>
              <a:spLocks noChangeArrowheads="1"/>
            </p:cNvSpPr>
            <p:nvPr/>
          </p:nvSpPr>
          <p:spPr bwMode="auto">
            <a:xfrm>
              <a:off x="1741" y="1029"/>
              <a:ext cx="9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E </a:t>
              </a:r>
              <a:endParaRPr lang="en-US"/>
            </a:p>
          </p:txBody>
        </p:sp>
        <p:sp>
          <p:nvSpPr>
            <p:cNvPr id="5264" name="Oval 144"/>
            <p:cNvSpPr>
              <a:spLocks noChangeArrowheads="1"/>
            </p:cNvSpPr>
            <p:nvPr/>
          </p:nvSpPr>
          <p:spPr bwMode="auto">
            <a:xfrm>
              <a:off x="1735" y="1200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15" name="Line 95"/>
          <p:cNvSpPr>
            <a:spLocks noChangeShapeType="1"/>
          </p:cNvSpPr>
          <p:nvPr/>
        </p:nvSpPr>
        <p:spPr bwMode="auto">
          <a:xfrm>
            <a:off x="5846763" y="2019300"/>
            <a:ext cx="1587" cy="925513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6" name="Line 96"/>
          <p:cNvSpPr>
            <a:spLocks noChangeShapeType="1"/>
          </p:cNvSpPr>
          <p:nvPr/>
        </p:nvSpPr>
        <p:spPr bwMode="auto">
          <a:xfrm>
            <a:off x="5667375" y="2254250"/>
            <a:ext cx="1588" cy="690563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170"/>
          <p:cNvGrpSpPr>
            <a:grpSpLocks/>
          </p:cNvGrpSpPr>
          <p:nvPr/>
        </p:nvGrpSpPr>
        <p:grpSpPr bwMode="auto">
          <a:xfrm>
            <a:off x="5791200" y="1905000"/>
            <a:ext cx="409575" cy="295275"/>
            <a:chOff x="3643" y="1185"/>
            <a:chExt cx="258" cy="186"/>
          </a:xfrm>
        </p:grpSpPr>
        <p:sp>
          <p:nvSpPr>
            <p:cNvPr id="5203" name="Rectangle 83"/>
            <p:cNvSpPr>
              <a:spLocks noChangeArrowheads="1"/>
            </p:cNvSpPr>
            <p:nvPr/>
          </p:nvSpPr>
          <p:spPr bwMode="auto">
            <a:xfrm>
              <a:off x="3814" y="1246"/>
              <a:ext cx="8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Arial" charset="0"/>
                </a:rPr>
                <a:t>1 </a:t>
              </a:r>
              <a:endParaRPr lang="en-US"/>
            </a:p>
          </p:txBody>
        </p:sp>
        <p:grpSp>
          <p:nvGrpSpPr>
            <p:cNvPr id="6" name="Group 169"/>
            <p:cNvGrpSpPr>
              <a:grpSpLocks/>
            </p:cNvGrpSpPr>
            <p:nvPr/>
          </p:nvGrpSpPr>
          <p:grpSpPr bwMode="auto">
            <a:xfrm>
              <a:off x="3643" y="1185"/>
              <a:ext cx="216" cy="125"/>
              <a:chOff x="3643" y="1185"/>
              <a:chExt cx="216" cy="125"/>
            </a:xfrm>
          </p:grpSpPr>
          <p:sp>
            <p:nvSpPr>
              <p:cNvPr id="5202" name="Rectangle 82"/>
              <p:cNvSpPr>
                <a:spLocks noChangeArrowheads="1"/>
              </p:cNvSpPr>
              <p:nvPr/>
            </p:nvSpPr>
            <p:spPr bwMode="auto">
              <a:xfrm>
                <a:off x="3761" y="1185"/>
                <a:ext cx="98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i="1">
                    <a:solidFill>
                      <a:srgbClr val="000000"/>
                    </a:solidFill>
                    <a:latin typeface="Arial" charset="0"/>
                  </a:rPr>
                  <a:t>E </a:t>
                </a:r>
                <a:endParaRPr lang="en-US"/>
              </a:p>
            </p:txBody>
          </p:sp>
          <p:sp>
            <p:nvSpPr>
              <p:cNvPr id="5265" name="Oval 145"/>
              <p:cNvSpPr>
                <a:spLocks noChangeArrowheads="1"/>
              </p:cNvSpPr>
              <p:nvPr/>
            </p:nvSpPr>
            <p:spPr bwMode="auto">
              <a:xfrm>
                <a:off x="3643" y="1227"/>
                <a:ext cx="80" cy="80"/>
              </a:xfrm>
              <a:prstGeom prst="ellipse">
                <a:avLst/>
              </a:prstGeom>
              <a:solidFill>
                <a:srgbClr val="660066"/>
              </a:solidFill>
              <a:ln w="26988">
                <a:solidFill>
                  <a:srgbClr val="66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" name="Group 171"/>
          <p:cNvGrpSpPr>
            <a:grpSpLocks/>
          </p:cNvGrpSpPr>
          <p:nvPr/>
        </p:nvGrpSpPr>
        <p:grpSpPr bwMode="auto">
          <a:xfrm>
            <a:off x="5349875" y="2074863"/>
            <a:ext cx="379413" cy="346075"/>
            <a:chOff x="3370" y="1307"/>
            <a:chExt cx="239" cy="218"/>
          </a:xfrm>
        </p:grpSpPr>
        <p:sp>
          <p:nvSpPr>
            <p:cNvPr id="5207" name="Rectangle 87"/>
            <p:cNvSpPr>
              <a:spLocks noChangeArrowheads="1"/>
            </p:cNvSpPr>
            <p:nvPr/>
          </p:nvSpPr>
          <p:spPr bwMode="auto">
            <a:xfrm>
              <a:off x="3370" y="1307"/>
              <a:ext cx="13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E </a:t>
              </a:r>
              <a:endParaRPr lang="en-US"/>
            </a:p>
          </p:txBody>
        </p:sp>
        <p:grpSp>
          <p:nvGrpSpPr>
            <p:cNvPr id="8" name="Group 168"/>
            <p:cNvGrpSpPr>
              <a:grpSpLocks/>
            </p:cNvGrpSpPr>
            <p:nvPr/>
          </p:nvGrpSpPr>
          <p:grpSpPr bwMode="auto">
            <a:xfrm>
              <a:off x="3413" y="1368"/>
              <a:ext cx="196" cy="157"/>
              <a:chOff x="3413" y="1368"/>
              <a:chExt cx="196" cy="157"/>
            </a:xfrm>
          </p:grpSpPr>
          <p:sp>
            <p:nvSpPr>
              <p:cNvPr id="5208" name="Rectangle 88"/>
              <p:cNvSpPr>
                <a:spLocks noChangeArrowheads="1"/>
              </p:cNvSpPr>
              <p:nvPr/>
            </p:nvSpPr>
            <p:spPr bwMode="auto">
              <a:xfrm>
                <a:off x="3413" y="1368"/>
                <a:ext cx="131" cy="1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>
                    <a:solidFill>
                      <a:srgbClr val="000000"/>
                    </a:solidFill>
                    <a:latin typeface="Arial" charset="0"/>
                  </a:rPr>
                  <a:t>2 </a:t>
                </a:r>
                <a:endParaRPr lang="en-US"/>
              </a:p>
            </p:txBody>
          </p:sp>
          <p:sp>
            <p:nvSpPr>
              <p:cNvPr id="5266" name="Oval 146"/>
              <p:cNvSpPr>
                <a:spLocks noChangeArrowheads="1"/>
              </p:cNvSpPr>
              <p:nvPr/>
            </p:nvSpPr>
            <p:spPr bwMode="auto">
              <a:xfrm>
                <a:off x="3530" y="1375"/>
                <a:ext cx="79" cy="80"/>
              </a:xfrm>
              <a:prstGeom prst="ellipse">
                <a:avLst/>
              </a:prstGeom>
              <a:solidFill>
                <a:srgbClr val="660066"/>
              </a:solidFill>
              <a:ln w="26988">
                <a:solidFill>
                  <a:srgbClr val="66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254" name="Line 134"/>
          <p:cNvSpPr>
            <a:spLocks noChangeShapeType="1"/>
          </p:cNvSpPr>
          <p:nvPr/>
        </p:nvSpPr>
        <p:spPr bwMode="auto">
          <a:xfrm>
            <a:off x="4049713" y="4589463"/>
            <a:ext cx="1587" cy="1368425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55" name="Line 135"/>
          <p:cNvSpPr>
            <a:spLocks noChangeShapeType="1"/>
          </p:cNvSpPr>
          <p:nvPr/>
        </p:nvSpPr>
        <p:spPr bwMode="auto">
          <a:xfrm>
            <a:off x="4229100" y="4879975"/>
            <a:ext cx="1588" cy="1077913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172"/>
          <p:cNvGrpSpPr>
            <a:grpSpLocks/>
          </p:cNvGrpSpPr>
          <p:nvPr/>
        </p:nvGrpSpPr>
        <p:grpSpPr bwMode="auto">
          <a:xfrm>
            <a:off x="3965575" y="4424363"/>
            <a:ext cx="309563" cy="222250"/>
            <a:chOff x="2498" y="2787"/>
            <a:chExt cx="195" cy="140"/>
          </a:xfrm>
        </p:grpSpPr>
        <p:sp>
          <p:nvSpPr>
            <p:cNvPr id="5262" name="Rectangle 142"/>
            <p:cNvSpPr>
              <a:spLocks noChangeArrowheads="1"/>
            </p:cNvSpPr>
            <p:nvPr/>
          </p:nvSpPr>
          <p:spPr bwMode="auto">
            <a:xfrm>
              <a:off x="2595" y="2787"/>
              <a:ext cx="9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E </a:t>
              </a:r>
              <a:endParaRPr lang="en-US"/>
            </a:p>
          </p:txBody>
        </p:sp>
        <p:sp>
          <p:nvSpPr>
            <p:cNvPr id="5267" name="Oval 147"/>
            <p:cNvSpPr>
              <a:spLocks noChangeArrowheads="1"/>
            </p:cNvSpPr>
            <p:nvPr/>
          </p:nvSpPr>
          <p:spPr bwMode="auto">
            <a:xfrm>
              <a:off x="2498" y="2847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73"/>
          <p:cNvGrpSpPr>
            <a:grpSpLocks/>
          </p:cNvGrpSpPr>
          <p:nvPr/>
        </p:nvGrpSpPr>
        <p:grpSpPr bwMode="auto">
          <a:xfrm>
            <a:off x="4159250" y="4756150"/>
            <a:ext cx="385763" cy="198438"/>
            <a:chOff x="2620" y="2996"/>
            <a:chExt cx="243" cy="125"/>
          </a:xfrm>
        </p:grpSpPr>
        <p:sp>
          <p:nvSpPr>
            <p:cNvPr id="5260" name="Rectangle 140"/>
            <p:cNvSpPr>
              <a:spLocks noChangeArrowheads="1"/>
            </p:cNvSpPr>
            <p:nvPr/>
          </p:nvSpPr>
          <p:spPr bwMode="auto">
            <a:xfrm>
              <a:off x="2725" y="2996"/>
              <a:ext cx="13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E</a:t>
              </a:r>
              <a:r>
                <a:rPr lang="en-US" sz="1300" baseline="-25000">
                  <a:solidFill>
                    <a:srgbClr val="000000"/>
                  </a:solidFill>
                  <a:latin typeface="Arial" charset="0"/>
                </a:rPr>
                <a:t>1</a:t>
              </a:r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5268" name="Oval 148"/>
            <p:cNvSpPr>
              <a:spLocks noChangeArrowheads="1"/>
            </p:cNvSpPr>
            <p:nvPr/>
          </p:nvSpPr>
          <p:spPr bwMode="auto">
            <a:xfrm>
              <a:off x="2620" y="3030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69" name="Rectangle 149"/>
          <p:cNvSpPr>
            <a:spLocks noChangeArrowheads="1"/>
          </p:cNvSpPr>
          <p:nvPr/>
        </p:nvSpPr>
        <p:spPr bwMode="auto">
          <a:xfrm>
            <a:off x="6413500" y="2600325"/>
            <a:ext cx="9683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i="1">
                <a:solidFill>
                  <a:srgbClr val="000000"/>
                </a:solidFill>
                <a:latin typeface="Arial" charset="0"/>
              </a:rPr>
              <a:t>MB</a:t>
            </a:r>
            <a:r>
              <a:rPr lang="en-US" sz="13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1300" i="1">
                <a:solidFill>
                  <a:srgbClr val="000000"/>
                </a:solidFill>
                <a:latin typeface="Arial" charset="0"/>
              </a:rPr>
              <a:t> = MTR</a:t>
            </a:r>
            <a:r>
              <a:rPr lang="en-US" sz="13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1300" i="1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5270" name="Freeform 150"/>
          <p:cNvSpPr>
            <a:spLocks/>
          </p:cNvSpPr>
          <p:nvPr/>
        </p:nvSpPr>
        <p:spPr bwMode="auto">
          <a:xfrm>
            <a:off x="4879975" y="747713"/>
            <a:ext cx="2279650" cy="2197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384"/>
              </a:cxn>
              <a:cxn ang="0">
                <a:pos x="1436" y="1384"/>
              </a:cxn>
            </a:cxnLst>
            <a:rect l="0" t="0" r="r" b="b"/>
            <a:pathLst>
              <a:path w="1436" h="1384">
                <a:moveTo>
                  <a:pt x="0" y="0"/>
                </a:moveTo>
                <a:lnTo>
                  <a:pt x="0" y="1384"/>
                </a:lnTo>
                <a:lnTo>
                  <a:pt x="1436" y="1384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71" name="Freeform 151"/>
          <p:cNvSpPr>
            <a:spLocks/>
          </p:cNvSpPr>
          <p:nvPr/>
        </p:nvSpPr>
        <p:spPr bwMode="auto">
          <a:xfrm>
            <a:off x="1908175" y="733425"/>
            <a:ext cx="2279650" cy="21986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385"/>
              </a:cxn>
              <a:cxn ang="0">
                <a:pos x="1436" y="1385"/>
              </a:cxn>
            </a:cxnLst>
            <a:rect l="0" t="0" r="r" b="b"/>
            <a:pathLst>
              <a:path w="1436" h="1385">
                <a:moveTo>
                  <a:pt x="0" y="0"/>
                </a:moveTo>
                <a:lnTo>
                  <a:pt x="0" y="1385"/>
                </a:lnTo>
                <a:lnTo>
                  <a:pt x="1436" y="1385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72" name="Freeform 152"/>
          <p:cNvSpPr>
            <a:spLocks/>
          </p:cNvSpPr>
          <p:nvPr/>
        </p:nvSpPr>
        <p:spPr bwMode="auto">
          <a:xfrm>
            <a:off x="3386138" y="3760788"/>
            <a:ext cx="2281237" cy="2197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384"/>
              </a:cxn>
              <a:cxn ang="0">
                <a:pos x="1437" y="1384"/>
              </a:cxn>
            </a:cxnLst>
            <a:rect l="0" t="0" r="r" b="b"/>
            <a:pathLst>
              <a:path w="1437" h="1384">
                <a:moveTo>
                  <a:pt x="0" y="0"/>
                </a:moveTo>
                <a:lnTo>
                  <a:pt x="0" y="1384"/>
                </a:lnTo>
                <a:lnTo>
                  <a:pt x="1437" y="1384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73" name="Line 153"/>
          <p:cNvSpPr>
            <a:spLocks noChangeShapeType="1"/>
          </p:cNvSpPr>
          <p:nvPr/>
        </p:nvSpPr>
        <p:spPr bwMode="auto">
          <a:xfrm flipH="1">
            <a:off x="5911850" y="2362200"/>
            <a:ext cx="195263" cy="133350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55"/>
          <p:cNvGrpSpPr>
            <a:grpSpLocks/>
          </p:cNvGrpSpPr>
          <p:nvPr/>
        </p:nvGrpSpPr>
        <p:grpSpPr bwMode="auto">
          <a:xfrm>
            <a:off x="5543550" y="3014663"/>
            <a:ext cx="247650" cy="295275"/>
            <a:chOff x="3631" y="1899"/>
            <a:chExt cx="156" cy="186"/>
          </a:xfrm>
        </p:grpSpPr>
        <p:sp>
          <p:nvSpPr>
            <p:cNvPr id="5276" name="Rectangle 156"/>
            <p:cNvSpPr>
              <a:spLocks noChangeArrowheads="1"/>
            </p:cNvSpPr>
            <p:nvPr/>
          </p:nvSpPr>
          <p:spPr bwMode="auto">
            <a:xfrm>
              <a:off x="3631" y="1899"/>
              <a:ext cx="14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D* </a:t>
              </a:r>
              <a:endParaRPr lang="en-US"/>
            </a:p>
          </p:txBody>
        </p:sp>
        <p:sp>
          <p:nvSpPr>
            <p:cNvPr id="5277" name="Rectangle 157"/>
            <p:cNvSpPr>
              <a:spLocks noChangeArrowheads="1"/>
            </p:cNvSpPr>
            <p:nvPr/>
          </p:nvSpPr>
          <p:spPr bwMode="auto">
            <a:xfrm>
              <a:off x="3700" y="1960"/>
              <a:ext cx="8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Arial" charset="0"/>
                </a:rPr>
                <a:t>2 </a:t>
              </a:r>
              <a:endParaRPr lang="en-US"/>
            </a:p>
          </p:txBody>
        </p:sp>
      </p:grpSp>
      <p:grpSp>
        <p:nvGrpSpPr>
          <p:cNvPr id="12" name="Group 158"/>
          <p:cNvGrpSpPr>
            <a:grpSpLocks/>
          </p:cNvGrpSpPr>
          <p:nvPr/>
        </p:nvGrpSpPr>
        <p:grpSpPr bwMode="auto">
          <a:xfrm>
            <a:off x="4171950" y="6019800"/>
            <a:ext cx="247650" cy="295275"/>
            <a:chOff x="3631" y="1899"/>
            <a:chExt cx="156" cy="186"/>
          </a:xfrm>
        </p:grpSpPr>
        <p:sp>
          <p:nvSpPr>
            <p:cNvPr id="5279" name="Rectangle 159"/>
            <p:cNvSpPr>
              <a:spLocks noChangeArrowheads="1"/>
            </p:cNvSpPr>
            <p:nvPr/>
          </p:nvSpPr>
          <p:spPr bwMode="auto">
            <a:xfrm>
              <a:off x="3631" y="1899"/>
              <a:ext cx="14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D* </a:t>
              </a:r>
              <a:endParaRPr lang="en-US"/>
            </a:p>
          </p:txBody>
        </p:sp>
        <p:sp>
          <p:nvSpPr>
            <p:cNvPr id="5280" name="Rectangle 160"/>
            <p:cNvSpPr>
              <a:spLocks noChangeArrowheads="1"/>
            </p:cNvSpPr>
            <p:nvPr/>
          </p:nvSpPr>
          <p:spPr bwMode="auto">
            <a:xfrm>
              <a:off x="3700" y="1960"/>
              <a:ext cx="8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Arial" charset="0"/>
                </a:rPr>
                <a:t>1 </a:t>
              </a:r>
              <a:endParaRPr lang="en-US"/>
            </a:p>
          </p:txBody>
        </p:sp>
      </p:grpSp>
      <p:grpSp>
        <p:nvGrpSpPr>
          <p:cNvPr id="13" name="Group 161"/>
          <p:cNvGrpSpPr>
            <a:grpSpLocks/>
          </p:cNvGrpSpPr>
          <p:nvPr/>
        </p:nvGrpSpPr>
        <p:grpSpPr bwMode="auto">
          <a:xfrm>
            <a:off x="3886200" y="6003925"/>
            <a:ext cx="247650" cy="295275"/>
            <a:chOff x="3631" y="1899"/>
            <a:chExt cx="156" cy="186"/>
          </a:xfrm>
        </p:grpSpPr>
        <p:sp>
          <p:nvSpPr>
            <p:cNvPr id="5282" name="Rectangle 162"/>
            <p:cNvSpPr>
              <a:spLocks noChangeArrowheads="1"/>
            </p:cNvSpPr>
            <p:nvPr/>
          </p:nvSpPr>
          <p:spPr bwMode="auto">
            <a:xfrm>
              <a:off x="3631" y="1899"/>
              <a:ext cx="14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i="1">
                  <a:solidFill>
                    <a:srgbClr val="000000"/>
                  </a:solidFill>
                  <a:latin typeface="Arial" charset="0"/>
                </a:rPr>
                <a:t>D* </a:t>
              </a:r>
              <a:endParaRPr lang="en-US"/>
            </a:p>
          </p:txBody>
        </p:sp>
        <p:sp>
          <p:nvSpPr>
            <p:cNvPr id="5283" name="Rectangle 163"/>
            <p:cNvSpPr>
              <a:spLocks noChangeArrowheads="1"/>
            </p:cNvSpPr>
            <p:nvPr/>
          </p:nvSpPr>
          <p:spPr bwMode="auto">
            <a:xfrm>
              <a:off x="3700" y="1960"/>
              <a:ext cx="8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  <a:latin typeface="Arial" charset="0"/>
                </a:rPr>
                <a:t>2 </a:t>
              </a:r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1" grpId="0" autoUpdateAnimBg="0"/>
      <p:bldP spid="5212" grpId="0" animBg="1"/>
      <p:bldP spid="5213" grpId="0" animBg="1"/>
      <p:bldP spid="5214" grpId="0" animBg="1"/>
      <p:bldP spid="5219" grpId="0" animBg="1"/>
      <p:bldP spid="5221" grpId="0" autoUpdateAnimBg="0"/>
      <p:bldP spid="5228" grpId="0" autoUpdateAnimBg="0"/>
      <p:bldP spid="5230" grpId="0" autoUpdateAnimBg="0"/>
      <p:bldP spid="5235" grpId="0" animBg="1"/>
      <p:bldP spid="5236" grpId="0" animBg="1"/>
      <p:bldP spid="5238" grpId="0" autoUpdateAnimBg="0"/>
      <p:bldP spid="5241" grpId="0" autoUpdateAnimBg="0"/>
      <p:bldP spid="5251" grpId="0" animBg="1"/>
      <p:bldP spid="5252" grpId="0" animBg="1"/>
      <p:bldP spid="5257" grpId="0" animBg="1"/>
      <p:bldP spid="5258" grpId="0" animBg="1"/>
      <p:bldP spid="5234" grpId="0" animBg="1"/>
      <p:bldP spid="5215" grpId="0" animBg="1"/>
      <p:bldP spid="5216" grpId="0" animBg="1"/>
      <p:bldP spid="5254" grpId="0" animBg="1"/>
      <p:bldP spid="5255" grpId="0" animBg="1"/>
      <p:bldP spid="5269" grpId="0" autoUpdateAnimBg="0"/>
      <p:bldP spid="52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Alternatives to Taxation</a:t>
            </a:r>
            <a:r>
              <a:rPr lang="en-US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Debt Finance </a:t>
            </a:r>
            <a:r>
              <a:rPr lang="en-US" dirty="0">
                <a:latin typeface="Arial" charset="0"/>
                <a:cs typeface="Arial" charset="0"/>
              </a:rPr>
              <a:t>is the means of financing expenditures through the issuing of bonds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People willingly buy bonds because the interest payment is sufficient to offset the requirement of current consumption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Taxes are used to pay off debt</a:t>
            </a:r>
            <a:endParaRPr lang="en-US" dirty="0">
              <a:cs typeface="Times New Roman" pitchFamily="18" charset="0"/>
            </a:endParaRPr>
          </a:p>
          <a:p>
            <a:endParaRPr lang="en-US" dirty="0" smtClean="0">
              <a:solidFill>
                <a:srgbClr val="660066"/>
              </a:solidFill>
              <a:latin typeface="Arial" charset="0"/>
              <a:cs typeface="Arial" charset="0"/>
            </a:endParaRPr>
          </a:p>
          <a:p>
            <a:r>
              <a:rPr lang="en-US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Inflationary </a:t>
            </a:r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Finance </a:t>
            </a:r>
            <a:r>
              <a:rPr lang="en-US" dirty="0">
                <a:latin typeface="Arial" charset="0"/>
                <a:cs typeface="Arial" charset="0"/>
              </a:rPr>
              <a:t>is the means of financing expenditures through the printing of money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Reduction in real value, inflationary tax, reduces command over resources in private sector</a:t>
            </a:r>
            <a:endParaRPr lang="en-US" dirty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304800"/>
            <a:ext cx="7772400" cy="1143000"/>
          </a:xfrm>
        </p:spPr>
        <p:txBody>
          <a:bodyPr/>
          <a:lstStyle/>
          <a:p>
            <a:r>
              <a:rPr lang="en-US" sz="2400" dirty="0" smtClean="0"/>
              <a:t>Inflationary </a:t>
            </a:r>
            <a:r>
              <a:rPr lang="en-US" sz="2400" dirty="0"/>
              <a:t>Finance</a:t>
            </a:r>
          </a:p>
        </p:txBody>
      </p:sp>
      <p:sp>
        <p:nvSpPr>
          <p:cNvPr id="6186" name="Rectangle 42"/>
          <p:cNvSpPr>
            <a:spLocks noChangeArrowheads="1"/>
          </p:cNvSpPr>
          <p:nvPr/>
        </p:nvSpPr>
        <p:spPr bwMode="auto">
          <a:xfrm rot="16200000">
            <a:off x="226219" y="3069432"/>
            <a:ext cx="26257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Guns per Year </a:t>
            </a:r>
            <a:endParaRPr lang="en-US"/>
          </a:p>
        </p:txBody>
      </p:sp>
      <p:sp>
        <p:nvSpPr>
          <p:cNvPr id="6187" name="Rectangle 43"/>
          <p:cNvSpPr>
            <a:spLocks noChangeArrowheads="1"/>
          </p:cNvSpPr>
          <p:nvPr/>
        </p:nvSpPr>
        <p:spPr bwMode="auto">
          <a:xfrm>
            <a:off x="3836988" y="6291263"/>
            <a:ext cx="2763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Butter per Year </a:t>
            </a:r>
            <a:endParaRPr lang="en-US"/>
          </a:p>
        </p:txBody>
      </p:sp>
      <p:sp>
        <p:nvSpPr>
          <p:cNvPr id="6188" name="Rectangle 44"/>
          <p:cNvSpPr>
            <a:spLocks noChangeArrowheads="1"/>
          </p:cNvSpPr>
          <p:nvPr/>
        </p:nvSpPr>
        <p:spPr bwMode="auto">
          <a:xfrm>
            <a:off x="2246313" y="5848350"/>
            <a:ext cx="44291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6189" name="Rectangle 45"/>
          <p:cNvSpPr>
            <a:spLocks noChangeArrowheads="1"/>
          </p:cNvSpPr>
          <p:nvPr/>
        </p:nvSpPr>
        <p:spPr bwMode="auto">
          <a:xfrm>
            <a:off x="4597400" y="5805488"/>
            <a:ext cx="43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B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6191" name="Rectangle 47"/>
          <p:cNvSpPr>
            <a:spLocks noChangeArrowheads="1"/>
          </p:cNvSpPr>
          <p:nvPr/>
        </p:nvSpPr>
        <p:spPr bwMode="auto">
          <a:xfrm>
            <a:off x="1873250" y="1978025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G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6193" name="Rectangle 49"/>
          <p:cNvSpPr>
            <a:spLocks noChangeArrowheads="1"/>
          </p:cNvSpPr>
          <p:nvPr/>
        </p:nvSpPr>
        <p:spPr bwMode="auto">
          <a:xfrm>
            <a:off x="1873250" y="2959100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G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6195" name="Rectangle 51"/>
          <p:cNvSpPr>
            <a:spLocks noChangeArrowheads="1"/>
          </p:cNvSpPr>
          <p:nvPr/>
        </p:nvSpPr>
        <p:spPr bwMode="auto">
          <a:xfrm>
            <a:off x="4665663" y="1673225"/>
            <a:ext cx="4968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C </a:t>
            </a:r>
            <a:endParaRPr lang="en-US"/>
          </a:p>
        </p:txBody>
      </p:sp>
      <p:sp>
        <p:nvSpPr>
          <p:cNvPr id="6196" name="Rectangle 52"/>
          <p:cNvSpPr>
            <a:spLocks noChangeArrowheads="1"/>
          </p:cNvSpPr>
          <p:nvPr/>
        </p:nvSpPr>
        <p:spPr bwMode="auto">
          <a:xfrm>
            <a:off x="6242050" y="1908175"/>
            <a:ext cx="3317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I </a:t>
            </a:r>
            <a:endParaRPr lang="en-US"/>
          </a:p>
        </p:txBody>
      </p:sp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6242050" y="2862263"/>
            <a:ext cx="48418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A </a:t>
            </a:r>
            <a:endParaRPr lang="en-US"/>
          </a:p>
        </p:txBody>
      </p:sp>
      <p:sp>
        <p:nvSpPr>
          <p:cNvPr id="6198" name="Rectangle 54"/>
          <p:cNvSpPr>
            <a:spLocks noChangeArrowheads="1"/>
          </p:cNvSpPr>
          <p:nvPr/>
        </p:nvSpPr>
        <p:spPr bwMode="auto">
          <a:xfrm>
            <a:off x="6738938" y="5805488"/>
            <a:ext cx="52546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T' </a:t>
            </a:r>
            <a:endParaRPr lang="en-US"/>
          </a:p>
        </p:txBody>
      </p:sp>
      <p:sp>
        <p:nvSpPr>
          <p:cNvPr id="6199" name="Rectangle 55"/>
          <p:cNvSpPr>
            <a:spLocks noChangeArrowheads="1"/>
          </p:cNvSpPr>
          <p:nvPr/>
        </p:nvSpPr>
        <p:spPr bwMode="auto">
          <a:xfrm>
            <a:off x="5854700" y="5805488"/>
            <a:ext cx="43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B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1873250" y="1466850"/>
            <a:ext cx="455613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T </a:t>
            </a:r>
            <a:endParaRPr lang="en-US"/>
          </a:p>
        </p:txBody>
      </p:sp>
      <p:sp>
        <p:nvSpPr>
          <p:cNvPr id="6202" name="Line 58"/>
          <p:cNvSpPr>
            <a:spLocks noChangeShapeType="1"/>
          </p:cNvSpPr>
          <p:nvPr/>
        </p:nvSpPr>
        <p:spPr bwMode="auto">
          <a:xfrm flipH="1" flipV="1">
            <a:off x="5384800" y="2286000"/>
            <a:ext cx="496888" cy="374650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203" name="Freeform 59"/>
          <p:cNvSpPr>
            <a:spLocks/>
          </p:cNvSpPr>
          <p:nvPr/>
        </p:nvSpPr>
        <p:spPr bwMode="auto">
          <a:xfrm>
            <a:off x="2386013" y="1631950"/>
            <a:ext cx="4519612" cy="4022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8" y="0"/>
              </a:cxn>
              <a:cxn ang="0">
                <a:pos x="113" y="0"/>
              </a:cxn>
              <a:cxn ang="0">
                <a:pos x="156" y="0"/>
              </a:cxn>
              <a:cxn ang="0">
                <a:pos x="426" y="18"/>
              </a:cxn>
              <a:cxn ang="0">
                <a:pos x="574" y="35"/>
              </a:cxn>
              <a:cxn ang="0">
                <a:pos x="679" y="53"/>
              </a:cxn>
              <a:cxn ang="0">
                <a:pos x="731" y="61"/>
              </a:cxn>
              <a:cxn ang="0">
                <a:pos x="896" y="96"/>
              </a:cxn>
              <a:cxn ang="0">
                <a:pos x="957" y="114"/>
              </a:cxn>
              <a:cxn ang="0">
                <a:pos x="1070" y="148"/>
              </a:cxn>
              <a:cxn ang="0">
                <a:pos x="1123" y="166"/>
              </a:cxn>
              <a:cxn ang="0">
                <a:pos x="1236" y="201"/>
              </a:cxn>
              <a:cxn ang="0">
                <a:pos x="1297" y="227"/>
              </a:cxn>
              <a:cxn ang="0">
                <a:pos x="1349" y="244"/>
              </a:cxn>
              <a:cxn ang="0">
                <a:pos x="1410" y="270"/>
              </a:cxn>
              <a:cxn ang="0">
                <a:pos x="1462" y="296"/>
              </a:cxn>
              <a:cxn ang="0">
                <a:pos x="1523" y="323"/>
              </a:cxn>
              <a:cxn ang="0">
                <a:pos x="1636" y="384"/>
              </a:cxn>
              <a:cxn ang="0">
                <a:pos x="1689" y="418"/>
              </a:cxn>
              <a:cxn ang="0">
                <a:pos x="1750" y="453"/>
              </a:cxn>
              <a:cxn ang="0">
                <a:pos x="1854" y="523"/>
              </a:cxn>
              <a:cxn ang="0">
                <a:pos x="1906" y="566"/>
              </a:cxn>
              <a:cxn ang="0">
                <a:pos x="1959" y="610"/>
              </a:cxn>
              <a:cxn ang="0">
                <a:pos x="2063" y="697"/>
              </a:cxn>
              <a:cxn ang="0">
                <a:pos x="2115" y="749"/>
              </a:cxn>
              <a:cxn ang="0">
                <a:pos x="2211" y="854"/>
              </a:cxn>
              <a:cxn ang="0">
                <a:pos x="2255" y="906"/>
              </a:cxn>
              <a:cxn ang="0">
                <a:pos x="2298" y="958"/>
              </a:cxn>
              <a:cxn ang="0">
                <a:pos x="2385" y="1080"/>
              </a:cxn>
              <a:cxn ang="0">
                <a:pos x="2472" y="1211"/>
              </a:cxn>
              <a:cxn ang="0">
                <a:pos x="2542" y="1350"/>
              </a:cxn>
              <a:cxn ang="0">
                <a:pos x="2577" y="1428"/>
              </a:cxn>
              <a:cxn ang="0">
                <a:pos x="2612" y="1507"/>
              </a:cxn>
              <a:cxn ang="0">
                <a:pos x="2673" y="1663"/>
              </a:cxn>
              <a:cxn ang="0">
                <a:pos x="2725" y="1837"/>
              </a:cxn>
              <a:cxn ang="0">
                <a:pos x="2751" y="1925"/>
              </a:cxn>
              <a:cxn ang="0">
                <a:pos x="2794" y="2116"/>
              </a:cxn>
              <a:cxn ang="0">
                <a:pos x="2812" y="2212"/>
              </a:cxn>
              <a:cxn ang="0">
                <a:pos x="2838" y="2421"/>
              </a:cxn>
              <a:cxn ang="0">
                <a:pos x="2847" y="2534"/>
              </a:cxn>
            </a:cxnLst>
            <a:rect l="0" t="0" r="r" b="b"/>
            <a:pathLst>
              <a:path w="2847" h="2534">
                <a:moveTo>
                  <a:pt x="0" y="0"/>
                </a:moveTo>
                <a:lnTo>
                  <a:pt x="78" y="0"/>
                </a:lnTo>
                <a:lnTo>
                  <a:pt x="113" y="0"/>
                </a:lnTo>
                <a:lnTo>
                  <a:pt x="156" y="0"/>
                </a:lnTo>
                <a:lnTo>
                  <a:pt x="426" y="18"/>
                </a:lnTo>
                <a:lnTo>
                  <a:pt x="574" y="35"/>
                </a:lnTo>
                <a:lnTo>
                  <a:pt x="679" y="53"/>
                </a:lnTo>
                <a:lnTo>
                  <a:pt x="731" y="61"/>
                </a:lnTo>
                <a:lnTo>
                  <a:pt x="896" y="96"/>
                </a:lnTo>
                <a:lnTo>
                  <a:pt x="957" y="114"/>
                </a:lnTo>
                <a:lnTo>
                  <a:pt x="1070" y="148"/>
                </a:lnTo>
                <a:lnTo>
                  <a:pt x="1123" y="166"/>
                </a:lnTo>
                <a:lnTo>
                  <a:pt x="1236" y="201"/>
                </a:lnTo>
                <a:lnTo>
                  <a:pt x="1297" y="227"/>
                </a:lnTo>
                <a:lnTo>
                  <a:pt x="1349" y="244"/>
                </a:lnTo>
                <a:lnTo>
                  <a:pt x="1410" y="270"/>
                </a:lnTo>
                <a:lnTo>
                  <a:pt x="1462" y="296"/>
                </a:lnTo>
                <a:lnTo>
                  <a:pt x="1523" y="323"/>
                </a:lnTo>
                <a:lnTo>
                  <a:pt x="1636" y="384"/>
                </a:lnTo>
                <a:lnTo>
                  <a:pt x="1689" y="418"/>
                </a:lnTo>
                <a:lnTo>
                  <a:pt x="1750" y="453"/>
                </a:lnTo>
                <a:lnTo>
                  <a:pt x="1854" y="523"/>
                </a:lnTo>
                <a:lnTo>
                  <a:pt x="1906" y="566"/>
                </a:lnTo>
                <a:lnTo>
                  <a:pt x="1959" y="610"/>
                </a:lnTo>
                <a:lnTo>
                  <a:pt x="2063" y="697"/>
                </a:lnTo>
                <a:lnTo>
                  <a:pt x="2115" y="749"/>
                </a:lnTo>
                <a:lnTo>
                  <a:pt x="2211" y="854"/>
                </a:lnTo>
                <a:lnTo>
                  <a:pt x="2255" y="906"/>
                </a:lnTo>
                <a:lnTo>
                  <a:pt x="2298" y="958"/>
                </a:lnTo>
                <a:lnTo>
                  <a:pt x="2385" y="1080"/>
                </a:lnTo>
                <a:lnTo>
                  <a:pt x="2472" y="1211"/>
                </a:lnTo>
                <a:lnTo>
                  <a:pt x="2542" y="1350"/>
                </a:lnTo>
                <a:lnTo>
                  <a:pt x="2577" y="1428"/>
                </a:lnTo>
                <a:lnTo>
                  <a:pt x="2612" y="1507"/>
                </a:lnTo>
                <a:lnTo>
                  <a:pt x="2673" y="1663"/>
                </a:lnTo>
                <a:lnTo>
                  <a:pt x="2725" y="1837"/>
                </a:lnTo>
                <a:lnTo>
                  <a:pt x="2751" y="1925"/>
                </a:lnTo>
                <a:lnTo>
                  <a:pt x="2794" y="2116"/>
                </a:lnTo>
                <a:lnTo>
                  <a:pt x="2812" y="2212"/>
                </a:lnTo>
                <a:lnTo>
                  <a:pt x="2838" y="2421"/>
                </a:lnTo>
                <a:lnTo>
                  <a:pt x="2847" y="2534"/>
                </a:lnTo>
              </a:path>
            </a:pathLst>
          </a:custGeom>
          <a:noFill/>
          <a:ln w="82550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4" name="Freeform 60"/>
          <p:cNvSpPr>
            <a:spLocks/>
          </p:cNvSpPr>
          <p:nvPr/>
        </p:nvSpPr>
        <p:spPr bwMode="auto">
          <a:xfrm>
            <a:off x="2386013" y="2116138"/>
            <a:ext cx="3633787" cy="35385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89" y="0"/>
              </a:cxn>
              <a:cxn ang="0">
                <a:pos x="2289" y="2229"/>
              </a:cxn>
            </a:cxnLst>
            <a:rect l="0" t="0" r="r" b="b"/>
            <a:pathLst>
              <a:path w="2289" h="2229">
                <a:moveTo>
                  <a:pt x="0" y="0"/>
                </a:moveTo>
                <a:lnTo>
                  <a:pt x="2289" y="0"/>
                </a:lnTo>
                <a:lnTo>
                  <a:pt x="2289" y="2229"/>
                </a:lnTo>
              </a:path>
            </a:pathLst>
          </a:cu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5" name="Line 61"/>
          <p:cNvSpPr>
            <a:spLocks noChangeShapeType="1"/>
          </p:cNvSpPr>
          <p:nvPr/>
        </p:nvSpPr>
        <p:spPr bwMode="auto">
          <a:xfrm>
            <a:off x="4721225" y="2116138"/>
            <a:ext cx="1588" cy="3538537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6" name="Line 62"/>
          <p:cNvSpPr>
            <a:spLocks noChangeShapeType="1"/>
          </p:cNvSpPr>
          <p:nvPr/>
        </p:nvSpPr>
        <p:spPr bwMode="auto">
          <a:xfrm flipH="1">
            <a:off x="2386013" y="3138488"/>
            <a:ext cx="3633787" cy="1587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8" name="Freeform 64"/>
          <p:cNvSpPr>
            <a:spLocks/>
          </p:cNvSpPr>
          <p:nvPr/>
        </p:nvSpPr>
        <p:spPr bwMode="auto">
          <a:xfrm>
            <a:off x="2386013" y="844550"/>
            <a:ext cx="5210175" cy="4810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030"/>
              </a:cxn>
              <a:cxn ang="0">
                <a:pos x="3282" y="3030"/>
              </a:cxn>
            </a:cxnLst>
            <a:rect l="0" t="0" r="r" b="b"/>
            <a:pathLst>
              <a:path w="3282" h="3030">
                <a:moveTo>
                  <a:pt x="0" y="0"/>
                </a:moveTo>
                <a:lnTo>
                  <a:pt x="0" y="3030"/>
                </a:lnTo>
                <a:lnTo>
                  <a:pt x="3282" y="3030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9" name="Oval 65"/>
          <p:cNvSpPr>
            <a:spLocks noChangeArrowheads="1"/>
          </p:cNvSpPr>
          <p:nvPr/>
        </p:nvSpPr>
        <p:spPr bwMode="auto">
          <a:xfrm>
            <a:off x="4610100" y="2019300"/>
            <a:ext cx="180975" cy="166688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10" name="Oval 66"/>
          <p:cNvSpPr>
            <a:spLocks noChangeArrowheads="1"/>
          </p:cNvSpPr>
          <p:nvPr/>
        </p:nvSpPr>
        <p:spPr bwMode="auto">
          <a:xfrm>
            <a:off x="5922963" y="2019300"/>
            <a:ext cx="168275" cy="166688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11" name="Oval 67"/>
          <p:cNvSpPr>
            <a:spLocks noChangeArrowheads="1"/>
          </p:cNvSpPr>
          <p:nvPr/>
        </p:nvSpPr>
        <p:spPr bwMode="auto">
          <a:xfrm>
            <a:off x="5922963" y="3041650"/>
            <a:ext cx="1682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" grpId="0" autoUpdateAnimBg="0"/>
      <p:bldP spid="6196" grpId="0" autoUpdateAnimBg="0"/>
      <p:bldP spid="6197" grpId="0" autoUpdateAnimBg="0"/>
      <p:bldP spid="6202" grpId="0" animBg="1"/>
      <p:bldP spid="6203" grpId="0" animBg="1"/>
      <p:bldP spid="6204" grpId="0" animBg="1"/>
      <p:bldP spid="6205" grpId="0" animBg="1"/>
      <p:bldP spid="6206" grpId="0" animBg="1"/>
      <p:bldP spid="6209" grpId="0" animBg="1"/>
      <p:bldP spid="6210" grpId="0" animBg="1"/>
      <p:bldP spid="62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More alternatives to Taxation</a:t>
            </a:r>
            <a:r>
              <a:rPr lang="en-US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Donations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Money (but more usually time) is voluntarily given to government. Military service or work in the Peace Corps can be considered a donation when the compensation is less than the market value of the time. 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User Charges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Payments by users of the government service can be expected. Examples include tuition, fees paid to enter state parks, greens fees at publicly owned golf courses.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Earmarked Taxes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  <a:cs typeface="Arial" charset="0"/>
              </a:rPr>
              <a:t>Taxes can be implemented to fund specific public goods. Examples include gasoline taxes and tolls designed to fund road and bridge repair.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dirty="0" smtClean="0">
                <a:cs typeface="Arial" charset="0"/>
              </a:rPr>
              <a:t>User Charges &amp; Efficiency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Price excludable goods generate external benefits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Trash Pick up example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MSB</a:t>
            </a:r>
            <a:r>
              <a:rPr lang="en-US" sz="2400" dirty="0" smtClean="0"/>
              <a:t> = </a:t>
            </a:r>
            <a:r>
              <a:rPr lang="en-US" sz="2400" dirty="0" err="1" smtClean="0"/>
              <a:t>MPB</a:t>
            </a:r>
            <a:r>
              <a:rPr lang="en-US" sz="2400" dirty="0" smtClean="0"/>
              <a:t> + </a:t>
            </a:r>
            <a:r>
              <a:rPr lang="en-US" sz="2400" dirty="0" err="1" smtClean="0"/>
              <a:t>MEB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To ensure efficient quantity price charged is when </a:t>
            </a:r>
            <a:r>
              <a:rPr lang="en-US" sz="2400" dirty="0" err="1" smtClean="0"/>
              <a:t>MSC</a:t>
            </a:r>
            <a:r>
              <a:rPr lang="en-US" sz="2400" dirty="0" smtClean="0"/>
              <a:t>=</a:t>
            </a:r>
            <a:r>
              <a:rPr lang="en-US" sz="2400" dirty="0" err="1" smtClean="0"/>
              <a:t>MPB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Additional amount is to be subsidized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sz="2400" dirty="0" smtClean="0"/>
              <a:t>User </a:t>
            </a:r>
            <a:r>
              <a:rPr lang="en-US" sz="2400" dirty="0"/>
              <a:t>Charges and Efficiency</a:t>
            </a:r>
          </a:p>
        </p:txBody>
      </p:sp>
      <p:sp>
        <p:nvSpPr>
          <p:cNvPr id="7215" name="Rectangle 47"/>
          <p:cNvSpPr>
            <a:spLocks noChangeArrowheads="1"/>
          </p:cNvSpPr>
          <p:nvPr/>
        </p:nvSpPr>
        <p:spPr bwMode="auto">
          <a:xfrm rot="16200000">
            <a:off x="261144" y="3304381"/>
            <a:ext cx="16446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Charges </a:t>
            </a:r>
            <a:endParaRPr lang="en-US"/>
          </a:p>
        </p:txBody>
      </p:sp>
      <p:sp>
        <p:nvSpPr>
          <p:cNvPr id="7216" name="Rectangle 48"/>
          <p:cNvSpPr>
            <a:spLocks noChangeArrowheads="1"/>
          </p:cNvSpPr>
          <p:nvPr/>
        </p:nvSpPr>
        <p:spPr bwMode="auto">
          <a:xfrm>
            <a:off x="3338513" y="6269038"/>
            <a:ext cx="41195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Trash Pickups per Year </a:t>
            </a:r>
            <a:endParaRPr lang="en-US"/>
          </a:p>
        </p:txBody>
      </p:sp>
      <p:sp>
        <p:nvSpPr>
          <p:cNvPr id="7217" name="Rectangle 49"/>
          <p:cNvSpPr>
            <a:spLocks noChangeArrowheads="1"/>
          </p:cNvSpPr>
          <p:nvPr/>
        </p:nvSpPr>
        <p:spPr bwMode="auto">
          <a:xfrm>
            <a:off x="2274888" y="5922963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7218" name="Rectangle 50"/>
          <p:cNvSpPr>
            <a:spLocks noChangeArrowheads="1"/>
          </p:cNvSpPr>
          <p:nvPr/>
        </p:nvSpPr>
        <p:spPr bwMode="auto">
          <a:xfrm>
            <a:off x="4927600" y="5908675"/>
            <a:ext cx="6492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Q* </a:t>
            </a:r>
            <a:endParaRPr lang="en-US"/>
          </a:p>
        </p:txBody>
      </p:sp>
      <p:sp>
        <p:nvSpPr>
          <p:cNvPr id="7219" name="Rectangle 51"/>
          <p:cNvSpPr>
            <a:spLocks noChangeArrowheads="1"/>
          </p:cNvSpPr>
          <p:nvPr/>
        </p:nvSpPr>
        <p:spPr bwMode="auto">
          <a:xfrm>
            <a:off x="1928813" y="3614738"/>
            <a:ext cx="6365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C* </a:t>
            </a:r>
            <a:endParaRPr lang="en-US"/>
          </a:p>
        </p:txBody>
      </p:sp>
      <p:sp>
        <p:nvSpPr>
          <p:cNvPr id="7220" name="Rectangle 52"/>
          <p:cNvSpPr>
            <a:spLocks noChangeArrowheads="1"/>
          </p:cNvSpPr>
          <p:nvPr/>
        </p:nvSpPr>
        <p:spPr bwMode="auto">
          <a:xfrm>
            <a:off x="1209675" y="2398713"/>
            <a:ext cx="14097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C* + S* </a:t>
            </a:r>
            <a:endParaRPr lang="en-US"/>
          </a:p>
        </p:txBody>
      </p:sp>
      <p:grpSp>
        <p:nvGrpSpPr>
          <p:cNvPr id="2" name="Group 74"/>
          <p:cNvGrpSpPr>
            <a:grpSpLocks/>
          </p:cNvGrpSpPr>
          <p:nvPr/>
        </p:nvGrpSpPr>
        <p:grpSpPr bwMode="auto">
          <a:xfrm>
            <a:off x="3740150" y="893763"/>
            <a:ext cx="5554663" cy="3440112"/>
            <a:chOff x="2356" y="563"/>
            <a:chExt cx="3499" cy="2167"/>
          </a:xfrm>
        </p:grpSpPr>
        <p:sp>
          <p:nvSpPr>
            <p:cNvPr id="7223" name="Rectangle 55"/>
            <p:cNvSpPr>
              <a:spLocks noChangeArrowheads="1"/>
            </p:cNvSpPr>
            <p:nvPr/>
          </p:nvSpPr>
          <p:spPr bwMode="auto">
            <a:xfrm>
              <a:off x="3757" y="2425"/>
              <a:ext cx="2098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MSB = MPB + MEB </a:t>
              </a:r>
              <a:endParaRPr lang="en-US"/>
            </a:p>
          </p:txBody>
        </p:sp>
        <p:sp>
          <p:nvSpPr>
            <p:cNvPr id="7226" name="Line 58"/>
            <p:cNvSpPr>
              <a:spLocks noChangeShapeType="1"/>
            </p:cNvSpPr>
            <p:nvPr/>
          </p:nvSpPr>
          <p:spPr bwMode="auto">
            <a:xfrm>
              <a:off x="2356" y="563"/>
              <a:ext cx="1436" cy="1854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73"/>
          <p:cNvGrpSpPr>
            <a:grpSpLocks/>
          </p:cNvGrpSpPr>
          <p:nvPr/>
        </p:nvGrpSpPr>
        <p:grpSpPr bwMode="auto">
          <a:xfrm>
            <a:off x="3200400" y="1404938"/>
            <a:ext cx="3249613" cy="3413125"/>
            <a:chOff x="2016" y="885"/>
            <a:chExt cx="2047" cy="2150"/>
          </a:xfrm>
        </p:grpSpPr>
        <p:sp>
          <p:nvSpPr>
            <p:cNvPr id="7224" name="Rectangle 56"/>
            <p:cNvSpPr>
              <a:spLocks noChangeArrowheads="1"/>
            </p:cNvSpPr>
            <p:nvPr/>
          </p:nvSpPr>
          <p:spPr bwMode="auto">
            <a:xfrm>
              <a:off x="3427" y="2730"/>
              <a:ext cx="636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MPB </a:t>
              </a:r>
              <a:endParaRPr lang="en-US"/>
            </a:p>
          </p:txBody>
        </p:sp>
        <p:sp>
          <p:nvSpPr>
            <p:cNvPr id="7227" name="Line 59"/>
            <p:cNvSpPr>
              <a:spLocks noChangeShapeType="1"/>
            </p:cNvSpPr>
            <p:nvPr/>
          </p:nvSpPr>
          <p:spPr bwMode="auto">
            <a:xfrm>
              <a:off x="2016" y="885"/>
              <a:ext cx="1428" cy="1854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75"/>
          <p:cNvGrpSpPr>
            <a:grpSpLocks/>
          </p:cNvGrpSpPr>
          <p:nvPr/>
        </p:nvGrpSpPr>
        <p:grpSpPr bwMode="auto">
          <a:xfrm>
            <a:off x="3614738" y="1066800"/>
            <a:ext cx="3319462" cy="3668713"/>
            <a:chOff x="2277" y="672"/>
            <a:chExt cx="2091" cy="2311"/>
          </a:xfrm>
        </p:grpSpPr>
        <p:sp>
          <p:nvSpPr>
            <p:cNvPr id="7222" name="Rectangle 54"/>
            <p:cNvSpPr>
              <a:spLocks noChangeArrowheads="1"/>
            </p:cNvSpPr>
            <p:nvPr/>
          </p:nvSpPr>
          <p:spPr bwMode="auto">
            <a:xfrm>
              <a:off x="3848" y="672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MSC </a:t>
              </a:r>
              <a:endParaRPr lang="en-US"/>
            </a:p>
          </p:txBody>
        </p:sp>
        <p:sp>
          <p:nvSpPr>
            <p:cNvPr id="7228" name="Line 60"/>
            <p:cNvSpPr>
              <a:spLocks noChangeShapeType="1"/>
            </p:cNvSpPr>
            <p:nvPr/>
          </p:nvSpPr>
          <p:spPr bwMode="auto">
            <a:xfrm flipH="1">
              <a:off x="2277" y="780"/>
              <a:ext cx="1489" cy="2203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29" name="Freeform 61"/>
          <p:cNvSpPr>
            <a:spLocks/>
          </p:cNvSpPr>
          <p:nvPr/>
        </p:nvSpPr>
        <p:spPr bwMode="auto">
          <a:xfrm>
            <a:off x="2425700" y="2606675"/>
            <a:ext cx="2627313" cy="1203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55" y="0"/>
              </a:cxn>
              <a:cxn ang="0">
                <a:pos x="1655" y="1985"/>
              </a:cxn>
            </a:cxnLst>
            <a:rect l="0" t="0" r="r" b="b"/>
            <a:pathLst>
              <a:path w="1655" h="1985">
                <a:moveTo>
                  <a:pt x="0" y="0"/>
                </a:moveTo>
                <a:lnTo>
                  <a:pt x="1655" y="0"/>
                </a:lnTo>
                <a:lnTo>
                  <a:pt x="1655" y="1985"/>
                </a:lnTo>
              </a:path>
            </a:pathLst>
          </a:cu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0" name="Line 62"/>
          <p:cNvSpPr>
            <a:spLocks noChangeShapeType="1"/>
          </p:cNvSpPr>
          <p:nvPr/>
        </p:nvSpPr>
        <p:spPr bwMode="auto">
          <a:xfrm>
            <a:off x="4610100" y="3228975"/>
            <a:ext cx="1588" cy="2528888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1" name="Line 63"/>
          <p:cNvSpPr>
            <a:spLocks noChangeShapeType="1"/>
          </p:cNvSpPr>
          <p:nvPr/>
        </p:nvSpPr>
        <p:spPr bwMode="auto">
          <a:xfrm flipH="1">
            <a:off x="2425700" y="3810000"/>
            <a:ext cx="2627313" cy="1588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4" name="Freeform 66"/>
          <p:cNvSpPr>
            <a:spLocks/>
          </p:cNvSpPr>
          <p:nvPr/>
        </p:nvSpPr>
        <p:spPr bwMode="auto">
          <a:xfrm>
            <a:off x="2425700" y="850900"/>
            <a:ext cx="5446713" cy="49069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091"/>
              </a:cxn>
              <a:cxn ang="0">
                <a:pos x="3431" y="3091"/>
              </a:cxn>
            </a:cxnLst>
            <a:rect l="0" t="0" r="r" b="b"/>
            <a:pathLst>
              <a:path w="3431" h="3091">
                <a:moveTo>
                  <a:pt x="0" y="0"/>
                </a:moveTo>
                <a:lnTo>
                  <a:pt x="0" y="3091"/>
                </a:lnTo>
                <a:lnTo>
                  <a:pt x="3431" y="3091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78"/>
          <p:cNvGrpSpPr>
            <a:grpSpLocks/>
          </p:cNvGrpSpPr>
          <p:nvPr/>
        </p:nvGrpSpPr>
        <p:grpSpPr bwMode="auto">
          <a:xfrm>
            <a:off x="5143500" y="2819400"/>
            <a:ext cx="631825" cy="990600"/>
            <a:chOff x="3240" y="1776"/>
            <a:chExt cx="398" cy="624"/>
          </a:xfrm>
        </p:grpSpPr>
        <p:sp>
          <p:nvSpPr>
            <p:cNvPr id="7236" name="AutoShape 68"/>
            <p:cNvSpPr>
              <a:spLocks/>
            </p:cNvSpPr>
            <p:nvPr/>
          </p:nvSpPr>
          <p:spPr bwMode="auto">
            <a:xfrm>
              <a:off x="3240" y="1776"/>
              <a:ext cx="48" cy="624"/>
            </a:xfrm>
            <a:prstGeom prst="rightBrace">
              <a:avLst>
                <a:gd name="adj1" fmla="val 1083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37" name="Rectangle 69"/>
            <p:cNvSpPr>
              <a:spLocks noChangeArrowheads="1"/>
            </p:cNvSpPr>
            <p:nvPr/>
          </p:nvSpPr>
          <p:spPr bwMode="auto">
            <a:xfrm>
              <a:off x="3360" y="1968"/>
              <a:ext cx="278" cy="2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S* </a:t>
              </a:r>
              <a:endParaRPr lang="en-US"/>
            </a:p>
          </p:txBody>
        </p:sp>
      </p:grpSp>
      <p:grpSp>
        <p:nvGrpSpPr>
          <p:cNvPr id="6" name="Group 77"/>
          <p:cNvGrpSpPr>
            <a:grpSpLocks/>
          </p:cNvGrpSpPr>
          <p:nvPr/>
        </p:nvGrpSpPr>
        <p:grpSpPr bwMode="auto">
          <a:xfrm>
            <a:off x="4914900" y="1984375"/>
            <a:ext cx="593725" cy="696913"/>
            <a:chOff x="3096" y="1250"/>
            <a:chExt cx="374" cy="439"/>
          </a:xfrm>
        </p:grpSpPr>
        <p:sp>
          <p:nvSpPr>
            <p:cNvPr id="7221" name="Rectangle 53"/>
            <p:cNvSpPr>
              <a:spLocks noChangeArrowheads="1"/>
            </p:cNvSpPr>
            <p:nvPr/>
          </p:nvSpPr>
          <p:spPr bwMode="auto">
            <a:xfrm>
              <a:off x="3096" y="1250"/>
              <a:ext cx="374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Z* </a:t>
              </a:r>
              <a:endParaRPr lang="en-US"/>
            </a:p>
          </p:txBody>
        </p:sp>
        <p:sp>
          <p:nvSpPr>
            <p:cNvPr id="7238" name="Oval 70"/>
            <p:cNvSpPr>
              <a:spLocks noChangeArrowheads="1"/>
            </p:cNvSpPr>
            <p:nvPr/>
          </p:nvSpPr>
          <p:spPr bwMode="auto">
            <a:xfrm>
              <a:off x="3132" y="1584"/>
              <a:ext cx="106" cy="10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40" name="Line 72"/>
          <p:cNvSpPr>
            <a:spLocks noChangeShapeType="1"/>
          </p:cNvSpPr>
          <p:nvPr/>
        </p:nvSpPr>
        <p:spPr bwMode="auto">
          <a:xfrm>
            <a:off x="5051425" y="3886200"/>
            <a:ext cx="1588" cy="1871663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6"/>
          <p:cNvGrpSpPr>
            <a:grpSpLocks/>
          </p:cNvGrpSpPr>
          <p:nvPr/>
        </p:nvGrpSpPr>
        <p:grpSpPr bwMode="auto">
          <a:xfrm>
            <a:off x="4733925" y="3733800"/>
            <a:ext cx="455613" cy="628650"/>
            <a:chOff x="2982" y="2352"/>
            <a:chExt cx="287" cy="396"/>
          </a:xfrm>
        </p:grpSpPr>
        <p:sp>
          <p:nvSpPr>
            <p:cNvPr id="7225" name="Rectangle 57"/>
            <p:cNvSpPr>
              <a:spLocks noChangeArrowheads="1"/>
            </p:cNvSpPr>
            <p:nvPr/>
          </p:nvSpPr>
          <p:spPr bwMode="auto">
            <a:xfrm>
              <a:off x="2982" y="2443"/>
              <a:ext cx="287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Z </a:t>
              </a:r>
              <a:endParaRPr lang="en-US"/>
            </a:p>
          </p:txBody>
        </p:sp>
        <p:sp>
          <p:nvSpPr>
            <p:cNvPr id="7239" name="Oval 71"/>
            <p:cNvSpPr>
              <a:spLocks noChangeArrowheads="1"/>
            </p:cNvSpPr>
            <p:nvPr/>
          </p:nvSpPr>
          <p:spPr bwMode="auto">
            <a:xfrm>
              <a:off x="3120" y="2352"/>
              <a:ext cx="106" cy="10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" grpId="0" animBg="1"/>
      <p:bldP spid="7230" grpId="0" animBg="1"/>
      <p:bldP spid="7231" grpId="0" animBg="1"/>
      <p:bldP spid="72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dirty="0" smtClean="0">
                <a:cs typeface="Arial" charset="0"/>
              </a:rPr>
              <a:t>User Charges &amp; Efficiency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Can also create efficiency if benefits of government goods are congestible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Road Congestion example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No price required if traffic is below the point of congestion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Above that, price may be charged equivalent to the point where </a:t>
            </a:r>
            <a:r>
              <a:rPr lang="en-US" sz="2400" dirty="0" err="1" smtClean="0"/>
              <a:t>MSB</a:t>
            </a:r>
            <a:r>
              <a:rPr lang="en-US" sz="2400" dirty="0" smtClean="0"/>
              <a:t>=</a:t>
            </a:r>
            <a:r>
              <a:rPr lang="en-US" sz="2400" dirty="0" err="1" smtClean="0"/>
              <a:t>MSC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sz="2400" dirty="0" smtClean="0"/>
              <a:t>User </a:t>
            </a:r>
            <a:r>
              <a:rPr lang="en-US" sz="2400" dirty="0"/>
              <a:t>Charges for a Congestible Government-Supplied Service</a:t>
            </a:r>
          </a:p>
        </p:txBody>
      </p:sp>
      <p:sp>
        <p:nvSpPr>
          <p:cNvPr id="8245" name="Rectangle 53"/>
          <p:cNvSpPr>
            <a:spLocks noChangeArrowheads="1"/>
          </p:cNvSpPr>
          <p:nvPr/>
        </p:nvSpPr>
        <p:spPr bwMode="auto">
          <a:xfrm rot="16200000">
            <a:off x="-1369218" y="3564731"/>
            <a:ext cx="4811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User Charges (Cents per Mile) </a:t>
            </a:r>
            <a:endParaRPr lang="en-US"/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3263900" y="6019800"/>
            <a:ext cx="4217988" cy="396875"/>
            <a:chOff x="1990" y="3937"/>
            <a:chExt cx="2657" cy="250"/>
          </a:xfrm>
        </p:grpSpPr>
        <p:sp>
          <p:nvSpPr>
            <p:cNvPr id="8246" name="Rectangle 54"/>
            <p:cNvSpPr>
              <a:spLocks noChangeArrowheads="1"/>
            </p:cNvSpPr>
            <p:nvPr/>
          </p:nvSpPr>
          <p:spPr bwMode="auto">
            <a:xfrm>
              <a:off x="1990" y="3937"/>
              <a:ext cx="1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V</a:t>
              </a:r>
              <a:endParaRPr lang="en-US"/>
            </a:p>
          </p:txBody>
        </p:sp>
        <p:sp>
          <p:nvSpPr>
            <p:cNvPr id="8247" name="Rectangle 55"/>
            <p:cNvSpPr>
              <a:spLocks noChangeArrowheads="1"/>
            </p:cNvSpPr>
            <p:nvPr/>
          </p:nvSpPr>
          <p:spPr bwMode="auto">
            <a:xfrm>
              <a:off x="2112" y="3937"/>
              <a:ext cx="253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ehicles per Mile per Hour </a:t>
              </a:r>
              <a:endParaRPr lang="en-US"/>
            </a:p>
          </p:txBody>
        </p:sp>
      </p:grpSp>
      <p:sp>
        <p:nvSpPr>
          <p:cNvPr id="8249" name="Rectangle 57"/>
          <p:cNvSpPr>
            <a:spLocks noChangeArrowheads="1"/>
          </p:cNvSpPr>
          <p:nvPr/>
        </p:nvSpPr>
        <p:spPr bwMode="auto">
          <a:xfrm>
            <a:off x="1682750" y="546258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8251" name="Rectangle 59"/>
          <p:cNvSpPr>
            <a:spLocks noChangeArrowheads="1"/>
          </p:cNvSpPr>
          <p:nvPr/>
        </p:nvSpPr>
        <p:spPr bwMode="auto">
          <a:xfrm>
            <a:off x="5189538" y="4892675"/>
            <a:ext cx="43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8253" name="Rectangle 61"/>
          <p:cNvSpPr>
            <a:spLocks noChangeArrowheads="1"/>
          </p:cNvSpPr>
          <p:nvPr/>
        </p:nvSpPr>
        <p:spPr bwMode="auto">
          <a:xfrm>
            <a:off x="1309688" y="4356100"/>
            <a:ext cx="460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20 </a:t>
            </a:r>
            <a:endParaRPr lang="en-US"/>
          </a:p>
        </p:txBody>
      </p:sp>
      <p:sp>
        <p:nvSpPr>
          <p:cNvPr id="8255" name="Rectangle 63"/>
          <p:cNvSpPr>
            <a:spLocks noChangeArrowheads="1"/>
          </p:cNvSpPr>
          <p:nvPr/>
        </p:nvSpPr>
        <p:spPr bwMode="auto">
          <a:xfrm>
            <a:off x="7542213" y="4867275"/>
            <a:ext cx="43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grpSp>
        <p:nvGrpSpPr>
          <p:cNvPr id="3" name="Group 87"/>
          <p:cNvGrpSpPr>
            <a:grpSpLocks/>
          </p:cNvGrpSpPr>
          <p:nvPr/>
        </p:nvGrpSpPr>
        <p:grpSpPr bwMode="auto">
          <a:xfrm>
            <a:off x="5621338" y="3305175"/>
            <a:ext cx="1833562" cy="2028825"/>
            <a:chOff x="3541" y="2082"/>
            <a:chExt cx="1155" cy="1278"/>
          </a:xfrm>
        </p:grpSpPr>
        <p:sp>
          <p:nvSpPr>
            <p:cNvPr id="8277" name="Line 85"/>
            <p:cNvSpPr>
              <a:spLocks noChangeShapeType="1"/>
            </p:cNvSpPr>
            <p:nvPr/>
          </p:nvSpPr>
          <p:spPr bwMode="auto">
            <a:xfrm flipH="1" flipV="1">
              <a:off x="3976" y="2352"/>
              <a:ext cx="720" cy="1008"/>
            </a:xfrm>
            <a:prstGeom prst="line">
              <a:avLst/>
            </a:pr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61" name="Rectangle 69"/>
            <p:cNvSpPr>
              <a:spLocks noChangeArrowheads="1"/>
            </p:cNvSpPr>
            <p:nvPr/>
          </p:nvSpPr>
          <p:spPr bwMode="auto">
            <a:xfrm>
              <a:off x="3541" y="2082"/>
              <a:ext cx="10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D</a:t>
              </a:r>
              <a:r>
                <a:rPr lang="en-US" sz="2600" baseline="-25000">
                  <a:solidFill>
                    <a:srgbClr val="000000"/>
                  </a:solidFill>
                  <a:latin typeface="Arial" charset="0"/>
                </a:rPr>
                <a:t>2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= MSB</a:t>
              </a:r>
              <a:r>
                <a:rPr lang="en-US" sz="2600" baseline="-25000">
                  <a:solidFill>
                    <a:srgbClr val="000000"/>
                  </a:solidFill>
                  <a:latin typeface="Arial" charset="0"/>
                </a:rPr>
                <a:t>2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</a:t>
              </a:r>
            </a:p>
          </p:txBody>
        </p:sp>
      </p:grpSp>
      <p:sp>
        <p:nvSpPr>
          <p:cNvPr id="8264" name="Line 72"/>
          <p:cNvSpPr>
            <a:spLocks noChangeShapeType="1"/>
          </p:cNvSpPr>
          <p:nvPr/>
        </p:nvSpPr>
        <p:spPr bwMode="auto">
          <a:xfrm>
            <a:off x="7445375" y="3568700"/>
            <a:ext cx="1588" cy="1782763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69" name="Freeform 77"/>
          <p:cNvSpPr>
            <a:spLocks/>
          </p:cNvSpPr>
          <p:nvPr/>
        </p:nvSpPr>
        <p:spPr bwMode="auto">
          <a:xfrm>
            <a:off x="1792288" y="4549775"/>
            <a:ext cx="5100637" cy="801688"/>
          </a:xfrm>
          <a:custGeom>
            <a:avLst/>
            <a:gdLst/>
            <a:ahLst/>
            <a:cxnLst>
              <a:cxn ang="0">
                <a:pos x="3213" y="505"/>
              </a:cxn>
              <a:cxn ang="0">
                <a:pos x="3213" y="0"/>
              </a:cxn>
              <a:cxn ang="0">
                <a:pos x="0" y="0"/>
              </a:cxn>
            </a:cxnLst>
            <a:rect l="0" t="0" r="r" b="b"/>
            <a:pathLst>
              <a:path w="3213" h="505">
                <a:moveTo>
                  <a:pt x="3213" y="505"/>
                </a:moveTo>
                <a:lnTo>
                  <a:pt x="3213" y="0"/>
                </a:lnTo>
                <a:lnTo>
                  <a:pt x="0" y="0"/>
                </a:lnTo>
              </a:path>
            </a:pathLst>
          </a:cu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73" name="Freeform 81"/>
          <p:cNvSpPr>
            <a:spLocks/>
          </p:cNvSpPr>
          <p:nvPr/>
        </p:nvSpPr>
        <p:spPr bwMode="auto">
          <a:xfrm>
            <a:off x="1792288" y="1495425"/>
            <a:ext cx="6178550" cy="39671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429"/>
              </a:cxn>
              <a:cxn ang="0">
                <a:pos x="340" y="2429"/>
              </a:cxn>
              <a:cxn ang="0">
                <a:pos x="392" y="2359"/>
              </a:cxn>
              <a:cxn ang="0">
                <a:pos x="444" y="2499"/>
              </a:cxn>
              <a:cxn ang="0">
                <a:pos x="488" y="2429"/>
              </a:cxn>
              <a:cxn ang="0">
                <a:pos x="3892" y="2429"/>
              </a:cxn>
            </a:cxnLst>
            <a:rect l="0" t="0" r="r" b="b"/>
            <a:pathLst>
              <a:path w="3892" h="2499">
                <a:moveTo>
                  <a:pt x="0" y="0"/>
                </a:moveTo>
                <a:lnTo>
                  <a:pt x="0" y="2429"/>
                </a:lnTo>
                <a:lnTo>
                  <a:pt x="340" y="2429"/>
                </a:lnTo>
                <a:lnTo>
                  <a:pt x="392" y="2359"/>
                </a:lnTo>
                <a:lnTo>
                  <a:pt x="444" y="2499"/>
                </a:lnTo>
                <a:lnTo>
                  <a:pt x="488" y="2429"/>
                </a:lnTo>
                <a:lnTo>
                  <a:pt x="3892" y="2429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3368675" y="3416300"/>
            <a:ext cx="1784350" cy="2005013"/>
            <a:chOff x="2122" y="2152"/>
            <a:chExt cx="1124" cy="1263"/>
          </a:xfrm>
        </p:grpSpPr>
        <p:sp>
          <p:nvSpPr>
            <p:cNvPr id="8258" name="Rectangle 66"/>
            <p:cNvSpPr>
              <a:spLocks noChangeArrowheads="1"/>
            </p:cNvSpPr>
            <p:nvPr/>
          </p:nvSpPr>
          <p:spPr bwMode="auto">
            <a:xfrm>
              <a:off x="2122" y="2152"/>
              <a:ext cx="10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D</a:t>
              </a:r>
              <a:r>
                <a:rPr lang="en-US" sz="2600" baseline="-25000">
                  <a:solidFill>
                    <a:srgbClr val="000000"/>
                  </a:solidFill>
                  <a:latin typeface="Arial" charset="0"/>
                </a:rPr>
                <a:t>1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= MSB</a:t>
              </a:r>
              <a:r>
                <a:rPr lang="en-US" sz="2600" baseline="-25000">
                  <a:solidFill>
                    <a:srgbClr val="000000"/>
                  </a:solidFill>
                  <a:latin typeface="Arial" charset="0"/>
                </a:rPr>
                <a:t>1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8268" name="Line 76"/>
            <p:cNvSpPr>
              <a:spLocks noChangeShapeType="1"/>
            </p:cNvSpPr>
            <p:nvPr/>
          </p:nvSpPr>
          <p:spPr bwMode="auto">
            <a:xfrm flipH="1" flipV="1">
              <a:off x="2601" y="2422"/>
              <a:ext cx="583" cy="940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74" name="Oval 82"/>
            <p:cNvSpPr>
              <a:spLocks noChangeArrowheads="1"/>
            </p:cNvSpPr>
            <p:nvPr/>
          </p:nvSpPr>
          <p:spPr bwMode="auto">
            <a:xfrm>
              <a:off x="3140" y="3309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95"/>
          <p:cNvGrpSpPr>
            <a:grpSpLocks/>
          </p:cNvGrpSpPr>
          <p:nvPr/>
        </p:nvGrpSpPr>
        <p:grpSpPr bwMode="auto">
          <a:xfrm>
            <a:off x="1792288" y="2076450"/>
            <a:ext cx="6616700" cy="3275013"/>
            <a:chOff x="1129" y="1308"/>
            <a:chExt cx="4168" cy="2063"/>
          </a:xfrm>
        </p:grpSpPr>
        <p:sp>
          <p:nvSpPr>
            <p:cNvPr id="8270" name="Freeform 78"/>
            <p:cNvSpPr>
              <a:spLocks/>
            </p:cNvSpPr>
            <p:nvPr/>
          </p:nvSpPr>
          <p:spPr bwMode="auto">
            <a:xfrm>
              <a:off x="1129" y="1308"/>
              <a:ext cx="148" cy="20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8" y="0"/>
                </a:cxn>
                <a:cxn ang="0">
                  <a:pos x="148" y="2063"/>
                </a:cxn>
              </a:cxnLst>
              <a:rect l="0" t="0" r="r" b="b"/>
              <a:pathLst>
                <a:path w="148" h="2063">
                  <a:moveTo>
                    <a:pt x="0" y="0"/>
                  </a:moveTo>
                  <a:lnTo>
                    <a:pt x="148" y="0"/>
                  </a:lnTo>
                  <a:lnTo>
                    <a:pt x="148" y="2063"/>
                  </a:lnTo>
                </a:path>
              </a:pathLst>
            </a:custGeom>
            <a:noFill/>
            <a:ln w="82550">
              <a:solidFill>
                <a:srgbClr val="00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94"/>
            <p:cNvGrpSpPr>
              <a:grpSpLocks/>
            </p:cNvGrpSpPr>
            <p:nvPr/>
          </p:nvGrpSpPr>
          <p:grpSpPr bwMode="auto">
            <a:xfrm>
              <a:off x="3816" y="2117"/>
              <a:ext cx="1481" cy="1243"/>
              <a:chOff x="3816" y="2117"/>
              <a:chExt cx="1481" cy="1243"/>
            </a:xfrm>
          </p:grpSpPr>
          <p:sp>
            <p:nvSpPr>
              <p:cNvPr id="8276" name="Freeform 84"/>
              <p:cNvSpPr>
                <a:spLocks/>
              </p:cNvSpPr>
              <p:nvPr/>
            </p:nvSpPr>
            <p:spPr bwMode="auto">
              <a:xfrm>
                <a:off x="3816" y="2256"/>
                <a:ext cx="864" cy="1104"/>
              </a:xfrm>
              <a:custGeom>
                <a:avLst/>
                <a:gdLst/>
                <a:ahLst/>
                <a:cxnLst>
                  <a:cxn ang="0">
                    <a:pos x="864" y="0"/>
                  </a:cxn>
                  <a:cxn ang="0">
                    <a:pos x="0" y="1104"/>
                  </a:cxn>
                </a:cxnLst>
                <a:rect l="0" t="0" r="r" b="b"/>
                <a:pathLst>
                  <a:path w="864" h="1104">
                    <a:moveTo>
                      <a:pt x="864" y="0"/>
                    </a:moveTo>
                    <a:cubicBezTo>
                      <a:pt x="749" y="628"/>
                      <a:pt x="0" y="1104"/>
                      <a:pt x="0" y="1104"/>
                    </a:cubicBezTo>
                  </a:path>
                </a:pathLst>
              </a:custGeom>
              <a:noFill/>
              <a:ln w="76200" cmpd="sng">
                <a:solidFill>
                  <a:srgbClr val="006600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63" name="Rectangle 71"/>
              <p:cNvSpPr>
                <a:spLocks noChangeArrowheads="1"/>
              </p:cNvSpPr>
              <p:nvPr/>
            </p:nvSpPr>
            <p:spPr bwMode="auto">
              <a:xfrm>
                <a:off x="4777" y="2117"/>
                <a:ext cx="52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i="1">
                    <a:solidFill>
                      <a:srgbClr val="000000"/>
                    </a:solidFill>
                    <a:latin typeface="Arial" charset="0"/>
                  </a:rPr>
                  <a:t>MSC </a:t>
                </a:r>
                <a:endParaRPr lang="en-US"/>
              </a:p>
            </p:txBody>
          </p:sp>
          <p:sp>
            <p:nvSpPr>
              <p:cNvPr id="8272" name="Oval 80"/>
              <p:cNvSpPr>
                <a:spLocks noChangeArrowheads="1"/>
              </p:cNvSpPr>
              <p:nvPr/>
            </p:nvSpPr>
            <p:spPr bwMode="auto">
              <a:xfrm>
                <a:off x="4620" y="2212"/>
                <a:ext cx="106" cy="115"/>
              </a:xfrm>
              <a:prstGeom prst="ellipse">
                <a:avLst/>
              </a:prstGeom>
              <a:solidFill>
                <a:srgbClr val="660066"/>
              </a:solidFill>
              <a:ln w="26988">
                <a:solidFill>
                  <a:srgbClr val="66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8281" name="Rectangle 89"/>
          <p:cNvSpPr>
            <a:spLocks noChangeArrowheads="1"/>
          </p:cNvSpPr>
          <p:nvPr/>
        </p:nvSpPr>
        <p:spPr bwMode="auto">
          <a:xfrm>
            <a:off x="4895850" y="546258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80</a:t>
            </a:r>
            <a:endParaRPr lang="en-US"/>
          </a:p>
        </p:txBody>
      </p:sp>
      <p:sp>
        <p:nvSpPr>
          <p:cNvPr id="8282" name="Rectangle 90"/>
          <p:cNvSpPr>
            <a:spLocks noChangeArrowheads="1"/>
          </p:cNvSpPr>
          <p:nvPr/>
        </p:nvSpPr>
        <p:spPr bwMode="auto">
          <a:xfrm>
            <a:off x="5772150" y="5462588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600">
                <a:solidFill>
                  <a:srgbClr val="000000"/>
                </a:solidFill>
                <a:latin typeface="Arial" charset="0"/>
              </a:rPr>
              <a:t>100</a:t>
            </a:r>
            <a:endParaRPr lang="en-US"/>
          </a:p>
        </p:txBody>
      </p:sp>
      <p:sp>
        <p:nvSpPr>
          <p:cNvPr id="8283" name="Rectangle 91"/>
          <p:cNvSpPr>
            <a:spLocks noChangeArrowheads="1"/>
          </p:cNvSpPr>
          <p:nvPr/>
        </p:nvSpPr>
        <p:spPr bwMode="auto">
          <a:xfrm>
            <a:off x="6600825" y="5462588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600">
                <a:solidFill>
                  <a:srgbClr val="000000"/>
                </a:solidFill>
                <a:latin typeface="Arial" charset="0"/>
              </a:rPr>
              <a:t>120</a:t>
            </a:r>
            <a:endParaRPr lang="en-US"/>
          </a:p>
        </p:txBody>
      </p:sp>
      <p:sp>
        <p:nvSpPr>
          <p:cNvPr id="8284" name="Rectangle 92"/>
          <p:cNvSpPr>
            <a:spLocks noChangeArrowheads="1"/>
          </p:cNvSpPr>
          <p:nvPr/>
        </p:nvSpPr>
        <p:spPr bwMode="auto">
          <a:xfrm>
            <a:off x="7223125" y="5462588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600">
                <a:solidFill>
                  <a:srgbClr val="000000"/>
                </a:solidFill>
                <a:latin typeface="Arial" charset="0"/>
              </a:rPr>
              <a:t>150</a:t>
            </a:r>
            <a:endParaRPr lang="en-US"/>
          </a:p>
        </p:txBody>
      </p:sp>
      <p:grpSp>
        <p:nvGrpSpPr>
          <p:cNvPr id="7" name="Group 88"/>
          <p:cNvGrpSpPr>
            <a:grpSpLocks/>
          </p:cNvGrpSpPr>
          <p:nvPr/>
        </p:nvGrpSpPr>
        <p:grpSpPr bwMode="auto">
          <a:xfrm>
            <a:off x="6754813" y="3941763"/>
            <a:ext cx="441325" cy="690562"/>
            <a:chOff x="4255" y="2483"/>
            <a:chExt cx="278" cy="435"/>
          </a:xfrm>
        </p:grpSpPr>
        <p:sp>
          <p:nvSpPr>
            <p:cNvPr id="8250" name="Rectangle 58"/>
            <p:cNvSpPr>
              <a:spLocks noChangeArrowheads="1"/>
            </p:cNvSpPr>
            <p:nvPr/>
          </p:nvSpPr>
          <p:spPr bwMode="auto">
            <a:xfrm>
              <a:off x="4255" y="2483"/>
              <a:ext cx="2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E* </a:t>
              </a:r>
              <a:endParaRPr lang="en-US"/>
            </a:p>
          </p:txBody>
        </p:sp>
        <p:sp>
          <p:nvSpPr>
            <p:cNvPr id="8271" name="Oval 79"/>
            <p:cNvSpPr>
              <a:spLocks noChangeArrowheads="1"/>
            </p:cNvSpPr>
            <p:nvPr/>
          </p:nvSpPr>
          <p:spPr bwMode="auto">
            <a:xfrm>
              <a:off x="4292" y="2812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93"/>
          <p:cNvGrpSpPr>
            <a:grpSpLocks/>
          </p:cNvGrpSpPr>
          <p:nvPr/>
        </p:nvGrpSpPr>
        <p:grpSpPr bwMode="auto">
          <a:xfrm>
            <a:off x="5815013" y="4897438"/>
            <a:ext cx="458787" cy="523875"/>
            <a:chOff x="3663" y="3085"/>
            <a:chExt cx="289" cy="330"/>
          </a:xfrm>
        </p:grpSpPr>
        <p:sp>
          <p:nvSpPr>
            <p:cNvPr id="8254" name="Rectangle 62"/>
            <p:cNvSpPr>
              <a:spLocks noChangeArrowheads="1"/>
            </p:cNvSpPr>
            <p:nvPr/>
          </p:nvSpPr>
          <p:spPr bwMode="auto">
            <a:xfrm>
              <a:off x="3663" y="3085"/>
              <a:ext cx="2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N* </a:t>
              </a:r>
              <a:endParaRPr lang="en-US"/>
            </a:p>
          </p:txBody>
        </p:sp>
        <p:sp>
          <p:nvSpPr>
            <p:cNvPr id="8275" name="Oval 83"/>
            <p:cNvSpPr>
              <a:spLocks noChangeArrowheads="1"/>
            </p:cNvSpPr>
            <p:nvPr/>
          </p:nvSpPr>
          <p:spPr bwMode="auto">
            <a:xfrm>
              <a:off x="3749" y="3309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8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5" grpId="0" autoUpdateAnimBg="0"/>
      <p:bldP spid="8264" grpId="0" animBg="1"/>
      <p:bldP spid="82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Government Enterprise</a:t>
            </a:r>
            <a:r>
              <a:rPr lang="en-US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Local Utilities</a:t>
            </a:r>
            <a:endParaRPr lang="en-US">
              <a:cs typeface="Times New Roman" pitchFamily="18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Lotteries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3424975</TotalTime>
  <Words>522</Words>
  <Application>Microsoft Office PowerPoint</Application>
  <PresentationFormat>On-screen Show (4:3)</PresentationFormat>
  <Paragraphs>141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Public Finance  (MPA405)</vt:lpstr>
      <vt:lpstr>Lecture 22: Introduction to Government Finance </vt:lpstr>
      <vt:lpstr>Criteria for Evaluating Alternative Methods of Government Finance </vt:lpstr>
      <vt:lpstr>Criteria for Evaluating Alternative Methods of Government Finance </vt:lpstr>
      <vt:lpstr>Tax Compliance and Evasion </vt:lpstr>
      <vt:lpstr>Tax Compliance and Evasion </vt:lpstr>
      <vt:lpstr>Reducing Tax Evasion</vt:lpstr>
      <vt:lpstr>Alternatives to Taxation </vt:lpstr>
      <vt:lpstr>Inflationary Finance</vt:lpstr>
      <vt:lpstr>More alternatives to Taxation </vt:lpstr>
      <vt:lpstr>User Charges &amp; Efficiency</vt:lpstr>
      <vt:lpstr>User Charges and Efficiency</vt:lpstr>
      <vt:lpstr>User Charges &amp; Efficiency</vt:lpstr>
      <vt:lpstr>User Charges for a Congestible Government-Supplied Service</vt:lpstr>
      <vt:lpstr>Government Enterprise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118</cp:revision>
  <dcterms:created xsi:type="dcterms:W3CDTF">2007-12-31T19:03:12Z</dcterms:created>
  <dcterms:modified xsi:type="dcterms:W3CDTF">2014-07-10T20:57:22Z</dcterms:modified>
</cp:coreProperties>
</file>