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409" r:id="rId3"/>
    <p:sldId id="379" r:id="rId4"/>
    <p:sldId id="380" r:id="rId5"/>
    <p:sldId id="381" r:id="rId6"/>
    <p:sldId id="383" r:id="rId7"/>
    <p:sldId id="384" r:id="rId8"/>
    <p:sldId id="386" r:id="rId9"/>
    <p:sldId id="393" r:id="rId10"/>
    <p:sldId id="394" r:id="rId11"/>
    <p:sldId id="419" r:id="rId12"/>
    <p:sldId id="420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1C5A9-5DBB-4FA1-8155-0513C6C89E95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3600" dirty="0" smtClean="0">
                <a:latin typeface="Arial" charset="0"/>
                <a:cs typeface="Times New Roman" pitchFamily="18" charset="0"/>
              </a:rPr>
              <a:t>Lecture 20: Social Security and Social Insurance (</a:t>
            </a:r>
            <a:r>
              <a:rPr lang="en-US" sz="3600" dirty="0" err="1" smtClean="0">
                <a:latin typeface="Arial" charset="0"/>
                <a:cs typeface="Times New Roman" pitchFamily="18" charset="0"/>
              </a:rPr>
              <a:t>contd</a:t>
            </a:r>
            <a:r>
              <a:rPr lang="en-US" sz="3600" dirty="0" smtClean="0">
                <a:latin typeface="Arial" charset="0"/>
                <a:cs typeface="Times New Roman" pitchFamily="18" charset="0"/>
              </a:rPr>
              <a:t>…)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 charset="0"/>
              </a:rPr>
              <a:t>Problems with Health Insurance</a:t>
            </a: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Asymmetric Information</a:t>
            </a:r>
            <a:r>
              <a:rPr lang="en-US">
                <a:latin typeface="Arial" charset="0"/>
                <a:cs typeface="Arial" charset="0"/>
              </a:rPr>
              <a:t>: 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Sellers know more about the health care needs than buyers. 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This can lead to over-consumption.</a:t>
            </a:r>
            <a:endParaRPr lang="en-US">
              <a:cs typeface="Times New Roman" pitchFamily="18" charset="0"/>
            </a:endParaRPr>
          </a:p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Arial" charset="0"/>
              </a:rPr>
              <a:t>Problems with Health Insurance</a:t>
            </a:r>
            <a:br>
              <a:rPr lang="en-US">
                <a:cs typeface="Arial" charset="0"/>
              </a:rPr>
            </a:br>
            <a:r>
              <a:rPr lang="en-US">
                <a:cs typeface="Arial" charset="0"/>
              </a:rPr>
              <a:t> (continued)</a:t>
            </a:r>
            <a:r>
              <a:rPr lang="en-US"/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572000"/>
          </a:xfrm>
        </p:spPr>
        <p:txBody>
          <a:bodyPr/>
          <a:lstStyle/>
          <a:p>
            <a:r>
              <a:rPr lang="en-US" sz="2800">
                <a:solidFill>
                  <a:srgbClr val="660066"/>
                </a:solidFill>
                <a:latin typeface="Arial" charset="0"/>
                <a:cs typeface="Arial" charset="0"/>
              </a:rPr>
              <a:t>Adverse Selection</a:t>
            </a:r>
            <a:endParaRPr lang="en-US" sz="2800">
              <a:latin typeface="Arial" charset="0"/>
              <a:cs typeface="Arial" charset="0"/>
            </a:endParaRPr>
          </a:p>
          <a:p>
            <a:pPr lvl="1"/>
            <a:r>
              <a:rPr lang="en-US" sz="2400">
                <a:latin typeface="Arial" charset="0"/>
                <a:cs typeface="Arial" charset="0"/>
              </a:rPr>
              <a:t>People at greater risk for high health expenses will purchase health insurance even at very high premiums. </a:t>
            </a:r>
          </a:p>
          <a:p>
            <a:pPr lvl="1"/>
            <a:r>
              <a:rPr lang="en-US" sz="2400">
                <a:latin typeface="Arial" charset="0"/>
                <a:cs typeface="Arial" charset="0"/>
              </a:rPr>
              <a:t>At those higher premiums people who are healthy may opt to go without insurance leading to a situation where insurance companies must raise rates. </a:t>
            </a:r>
          </a:p>
          <a:p>
            <a:pPr lvl="1"/>
            <a:r>
              <a:rPr lang="en-US" sz="2400">
                <a:latin typeface="Arial" charset="0"/>
                <a:cs typeface="Arial" charset="0"/>
              </a:rPr>
              <a:t>This problem can create a vicious cycle that drives insurance companies out of business and leaves people without health insurance.</a:t>
            </a: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Arial" charset="0"/>
              </a:rPr>
              <a:t>Problems with Health Insurance</a:t>
            </a:r>
            <a:br>
              <a:rPr lang="en-US">
                <a:cs typeface="Arial" charset="0"/>
              </a:rPr>
            </a:br>
            <a:r>
              <a:rPr lang="en-US">
                <a:cs typeface="Arial" charset="0"/>
              </a:rPr>
              <a:t> (continued)</a:t>
            </a:r>
            <a:r>
              <a:rPr lang="en-US"/>
              <a:t> </a:t>
            </a:r>
            <a:r>
              <a:rPr lang="en-US">
                <a:cs typeface="Times New Roman" pitchFamily="18" charset="0"/>
              </a:rPr>
              <a:t/>
            </a:r>
            <a:br>
              <a:rPr lang="en-US">
                <a:cs typeface="Times New Roman" pitchFamily="18" charset="0"/>
              </a:rPr>
            </a:br>
            <a:endParaRPr lang="en-US">
              <a:cs typeface="Times New Roman" pitchFamily="18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Third-Party Payments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Neither the insured nor the physician has incentive to keep costs down. 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This leads to over-consumption. 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Patients evaluate the benefits of a procedure against only a fraction (their coinsurance rate) of the cost.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cs typeface="Arial" charset="0"/>
              </a:rPr>
              <a:t>Problems with Health Insurance</a:t>
            </a:r>
            <a:br>
              <a:rPr lang="en-US">
                <a:cs typeface="Arial" charset="0"/>
              </a:rPr>
            </a:br>
            <a:r>
              <a:rPr lang="en-US">
                <a:cs typeface="Arial" charset="0"/>
              </a:rPr>
              <a:t> (continued)</a:t>
            </a:r>
            <a:r>
              <a:rPr lang="en-US"/>
              <a:t>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rgbClr val="660066"/>
                </a:solidFill>
                <a:latin typeface="Arial" charset="0"/>
                <a:cs typeface="Arial" charset="0"/>
              </a:rPr>
              <a:t>Moral Hazard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People with insurance often behave in ways that cause them to need the insurance. </a:t>
            </a:r>
          </a:p>
          <a:p>
            <a:pPr lvl="1"/>
            <a:r>
              <a:rPr lang="en-US">
                <a:latin typeface="Arial" charset="0"/>
                <a:cs typeface="Arial" charset="0"/>
              </a:rPr>
              <a:t>People may fail to eat right and exercise knowing that they have health insurance to help defray the monetary costs of such a decision.</a:t>
            </a:r>
            <a:endParaRPr lang="en-US"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4000">
                <a:cs typeface="Arial" charset="0"/>
              </a:rPr>
              <a:t>Other Features Contributing to Inefficiency and High Cost</a:t>
            </a:r>
            <a:r>
              <a:rPr lang="en-US" sz="4000">
                <a:cs typeface="Times New Roman" pitchFamily="18" charset="0"/>
              </a:rPr>
              <a:t/>
            </a:r>
            <a:br>
              <a:rPr lang="en-US" sz="4000">
                <a:cs typeface="Times New Roman" pitchFamily="18" charset="0"/>
              </a:rPr>
            </a:br>
            <a:endParaRPr lang="en-US" sz="4000">
              <a:cs typeface="Times New Roman" pitchFamily="18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10600" cy="44196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sz="2800" dirty="0">
                <a:solidFill>
                  <a:srgbClr val="660066"/>
                </a:solidFill>
                <a:latin typeface="Arial" charset="0"/>
                <a:cs typeface="Arial" charset="0"/>
              </a:rPr>
              <a:t>Malpractice Insurance:</a:t>
            </a:r>
            <a:r>
              <a:rPr lang="en-US" sz="2800" dirty="0">
                <a:latin typeface="Arial" charset="0"/>
                <a:cs typeface="Arial" charset="0"/>
              </a:rPr>
              <a:t> Doctors must pay high malpractice insurance premiums. These costs are passed on to health insurance companies and then on to patients in the form of higher insurance premiums.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800" dirty="0" smtClean="0">
              <a:solidFill>
                <a:srgbClr val="660066"/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Uninsured </a:t>
            </a:r>
            <a:r>
              <a:rPr lang="en-US" sz="2800" dirty="0">
                <a:solidFill>
                  <a:srgbClr val="660066"/>
                </a:solidFill>
                <a:latin typeface="Arial" charset="0"/>
                <a:cs typeface="Arial" charset="0"/>
              </a:rPr>
              <a:t>Patients:</a:t>
            </a:r>
            <a:r>
              <a:rPr lang="en-US" sz="2800" dirty="0">
                <a:latin typeface="Arial" charset="0"/>
                <a:cs typeface="Arial" charset="0"/>
              </a:rPr>
              <a:t> Doctors and hospitals that accept </a:t>
            </a:r>
            <a:r>
              <a:rPr lang="en-US" sz="2800" dirty="0" smtClean="0">
                <a:latin typeface="Arial" charset="0"/>
                <a:cs typeface="Arial" charset="0"/>
              </a:rPr>
              <a:t>poor </a:t>
            </a:r>
            <a:r>
              <a:rPr lang="en-US" sz="2800" dirty="0">
                <a:latin typeface="Arial" charset="0"/>
                <a:cs typeface="Arial" charset="0"/>
              </a:rPr>
              <a:t>patients are not able to deny service to patients based on their ability to pay</a:t>
            </a:r>
            <a:r>
              <a:rPr lang="en-US" sz="2800" dirty="0" smtClean="0">
                <a:latin typeface="Arial" charset="0"/>
                <a:cs typeface="Arial" charset="0"/>
              </a:rPr>
              <a:t>. They may charge extra from those who are insured or can pay out of their pocket</a:t>
            </a:r>
            <a:r>
              <a:rPr lang="en-US" sz="2800" dirty="0">
                <a:latin typeface="Arial" charset="0"/>
                <a:cs typeface="Arial" charset="0"/>
              </a:rPr>
              <a:t> </a:t>
            </a:r>
            <a:endParaRPr lang="en-US" sz="28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800" dirty="0" smtClean="0">
              <a:solidFill>
                <a:srgbClr val="660066"/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660066"/>
                </a:solidFill>
                <a:latin typeface="Arial" charset="0"/>
                <a:cs typeface="Arial" charset="0"/>
              </a:rPr>
              <a:t>Technological </a:t>
            </a:r>
            <a:r>
              <a:rPr lang="en-US" sz="2800" dirty="0">
                <a:solidFill>
                  <a:srgbClr val="660066"/>
                </a:solidFill>
                <a:latin typeface="Arial" charset="0"/>
                <a:cs typeface="Arial" charset="0"/>
              </a:rPr>
              <a:t>Advance:</a:t>
            </a:r>
            <a:r>
              <a:rPr lang="en-US" sz="2800" dirty="0">
                <a:latin typeface="Arial" charset="0"/>
                <a:cs typeface="Arial" charset="0"/>
              </a:rPr>
              <a:t> Third-party payments encourages over-consumption of health care services which leads to over-development of health care technology.</a:t>
            </a:r>
            <a:r>
              <a:rPr lang="en-US" sz="2800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 autoUpdateAnimBg="0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Why Worry About Growth in Health Care Costs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>
                <a:latin typeface="Arial" charset="0"/>
              </a:rPr>
              <a:t>An increasing share of income is devoted to health care which implies other priorities lose out.</a:t>
            </a:r>
          </a:p>
          <a:p>
            <a:endParaRPr lang="en-US" sz="2800" dirty="0" smtClean="0">
              <a:latin typeface="Arial" charset="0"/>
            </a:endParaRPr>
          </a:p>
          <a:p>
            <a:r>
              <a:rPr lang="en-US" sz="2800" dirty="0" smtClean="0">
                <a:latin typeface="Arial" charset="0"/>
              </a:rPr>
              <a:t>High </a:t>
            </a:r>
            <a:r>
              <a:rPr lang="en-US" sz="2800" dirty="0">
                <a:latin typeface="Arial" charset="0"/>
              </a:rPr>
              <a:t>health insurance costs for employers cause them to hire contract labor.</a:t>
            </a:r>
          </a:p>
          <a:p>
            <a:endParaRPr lang="en-US" sz="2800" dirty="0" smtClean="0">
              <a:latin typeface="Arial" charset="0"/>
            </a:endParaRPr>
          </a:p>
          <a:p>
            <a:r>
              <a:rPr lang="en-US" sz="2800" dirty="0" smtClean="0">
                <a:latin typeface="Arial" charset="0"/>
              </a:rPr>
              <a:t>Employees </a:t>
            </a:r>
            <a:r>
              <a:rPr lang="en-US" sz="2800" dirty="0">
                <a:latin typeface="Arial" charset="0"/>
              </a:rPr>
              <a:t>with a poor health history can be inefficiently locked into particular jobs.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cs typeface="Arial" charset="0"/>
              </a:rPr>
              <a:t>The Impact of Coinsurance on the Price of Health Care</a:t>
            </a:r>
            <a:r>
              <a:rPr lang="en-US" sz="3600" dirty="0"/>
              <a:t>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7772400" cy="4114800"/>
          </a:xfrm>
        </p:spPr>
        <p:txBody>
          <a:bodyPr/>
          <a:lstStyle/>
          <a:p>
            <a:r>
              <a:rPr lang="en-US" dirty="0">
                <a:latin typeface="Arial" charset="0"/>
                <a:cs typeface="Arial" charset="0"/>
              </a:rPr>
              <a:t>Low coinsurance rates cause patients to ignore health care costs. </a:t>
            </a:r>
          </a:p>
          <a:p>
            <a:endParaRPr lang="en-US" dirty="0" smtClean="0">
              <a:latin typeface="Arial" charset="0"/>
              <a:cs typeface="Arial" charset="0"/>
            </a:endParaRPr>
          </a:p>
          <a:p>
            <a:r>
              <a:rPr lang="en-US" dirty="0" smtClean="0">
                <a:latin typeface="Arial" charset="0"/>
                <a:cs typeface="Arial" charset="0"/>
              </a:rPr>
              <a:t>This </a:t>
            </a:r>
            <a:r>
              <a:rPr lang="en-US" dirty="0">
                <a:latin typeface="Arial" charset="0"/>
                <a:cs typeface="Arial" charset="0"/>
              </a:rPr>
              <a:t>increases demand and encourages an inefficiently high level of consumption.</a:t>
            </a:r>
            <a:endParaRPr lang="en-US" dirty="0"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How </a:t>
            </a:r>
            <a:r>
              <a:rPr lang="en-US" sz="2400" dirty="0"/>
              <a:t>an Increase in Coinsurance Can Reduce Health Care Spending and Improve Efficiency in the Market for Health Care Services</a:t>
            </a:r>
          </a:p>
        </p:txBody>
      </p:sp>
      <p:sp>
        <p:nvSpPr>
          <p:cNvPr id="6189" name="Freeform 45"/>
          <p:cNvSpPr>
            <a:spLocks/>
          </p:cNvSpPr>
          <p:nvPr/>
        </p:nvSpPr>
        <p:spPr bwMode="auto">
          <a:xfrm>
            <a:off x="4159250" y="2767013"/>
            <a:ext cx="484188" cy="1285875"/>
          </a:xfrm>
          <a:custGeom>
            <a:avLst/>
            <a:gdLst/>
            <a:ahLst/>
            <a:cxnLst>
              <a:cxn ang="0">
                <a:pos x="305" y="0"/>
              </a:cxn>
              <a:cxn ang="0">
                <a:pos x="305" y="0"/>
              </a:cxn>
              <a:cxn ang="0">
                <a:pos x="0" y="401"/>
              </a:cxn>
              <a:cxn ang="0">
                <a:pos x="296" y="810"/>
              </a:cxn>
              <a:cxn ang="0">
                <a:pos x="305" y="0"/>
              </a:cxn>
            </a:cxnLst>
            <a:rect l="0" t="0" r="r" b="b"/>
            <a:pathLst>
              <a:path w="305" h="810">
                <a:moveTo>
                  <a:pt x="305" y="0"/>
                </a:moveTo>
                <a:lnTo>
                  <a:pt x="305" y="0"/>
                </a:lnTo>
                <a:lnTo>
                  <a:pt x="0" y="401"/>
                </a:lnTo>
                <a:lnTo>
                  <a:pt x="296" y="810"/>
                </a:lnTo>
                <a:lnTo>
                  <a:pt x="305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1685925" y="2020888"/>
            <a:ext cx="3538538" cy="4243387"/>
            <a:chOff x="1590" y="1273"/>
            <a:chExt cx="2229" cy="2673"/>
          </a:xfrm>
        </p:grpSpPr>
        <p:sp>
          <p:nvSpPr>
            <p:cNvPr id="6193" name="Freeform 49"/>
            <p:cNvSpPr>
              <a:spLocks/>
            </p:cNvSpPr>
            <p:nvPr/>
          </p:nvSpPr>
          <p:spPr bwMode="auto">
            <a:xfrm>
              <a:off x="1590" y="1273"/>
              <a:ext cx="2229" cy="26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229" y="0"/>
                </a:cxn>
                <a:cxn ang="0">
                  <a:pos x="2229" y="2673"/>
                </a:cxn>
              </a:cxnLst>
              <a:rect l="0" t="0" r="r" b="b"/>
              <a:pathLst>
                <a:path w="2229" h="2673">
                  <a:moveTo>
                    <a:pt x="0" y="0"/>
                  </a:moveTo>
                  <a:lnTo>
                    <a:pt x="2229" y="0"/>
                  </a:lnTo>
                  <a:lnTo>
                    <a:pt x="2229" y="2673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4" name="Freeform 50"/>
            <p:cNvSpPr>
              <a:spLocks/>
            </p:cNvSpPr>
            <p:nvPr/>
          </p:nvSpPr>
          <p:spPr bwMode="auto">
            <a:xfrm>
              <a:off x="1590" y="1752"/>
              <a:ext cx="1872" cy="21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872" y="0"/>
                </a:cxn>
                <a:cxn ang="0">
                  <a:pos x="1872" y="2194"/>
                </a:cxn>
              </a:cxnLst>
              <a:rect l="0" t="0" r="r" b="b"/>
              <a:pathLst>
                <a:path w="1872" h="2194">
                  <a:moveTo>
                    <a:pt x="0" y="0"/>
                  </a:moveTo>
                  <a:lnTo>
                    <a:pt x="1872" y="0"/>
                  </a:lnTo>
                  <a:lnTo>
                    <a:pt x="1872" y="2194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5" name="Line 51"/>
            <p:cNvSpPr>
              <a:spLocks noChangeShapeType="1"/>
            </p:cNvSpPr>
            <p:nvPr/>
          </p:nvSpPr>
          <p:spPr bwMode="auto">
            <a:xfrm flipH="1">
              <a:off x="1590" y="2561"/>
              <a:ext cx="1872" cy="1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96" name="Line 52"/>
            <p:cNvSpPr>
              <a:spLocks noChangeShapeType="1"/>
            </p:cNvSpPr>
            <p:nvPr/>
          </p:nvSpPr>
          <p:spPr bwMode="auto">
            <a:xfrm flipH="1">
              <a:off x="1590" y="3040"/>
              <a:ext cx="2229" cy="1"/>
            </a:xfrm>
            <a:prstGeom prst="line">
              <a:avLst/>
            </a:pr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198" name="Freeform 54"/>
          <p:cNvSpPr>
            <a:spLocks/>
          </p:cNvSpPr>
          <p:nvPr/>
        </p:nvSpPr>
        <p:spPr bwMode="auto">
          <a:xfrm>
            <a:off x="1685925" y="1246188"/>
            <a:ext cx="7458075" cy="50022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3161"/>
              </a:cxn>
              <a:cxn ang="0">
                <a:pos x="3064" y="3161"/>
              </a:cxn>
            </a:cxnLst>
            <a:rect l="0" t="0" r="r" b="b"/>
            <a:pathLst>
              <a:path w="3064" h="3161">
                <a:moveTo>
                  <a:pt x="0" y="0"/>
                </a:moveTo>
                <a:lnTo>
                  <a:pt x="0" y="3161"/>
                </a:lnTo>
                <a:lnTo>
                  <a:pt x="3064" y="3161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99" name="Rectangle 55"/>
          <p:cNvSpPr>
            <a:spLocks noChangeArrowheads="1"/>
          </p:cNvSpPr>
          <p:nvPr/>
        </p:nvSpPr>
        <p:spPr bwMode="auto">
          <a:xfrm rot="-5400000">
            <a:off x="-1562894" y="3388519"/>
            <a:ext cx="47418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2400" b="1">
                <a:solidFill>
                  <a:srgbClr val="660066"/>
                </a:solidFill>
                <a:latin typeface="Arial" charset="0"/>
              </a:rPr>
              <a:t>Price (Dollars per Unit if Service)</a:t>
            </a:r>
          </a:p>
        </p:txBody>
      </p:sp>
      <p:sp>
        <p:nvSpPr>
          <p:cNvPr id="6200" name="Rectangle 56"/>
          <p:cNvSpPr>
            <a:spLocks noChangeArrowheads="1"/>
          </p:cNvSpPr>
          <p:nvPr/>
        </p:nvSpPr>
        <p:spPr bwMode="auto">
          <a:xfrm>
            <a:off x="1219200" y="1828800"/>
            <a:ext cx="315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P</a:t>
            </a:r>
            <a:r>
              <a:rPr lang="en-US" sz="2400" baseline="-25000">
                <a:solidFill>
                  <a:srgbClr val="660066"/>
                </a:solidFill>
                <a:latin typeface="Arial" charset="0"/>
              </a:rPr>
              <a:t>4</a:t>
            </a:r>
            <a:endParaRPr lang="en-US" sz="2400">
              <a:solidFill>
                <a:srgbClr val="660066"/>
              </a:solidFill>
              <a:latin typeface="Arial" charset="0"/>
            </a:endParaRPr>
          </a:p>
        </p:txBody>
      </p:sp>
      <p:sp>
        <p:nvSpPr>
          <p:cNvPr id="6201" name="Rectangle 57"/>
          <p:cNvSpPr>
            <a:spLocks noChangeArrowheads="1"/>
          </p:cNvSpPr>
          <p:nvPr/>
        </p:nvSpPr>
        <p:spPr bwMode="auto">
          <a:xfrm>
            <a:off x="5105400" y="6324600"/>
            <a:ext cx="3492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400" baseline="-25000">
                <a:solidFill>
                  <a:srgbClr val="660066"/>
                </a:solidFill>
                <a:latin typeface="Arial" charset="0"/>
              </a:rPr>
              <a:t>1</a:t>
            </a:r>
            <a:endParaRPr lang="en-US" sz="2400">
              <a:solidFill>
                <a:srgbClr val="660066"/>
              </a:solidFill>
              <a:latin typeface="Arial" charset="0"/>
            </a:endParaRPr>
          </a:p>
        </p:txBody>
      </p:sp>
      <p:sp>
        <p:nvSpPr>
          <p:cNvPr id="6203" name="Rectangle 59"/>
          <p:cNvSpPr>
            <a:spLocks noChangeArrowheads="1"/>
          </p:cNvSpPr>
          <p:nvPr/>
        </p:nvSpPr>
        <p:spPr bwMode="auto">
          <a:xfrm>
            <a:off x="4495800" y="6324600"/>
            <a:ext cx="355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Q</a:t>
            </a:r>
            <a:r>
              <a:rPr lang="en-US" sz="2400">
                <a:solidFill>
                  <a:srgbClr val="660066"/>
                </a:solidFill>
                <a:latin typeface="Arial" charset="0"/>
              </a:rPr>
              <a:t>*</a:t>
            </a:r>
          </a:p>
        </p:txBody>
      </p:sp>
      <p:sp>
        <p:nvSpPr>
          <p:cNvPr id="6204" name="Rectangle 60"/>
          <p:cNvSpPr>
            <a:spLocks noChangeArrowheads="1"/>
          </p:cNvSpPr>
          <p:nvPr/>
        </p:nvSpPr>
        <p:spPr bwMode="auto">
          <a:xfrm>
            <a:off x="1219200" y="2514600"/>
            <a:ext cx="315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P</a:t>
            </a:r>
            <a:r>
              <a:rPr lang="en-US" sz="2400" baseline="-25000">
                <a:solidFill>
                  <a:srgbClr val="660066"/>
                </a:solidFill>
                <a:latin typeface="Arial" charset="0"/>
              </a:rPr>
              <a:t>3</a:t>
            </a:r>
            <a:endParaRPr lang="en-US" sz="2400">
              <a:solidFill>
                <a:srgbClr val="660066"/>
              </a:solidFill>
              <a:latin typeface="Arial" charset="0"/>
            </a:endParaRPr>
          </a:p>
        </p:txBody>
      </p:sp>
      <p:sp>
        <p:nvSpPr>
          <p:cNvPr id="6205" name="Rectangle 61"/>
          <p:cNvSpPr>
            <a:spLocks noChangeArrowheads="1"/>
          </p:cNvSpPr>
          <p:nvPr/>
        </p:nvSpPr>
        <p:spPr bwMode="auto">
          <a:xfrm>
            <a:off x="1219200" y="3886200"/>
            <a:ext cx="315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P</a:t>
            </a:r>
            <a:r>
              <a:rPr lang="en-US" sz="2400" baseline="-25000">
                <a:solidFill>
                  <a:srgbClr val="660066"/>
                </a:solidFill>
                <a:latin typeface="Arial" charset="0"/>
              </a:rPr>
              <a:t>2</a:t>
            </a:r>
            <a:endParaRPr lang="en-US" sz="2400">
              <a:solidFill>
                <a:srgbClr val="660066"/>
              </a:solidFill>
              <a:latin typeface="Arial" charset="0"/>
            </a:endParaRPr>
          </a:p>
        </p:txBody>
      </p:sp>
      <p:sp>
        <p:nvSpPr>
          <p:cNvPr id="6206" name="Rectangle 62"/>
          <p:cNvSpPr>
            <a:spLocks noChangeArrowheads="1"/>
          </p:cNvSpPr>
          <p:nvPr/>
        </p:nvSpPr>
        <p:spPr bwMode="auto">
          <a:xfrm>
            <a:off x="1219200" y="4572000"/>
            <a:ext cx="3159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P</a:t>
            </a:r>
            <a:r>
              <a:rPr lang="en-US" sz="2400" baseline="-25000">
                <a:solidFill>
                  <a:srgbClr val="660066"/>
                </a:solidFill>
                <a:latin typeface="Arial" charset="0"/>
              </a:rPr>
              <a:t>1</a:t>
            </a:r>
            <a:endParaRPr lang="en-US" sz="2400">
              <a:solidFill>
                <a:srgbClr val="660066"/>
              </a:solidFill>
              <a:latin typeface="Arial" charset="0"/>
            </a:endParaRPr>
          </a:p>
        </p:txBody>
      </p: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2584450" y="1301750"/>
            <a:ext cx="4513263" cy="4473575"/>
            <a:chOff x="1628" y="820"/>
            <a:chExt cx="2843" cy="2818"/>
          </a:xfrm>
        </p:grpSpPr>
        <p:sp>
          <p:nvSpPr>
            <p:cNvPr id="6202" name="Rectangle 58"/>
            <p:cNvSpPr>
              <a:spLocks noChangeArrowheads="1"/>
            </p:cNvSpPr>
            <p:nvPr/>
          </p:nvSpPr>
          <p:spPr bwMode="auto">
            <a:xfrm>
              <a:off x="3744" y="3408"/>
              <a:ext cx="727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400">
                  <a:solidFill>
                    <a:srgbClr val="660066"/>
                  </a:solidFill>
                  <a:latin typeface="Arial" charset="0"/>
                </a:rPr>
                <a:t>Demand</a:t>
              </a:r>
            </a:p>
          </p:txBody>
        </p:sp>
        <p:sp>
          <p:nvSpPr>
            <p:cNvPr id="6191" name="Line 47"/>
            <p:cNvSpPr>
              <a:spLocks noChangeShapeType="1"/>
            </p:cNvSpPr>
            <p:nvPr/>
          </p:nvSpPr>
          <p:spPr bwMode="auto">
            <a:xfrm>
              <a:off x="1628" y="820"/>
              <a:ext cx="2020" cy="2699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72"/>
          <p:cNvGrpSpPr>
            <a:grpSpLocks/>
          </p:cNvGrpSpPr>
          <p:nvPr/>
        </p:nvGrpSpPr>
        <p:grpSpPr bwMode="auto">
          <a:xfrm>
            <a:off x="2417763" y="1219200"/>
            <a:ext cx="4459287" cy="4505325"/>
            <a:chOff x="1523" y="768"/>
            <a:chExt cx="2809" cy="2838"/>
          </a:xfrm>
        </p:grpSpPr>
        <p:sp>
          <p:nvSpPr>
            <p:cNvPr id="6190" name="Line 46"/>
            <p:cNvSpPr>
              <a:spLocks noChangeShapeType="1"/>
            </p:cNvSpPr>
            <p:nvPr/>
          </p:nvSpPr>
          <p:spPr bwMode="auto">
            <a:xfrm flipH="1">
              <a:off x="1523" y="820"/>
              <a:ext cx="2125" cy="2786"/>
            </a:xfrm>
            <a:prstGeom prst="line">
              <a:avLst/>
            </a:prstGeom>
            <a:noFill/>
            <a:ln w="82550">
              <a:solidFill>
                <a:srgbClr val="0066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7" name="Rectangle 63"/>
            <p:cNvSpPr>
              <a:spLocks noChangeArrowheads="1"/>
            </p:cNvSpPr>
            <p:nvPr/>
          </p:nvSpPr>
          <p:spPr bwMode="auto">
            <a:xfrm>
              <a:off x="3744" y="768"/>
              <a:ext cx="588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2400">
                  <a:solidFill>
                    <a:srgbClr val="660066"/>
                  </a:solidFill>
                  <a:latin typeface="Arial" charset="0"/>
                </a:rPr>
                <a:t>Supply</a:t>
              </a:r>
            </a:p>
          </p:txBody>
        </p:sp>
      </p:grpSp>
      <p:sp>
        <p:nvSpPr>
          <p:cNvPr id="6208" name="Rectangle 64"/>
          <p:cNvSpPr>
            <a:spLocks noChangeArrowheads="1"/>
          </p:cNvSpPr>
          <p:nvPr/>
        </p:nvSpPr>
        <p:spPr bwMode="auto">
          <a:xfrm>
            <a:off x="5334000" y="2057400"/>
            <a:ext cx="20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A</a:t>
            </a:r>
          </a:p>
        </p:txBody>
      </p:sp>
      <p:sp>
        <p:nvSpPr>
          <p:cNvPr id="6209" name="Rectangle 65"/>
          <p:cNvSpPr>
            <a:spLocks noChangeArrowheads="1"/>
          </p:cNvSpPr>
          <p:nvPr/>
        </p:nvSpPr>
        <p:spPr bwMode="auto">
          <a:xfrm>
            <a:off x="5334000" y="4495800"/>
            <a:ext cx="20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B</a:t>
            </a:r>
          </a:p>
        </p:txBody>
      </p:sp>
      <p:sp>
        <p:nvSpPr>
          <p:cNvPr id="6210" name="Rectangle 66"/>
          <p:cNvSpPr>
            <a:spLocks noChangeArrowheads="1"/>
          </p:cNvSpPr>
          <p:nvPr/>
        </p:nvSpPr>
        <p:spPr bwMode="auto">
          <a:xfrm>
            <a:off x="4724400" y="2819400"/>
            <a:ext cx="2714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A’</a:t>
            </a:r>
          </a:p>
        </p:txBody>
      </p:sp>
      <p:sp>
        <p:nvSpPr>
          <p:cNvPr id="6211" name="Rectangle 67"/>
          <p:cNvSpPr>
            <a:spLocks noChangeArrowheads="1"/>
          </p:cNvSpPr>
          <p:nvPr/>
        </p:nvSpPr>
        <p:spPr bwMode="auto">
          <a:xfrm>
            <a:off x="4724400" y="3733800"/>
            <a:ext cx="27146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B’</a:t>
            </a:r>
          </a:p>
        </p:txBody>
      </p:sp>
      <p:sp>
        <p:nvSpPr>
          <p:cNvPr id="6212" name="Rectangle 68"/>
          <p:cNvSpPr>
            <a:spLocks noChangeArrowheads="1"/>
          </p:cNvSpPr>
          <p:nvPr/>
        </p:nvSpPr>
        <p:spPr bwMode="auto">
          <a:xfrm>
            <a:off x="4076700" y="2895600"/>
            <a:ext cx="203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r>
              <a:rPr lang="en-US" sz="2400" i="1">
                <a:solidFill>
                  <a:srgbClr val="660066"/>
                </a:solidFill>
                <a:latin typeface="Arial" charset="0"/>
              </a:rPr>
              <a:t>E</a:t>
            </a:r>
          </a:p>
        </p:txBody>
      </p:sp>
      <p:sp>
        <p:nvSpPr>
          <p:cNvPr id="6213" name="Rectangle 69"/>
          <p:cNvSpPr>
            <a:spLocks noChangeArrowheads="1"/>
          </p:cNvSpPr>
          <p:nvPr/>
        </p:nvSpPr>
        <p:spPr bwMode="auto">
          <a:xfrm>
            <a:off x="5638800" y="6324600"/>
            <a:ext cx="343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/>
            <a:r>
              <a:rPr lang="en-US" b="1">
                <a:solidFill>
                  <a:srgbClr val="660066"/>
                </a:solidFill>
                <a:latin typeface="Arial" charset="0"/>
              </a:rPr>
              <a:t>Health Care Services per Year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9" grpId="0" animBg="1"/>
      <p:bldP spid="6208" grpId="0" autoUpdateAnimBg="0"/>
      <p:bldP spid="6209" grpId="0" autoUpdateAnimBg="0"/>
      <p:bldP spid="6210" grpId="0" autoUpdateAnimBg="0"/>
      <p:bldP spid="6211" grpId="0" autoUpdateAnimBg="0"/>
      <p:bldP spid="621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Arial" charset="0"/>
              </a:rPr>
              <a:t>Introduction to Government Finance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cs typeface="Arial" charset="0"/>
              </a:rPr>
              <a:t>Federal, State, and Local Revenue</a:t>
            </a:r>
            <a:r>
              <a:rPr lang="en-US" sz="3600" dirty="0"/>
              <a:t> </a:t>
            </a:r>
          </a:p>
        </p:txBody>
      </p:sp>
      <p:sp>
        <p:nvSpPr>
          <p:cNvPr id="10243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762000" y="990600"/>
            <a:ext cx="7772400" cy="56388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2800" dirty="0" smtClean="0">
                <a:cs typeface="Arial" charset="0"/>
              </a:rPr>
              <a:t>Taxes are user charges for </a:t>
            </a:r>
            <a:r>
              <a:rPr lang="en-US" sz="2800" dirty="0" err="1" smtClean="0">
                <a:cs typeface="Arial" charset="0"/>
              </a:rPr>
              <a:t>Govt</a:t>
            </a:r>
            <a:r>
              <a:rPr lang="en-US" sz="2800" dirty="0" smtClean="0">
                <a:cs typeface="Arial" charset="0"/>
              </a:rPr>
              <a:t> provided services</a:t>
            </a:r>
          </a:p>
          <a:p>
            <a:pPr>
              <a:lnSpc>
                <a:spcPct val="90000"/>
              </a:lnSpc>
            </a:pPr>
            <a:endParaRPr lang="en-US" sz="2800" dirty="0" smtClean="0"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cs typeface="Arial" charset="0"/>
              </a:rPr>
              <a:t>Fundamental difference between </a:t>
            </a:r>
            <a:r>
              <a:rPr lang="en-US" sz="2800" dirty="0" err="1" smtClean="0">
                <a:cs typeface="Arial" charset="0"/>
              </a:rPr>
              <a:t>Govt</a:t>
            </a:r>
            <a:r>
              <a:rPr lang="en-US" sz="2800" dirty="0" smtClean="0">
                <a:cs typeface="Arial" charset="0"/>
              </a:rPr>
              <a:t> and Market provided goods &amp; Services: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cs typeface="Arial" charset="0"/>
              </a:rPr>
              <a:t>Immediate payment – hence, Prices ration the goods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cs typeface="Arial" charset="0"/>
              </a:rPr>
              <a:t>Taxes do not  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cs typeface="Arial" charset="0"/>
              </a:rPr>
              <a:t>not a prerequisite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>
                <a:cs typeface="Arial" charset="0"/>
              </a:rPr>
              <a:t>Services are financed by taxes but the link is missing</a:t>
            </a:r>
          </a:p>
          <a:p>
            <a:pPr>
              <a:lnSpc>
                <a:spcPct val="90000"/>
              </a:lnSpc>
            </a:pPr>
            <a:endParaRPr lang="en-US" sz="2800" dirty="0" smtClean="0">
              <a:cs typeface="Arial" charset="0"/>
            </a:endParaRPr>
          </a:p>
          <a:p>
            <a:pPr>
              <a:lnSpc>
                <a:spcPct val="90000"/>
              </a:lnSpc>
            </a:pPr>
            <a:r>
              <a:rPr lang="en-US" sz="2800" dirty="0" smtClean="0">
                <a:cs typeface="Arial" charset="0"/>
              </a:rPr>
              <a:t>Sources</a:t>
            </a:r>
            <a:r>
              <a:rPr lang="en-US" sz="2800" dirty="0">
                <a:cs typeface="Arial" charset="0"/>
              </a:rPr>
              <a:t>: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cs typeface="Arial" charset="0"/>
              </a:rPr>
              <a:t>Taxes: 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cs typeface="Arial" charset="0"/>
              </a:rPr>
              <a:t>Payroll 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cs typeface="Arial" charset="0"/>
              </a:rPr>
              <a:t>Income (Corporate and Personal) 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cs typeface="Arial" charset="0"/>
              </a:rPr>
              <a:t>Property 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cs typeface="Arial" charset="0"/>
              </a:rPr>
              <a:t>Sales and Excise 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cs typeface="Arial" charset="0"/>
              </a:rPr>
              <a:t>Estate </a:t>
            </a:r>
          </a:p>
          <a:p>
            <a:pPr lvl="2">
              <a:lnSpc>
                <a:spcPct val="90000"/>
              </a:lnSpc>
            </a:pPr>
            <a:r>
              <a:rPr lang="en-US" sz="2000" dirty="0">
                <a:cs typeface="Arial" charset="0"/>
              </a:rPr>
              <a:t>Tariffs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cs typeface="Arial" charset="0"/>
              </a:rPr>
              <a:t>Fees 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cs typeface="Arial" charset="0"/>
              </a:rPr>
              <a:t>Tuition</a:t>
            </a:r>
          </a:p>
          <a:p>
            <a:pPr lvl="1">
              <a:lnSpc>
                <a:spcPct val="90000"/>
              </a:lnSpc>
            </a:pPr>
            <a:r>
              <a:rPr lang="en-US" sz="2400" dirty="0">
                <a:cs typeface="Arial" charset="0"/>
              </a:rPr>
              <a:t>Licenses  </a:t>
            </a:r>
            <a:endParaRPr lang="en-US" sz="2400" dirty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2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2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2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24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24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24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24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24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24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3424809</TotalTime>
  <Words>498</Words>
  <Application>Microsoft Office PowerPoint</Application>
  <PresentationFormat>On-screen Show (4:3)</PresentationFormat>
  <Paragraphs>76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Public Finance  (MPA405)</vt:lpstr>
      <vt:lpstr>Lecture 20: Social Security and Social Insurance (contd…)</vt:lpstr>
      <vt:lpstr>Problems with Health Insurance</vt:lpstr>
      <vt:lpstr>Problems with Health Insurance  (continued) </vt:lpstr>
      <vt:lpstr>Problems with Health Insurance  (continued)  </vt:lpstr>
      <vt:lpstr>Problems with Health Insurance  (continued) </vt:lpstr>
      <vt:lpstr>Other Features Contributing to Inefficiency and High Cost </vt:lpstr>
      <vt:lpstr>Why Worry About Growth in Health Care Costs</vt:lpstr>
      <vt:lpstr>The Impact of Coinsurance on the Price of Health Care </vt:lpstr>
      <vt:lpstr>How an Increase in Coinsurance Can Reduce Health Care Spending and Improve Efficiency in the Market for Health Care Services</vt:lpstr>
      <vt:lpstr>Introduction to Government Finance </vt:lpstr>
      <vt:lpstr>Federal, State, and Local Revenue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12: Cost-Benefit Analysis and Government Investments</dc:title>
  <dc:creator>Mughal</dc:creator>
  <cp:lastModifiedBy>NTS</cp:lastModifiedBy>
  <cp:revision>112</cp:revision>
  <dcterms:created xsi:type="dcterms:W3CDTF">2007-12-31T19:03:12Z</dcterms:created>
  <dcterms:modified xsi:type="dcterms:W3CDTF">2014-07-10T17:56:19Z</dcterms:modified>
</cp:coreProperties>
</file>