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83" r:id="rId4"/>
    <p:sldId id="28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Lecture 2: Efficiency:</a:t>
            </a:r>
            <a:br>
              <a:rPr lang="en-US" dirty="0" smtClean="0"/>
            </a:br>
            <a:r>
              <a:rPr lang="en-US" dirty="0" smtClean="0"/>
              <a:t>Criterion and Government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Positive and Normative Economics</a:t>
            </a:r>
            <a:r>
              <a:rPr lang="en-US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Positive Economics</a:t>
            </a:r>
            <a:r>
              <a:rPr lang="en-US">
                <a:latin typeface="Arial" charset="0"/>
                <a:cs typeface="Arial" charset="0"/>
              </a:rPr>
              <a:t> explains “what is” without making judgments about the appropriateness of “what is.”</a:t>
            </a:r>
            <a:endParaRPr lang="en-US">
              <a:cs typeface="Times New Roman" pitchFamily="18" charset="0"/>
            </a:endParaRPr>
          </a:p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Normative Economics:</a:t>
            </a:r>
            <a:r>
              <a:rPr lang="en-US">
                <a:latin typeface="Arial" charset="0"/>
                <a:cs typeface="Arial" charset="0"/>
              </a:rPr>
              <a:t> designed to formulate recommendations on what should be.</a:t>
            </a:r>
            <a:endParaRPr lang="en-US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cs typeface="Arial" charset="0"/>
              </a:rPr>
              <a:t>Normative Evaluation of Resource Use: </a:t>
            </a:r>
            <a:br>
              <a:rPr lang="en-US" sz="4000">
                <a:cs typeface="Arial" charset="0"/>
              </a:rPr>
            </a:br>
            <a:r>
              <a:rPr lang="en-US" sz="4000">
                <a:cs typeface="Arial" charset="0"/>
              </a:rPr>
              <a:t>The Efficiency Criterion</a:t>
            </a:r>
            <a:r>
              <a:rPr lang="en-US"/>
              <a:t> 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2292350"/>
            <a:ext cx="7772400" cy="4114800"/>
          </a:xfrm>
        </p:spPr>
        <p:txBody>
          <a:bodyPr/>
          <a:lstStyle/>
          <a:p>
            <a:r>
              <a:rPr lang="en-US" b="1">
                <a:solidFill>
                  <a:srgbClr val="660066"/>
                </a:solidFill>
                <a:latin typeface="Arial" charset="0"/>
                <a:cs typeface="Arial" charset="0"/>
              </a:rPr>
              <a:t>Pareto Optimality</a:t>
            </a:r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The </a:t>
            </a:r>
            <a:r>
              <a:rPr lang="en-US" b="1">
                <a:solidFill>
                  <a:srgbClr val="660066"/>
                </a:solidFill>
                <a:latin typeface="Arial" charset="0"/>
                <a:cs typeface="Arial" charset="0"/>
              </a:rPr>
              <a:t>efficiency criterion</a:t>
            </a:r>
            <a:r>
              <a:rPr lang="en-US">
                <a:latin typeface="Arial" charset="0"/>
                <a:cs typeface="Arial" charset="0"/>
              </a:rPr>
              <a:t> is satisfied when resources are used over any given period of time in such a way as to make it impossible to increase the well-being of any one person without reducing the well-being of any other person. 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029"/>
          <p:cNvSpPr txBox="1">
            <a:spLocks noChangeArrowheads="1"/>
          </p:cNvSpPr>
          <p:nvPr/>
        </p:nvSpPr>
        <p:spPr bwMode="auto">
          <a:xfrm>
            <a:off x="1524000" y="4267200"/>
            <a:ext cx="624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052" name="Text Box 1031"/>
          <p:cNvSpPr txBox="1">
            <a:spLocks noChangeArrowheads="1"/>
          </p:cNvSpPr>
          <p:nvPr/>
        </p:nvSpPr>
        <p:spPr bwMode="auto">
          <a:xfrm>
            <a:off x="1257300" y="3200400"/>
            <a:ext cx="6629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660066"/>
                </a:solidFill>
                <a:cs typeface="Times New Roman" pitchFamily="18" charset="0"/>
              </a:rPr>
              <a:t>Welfare Economics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Efficiency Resource Use</a:t>
            </a:r>
            <a:r>
              <a:rPr lang="en-US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Assumptions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  <a:cs typeface="Arial" charset="0"/>
              </a:rPr>
              <a:t>2 inputs (capital and labor)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  <a:cs typeface="Arial" charset="0"/>
              </a:rPr>
              <a:t>2 outputs (food and clothing)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5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Production Functions</a:t>
            </a:r>
            <a:r>
              <a:rPr lang="en-US" smtClean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smtClean="0">
                <a:latin typeface="Arial" charset="0"/>
                <a:cs typeface="Arial" charset="0"/>
              </a:rPr>
              <a:t> = </a:t>
            </a: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smtClean="0">
                <a:latin typeface="Arial" charset="0"/>
                <a:cs typeface="Arial" charset="0"/>
              </a:rPr>
              <a:t>(</a:t>
            </a:r>
            <a:r>
              <a:rPr lang="en-US" sz="2800" i="1" smtClean="0">
                <a:latin typeface="Arial" charset="0"/>
                <a:cs typeface="Arial" charset="0"/>
              </a:rPr>
              <a:t>L</a:t>
            </a:r>
            <a:r>
              <a:rPr lang="en-US" sz="2800" i="1" baseline="-30000" smtClean="0">
                <a:latin typeface="Arial" charset="0"/>
                <a:cs typeface="Arial" charset="0"/>
              </a:rPr>
              <a:t>F</a:t>
            </a:r>
            <a:r>
              <a:rPr lang="en-US" sz="2800" i="1" smtClean="0">
                <a:latin typeface="Arial" charset="0"/>
                <a:cs typeface="Arial" charset="0"/>
              </a:rPr>
              <a:t>,K</a:t>
            </a:r>
            <a:r>
              <a:rPr lang="en-US" sz="2800" i="1" baseline="-30000" smtClean="0">
                <a:latin typeface="Arial" charset="0"/>
                <a:cs typeface="Arial" charset="0"/>
              </a:rPr>
              <a:t>F</a:t>
            </a:r>
            <a:r>
              <a:rPr lang="en-US" sz="2800" smtClean="0">
                <a:latin typeface="Arial" charset="0"/>
                <a:cs typeface="Arial" charset="0"/>
              </a:rPr>
              <a:t>)</a:t>
            </a:r>
            <a:endParaRPr lang="en-US" sz="2800" smtClean="0"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C</a:t>
            </a:r>
            <a:r>
              <a:rPr lang="en-US" sz="2800" smtClean="0">
                <a:latin typeface="Arial" charset="0"/>
                <a:cs typeface="Arial" charset="0"/>
              </a:rPr>
              <a:t> = </a:t>
            </a:r>
            <a:r>
              <a:rPr lang="en-US" sz="2800" i="1" smtClean="0">
                <a:latin typeface="Arial" charset="0"/>
                <a:cs typeface="Arial" charset="0"/>
              </a:rPr>
              <a:t>C</a:t>
            </a:r>
            <a:r>
              <a:rPr lang="en-US" sz="2800" smtClean="0">
                <a:latin typeface="Arial" charset="0"/>
                <a:cs typeface="Arial" charset="0"/>
              </a:rPr>
              <a:t>(</a:t>
            </a:r>
            <a:r>
              <a:rPr lang="en-US" sz="2800" i="1" smtClean="0">
                <a:latin typeface="Arial" charset="0"/>
                <a:cs typeface="Arial" charset="0"/>
              </a:rPr>
              <a:t>L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i="1" smtClean="0">
                <a:latin typeface="Arial" charset="0"/>
                <a:cs typeface="Arial" charset="0"/>
              </a:rPr>
              <a:t>,K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smtClean="0">
                <a:latin typeface="Arial" charset="0"/>
                <a:cs typeface="Arial" charset="0"/>
              </a:rPr>
              <a:t>)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latin typeface="Arial" charset="0"/>
                <a:cs typeface="Arial" charset="0"/>
              </a:rPr>
              <a:t>Where 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smtClean="0">
                <a:latin typeface="Arial" charset="0"/>
                <a:cs typeface="Arial" charset="0"/>
              </a:rPr>
              <a:t> = food production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z="2800" i="1" smtClean="0">
                <a:latin typeface="Arial" charset="0"/>
                <a:cs typeface="Arial" charset="0"/>
              </a:rPr>
              <a:t>C</a:t>
            </a:r>
            <a:r>
              <a:rPr lang="en-US" sz="2800" smtClean="0">
                <a:latin typeface="Arial" charset="0"/>
                <a:cs typeface="Arial" charset="0"/>
              </a:rPr>
              <a:t> = clothing production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z="2800" i="1" smtClean="0">
                <a:latin typeface="Arial" charset="0"/>
                <a:cs typeface="Arial" charset="0"/>
              </a:rPr>
              <a:t>L</a:t>
            </a:r>
            <a:r>
              <a:rPr lang="en-US" sz="2800" i="1" baseline="-30000" smtClean="0">
                <a:latin typeface="Arial" charset="0"/>
                <a:cs typeface="Arial" charset="0"/>
              </a:rPr>
              <a:t>i </a:t>
            </a:r>
            <a:r>
              <a:rPr lang="en-US" sz="2800" smtClean="0">
                <a:latin typeface="Arial" charset="0"/>
                <a:cs typeface="Arial" charset="0"/>
              </a:rPr>
              <a:t>= labor devoted to the production of good </a:t>
            </a:r>
            <a:r>
              <a:rPr lang="en-US" sz="2800" i="1" smtClean="0">
                <a:latin typeface="Arial" charset="0"/>
                <a:cs typeface="Arial" charset="0"/>
              </a:rPr>
              <a:t>i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z="2800" i="1" smtClean="0">
                <a:latin typeface="Arial" charset="0"/>
                <a:cs typeface="Arial" charset="0"/>
              </a:rPr>
              <a:t>K</a:t>
            </a:r>
            <a:r>
              <a:rPr lang="en-US" sz="2800" i="1" baseline="-30000" smtClean="0">
                <a:latin typeface="Arial" charset="0"/>
                <a:cs typeface="Arial" charset="0"/>
              </a:rPr>
              <a:t>i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capital devoted to the production of good </a:t>
            </a:r>
            <a:r>
              <a:rPr lang="en-US" sz="2800" i="1" smtClean="0">
                <a:latin typeface="Arial" charset="0"/>
                <a:cs typeface="Arial" charset="0"/>
              </a:rPr>
              <a:t>i</a:t>
            </a:r>
            <a:endParaRPr lang="en-US" sz="2800" smtClean="0">
              <a:cs typeface="Times New Roman" pitchFamily="18" charset="0"/>
            </a:endParaRPr>
          </a:p>
          <a:p>
            <a:pPr algn="ctr" eaLnBrk="1" hangingPunct="1"/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5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Constraints</a:t>
            </a:r>
            <a:r>
              <a:rPr lang="en-US" smtClean="0"/>
              <a:t>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581400" y="2514600"/>
            <a:ext cx="2438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>
                <a:solidFill>
                  <a:srgbClr val="660066"/>
                </a:solidFill>
                <a:cs typeface="Arial" charset="0"/>
              </a:rPr>
              <a:t>L</a:t>
            </a:r>
            <a:r>
              <a:rPr lang="en-US" sz="3200">
                <a:solidFill>
                  <a:srgbClr val="660066"/>
                </a:solidFill>
                <a:cs typeface="Arial" charset="0"/>
              </a:rPr>
              <a:t> = </a:t>
            </a:r>
            <a:r>
              <a:rPr lang="en-US" sz="3200" i="1">
                <a:solidFill>
                  <a:srgbClr val="660066"/>
                </a:solidFill>
                <a:cs typeface="Arial" charset="0"/>
              </a:rPr>
              <a:t>L</a:t>
            </a:r>
            <a:r>
              <a:rPr lang="en-US" sz="3200" i="1" baseline="-30000">
                <a:solidFill>
                  <a:srgbClr val="660066"/>
                </a:solidFill>
                <a:cs typeface="Arial" charset="0"/>
              </a:rPr>
              <a:t>F </a:t>
            </a:r>
            <a:r>
              <a:rPr lang="en-US" sz="3200">
                <a:solidFill>
                  <a:srgbClr val="660066"/>
                </a:solidFill>
                <a:cs typeface="Arial" charset="0"/>
              </a:rPr>
              <a:t>+ </a:t>
            </a:r>
            <a:r>
              <a:rPr lang="en-US" sz="3200" i="1">
                <a:solidFill>
                  <a:srgbClr val="660066"/>
                </a:solidFill>
                <a:cs typeface="Arial" charset="0"/>
              </a:rPr>
              <a:t>L</a:t>
            </a:r>
            <a:r>
              <a:rPr lang="en-US" sz="3200" i="1" baseline="-30000">
                <a:solidFill>
                  <a:srgbClr val="660066"/>
                </a:solidFill>
                <a:cs typeface="Arial" charset="0"/>
              </a:rPr>
              <a:t>K</a:t>
            </a:r>
            <a:endParaRPr lang="en-US" sz="3200" baseline="-30000">
              <a:solidFill>
                <a:srgbClr val="660066"/>
              </a:solidFill>
              <a:cs typeface="Arial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581400" y="3962400"/>
            <a:ext cx="2362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>
                <a:solidFill>
                  <a:srgbClr val="660066"/>
                </a:solidFill>
                <a:cs typeface="Arial" charset="0"/>
              </a:rPr>
              <a:t>K</a:t>
            </a:r>
            <a:r>
              <a:rPr lang="en-US" sz="3200">
                <a:solidFill>
                  <a:srgbClr val="660066"/>
                </a:solidFill>
                <a:cs typeface="Arial" charset="0"/>
              </a:rPr>
              <a:t> = </a:t>
            </a:r>
            <a:r>
              <a:rPr lang="en-US" sz="3200" i="1">
                <a:solidFill>
                  <a:srgbClr val="660066"/>
                </a:solidFill>
                <a:cs typeface="Arial" charset="0"/>
              </a:rPr>
              <a:t>K</a:t>
            </a:r>
            <a:r>
              <a:rPr lang="en-US" sz="3200" i="1" baseline="-30000">
                <a:solidFill>
                  <a:srgbClr val="660066"/>
                </a:solidFill>
                <a:cs typeface="Arial" charset="0"/>
              </a:rPr>
              <a:t>F</a:t>
            </a:r>
            <a:r>
              <a:rPr lang="en-US" sz="3200" baseline="-30000">
                <a:solidFill>
                  <a:srgbClr val="660066"/>
                </a:solidFill>
                <a:cs typeface="Arial" charset="0"/>
              </a:rPr>
              <a:t> </a:t>
            </a:r>
            <a:r>
              <a:rPr lang="en-US" sz="3200">
                <a:solidFill>
                  <a:srgbClr val="660066"/>
                </a:solidFill>
                <a:cs typeface="Arial" charset="0"/>
              </a:rPr>
              <a:t>+ </a:t>
            </a:r>
            <a:r>
              <a:rPr lang="en-US" sz="3200" i="1">
                <a:solidFill>
                  <a:srgbClr val="660066"/>
                </a:solidFill>
                <a:cs typeface="Arial" charset="0"/>
              </a:rPr>
              <a:t>L</a:t>
            </a:r>
            <a:r>
              <a:rPr lang="en-US" sz="3200" i="1" baseline="-30000">
                <a:solidFill>
                  <a:srgbClr val="660066"/>
                </a:solidFill>
                <a:cs typeface="Arial" charset="0"/>
              </a:rPr>
              <a:t>F</a:t>
            </a:r>
            <a:endParaRPr lang="en-US" sz="3200" baseline="-30000">
              <a:solidFill>
                <a:srgbClr val="660066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build="p" autoUpdateAnimBg="0" advAuto="0"/>
      <p:bldP spid="10246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Productive Efficiency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660066"/>
              </a:buClr>
            </a:pPr>
            <a:r>
              <a:rPr lang="en-US" sz="4000" smtClean="0">
                <a:latin typeface="Arial" charset="0"/>
              </a:rPr>
              <a:t>It is not possible to reallocate inputs to alternative uses in such a manner as to increase the output of any good without reducing the output of some alternative good.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5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Productive Efficiency</a:t>
            </a:r>
          </a:p>
        </p:txBody>
      </p:sp>
      <p:sp>
        <p:nvSpPr>
          <p:cNvPr id="2075" name="Arc 27"/>
          <p:cNvSpPr>
            <a:spLocks/>
          </p:cNvSpPr>
          <p:nvPr/>
        </p:nvSpPr>
        <p:spPr bwMode="auto">
          <a:xfrm flipH="1" flipV="1">
            <a:off x="4652963" y="2798763"/>
            <a:ext cx="2205037" cy="1893887"/>
          </a:xfrm>
          <a:custGeom>
            <a:avLst/>
            <a:gdLst>
              <a:gd name="T0" fmla="*/ 895502 w 20829"/>
              <a:gd name="T1" fmla="*/ 0 h 19875"/>
              <a:gd name="T2" fmla="*/ 2205037 w 20829"/>
              <a:gd name="T3" fmla="*/ 1349019 h 19875"/>
              <a:gd name="T4" fmla="*/ 0 w 20829"/>
              <a:gd name="T5" fmla="*/ 1893887 h 19875"/>
              <a:gd name="T6" fmla="*/ 0 60000 65536"/>
              <a:gd name="T7" fmla="*/ 0 60000 65536"/>
              <a:gd name="T8" fmla="*/ 0 60000 65536"/>
              <a:gd name="T9" fmla="*/ 0 w 20829"/>
              <a:gd name="T10" fmla="*/ 0 h 19875"/>
              <a:gd name="T11" fmla="*/ 20829 w 20829"/>
              <a:gd name="T12" fmla="*/ 19875 h 198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29" h="19875" fill="none" extrusionOk="0">
                <a:moveTo>
                  <a:pt x="8458" y="0"/>
                </a:moveTo>
                <a:cubicBezTo>
                  <a:pt x="14527" y="2583"/>
                  <a:pt x="19083" y="7796"/>
                  <a:pt x="20829" y="14156"/>
                </a:cubicBezTo>
              </a:path>
              <a:path w="20829" h="19875" stroke="0" extrusionOk="0">
                <a:moveTo>
                  <a:pt x="8458" y="0"/>
                </a:moveTo>
                <a:cubicBezTo>
                  <a:pt x="14527" y="2583"/>
                  <a:pt x="19083" y="7796"/>
                  <a:pt x="20829" y="14156"/>
                </a:cubicBezTo>
                <a:lnTo>
                  <a:pt x="0" y="19875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55"/>
          <p:cNvGrpSpPr>
            <a:grpSpLocks/>
          </p:cNvGrpSpPr>
          <p:nvPr/>
        </p:nvGrpSpPr>
        <p:grpSpPr bwMode="auto">
          <a:xfrm>
            <a:off x="1752600" y="3865563"/>
            <a:ext cx="3881438" cy="2257425"/>
            <a:chOff x="816" y="2593"/>
            <a:chExt cx="2445" cy="1422"/>
          </a:xfrm>
        </p:grpSpPr>
        <p:sp>
          <p:nvSpPr>
            <p:cNvPr id="7232" name="Arc 24"/>
            <p:cNvSpPr>
              <a:spLocks/>
            </p:cNvSpPr>
            <p:nvPr/>
          </p:nvSpPr>
          <p:spPr bwMode="auto">
            <a:xfrm>
              <a:off x="816" y="2977"/>
              <a:ext cx="1437" cy="1038"/>
            </a:xfrm>
            <a:custGeom>
              <a:avLst/>
              <a:gdLst>
                <a:gd name="T0" fmla="*/ 892 w 20850"/>
                <a:gd name="T1" fmla="*/ 0 h 17291"/>
                <a:gd name="T2" fmla="*/ 1437 w 20850"/>
                <a:gd name="T3" fmla="*/ 699 h 17291"/>
                <a:gd name="T4" fmla="*/ 0 w 20850"/>
                <a:gd name="T5" fmla="*/ 1038 h 17291"/>
                <a:gd name="T6" fmla="*/ 0 60000 65536"/>
                <a:gd name="T7" fmla="*/ 0 60000 65536"/>
                <a:gd name="T8" fmla="*/ 0 60000 65536"/>
                <a:gd name="T9" fmla="*/ 0 w 20850"/>
                <a:gd name="T10" fmla="*/ 0 h 17291"/>
                <a:gd name="T11" fmla="*/ 20850 w 20850"/>
                <a:gd name="T12" fmla="*/ 17291 h 17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50" h="17291" fill="none" extrusionOk="0">
                  <a:moveTo>
                    <a:pt x="12945" y="-1"/>
                  </a:moveTo>
                  <a:cubicBezTo>
                    <a:pt x="16806" y="2890"/>
                    <a:pt x="19589" y="6991"/>
                    <a:pt x="20849" y="11648"/>
                  </a:cubicBezTo>
                </a:path>
                <a:path w="20850" h="17291" stroke="0" extrusionOk="0">
                  <a:moveTo>
                    <a:pt x="12945" y="-1"/>
                  </a:moveTo>
                  <a:cubicBezTo>
                    <a:pt x="16806" y="2890"/>
                    <a:pt x="19589" y="6991"/>
                    <a:pt x="20849" y="11648"/>
                  </a:cubicBezTo>
                  <a:lnTo>
                    <a:pt x="0" y="1729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33" name="Arc 28"/>
            <p:cNvSpPr>
              <a:spLocks/>
            </p:cNvSpPr>
            <p:nvPr/>
          </p:nvSpPr>
          <p:spPr bwMode="auto">
            <a:xfrm flipH="1" flipV="1">
              <a:off x="1872" y="2593"/>
              <a:ext cx="1389" cy="1080"/>
            </a:xfrm>
            <a:custGeom>
              <a:avLst/>
              <a:gdLst>
                <a:gd name="T0" fmla="*/ 798 w 20829"/>
                <a:gd name="T1" fmla="*/ 0 h 17986"/>
                <a:gd name="T2" fmla="*/ 1389 w 20829"/>
                <a:gd name="T3" fmla="*/ 737 h 17986"/>
                <a:gd name="T4" fmla="*/ 0 w 20829"/>
                <a:gd name="T5" fmla="*/ 1080 h 17986"/>
                <a:gd name="T6" fmla="*/ 0 60000 65536"/>
                <a:gd name="T7" fmla="*/ 0 60000 65536"/>
                <a:gd name="T8" fmla="*/ 0 60000 65536"/>
                <a:gd name="T9" fmla="*/ 0 w 20829"/>
                <a:gd name="T10" fmla="*/ 0 h 17986"/>
                <a:gd name="T11" fmla="*/ 20829 w 20829"/>
                <a:gd name="T12" fmla="*/ 17986 h 179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9" h="17986" fill="none" extrusionOk="0">
                  <a:moveTo>
                    <a:pt x="11960" y="-1"/>
                  </a:moveTo>
                  <a:cubicBezTo>
                    <a:pt x="16299" y="2885"/>
                    <a:pt x="19449" y="7242"/>
                    <a:pt x="20829" y="12267"/>
                  </a:cubicBezTo>
                </a:path>
                <a:path w="20829" h="17986" stroke="0" extrusionOk="0">
                  <a:moveTo>
                    <a:pt x="11960" y="-1"/>
                  </a:moveTo>
                  <a:cubicBezTo>
                    <a:pt x="16299" y="2885"/>
                    <a:pt x="19449" y="7242"/>
                    <a:pt x="20829" y="12267"/>
                  </a:cubicBezTo>
                  <a:lnTo>
                    <a:pt x="0" y="17986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82"/>
          <p:cNvGrpSpPr>
            <a:grpSpLocks/>
          </p:cNvGrpSpPr>
          <p:nvPr/>
        </p:nvGrpSpPr>
        <p:grpSpPr bwMode="auto">
          <a:xfrm>
            <a:off x="1381125" y="1338263"/>
            <a:ext cx="6850063" cy="4910137"/>
            <a:chOff x="870" y="877"/>
            <a:chExt cx="4315" cy="3093"/>
          </a:xfrm>
        </p:grpSpPr>
        <p:sp>
          <p:nvSpPr>
            <p:cNvPr id="7230" name="Line 80"/>
            <p:cNvSpPr>
              <a:spLocks noChangeShapeType="1"/>
            </p:cNvSpPr>
            <p:nvPr/>
          </p:nvSpPr>
          <p:spPr bwMode="auto">
            <a:xfrm>
              <a:off x="870" y="2135"/>
              <a:ext cx="4315" cy="1"/>
            </a:xfrm>
            <a:prstGeom prst="line">
              <a:avLst/>
            </a:prstGeom>
            <a:noFill/>
            <a:ln w="8890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31" name="Line 81"/>
            <p:cNvSpPr>
              <a:spLocks noChangeShapeType="1"/>
            </p:cNvSpPr>
            <p:nvPr/>
          </p:nvSpPr>
          <p:spPr bwMode="auto">
            <a:xfrm>
              <a:off x="3880" y="877"/>
              <a:ext cx="1" cy="3093"/>
            </a:xfrm>
            <a:prstGeom prst="line">
              <a:avLst/>
            </a:prstGeom>
            <a:noFill/>
            <a:ln w="8890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64"/>
          <p:cNvGrpSpPr>
            <a:grpSpLocks/>
          </p:cNvGrpSpPr>
          <p:nvPr/>
        </p:nvGrpSpPr>
        <p:grpSpPr bwMode="auto">
          <a:xfrm>
            <a:off x="457200" y="1219200"/>
            <a:ext cx="8686800" cy="5541963"/>
            <a:chOff x="288" y="768"/>
            <a:chExt cx="5472" cy="3491"/>
          </a:xfrm>
        </p:grpSpPr>
        <p:sp>
          <p:nvSpPr>
            <p:cNvPr id="7219" name="Arc 26"/>
            <p:cNvSpPr>
              <a:spLocks/>
            </p:cNvSpPr>
            <p:nvPr/>
          </p:nvSpPr>
          <p:spPr bwMode="auto">
            <a:xfrm>
              <a:off x="3360" y="1139"/>
              <a:ext cx="1469" cy="1038"/>
            </a:xfrm>
            <a:custGeom>
              <a:avLst/>
              <a:gdLst>
                <a:gd name="T0" fmla="*/ 892 w 21313"/>
                <a:gd name="T1" fmla="*/ 0 h 17291"/>
                <a:gd name="T2" fmla="*/ 1469 w 21313"/>
                <a:gd name="T3" fmla="*/ 828 h 17291"/>
                <a:gd name="T4" fmla="*/ 0 w 21313"/>
                <a:gd name="T5" fmla="*/ 1038 h 17291"/>
                <a:gd name="T6" fmla="*/ 0 60000 65536"/>
                <a:gd name="T7" fmla="*/ 0 60000 65536"/>
                <a:gd name="T8" fmla="*/ 0 60000 65536"/>
                <a:gd name="T9" fmla="*/ 0 w 21313"/>
                <a:gd name="T10" fmla="*/ 0 h 17291"/>
                <a:gd name="T11" fmla="*/ 21313 w 21313"/>
                <a:gd name="T12" fmla="*/ 17291 h 17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313" h="17291" fill="none" extrusionOk="0">
                  <a:moveTo>
                    <a:pt x="12945" y="-1"/>
                  </a:moveTo>
                  <a:cubicBezTo>
                    <a:pt x="17409" y="3342"/>
                    <a:pt x="20408" y="8281"/>
                    <a:pt x="21313" y="13784"/>
                  </a:cubicBezTo>
                </a:path>
                <a:path w="21313" h="17291" stroke="0" extrusionOk="0">
                  <a:moveTo>
                    <a:pt x="12945" y="-1"/>
                  </a:moveTo>
                  <a:cubicBezTo>
                    <a:pt x="17409" y="3342"/>
                    <a:pt x="20408" y="8281"/>
                    <a:pt x="21313" y="13784"/>
                  </a:cubicBezTo>
                  <a:lnTo>
                    <a:pt x="0" y="1729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0" name="Arc 30"/>
            <p:cNvSpPr>
              <a:spLocks/>
            </p:cNvSpPr>
            <p:nvPr/>
          </p:nvSpPr>
          <p:spPr bwMode="auto">
            <a:xfrm>
              <a:off x="2976" y="1342"/>
              <a:ext cx="1488" cy="1207"/>
            </a:xfrm>
            <a:custGeom>
              <a:avLst/>
              <a:gdLst>
                <a:gd name="T0" fmla="*/ 638 w 21600"/>
                <a:gd name="T1" fmla="*/ 0 h 20107"/>
                <a:gd name="T2" fmla="*/ 1487 w 21600"/>
                <a:gd name="T3" fmla="*/ 1207 h 20107"/>
                <a:gd name="T4" fmla="*/ 0 w 21600"/>
                <a:gd name="T5" fmla="*/ 1171 h 2010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107"/>
                <a:gd name="T11" fmla="*/ 21600 w 21600"/>
                <a:gd name="T12" fmla="*/ 20107 h 2010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107" fill="none" extrusionOk="0">
                  <a:moveTo>
                    <a:pt x="9262" y="0"/>
                  </a:moveTo>
                  <a:cubicBezTo>
                    <a:pt x="16797" y="3576"/>
                    <a:pt x="21600" y="11172"/>
                    <a:pt x="21600" y="19513"/>
                  </a:cubicBezTo>
                  <a:cubicBezTo>
                    <a:pt x="21600" y="19711"/>
                    <a:pt x="21597" y="19909"/>
                    <a:pt x="21591" y="20106"/>
                  </a:cubicBezTo>
                </a:path>
                <a:path w="21600" h="20107" stroke="0" extrusionOk="0">
                  <a:moveTo>
                    <a:pt x="9262" y="0"/>
                  </a:moveTo>
                  <a:cubicBezTo>
                    <a:pt x="16797" y="3576"/>
                    <a:pt x="21600" y="11172"/>
                    <a:pt x="21600" y="19513"/>
                  </a:cubicBezTo>
                  <a:cubicBezTo>
                    <a:pt x="21600" y="19711"/>
                    <a:pt x="21597" y="19909"/>
                    <a:pt x="21591" y="20106"/>
                  </a:cubicBezTo>
                  <a:lnTo>
                    <a:pt x="0" y="19513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1" name="Arc 10"/>
            <p:cNvSpPr>
              <a:spLocks/>
            </p:cNvSpPr>
            <p:nvPr/>
          </p:nvSpPr>
          <p:spPr bwMode="auto">
            <a:xfrm>
              <a:off x="2688" y="1779"/>
              <a:ext cx="1461" cy="1038"/>
            </a:xfrm>
            <a:custGeom>
              <a:avLst/>
              <a:gdLst>
                <a:gd name="T0" fmla="*/ 892 w 21202"/>
                <a:gd name="T1" fmla="*/ 0 h 17291"/>
                <a:gd name="T2" fmla="*/ 1461 w 21202"/>
                <a:gd name="T3" fmla="*/ 790 h 17291"/>
                <a:gd name="T4" fmla="*/ 0 w 21202"/>
                <a:gd name="T5" fmla="*/ 1038 h 17291"/>
                <a:gd name="T6" fmla="*/ 0 60000 65536"/>
                <a:gd name="T7" fmla="*/ 0 60000 65536"/>
                <a:gd name="T8" fmla="*/ 0 60000 65536"/>
                <a:gd name="T9" fmla="*/ 0 w 21202"/>
                <a:gd name="T10" fmla="*/ 0 h 17291"/>
                <a:gd name="T11" fmla="*/ 21202 w 21202"/>
                <a:gd name="T12" fmla="*/ 17291 h 17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02" h="17291" fill="none" extrusionOk="0">
                  <a:moveTo>
                    <a:pt x="12945" y="-1"/>
                  </a:moveTo>
                  <a:cubicBezTo>
                    <a:pt x="17234" y="3211"/>
                    <a:pt x="20177" y="7902"/>
                    <a:pt x="21201" y="13162"/>
                  </a:cubicBezTo>
                </a:path>
                <a:path w="21202" h="17291" stroke="0" extrusionOk="0">
                  <a:moveTo>
                    <a:pt x="12945" y="-1"/>
                  </a:moveTo>
                  <a:cubicBezTo>
                    <a:pt x="17234" y="3211"/>
                    <a:pt x="20177" y="7902"/>
                    <a:pt x="21201" y="13162"/>
                  </a:cubicBezTo>
                  <a:lnTo>
                    <a:pt x="0" y="1729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2" name="Arc 11"/>
            <p:cNvSpPr>
              <a:spLocks/>
            </p:cNvSpPr>
            <p:nvPr/>
          </p:nvSpPr>
          <p:spPr bwMode="auto">
            <a:xfrm flipH="1" flipV="1">
              <a:off x="3614" y="1247"/>
              <a:ext cx="1440" cy="1291"/>
            </a:xfrm>
            <a:custGeom>
              <a:avLst/>
              <a:gdLst>
                <a:gd name="T0" fmla="*/ 362 w 21600"/>
                <a:gd name="T1" fmla="*/ 0 h 21513"/>
                <a:gd name="T2" fmla="*/ 1439 w 21600"/>
                <a:gd name="T3" fmla="*/ 1291 h 21513"/>
                <a:gd name="T4" fmla="*/ 0 w 21600"/>
                <a:gd name="T5" fmla="*/ 1255 h 21513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13"/>
                <a:gd name="T11" fmla="*/ 21600 w 21600"/>
                <a:gd name="T12" fmla="*/ 21513 h 215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13" fill="none" extrusionOk="0">
                  <a:moveTo>
                    <a:pt x="5432" y="0"/>
                  </a:moveTo>
                  <a:cubicBezTo>
                    <a:pt x="14953" y="2474"/>
                    <a:pt x="21600" y="11069"/>
                    <a:pt x="21600" y="20906"/>
                  </a:cubicBezTo>
                  <a:cubicBezTo>
                    <a:pt x="21600" y="21108"/>
                    <a:pt x="21597" y="21310"/>
                    <a:pt x="21591" y="21513"/>
                  </a:cubicBezTo>
                </a:path>
                <a:path w="21600" h="21513" stroke="0" extrusionOk="0">
                  <a:moveTo>
                    <a:pt x="5432" y="0"/>
                  </a:moveTo>
                  <a:cubicBezTo>
                    <a:pt x="14953" y="2474"/>
                    <a:pt x="21600" y="11069"/>
                    <a:pt x="21600" y="20906"/>
                  </a:cubicBezTo>
                  <a:cubicBezTo>
                    <a:pt x="21600" y="21108"/>
                    <a:pt x="21597" y="21310"/>
                    <a:pt x="21591" y="21513"/>
                  </a:cubicBezTo>
                  <a:lnTo>
                    <a:pt x="0" y="20906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7223" name="Arc 23"/>
            <p:cNvSpPr>
              <a:spLocks/>
            </p:cNvSpPr>
            <p:nvPr/>
          </p:nvSpPr>
          <p:spPr bwMode="auto">
            <a:xfrm flipH="1" flipV="1">
              <a:off x="4371" y="768"/>
              <a:ext cx="1389" cy="1047"/>
            </a:xfrm>
            <a:custGeom>
              <a:avLst/>
              <a:gdLst>
                <a:gd name="T0" fmla="*/ 849 w 20829"/>
                <a:gd name="T1" fmla="*/ 0 h 17451"/>
                <a:gd name="T2" fmla="*/ 1389 w 20829"/>
                <a:gd name="T3" fmla="*/ 704 h 17451"/>
                <a:gd name="T4" fmla="*/ 0 w 20829"/>
                <a:gd name="T5" fmla="*/ 1047 h 17451"/>
                <a:gd name="T6" fmla="*/ 0 60000 65536"/>
                <a:gd name="T7" fmla="*/ 0 60000 65536"/>
                <a:gd name="T8" fmla="*/ 0 60000 65536"/>
                <a:gd name="T9" fmla="*/ 0 w 20829"/>
                <a:gd name="T10" fmla="*/ 0 h 17451"/>
                <a:gd name="T11" fmla="*/ 20829 w 20829"/>
                <a:gd name="T12" fmla="*/ 17451 h 174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9" h="17451" fill="none" extrusionOk="0">
                  <a:moveTo>
                    <a:pt x="12728" y="-1"/>
                  </a:moveTo>
                  <a:cubicBezTo>
                    <a:pt x="16678" y="2881"/>
                    <a:pt x="19534" y="7017"/>
                    <a:pt x="20829" y="11732"/>
                  </a:cubicBezTo>
                </a:path>
                <a:path w="20829" h="17451" stroke="0" extrusionOk="0">
                  <a:moveTo>
                    <a:pt x="12728" y="-1"/>
                  </a:moveTo>
                  <a:cubicBezTo>
                    <a:pt x="16678" y="2881"/>
                    <a:pt x="19534" y="7017"/>
                    <a:pt x="20829" y="11732"/>
                  </a:cubicBezTo>
                  <a:lnTo>
                    <a:pt x="0" y="1745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4" name="Arc 22"/>
            <p:cNvSpPr>
              <a:spLocks/>
            </p:cNvSpPr>
            <p:nvPr/>
          </p:nvSpPr>
          <p:spPr bwMode="auto">
            <a:xfrm>
              <a:off x="1968" y="2295"/>
              <a:ext cx="1461" cy="1038"/>
            </a:xfrm>
            <a:custGeom>
              <a:avLst/>
              <a:gdLst>
                <a:gd name="T0" fmla="*/ 892 w 21202"/>
                <a:gd name="T1" fmla="*/ 0 h 17291"/>
                <a:gd name="T2" fmla="*/ 1461 w 21202"/>
                <a:gd name="T3" fmla="*/ 790 h 17291"/>
                <a:gd name="T4" fmla="*/ 0 w 21202"/>
                <a:gd name="T5" fmla="*/ 1038 h 17291"/>
                <a:gd name="T6" fmla="*/ 0 60000 65536"/>
                <a:gd name="T7" fmla="*/ 0 60000 65536"/>
                <a:gd name="T8" fmla="*/ 0 60000 65536"/>
                <a:gd name="T9" fmla="*/ 0 w 21202"/>
                <a:gd name="T10" fmla="*/ 0 h 17291"/>
                <a:gd name="T11" fmla="*/ 21202 w 21202"/>
                <a:gd name="T12" fmla="*/ 17291 h 17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202" h="17291" fill="none" extrusionOk="0">
                  <a:moveTo>
                    <a:pt x="12945" y="-1"/>
                  </a:moveTo>
                  <a:cubicBezTo>
                    <a:pt x="17234" y="3211"/>
                    <a:pt x="20177" y="7902"/>
                    <a:pt x="21201" y="13162"/>
                  </a:cubicBezTo>
                </a:path>
                <a:path w="21202" h="17291" stroke="0" extrusionOk="0">
                  <a:moveTo>
                    <a:pt x="12945" y="-1"/>
                  </a:moveTo>
                  <a:cubicBezTo>
                    <a:pt x="17234" y="3211"/>
                    <a:pt x="20177" y="7902"/>
                    <a:pt x="21201" y="13162"/>
                  </a:cubicBezTo>
                  <a:lnTo>
                    <a:pt x="0" y="1729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5" name="Arc 31"/>
            <p:cNvSpPr>
              <a:spLocks/>
            </p:cNvSpPr>
            <p:nvPr/>
          </p:nvSpPr>
          <p:spPr bwMode="auto">
            <a:xfrm flipH="1" flipV="1">
              <a:off x="4032" y="1019"/>
              <a:ext cx="1389" cy="1080"/>
            </a:xfrm>
            <a:custGeom>
              <a:avLst/>
              <a:gdLst>
                <a:gd name="T0" fmla="*/ 798 w 20829"/>
                <a:gd name="T1" fmla="*/ 0 h 17986"/>
                <a:gd name="T2" fmla="*/ 1389 w 20829"/>
                <a:gd name="T3" fmla="*/ 737 h 17986"/>
                <a:gd name="T4" fmla="*/ 0 w 20829"/>
                <a:gd name="T5" fmla="*/ 1080 h 17986"/>
                <a:gd name="T6" fmla="*/ 0 60000 65536"/>
                <a:gd name="T7" fmla="*/ 0 60000 65536"/>
                <a:gd name="T8" fmla="*/ 0 60000 65536"/>
                <a:gd name="T9" fmla="*/ 0 w 20829"/>
                <a:gd name="T10" fmla="*/ 0 h 17986"/>
                <a:gd name="T11" fmla="*/ 20829 w 20829"/>
                <a:gd name="T12" fmla="*/ 17986 h 179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9" h="17986" fill="none" extrusionOk="0">
                  <a:moveTo>
                    <a:pt x="11960" y="-1"/>
                  </a:moveTo>
                  <a:cubicBezTo>
                    <a:pt x="16299" y="2885"/>
                    <a:pt x="19449" y="7242"/>
                    <a:pt x="20829" y="12267"/>
                  </a:cubicBezTo>
                </a:path>
                <a:path w="20829" h="17986" stroke="0" extrusionOk="0">
                  <a:moveTo>
                    <a:pt x="11960" y="-1"/>
                  </a:moveTo>
                  <a:cubicBezTo>
                    <a:pt x="16299" y="2885"/>
                    <a:pt x="19449" y="7242"/>
                    <a:pt x="20829" y="12267"/>
                  </a:cubicBezTo>
                  <a:lnTo>
                    <a:pt x="0" y="17986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6" name="Arc 25"/>
            <p:cNvSpPr>
              <a:spLocks/>
            </p:cNvSpPr>
            <p:nvPr/>
          </p:nvSpPr>
          <p:spPr bwMode="auto">
            <a:xfrm>
              <a:off x="288" y="3221"/>
              <a:ext cx="1334" cy="1038"/>
            </a:xfrm>
            <a:custGeom>
              <a:avLst/>
              <a:gdLst>
                <a:gd name="T0" fmla="*/ 892 w 19362"/>
                <a:gd name="T1" fmla="*/ 0 h 17291"/>
                <a:gd name="T2" fmla="*/ 1334 w 19362"/>
                <a:gd name="T3" fmla="*/ 463 h 17291"/>
                <a:gd name="T4" fmla="*/ 0 w 19362"/>
                <a:gd name="T5" fmla="*/ 1038 h 17291"/>
                <a:gd name="T6" fmla="*/ 0 60000 65536"/>
                <a:gd name="T7" fmla="*/ 0 60000 65536"/>
                <a:gd name="T8" fmla="*/ 0 60000 65536"/>
                <a:gd name="T9" fmla="*/ 0 w 19362"/>
                <a:gd name="T10" fmla="*/ 0 h 17291"/>
                <a:gd name="T11" fmla="*/ 19362 w 19362"/>
                <a:gd name="T12" fmla="*/ 17291 h 172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362" h="17291" fill="none" extrusionOk="0">
                  <a:moveTo>
                    <a:pt x="12945" y="-1"/>
                  </a:moveTo>
                  <a:cubicBezTo>
                    <a:pt x="15660" y="2032"/>
                    <a:pt x="17858" y="4675"/>
                    <a:pt x="19361" y="7716"/>
                  </a:cubicBezTo>
                </a:path>
                <a:path w="19362" h="17291" stroke="0" extrusionOk="0">
                  <a:moveTo>
                    <a:pt x="12945" y="-1"/>
                  </a:moveTo>
                  <a:cubicBezTo>
                    <a:pt x="15660" y="2032"/>
                    <a:pt x="17858" y="4675"/>
                    <a:pt x="19361" y="7716"/>
                  </a:cubicBezTo>
                  <a:lnTo>
                    <a:pt x="0" y="17291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7" name="Arc 29"/>
            <p:cNvSpPr>
              <a:spLocks/>
            </p:cNvSpPr>
            <p:nvPr/>
          </p:nvSpPr>
          <p:spPr bwMode="auto">
            <a:xfrm flipH="1" flipV="1">
              <a:off x="1392" y="2884"/>
              <a:ext cx="1389" cy="837"/>
            </a:xfrm>
            <a:custGeom>
              <a:avLst/>
              <a:gdLst>
                <a:gd name="T0" fmla="*/ 1100 w 20829"/>
                <a:gd name="T1" fmla="*/ 0 h 13947"/>
                <a:gd name="T2" fmla="*/ 1389 w 20829"/>
                <a:gd name="T3" fmla="*/ 494 h 13947"/>
                <a:gd name="T4" fmla="*/ 0 w 20829"/>
                <a:gd name="T5" fmla="*/ 837 h 13947"/>
                <a:gd name="T6" fmla="*/ 0 60000 65536"/>
                <a:gd name="T7" fmla="*/ 0 60000 65536"/>
                <a:gd name="T8" fmla="*/ 0 60000 65536"/>
                <a:gd name="T9" fmla="*/ 0 w 20829"/>
                <a:gd name="T10" fmla="*/ 0 h 13947"/>
                <a:gd name="T11" fmla="*/ 20829 w 20829"/>
                <a:gd name="T12" fmla="*/ 13947 h 139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29" h="13947" fill="none" extrusionOk="0">
                  <a:moveTo>
                    <a:pt x="16493" y="-1"/>
                  </a:moveTo>
                  <a:cubicBezTo>
                    <a:pt x="18519" y="2395"/>
                    <a:pt x="19998" y="5203"/>
                    <a:pt x="20829" y="8228"/>
                  </a:cubicBezTo>
                </a:path>
                <a:path w="20829" h="13947" stroke="0" extrusionOk="0">
                  <a:moveTo>
                    <a:pt x="16493" y="-1"/>
                  </a:moveTo>
                  <a:cubicBezTo>
                    <a:pt x="18519" y="2395"/>
                    <a:pt x="19998" y="5203"/>
                    <a:pt x="20829" y="8228"/>
                  </a:cubicBezTo>
                  <a:lnTo>
                    <a:pt x="0" y="13947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8" name="Line 47"/>
            <p:cNvSpPr>
              <a:spLocks noChangeShapeType="1"/>
            </p:cNvSpPr>
            <p:nvPr/>
          </p:nvSpPr>
          <p:spPr bwMode="auto">
            <a:xfrm>
              <a:off x="1392" y="3316"/>
              <a:ext cx="28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Freeform 83"/>
            <p:cNvSpPr>
              <a:spLocks/>
            </p:cNvSpPr>
            <p:nvPr/>
          </p:nvSpPr>
          <p:spPr bwMode="auto">
            <a:xfrm>
              <a:off x="870" y="909"/>
              <a:ext cx="4315" cy="3000"/>
            </a:xfrm>
            <a:custGeom>
              <a:avLst/>
              <a:gdLst>
                <a:gd name="T0" fmla="*/ 4315 w 4315"/>
                <a:gd name="T1" fmla="*/ 0 h 3000"/>
                <a:gd name="T2" fmla="*/ 4278 w 4315"/>
                <a:gd name="T3" fmla="*/ 47 h 3000"/>
                <a:gd name="T4" fmla="*/ 4175 w 4315"/>
                <a:gd name="T5" fmla="*/ 158 h 3000"/>
                <a:gd name="T6" fmla="*/ 4017 w 4315"/>
                <a:gd name="T7" fmla="*/ 317 h 3000"/>
                <a:gd name="T8" fmla="*/ 3971 w 4315"/>
                <a:gd name="T9" fmla="*/ 362 h 3000"/>
                <a:gd name="T10" fmla="*/ 3821 w 4315"/>
                <a:gd name="T11" fmla="*/ 503 h 3000"/>
                <a:gd name="T12" fmla="*/ 3728 w 4315"/>
                <a:gd name="T13" fmla="*/ 587 h 3000"/>
                <a:gd name="T14" fmla="*/ 3169 w 4315"/>
                <a:gd name="T15" fmla="*/ 1044 h 3000"/>
                <a:gd name="T16" fmla="*/ 3048 w 4315"/>
                <a:gd name="T17" fmla="*/ 1137 h 3000"/>
                <a:gd name="T18" fmla="*/ 2908 w 4315"/>
                <a:gd name="T19" fmla="*/ 1239 h 3000"/>
                <a:gd name="T20" fmla="*/ 2768 w 4315"/>
                <a:gd name="T21" fmla="*/ 1342 h 3000"/>
                <a:gd name="T22" fmla="*/ 2619 w 4315"/>
                <a:gd name="T23" fmla="*/ 1454 h 3000"/>
                <a:gd name="T24" fmla="*/ 2470 w 4315"/>
                <a:gd name="T25" fmla="*/ 1556 h 3000"/>
                <a:gd name="T26" fmla="*/ 2311 w 4315"/>
                <a:gd name="T27" fmla="*/ 1668 h 3000"/>
                <a:gd name="T28" fmla="*/ 1976 w 4315"/>
                <a:gd name="T29" fmla="*/ 1882 h 3000"/>
                <a:gd name="T30" fmla="*/ 1799 w 4315"/>
                <a:gd name="T31" fmla="*/ 1994 h 3000"/>
                <a:gd name="T32" fmla="*/ 1436 w 4315"/>
                <a:gd name="T33" fmla="*/ 2218 h 3000"/>
                <a:gd name="T34" fmla="*/ 1249 w 4315"/>
                <a:gd name="T35" fmla="*/ 2329 h 3000"/>
                <a:gd name="T36" fmla="*/ 1053 w 4315"/>
                <a:gd name="T37" fmla="*/ 2441 h 3000"/>
                <a:gd name="T38" fmla="*/ 848 w 4315"/>
                <a:gd name="T39" fmla="*/ 2553 h 3000"/>
                <a:gd name="T40" fmla="*/ 643 w 4315"/>
                <a:gd name="T41" fmla="*/ 2665 h 3000"/>
                <a:gd name="T42" fmla="*/ 429 w 4315"/>
                <a:gd name="T43" fmla="*/ 2777 h 3000"/>
                <a:gd name="T44" fmla="*/ 215 w 4315"/>
                <a:gd name="T45" fmla="*/ 2888 h 3000"/>
                <a:gd name="T46" fmla="*/ 0 w 4315"/>
                <a:gd name="T47" fmla="*/ 3000 h 300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315"/>
                <a:gd name="T73" fmla="*/ 0 h 3000"/>
                <a:gd name="T74" fmla="*/ 4315 w 4315"/>
                <a:gd name="T75" fmla="*/ 3000 h 300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315" h="3000">
                  <a:moveTo>
                    <a:pt x="4315" y="0"/>
                  </a:moveTo>
                  <a:lnTo>
                    <a:pt x="4278" y="47"/>
                  </a:lnTo>
                  <a:lnTo>
                    <a:pt x="4175" y="158"/>
                  </a:lnTo>
                  <a:lnTo>
                    <a:pt x="4017" y="317"/>
                  </a:lnTo>
                  <a:lnTo>
                    <a:pt x="3971" y="362"/>
                  </a:lnTo>
                  <a:lnTo>
                    <a:pt x="3821" y="503"/>
                  </a:lnTo>
                  <a:lnTo>
                    <a:pt x="3728" y="587"/>
                  </a:lnTo>
                  <a:lnTo>
                    <a:pt x="3169" y="1044"/>
                  </a:lnTo>
                  <a:lnTo>
                    <a:pt x="3048" y="1137"/>
                  </a:lnTo>
                  <a:lnTo>
                    <a:pt x="2908" y="1239"/>
                  </a:lnTo>
                  <a:lnTo>
                    <a:pt x="2768" y="1342"/>
                  </a:lnTo>
                  <a:lnTo>
                    <a:pt x="2619" y="1454"/>
                  </a:lnTo>
                  <a:lnTo>
                    <a:pt x="2470" y="1556"/>
                  </a:lnTo>
                  <a:lnTo>
                    <a:pt x="2311" y="1668"/>
                  </a:lnTo>
                  <a:lnTo>
                    <a:pt x="1976" y="1882"/>
                  </a:lnTo>
                  <a:lnTo>
                    <a:pt x="1799" y="1994"/>
                  </a:lnTo>
                  <a:lnTo>
                    <a:pt x="1436" y="2218"/>
                  </a:lnTo>
                  <a:lnTo>
                    <a:pt x="1249" y="2329"/>
                  </a:lnTo>
                  <a:lnTo>
                    <a:pt x="1053" y="2441"/>
                  </a:lnTo>
                  <a:lnTo>
                    <a:pt x="848" y="2553"/>
                  </a:lnTo>
                  <a:lnTo>
                    <a:pt x="643" y="2665"/>
                  </a:lnTo>
                  <a:lnTo>
                    <a:pt x="429" y="2777"/>
                  </a:lnTo>
                  <a:lnTo>
                    <a:pt x="215" y="2888"/>
                  </a:lnTo>
                  <a:lnTo>
                    <a:pt x="0" y="3000"/>
                  </a:lnTo>
                </a:path>
              </a:pathLst>
            </a:custGeom>
            <a:noFill/>
            <a:ln w="88900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4" name="Rectangle 136"/>
          <p:cNvSpPr>
            <a:spLocks noChangeArrowheads="1"/>
          </p:cNvSpPr>
          <p:nvPr/>
        </p:nvSpPr>
        <p:spPr bwMode="auto">
          <a:xfrm>
            <a:off x="1425575" y="1339850"/>
            <a:ext cx="6761163" cy="4821238"/>
          </a:xfrm>
          <a:prstGeom prst="rect">
            <a:avLst/>
          </a:prstGeom>
          <a:noFill/>
          <a:ln w="889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166"/>
          <p:cNvGrpSpPr>
            <a:grpSpLocks/>
          </p:cNvGrpSpPr>
          <p:nvPr/>
        </p:nvGrpSpPr>
        <p:grpSpPr bwMode="auto">
          <a:xfrm>
            <a:off x="2239963" y="2405063"/>
            <a:ext cx="6022975" cy="3843337"/>
            <a:chOff x="1411" y="1459"/>
            <a:chExt cx="3794" cy="2421"/>
          </a:xfrm>
        </p:grpSpPr>
        <p:sp>
          <p:nvSpPr>
            <p:cNvPr id="7203" name="Rectangle 85"/>
            <p:cNvSpPr>
              <a:spLocks noChangeArrowheads="1"/>
            </p:cNvSpPr>
            <p:nvPr/>
          </p:nvSpPr>
          <p:spPr bwMode="auto">
            <a:xfrm>
              <a:off x="3638" y="2922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3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04" name="Rectangle 91"/>
            <p:cNvSpPr>
              <a:spLocks noChangeArrowheads="1"/>
            </p:cNvSpPr>
            <p:nvPr/>
          </p:nvSpPr>
          <p:spPr bwMode="auto">
            <a:xfrm>
              <a:off x="4179" y="1459"/>
              <a:ext cx="298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E* </a:t>
              </a:r>
              <a:endParaRPr lang="en-US"/>
            </a:p>
          </p:txBody>
        </p:sp>
        <p:sp>
          <p:nvSpPr>
            <p:cNvPr id="7205" name="Rectangle 92"/>
            <p:cNvSpPr>
              <a:spLocks noChangeArrowheads="1"/>
            </p:cNvSpPr>
            <p:nvPr/>
          </p:nvSpPr>
          <p:spPr bwMode="auto">
            <a:xfrm>
              <a:off x="4848" y="1536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6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06" name="Rectangle 94"/>
            <p:cNvSpPr>
              <a:spLocks noChangeArrowheads="1"/>
            </p:cNvSpPr>
            <p:nvPr/>
          </p:nvSpPr>
          <p:spPr bwMode="auto">
            <a:xfrm>
              <a:off x="4464" y="1728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5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07" name="Rectangle 96"/>
            <p:cNvSpPr>
              <a:spLocks noChangeArrowheads="1"/>
            </p:cNvSpPr>
            <p:nvPr/>
          </p:nvSpPr>
          <p:spPr bwMode="auto">
            <a:xfrm>
              <a:off x="3890" y="1701"/>
              <a:ext cx="28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Z* </a:t>
              </a:r>
              <a:endParaRPr lang="en-US"/>
            </a:p>
          </p:txBody>
        </p:sp>
        <p:sp>
          <p:nvSpPr>
            <p:cNvPr id="7208" name="Rectangle 97"/>
            <p:cNvSpPr>
              <a:spLocks noChangeArrowheads="1"/>
            </p:cNvSpPr>
            <p:nvPr/>
          </p:nvSpPr>
          <p:spPr bwMode="auto">
            <a:xfrm>
              <a:off x="2883" y="3369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3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09" name="Rectangle 99"/>
            <p:cNvSpPr>
              <a:spLocks noChangeArrowheads="1"/>
            </p:cNvSpPr>
            <p:nvPr/>
          </p:nvSpPr>
          <p:spPr bwMode="auto">
            <a:xfrm>
              <a:off x="1886" y="3611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1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0" name="Rectangle 101"/>
            <p:cNvSpPr>
              <a:spLocks noChangeArrowheads="1"/>
            </p:cNvSpPr>
            <p:nvPr/>
          </p:nvSpPr>
          <p:spPr bwMode="auto">
            <a:xfrm>
              <a:off x="4784" y="2484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F</a:t>
              </a:r>
              <a:r>
                <a:rPr lang="en-US" sz="2800" baseline="-25000">
                  <a:solidFill>
                    <a:srgbClr val="000000"/>
                  </a:solidFill>
                </a:rPr>
                <a:t>4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1" name="Rectangle 103"/>
            <p:cNvSpPr>
              <a:spLocks noChangeArrowheads="1"/>
            </p:cNvSpPr>
            <p:nvPr/>
          </p:nvSpPr>
          <p:spPr bwMode="auto">
            <a:xfrm>
              <a:off x="4589" y="2260"/>
              <a:ext cx="28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Z</a:t>
              </a:r>
              <a:r>
                <a:rPr lang="en-US" sz="2800" baseline="-25000">
                  <a:solidFill>
                    <a:srgbClr val="000000"/>
                  </a:solidFill>
                </a:rPr>
                <a:t>1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2" name="Rectangle 105"/>
            <p:cNvSpPr>
              <a:spLocks noChangeArrowheads="1"/>
            </p:cNvSpPr>
            <p:nvPr/>
          </p:nvSpPr>
          <p:spPr bwMode="auto">
            <a:xfrm>
              <a:off x="4430" y="2605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2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3" name="Rectangle 107"/>
            <p:cNvSpPr>
              <a:spLocks noChangeArrowheads="1"/>
            </p:cNvSpPr>
            <p:nvPr/>
          </p:nvSpPr>
          <p:spPr bwMode="auto">
            <a:xfrm>
              <a:off x="4030" y="2614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3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4" name="Rectangle 109"/>
            <p:cNvSpPr>
              <a:spLocks noChangeArrowheads="1"/>
            </p:cNvSpPr>
            <p:nvPr/>
          </p:nvSpPr>
          <p:spPr bwMode="auto">
            <a:xfrm>
              <a:off x="3303" y="3127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4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5" name="Rectangle 111"/>
            <p:cNvSpPr>
              <a:spLocks noChangeArrowheads="1"/>
            </p:cNvSpPr>
            <p:nvPr/>
          </p:nvSpPr>
          <p:spPr bwMode="auto">
            <a:xfrm>
              <a:off x="2501" y="3453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5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6" name="Rectangle 113"/>
            <p:cNvSpPr>
              <a:spLocks noChangeArrowheads="1"/>
            </p:cNvSpPr>
            <p:nvPr/>
          </p:nvSpPr>
          <p:spPr bwMode="auto">
            <a:xfrm>
              <a:off x="1411" y="3567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6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7" name="Rectangle 115"/>
            <p:cNvSpPr>
              <a:spLocks noChangeArrowheads="1"/>
            </p:cNvSpPr>
            <p:nvPr/>
          </p:nvSpPr>
          <p:spPr bwMode="auto">
            <a:xfrm>
              <a:off x="4896" y="1803"/>
              <a:ext cx="3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C</a:t>
              </a:r>
              <a:r>
                <a:rPr lang="en-US" sz="2800" baseline="-25000">
                  <a:solidFill>
                    <a:srgbClr val="000000"/>
                  </a:solidFill>
                </a:rPr>
                <a:t>1</a:t>
              </a:r>
              <a:r>
                <a:rPr lang="en-US" sz="2800" i="1">
                  <a:solidFill>
                    <a:srgbClr val="000000"/>
                  </a:solidFill>
                </a:rPr>
                <a:t> </a:t>
              </a:r>
              <a:endParaRPr lang="en-US"/>
            </a:p>
          </p:txBody>
        </p:sp>
        <p:sp>
          <p:nvSpPr>
            <p:cNvPr id="7218" name="Rectangle 149"/>
            <p:cNvSpPr>
              <a:spLocks noChangeArrowheads="1"/>
            </p:cNvSpPr>
            <p:nvPr/>
          </p:nvSpPr>
          <p:spPr bwMode="auto">
            <a:xfrm>
              <a:off x="1523" y="3238"/>
              <a:ext cx="22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000000"/>
                  </a:solidFill>
                </a:rPr>
                <a:t>D </a:t>
              </a:r>
              <a:endParaRPr lang="en-US"/>
            </a:p>
          </p:txBody>
        </p:sp>
      </p:grpSp>
      <p:grpSp>
        <p:nvGrpSpPr>
          <p:cNvPr id="6" name="Group 165"/>
          <p:cNvGrpSpPr>
            <a:grpSpLocks/>
          </p:cNvGrpSpPr>
          <p:nvPr/>
        </p:nvGrpSpPr>
        <p:grpSpPr bwMode="auto">
          <a:xfrm>
            <a:off x="804863" y="762000"/>
            <a:ext cx="8099425" cy="5951538"/>
            <a:chOff x="507" y="480"/>
            <a:chExt cx="5102" cy="3749"/>
          </a:xfrm>
        </p:grpSpPr>
        <p:sp>
          <p:nvSpPr>
            <p:cNvPr id="7179" name="Rectangle 84"/>
            <p:cNvSpPr>
              <a:spLocks noChangeArrowheads="1"/>
            </p:cNvSpPr>
            <p:nvPr/>
          </p:nvSpPr>
          <p:spPr bwMode="auto">
            <a:xfrm>
              <a:off x="777" y="3974"/>
              <a:ext cx="16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>
                  <a:solidFill>
                    <a:srgbClr val="660066"/>
                  </a:solidFill>
                </a:rPr>
                <a:t>0 </a:t>
              </a:r>
            </a:p>
          </p:txBody>
        </p:sp>
        <p:grpSp>
          <p:nvGrpSpPr>
            <p:cNvPr id="7" name="Group 159"/>
            <p:cNvGrpSpPr>
              <a:grpSpLocks/>
            </p:cNvGrpSpPr>
            <p:nvPr/>
          </p:nvGrpSpPr>
          <p:grpSpPr bwMode="auto">
            <a:xfrm>
              <a:off x="507" y="1934"/>
              <a:ext cx="298" cy="302"/>
              <a:chOff x="507" y="1934"/>
              <a:chExt cx="298" cy="302"/>
            </a:xfrm>
          </p:grpSpPr>
          <p:sp>
            <p:nvSpPr>
              <p:cNvPr id="7201" name="Rectangle 87"/>
              <p:cNvSpPr>
                <a:spLocks noChangeArrowheads="1"/>
              </p:cNvSpPr>
              <p:nvPr/>
            </p:nvSpPr>
            <p:spPr bwMode="auto">
              <a:xfrm>
                <a:off x="507" y="1934"/>
                <a:ext cx="298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800" i="1">
                    <a:solidFill>
                      <a:srgbClr val="660066"/>
                    </a:solidFill>
                  </a:rPr>
                  <a:t>K*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  <p:sp>
            <p:nvSpPr>
              <p:cNvPr id="7202" name="Rectangle 88"/>
              <p:cNvSpPr>
                <a:spLocks noChangeArrowheads="1"/>
              </p:cNvSpPr>
              <p:nvPr/>
            </p:nvSpPr>
            <p:spPr bwMode="auto">
              <a:xfrm>
                <a:off x="665" y="2092"/>
                <a:ext cx="106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660066"/>
                    </a:solidFill>
                  </a:rPr>
                  <a:t>F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</p:grpSp>
        <p:sp>
          <p:nvSpPr>
            <p:cNvPr id="7181" name="Rectangle 89"/>
            <p:cNvSpPr>
              <a:spLocks noChangeArrowheads="1"/>
            </p:cNvSpPr>
            <p:nvPr/>
          </p:nvSpPr>
          <p:spPr bwMode="auto">
            <a:xfrm>
              <a:off x="591" y="704"/>
              <a:ext cx="21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K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7182" name="Rectangle 90"/>
            <p:cNvSpPr>
              <a:spLocks noChangeArrowheads="1"/>
            </p:cNvSpPr>
            <p:nvPr/>
          </p:nvSpPr>
          <p:spPr bwMode="auto">
            <a:xfrm>
              <a:off x="5064" y="3936"/>
              <a:ext cx="18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L </a:t>
              </a:r>
              <a:endParaRPr lang="en-US">
                <a:solidFill>
                  <a:srgbClr val="660066"/>
                </a:solidFill>
              </a:endParaRPr>
            </a:p>
          </p:txBody>
        </p:sp>
        <p:grpSp>
          <p:nvGrpSpPr>
            <p:cNvPr id="8" name="Group 162"/>
            <p:cNvGrpSpPr>
              <a:grpSpLocks/>
            </p:cNvGrpSpPr>
            <p:nvPr/>
          </p:nvGrpSpPr>
          <p:grpSpPr bwMode="auto">
            <a:xfrm>
              <a:off x="5297" y="1943"/>
              <a:ext cx="298" cy="303"/>
              <a:chOff x="5297" y="1943"/>
              <a:chExt cx="298" cy="303"/>
            </a:xfrm>
          </p:grpSpPr>
          <p:sp>
            <p:nvSpPr>
              <p:cNvPr id="7199" name="Rectangle 117"/>
              <p:cNvSpPr>
                <a:spLocks noChangeArrowheads="1"/>
              </p:cNvSpPr>
              <p:nvPr/>
            </p:nvSpPr>
            <p:spPr bwMode="auto">
              <a:xfrm>
                <a:off x="5297" y="1943"/>
                <a:ext cx="298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800" i="1">
                    <a:solidFill>
                      <a:srgbClr val="660066"/>
                    </a:solidFill>
                  </a:rPr>
                  <a:t>K*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  <p:sp>
            <p:nvSpPr>
              <p:cNvPr id="7200" name="Rectangle 118"/>
              <p:cNvSpPr>
                <a:spLocks noChangeArrowheads="1"/>
              </p:cNvSpPr>
              <p:nvPr/>
            </p:nvSpPr>
            <p:spPr bwMode="auto">
              <a:xfrm>
                <a:off x="5446" y="2102"/>
                <a:ext cx="120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660066"/>
                    </a:solidFill>
                  </a:rPr>
                  <a:t>C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</p:grpSp>
        <p:sp>
          <p:nvSpPr>
            <p:cNvPr id="7184" name="Rectangle 119"/>
            <p:cNvSpPr>
              <a:spLocks noChangeArrowheads="1"/>
            </p:cNvSpPr>
            <p:nvPr/>
          </p:nvSpPr>
          <p:spPr bwMode="auto">
            <a:xfrm>
              <a:off x="544" y="3592"/>
              <a:ext cx="304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K</a:t>
              </a:r>
              <a:r>
                <a:rPr lang="en-US" sz="2800" i="1" baseline="-25000">
                  <a:solidFill>
                    <a:srgbClr val="660066"/>
                  </a:solidFill>
                </a:rPr>
                <a:t>F</a:t>
              </a:r>
              <a:r>
                <a:rPr lang="en-US" sz="2800" i="1">
                  <a:solidFill>
                    <a:srgbClr val="660066"/>
                  </a:solidFill>
                </a:rPr>
                <a:t>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7185" name="Rectangle 121"/>
            <p:cNvSpPr>
              <a:spLocks noChangeArrowheads="1"/>
            </p:cNvSpPr>
            <p:nvPr/>
          </p:nvSpPr>
          <p:spPr bwMode="auto">
            <a:xfrm>
              <a:off x="1197" y="3936"/>
              <a:ext cx="28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L</a:t>
              </a:r>
              <a:r>
                <a:rPr lang="en-US" sz="2800" i="1" baseline="-25000">
                  <a:solidFill>
                    <a:srgbClr val="660066"/>
                  </a:solidFill>
                </a:rPr>
                <a:t>F</a:t>
              </a:r>
              <a:r>
                <a:rPr lang="en-US" sz="2800" i="1">
                  <a:solidFill>
                    <a:srgbClr val="660066"/>
                  </a:solidFill>
                </a:rPr>
                <a:t>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7186" name="Rectangle 123"/>
            <p:cNvSpPr>
              <a:spLocks noChangeArrowheads="1"/>
            </p:cNvSpPr>
            <p:nvPr/>
          </p:nvSpPr>
          <p:spPr bwMode="auto">
            <a:xfrm>
              <a:off x="4691" y="480"/>
              <a:ext cx="29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L</a:t>
              </a:r>
              <a:r>
                <a:rPr lang="en-US" sz="2800" i="1" baseline="-25000">
                  <a:solidFill>
                    <a:srgbClr val="660066"/>
                  </a:solidFill>
                </a:rPr>
                <a:t>C</a:t>
              </a:r>
              <a:r>
                <a:rPr lang="en-US" sz="2800" i="1">
                  <a:solidFill>
                    <a:srgbClr val="660066"/>
                  </a:solidFill>
                </a:rPr>
                <a:t>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7187" name="Rectangle 125"/>
            <p:cNvSpPr>
              <a:spLocks noChangeArrowheads="1"/>
            </p:cNvSpPr>
            <p:nvPr/>
          </p:nvSpPr>
          <p:spPr bwMode="auto">
            <a:xfrm>
              <a:off x="5288" y="984"/>
              <a:ext cx="321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i="1">
                  <a:solidFill>
                    <a:srgbClr val="660066"/>
                  </a:solidFill>
                </a:rPr>
                <a:t>K</a:t>
              </a:r>
              <a:r>
                <a:rPr lang="en-US" sz="2800" i="1" baseline="-25000">
                  <a:solidFill>
                    <a:srgbClr val="660066"/>
                  </a:solidFill>
                </a:rPr>
                <a:t>C</a:t>
              </a:r>
              <a:r>
                <a:rPr lang="en-US" sz="2800" i="1">
                  <a:solidFill>
                    <a:srgbClr val="660066"/>
                  </a:solidFill>
                </a:rPr>
                <a:t> </a:t>
              </a:r>
              <a:endParaRPr lang="en-US">
                <a:solidFill>
                  <a:srgbClr val="660066"/>
                </a:solidFill>
              </a:endParaRPr>
            </a:p>
          </p:txBody>
        </p:sp>
        <p:grpSp>
          <p:nvGrpSpPr>
            <p:cNvPr id="9" name="Group 160"/>
            <p:cNvGrpSpPr>
              <a:grpSpLocks/>
            </p:cNvGrpSpPr>
            <p:nvPr/>
          </p:nvGrpSpPr>
          <p:grpSpPr bwMode="auto">
            <a:xfrm>
              <a:off x="3759" y="3936"/>
              <a:ext cx="274" cy="293"/>
              <a:chOff x="3759" y="3993"/>
              <a:chExt cx="274" cy="293"/>
            </a:xfrm>
          </p:grpSpPr>
          <p:sp>
            <p:nvSpPr>
              <p:cNvPr id="7197" name="Rectangle 127"/>
              <p:cNvSpPr>
                <a:spLocks noChangeArrowheads="1"/>
              </p:cNvSpPr>
              <p:nvPr/>
            </p:nvSpPr>
            <p:spPr bwMode="auto">
              <a:xfrm>
                <a:off x="3759" y="3993"/>
                <a:ext cx="274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800" i="1">
                    <a:solidFill>
                      <a:srgbClr val="660066"/>
                    </a:solidFill>
                  </a:rPr>
                  <a:t>L*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  <p:sp>
            <p:nvSpPr>
              <p:cNvPr id="7198" name="Rectangle 128"/>
              <p:cNvSpPr>
                <a:spLocks noChangeArrowheads="1"/>
              </p:cNvSpPr>
              <p:nvPr/>
            </p:nvSpPr>
            <p:spPr bwMode="auto">
              <a:xfrm>
                <a:off x="3890" y="4142"/>
                <a:ext cx="106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660066"/>
                    </a:solidFill>
                  </a:rPr>
                  <a:t>F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</p:grpSp>
        <p:grpSp>
          <p:nvGrpSpPr>
            <p:cNvPr id="10" name="Group 161"/>
            <p:cNvGrpSpPr>
              <a:grpSpLocks/>
            </p:cNvGrpSpPr>
            <p:nvPr/>
          </p:nvGrpSpPr>
          <p:grpSpPr bwMode="auto">
            <a:xfrm>
              <a:off x="3741" y="480"/>
              <a:ext cx="274" cy="294"/>
              <a:chOff x="3741" y="480"/>
              <a:chExt cx="274" cy="294"/>
            </a:xfrm>
          </p:grpSpPr>
          <p:sp>
            <p:nvSpPr>
              <p:cNvPr id="7195" name="Rectangle 129"/>
              <p:cNvSpPr>
                <a:spLocks noChangeArrowheads="1"/>
              </p:cNvSpPr>
              <p:nvPr/>
            </p:nvSpPr>
            <p:spPr bwMode="auto">
              <a:xfrm>
                <a:off x="3741" y="480"/>
                <a:ext cx="274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800" i="1">
                    <a:solidFill>
                      <a:srgbClr val="660066"/>
                    </a:solidFill>
                  </a:rPr>
                  <a:t>L*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  <p:sp>
            <p:nvSpPr>
              <p:cNvPr id="7196" name="Rectangle 130"/>
              <p:cNvSpPr>
                <a:spLocks noChangeArrowheads="1"/>
              </p:cNvSpPr>
              <p:nvPr/>
            </p:nvSpPr>
            <p:spPr bwMode="auto">
              <a:xfrm>
                <a:off x="3871" y="630"/>
                <a:ext cx="120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500" i="1">
                    <a:solidFill>
                      <a:srgbClr val="660066"/>
                    </a:solidFill>
                  </a:rPr>
                  <a:t>C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</p:grpSp>
        <p:sp>
          <p:nvSpPr>
            <p:cNvPr id="7190" name="Rectangle 131"/>
            <p:cNvSpPr>
              <a:spLocks noChangeArrowheads="1"/>
            </p:cNvSpPr>
            <p:nvPr/>
          </p:nvSpPr>
          <p:spPr bwMode="auto">
            <a:xfrm>
              <a:off x="5138" y="517"/>
              <a:ext cx="23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>
                  <a:solidFill>
                    <a:srgbClr val="660066"/>
                  </a:solidFill>
                </a:rPr>
                <a:t>0'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7191" name="Line 133"/>
            <p:cNvSpPr>
              <a:spLocks noChangeShapeType="1"/>
            </p:cNvSpPr>
            <p:nvPr/>
          </p:nvSpPr>
          <p:spPr bwMode="auto">
            <a:xfrm flipH="1">
              <a:off x="1504" y="4076"/>
              <a:ext cx="457" cy="1"/>
            </a:xfrm>
            <a:prstGeom prst="line">
              <a:avLst/>
            </a:prstGeom>
            <a:noFill/>
            <a:ln w="30226">
              <a:solidFill>
                <a:srgbClr val="660066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34"/>
            <p:cNvSpPr>
              <a:spLocks noChangeShapeType="1"/>
            </p:cNvSpPr>
            <p:nvPr/>
          </p:nvSpPr>
          <p:spPr bwMode="auto">
            <a:xfrm>
              <a:off x="4128" y="620"/>
              <a:ext cx="457" cy="1"/>
            </a:xfrm>
            <a:prstGeom prst="line">
              <a:avLst/>
            </a:prstGeom>
            <a:noFill/>
            <a:ln w="30226">
              <a:solidFill>
                <a:srgbClr val="660066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135"/>
            <p:cNvSpPr>
              <a:spLocks noChangeShapeType="1"/>
            </p:cNvSpPr>
            <p:nvPr/>
          </p:nvSpPr>
          <p:spPr bwMode="auto">
            <a:xfrm flipV="1">
              <a:off x="5399" y="1319"/>
              <a:ext cx="1" cy="466"/>
            </a:xfrm>
            <a:prstGeom prst="line">
              <a:avLst/>
            </a:prstGeom>
            <a:noFill/>
            <a:ln w="30226">
              <a:solidFill>
                <a:srgbClr val="660066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158"/>
            <p:cNvSpPr>
              <a:spLocks noChangeShapeType="1"/>
            </p:cNvSpPr>
            <p:nvPr/>
          </p:nvSpPr>
          <p:spPr bwMode="auto">
            <a:xfrm rot="5400000">
              <a:off x="396" y="3252"/>
              <a:ext cx="457" cy="1"/>
            </a:xfrm>
            <a:prstGeom prst="line">
              <a:avLst/>
            </a:prstGeom>
            <a:noFill/>
            <a:ln w="30226">
              <a:solidFill>
                <a:srgbClr val="660066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11" name="Oval 163"/>
          <p:cNvSpPr>
            <a:spLocks noChangeArrowheads="1"/>
          </p:cNvSpPr>
          <p:nvPr/>
        </p:nvSpPr>
        <p:spPr bwMode="auto">
          <a:xfrm>
            <a:off x="6991350" y="3810000"/>
            <a:ext cx="182563" cy="1809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5" grpId="0" animBg="1"/>
      <p:bldP spid="2184" grpId="0" animBg="1"/>
      <p:bldP spid="22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Efficiency Condition</a:t>
            </a:r>
            <a:r>
              <a:rPr lang="en-US" smtClean="0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i="1" smtClean="0">
                <a:solidFill>
                  <a:srgbClr val="660066"/>
                </a:solidFill>
                <a:latin typeface="Arial" charset="0"/>
                <a:cs typeface="Arial" charset="0"/>
              </a:rPr>
              <a:t>MRTS</a:t>
            </a:r>
            <a:r>
              <a:rPr lang="en-US" i="1" baseline="30000" smtClean="0">
                <a:solidFill>
                  <a:srgbClr val="660066"/>
                </a:solidFill>
                <a:latin typeface="Arial" charset="0"/>
                <a:cs typeface="Arial" charset="0"/>
              </a:rPr>
              <a:t>F</a:t>
            </a:r>
            <a:r>
              <a:rPr lang="en-US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LK</a:t>
            </a:r>
            <a:r>
              <a:rPr lang="en-US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 </a:t>
            </a:r>
            <a:r>
              <a:rPr lang="en-US" smtClean="0">
                <a:solidFill>
                  <a:srgbClr val="660066"/>
                </a:solidFill>
                <a:latin typeface="Arial" charset="0"/>
                <a:cs typeface="Arial" charset="0"/>
              </a:rPr>
              <a:t>= </a:t>
            </a:r>
            <a:r>
              <a:rPr lang="en-US" i="1" smtClean="0">
                <a:solidFill>
                  <a:srgbClr val="660066"/>
                </a:solidFill>
                <a:latin typeface="Arial" charset="0"/>
                <a:cs typeface="Arial" charset="0"/>
              </a:rPr>
              <a:t>MRTS</a:t>
            </a:r>
            <a:r>
              <a:rPr lang="en-US" i="1" baseline="30000" smtClean="0">
                <a:solidFill>
                  <a:srgbClr val="660066"/>
                </a:solidFill>
                <a:latin typeface="Arial" charset="0"/>
                <a:cs typeface="Arial" charset="0"/>
              </a:rPr>
              <a:t>C</a:t>
            </a:r>
            <a:r>
              <a:rPr lang="en-US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LK</a:t>
            </a:r>
            <a:endParaRPr lang="en-US" smtClean="0">
              <a:solidFill>
                <a:srgbClr val="660066"/>
              </a:solidFill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 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  <a:cs typeface="Arial" charset="0"/>
              </a:rPr>
              <a:t>The Marginal Rate of Technical substitution of Labor for Capital in each good are equal</a:t>
            </a:r>
            <a:r>
              <a:rPr lang="en-US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5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The Production-Possibility Curve</a:t>
            </a:r>
            <a:r>
              <a:rPr lang="en-US" sz="2400" b="0" smtClean="0"/>
              <a:t> </a:t>
            </a:r>
          </a:p>
        </p:txBody>
      </p:sp>
      <p:sp>
        <p:nvSpPr>
          <p:cNvPr id="3093" name="Freeform 21"/>
          <p:cNvSpPr>
            <a:spLocks/>
          </p:cNvSpPr>
          <p:nvPr/>
        </p:nvSpPr>
        <p:spPr bwMode="auto">
          <a:xfrm>
            <a:off x="3729038" y="1593850"/>
            <a:ext cx="1116012" cy="944563"/>
          </a:xfrm>
          <a:custGeom>
            <a:avLst/>
            <a:gdLst>
              <a:gd name="T0" fmla="*/ 0 w 703"/>
              <a:gd name="T1" fmla="*/ 0 h 595"/>
              <a:gd name="T2" fmla="*/ 0 w 703"/>
              <a:gd name="T3" fmla="*/ 595 h 595"/>
              <a:gd name="T4" fmla="*/ 703 w 703"/>
              <a:gd name="T5" fmla="*/ 595 h 595"/>
              <a:gd name="T6" fmla="*/ 0 60000 65536"/>
              <a:gd name="T7" fmla="*/ 0 60000 65536"/>
              <a:gd name="T8" fmla="*/ 0 60000 65536"/>
              <a:gd name="T9" fmla="*/ 0 w 703"/>
              <a:gd name="T10" fmla="*/ 0 h 595"/>
              <a:gd name="T11" fmla="*/ 703 w 703"/>
              <a:gd name="T12" fmla="*/ 595 h 5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03" h="595">
                <a:moveTo>
                  <a:pt x="0" y="0"/>
                </a:moveTo>
                <a:lnTo>
                  <a:pt x="0" y="595"/>
                </a:lnTo>
                <a:lnTo>
                  <a:pt x="703" y="595"/>
                </a:lnTo>
              </a:path>
            </a:pathLst>
          </a:cu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3557588" y="1265238"/>
            <a:ext cx="2974975" cy="3046412"/>
            <a:chOff x="2241" y="797"/>
            <a:chExt cx="1874" cy="1919"/>
          </a:xfrm>
        </p:grpSpPr>
        <p:sp>
          <p:nvSpPr>
            <p:cNvPr id="9235" name="Rectangle 28"/>
            <p:cNvSpPr>
              <a:spLocks noChangeArrowheads="1"/>
            </p:cNvSpPr>
            <p:nvPr/>
          </p:nvSpPr>
          <p:spPr bwMode="auto">
            <a:xfrm>
              <a:off x="2241" y="1635"/>
              <a:ext cx="30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000000"/>
                  </a:solidFill>
                </a:rPr>
                <a:t>A </a:t>
              </a:r>
              <a:endParaRPr lang="en-US"/>
            </a:p>
          </p:txBody>
        </p:sp>
        <p:sp>
          <p:nvSpPr>
            <p:cNvPr id="9236" name="Rectangle 29"/>
            <p:cNvSpPr>
              <a:spLocks noChangeArrowheads="1"/>
            </p:cNvSpPr>
            <p:nvPr/>
          </p:nvSpPr>
          <p:spPr bwMode="auto">
            <a:xfrm>
              <a:off x="3800" y="2410"/>
              <a:ext cx="315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000000"/>
                  </a:solidFill>
                </a:rPr>
                <a:t>D </a:t>
              </a:r>
              <a:endParaRPr lang="en-US"/>
            </a:p>
          </p:txBody>
        </p:sp>
        <p:sp>
          <p:nvSpPr>
            <p:cNvPr id="9237" name="Rectangle 30"/>
            <p:cNvSpPr>
              <a:spLocks noChangeArrowheads="1"/>
            </p:cNvSpPr>
            <p:nvPr/>
          </p:nvSpPr>
          <p:spPr bwMode="auto">
            <a:xfrm>
              <a:off x="2439" y="797"/>
              <a:ext cx="30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000000"/>
                  </a:solidFill>
                </a:rPr>
                <a:t>E </a:t>
              </a:r>
              <a:endParaRPr lang="en-US"/>
            </a:p>
          </p:txBody>
        </p:sp>
        <p:sp>
          <p:nvSpPr>
            <p:cNvPr id="9238" name="Rectangle 31"/>
            <p:cNvSpPr>
              <a:spLocks noChangeArrowheads="1"/>
            </p:cNvSpPr>
            <p:nvPr/>
          </p:nvSpPr>
          <p:spPr bwMode="auto">
            <a:xfrm>
              <a:off x="2565" y="932"/>
              <a:ext cx="216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1 </a:t>
              </a:r>
              <a:endParaRPr lang="en-US"/>
            </a:p>
          </p:txBody>
        </p:sp>
        <p:sp>
          <p:nvSpPr>
            <p:cNvPr id="9239" name="Rectangle 32"/>
            <p:cNvSpPr>
              <a:spLocks noChangeArrowheads="1"/>
            </p:cNvSpPr>
            <p:nvPr/>
          </p:nvSpPr>
          <p:spPr bwMode="auto">
            <a:xfrm>
              <a:off x="3124" y="1419"/>
              <a:ext cx="30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000000"/>
                  </a:solidFill>
                </a:rPr>
                <a:t>E </a:t>
              </a:r>
              <a:endParaRPr lang="en-US"/>
            </a:p>
          </p:txBody>
        </p:sp>
        <p:sp>
          <p:nvSpPr>
            <p:cNvPr id="9240" name="Rectangle 33"/>
            <p:cNvSpPr>
              <a:spLocks noChangeArrowheads="1"/>
            </p:cNvSpPr>
            <p:nvPr/>
          </p:nvSpPr>
          <p:spPr bwMode="auto">
            <a:xfrm>
              <a:off x="3277" y="1545"/>
              <a:ext cx="216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2 </a:t>
              </a:r>
              <a:endParaRPr lang="en-US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1552575" y="1179513"/>
            <a:ext cx="5481638" cy="5635625"/>
            <a:chOff x="978" y="743"/>
            <a:chExt cx="3453" cy="3550"/>
          </a:xfrm>
        </p:grpSpPr>
        <p:sp>
          <p:nvSpPr>
            <p:cNvPr id="9228" name="Rectangle 22"/>
            <p:cNvSpPr>
              <a:spLocks noChangeArrowheads="1"/>
            </p:cNvSpPr>
            <p:nvPr/>
          </p:nvSpPr>
          <p:spPr bwMode="auto">
            <a:xfrm rot="-5400000">
              <a:off x="329" y="1912"/>
              <a:ext cx="1613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660066"/>
                  </a:solidFill>
                </a:rPr>
                <a:t>Food per Year </a:t>
              </a:r>
              <a:endParaRPr lang="en-US"/>
            </a:p>
          </p:txBody>
        </p:sp>
        <p:sp>
          <p:nvSpPr>
            <p:cNvPr id="9229" name="Rectangle 23"/>
            <p:cNvSpPr>
              <a:spLocks noChangeArrowheads="1"/>
            </p:cNvSpPr>
            <p:nvPr/>
          </p:nvSpPr>
          <p:spPr bwMode="auto">
            <a:xfrm>
              <a:off x="2403" y="3978"/>
              <a:ext cx="2028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660066"/>
                  </a:solidFill>
                </a:rPr>
                <a:t>Clothing per Year  </a:t>
              </a:r>
              <a:endParaRPr lang="en-US"/>
            </a:p>
          </p:txBody>
        </p:sp>
        <p:sp>
          <p:nvSpPr>
            <p:cNvPr id="9230" name="Rectangle 24"/>
            <p:cNvSpPr>
              <a:spLocks noChangeArrowheads="1"/>
            </p:cNvSpPr>
            <p:nvPr/>
          </p:nvSpPr>
          <p:spPr bwMode="auto">
            <a:xfrm>
              <a:off x="1691" y="3698"/>
              <a:ext cx="27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>
                  <a:solidFill>
                    <a:srgbClr val="660066"/>
                  </a:solidFill>
                </a:rPr>
                <a:t>0 </a:t>
              </a:r>
              <a:endParaRPr lang="en-US"/>
            </a:p>
          </p:txBody>
        </p:sp>
        <p:sp>
          <p:nvSpPr>
            <p:cNvPr id="9231" name="Rectangle 25"/>
            <p:cNvSpPr>
              <a:spLocks noChangeArrowheads="1"/>
            </p:cNvSpPr>
            <p:nvPr/>
          </p:nvSpPr>
          <p:spPr bwMode="auto">
            <a:xfrm>
              <a:off x="1520" y="743"/>
              <a:ext cx="297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T </a:t>
              </a:r>
              <a:endParaRPr lang="en-US"/>
            </a:p>
          </p:txBody>
        </p:sp>
        <p:sp>
          <p:nvSpPr>
            <p:cNvPr id="9232" name="Rectangle 26"/>
            <p:cNvSpPr>
              <a:spLocks noChangeArrowheads="1"/>
            </p:cNvSpPr>
            <p:nvPr/>
          </p:nvSpPr>
          <p:spPr bwMode="auto">
            <a:xfrm>
              <a:off x="1520" y="2437"/>
              <a:ext cx="297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F </a:t>
              </a:r>
              <a:endParaRPr lang="en-US"/>
            </a:p>
          </p:txBody>
        </p:sp>
        <p:sp>
          <p:nvSpPr>
            <p:cNvPr id="9233" name="Rectangle 27"/>
            <p:cNvSpPr>
              <a:spLocks noChangeArrowheads="1"/>
            </p:cNvSpPr>
            <p:nvPr/>
          </p:nvSpPr>
          <p:spPr bwMode="auto">
            <a:xfrm>
              <a:off x="3620" y="3689"/>
              <a:ext cx="315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C </a:t>
              </a:r>
              <a:endParaRPr lang="en-US"/>
            </a:p>
          </p:txBody>
        </p:sp>
        <p:sp>
          <p:nvSpPr>
            <p:cNvPr id="9234" name="Rectangle 34"/>
            <p:cNvSpPr>
              <a:spLocks noChangeArrowheads="1"/>
            </p:cNvSpPr>
            <p:nvPr/>
          </p:nvSpPr>
          <p:spPr bwMode="auto">
            <a:xfrm>
              <a:off x="4034" y="3689"/>
              <a:ext cx="34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T' </a:t>
              </a:r>
              <a:endParaRPr lang="en-US"/>
            </a:p>
          </p:txBody>
        </p:sp>
      </p:grpSp>
      <p:sp>
        <p:nvSpPr>
          <p:cNvPr id="3108" name="Freeform 36"/>
          <p:cNvSpPr>
            <a:spLocks/>
          </p:cNvSpPr>
          <p:nvPr/>
        </p:nvSpPr>
        <p:spPr bwMode="auto">
          <a:xfrm>
            <a:off x="2841625" y="4068763"/>
            <a:ext cx="3005138" cy="1558925"/>
          </a:xfrm>
          <a:custGeom>
            <a:avLst/>
            <a:gdLst>
              <a:gd name="T0" fmla="*/ 0 w 1893"/>
              <a:gd name="T1" fmla="*/ 0 h 982"/>
              <a:gd name="T2" fmla="*/ 1893 w 1893"/>
              <a:gd name="T3" fmla="*/ 0 h 982"/>
              <a:gd name="T4" fmla="*/ 1893 w 1893"/>
              <a:gd name="T5" fmla="*/ 982 h 982"/>
              <a:gd name="T6" fmla="*/ 0 60000 65536"/>
              <a:gd name="T7" fmla="*/ 0 60000 65536"/>
              <a:gd name="T8" fmla="*/ 0 60000 65536"/>
              <a:gd name="T9" fmla="*/ 0 w 1893"/>
              <a:gd name="T10" fmla="*/ 0 h 982"/>
              <a:gd name="T11" fmla="*/ 1893 w 1893"/>
              <a:gd name="T12" fmla="*/ 982 h 9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93" h="982">
                <a:moveTo>
                  <a:pt x="0" y="0"/>
                </a:moveTo>
                <a:lnTo>
                  <a:pt x="1893" y="0"/>
                </a:lnTo>
                <a:lnTo>
                  <a:pt x="1893" y="982"/>
                </a:lnTo>
              </a:path>
            </a:pathLst>
          </a:custGeom>
          <a:noFill/>
          <a:ln w="85725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9" name="Freeform 37"/>
          <p:cNvSpPr>
            <a:spLocks/>
          </p:cNvSpPr>
          <p:nvPr/>
        </p:nvSpPr>
        <p:spPr bwMode="auto">
          <a:xfrm>
            <a:off x="2670175" y="1049338"/>
            <a:ext cx="157163" cy="458787"/>
          </a:xfrm>
          <a:custGeom>
            <a:avLst/>
            <a:gdLst>
              <a:gd name="T0" fmla="*/ 0 w 99"/>
              <a:gd name="T1" fmla="*/ 0 h 289"/>
              <a:gd name="T2" fmla="*/ 0 w 99"/>
              <a:gd name="T3" fmla="*/ 0 h 289"/>
              <a:gd name="T4" fmla="*/ 99 w 99"/>
              <a:gd name="T5" fmla="*/ 0 h 289"/>
              <a:gd name="T6" fmla="*/ 99 w 99"/>
              <a:gd name="T7" fmla="*/ 289 h 289"/>
              <a:gd name="T8" fmla="*/ 0 w 99"/>
              <a:gd name="T9" fmla="*/ 289 h 289"/>
              <a:gd name="T10" fmla="*/ 0 w 99"/>
              <a:gd name="T11" fmla="*/ 0 h 2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9"/>
              <a:gd name="T19" fmla="*/ 0 h 289"/>
              <a:gd name="T20" fmla="*/ 99 w 99"/>
              <a:gd name="T21" fmla="*/ 289 h 2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9" h="289">
                <a:moveTo>
                  <a:pt x="0" y="0"/>
                </a:moveTo>
                <a:lnTo>
                  <a:pt x="0" y="0"/>
                </a:lnTo>
                <a:lnTo>
                  <a:pt x="99" y="0"/>
                </a:lnTo>
                <a:lnTo>
                  <a:pt x="99" y="289"/>
                </a:lnTo>
                <a:lnTo>
                  <a:pt x="0" y="2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Freeform 38"/>
          <p:cNvSpPr>
            <a:spLocks/>
          </p:cNvSpPr>
          <p:nvPr/>
        </p:nvSpPr>
        <p:spPr bwMode="auto">
          <a:xfrm>
            <a:off x="6289675" y="5613400"/>
            <a:ext cx="415925" cy="100013"/>
          </a:xfrm>
          <a:custGeom>
            <a:avLst/>
            <a:gdLst>
              <a:gd name="T0" fmla="*/ 0 w 262"/>
              <a:gd name="T1" fmla="*/ 0 h 63"/>
              <a:gd name="T2" fmla="*/ 0 w 262"/>
              <a:gd name="T3" fmla="*/ 0 h 63"/>
              <a:gd name="T4" fmla="*/ 262 w 262"/>
              <a:gd name="T5" fmla="*/ 0 h 63"/>
              <a:gd name="T6" fmla="*/ 262 w 262"/>
              <a:gd name="T7" fmla="*/ 63 h 63"/>
              <a:gd name="T8" fmla="*/ 0 w 262"/>
              <a:gd name="T9" fmla="*/ 63 h 63"/>
              <a:gd name="T10" fmla="*/ 0 w 262"/>
              <a:gd name="T11" fmla="*/ 0 h 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2"/>
              <a:gd name="T19" fmla="*/ 0 h 63"/>
              <a:gd name="T20" fmla="*/ 262 w 262"/>
              <a:gd name="T21" fmla="*/ 63 h 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2" h="63">
                <a:moveTo>
                  <a:pt x="0" y="0"/>
                </a:moveTo>
                <a:lnTo>
                  <a:pt x="0" y="0"/>
                </a:lnTo>
                <a:lnTo>
                  <a:pt x="262" y="0"/>
                </a:lnTo>
                <a:lnTo>
                  <a:pt x="262" y="63"/>
                </a:lnTo>
                <a:lnTo>
                  <a:pt x="0" y="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3" name="Freeform 41"/>
          <p:cNvSpPr>
            <a:spLocks/>
          </p:cNvSpPr>
          <p:nvPr/>
        </p:nvSpPr>
        <p:spPr bwMode="auto">
          <a:xfrm>
            <a:off x="2819400" y="1219200"/>
            <a:ext cx="3617913" cy="4397375"/>
          </a:xfrm>
          <a:custGeom>
            <a:avLst/>
            <a:gdLst>
              <a:gd name="T0" fmla="*/ 2279 w 2279"/>
              <a:gd name="T1" fmla="*/ 2770 h 2770"/>
              <a:gd name="T2" fmla="*/ 0 w 2279"/>
              <a:gd name="T3" fmla="*/ 0 h 2770"/>
              <a:gd name="T4" fmla="*/ 0 60000 65536"/>
              <a:gd name="T5" fmla="*/ 0 60000 65536"/>
              <a:gd name="T6" fmla="*/ 0 w 2279"/>
              <a:gd name="T7" fmla="*/ 0 h 2770"/>
              <a:gd name="T8" fmla="*/ 2279 w 2279"/>
              <a:gd name="T9" fmla="*/ 2770 h 27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79" h="2770">
                <a:moveTo>
                  <a:pt x="2279" y="2770"/>
                </a:moveTo>
                <a:cubicBezTo>
                  <a:pt x="2037" y="2094"/>
                  <a:pt x="1543" y="391"/>
                  <a:pt x="0" y="0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2" name="Oval 40"/>
          <p:cNvSpPr>
            <a:spLocks noChangeArrowheads="1"/>
          </p:cNvSpPr>
          <p:nvPr/>
        </p:nvSpPr>
        <p:spPr bwMode="auto">
          <a:xfrm>
            <a:off x="5746750" y="3968750"/>
            <a:ext cx="171450" cy="171450"/>
          </a:xfrm>
          <a:prstGeom prst="ellipse">
            <a:avLst/>
          </a:prstGeom>
          <a:solidFill>
            <a:srgbClr val="660066"/>
          </a:solidFill>
          <a:ln w="28575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1" name="Freeform 39"/>
          <p:cNvSpPr>
            <a:spLocks/>
          </p:cNvSpPr>
          <p:nvPr/>
        </p:nvSpPr>
        <p:spPr bwMode="auto">
          <a:xfrm>
            <a:off x="2841625" y="820738"/>
            <a:ext cx="5322888" cy="4806950"/>
          </a:xfrm>
          <a:custGeom>
            <a:avLst/>
            <a:gdLst>
              <a:gd name="T0" fmla="*/ 0 w 3353"/>
              <a:gd name="T1" fmla="*/ 0 h 3028"/>
              <a:gd name="T2" fmla="*/ 0 w 3353"/>
              <a:gd name="T3" fmla="*/ 3028 h 3028"/>
              <a:gd name="T4" fmla="*/ 3353 w 3353"/>
              <a:gd name="T5" fmla="*/ 3028 h 3028"/>
              <a:gd name="T6" fmla="*/ 0 60000 65536"/>
              <a:gd name="T7" fmla="*/ 0 60000 65536"/>
              <a:gd name="T8" fmla="*/ 0 60000 65536"/>
              <a:gd name="T9" fmla="*/ 0 w 3353"/>
              <a:gd name="T10" fmla="*/ 0 h 3028"/>
              <a:gd name="T11" fmla="*/ 3353 w 3353"/>
              <a:gd name="T12" fmla="*/ 3028 h 30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53" h="3028">
                <a:moveTo>
                  <a:pt x="0" y="0"/>
                </a:moveTo>
                <a:lnTo>
                  <a:pt x="0" y="3028"/>
                </a:lnTo>
                <a:lnTo>
                  <a:pt x="3353" y="3028"/>
                </a:lnTo>
              </a:path>
            </a:pathLst>
          </a:custGeom>
          <a:noFill/>
          <a:ln w="857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3" grpId="0" animBg="1"/>
      <p:bldP spid="3108" grpId="0" animBg="1"/>
      <p:bldP spid="3109" grpId="0" animBg="1"/>
      <p:bldP spid="3110" grpId="0" animBg="1"/>
      <p:bldP spid="3113" grpId="0" animBg="1"/>
      <p:bldP spid="3112" grpId="0" animBg="1"/>
      <p:bldP spid="31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Pareto Efficiency</a:t>
            </a:r>
            <a:r>
              <a:rPr lang="en-US" smtClean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latin typeface="Arial" charset="0"/>
                <a:cs typeface="Arial" charset="0"/>
              </a:rPr>
              <a:t>Preferences on Consumption</a:t>
            </a:r>
            <a:endParaRPr lang="en-US" sz="2800" smtClean="0"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U</a:t>
            </a:r>
            <a:r>
              <a:rPr lang="en-US" sz="2800" i="1" baseline="-30000" smtClean="0">
                <a:latin typeface="Arial" charset="0"/>
                <a:cs typeface="Arial" charset="0"/>
              </a:rPr>
              <a:t>A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</a:t>
            </a:r>
            <a:r>
              <a:rPr lang="en-US" sz="2800" i="1" smtClean="0">
                <a:latin typeface="Arial" charset="0"/>
                <a:cs typeface="Arial" charset="0"/>
              </a:rPr>
              <a:t>U</a:t>
            </a:r>
            <a:r>
              <a:rPr lang="en-US" sz="2800" smtClean="0">
                <a:latin typeface="Arial" charset="0"/>
                <a:cs typeface="Arial" charset="0"/>
              </a:rPr>
              <a:t>(</a:t>
            </a: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i="1" baseline="-30000" smtClean="0">
                <a:latin typeface="Arial" charset="0"/>
                <a:cs typeface="Arial" charset="0"/>
              </a:rPr>
              <a:t>A</a:t>
            </a:r>
            <a:r>
              <a:rPr lang="en-US" sz="2800" i="1" smtClean="0">
                <a:latin typeface="Arial" charset="0"/>
                <a:cs typeface="Arial" charset="0"/>
              </a:rPr>
              <a:t>,C</a:t>
            </a:r>
            <a:r>
              <a:rPr lang="en-US" sz="2800" i="1" baseline="-30000" smtClean="0">
                <a:latin typeface="Arial" charset="0"/>
                <a:cs typeface="Arial" charset="0"/>
              </a:rPr>
              <a:t>A</a:t>
            </a:r>
            <a:r>
              <a:rPr lang="en-US" sz="2800" smtClean="0">
                <a:latin typeface="Arial" charset="0"/>
                <a:cs typeface="Arial" charset="0"/>
              </a:rPr>
              <a:t>)</a:t>
            </a:r>
            <a:endParaRPr lang="en-US" sz="2800" smtClean="0"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U</a:t>
            </a:r>
            <a:r>
              <a:rPr lang="en-US" sz="2800" i="1" baseline="-30000" smtClean="0">
                <a:latin typeface="Arial" charset="0"/>
                <a:cs typeface="Arial" charset="0"/>
              </a:rPr>
              <a:t>B </a:t>
            </a:r>
            <a:r>
              <a:rPr lang="en-US" sz="2800" smtClean="0">
                <a:latin typeface="Arial" charset="0"/>
                <a:cs typeface="Arial" charset="0"/>
              </a:rPr>
              <a:t>= </a:t>
            </a:r>
            <a:r>
              <a:rPr lang="en-US" sz="2800" i="1" smtClean="0">
                <a:latin typeface="Arial" charset="0"/>
                <a:cs typeface="Arial" charset="0"/>
              </a:rPr>
              <a:t>U</a:t>
            </a:r>
            <a:r>
              <a:rPr lang="en-US" sz="2800" smtClean="0">
                <a:latin typeface="Arial" charset="0"/>
                <a:cs typeface="Arial" charset="0"/>
              </a:rPr>
              <a:t>(</a:t>
            </a: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i="1" baseline="-30000" smtClean="0">
                <a:latin typeface="Arial" charset="0"/>
                <a:cs typeface="Arial" charset="0"/>
              </a:rPr>
              <a:t>B</a:t>
            </a:r>
            <a:r>
              <a:rPr lang="en-US" sz="2800" i="1" smtClean="0">
                <a:latin typeface="Arial" charset="0"/>
                <a:cs typeface="Arial" charset="0"/>
              </a:rPr>
              <a:t>,C</a:t>
            </a:r>
            <a:r>
              <a:rPr lang="en-US" sz="2800" i="1" baseline="-30000" smtClean="0">
                <a:latin typeface="Arial" charset="0"/>
                <a:cs typeface="Arial" charset="0"/>
              </a:rPr>
              <a:t>B</a:t>
            </a:r>
            <a:r>
              <a:rPr lang="en-US" sz="2800" smtClean="0">
                <a:latin typeface="Arial" charset="0"/>
                <a:cs typeface="Arial" charset="0"/>
              </a:rPr>
              <a:t>)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latin typeface="Arial" charset="0"/>
                <a:cs typeface="Arial" charset="0"/>
              </a:rPr>
              <a:t> 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>
                <a:latin typeface="Arial" charset="0"/>
                <a:cs typeface="Arial" charset="0"/>
              </a:rPr>
              <a:t>Where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U</a:t>
            </a:r>
            <a:r>
              <a:rPr lang="en-US" sz="2800" i="1" baseline="-30000" smtClean="0">
                <a:latin typeface="Arial" charset="0"/>
                <a:cs typeface="Arial" charset="0"/>
              </a:rPr>
              <a:t>i </a:t>
            </a:r>
            <a:r>
              <a:rPr lang="en-US" sz="2800" smtClean="0">
                <a:latin typeface="Arial" charset="0"/>
                <a:cs typeface="Arial" charset="0"/>
              </a:rPr>
              <a:t>= the utility of person </a:t>
            </a:r>
            <a:r>
              <a:rPr lang="en-US" sz="2800" i="1" smtClean="0">
                <a:latin typeface="Arial" charset="0"/>
                <a:cs typeface="Arial" charset="0"/>
              </a:rPr>
              <a:t>i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F</a:t>
            </a:r>
            <a:r>
              <a:rPr lang="en-US" sz="2800" i="1" baseline="-30000" smtClean="0">
                <a:latin typeface="Arial" charset="0"/>
                <a:cs typeface="Arial" charset="0"/>
              </a:rPr>
              <a:t>i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food consumed by person </a:t>
            </a:r>
            <a:r>
              <a:rPr lang="en-US" sz="2800" i="1" smtClean="0">
                <a:latin typeface="Arial" charset="0"/>
                <a:cs typeface="Arial" charset="0"/>
              </a:rPr>
              <a:t>i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2800" i="1" smtClean="0">
                <a:latin typeface="Arial" charset="0"/>
                <a:cs typeface="Arial" charset="0"/>
              </a:rPr>
              <a:t>C</a:t>
            </a:r>
            <a:r>
              <a:rPr lang="en-US" sz="2800" i="1" baseline="-30000" smtClean="0">
                <a:latin typeface="Arial" charset="0"/>
                <a:cs typeface="Arial" charset="0"/>
              </a:rPr>
              <a:t>i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clothing consumed by person </a:t>
            </a:r>
            <a:r>
              <a:rPr lang="en-US" sz="2800" i="1" smtClean="0">
                <a:latin typeface="Arial" charset="0"/>
                <a:cs typeface="Arial" charset="0"/>
              </a:rPr>
              <a:t>i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5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Constraints</a:t>
            </a:r>
            <a:r>
              <a:rPr lang="en-US" smtClean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Clr>
                <a:schemeClr val="accent2"/>
              </a:buClr>
              <a:buFont typeface="Wingdings" pitchFamily="2" charset="2"/>
              <a:buNone/>
            </a:pP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F</a:t>
            </a:r>
            <a:r>
              <a:rPr lang="en-US" sz="3600" smtClean="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F</a:t>
            </a:r>
            <a:r>
              <a:rPr lang="en-US" sz="36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A</a:t>
            </a:r>
            <a:r>
              <a:rPr lang="en-US" sz="3600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 </a:t>
            </a:r>
            <a:r>
              <a:rPr lang="en-US" sz="3600" smtClean="0">
                <a:solidFill>
                  <a:srgbClr val="660066"/>
                </a:solidFill>
                <a:latin typeface="Arial" charset="0"/>
                <a:cs typeface="Arial" charset="0"/>
              </a:rPr>
              <a:t>+ </a:t>
            </a: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F</a:t>
            </a:r>
            <a:r>
              <a:rPr lang="en-US" sz="36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B</a:t>
            </a:r>
            <a:endParaRPr lang="en-US" sz="3600" smtClean="0">
              <a:solidFill>
                <a:srgbClr val="660066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accent2"/>
              </a:buClr>
              <a:buFont typeface="Wingdings" pitchFamily="2" charset="2"/>
              <a:buNone/>
            </a:pP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C</a:t>
            </a:r>
            <a:r>
              <a:rPr lang="en-US" sz="3600" smtClean="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C</a:t>
            </a:r>
            <a:r>
              <a:rPr lang="en-US" sz="36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A</a:t>
            </a:r>
            <a:r>
              <a:rPr lang="en-US" sz="3600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 </a:t>
            </a:r>
            <a:r>
              <a:rPr lang="en-US" sz="3600" smtClean="0">
                <a:solidFill>
                  <a:srgbClr val="660066"/>
                </a:solidFill>
                <a:latin typeface="Arial" charset="0"/>
                <a:cs typeface="Arial" charset="0"/>
              </a:rPr>
              <a:t>+ </a:t>
            </a:r>
            <a:r>
              <a:rPr lang="en-US" sz="36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C</a:t>
            </a:r>
            <a:r>
              <a:rPr lang="en-US" sz="36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B</a:t>
            </a:r>
            <a:r>
              <a:rPr lang="en-US" sz="3600" smtClean="0">
                <a:solidFill>
                  <a:srgbClr val="660066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bldLvl="5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9" name="Text Box 53"/>
          <p:cNvSpPr txBox="1">
            <a:spLocks noChangeArrowheads="1"/>
          </p:cNvSpPr>
          <p:nvPr/>
        </p:nvSpPr>
        <p:spPr bwMode="auto">
          <a:xfrm rot="-5400000">
            <a:off x="-658813" y="3171826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</a:rPr>
              <a:t>Food per Year</a:t>
            </a:r>
          </a:p>
        </p:txBody>
      </p:sp>
      <p:sp>
        <p:nvSpPr>
          <p:cNvPr id="4150" name="Text Box 54"/>
          <p:cNvSpPr txBox="1">
            <a:spLocks noChangeArrowheads="1"/>
          </p:cNvSpPr>
          <p:nvPr/>
        </p:nvSpPr>
        <p:spPr bwMode="auto">
          <a:xfrm>
            <a:off x="5278438" y="6477000"/>
            <a:ext cx="2722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</a:rPr>
              <a:t>Clothing per Year</a:t>
            </a:r>
          </a:p>
        </p:txBody>
      </p:sp>
      <p:sp>
        <p:nvSpPr>
          <p:cNvPr id="4151" name="Arc 55"/>
          <p:cNvSpPr>
            <a:spLocks/>
          </p:cNvSpPr>
          <p:nvPr/>
        </p:nvSpPr>
        <p:spPr bwMode="auto">
          <a:xfrm>
            <a:off x="1676400" y="762000"/>
            <a:ext cx="7391400" cy="5473700"/>
          </a:xfrm>
          <a:custGeom>
            <a:avLst/>
            <a:gdLst>
              <a:gd name="T0" fmla="*/ 22243 w 21600"/>
              <a:gd name="T1" fmla="*/ 0 h 21600"/>
              <a:gd name="T2" fmla="*/ 7391400 w 21600"/>
              <a:gd name="T3" fmla="*/ 5473700 h 21600"/>
              <a:gd name="T4" fmla="*/ 0 w 21600"/>
              <a:gd name="T5" fmla="*/ 54737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64" y="0"/>
                </a:moveTo>
                <a:cubicBezTo>
                  <a:pt x="11968" y="35"/>
                  <a:pt x="21600" y="9696"/>
                  <a:pt x="21600" y="21600"/>
                </a:cubicBezTo>
              </a:path>
              <a:path w="21600" h="21600" stroke="0" extrusionOk="0">
                <a:moveTo>
                  <a:pt x="64" y="0"/>
                </a:moveTo>
                <a:cubicBezTo>
                  <a:pt x="11968" y="35"/>
                  <a:pt x="21600" y="9696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2" name="Text Box 56"/>
          <p:cNvSpPr txBox="1">
            <a:spLocks noChangeArrowheads="1"/>
          </p:cNvSpPr>
          <p:nvPr/>
        </p:nvSpPr>
        <p:spPr bwMode="auto">
          <a:xfrm>
            <a:off x="1050925" y="604838"/>
            <a:ext cx="33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T</a:t>
            </a:r>
          </a:p>
        </p:txBody>
      </p:sp>
      <p:sp>
        <p:nvSpPr>
          <p:cNvPr id="4153" name="Text Box 57"/>
          <p:cNvSpPr txBox="1">
            <a:spLocks noChangeArrowheads="1"/>
          </p:cNvSpPr>
          <p:nvPr/>
        </p:nvSpPr>
        <p:spPr bwMode="auto">
          <a:xfrm>
            <a:off x="8747125" y="6319838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T’</a:t>
            </a:r>
          </a:p>
        </p:txBody>
      </p:sp>
      <p:sp>
        <p:nvSpPr>
          <p:cNvPr id="4155" name="Freeform 59"/>
          <p:cNvSpPr>
            <a:spLocks/>
          </p:cNvSpPr>
          <p:nvPr/>
        </p:nvSpPr>
        <p:spPr bwMode="auto">
          <a:xfrm>
            <a:off x="1676400" y="3260725"/>
            <a:ext cx="5794375" cy="2971800"/>
          </a:xfrm>
          <a:custGeom>
            <a:avLst/>
            <a:gdLst>
              <a:gd name="T0" fmla="*/ 0 w 3650"/>
              <a:gd name="T1" fmla="*/ 1872 h 1872"/>
              <a:gd name="T2" fmla="*/ 427 w 3650"/>
              <a:gd name="T3" fmla="*/ 1536 h 1872"/>
              <a:gd name="T4" fmla="*/ 996 w 3650"/>
              <a:gd name="T5" fmla="*/ 1392 h 1872"/>
              <a:gd name="T6" fmla="*/ 1612 w 3650"/>
              <a:gd name="T7" fmla="*/ 1200 h 1872"/>
              <a:gd name="T8" fmla="*/ 2039 w 3650"/>
              <a:gd name="T9" fmla="*/ 864 h 1872"/>
              <a:gd name="T10" fmla="*/ 2560 w 3650"/>
              <a:gd name="T11" fmla="*/ 720 h 1872"/>
              <a:gd name="T12" fmla="*/ 3129 w 3650"/>
              <a:gd name="T13" fmla="*/ 528 h 1872"/>
              <a:gd name="T14" fmla="*/ 3319 w 3650"/>
              <a:gd name="T15" fmla="*/ 240 h 1872"/>
              <a:gd name="T16" fmla="*/ 3650 w 3650"/>
              <a:gd name="T17" fmla="*/ 0 h 187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50"/>
              <a:gd name="T28" fmla="*/ 0 h 1872"/>
              <a:gd name="T29" fmla="*/ 3650 w 3650"/>
              <a:gd name="T30" fmla="*/ 1872 h 187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50" h="1872">
                <a:moveTo>
                  <a:pt x="0" y="1872"/>
                </a:moveTo>
                <a:cubicBezTo>
                  <a:pt x="130" y="1744"/>
                  <a:pt x="261" y="1616"/>
                  <a:pt x="427" y="1536"/>
                </a:cubicBezTo>
                <a:cubicBezTo>
                  <a:pt x="593" y="1456"/>
                  <a:pt x="798" y="1448"/>
                  <a:pt x="996" y="1392"/>
                </a:cubicBezTo>
                <a:cubicBezTo>
                  <a:pt x="1193" y="1336"/>
                  <a:pt x="1438" y="1288"/>
                  <a:pt x="1612" y="1200"/>
                </a:cubicBezTo>
                <a:cubicBezTo>
                  <a:pt x="1786" y="1112"/>
                  <a:pt x="1880" y="944"/>
                  <a:pt x="2039" y="864"/>
                </a:cubicBezTo>
                <a:cubicBezTo>
                  <a:pt x="2197" y="784"/>
                  <a:pt x="2378" y="776"/>
                  <a:pt x="2560" y="720"/>
                </a:cubicBezTo>
                <a:cubicBezTo>
                  <a:pt x="2742" y="664"/>
                  <a:pt x="3002" y="608"/>
                  <a:pt x="3129" y="528"/>
                </a:cubicBezTo>
                <a:cubicBezTo>
                  <a:pt x="3255" y="448"/>
                  <a:pt x="3232" y="328"/>
                  <a:pt x="3319" y="240"/>
                </a:cubicBezTo>
                <a:cubicBezTo>
                  <a:pt x="3405" y="152"/>
                  <a:pt x="3595" y="40"/>
                  <a:pt x="365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1050925" y="2967038"/>
            <a:ext cx="33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F</a:t>
            </a:r>
          </a:p>
        </p:txBody>
      </p:sp>
      <p:sp>
        <p:nvSpPr>
          <p:cNvPr id="4161" name="Text Box 65"/>
          <p:cNvSpPr txBox="1">
            <a:spLocks noChangeArrowheads="1"/>
          </p:cNvSpPr>
          <p:nvPr/>
        </p:nvSpPr>
        <p:spPr bwMode="auto">
          <a:xfrm>
            <a:off x="7680325" y="62436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C</a:t>
            </a:r>
          </a:p>
        </p:txBody>
      </p:sp>
      <p:sp>
        <p:nvSpPr>
          <p:cNvPr id="4162" name="Text Box 66"/>
          <p:cNvSpPr txBox="1">
            <a:spLocks noChangeArrowheads="1"/>
          </p:cNvSpPr>
          <p:nvPr/>
        </p:nvSpPr>
        <p:spPr bwMode="auto">
          <a:xfrm>
            <a:off x="7832725" y="2814638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</a:t>
            </a:r>
          </a:p>
        </p:txBody>
      </p:sp>
      <p:sp>
        <p:nvSpPr>
          <p:cNvPr id="4156" name="Text Box 60"/>
          <p:cNvSpPr txBox="1">
            <a:spLocks noChangeArrowheads="1"/>
          </p:cNvSpPr>
          <p:nvPr/>
        </p:nvSpPr>
        <p:spPr bwMode="auto">
          <a:xfrm>
            <a:off x="974725" y="5557838"/>
            <a:ext cx="449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F</a:t>
            </a:r>
            <a:r>
              <a:rPr lang="en-US" baseline="-25000">
                <a:solidFill>
                  <a:srgbClr val="660066"/>
                </a:solidFill>
              </a:rPr>
              <a:t>A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4157" name="Text Box 61"/>
          <p:cNvSpPr txBox="1">
            <a:spLocks noChangeArrowheads="1"/>
          </p:cNvSpPr>
          <p:nvPr/>
        </p:nvSpPr>
        <p:spPr bwMode="auto">
          <a:xfrm>
            <a:off x="1889125" y="6243638"/>
            <a:ext cx="477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C</a:t>
            </a:r>
            <a:r>
              <a:rPr lang="en-US" baseline="-25000">
                <a:solidFill>
                  <a:srgbClr val="660066"/>
                </a:solidFill>
              </a:rPr>
              <a:t>A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4158" name="Line 62"/>
          <p:cNvSpPr>
            <a:spLocks noChangeShapeType="1"/>
          </p:cNvSpPr>
          <p:nvPr/>
        </p:nvSpPr>
        <p:spPr bwMode="auto">
          <a:xfrm flipV="1">
            <a:off x="1219200" y="4876800"/>
            <a:ext cx="0" cy="669925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59" name="Line 63"/>
          <p:cNvSpPr>
            <a:spLocks noChangeShapeType="1"/>
          </p:cNvSpPr>
          <p:nvPr/>
        </p:nvSpPr>
        <p:spPr bwMode="auto">
          <a:xfrm>
            <a:off x="2743200" y="6461125"/>
            <a:ext cx="6858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63" name="Text Box 67"/>
          <p:cNvSpPr txBox="1">
            <a:spLocks noChangeArrowheads="1"/>
          </p:cNvSpPr>
          <p:nvPr/>
        </p:nvSpPr>
        <p:spPr bwMode="auto">
          <a:xfrm>
            <a:off x="6858000" y="2686050"/>
            <a:ext cx="477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4164" name="Text Box 68"/>
          <p:cNvSpPr txBox="1">
            <a:spLocks noChangeArrowheads="1"/>
          </p:cNvSpPr>
          <p:nvPr/>
        </p:nvSpPr>
        <p:spPr bwMode="auto">
          <a:xfrm>
            <a:off x="8153400" y="3576638"/>
            <a:ext cx="449263" cy="396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</a:t>
            </a:r>
            <a:r>
              <a:rPr lang="en-US" baseline="-25000"/>
              <a:t>B</a:t>
            </a:r>
            <a:endParaRPr lang="en-US"/>
          </a:p>
        </p:txBody>
      </p:sp>
      <p:sp>
        <p:nvSpPr>
          <p:cNvPr id="4165" name="Line 69"/>
          <p:cNvSpPr>
            <a:spLocks noChangeShapeType="1"/>
          </p:cNvSpPr>
          <p:nvPr/>
        </p:nvSpPr>
        <p:spPr bwMode="auto">
          <a:xfrm>
            <a:off x="8382000" y="4038600"/>
            <a:ext cx="0" cy="60960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66" name="Line 70"/>
          <p:cNvSpPr>
            <a:spLocks noChangeShapeType="1"/>
          </p:cNvSpPr>
          <p:nvPr/>
        </p:nvSpPr>
        <p:spPr bwMode="auto">
          <a:xfrm flipH="1">
            <a:off x="5867400" y="2895600"/>
            <a:ext cx="762000" cy="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Rectangle 71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-228600"/>
            <a:ext cx="8001000" cy="1143000"/>
          </a:xfrm>
        </p:spPr>
        <p:txBody>
          <a:bodyPr/>
          <a:lstStyle/>
          <a:p>
            <a:pPr algn="l" eaLnBrk="1" hangingPunct="1"/>
            <a:r>
              <a:rPr lang="en-US" sz="2400" smtClean="0"/>
              <a:t>Figure Efficient Allocation of A Given Amount of Food and Clothing per Year For Two Consumers</a:t>
            </a:r>
            <a:endParaRPr lang="en-US" smtClean="0"/>
          </a:p>
        </p:txBody>
      </p:sp>
      <p:sp>
        <p:nvSpPr>
          <p:cNvPr id="4168" name="Arc 72"/>
          <p:cNvSpPr>
            <a:spLocks/>
          </p:cNvSpPr>
          <p:nvPr/>
        </p:nvSpPr>
        <p:spPr bwMode="auto">
          <a:xfrm>
            <a:off x="2105025" y="5003800"/>
            <a:ext cx="838200" cy="990600"/>
          </a:xfrm>
          <a:custGeom>
            <a:avLst/>
            <a:gdLst>
              <a:gd name="T0" fmla="*/ 0 w 21600"/>
              <a:gd name="T1" fmla="*/ 0 h 21600"/>
              <a:gd name="T2" fmla="*/ 8382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0" name="Arc 74"/>
          <p:cNvSpPr>
            <a:spLocks/>
          </p:cNvSpPr>
          <p:nvPr/>
        </p:nvSpPr>
        <p:spPr bwMode="auto">
          <a:xfrm>
            <a:off x="2971800" y="5013325"/>
            <a:ext cx="533400" cy="8382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2" name="Arc 76"/>
          <p:cNvSpPr>
            <a:spLocks/>
          </p:cNvSpPr>
          <p:nvPr/>
        </p:nvSpPr>
        <p:spPr bwMode="auto">
          <a:xfrm>
            <a:off x="3886200" y="4784725"/>
            <a:ext cx="533400" cy="8382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4" name="Arc 78"/>
          <p:cNvSpPr>
            <a:spLocks/>
          </p:cNvSpPr>
          <p:nvPr/>
        </p:nvSpPr>
        <p:spPr bwMode="auto">
          <a:xfrm>
            <a:off x="4800600" y="3871913"/>
            <a:ext cx="1143000" cy="1754187"/>
          </a:xfrm>
          <a:custGeom>
            <a:avLst/>
            <a:gdLst>
              <a:gd name="T0" fmla="*/ 0 w 21600"/>
              <a:gd name="T1" fmla="*/ 0 h 24868"/>
              <a:gd name="T2" fmla="*/ 1129824 w 21600"/>
              <a:gd name="T3" fmla="*/ 1754187 h 24868"/>
              <a:gd name="T4" fmla="*/ 0 w 21600"/>
              <a:gd name="T5" fmla="*/ 1523663 h 24868"/>
              <a:gd name="T6" fmla="*/ 0 60000 65536"/>
              <a:gd name="T7" fmla="*/ 0 60000 65536"/>
              <a:gd name="T8" fmla="*/ 0 60000 65536"/>
              <a:gd name="T9" fmla="*/ 0 w 21600"/>
              <a:gd name="T10" fmla="*/ 0 h 24868"/>
              <a:gd name="T11" fmla="*/ 21600 w 21600"/>
              <a:gd name="T12" fmla="*/ 24868 h 248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86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694"/>
                  <a:pt x="21516" y="23786"/>
                  <a:pt x="21351" y="24868"/>
                </a:cubicBezTo>
              </a:path>
              <a:path w="21600" h="2486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694"/>
                  <a:pt x="21516" y="23786"/>
                  <a:pt x="21351" y="24868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7" name="Arc 81"/>
          <p:cNvSpPr>
            <a:spLocks/>
          </p:cNvSpPr>
          <p:nvPr/>
        </p:nvSpPr>
        <p:spPr bwMode="auto">
          <a:xfrm>
            <a:off x="4562475" y="4003675"/>
            <a:ext cx="685800" cy="1066800"/>
          </a:xfrm>
          <a:custGeom>
            <a:avLst/>
            <a:gdLst>
              <a:gd name="T0" fmla="*/ 0 w 21600"/>
              <a:gd name="T1" fmla="*/ 0 h 21600"/>
              <a:gd name="T2" fmla="*/ 685800 w 21600"/>
              <a:gd name="T3" fmla="*/ 1066800 h 21600"/>
              <a:gd name="T4" fmla="*/ 0 w 21600"/>
              <a:gd name="T5" fmla="*/ 1066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0" name="Arc 84"/>
          <p:cNvSpPr>
            <a:spLocks/>
          </p:cNvSpPr>
          <p:nvPr/>
        </p:nvSpPr>
        <p:spPr bwMode="auto">
          <a:xfrm>
            <a:off x="6324600" y="3946525"/>
            <a:ext cx="457200" cy="609600"/>
          </a:xfrm>
          <a:custGeom>
            <a:avLst/>
            <a:gdLst>
              <a:gd name="T0" fmla="*/ 0 w 21600"/>
              <a:gd name="T1" fmla="*/ 0 h 21600"/>
              <a:gd name="T2" fmla="*/ 457200 w 21600"/>
              <a:gd name="T3" fmla="*/ 609600 h 21600"/>
              <a:gd name="T4" fmla="*/ 0 w 21600"/>
              <a:gd name="T5" fmla="*/ 609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2" name="Arc 86"/>
          <p:cNvSpPr>
            <a:spLocks/>
          </p:cNvSpPr>
          <p:nvPr/>
        </p:nvSpPr>
        <p:spPr bwMode="auto">
          <a:xfrm>
            <a:off x="6781800" y="3413125"/>
            <a:ext cx="533400" cy="4572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457200 h 21600"/>
              <a:gd name="T4" fmla="*/ 0 w 21600"/>
              <a:gd name="T5" fmla="*/ 457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4" name="Text Box 88"/>
          <p:cNvSpPr txBox="1">
            <a:spLocks noChangeArrowheads="1"/>
          </p:cNvSpPr>
          <p:nvPr/>
        </p:nvSpPr>
        <p:spPr bwMode="auto">
          <a:xfrm>
            <a:off x="6324600" y="32861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1</a:t>
            </a:r>
            <a:endParaRPr lang="en-US" sz="1800"/>
          </a:p>
        </p:txBody>
      </p:sp>
      <p:sp>
        <p:nvSpPr>
          <p:cNvPr id="4185" name="Text Box 89"/>
          <p:cNvSpPr txBox="1">
            <a:spLocks noChangeArrowheads="1"/>
          </p:cNvSpPr>
          <p:nvPr/>
        </p:nvSpPr>
        <p:spPr bwMode="auto">
          <a:xfrm>
            <a:off x="5867400" y="37433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2</a:t>
            </a:r>
            <a:endParaRPr lang="en-US" sz="1800"/>
          </a:p>
        </p:txBody>
      </p:sp>
      <p:sp>
        <p:nvSpPr>
          <p:cNvPr id="4186" name="Text Box 90"/>
          <p:cNvSpPr txBox="1">
            <a:spLocks noChangeArrowheads="1"/>
          </p:cNvSpPr>
          <p:nvPr/>
        </p:nvSpPr>
        <p:spPr bwMode="auto">
          <a:xfrm>
            <a:off x="4341813" y="3619500"/>
            <a:ext cx="534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3</a:t>
            </a:r>
            <a:endParaRPr lang="en-US" sz="1800"/>
          </a:p>
        </p:txBody>
      </p:sp>
      <p:sp>
        <p:nvSpPr>
          <p:cNvPr id="4187" name="Text Box 91"/>
          <p:cNvSpPr txBox="1">
            <a:spLocks noChangeArrowheads="1"/>
          </p:cNvSpPr>
          <p:nvPr/>
        </p:nvSpPr>
        <p:spPr bwMode="auto">
          <a:xfrm>
            <a:off x="4114800" y="39719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4</a:t>
            </a:r>
            <a:endParaRPr lang="en-US" sz="1800"/>
          </a:p>
        </p:txBody>
      </p:sp>
      <p:sp>
        <p:nvSpPr>
          <p:cNvPr id="4188" name="Text Box 92"/>
          <p:cNvSpPr txBox="1">
            <a:spLocks noChangeArrowheads="1"/>
          </p:cNvSpPr>
          <p:nvPr/>
        </p:nvSpPr>
        <p:spPr bwMode="auto">
          <a:xfrm>
            <a:off x="3581400" y="4648200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5</a:t>
            </a:r>
            <a:endParaRPr lang="en-US" sz="1800"/>
          </a:p>
        </p:txBody>
      </p:sp>
      <p:sp>
        <p:nvSpPr>
          <p:cNvPr id="4189" name="Text Box 93"/>
          <p:cNvSpPr txBox="1">
            <a:spLocks noChangeArrowheads="1"/>
          </p:cNvSpPr>
          <p:nvPr/>
        </p:nvSpPr>
        <p:spPr bwMode="auto">
          <a:xfrm>
            <a:off x="2743200" y="46577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6</a:t>
            </a:r>
            <a:endParaRPr lang="en-US" sz="1800"/>
          </a:p>
        </p:txBody>
      </p:sp>
      <p:sp>
        <p:nvSpPr>
          <p:cNvPr id="4190" name="Text Box 94"/>
          <p:cNvSpPr txBox="1">
            <a:spLocks noChangeArrowheads="1"/>
          </p:cNvSpPr>
          <p:nvPr/>
        </p:nvSpPr>
        <p:spPr bwMode="auto">
          <a:xfrm>
            <a:off x="1752600" y="48863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B</a:t>
            </a:r>
            <a:r>
              <a:rPr lang="en-US" sz="1800" baseline="-25000"/>
              <a:t>7</a:t>
            </a:r>
            <a:endParaRPr lang="en-US" sz="1800"/>
          </a:p>
        </p:txBody>
      </p:sp>
      <p:sp>
        <p:nvSpPr>
          <p:cNvPr id="4169" name="Arc 73"/>
          <p:cNvSpPr>
            <a:spLocks/>
          </p:cNvSpPr>
          <p:nvPr/>
        </p:nvSpPr>
        <p:spPr bwMode="auto">
          <a:xfrm flipH="1" flipV="1">
            <a:off x="2743200" y="4899025"/>
            <a:ext cx="609600" cy="1066800"/>
          </a:xfrm>
          <a:custGeom>
            <a:avLst/>
            <a:gdLst>
              <a:gd name="T0" fmla="*/ 0 w 21600"/>
              <a:gd name="T1" fmla="*/ 0 h 21600"/>
              <a:gd name="T2" fmla="*/ 609600 w 21600"/>
              <a:gd name="T3" fmla="*/ 1066800 h 21600"/>
              <a:gd name="T4" fmla="*/ 0 w 21600"/>
              <a:gd name="T5" fmla="*/ 1066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1" name="Arc 75"/>
          <p:cNvSpPr>
            <a:spLocks/>
          </p:cNvSpPr>
          <p:nvPr/>
        </p:nvSpPr>
        <p:spPr bwMode="auto">
          <a:xfrm flipH="1" flipV="1">
            <a:off x="3362325" y="4937125"/>
            <a:ext cx="457200" cy="838200"/>
          </a:xfrm>
          <a:custGeom>
            <a:avLst/>
            <a:gdLst>
              <a:gd name="T0" fmla="*/ 0 w 21600"/>
              <a:gd name="T1" fmla="*/ 0 h 21600"/>
              <a:gd name="T2" fmla="*/ 4572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3" name="Arc 77"/>
          <p:cNvSpPr>
            <a:spLocks/>
          </p:cNvSpPr>
          <p:nvPr/>
        </p:nvSpPr>
        <p:spPr bwMode="auto">
          <a:xfrm flipH="1" flipV="1">
            <a:off x="4238625" y="4765675"/>
            <a:ext cx="609600" cy="685800"/>
          </a:xfrm>
          <a:custGeom>
            <a:avLst/>
            <a:gdLst>
              <a:gd name="T0" fmla="*/ 0 w 21600"/>
              <a:gd name="T1" fmla="*/ 0 h 21600"/>
              <a:gd name="T2" fmla="*/ 609600 w 21600"/>
              <a:gd name="T3" fmla="*/ 685800 h 21600"/>
              <a:gd name="T4" fmla="*/ 0 w 21600"/>
              <a:gd name="T5" fmla="*/ 685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6" name="Arc 80"/>
          <p:cNvSpPr>
            <a:spLocks/>
          </p:cNvSpPr>
          <p:nvPr/>
        </p:nvSpPr>
        <p:spPr bwMode="auto">
          <a:xfrm flipH="1" flipV="1">
            <a:off x="5019675" y="3641725"/>
            <a:ext cx="1136650" cy="1752600"/>
          </a:xfrm>
          <a:custGeom>
            <a:avLst/>
            <a:gdLst>
              <a:gd name="T0" fmla="*/ 0 w 23021"/>
              <a:gd name="T1" fmla="*/ 3814 h 21600"/>
              <a:gd name="T2" fmla="*/ 1136650 w 23021"/>
              <a:gd name="T3" fmla="*/ 1752600 h 21600"/>
              <a:gd name="T4" fmla="*/ 70161 w 23021"/>
              <a:gd name="T5" fmla="*/ 1752600 h 21600"/>
              <a:gd name="T6" fmla="*/ 0 60000 65536"/>
              <a:gd name="T7" fmla="*/ 0 60000 65536"/>
              <a:gd name="T8" fmla="*/ 0 60000 65536"/>
              <a:gd name="T9" fmla="*/ 0 w 23021"/>
              <a:gd name="T10" fmla="*/ 0 h 21600"/>
              <a:gd name="T11" fmla="*/ 23021 w 2302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021" h="21600" fill="none" extrusionOk="0">
                <a:moveTo>
                  <a:pt x="-1" y="46"/>
                </a:moveTo>
                <a:cubicBezTo>
                  <a:pt x="473" y="15"/>
                  <a:pt x="946" y="-1"/>
                  <a:pt x="1421" y="0"/>
                </a:cubicBezTo>
                <a:cubicBezTo>
                  <a:pt x="13350" y="0"/>
                  <a:pt x="23021" y="9670"/>
                  <a:pt x="23021" y="21600"/>
                </a:cubicBezTo>
              </a:path>
              <a:path w="23021" h="21600" stroke="0" extrusionOk="0">
                <a:moveTo>
                  <a:pt x="-1" y="46"/>
                </a:moveTo>
                <a:cubicBezTo>
                  <a:pt x="473" y="15"/>
                  <a:pt x="946" y="-1"/>
                  <a:pt x="1421" y="0"/>
                </a:cubicBezTo>
                <a:cubicBezTo>
                  <a:pt x="13350" y="0"/>
                  <a:pt x="23021" y="9670"/>
                  <a:pt x="23021" y="21600"/>
                </a:cubicBezTo>
                <a:lnTo>
                  <a:pt x="1421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79" name="Arc 83"/>
          <p:cNvSpPr>
            <a:spLocks/>
          </p:cNvSpPr>
          <p:nvPr/>
        </p:nvSpPr>
        <p:spPr bwMode="auto">
          <a:xfrm flipH="1" flipV="1">
            <a:off x="5572125" y="3946525"/>
            <a:ext cx="685800" cy="838200"/>
          </a:xfrm>
          <a:custGeom>
            <a:avLst/>
            <a:gdLst>
              <a:gd name="T0" fmla="*/ 0 w 21600"/>
              <a:gd name="T1" fmla="*/ 0 h 21600"/>
              <a:gd name="T2" fmla="*/ 685800 w 21600"/>
              <a:gd name="T3" fmla="*/ 838200 h 21600"/>
              <a:gd name="T4" fmla="*/ 0 w 21600"/>
              <a:gd name="T5" fmla="*/ 838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1" name="Arc 85"/>
          <p:cNvSpPr>
            <a:spLocks/>
          </p:cNvSpPr>
          <p:nvPr/>
        </p:nvSpPr>
        <p:spPr bwMode="auto">
          <a:xfrm flipH="1" flipV="1">
            <a:off x="6534150" y="3736975"/>
            <a:ext cx="533400" cy="6096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609600 h 21600"/>
              <a:gd name="T4" fmla="*/ 0 w 21600"/>
              <a:gd name="T5" fmla="*/ 609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3" name="Arc 87"/>
          <p:cNvSpPr>
            <a:spLocks/>
          </p:cNvSpPr>
          <p:nvPr/>
        </p:nvSpPr>
        <p:spPr bwMode="auto">
          <a:xfrm flipH="1" flipV="1">
            <a:off x="7019925" y="3336925"/>
            <a:ext cx="533400" cy="304800"/>
          </a:xfrm>
          <a:custGeom>
            <a:avLst/>
            <a:gdLst>
              <a:gd name="T0" fmla="*/ 0 w 21600"/>
              <a:gd name="T1" fmla="*/ 0 h 21600"/>
              <a:gd name="T2" fmla="*/ 533400 w 21600"/>
              <a:gd name="T3" fmla="*/ 304800 h 21600"/>
              <a:gd name="T4" fmla="*/ 0 w 21600"/>
              <a:gd name="T5" fmla="*/ 304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2" name="Text Box 96"/>
          <p:cNvSpPr txBox="1">
            <a:spLocks noChangeArrowheads="1"/>
          </p:cNvSpPr>
          <p:nvPr/>
        </p:nvSpPr>
        <p:spPr bwMode="auto">
          <a:xfrm>
            <a:off x="6257925" y="47339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5</a:t>
            </a:r>
            <a:endParaRPr lang="en-US" sz="1800"/>
          </a:p>
        </p:txBody>
      </p:sp>
      <p:sp>
        <p:nvSpPr>
          <p:cNvPr id="4193" name="Text Box 97"/>
          <p:cNvSpPr txBox="1">
            <a:spLocks noChangeArrowheads="1"/>
          </p:cNvSpPr>
          <p:nvPr/>
        </p:nvSpPr>
        <p:spPr bwMode="auto">
          <a:xfrm>
            <a:off x="6181725" y="52673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4</a:t>
            </a:r>
            <a:endParaRPr lang="en-US" sz="1800"/>
          </a:p>
        </p:txBody>
      </p:sp>
      <p:sp>
        <p:nvSpPr>
          <p:cNvPr id="4195" name="Text Box 99"/>
          <p:cNvSpPr txBox="1">
            <a:spLocks noChangeArrowheads="1"/>
          </p:cNvSpPr>
          <p:nvPr/>
        </p:nvSpPr>
        <p:spPr bwMode="auto">
          <a:xfrm>
            <a:off x="3743325" y="56483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2</a:t>
            </a:r>
            <a:endParaRPr lang="en-US" sz="1800"/>
          </a:p>
        </p:txBody>
      </p:sp>
      <p:sp>
        <p:nvSpPr>
          <p:cNvPr id="4196" name="Text Box 100"/>
          <p:cNvSpPr txBox="1">
            <a:spLocks noChangeArrowheads="1"/>
          </p:cNvSpPr>
          <p:nvPr/>
        </p:nvSpPr>
        <p:spPr bwMode="auto">
          <a:xfrm>
            <a:off x="3349625" y="5838825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1</a:t>
            </a:r>
            <a:endParaRPr lang="en-US" sz="1800"/>
          </a:p>
        </p:txBody>
      </p:sp>
      <p:sp>
        <p:nvSpPr>
          <p:cNvPr id="4197" name="Text Box 101"/>
          <p:cNvSpPr txBox="1">
            <a:spLocks noChangeArrowheads="1"/>
          </p:cNvSpPr>
          <p:nvPr/>
        </p:nvSpPr>
        <p:spPr bwMode="auto">
          <a:xfrm>
            <a:off x="7019925" y="4114800"/>
            <a:ext cx="534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6</a:t>
            </a:r>
            <a:endParaRPr lang="en-US" sz="1800"/>
          </a:p>
        </p:txBody>
      </p:sp>
      <p:sp>
        <p:nvSpPr>
          <p:cNvPr id="4198" name="Line 102"/>
          <p:cNvSpPr>
            <a:spLocks noChangeShapeType="1"/>
          </p:cNvSpPr>
          <p:nvPr/>
        </p:nvSpPr>
        <p:spPr bwMode="auto">
          <a:xfrm>
            <a:off x="5162550" y="3108325"/>
            <a:ext cx="0" cy="3124200"/>
          </a:xfrm>
          <a:prstGeom prst="line">
            <a:avLst/>
          </a:prstGeom>
          <a:noFill/>
          <a:ln w="7620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" name="Line 103"/>
          <p:cNvSpPr>
            <a:spLocks noChangeShapeType="1"/>
          </p:cNvSpPr>
          <p:nvPr/>
        </p:nvSpPr>
        <p:spPr bwMode="auto">
          <a:xfrm flipH="1">
            <a:off x="1676400" y="4556125"/>
            <a:ext cx="6172200" cy="0"/>
          </a:xfrm>
          <a:prstGeom prst="line">
            <a:avLst/>
          </a:prstGeom>
          <a:noFill/>
          <a:ln w="7620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1" name="Text Box 105"/>
          <p:cNvSpPr txBox="1">
            <a:spLocks noChangeArrowheads="1"/>
          </p:cNvSpPr>
          <p:nvPr/>
        </p:nvSpPr>
        <p:spPr bwMode="auto">
          <a:xfrm>
            <a:off x="974725" y="4400550"/>
            <a:ext cx="547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F</a:t>
            </a:r>
            <a:r>
              <a:rPr lang="en-US" baseline="-25000">
                <a:solidFill>
                  <a:srgbClr val="660066"/>
                </a:solidFill>
              </a:rPr>
              <a:t>A</a:t>
            </a:r>
            <a:r>
              <a:rPr lang="en-US">
                <a:solidFill>
                  <a:srgbClr val="660066"/>
                </a:solidFill>
              </a:rPr>
              <a:t>*</a:t>
            </a:r>
          </a:p>
        </p:txBody>
      </p:sp>
      <p:sp>
        <p:nvSpPr>
          <p:cNvPr id="4202" name="Text Box 106"/>
          <p:cNvSpPr txBox="1">
            <a:spLocks noChangeArrowheads="1"/>
          </p:cNvSpPr>
          <p:nvPr/>
        </p:nvSpPr>
        <p:spPr bwMode="auto">
          <a:xfrm>
            <a:off x="8153400" y="4648200"/>
            <a:ext cx="547688" cy="3968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F</a:t>
            </a:r>
            <a:r>
              <a:rPr lang="en-US" i="1" baseline="-25000"/>
              <a:t>B</a:t>
            </a:r>
            <a:r>
              <a:rPr lang="en-US"/>
              <a:t>*</a:t>
            </a:r>
          </a:p>
        </p:txBody>
      </p:sp>
      <p:sp>
        <p:nvSpPr>
          <p:cNvPr id="4203" name="Text Box 107"/>
          <p:cNvSpPr txBox="1">
            <a:spLocks noChangeArrowheads="1"/>
          </p:cNvSpPr>
          <p:nvPr/>
        </p:nvSpPr>
        <p:spPr bwMode="auto">
          <a:xfrm>
            <a:off x="4953000" y="2698750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  <a:r>
              <a:rPr lang="en-US" baseline="-25000"/>
              <a:t>B</a:t>
            </a:r>
            <a:r>
              <a:rPr lang="en-US"/>
              <a:t>*</a:t>
            </a:r>
          </a:p>
        </p:txBody>
      </p:sp>
      <p:sp>
        <p:nvSpPr>
          <p:cNvPr id="4204" name="Text Box 108"/>
          <p:cNvSpPr txBox="1">
            <a:spLocks noChangeArrowheads="1"/>
          </p:cNvSpPr>
          <p:nvPr/>
        </p:nvSpPr>
        <p:spPr bwMode="auto">
          <a:xfrm>
            <a:off x="4876800" y="6229350"/>
            <a:ext cx="576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C</a:t>
            </a:r>
            <a:r>
              <a:rPr lang="en-US" baseline="-25000">
                <a:solidFill>
                  <a:srgbClr val="660066"/>
                </a:solidFill>
              </a:rPr>
              <a:t>A</a:t>
            </a:r>
            <a:r>
              <a:rPr lang="en-US">
                <a:solidFill>
                  <a:srgbClr val="660066"/>
                </a:solidFill>
              </a:rPr>
              <a:t>*</a:t>
            </a:r>
          </a:p>
        </p:txBody>
      </p:sp>
      <p:sp>
        <p:nvSpPr>
          <p:cNvPr id="4205" name="Text Box 109"/>
          <p:cNvSpPr txBox="1">
            <a:spLocks noChangeArrowheads="1"/>
          </p:cNvSpPr>
          <p:nvPr/>
        </p:nvSpPr>
        <p:spPr bwMode="auto">
          <a:xfrm>
            <a:off x="5149850" y="4162425"/>
            <a:ext cx="42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E*</a:t>
            </a:r>
          </a:p>
        </p:txBody>
      </p:sp>
      <p:sp>
        <p:nvSpPr>
          <p:cNvPr id="4206" name="Text Box 110"/>
          <p:cNvSpPr txBox="1">
            <a:spLocks noChangeArrowheads="1"/>
          </p:cNvSpPr>
          <p:nvPr/>
        </p:nvSpPr>
        <p:spPr bwMode="auto">
          <a:xfrm>
            <a:off x="5607050" y="4010025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E**</a:t>
            </a:r>
          </a:p>
        </p:txBody>
      </p:sp>
      <p:sp>
        <p:nvSpPr>
          <p:cNvPr id="4211" name="Line 115"/>
          <p:cNvSpPr>
            <a:spLocks noChangeShapeType="1"/>
          </p:cNvSpPr>
          <p:nvPr/>
        </p:nvSpPr>
        <p:spPr bwMode="auto">
          <a:xfrm flipH="1">
            <a:off x="1676400" y="3124200"/>
            <a:ext cx="60960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12" name="Line 116"/>
          <p:cNvSpPr>
            <a:spLocks noChangeShapeType="1"/>
          </p:cNvSpPr>
          <p:nvPr/>
        </p:nvSpPr>
        <p:spPr bwMode="auto">
          <a:xfrm>
            <a:off x="7772400" y="3124200"/>
            <a:ext cx="0" cy="312420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4" name="Text Box 98"/>
          <p:cNvSpPr txBox="1">
            <a:spLocks noChangeArrowheads="1"/>
          </p:cNvSpPr>
          <p:nvPr/>
        </p:nvSpPr>
        <p:spPr bwMode="auto">
          <a:xfrm>
            <a:off x="4733925" y="5267325"/>
            <a:ext cx="534988" cy="3667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3</a:t>
            </a:r>
            <a:endParaRPr lang="en-US" sz="1800"/>
          </a:p>
        </p:txBody>
      </p:sp>
      <p:sp>
        <p:nvSpPr>
          <p:cNvPr id="4191" name="Text Box 95"/>
          <p:cNvSpPr txBox="1">
            <a:spLocks noChangeArrowheads="1"/>
          </p:cNvSpPr>
          <p:nvPr/>
        </p:nvSpPr>
        <p:spPr bwMode="auto">
          <a:xfrm>
            <a:off x="7467600" y="3438525"/>
            <a:ext cx="609600" cy="3667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i="1"/>
              <a:t>U</a:t>
            </a:r>
            <a:r>
              <a:rPr lang="en-US" sz="1800" i="1" baseline="-25000"/>
              <a:t>A</a:t>
            </a:r>
            <a:r>
              <a:rPr lang="en-US" sz="1800" baseline="-25000"/>
              <a:t>7</a:t>
            </a:r>
            <a:endParaRPr lang="en-US" sz="1800"/>
          </a:p>
        </p:txBody>
      </p:sp>
      <p:sp>
        <p:nvSpPr>
          <p:cNvPr id="4148" name="Freeform 52"/>
          <p:cNvSpPr>
            <a:spLocks/>
          </p:cNvSpPr>
          <p:nvPr/>
        </p:nvSpPr>
        <p:spPr bwMode="auto">
          <a:xfrm>
            <a:off x="1676400" y="762000"/>
            <a:ext cx="7391400" cy="5470525"/>
          </a:xfrm>
          <a:custGeom>
            <a:avLst/>
            <a:gdLst>
              <a:gd name="T0" fmla="*/ 0 w 4656"/>
              <a:gd name="T1" fmla="*/ 0 h 3648"/>
              <a:gd name="T2" fmla="*/ 0 w 4656"/>
              <a:gd name="T3" fmla="*/ 3648 h 3648"/>
              <a:gd name="T4" fmla="*/ 4656 w 4656"/>
              <a:gd name="T5" fmla="*/ 3648 h 3648"/>
              <a:gd name="T6" fmla="*/ 0 60000 65536"/>
              <a:gd name="T7" fmla="*/ 0 60000 65536"/>
              <a:gd name="T8" fmla="*/ 0 60000 65536"/>
              <a:gd name="T9" fmla="*/ 0 w 4656"/>
              <a:gd name="T10" fmla="*/ 0 h 3648"/>
              <a:gd name="T11" fmla="*/ 4656 w 4656"/>
              <a:gd name="T12" fmla="*/ 3648 h 36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656" h="3648">
                <a:moveTo>
                  <a:pt x="0" y="0"/>
                </a:moveTo>
                <a:lnTo>
                  <a:pt x="0" y="3648"/>
                </a:lnTo>
                <a:lnTo>
                  <a:pt x="4656" y="3648"/>
                </a:ln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13" name="Text Box 117"/>
          <p:cNvSpPr txBox="1">
            <a:spLocks noChangeArrowheads="1"/>
          </p:cNvSpPr>
          <p:nvPr/>
        </p:nvSpPr>
        <p:spPr bwMode="auto">
          <a:xfrm>
            <a:off x="1295400" y="6248400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4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500"/>
                                        <p:tgtEl>
                                          <p:spTgt spid="4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0500"/>
                            </p:stCondLst>
                            <p:childTnLst>
                              <p:par>
                                <p:cTn id="1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1500"/>
                            </p:stCondLst>
                            <p:childTnLst>
                              <p:par>
                                <p:cTn id="1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2500"/>
                            </p:stCondLst>
                            <p:childTnLst>
                              <p:par>
                                <p:cTn id="1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3500"/>
                            </p:stCondLst>
                            <p:childTnLst>
                              <p:par>
                                <p:cTn id="1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2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5500"/>
                            </p:stCondLst>
                            <p:childTnLst>
                              <p:par>
                                <p:cTn id="2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6500"/>
                            </p:stCondLst>
                            <p:childTnLst>
                              <p:par>
                                <p:cTn id="2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9" grpId="0" autoUpdateAnimBg="0"/>
      <p:bldP spid="4150" grpId="0" autoUpdateAnimBg="0"/>
      <p:bldP spid="4151" grpId="0" animBg="1"/>
      <p:bldP spid="4152" grpId="0" autoUpdateAnimBg="0"/>
      <p:bldP spid="4153" grpId="0" autoUpdateAnimBg="0"/>
      <p:bldP spid="4155" grpId="0" animBg="1"/>
      <p:bldP spid="4160" grpId="0" autoUpdateAnimBg="0"/>
      <p:bldP spid="4161" grpId="0" autoUpdateAnimBg="0"/>
      <p:bldP spid="4162" grpId="0" autoUpdateAnimBg="0"/>
      <p:bldP spid="4156" grpId="0" autoUpdateAnimBg="0"/>
      <p:bldP spid="4157" grpId="0" autoUpdateAnimBg="0"/>
      <p:bldP spid="4158" grpId="0" animBg="1"/>
      <p:bldP spid="4159" grpId="0" animBg="1"/>
      <p:bldP spid="4163" grpId="0" autoUpdateAnimBg="0"/>
      <p:bldP spid="4164" grpId="0" animBg="1" autoUpdateAnimBg="0"/>
      <p:bldP spid="4165" grpId="0" animBg="1"/>
      <p:bldP spid="4166" grpId="0" animBg="1"/>
      <p:bldP spid="4168" grpId="0" animBg="1"/>
      <p:bldP spid="4170" grpId="0" animBg="1"/>
      <p:bldP spid="4172" grpId="0" animBg="1"/>
      <p:bldP spid="4174" grpId="0" animBg="1"/>
      <p:bldP spid="4177" grpId="0" animBg="1"/>
      <p:bldP spid="4180" grpId="0" animBg="1"/>
      <p:bldP spid="4182" grpId="0" animBg="1"/>
      <p:bldP spid="4184" grpId="0" autoUpdateAnimBg="0"/>
      <p:bldP spid="4185" grpId="0" autoUpdateAnimBg="0"/>
      <p:bldP spid="4186" grpId="0" autoUpdateAnimBg="0"/>
      <p:bldP spid="4187" grpId="0" autoUpdateAnimBg="0"/>
      <p:bldP spid="4188" grpId="0" autoUpdateAnimBg="0"/>
      <p:bldP spid="4189" grpId="0" autoUpdateAnimBg="0"/>
      <p:bldP spid="4190" grpId="0" autoUpdateAnimBg="0"/>
      <p:bldP spid="4169" grpId="0" animBg="1"/>
      <p:bldP spid="4171" grpId="0" animBg="1"/>
      <p:bldP spid="4173" grpId="0" animBg="1"/>
      <p:bldP spid="4176" grpId="0" animBg="1"/>
      <p:bldP spid="4179" grpId="0" animBg="1"/>
      <p:bldP spid="4181" grpId="0" animBg="1"/>
      <p:bldP spid="4183" grpId="0" animBg="1"/>
      <p:bldP spid="4192" grpId="0" autoUpdateAnimBg="0"/>
      <p:bldP spid="4193" grpId="0" autoUpdateAnimBg="0"/>
      <p:bldP spid="4195" grpId="0" autoUpdateAnimBg="0"/>
      <p:bldP spid="4196" grpId="0" autoUpdateAnimBg="0"/>
      <p:bldP spid="4197" grpId="0" autoUpdateAnimBg="0"/>
      <p:bldP spid="4198" grpId="0" animBg="1"/>
      <p:bldP spid="4199" grpId="0" animBg="1"/>
      <p:bldP spid="4201" grpId="0" autoUpdateAnimBg="0"/>
      <p:bldP spid="4202" grpId="0" animBg="1" autoUpdateAnimBg="0"/>
      <p:bldP spid="4203" grpId="0" autoUpdateAnimBg="0"/>
      <p:bldP spid="4204" grpId="0" autoUpdateAnimBg="0"/>
      <p:bldP spid="4205" grpId="0" autoUpdateAnimBg="0"/>
      <p:bldP spid="4206" grpId="0" autoUpdateAnimBg="0"/>
      <p:bldP spid="4211" grpId="0" animBg="1"/>
      <p:bldP spid="4212" grpId="0" animBg="1"/>
      <p:bldP spid="4194" grpId="0" animBg="1" autoUpdateAnimBg="0"/>
      <p:bldP spid="4191" grpId="0" animBg="1" autoUpdateAnimBg="0"/>
      <p:bldP spid="4148" grpId="0" animBg="1"/>
      <p:bldP spid="421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8610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cs typeface="Arial" charset="0"/>
              </a:rPr>
              <a:t>Efficiency Criterion on Consumption and Production</a:t>
            </a:r>
            <a:r>
              <a:rPr lang="en-US" smtClean="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590800"/>
            <a:ext cx="6781800" cy="2133600"/>
          </a:xfrm>
        </p:spPr>
        <p:txBody>
          <a:bodyPr/>
          <a:lstStyle/>
          <a:p>
            <a:pPr eaLnBrk="1" hangingPunct="1"/>
            <a:r>
              <a:rPr lang="en-US" sz="40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MRS</a:t>
            </a:r>
            <a:r>
              <a:rPr lang="en-US" sz="4000" i="1" baseline="30000" smtClean="0">
                <a:solidFill>
                  <a:srgbClr val="660066"/>
                </a:solidFill>
                <a:latin typeface="Arial" charset="0"/>
                <a:cs typeface="Arial" charset="0"/>
              </a:rPr>
              <a:t>A</a:t>
            </a:r>
            <a:r>
              <a:rPr lang="en-US" sz="40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CF</a:t>
            </a:r>
            <a:r>
              <a:rPr lang="en-US" sz="4000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 </a:t>
            </a:r>
            <a:r>
              <a:rPr lang="en-US" sz="4000" smtClean="0">
                <a:solidFill>
                  <a:srgbClr val="660066"/>
                </a:solidFill>
                <a:latin typeface="Arial" charset="0"/>
                <a:cs typeface="Arial" charset="0"/>
              </a:rPr>
              <a:t>= </a:t>
            </a:r>
            <a:r>
              <a:rPr lang="en-US" sz="40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MRS</a:t>
            </a:r>
            <a:r>
              <a:rPr lang="en-US" sz="4000" i="1" baseline="30000" smtClean="0">
                <a:solidFill>
                  <a:srgbClr val="660066"/>
                </a:solidFill>
                <a:latin typeface="Arial" charset="0"/>
                <a:cs typeface="Arial" charset="0"/>
              </a:rPr>
              <a:t>B</a:t>
            </a:r>
            <a:r>
              <a:rPr lang="en-US" sz="40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CF</a:t>
            </a:r>
            <a:r>
              <a:rPr lang="en-US" sz="4000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 </a:t>
            </a:r>
            <a:r>
              <a:rPr lang="en-US" sz="4000" smtClean="0">
                <a:solidFill>
                  <a:srgbClr val="660066"/>
                </a:solidFill>
                <a:latin typeface="Arial" charset="0"/>
                <a:cs typeface="Arial" charset="0"/>
              </a:rPr>
              <a:t>= </a:t>
            </a:r>
            <a:r>
              <a:rPr lang="en-US" sz="4000" i="1" smtClean="0">
                <a:solidFill>
                  <a:srgbClr val="660066"/>
                </a:solidFill>
                <a:latin typeface="Arial" charset="0"/>
                <a:cs typeface="Arial" charset="0"/>
              </a:rPr>
              <a:t>MRT</a:t>
            </a:r>
            <a:r>
              <a:rPr lang="en-US" sz="4000" i="1" baseline="-30000" smtClean="0">
                <a:solidFill>
                  <a:srgbClr val="660066"/>
                </a:solidFill>
                <a:latin typeface="Arial" charset="0"/>
                <a:cs typeface="Arial" charset="0"/>
              </a:rPr>
              <a:t>CF</a:t>
            </a:r>
            <a:r>
              <a:rPr lang="en-US" sz="4000" smtClean="0">
                <a:solidFill>
                  <a:srgbClr val="660066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5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Interpretation of Efficiency Criterion</a:t>
            </a:r>
            <a:r>
              <a:rPr lang="en-US" smtClean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676400"/>
            <a:ext cx="8534400" cy="2057400"/>
          </a:xfrm>
        </p:spPr>
        <p:txBody>
          <a:bodyPr>
            <a:normAutofit fontScale="62500" lnSpcReduction="20000"/>
          </a:bodyPr>
          <a:lstStyle/>
          <a:p>
            <a:pPr algn="l" eaLnBrk="1" hangingPunct="1"/>
            <a:r>
              <a:rPr lang="en-US" sz="2800" smtClean="0">
                <a:latin typeface="Arial" charset="0"/>
                <a:cs typeface="Arial" charset="0"/>
              </a:rPr>
              <a:t>Suppose we say that the “price of a unit of clothing is $1.” Then clothing is the same as “money.” We can then say that </a:t>
            </a:r>
            <a:r>
              <a:rPr lang="en-US" sz="2800" i="1" smtClean="0">
                <a:latin typeface="Arial" charset="0"/>
                <a:cs typeface="Arial" charset="0"/>
              </a:rPr>
              <a:t>MRS</a:t>
            </a:r>
            <a:r>
              <a:rPr lang="en-US" sz="2800" i="1" baseline="30000" smtClean="0">
                <a:latin typeface="Arial" charset="0"/>
                <a:cs typeface="Arial" charset="0"/>
              </a:rPr>
              <a:t>A</a:t>
            </a:r>
            <a:r>
              <a:rPr lang="en-US" sz="2800" i="1" baseline="-30000" smtClean="0">
                <a:latin typeface="Arial" charset="0"/>
                <a:cs typeface="Arial" charset="0"/>
              </a:rPr>
              <a:t>CF</a:t>
            </a:r>
            <a:r>
              <a:rPr lang="en-US" sz="2800" smtClean="0">
                <a:latin typeface="Arial" charset="0"/>
                <a:cs typeface="Arial" charset="0"/>
              </a:rPr>
              <a:t> is </a:t>
            </a:r>
            <a:r>
              <a:rPr lang="en-US" sz="2800" i="1" smtClean="0">
                <a:latin typeface="Arial" charset="0"/>
                <a:cs typeface="Arial" charset="0"/>
              </a:rPr>
              <a:t>A’</a:t>
            </a:r>
            <a:r>
              <a:rPr lang="en-US" sz="2800" smtClean="0">
                <a:latin typeface="Arial" charset="0"/>
                <a:cs typeface="Arial" charset="0"/>
              </a:rPr>
              <a:t>s willingness to substitute clothing for money, which is their marginal benefit of clothing, </a:t>
            </a:r>
            <a:r>
              <a:rPr lang="en-US" sz="2800" i="1" smtClean="0">
                <a:latin typeface="Arial" charset="0"/>
                <a:cs typeface="Arial" charset="0"/>
              </a:rPr>
              <a:t>MB</a:t>
            </a:r>
            <a:r>
              <a:rPr lang="en-US" sz="2800" i="1" baseline="30000" smtClean="0">
                <a:latin typeface="Arial" charset="0"/>
                <a:cs typeface="Arial" charset="0"/>
              </a:rPr>
              <a:t>A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smtClean="0">
                <a:latin typeface="Arial" charset="0"/>
                <a:cs typeface="Arial" charset="0"/>
              </a:rPr>
              <a:t>. The same is true for </a:t>
            </a:r>
            <a:r>
              <a:rPr lang="en-US" sz="2800" i="1" smtClean="0">
                <a:latin typeface="Arial" charset="0"/>
                <a:cs typeface="Arial" charset="0"/>
              </a:rPr>
              <a:t>B</a:t>
            </a:r>
            <a:r>
              <a:rPr lang="en-US" sz="2800" smtClean="0">
                <a:latin typeface="Arial" charset="0"/>
                <a:cs typeface="Arial" charset="0"/>
              </a:rPr>
              <a:t>. If these are equal to the </a:t>
            </a:r>
            <a:r>
              <a:rPr lang="en-US" sz="2800" i="1" smtClean="0">
                <a:latin typeface="Arial" charset="0"/>
                <a:cs typeface="Arial" charset="0"/>
              </a:rPr>
              <a:t>MRT</a:t>
            </a:r>
            <a:r>
              <a:rPr lang="en-US" sz="2800" i="1" baseline="-30000" smtClean="0">
                <a:latin typeface="Arial" charset="0"/>
                <a:cs typeface="Arial" charset="0"/>
              </a:rPr>
              <a:t>CF</a:t>
            </a:r>
            <a:r>
              <a:rPr lang="en-US" sz="2800" smtClean="0">
                <a:latin typeface="Arial" charset="0"/>
                <a:cs typeface="Arial" charset="0"/>
              </a:rPr>
              <a:t> then this represents the capability of turning money into clothing as well. Thus it reflects the costs of production. Lastly if there are no other people who gain from either </a:t>
            </a:r>
            <a:r>
              <a:rPr lang="en-US" sz="2800" i="1" smtClean="0">
                <a:latin typeface="Arial" charset="0"/>
                <a:cs typeface="Arial" charset="0"/>
              </a:rPr>
              <a:t>A</a:t>
            </a:r>
            <a:r>
              <a:rPr lang="en-US" sz="2800" smtClean="0">
                <a:latin typeface="Arial" charset="0"/>
                <a:cs typeface="Arial" charset="0"/>
              </a:rPr>
              <a:t> or </a:t>
            </a:r>
            <a:r>
              <a:rPr lang="en-US" sz="2800" i="1" smtClean="0">
                <a:latin typeface="Arial" charset="0"/>
                <a:cs typeface="Arial" charset="0"/>
              </a:rPr>
              <a:t>B</a:t>
            </a:r>
            <a:r>
              <a:rPr lang="en-US" sz="2800" smtClean="0">
                <a:latin typeface="Arial" charset="0"/>
                <a:cs typeface="Arial" charset="0"/>
              </a:rPr>
              <a:t> consuming clothing or food then:</a:t>
            </a:r>
            <a:endParaRPr lang="en-US" sz="2800" smtClean="0">
              <a:cs typeface="Times New Roman" pitchFamily="18" charset="0"/>
            </a:endParaRPr>
          </a:p>
          <a:p>
            <a:pPr eaLnBrk="1" hangingPunct="1"/>
            <a:r>
              <a:rPr lang="en-US" sz="2800" i="1" smtClean="0">
                <a:latin typeface="Arial" charset="0"/>
                <a:cs typeface="Arial" charset="0"/>
              </a:rPr>
              <a:t>MSB</a:t>
            </a:r>
            <a:r>
              <a:rPr lang="en-US" sz="2800" smtClean="0">
                <a:latin typeface="Arial" charset="0"/>
                <a:cs typeface="Arial" charset="0"/>
              </a:rPr>
              <a:t> = </a:t>
            </a:r>
            <a:r>
              <a:rPr lang="en-US" sz="2800" i="1" smtClean="0">
                <a:latin typeface="Arial" charset="0"/>
                <a:cs typeface="Arial" charset="0"/>
              </a:rPr>
              <a:t>MB</a:t>
            </a:r>
            <a:r>
              <a:rPr lang="en-US" sz="2800" i="1" baseline="30000" smtClean="0">
                <a:latin typeface="Arial" charset="0"/>
                <a:cs typeface="Arial" charset="0"/>
              </a:rPr>
              <a:t>A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</a:t>
            </a:r>
            <a:r>
              <a:rPr lang="en-US" sz="2800" i="1" smtClean="0">
                <a:latin typeface="Arial" charset="0"/>
                <a:cs typeface="Arial" charset="0"/>
              </a:rPr>
              <a:t>MB</a:t>
            </a:r>
            <a:r>
              <a:rPr lang="en-US" sz="2800" i="1" baseline="30000" smtClean="0">
                <a:latin typeface="Arial" charset="0"/>
                <a:cs typeface="Arial" charset="0"/>
              </a:rPr>
              <a:t>B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baseline="-30000" smtClean="0">
                <a:latin typeface="Arial" charset="0"/>
                <a:cs typeface="Arial" charset="0"/>
              </a:rPr>
              <a:t> </a:t>
            </a:r>
            <a:r>
              <a:rPr lang="en-US" sz="2800" smtClean="0">
                <a:latin typeface="Arial" charset="0"/>
                <a:cs typeface="Arial" charset="0"/>
              </a:rPr>
              <a:t>= </a:t>
            </a:r>
            <a:r>
              <a:rPr lang="en-US" sz="2800" i="1" smtClean="0">
                <a:latin typeface="Arial" charset="0"/>
                <a:cs typeface="Arial" charset="0"/>
              </a:rPr>
              <a:t>MSC</a:t>
            </a:r>
            <a:r>
              <a:rPr lang="en-US" sz="2800" i="1" baseline="-30000" smtClean="0">
                <a:latin typeface="Arial" charset="0"/>
                <a:cs typeface="Arial" charset="0"/>
              </a:rPr>
              <a:t>C</a:t>
            </a:r>
            <a:r>
              <a:rPr lang="en-US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5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8686800" cy="1143000"/>
          </a:xfrm>
        </p:spPr>
        <p:txBody>
          <a:bodyPr/>
          <a:lstStyle/>
          <a:p>
            <a:pPr eaLnBrk="1" hangingPunct="1"/>
            <a:r>
              <a:rPr lang="en-US" smtClean="0">
                <a:cs typeface="Arial" charset="0"/>
              </a:rPr>
              <a:t>Efficiency and Economic Institutions</a:t>
            </a:r>
            <a:r>
              <a:rPr lang="en-US" smtClean="0"/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Arial" charset="0"/>
                <a:cs typeface="Arial" charset="0"/>
              </a:rPr>
              <a:t>Given the conditions for a market rendering a Pareto Optimal outcome in perfect markets:</a:t>
            </a:r>
            <a:endParaRPr lang="en-US" smtClean="0">
              <a:cs typeface="Times New Roman" pitchFamily="18" charset="0"/>
            </a:endParaRPr>
          </a:p>
          <a:p>
            <a:pPr eaLnBrk="1" hangingPunct="1"/>
            <a:r>
              <a:rPr lang="en-US" i="1" smtClean="0">
                <a:latin typeface="Arial" charset="0"/>
                <a:cs typeface="Arial" charset="0"/>
              </a:rPr>
              <a:t>C</a:t>
            </a:r>
            <a:r>
              <a:rPr lang="en-US" smtClean="0">
                <a:latin typeface="Arial" charset="0"/>
                <a:cs typeface="Arial" charset="0"/>
              </a:rPr>
              <a:t> = </a:t>
            </a:r>
            <a:r>
              <a:rPr lang="en-US" i="1" smtClean="0">
                <a:latin typeface="Arial" charset="0"/>
                <a:cs typeface="Arial" charset="0"/>
              </a:rPr>
              <a:t>P</a:t>
            </a:r>
            <a:r>
              <a:rPr lang="en-US" i="1" baseline="-30000" smtClean="0">
                <a:latin typeface="Arial" charset="0"/>
                <a:cs typeface="Arial" charset="0"/>
              </a:rPr>
              <a:t>K</a:t>
            </a:r>
            <a:r>
              <a:rPr lang="en-US" i="1" smtClean="0">
                <a:latin typeface="Arial" charset="0"/>
                <a:cs typeface="Arial" charset="0"/>
              </a:rPr>
              <a:t>K </a:t>
            </a:r>
            <a:r>
              <a:rPr lang="en-US" smtClean="0">
                <a:latin typeface="Arial" charset="0"/>
                <a:cs typeface="Arial" charset="0"/>
              </a:rPr>
              <a:t>+ </a:t>
            </a:r>
            <a:r>
              <a:rPr lang="en-US" i="1" smtClean="0">
                <a:latin typeface="Arial" charset="0"/>
                <a:cs typeface="Arial" charset="0"/>
              </a:rPr>
              <a:t>P</a:t>
            </a:r>
            <a:r>
              <a:rPr lang="en-US" i="1" baseline="-30000" smtClean="0">
                <a:latin typeface="Arial" charset="0"/>
                <a:cs typeface="Arial" charset="0"/>
              </a:rPr>
              <a:t>L</a:t>
            </a:r>
            <a:r>
              <a:rPr lang="en-US" i="1" smtClean="0">
                <a:latin typeface="Arial" charset="0"/>
                <a:cs typeface="Arial" charset="0"/>
              </a:rPr>
              <a:t>L</a:t>
            </a:r>
            <a:r>
              <a:rPr lang="en-US" smtClean="0">
                <a:latin typeface="Arial" charset="0"/>
                <a:cs typeface="Arial" charset="0"/>
              </a:rPr>
              <a:t> </a:t>
            </a:r>
            <a:endParaRPr lang="en-US" smtClean="0">
              <a:cs typeface="Times New Roman" pitchFamily="18" charset="0"/>
            </a:endParaRPr>
          </a:p>
          <a:p>
            <a:pPr algn="l" eaLnBrk="1" hangingPunct="1"/>
            <a:r>
              <a:rPr lang="en-US" smtClean="0">
                <a:latin typeface="Arial" charset="0"/>
                <a:cs typeface="Arial" charset="0"/>
              </a:rPr>
              <a:t>then production of a particular amount of a good is efficient if the slope of the production function for each good is equal to the slope of the isocost line.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5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1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0"/>
            <a:ext cx="86106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Cost Minimization and Productive Efficiency</a:t>
            </a:r>
          </a:p>
        </p:txBody>
      </p:sp>
      <p:sp>
        <p:nvSpPr>
          <p:cNvPr id="5186" name="Rectangle 66"/>
          <p:cNvSpPr>
            <a:spLocks noChangeArrowheads="1"/>
          </p:cNvSpPr>
          <p:nvPr/>
        </p:nvSpPr>
        <p:spPr bwMode="auto">
          <a:xfrm rot="-5400000">
            <a:off x="1209676" y="3184525"/>
            <a:ext cx="119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Capital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5187" name="Rectangle 67"/>
          <p:cNvSpPr>
            <a:spLocks noChangeArrowheads="1"/>
          </p:cNvSpPr>
          <p:nvPr/>
        </p:nvSpPr>
        <p:spPr bwMode="auto">
          <a:xfrm>
            <a:off x="5038725" y="6110288"/>
            <a:ext cx="1009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Labor </a:t>
            </a:r>
            <a:endParaRPr lang="en-US">
              <a:solidFill>
                <a:srgbClr val="660066"/>
              </a:solidFill>
            </a:endParaRP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6365875" y="5318125"/>
            <a:ext cx="2298700" cy="396875"/>
            <a:chOff x="4010" y="3431"/>
            <a:chExt cx="1448" cy="250"/>
          </a:xfrm>
        </p:grpSpPr>
        <p:sp>
          <p:nvSpPr>
            <p:cNvPr id="16406" name="Rectangle 69"/>
            <p:cNvSpPr>
              <a:spLocks noChangeArrowheads="1"/>
            </p:cNvSpPr>
            <p:nvPr/>
          </p:nvSpPr>
          <p:spPr bwMode="auto">
            <a:xfrm>
              <a:off x="4010" y="3431"/>
              <a:ext cx="14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</a:rPr>
                <a:t>F = F</a:t>
              </a:r>
              <a:r>
                <a:rPr lang="en-US" sz="2600" baseline="-25000">
                  <a:solidFill>
                    <a:srgbClr val="660066"/>
                  </a:solidFill>
                </a:rPr>
                <a:t>1</a:t>
              </a:r>
              <a:r>
                <a:rPr lang="en-US" sz="2600" i="1">
                  <a:solidFill>
                    <a:srgbClr val="660066"/>
                  </a:solidFill>
                </a:rPr>
                <a:t> </a:t>
              </a:r>
              <a:r>
                <a:rPr lang="en-US" sz="2500">
                  <a:solidFill>
                    <a:srgbClr val="660066"/>
                  </a:solidFill>
                </a:rPr>
                <a:t>per Year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6407" name="Rectangle 70"/>
            <p:cNvSpPr>
              <a:spLocks noChangeArrowheads="1"/>
            </p:cNvSpPr>
            <p:nvPr/>
          </p:nvSpPr>
          <p:spPr bwMode="auto">
            <a:xfrm>
              <a:off x="4558" y="3440"/>
              <a:ext cx="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>
                <a:solidFill>
                  <a:srgbClr val="660066"/>
                </a:solidFill>
              </a:endParaRPr>
            </a:p>
          </p:txBody>
        </p:sp>
      </p:grpSp>
      <p:grpSp>
        <p:nvGrpSpPr>
          <p:cNvPr id="3" name="Group 89"/>
          <p:cNvGrpSpPr>
            <a:grpSpLocks/>
          </p:cNvGrpSpPr>
          <p:nvPr/>
        </p:nvGrpSpPr>
        <p:grpSpPr bwMode="auto">
          <a:xfrm>
            <a:off x="2108200" y="4064000"/>
            <a:ext cx="1852613" cy="2470150"/>
            <a:chOff x="1328" y="2560"/>
            <a:chExt cx="1167" cy="1556"/>
          </a:xfrm>
        </p:grpSpPr>
        <p:sp>
          <p:nvSpPr>
            <p:cNvPr id="16403" name="Rectangle 68"/>
            <p:cNvSpPr>
              <a:spLocks noChangeArrowheads="1"/>
            </p:cNvSpPr>
            <p:nvPr/>
          </p:nvSpPr>
          <p:spPr bwMode="auto">
            <a:xfrm>
              <a:off x="1493" y="3866"/>
              <a:ext cx="1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</a:rPr>
                <a:t>0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6404" name="Rectangle 73"/>
            <p:cNvSpPr>
              <a:spLocks noChangeArrowheads="1"/>
            </p:cNvSpPr>
            <p:nvPr/>
          </p:nvSpPr>
          <p:spPr bwMode="auto">
            <a:xfrm>
              <a:off x="1328" y="2560"/>
              <a:ext cx="1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</a:rPr>
                <a:t>K </a:t>
              </a:r>
              <a:endParaRPr lang="en-US">
                <a:solidFill>
                  <a:srgbClr val="660066"/>
                </a:solidFill>
              </a:endParaRPr>
            </a:p>
          </p:txBody>
        </p:sp>
        <p:sp>
          <p:nvSpPr>
            <p:cNvPr id="16405" name="Rectangle 74"/>
            <p:cNvSpPr>
              <a:spLocks noChangeArrowheads="1"/>
            </p:cNvSpPr>
            <p:nvPr/>
          </p:nvSpPr>
          <p:spPr bwMode="auto">
            <a:xfrm>
              <a:off x="2321" y="3857"/>
              <a:ext cx="1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</a:rPr>
                <a:t>L </a:t>
              </a:r>
              <a:endParaRPr lang="en-US">
                <a:solidFill>
                  <a:srgbClr val="660066"/>
                </a:solidFill>
              </a:endParaRPr>
            </a:p>
          </p:txBody>
        </p:sp>
      </p:grp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2522538" y="1619250"/>
            <a:ext cx="3538537" cy="4297363"/>
            <a:chOff x="1589" y="1020"/>
            <a:chExt cx="2229" cy="2707"/>
          </a:xfrm>
        </p:grpSpPr>
        <p:sp>
          <p:nvSpPr>
            <p:cNvPr id="16399" name="Line 75"/>
            <p:cNvSpPr>
              <a:spLocks noChangeShapeType="1"/>
            </p:cNvSpPr>
            <p:nvPr/>
          </p:nvSpPr>
          <p:spPr bwMode="auto">
            <a:xfrm>
              <a:off x="1589" y="1734"/>
              <a:ext cx="1646" cy="1993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0" name="Line 76"/>
            <p:cNvSpPr>
              <a:spLocks noChangeShapeType="1"/>
            </p:cNvSpPr>
            <p:nvPr/>
          </p:nvSpPr>
          <p:spPr bwMode="auto">
            <a:xfrm>
              <a:off x="1589" y="2108"/>
              <a:ext cx="1341" cy="1619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1" name="Line 77"/>
            <p:cNvSpPr>
              <a:spLocks noChangeShapeType="1"/>
            </p:cNvSpPr>
            <p:nvPr/>
          </p:nvSpPr>
          <p:spPr bwMode="auto">
            <a:xfrm>
              <a:off x="1589" y="1377"/>
              <a:ext cx="1950" cy="2350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2" name="Line 78"/>
            <p:cNvSpPr>
              <a:spLocks noChangeShapeType="1"/>
            </p:cNvSpPr>
            <p:nvPr/>
          </p:nvSpPr>
          <p:spPr bwMode="auto">
            <a:xfrm>
              <a:off x="1589" y="1020"/>
              <a:ext cx="2229" cy="2707"/>
            </a:xfrm>
            <a:prstGeom prst="line">
              <a:avLst/>
            </a:prstGeom>
            <a:noFill/>
            <a:ln w="825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00" name="Freeform 80"/>
          <p:cNvSpPr>
            <a:spLocks/>
          </p:cNvSpPr>
          <p:nvPr/>
        </p:nvSpPr>
        <p:spPr bwMode="auto">
          <a:xfrm>
            <a:off x="2522538" y="4271963"/>
            <a:ext cx="1257300" cy="1644650"/>
          </a:xfrm>
          <a:custGeom>
            <a:avLst/>
            <a:gdLst>
              <a:gd name="T0" fmla="*/ 0 w 792"/>
              <a:gd name="T1" fmla="*/ 0 h 1036"/>
              <a:gd name="T2" fmla="*/ 792 w 792"/>
              <a:gd name="T3" fmla="*/ 0 h 1036"/>
              <a:gd name="T4" fmla="*/ 792 w 792"/>
              <a:gd name="T5" fmla="*/ 1036 h 1036"/>
              <a:gd name="T6" fmla="*/ 0 60000 65536"/>
              <a:gd name="T7" fmla="*/ 0 60000 65536"/>
              <a:gd name="T8" fmla="*/ 0 60000 65536"/>
              <a:gd name="T9" fmla="*/ 0 w 792"/>
              <a:gd name="T10" fmla="*/ 0 h 1036"/>
              <a:gd name="T11" fmla="*/ 792 w 792"/>
              <a:gd name="T12" fmla="*/ 1036 h 10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1036">
                <a:moveTo>
                  <a:pt x="0" y="0"/>
                </a:moveTo>
                <a:lnTo>
                  <a:pt x="792" y="0"/>
                </a:lnTo>
                <a:lnTo>
                  <a:pt x="792" y="1036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2" name="Freeform 82"/>
          <p:cNvSpPr>
            <a:spLocks/>
          </p:cNvSpPr>
          <p:nvPr/>
        </p:nvSpPr>
        <p:spPr bwMode="auto">
          <a:xfrm>
            <a:off x="2328863" y="1370013"/>
            <a:ext cx="138112" cy="2100262"/>
          </a:xfrm>
          <a:custGeom>
            <a:avLst/>
            <a:gdLst>
              <a:gd name="T0" fmla="*/ 0 w 87"/>
              <a:gd name="T1" fmla="*/ 0 h 1323"/>
              <a:gd name="T2" fmla="*/ 0 w 87"/>
              <a:gd name="T3" fmla="*/ 0 h 1323"/>
              <a:gd name="T4" fmla="*/ 87 w 87"/>
              <a:gd name="T5" fmla="*/ 0 h 1323"/>
              <a:gd name="T6" fmla="*/ 87 w 87"/>
              <a:gd name="T7" fmla="*/ 1323 h 1323"/>
              <a:gd name="T8" fmla="*/ 0 w 87"/>
              <a:gd name="T9" fmla="*/ 1323 h 1323"/>
              <a:gd name="T10" fmla="*/ 0 w 87"/>
              <a:gd name="T11" fmla="*/ 0 h 13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7"/>
              <a:gd name="T19" fmla="*/ 0 h 1323"/>
              <a:gd name="T20" fmla="*/ 87 w 87"/>
              <a:gd name="T21" fmla="*/ 1323 h 13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7" h="1323">
                <a:moveTo>
                  <a:pt x="0" y="0"/>
                </a:moveTo>
                <a:lnTo>
                  <a:pt x="0" y="0"/>
                </a:lnTo>
                <a:lnTo>
                  <a:pt x="87" y="0"/>
                </a:lnTo>
                <a:lnTo>
                  <a:pt x="87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3" name="Freeform 83"/>
          <p:cNvSpPr>
            <a:spLocks/>
          </p:cNvSpPr>
          <p:nvPr/>
        </p:nvSpPr>
        <p:spPr bwMode="auto">
          <a:xfrm>
            <a:off x="2522538" y="955675"/>
            <a:ext cx="5791200" cy="4960938"/>
          </a:xfrm>
          <a:custGeom>
            <a:avLst/>
            <a:gdLst>
              <a:gd name="T0" fmla="*/ 0 w 3648"/>
              <a:gd name="T1" fmla="*/ 0 h 3125"/>
              <a:gd name="T2" fmla="*/ 0 w 3648"/>
              <a:gd name="T3" fmla="*/ 3125 h 3125"/>
              <a:gd name="T4" fmla="*/ 3648 w 3648"/>
              <a:gd name="T5" fmla="*/ 3125 h 3125"/>
              <a:gd name="T6" fmla="*/ 0 60000 65536"/>
              <a:gd name="T7" fmla="*/ 0 60000 65536"/>
              <a:gd name="T8" fmla="*/ 0 60000 65536"/>
              <a:gd name="T9" fmla="*/ 0 w 3648"/>
              <a:gd name="T10" fmla="*/ 0 h 3125"/>
              <a:gd name="T11" fmla="*/ 3648 w 3648"/>
              <a:gd name="T12" fmla="*/ 3125 h 31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48" h="3125">
                <a:moveTo>
                  <a:pt x="0" y="0"/>
                </a:moveTo>
                <a:lnTo>
                  <a:pt x="0" y="3125"/>
                </a:lnTo>
                <a:lnTo>
                  <a:pt x="3648" y="3125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7" name="Arc 87"/>
          <p:cNvSpPr>
            <a:spLocks/>
          </p:cNvSpPr>
          <p:nvPr/>
        </p:nvSpPr>
        <p:spPr bwMode="auto">
          <a:xfrm flipH="1" flipV="1">
            <a:off x="2971800" y="1905000"/>
            <a:ext cx="3276600" cy="3581400"/>
          </a:xfrm>
          <a:custGeom>
            <a:avLst/>
            <a:gdLst>
              <a:gd name="T0" fmla="*/ 0 w 21600"/>
              <a:gd name="T1" fmla="*/ 0 h 21600"/>
              <a:gd name="T2" fmla="*/ 3276600 w 21600"/>
              <a:gd name="T3" fmla="*/ 3581400 h 21600"/>
              <a:gd name="T4" fmla="*/ 0 w 21600"/>
              <a:gd name="T5" fmla="*/ 35814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88"/>
          <p:cNvGrpSpPr>
            <a:grpSpLocks/>
          </p:cNvGrpSpPr>
          <p:nvPr/>
        </p:nvGrpSpPr>
        <p:grpSpPr bwMode="auto">
          <a:xfrm>
            <a:off x="3689350" y="3886200"/>
            <a:ext cx="400050" cy="479425"/>
            <a:chOff x="2324" y="2448"/>
            <a:chExt cx="252" cy="302"/>
          </a:xfrm>
        </p:grpSpPr>
        <p:sp>
          <p:nvSpPr>
            <p:cNvPr id="16397" name="Text Box 85"/>
            <p:cNvSpPr txBox="1">
              <a:spLocks noChangeArrowheads="1"/>
            </p:cNvSpPr>
            <p:nvPr/>
          </p:nvSpPr>
          <p:spPr bwMode="auto">
            <a:xfrm>
              <a:off x="2448" y="2448"/>
              <a:ext cx="128" cy="2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400" i="1"/>
                <a:t>E</a:t>
              </a:r>
            </a:p>
          </p:txBody>
        </p:sp>
        <p:sp>
          <p:nvSpPr>
            <p:cNvPr id="16398" name="Oval 86"/>
            <p:cNvSpPr>
              <a:spLocks noChangeArrowheads="1"/>
            </p:cNvSpPr>
            <p:nvPr/>
          </p:nvSpPr>
          <p:spPr bwMode="auto">
            <a:xfrm>
              <a:off x="2324" y="2636"/>
              <a:ext cx="115" cy="114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6" grpId="0" autoUpdateAnimBg="0"/>
      <p:bldP spid="5187" grpId="0" autoUpdateAnimBg="0"/>
      <p:bldP spid="5200" grpId="0" animBg="1"/>
      <p:bldP spid="5202" grpId="0" animBg="1"/>
      <p:bldP spid="5203" grpId="0" animBg="1"/>
      <p:bldP spid="520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Implications of Figure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i="1" smtClean="0">
                <a:latin typeface="Arial" charset="0"/>
              </a:rPr>
              <a:t>MRTS</a:t>
            </a:r>
            <a:r>
              <a:rPr lang="en-US" i="1" baseline="30000" smtClean="0">
                <a:latin typeface="Arial" charset="0"/>
              </a:rPr>
              <a:t>F</a:t>
            </a:r>
            <a:r>
              <a:rPr lang="en-US" i="1" baseline="-25000" smtClean="0">
                <a:latin typeface="Arial" charset="0"/>
              </a:rPr>
              <a:t>LK</a:t>
            </a:r>
            <a:r>
              <a:rPr lang="en-US" baseline="-25000" smtClean="0">
                <a:latin typeface="Arial" charset="0"/>
              </a:rPr>
              <a:t> </a:t>
            </a:r>
            <a:r>
              <a:rPr lang="en-US" smtClean="0">
                <a:latin typeface="Arial" charset="0"/>
              </a:rPr>
              <a:t>= 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L</a:t>
            </a:r>
            <a:r>
              <a:rPr lang="en-US" smtClean="0">
                <a:latin typeface="Arial" charset="0"/>
              </a:rPr>
              <a:t>/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K</a:t>
            </a:r>
            <a:endParaRPr lang="en-US" baseline="-25000" smtClean="0">
              <a:latin typeface="Arial" charset="0"/>
            </a:endParaRPr>
          </a:p>
          <a:p>
            <a:pPr eaLnBrk="1" hangingPunct="1"/>
            <a:r>
              <a:rPr lang="en-US" i="1" smtClean="0">
                <a:latin typeface="Arial" charset="0"/>
              </a:rPr>
              <a:t>MRTS</a:t>
            </a:r>
            <a:r>
              <a:rPr lang="en-US" i="1" baseline="30000" smtClean="0">
                <a:latin typeface="Arial" charset="0"/>
              </a:rPr>
              <a:t>C</a:t>
            </a:r>
            <a:r>
              <a:rPr lang="en-US" i="1" baseline="-25000" smtClean="0">
                <a:latin typeface="Arial" charset="0"/>
              </a:rPr>
              <a:t>LK</a:t>
            </a:r>
            <a:r>
              <a:rPr lang="en-US" baseline="-25000" smtClean="0">
                <a:latin typeface="Arial" charset="0"/>
              </a:rPr>
              <a:t> </a:t>
            </a:r>
            <a:r>
              <a:rPr lang="en-US" smtClean="0">
                <a:latin typeface="Arial" charset="0"/>
              </a:rPr>
              <a:t>= 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L</a:t>
            </a:r>
            <a:r>
              <a:rPr lang="en-US" smtClean="0">
                <a:latin typeface="Arial" charset="0"/>
              </a:rPr>
              <a:t>/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K</a:t>
            </a:r>
          </a:p>
          <a:p>
            <a:pPr eaLnBrk="1" hangingPunct="1"/>
            <a:r>
              <a:rPr lang="en-US" i="1" smtClean="0">
                <a:latin typeface="Arial" charset="0"/>
              </a:rPr>
              <a:t>MRTS</a:t>
            </a:r>
            <a:r>
              <a:rPr lang="en-US" i="1" baseline="30000" smtClean="0">
                <a:latin typeface="Arial" charset="0"/>
              </a:rPr>
              <a:t>F</a:t>
            </a:r>
            <a:r>
              <a:rPr lang="en-US" i="1" baseline="-25000" smtClean="0">
                <a:latin typeface="Arial" charset="0"/>
              </a:rPr>
              <a:t>LK</a:t>
            </a:r>
            <a:r>
              <a:rPr lang="en-US" baseline="-25000" smtClean="0">
                <a:latin typeface="Arial" charset="0"/>
              </a:rPr>
              <a:t>  </a:t>
            </a:r>
            <a:r>
              <a:rPr lang="en-US" smtClean="0">
                <a:latin typeface="Arial" charset="0"/>
              </a:rPr>
              <a:t>= </a:t>
            </a:r>
            <a:r>
              <a:rPr lang="en-US" i="1" smtClean="0">
                <a:latin typeface="Arial" charset="0"/>
              </a:rPr>
              <a:t>MRTS</a:t>
            </a:r>
            <a:r>
              <a:rPr lang="en-US" i="1" baseline="30000" smtClean="0">
                <a:latin typeface="Arial" charset="0"/>
              </a:rPr>
              <a:t>C</a:t>
            </a:r>
            <a:r>
              <a:rPr lang="en-US" i="1" baseline="-25000" smtClean="0">
                <a:latin typeface="Arial" charset="0"/>
              </a:rPr>
              <a:t>LK</a:t>
            </a:r>
            <a:r>
              <a:rPr lang="en-US" baseline="-25000" smtClean="0">
                <a:latin typeface="Arial" charset="0"/>
              </a:rPr>
              <a:t> </a:t>
            </a:r>
            <a:r>
              <a:rPr lang="en-US" smtClean="0">
                <a:latin typeface="Arial" charset="0"/>
              </a:rPr>
              <a:t>= 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L</a:t>
            </a:r>
            <a:r>
              <a:rPr lang="en-US" smtClean="0">
                <a:latin typeface="Arial" charset="0"/>
              </a:rPr>
              <a:t>/</a:t>
            </a:r>
            <a:r>
              <a:rPr lang="en-US" i="1" smtClean="0">
                <a:latin typeface="Arial" charset="0"/>
              </a:rPr>
              <a:t>P</a:t>
            </a:r>
            <a:r>
              <a:rPr lang="en-US" i="1" baseline="-25000" smtClean="0">
                <a:latin typeface="Arial" charset="0"/>
              </a:rPr>
              <a:t>K</a:t>
            </a:r>
            <a:endParaRPr lang="en-US" smtClean="0">
              <a:latin typeface="Arial" charset="0"/>
            </a:endParaRP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5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914400"/>
            <a:ext cx="8686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</a:t>
            </a:r>
            <a:br>
              <a:rPr lang="en-US" b="0" smtClean="0">
                <a:cs typeface="Arial" charset="0"/>
              </a:rPr>
            </a:br>
            <a:r>
              <a:rPr lang="en-US" b="0" smtClean="0">
                <a:cs typeface="Arial" charset="0"/>
              </a:rPr>
              <a:t>Pareto Efficiency </a:t>
            </a:r>
            <a:br>
              <a:rPr lang="en-US" b="0" smtClean="0">
                <a:cs typeface="Arial" charset="0"/>
              </a:rPr>
            </a:br>
            <a:r>
              <a:rPr lang="en-US" smtClean="0">
                <a:cs typeface="Arial" charset="0"/>
              </a:rPr>
              <a:t>Step 1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endParaRPr lang="en-US" smtClean="0"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362200"/>
            <a:ext cx="8458200" cy="1981200"/>
          </a:xfrm>
        </p:spPr>
        <p:txBody>
          <a:bodyPr>
            <a:normAutofit fontScale="70000" lnSpcReduction="20000"/>
          </a:bodyPr>
          <a:lstStyle/>
          <a:p>
            <a:pPr algn="l" eaLnBrk="1" hangingPunct="1"/>
            <a:r>
              <a:rPr lang="en-US" smtClean="0">
                <a:latin typeface="Arial" charset="0"/>
                <a:cs typeface="Arial" charset="0"/>
              </a:rPr>
              <a:t>So far we know that </a:t>
            </a:r>
            <a:r>
              <a:rPr lang="en-US" i="1" smtClean="0">
                <a:latin typeface="Arial" charset="0"/>
                <a:cs typeface="Arial" charset="0"/>
              </a:rPr>
              <a:t>P</a:t>
            </a:r>
            <a:r>
              <a:rPr lang="en-US" i="1" baseline="-30000" smtClean="0">
                <a:latin typeface="Arial" charset="0"/>
                <a:cs typeface="Arial" charset="0"/>
              </a:rPr>
              <a:t>F</a:t>
            </a:r>
            <a:r>
              <a:rPr lang="en-US" baseline="-30000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= </a:t>
            </a:r>
            <a:r>
              <a:rPr lang="en-US" i="1" smtClean="0">
                <a:latin typeface="Arial" charset="0"/>
                <a:cs typeface="Arial" charset="0"/>
              </a:rPr>
              <a:t>MC</a:t>
            </a:r>
            <a:r>
              <a:rPr lang="en-US" i="1" baseline="-30000" smtClean="0">
                <a:latin typeface="Arial" charset="0"/>
                <a:cs typeface="Arial" charset="0"/>
              </a:rPr>
              <a:t>F</a:t>
            </a:r>
            <a:r>
              <a:rPr lang="en-US" baseline="-30000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and </a:t>
            </a:r>
            <a:r>
              <a:rPr lang="en-US" i="1" smtClean="0">
                <a:latin typeface="Arial" charset="0"/>
                <a:cs typeface="Arial" charset="0"/>
              </a:rPr>
              <a:t>P</a:t>
            </a:r>
            <a:r>
              <a:rPr lang="en-US" i="1" baseline="-30000" smtClean="0">
                <a:latin typeface="Arial" charset="0"/>
                <a:cs typeface="Arial" charset="0"/>
              </a:rPr>
              <a:t>C</a:t>
            </a:r>
            <a:r>
              <a:rPr lang="en-US" baseline="-30000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= </a:t>
            </a:r>
            <a:r>
              <a:rPr lang="en-US" i="1" smtClean="0">
                <a:latin typeface="Arial" charset="0"/>
                <a:cs typeface="Arial" charset="0"/>
              </a:rPr>
              <a:t>MC</a:t>
            </a:r>
            <a:r>
              <a:rPr lang="en-US" i="1" baseline="-30000" smtClean="0">
                <a:latin typeface="Arial" charset="0"/>
                <a:cs typeface="Arial" charset="0"/>
              </a:rPr>
              <a:t>C</a:t>
            </a:r>
            <a:r>
              <a:rPr lang="en-US" baseline="-30000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from perfect competition dividing one by the other we get</a:t>
            </a:r>
          </a:p>
          <a:p>
            <a:pPr algn="l" eaLnBrk="1" hangingPunct="1"/>
            <a:endParaRPr lang="en-US" smtClean="0">
              <a:latin typeface="Arial" charset="0"/>
              <a:cs typeface="Arial" charset="0"/>
            </a:endParaRPr>
          </a:p>
          <a:p>
            <a:pPr algn="l" eaLnBrk="1" hangingPunct="1"/>
            <a:endParaRPr lang="en-US" smtClean="0">
              <a:latin typeface="Arial" charset="0"/>
              <a:cs typeface="Arial" charset="0"/>
            </a:endParaRPr>
          </a:p>
          <a:p>
            <a:pPr algn="l" eaLnBrk="1" hangingPunct="1"/>
            <a:endParaRPr lang="en-US" smtClean="0">
              <a:latin typeface="Arial" charset="0"/>
              <a:cs typeface="Arial" charset="0"/>
            </a:endParaRPr>
          </a:p>
          <a:p>
            <a:pPr algn="l" eaLnBrk="1" hangingPunct="1"/>
            <a:r>
              <a:rPr lang="en-US" sz="2400" smtClean="0">
                <a:latin typeface="Arial" charset="0"/>
                <a:cs typeface="Arial" charset="0"/>
              </a:rPr>
              <a:t>It can be shown that this ratio of MCs is equal to MRT</a:t>
            </a:r>
          </a:p>
          <a:p>
            <a:pPr eaLnBrk="1" hangingPunct="1"/>
            <a:endParaRPr lang="en-US" baseline="-25000" smtClean="0">
              <a:latin typeface="Arial" charset="0"/>
            </a:endParaRPr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398838" y="5470525"/>
            <a:ext cx="4572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590800" y="4419600"/>
            <a:ext cx="3505200" cy="1163638"/>
            <a:chOff x="1632" y="2784"/>
            <a:chExt cx="2208" cy="733"/>
          </a:xfrm>
        </p:grpSpPr>
        <p:sp>
          <p:nvSpPr>
            <p:cNvPr id="18438" name="Text Box 15"/>
            <p:cNvSpPr txBox="1">
              <a:spLocks noChangeArrowheads="1"/>
            </p:cNvSpPr>
            <p:nvPr/>
          </p:nvSpPr>
          <p:spPr bwMode="auto">
            <a:xfrm>
              <a:off x="1632" y="2784"/>
              <a:ext cx="2208" cy="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sz="3200" i="1">
                  <a:solidFill>
                    <a:srgbClr val="660066"/>
                  </a:solidFill>
                </a:rPr>
                <a:t>P</a:t>
              </a:r>
              <a:r>
                <a:rPr lang="en-US" sz="3200" i="1" baseline="-25000">
                  <a:solidFill>
                    <a:srgbClr val="660066"/>
                  </a:solidFill>
                </a:rPr>
                <a:t>C</a:t>
              </a:r>
              <a:r>
                <a:rPr lang="en-US" sz="3200">
                  <a:solidFill>
                    <a:srgbClr val="660066"/>
                  </a:solidFill>
                </a:rPr>
                <a:t>      </a:t>
              </a:r>
              <a:r>
                <a:rPr lang="en-US" sz="3200" i="1">
                  <a:solidFill>
                    <a:srgbClr val="660066"/>
                  </a:solidFill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</a:rPr>
                <a:t>C</a:t>
              </a:r>
              <a:endParaRPr lang="en-US" sz="3200" baseline="-25000">
                <a:solidFill>
                  <a:srgbClr val="660066"/>
                </a:solidFill>
              </a:endParaRPr>
            </a:p>
            <a:p>
              <a:pPr algn="ctr">
                <a:spcBef>
                  <a:spcPct val="20000"/>
                </a:spcBef>
                <a:buFont typeface="Wingdings" pitchFamily="2" charset="2"/>
                <a:buNone/>
              </a:pPr>
              <a:r>
                <a:rPr lang="en-US" sz="3200" i="1">
                  <a:solidFill>
                    <a:srgbClr val="660066"/>
                  </a:solidFill>
                </a:rPr>
                <a:t>P</a:t>
              </a:r>
              <a:r>
                <a:rPr lang="en-US" sz="3200" i="1" baseline="-25000">
                  <a:solidFill>
                    <a:srgbClr val="660066"/>
                  </a:solidFill>
                </a:rPr>
                <a:t>F</a:t>
              </a:r>
              <a:r>
                <a:rPr lang="en-US" sz="3200">
                  <a:solidFill>
                    <a:srgbClr val="660066"/>
                  </a:solidFill>
                </a:rPr>
                <a:t>      </a:t>
              </a:r>
              <a:r>
                <a:rPr lang="en-US" sz="3200" i="1">
                  <a:solidFill>
                    <a:srgbClr val="660066"/>
                  </a:solidFill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</a:rPr>
                <a:t>F</a:t>
              </a:r>
              <a:endParaRPr lang="en-US" sz="3200" baseline="-25000">
                <a:solidFill>
                  <a:srgbClr val="660066"/>
                </a:solidFill>
              </a:endParaRPr>
            </a:p>
          </p:txBody>
        </p:sp>
        <p:sp>
          <p:nvSpPr>
            <p:cNvPr id="18439" name="Text Box 7"/>
            <p:cNvSpPr txBox="1">
              <a:spLocks noChangeArrowheads="1"/>
            </p:cNvSpPr>
            <p:nvPr/>
          </p:nvSpPr>
          <p:spPr bwMode="auto">
            <a:xfrm flipV="1">
              <a:off x="2496" y="2976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</a:rPr>
                <a:t>=</a:t>
              </a:r>
            </a:p>
          </p:txBody>
        </p:sp>
        <p:sp>
          <p:nvSpPr>
            <p:cNvPr id="18440" name="Line 12"/>
            <p:cNvSpPr>
              <a:spLocks noChangeShapeType="1"/>
            </p:cNvSpPr>
            <p:nvPr/>
          </p:nvSpPr>
          <p:spPr bwMode="auto">
            <a:xfrm>
              <a:off x="2832" y="3168"/>
              <a:ext cx="480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1" name="Line 13"/>
            <p:cNvSpPr>
              <a:spLocks noChangeShapeType="1"/>
            </p:cNvSpPr>
            <p:nvPr/>
          </p:nvSpPr>
          <p:spPr bwMode="auto">
            <a:xfrm>
              <a:off x="1968" y="3168"/>
              <a:ext cx="528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bldLvl="5" autoUpdateAnimBg="0" advAuto="0"/>
      <p:bldP spid="2048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Pareto Efficiency  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r>
              <a:rPr lang="en-US" smtClean="0">
                <a:cs typeface="Arial" charset="0"/>
              </a:rPr>
              <a:t>Step 2</a:t>
            </a:r>
            <a:r>
              <a:rPr lang="en-US" smtClean="0"/>
              <a:t> </a:t>
            </a: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572000"/>
          </a:xfrm>
        </p:spPr>
        <p:txBody>
          <a:bodyPr/>
          <a:lstStyle/>
          <a:p>
            <a:pPr eaLnBrk="1" hangingPunct="1">
              <a:buClr>
                <a:srgbClr val="660066"/>
              </a:buClr>
            </a:pPr>
            <a:r>
              <a:rPr lang="en-US" i="1" smtClean="0">
                <a:latin typeface="Arial" charset="0"/>
                <a:cs typeface="Arial" charset="0"/>
              </a:rPr>
              <a:t>MC</a:t>
            </a:r>
            <a:r>
              <a:rPr lang="en-US" i="1" baseline="-30000" smtClean="0">
                <a:latin typeface="Arial" charset="0"/>
                <a:cs typeface="Arial" charset="0"/>
              </a:rPr>
              <a:t>F</a:t>
            </a:r>
            <a:r>
              <a:rPr lang="en-US" smtClean="0">
                <a:latin typeface="Arial" charset="0"/>
                <a:cs typeface="Arial" charset="0"/>
              </a:rPr>
              <a:t> is the amount of other resources that must be given up to produce more Food. We will denote this fact by saying: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  <a:buFont typeface="Wingdings" pitchFamily="2" charset="2"/>
              <a:buNone/>
            </a:pPr>
            <a:r>
              <a:rPr lang="en-US" i="1" smtClean="0">
                <a:latin typeface="Arial" charset="0"/>
                <a:cs typeface="Arial" charset="0"/>
              </a:rPr>
              <a:t>	MC</a:t>
            </a:r>
            <a:r>
              <a:rPr lang="en-US" i="1" baseline="-30000" smtClean="0">
                <a:latin typeface="Arial" charset="0"/>
                <a:cs typeface="Arial" charset="0"/>
              </a:rPr>
              <a:t>F</a:t>
            </a:r>
            <a:r>
              <a:rPr lang="en-US" baseline="-30000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= </a:t>
            </a:r>
            <a:r>
              <a:rPr lang="en-US" smtClean="0">
                <a:latin typeface="Symbol" pitchFamily="18" charset="2"/>
                <a:cs typeface="Arial" charset="0"/>
              </a:rPr>
              <a:t>D</a:t>
            </a:r>
            <a:r>
              <a:rPr lang="en-US" i="1" smtClean="0">
                <a:latin typeface="Arial" charset="0"/>
                <a:cs typeface="Arial" charset="0"/>
              </a:rPr>
              <a:t>C</a:t>
            </a:r>
            <a:r>
              <a:rPr lang="en-US" smtClean="0">
                <a:latin typeface="Arial" charset="0"/>
                <a:cs typeface="Arial" charset="0"/>
              </a:rPr>
              <a:t>.  </a:t>
            </a:r>
          </a:p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  <a:cs typeface="Arial" charset="0"/>
              </a:rPr>
              <a:t>It is the forgone clothing to produce more Food.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  <a:cs typeface="Arial" charset="0"/>
              </a:rPr>
              <a:t>The same applies the other way around</a:t>
            </a:r>
            <a:endParaRPr lang="en-US" smtClean="0">
              <a:cs typeface="Times New Roman" pitchFamily="18" charset="0"/>
            </a:endParaRPr>
          </a:p>
          <a:p>
            <a:pPr eaLnBrk="1" hangingPunct="1">
              <a:buClr>
                <a:srgbClr val="660066"/>
              </a:buClr>
              <a:buFont typeface="Wingdings" pitchFamily="2" charset="2"/>
              <a:buNone/>
            </a:pPr>
            <a:r>
              <a:rPr lang="en-US" i="1" smtClean="0">
                <a:latin typeface="Arial" charset="0"/>
                <a:cs typeface="Arial" charset="0"/>
              </a:rPr>
              <a:t>	MC</a:t>
            </a:r>
            <a:r>
              <a:rPr lang="en-US" i="1" baseline="-30000" smtClean="0">
                <a:latin typeface="Arial" charset="0"/>
                <a:cs typeface="Arial" charset="0"/>
              </a:rPr>
              <a:t>C </a:t>
            </a:r>
            <a:r>
              <a:rPr lang="en-US" smtClean="0">
                <a:latin typeface="Arial" charset="0"/>
                <a:cs typeface="Arial" charset="0"/>
              </a:rPr>
              <a:t>= </a:t>
            </a:r>
            <a:r>
              <a:rPr lang="en-US" smtClean="0">
                <a:latin typeface="Symbol" pitchFamily="18" charset="2"/>
                <a:cs typeface="Arial" charset="0"/>
              </a:rPr>
              <a:t>D</a:t>
            </a:r>
            <a:r>
              <a:rPr lang="en-US" i="1" smtClean="0">
                <a:latin typeface="Arial" charset="0"/>
                <a:cs typeface="Arial" charset="0"/>
              </a:rPr>
              <a:t>F</a:t>
            </a:r>
            <a:r>
              <a:rPr lang="en-US" smtClean="0">
                <a:latin typeface="Arial" charset="0"/>
                <a:cs typeface="Arial" charset="0"/>
              </a:rPr>
              <a:t>.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 build="p" bldLvl="5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Pareto Efficiency </a:t>
            </a:r>
            <a:br>
              <a:rPr lang="en-US" b="0" smtClean="0">
                <a:cs typeface="Arial" charset="0"/>
              </a:rPr>
            </a:br>
            <a:r>
              <a:rPr lang="en-US" b="0" smtClean="0">
                <a:cs typeface="Arial" charset="0"/>
              </a:rPr>
              <a:t>Step 3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2355850"/>
            <a:ext cx="6781800" cy="6096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Arial" charset="0"/>
                <a:cs typeface="Arial" charset="0"/>
              </a:rPr>
              <a:t>Dividing these by each other we get</a:t>
            </a:r>
            <a:r>
              <a:rPr lang="en-US" smtClean="0"/>
              <a:t>: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454400" y="3154363"/>
            <a:ext cx="2160588" cy="1138237"/>
            <a:chOff x="2176" y="1987"/>
            <a:chExt cx="1361" cy="717"/>
          </a:xfrm>
        </p:grpSpPr>
        <p:sp>
          <p:nvSpPr>
            <p:cNvPr id="20485" name="Text Box 6"/>
            <p:cNvSpPr txBox="1">
              <a:spLocks noChangeArrowheads="1"/>
            </p:cNvSpPr>
            <p:nvPr/>
          </p:nvSpPr>
          <p:spPr bwMode="auto">
            <a:xfrm>
              <a:off x="2208" y="1987"/>
              <a:ext cx="132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</a:rPr>
                <a:t>C </a:t>
              </a:r>
              <a:r>
                <a:rPr lang="en-US" sz="3200" baseline="-25000">
                  <a:solidFill>
                    <a:srgbClr val="660066"/>
                  </a:solidFill>
                </a:rPr>
                <a:t>       </a:t>
              </a:r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F</a:t>
              </a:r>
              <a:endParaRPr lang="en-US" sz="3200">
                <a:solidFill>
                  <a:srgbClr val="660066"/>
                </a:solidFill>
              </a:endParaRPr>
            </a:p>
          </p:txBody>
        </p:sp>
        <p:sp>
          <p:nvSpPr>
            <p:cNvPr id="20486" name="Text Box 7"/>
            <p:cNvSpPr txBox="1">
              <a:spLocks noChangeArrowheads="1"/>
            </p:cNvSpPr>
            <p:nvPr/>
          </p:nvSpPr>
          <p:spPr bwMode="auto">
            <a:xfrm>
              <a:off x="2176" y="2339"/>
              <a:ext cx="136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</a:rPr>
                <a:t>F </a:t>
              </a:r>
              <a:r>
                <a:rPr lang="en-US" sz="3200">
                  <a:solidFill>
                    <a:srgbClr val="660066"/>
                  </a:solidFill>
                </a:rPr>
                <a:t>     </a:t>
              </a:r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C</a:t>
              </a:r>
              <a:endParaRPr lang="en-US" sz="3200">
                <a:solidFill>
                  <a:srgbClr val="660066"/>
                </a:solidFill>
                <a:cs typeface="Arial" charset="0"/>
              </a:endParaRPr>
            </a:p>
          </p:txBody>
        </p:sp>
        <p:sp>
          <p:nvSpPr>
            <p:cNvPr id="20487" name="Text Box 8"/>
            <p:cNvSpPr txBox="1">
              <a:spLocks noChangeArrowheads="1"/>
            </p:cNvSpPr>
            <p:nvPr/>
          </p:nvSpPr>
          <p:spPr bwMode="auto">
            <a:xfrm>
              <a:off x="2790" y="2155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</a:rPr>
                <a:t>=</a:t>
              </a:r>
            </a:p>
          </p:txBody>
        </p:sp>
        <p:sp>
          <p:nvSpPr>
            <p:cNvPr id="20488" name="Line 9"/>
            <p:cNvSpPr>
              <a:spLocks noChangeShapeType="1"/>
            </p:cNvSpPr>
            <p:nvPr/>
          </p:nvSpPr>
          <p:spPr bwMode="auto">
            <a:xfrm>
              <a:off x="2285" y="2342"/>
              <a:ext cx="403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Line 10"/>
            <p:cNvSpPr>
              <a:spLocks noChangeShapeType="1"/>
            </p:cNvSpPr>
            <p:nvPr/>
          </p:nvSpPr>
          <p:spPr bwMode="auto">
            <a:xfrm>
              <a:off x="3101" y="2342"/>
              <a:ext cx="432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5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762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Pareto Efficiency  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r>
              <a:rPr lang="en-US" smtClean="0">
                <a:cs typeface="Arial" charset="0"/>
              </a:rPr>
              <a:t>Step 4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endParaRPr lang="en-US" smtClean="0">
              <a:cs typeface="Times New Roman" pitchFamily="18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246438" y="2574925"/>
            <a:ext cx="1770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660066"/>
                </a:solidFill>
              </a:rPr>
              <a:t>= </a:t>
            </a:r>
            <a:r>
              <a:rPr lang="en-US" sz="3200" i="1">
                <a:solidFill>
                  <a:srgbClr val="660066"/>
                </a:solidFill>
              </a:rPr>
              <a:t>MRT</a:t>
            </a:r>
            <a:r>
              <a:rPr lang="en-US" sz="3200" i="1" baseline="-25000">
                <a:solidFill>
                  <a:srgbClr val="660066"/>
                </a:solidFill>
              </a:rPr>
              <a:t>CF</a:t>
            </a:r>
            <a:endParaRPr lang="en-US" sz="3200">
              <a:solidFill>
                <a:srgbClr val="660066"/>
              </a:solidFill>
            </a:endParaRP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2514600" y="2205038"/>
            <a:ext cx="727075" cy="1249362"/>
            <a:chOff x="1584" y="1389"/>
            <a:chExt cx="458" cy="787"/>
          </a:xfrm>
        </p:grpSpPr>
        <p:sp>
          <p:nvSpPr>
            <p:cNvPr id="21530" name="Text Box 5"/>
            <p:cNvSpPr txBox="1">
              <a:spLocks noChangeArrowheads="1"/>
            </p:cNvSpPr>
            <p:nvPr/>
          </p:nvSpPr>
          <p:spPr bwMode="auto">
            <a:xfrm>
              <a:off x="1598" y="1389"/>
              <a:ext cx="42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F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31" name="Text Box 6"/>
            <p:cNvSpPr txBox="1">
              <a:spLocks noChangeArrowheads="1"/>
            </p:cNvSpPr>
            <p:nvPr/>
          </p:nvSpPr>
          <p:spPr bwMode="auto">
            <a:xfrm>
              <a:off x="1584" y="1811"/>
              <a:ext cx="4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C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32" name="Line 8"/>
            <p:cNvSpPr>
              <a:spLocks noChangeShapeType="1"/>
            </p:cNvSpPr>
            <p:nvPr/>
          </p:nvSpPr>
          <p:spPr bwMode="auto">
            <a:xfrm>
              <a:off x="1669" y="1814"/>
              <a:ext cx="288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1355725" y="1920875"/>
            <a:ext cx="1200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Since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355725" y="3505200"/>
            <a:ext cx="9064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And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2514600" y="3586163"/>
            <a:ext cx="2468563" cy="1249362"/>
            <a:chOff x="2045" y="2259"/>
            <a:chExt cx="1555" cy="787"/>
          </a:xfrm>
        </p:grpSpPr>
        <p:sp>
          <p:nvSpPr>
            <p:cNvPr id="21525" name="Text Box 41"/>
            <p:cNvSpPr txBox="1">
              <a:spLocks noChangeArrowheads="1"/>
            </p:cNvSpPr>
            <p:nvPr/>
          </p:nvSpPr>
          <p:spPr bwMode="auto">
            <a:xfrm>
              <a:off x="2045" y="2489"/>
              <a:ext cx="111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</a:rPr>
                <a:t>MRT</a:t>
              </a:r>
              <a:r>
                <a:rPr lang="en-US" sz="3200" i="1" baseline="-25000">
                  <a:solidFill>
                    <a:srgbClr val="660066"/>
                  </a:solidFill>
                </a:rPr>
                <a:t>CF</a:t>
              </a:r>
              <a:r>
                <a:rPr lang="en-US" sz="3200">
                  <a:solidFill>
                    <a:srgbClr val="660066"/>
                  </a:solidFill>
                </a:rPr>
                <a:t> =</a:t>
              </a:r>
            </a:p>
          </p:txBody>
        </p:sp>
        <p:grpSp>
          <p:nvGrpSpPr>
            <p:cNvPr id="4" name="Group 46"/>
            <p:cNvGrpSpPr>
              <a:grpSpLocks/>
            </p:cNvGrpSpPr>
            <p:nvPr/>
          </p:nvGrpSpPr>
          <p:grpSpPr bwMode="auto">
            <a:xfrm>
              <a:off x="3178" y="2259"/>
              <a:ext cx="422" cy="787"/>
              <a:chOff x="1584" y="2259"/>
              <a:chExt cx="422" cy="787"/>
            </a:xfrm>
          </p:grpSpPr>
          <p:sp>
            <p:nvSpPr>
              <p:cNvPr id="21527" name="Text Box 42"/>
              <p:cNvSpPr txBox="1">
                <a:spLocks noChangeArrowheads="1"/>
              </p:cNvSpPr>
              <p:nvPr/>
            </p:nvSpPr>
            <p:spPr bwMode="auto">
              <a:xfrm>
                <a:off x="1598" y="2259"/>
                <a:ext cx="408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i="1">
                    <a:solidFill>
                      <a:srgbClr val="660066"/>
                    </a:solidFill>
                    <a:cs typeface="Arial" charset="0"/>
                  </a:rPr>
                  <a:t>P</a:t>
                </a:r>
                <a:r>
                  <a:rPr lang="en-US" sz="3200" i="1" baseline="-25000">
                    <a:solidFill>
                      <a:srgbClr val="660066"/>
                    </a:solidFill>
                    <a:cs typeface="Arial" charset="0"/>
                  </a:rPr>
                  <a:t>C</a:t>
                </a:r>
                <a:endParaRPr lang="en-US" sz="3200" i="1">
                  <a:solidFill>
                    <a:srgbClr val="660066"/>
                  </a:solidFill>
                  <a:cs typeface="Arial" charset="0"/>
                </a:endParaRPr>
              </a:p>
            </p:txBody>
          </p:sp>
          <p:sp>
            <p:nvSpPr>
              <p:cNvPr id="21528" name="Text Box 43"/>
              <p:cNvSpPr txBox="1">
                <a:spLocks noChangeArrowheads="1"/>
              </p:cNvSpPr>
              <p:nvPr/>
            </p:nvSpPr>
            <p:spPr bwMode="auto">
              <a:xfrm>
                <a:off x="1584" y="2681"/>
                <a:ext cx="39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i="1">
                    <a:solidFill>
                      <a:srgbClr val="660066"/>
                    </a:solidFill>
                    <a:cs typeface="Arial" charset="0"/>
                  </a:rPr>
                  <a:t>P</a:t>
                </a:r>
                <a:r>
                  <a:rPr lang="en-US" sz="3200" i="1" baseline="-25000">
                    <a:solidFill>
                      <a:srgbClr val="660066"/>
                    </a:solidFill>
                    <a:cs typeface="Arial" charset="0"/>
                  </a:rPr>
                  <a:t>F</a:t>
                </a:r>
              </a:p>
            </p:txBody>
          </p:sp>
          <p:sp>
            <p:nvSpPr>
              <p:cNvPr id="21529" name="Line 44"/>
              <p:cNvSpPr>
                <a:spLocks noChangeShapeType="1"/>
              </p:cNvSpPr>
              <p:nvPr/>
            </p:nvSpPr>
            <p:spPr bwMode="auto">
              <a:xfrm>
                <a:off x="1669" y="2681"/>
                <a:ext cx="288" cy="0"/>
              </a:xfrm>
              <a:prstGeom prst="line">
                <a:avLst/>
              </a:prstGeom>
              <a:noFill/>
              <a:ln w="28575">
                <a:solidFill>
                  <a:srgbClr val="6600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1355725" y="4876800"/>
            <a:ext cx="1108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Then</a:t>
            </a:r>
          </a:p>
        </p:txBody>
      </p: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2514600" y="5146675"/>
            <a:ext cx="4906963" cy="1249363"/>
            <a:chOff x="1584" y="3242"/>
            <a:chExt cx="3091" cy="787"/>
          </a:xfrm>
        </p:grpSpPr>
        <p:sp>
          <p:nvSpPr>
            <p:cNvPr id="21514" name="Text Box 53"/>
            <p:cNvSpPr txBox="1">
              <a:spLocks noChangeArrowheads="1"/>
            </p:cNvSpPr>
            <p:nvPr/>
          </p:nvSpPr>
          <p:spPr bwMode="auto">
            <a:xfrm>
              <a:off x="2899" y="3453"/>
              <a:ext cx="133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3200" i="1">
                  <a:solidFill>
                    <a:srgbClr val="660066"/>
                  </a:solidFill>
                </a:rPr>
                <a:t>= MRT</a:t>
              </a:r>
              <a:r>
                <a:rPr lang="en-US" sz="3200" i="1" baseline="-25000">
                  <a:solidFill>
                    <a:srgbClr val="660066"/>
                  </a:solidFill>
                </a:rPr>
                <a:t>CF</a:t>
              </a:r>
              <a:r>
                <a:rPr lang="en-US" sz="3200">
                  <a:solidFill>
                    <a:srgbClr val="660066"/>
                  </a:solidFill>
                </a:rPr>
                <a:t> =</a:t>
              </a:r>
            </a:p>
          </p:txBody>
        </p:sp>
        <p:sp>
          <p:nvSpPr>
            <p:cNvPr id="21515" name="Text Box 55"/>
            <p:cNvSpPr txBox="1">
              <a:spLocks noChangeArrowheads="1"/>
            </p:cNvSpPr>
            <p:nvPr/>
          </p:nvSpPr>
          <p:spPr bwMode="auto">
            <a:xfrm>
              <a:off x="4267" y="3242"/>
              <a:ext cx="40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P</a:t>
              </a:r>
              <a:r>
                <a:rPr lang="en-US" sz="3200" i="1" baseline="-25000">
                  <a:solidFill>
                    <a:srgbClr val="660066"/>
                  </a:solidFill>
                  <a:cs typeface="Arial" charset="0"/>
                </a:rPr>
                <a:t>C</a:t>
              </a:r>
              <a:endParaRPr lang="en-US" sz="3200" i="1">
                <a:solidFill>
                  <a:srgbClr val="660066"/>
                </a:solidFill>
                <a:cs typeface="Arial" charset="0"/>
              </a:endParaRPr>
            </a:p>
          </p:txBody>
        </p:sp>
        <p:sp>
          <p:nvSpPr>
            <p:cNvPr id="21516" name="Text Box 56"/>
            <p:cNvSpPr txBox="1">
              <a:spLocks noChangeArrowheads="1"/>
            </p:cNvSpPr>
            <p:nvPr/>
          </p:nvSpPr>
          <p:spPr bwMode="auto">
            <a:xfrm>
              <a:off x="4253" y="3664"/>
              <a:ext cx="39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P</a:t>
              </a:r>
              <a:r>
                <a:rPr lang="en-US" sz="3200" i="1" baseline="-25000">
                  <a:solidFill>
                    <a:srgbClr val="660066"/>
                  </a:solidFill>
                  <a:cs typeface="Arial" charset="0"/>
                </a:rPr>
                <a:t>F</a:t>
              </a:r>
            </a:p>
          </p:txBody>
        </p:sp>
        <p:sp>
          <p:nvSpPr>
            <p:cNvPr id="21517" name="Line 57"/>
            <p:cNvSpPr>
              <a:spLocks noChangeShapeType="1"/>
            </p:cNvSpPr>
            <p:nvPr/>
          </p:nvSpPr>
          <p:spPr bwMode="auto">
            <a:xfrm>
              <a:off x="4338" y="3664"/>
              <a:ext cx="288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Text Box 60"/>
            <p:cNvSpPr txBox="1">
              <a:spLocks noChangeArrowheads="1"/>
            </p:cNvSpPr>
            <p:nvPr/>
          </p:nvSpPr>
          <p:spPr bwMode="auto">
            <a:xfrm>
              <a:off x="2510" y="3242"/>
              <a:ext cx="42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F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19" name="Text Box 61"/>
            <p:cNvSpPr txBox="1">
              <a:spLocks noChangeArrowheads="1"/>
            </p:cNvSpPr>
            <p:nvPr/>
          </p:nvSpPr>
          <p:spPr bwMode="auto">
            <a:xfrm>
              <a:off x="2496" y="3664"/>
              <a:ext cx="4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rgbClr val="660066"/>
                  </a:solidFill>
                  <a:latin typeface="Symbol" pitchFamily="18" charset="2"/>
                  <a:cs typeface="Arial" charset="0"/>
                </a:rPr>
                <a:t>D</a:t>
              </a:r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C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20" name="Line 62"/>
            <p:cNvSpPr>
              <a:spLocks noChangeShapeType="1"/>
            </p:cNvSpPr>
            <p:nvPr/>
          </p:nvSpPr>
          <p:spPr bwMode="auto">
            <a:xfrm>
              <a:off x="2581" y="3667"/>
              <a:ext cx="288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Text Box 64"/>
            <p:cNvSpPr txBox="1">
              <a:spLocks noChangeArrowheads="1"/>
            </p:cNvSpPr>
            <p:nvPr/>
          </p:nvSpPr>
          <p:spPr bwMode="auto">
            <a:xfrm>
              <a:off x="1598" y="3242"/>
              <a:ext cx="63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  <a:cs typeface="Arial" charset="0"/>
                </a:rPr>
                <a:t>C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22" name="Text Box 65"/>
            <p:cNvSpPr txBox="1">
              <a:spLocks noChangeArrowheads="1"/>
            </p:cNvSpPr>
            <p:nvPr/>
          </p:nvSpPr>
          <p:spPr bwMode="auto">
            <a:xfrm>
              <a:off x="1584" y="3664"/>
              <a:ext cx="61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  <a:cs typeface="Arial" charset="0"/>
                </a:rPr>
                <a:t>MC</a:t>
              </a:r>
              <a:r>
                <a:rPr lang="en-US" sz="3200" i="1" baseline="-25000">
                  <a:solidFill>
                    <a:srgbClr val="660066"/>
                  </a:solidFill>
                  <a:cs typeface="Arial" charset="0"/>
                </a:rPr>
                <a:t>F</a:t>
              </a:r>
              <a:endParaRPr lang="en-US" sz="3200">
                <a:cs typeface="Arial" charset="0"/>
              </a:endParaRPr>
            </a:p>
          </p:txBody>
        </p:sp>
        <p:sp>
          <p:nvSpPr>
            <p:cNvPr id="21523" name="Line 66"/>
            <p:cNvSpPr>
              <a:spLocks noChangeShapeType="1"/>
            </p:cNvSpPr>
            <p:nvPr/>
          </p:nvSpPr>
          <p:spPr bwMode="auto">
            <a:xfrm>
              <a:off x="1669" y="3664"/>
              <a:ext cx="491" cy="0"/>
            </a:xfrm>
            <a:prstGeom prst="line">
              <a:avLst/>
            </a:prstGeom>
            <a:noFill/>
            <a:ln w="28575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Rectangle 67"/>
            <p:cNvSpPr>
              <a:spLocks noChangeArrowheads="1"/>
            </p:cNvSpPr>
            <p:nvPr/>
          </p:nvSpPr>
          <p:spPr bwMode="auto">
            <a:xfrm>
              <a:off x="2232" y="3453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>
                  <a:solidFill>
                    <a:srgbClr val="660066"/>
                  </a:solidFill>
                </a:rPr>
                <a:t>=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utoUpdateAnimBg="0"/>
      <p:bldP spid="23562" grpId="0" autoUpdateAnimBg="0"/>
      <p:bldP spid="23564" grpId="0" autoUpdateAnimBg="0"/>
      <p:bldP spid="2359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/>
              <a:t>Figure 2A.5 Consumer Choice</a:t>
            </a: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4618038" y="3297238"/>
            <a:ext cx="4857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i="1">
                <a:solidFill>
                  <a:srgbClr val="000000"/>
                </a:solidFill>
              </a:rPr>
              <a:t>E </a:t>
            </a:r>
            <a:endParaRPr 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6732588" y="4254500"/>
            <a:ext cx="52705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i="1">
                <a:solidFill>
                  <a:srgbClr val="000000"/>
                </a:solidFill>
              </a:rPr>
              <a:t>U</a:t>
            </a:r>
            <a:r>
              <a:rPr lang="en-US" sz="2700" i="1" baseline="-25000">
                <a:solidFill>
                  <a:srgbClr val="000000"/>
                </a:solidFill>
              </a:rPr>
              <a:t>A</a:t>
            </a:r>
            <a:r>
              <a:rPr lang="en-US" sz="2700" baseline="-25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6553200" y="4648200"/>
            <a:ext cx="6223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i="1">
                <a:solidFill>
                  <a:srgbClr val="000000"/>
                </a:solidFill>
              </a:rPr>
              <a:t>U</a:t>
            </a:r>
            <a:r>
              <a:rPr lang="en-US" sz="2700" i="1" baseline="-25000">
                <a:solidFill>
                  <a:srgbClr val="000000"/>
                </a:solidFill>
              </a:rPr>
              <a:t>A</a:t>
            </a:r>
            <a:r>
              <a:rPr lang="en-US" sz="2700" baseline="-25000">
                <a:solidFill>
                  <a:srgbClr val="000000"/>
                </a:solidFill>
              </a:rPr>
              <a:t>2</a:t>
            </a:r>
            <a:r>
              <a:rPr lang="en-US" sz="2700" i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88" name="Rectangle 44"/>
          <p:cNvSpPr>
            <a:spLocks noChangeArrowheads="1"/>
          </p:cNvSpPr>
          <p:nvPr/>
        </p:nvSpPr>
        <p:spPr bwMode="auto">
          <a:xfrm>
            <a:off x="6324600" y="5029200"/>
            <a:ext cx="6223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700" i="1">
                <a:solidFill>
                  <a:srgbClr val="000000"/>
                </a:solidFill>
              </a:rPr>
              <a:t>U</a:t>
            </a:r>
            <a:r>
              <a:rPr lang="en-US" sz="2700" i="1" baseline="-25000">
                <a:solidFill>
                  <a:srgbClr val="000000"/>
                </a:solidFill>
              </a:rPr>
              <a:t>A</a:t>
            </a:r>
            <a:r>
              <a:rPr lang="en-US" sz="2700" baseline="-25000">
                <a:solidFill>
                  <a:srgbClr val="000000"/>
                </a:solidFill>
              </a:rPr>
              <a:t>1</a:t>
            </a:r>
            <a:r>
              <a:rPr lang="en-US" sz="2700" i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91" name="Line 47"/>
          <p:cNvSpPr>
            <a:spLocks noChangeShapeType="1"/>
          </p:cNvSpPr>
          <p:nvPr/>
        </p:nvSpPr>
        <p:spPr bwMode="auto">
          <a:xfrm>
            <a:off x="2789238" y="1739900"/>
            <a:ext cx="3914775" cy="4186238"/>
          </a:xfrm>
          <a:prstGeom prst="line">
            <a:avLst/>
          </a:prstGeom>
          <a:noFill/>
          <a:ln w="857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2" name="Freeform 48"/>
          <p:cNvSpPr>
            <a:spLocks/>
          </p:cNvSpPr>
          <p:nvPr/>
        </p:nvSpPr>
        <p:spPr bwMode="auto">
          <a:xfrm>
            <a:off x="2789238" y="3668713"/>
            <a:ext cx="1785937" cy="2257425"/>
          </a:xfrm>
          <a:custGeom>
            <a:avLst/>
            <a:gdLst>
              <a:gd name="T0" fmla="*/ 1125 w 1125"/>
              <a:gd name="T1" fmla="*/ 1422 h 1422"/>
              <a:gd name="T2" fmla="*/ 1125 w 1125"/>
              <a:gd name="T3" fmla="*/ 0 h 1422"/>
              <a:gd name="T4" fmla="*/ 0 w 1125"/>
              <a:gd name="T5" fmla="*/ 0 h 1422"/>
              <a:gd name="T6" fmla="*/ 0 60000 65536"/>
              <a:gd name="T7" fmla="*/ 0 60000 65536"/>
              <a:gd name="T8" fmla="*/ 0 60000 65536"/>
              <a:gd name="T9" fmla="*/ 0 w 1125"/>
              <a:gd name="T10" fmla="*/ 0 h 1422"/>
              <a:gd name="T11" fmla="*/ 1125 w 1125"/>
              <a:gd name="T12" fmla="*/ 1422 h 14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5" h="1422">
                <a:moveTo>
                  <a:pt x="1125" y="1422"/>
                </a:moveTo>
                <a:lnTo>
                  <a:pt x="1125" y="0"/>
                </a:lnTo>
                <a:lnTo>
                  <a:pt x="0" y="0"/>
                </a:lnTo>
              </a:path>
            </a:pathLst>
          </a:custGeom>
          <a:noFill/>
          <a:ln w="85725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6" name="Freeform 52"/>
          <p:cNvSpPr>
            <a:spLocks/>
          </p:cNvSpPr>
          <p:nvPr/>
        </p:nvSpPr>
        <p:spPr bwMode="auto">
          <a:xfrm>
            <a:off x="6546850" y="5911850"/>
            <a:ext cx="342900" cy="85725"/>
          </a:xfrm>
          <a:custGeom>
            <a:avLst/>
            <a:gdLst>
              <a:gd name="T0" fmla="*/ 0 w 216"/>
              <a:gd name="T1" fmla="*/ 0 h 54"/>
              <a:gd name="T2" fmla="*/ 0 w 216"/>
              <a:gd name="T3" fmla="*/ 0 h 54"/>
              <a:gd name="T4" fmla="*/ 216 w 216"/>
              <a:gd name="T5" fmla="*/ 0 h 54"/>
              <a:gd name="T6" fmla="*/ 216 w 216"/>
              <a:gd name="T7" fmla="*/ 54 h 54"/>
              <a:gd name="T8" fmla="*/ 0 w 216"/>
              <a:gd name="T9" fmla="*/ 54 h 54"/>
              <a:gd name="T10" fmla="*/ 0 w 216"/>
              <a:gd name="T11" fmla="*/ 0 h 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6"/>
              <a:gd name="T19" fmla="*/ 0 h 54"/>
              <a:gd name="T20" fmla="*/ 216 w 216"/>
              <a:gd name="T21" fmla="*/ 54 h 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" h="54">
                <a:moveTo>
                  <a:pt x="0" y="0"/>
                </a:moveTo>
                <a:lnTo>
                  <a:pt x="0" y="0"/>
                </a:lnTo>
                <a:lnTo>
                  <a:pt x="216" y="0"/>
                </a:lnTo>
                <a:lnTo>
                  <a:pt x="216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1714500" y="754063"/>
            <a:ext cx="5919788" cy="6215062"/>
            <a:chOff x="1080" y="475"/>
            <a:chExt cx="3729" cy="3915"/>
          </a:xfrm>
        </p:grpSpPr>
        <p:sp>
          <p:nvSpPr>
            <p:cNvPr id="22543" name="Rectangle 28"/>
            <p:cNvSpPr>
              <a:spLocks noChangeArrowheads="1"/>
            </p:cNvSpPr>
            <p:nvPr/>
          </p:nvSpPr>
          <p:spPr bwMode="auto">
            <a:xfrm rot="-5400000">
              <a:off x="432" y="1841"/>
              <a:ext cx="1612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660066"/>
                  </a:solidFill>
                </a:rPr>
                <a:t>Food per Year </a:t>
              </a:r>
              <a:endParaRPr lang="en-US"/>
            </a:p>
          </p:txBody>
        </p:sp>
        <p:sp>
          <p:nvSpPr>
            <p:cNvPr id="22544" name="Rectangle 29"/>
            <p:cNvSpPr>
              <a:spLocks noChangeArrowheads="1"/>
            </p:cNvSpPr>
            <p:nvPr/>
          </p:nvSpPr>
          <p:spPr bwMode="auto">
            <a:xfrm>
              <a:off x="2378" y="4075"/>
              <a:ext cx="1963" cy="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b="1">
                  <a:solidFill>
                    <a:srgbClr val="660066"/>
                  </a:solidFill>
                </a:rPr>
                <a:t>Clothing per Year </a:t>
              </a:r>
              <a:endParaRPr lang="en-US"/>
            </a:p>
          </p:txBody>
        </p:sp>
        <p:sp>
          <p:nvSpPr>
            <p:cNvPr id="22545" name="Rectangle 30"/>
            <p:cNvSpPr>
              <a:spLocks noChangeArrowheads="1"/>
            </p:cNvSpPr>
            <p:nvPr/>
          </p:nvSpPr>
          <p:spPr bwMode="auto">
            <a:xfrm>
              <a:off x="1667" y="3832"/>
              <a:ext cx="279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>
                  <a:solidFill>
                    <a:srgbClr val="660066"/>
                  </a:solidFill>
                </a:rPr>
                <a:t>0 </a:t>
              </a:r>
              <a:endParaRPr lang="en-US"/>
            </a:p>
          </p:txBody>
        </p:sp>
        <p:sp>
          <p:nvSpPr>
            <p:cNvPr id="22546" name="Rectangle 31"/>
            <p:cNvSpPr>
              <a:spLocks noChangeArrowheads="1"/>
            </p:cNvSpPr>
            <p:nvPr/>
          </p:nvSpPr>
          <p:spPr bwMode="auto">
            <a:xfrm>
              <a:off x="1440" y="2185"/>
              <a:ext cx="288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F</a:t>
              </a:r>
              <a:r>
                <a:rPr lang="en-US" sz="2700" i="1" baseline="-25000">
                  <a:solidFill>
                    <a:srgbClr val="660066"/>
                  </a:solidFill>
                </a:rPr>
                <a:t>A</a:t>
              </a:r>
              <a:r>
                <a:rPr lang="en-US" sz="2700" i="1">
                  <a:solidFill>
                    <a:srgbClr val="660066"/>
                  </a:solidFill>
                </a:rPr>
                <a:t> </a:t>
              </a:r>
              <a:endParaRPr lang="en-US"/>
            </a:p>
          </p:txBody>
        </p:sp>
        <p:sp>
          <p:nvSpPr>
            <p:cNvPr id="22547" name="Rectangle 33"/>
            <p:cNvSpPr>
              <a:spLocks noChangeArrowheads="1"/>
            </p:cNvSpPr>
            <p:nvPr/>
          </p:nvSpPr>
          <p:spPr bwMode="auto">
            <a:xfrm>
              <a:off x="1494" y="961"/>
              <a:ext cx="204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A </a:t>
              </a:r>
              <a:endParaRPr lang="en-US"/>
            </a:p>
          </p:txBody>
        </p:sp>
        <p:sp>
          <p:nvSpPr>
            <p:cNvPr id="22548" name="Rectangle 34"/>
            <p:cNvSpPr>
              <a:spLocks noChangeArrowheads="1"/>
            </p:cNvSpPr>
            <p:nvPr/>
          </p:nvSpPr>
          <p:spPr bwMode="auto">
            <a:xfrm>
              <a:off x="4187" y="3814"/>
              <a:ext cx="306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B </a:t>
              </a:r>
              <a:endParaRPr lang="en-US"/>
            </a:p>
          </p:txBody>
        </p:sp>
        <p:sp>
          <p:nvSpPr>
            <p:cNvPr id="22549" name="Rectangle 36"/>
            <p:cNvSpPr>
              <a:spLocks noChangeArrowheads="1"/>
            </p:cNvSpPr>
            <p:nvPr/>
          </p:nvSpPr>
          <p:spPr bwMode="auto">
            <a:xfrm>
              <a:off x="2810" y="3814"/>
              <a:ext cx="252" cy="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700" i="1">
                  <a:solidFill>
                    <a:srgbClr val="660066"/>
                  </a:solidFill>
                </a:rPr>
                <a:t>C</a:t>
              </a:r>
              <a:r>
                <a:rPr lang="en-US" sz="2700" i="1" baseline="-25000">
                  <a:solidFill>
                    <a:srgbClr val="660066"/>
                  </a:solidFill>
                </a:rPr>
                <a:t>A</a:t>
              </a:r>
              <a:endParaRPr lang="en-US" sz="2700" i="1">
                <a:solidFill>
                  <a:srgbClr val="660066"/>
                </a:solidFill>
              </a:endParaRPr>
            </a:p>
          </p:txBody>
        </p:sp>
        <p:sp>
          <p:nvSpPr>
            <p:cNvPr id="22550" name="Freeform 53"/>
            <p:cNvSpPr>
              <a:spLocks/>
            </p:cNvSpPr>
            <p:nvPr/>
          </p:nvSpPr>
          <p:spPr bwMode="auto">
            <a:xfrm>
              <a:off x="1757" y="475"/>
              <a:ext cx="3052" cy="3258"/>
            </a:xfrm>
            <a:custGeom>
              <a:avLst/>
              <a:gdLst>
                <a:gd name="T0" fmla="*/ 0 w 3052"/>
                <a:gd name="T1" fmla="*/ 0 h 3258"/>
                <a:gd name="T2" fmla="*/ 0 w 3052"/>
                <a:gd name="T3" fmla="*/ 3258 h 3258"/>
                <a:gd name="T4" fmla="*/ 3052 w 3052"/>
                <a:gd name="T5" fmla="*/ 3258 h 3258"/>
                <a:gd name="T6" fmla="*/ 0 60000 65536"/>
                <a:gd name="T7" fmla="*/ 0 60000 65536"/>
                <a:gd name="T8" fmla="*/ 0 60000 65536"/>
                <a:gd name="T9" fmla="*/ 0 w 3052"/>
                <a:gd name="T10" fmla="*/ 0 h 3258"/>
                <a:gd name="T11" fmla="*/ 3052 w 3052"/>
                <a:gd name="T12" fmla="*/ 3258 h 32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52" h="3258">
                  <a:moveTo>
                    <a:pt x="0" y="0"/>
                  </a:moveTo>
                  <a:lnTo>
                    <a:pt x="0" y="3258"/>
                  </a:lnTo>
                  <a:lnTo>
                    <a:pt x="3052" y="3258"/>
                  </a:lnTo>
                </a:path>
              </a:pathLst>
            </a:custGeom>
            <a:noFill/>
            <a:ln w="857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3886200" y="304800"/>
            <a:ext cx="3429000" cy="5060950"/>
            <a:chOff x="2448" y="192"/>
            <a:chExt cx="2160" cy="3188"/>
          </a:xfrm>
        </p:grpSpPr>
        <p:sp>
          <p:nvSpPr>
            <p:cNvPr id="22540" name="Arc 54"/>
            <p:cNvSpPr>
              <a:spLocks/>
            </p:cNvSpPr>
            <p:nvPr/>
          </p:nvSpPr>
          <p:spPr bwMode="auto">
            <a:xfrm rot="-997302" flipH="1" flipV="1">
              <a:off x="2592" y="192"/>
              <a:ext cx="2016" cy="2691"/>
            </a:xfrm>
            <a:custGeom>
              <a:avLst/>
              <a:gdLst>
                <a:gd name="T0" fmla="*/ 795 w 21600"/>
                <a:gd name="T1" fmla="*/ 0 h 19852"/>
                <a:gd name="T2" fmla="*/ 2016 w 21600"/>
                <a:gd name="T3" fmla="*/ 2691 h 19852"/>
                <a:gd name="T4" fmla="*/ 0 w 21600"/>
                <a:gd name="T5" fmla="*/ 2691 h 19852"/>
                <a:gd name="T6" fmla="*/ 0 60000 65536"/>
                <a:gd name="T7" fmla="*/ 0 60000 65536"/>
                <a:gd name="T8" fmla="*/ 0 60000 65536"/>
                <a:gd name="T9" fmla="*/ 0 w 21600"/>
                <a:gd name="T10" fmla="*/ 0 h 19852"/>
                <a:gd name="T11" fmla="*/ 21600 w 21600"/>
                <a:gd name="T12" fmla="*/ 19852 h 198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9852" fill="none" extrusionOk="0">
                  <a:moveTo>
                    <a:pt x="8512" y="0"/>
                  </a:moveTo>
                  <a:cubicBezTo>
                    <a:pt x="16452" y="3405"/>
                    <a:pt x="21600" y="11213"/>
                    <a:pt x="21600" y="19852"/>
                  </a:cubicBezTo>
                </a:path>
                <a:path w="21600" h="19852" stroke="0" extrusionOk="0">
                  <a:moveTo>
                    <a:pt x="8512" y="0"/>
                  </a:moveTo>
                  <a:cubicBezTo>
                    <a:pt x="16452" y="3405"/>
                    <a:pt x="21600" y="11213"/>
                    <a:pt x="21600" y="19852"/>
                  </a:cubicBezTo>
                  <a:lnTo>
                    <a:pt x="0" y="19852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Arc 55"/>
            <p:cNvSpPr>
              <a:spLocks/>
            </p:cNvSpPr>
            <p:nvPr/>
          </p:nvSpPr>
          <p:spPr bwMode="auto">
            <a:xfrm rot="-997302" flipH="1" flipV="1">
              <a:off x="2476" y="520"/>
              <a:ext cx="2016" cy="2691"/>
            </a:xfrm>
            <a:custGeom>
              <a:avLst/>
              <a:gdLst>
                <a:gd name="T0" fmla="*/ 795 w 21600"/>
                <a:gd name="T1" fmla="*/ 0 h 19852"/>
                <a:gd name="T2" fmla="*/ 2016 w 21600"/>
                <a:gd name="T3" fmla="*/ 2691 h 19852"/>
                <a:gd name="T4" fmla="*/ 0 w 21600"/>
                <a:gd name="T5" fmla="*/ 2691 h 19852"/>
                <a:gd name="T6" fmla="*/ 0 60000 65536"/>
                <a:gd name="T7" fmla="*/ 0 60000 65536"/>
                <a:gd name="T8" fmla="*/ 0 60000 65536"/>
                <a:gd name="T9" fmla="*/ 0 w 21600"/>
                <a:gd name="T10" fmla="*/ 0 h 19852"/>
                <a:gd name="T11" fmla="*/ 21600 w 21600"/>
                <a:gd name="T12" fmla="*/ 19852 h 198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9852" fill="none" extrusionOk="0">
                  <a:moveTo>
                    <a:pt x="8512" y="0"/>
                  </a:moveTo>
                  <a:cubicBezTo>
                    <a:pt x="16452" y="3405"/>
                    <a:pt x="21600" y="11213"/>
                    <a:pt x="21600" y="19852"/>
                  </a:cubicBezTo>
                </a:path>
                <a:path w="21600" h="19852" stroke="0" extrusionOk="0">
                  <a:moveTo>
                    <a:pt x="8512" y="0"/>
                  </a:moveTo>
                  <a:cubicBezTo>
                    <a:pt x="16452" y="3405"/>
                    <a:pt x="21600" y="11213"/>
                    <a:pt x="21600" y="19852"/>
                  </a:cubicBezTo>
                  <a:lnTo>
                    <a:pt x="0" y="19852"/>
                  </a:lnTo>
                  <a:close/>
                </a:path>
              </a:pathLst>
            </a:custGeom>
            <a:noFill/>
            <a:ln w="76200">
              <a:solidFill>
                <a:srgbClr val="66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2" name="Arc 56"/>
            <p:cNvSpPr>
              <a:spLocks/>
            </p:cNvSpPr>
            <p:nvPr/>
          </p:nvSpPr>
          <p:spPr bwMode="auto">
            <a:xfrm rot="-1679784" flipH="1" flipV="1">
              <a:off x="2448" y="576"/>
              <a:ext cx="2016" cy="2804"/>
            </a:xfrm>
            <a:custGeom>
              <a:avLst/>
              <a:gdLst>
                <a:gd name="T0" fmla="*/ 1199 w 21600"/>
                <a:gd name="T1" fmla="*/ 0 h 20687"/>
                <a:gd name="T2" fmla="*/ 1992 w 21600"/>
                <a:gd name="T3" fmla="*/ 2804 h 20687"/>
                <a:gd name="T4" fmla="*/ 0 w 21600"/>
                <a:gd name="T5" fmla="*/ 2354 h 2068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0687"/>
                <a:gd name="T11" fmla="*/ 21600 w 21600"/>
                <a:gd name="T12" fmla="*/ 20687 h 206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0687" fill="none" extrusionOk="0">
                  <a:moveTo>
                    <a:pt x="12847" y="-1"/>
                  </a:moveTo>
                  <a:cubicBezTo>
                    <a:pt x="18352" y="4073"/>
                    <a:pt x="21600" y="10515"/>
                    <a:pt x="21600" y="17364"/>
                  </a:cubicBezTo>
                  <a:cubicBezTo>
                    <a:pt x="21600" y="18476"/>
                    <a:pt x="21514" y="19587"/>
                    <a:pt x="21342" y="20686"/>
                  </a:cubicBezTo>
                </a:path>
                <a:path w="21600" h="20687" stroke="0" extrusionOk="0">
                  <a:moveTo>
                    <a:pt x="12847" y="-1"/>
                  </a:moveTo>
                  <a:cubicBezTo>
                    <a:pt x="18352" y="4073"/>
                    <a:pt x="21600" y="10515"/>
                    <a:pt x="21600" y="17364"/>
                  </a:cubicBezTo>
                  <a:cubicBezTo>
                    <a:pt x="21600" y="18476"/>
                    <a:pt x="21514" y="19587"/>
                    <a:pt x="21342" y="20686"/>
                  </a:cubicBezTo>
                  <a:lnTo>
                    <a:pt x="0" y="17364"/>
                  </a:lnTo>
                  <a:close/>
                </a:path>
              </a:pathLst>
            </a:custGeom>
            <a:noFill/>
            <a:ln w="7620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9" grpId="0" autoUpdateAnimBg="0"/>
      <p:bldP spid="6182" grpId="0" autoUpdateAnimBg="0"/>
      <p:bldP spid="6185" grpId="0" autoUpdateAnimBg="0"/>
      <p:bldP spid="6188" grpId="0" autoUpdateAnimBg="0"/>
      <p:bldP spid="6191" grpId="0" animBg="1"/>
      <p:bldP spid="6192" grpId="0" animBg="1"/>
      <p:bldP spid="619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Pareto Efficiency  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r>
              <a:rPr lang="en-US" smtClean="0">
                <a:cs typeface="Arial" charset="0"/>
              </a:rPr>
              <a:t>Step 5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2057400"/>
            <a:ext cx="8839200" cy="1752600"/>
          </a:xfrm>
        </p:spPr>
        <p:txBody>
          <a:bodyPr/>
          <a:lstStyle/>
          <a:p>
            <a:pPr algn="l" eaLnBrk="1" hangingPunct="1"/>
            <a:r>
              <a:rPr lang="en-US" smtClean="0">
                <a:latin typeface="Arial" charset="0"/>
                <a:cs typeface="Arial" charset="0"/>
              </a:rPr>
              <a:t>As just seen the slopes of the individual’s indifference curves are equal to the ratio of the prices. So</a:t>
            </a:r>
            <a:r>
              <a:rPr lang="en-US" smtClean="0"/>
              <a:t> 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3200400" y="3581400"/>
            <a:ext cx="2492375" cy="1249363"/>
            <a:chOff x="3998" y="2256"/>
            <a:chExt cx="1570" cy="787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3998" y="2256"/>
              <a:ext cx="1570" cy="787"/>
              <a:chOff x="1809" y="2352"/>
              <a:chExt cx="1570" cy="787"/>
            </a:xfrm>
          </p:grpSpPr>
          <p:sp>
            <p:nvSpPr>
              <p:cNvPr id="23567" name="Text Box 22"/>
              <p:cNvSpPr txBox="1">
                <a:spLocks noChangeArrowheads="1"/>
              </p:cNvSpPr>
              <p:nvPr/>
            </p:nvSpPr>
            <p:spPr bwMode="auto">
              <a:xfrm>
                <a:off x="1809" y="2563"/>
                <a:ext cx="113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3200" i="1">
                    <a:solidFill>
                      <a:srgbClr val="660066"/>
                    </a:solidFill>
                  </a:rPr>
                  <a:t>MRS</a:t>
                </a:r>
                <a:r>
                  <a:rPr lang="en-US" sz="3200" i="1" baseline="-25000">
                    <a:solidFill>
                      <a:srgbClr val="660066"/>
                    </a:solidFill>
                  </a:rPr>
                  <a:t>CF</a:t>
                </a:r>
                <a:r>
                  <a:rPr lang="en-US" sz="3200">
                    <a:solidFill>
                      <a:srgbClr val="660066"/>
                    </a:solidFill>
                  </a:rPr>
                  <a:t> =</a:t>
                </a:r>
              </a:p>
            </p:txBody>
          </p:sp>
          <p:grpSp>
            <p:nvGrpSpPr>
              <p:cNvPr id="4" name="Group 33"/>
              <p:cNvGrpSpPr>
                <a:grpSpLocks/>
              </p:cNvGrpSpPr>
              <p:nvPr/>
            </p:nvGrpSpPr>
            <p:grpSpPr bwMode="auto">
              <a:xfrm>
                <a:off x="2957" y="2352"/>
                <a:ext cx="422" cy="787"/>
                <a:chOff x="2957" y="2352"/>
                <a:chExt cx="422" cy="787"/>
              </a:xfrm>
            </p:grpSpPr>
            <p:sp>
              <p:nvSpPr>
                <p:cNvPr id="2356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971" y="2352"/>
                  <a:ext cx="408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3200" i="1">
                    <a:solidFill>
                      <a:srgbClr val="660066"/>
                    </a:solidFill>
                    <a:cs typeface="Arial" charset="0"/>
                  </a:endParaRPr>
                </a:p>
              </p:txBody>
            </p:sp>
            <p:sp>
              <p:nvSpPr>
                <p:cNvPr id="23570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957" y="2774"/>
                  <a:ext cx="390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F</a:t>
                  </a:r>
                </a:p>
              </p:txBody>
            </p:sp>
            <p:sp>
              <p:nvSpPr>
                <p:cNvPr id="23571" name="Line 25"/>
                <p:cNvSpPr>
                  <a:spLocks noChangeShapeType="1"/>
                </p:cNvSpPr>
                <p:nvPr/>
              </p:nvSpPr>
              <p:spPr bwMode="auto">
                <a:xfrm>
                  <a:off x="3042" y="2774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3566" name="Rectangle 35"/>
            <p:cNvSpPr>
              <a:spLocks noChangeArrowheads="1"/>
            </p:cNvSpPr>
            <p:nvPr/>
          </p:nvSpPr>
          <p:spPr bwMode="auto">
            <a:xfrm>
              <a:off x="4596" y="2520"/>
              <a:ext cx="22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 baseline="30000">
                  <a:solidFill>
                    <a:srgbClr val="660066"/>
                  </a:solidFill>
                </a:rPr>
                <a:t>A</a:t>
              </a: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3200400" y="5029200"/>
            <a:ext cx="2492375" cy="1249363"/>
            <a:chOff x="3998" y="2256"/>
            <a:chExt cx="1570" cy="787"/>
          </a:xfrm>
        </p:grpSpPr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3998" y="2256"/>
              <a:ext cx="1570" cy="787"/>
              <a:chOff x="1809" y="2352"/>
              <a:chExt cx="1570" cy="787"/>
            </a:xfrm>
          </p:grpSpPr>
          <p:sp>
            <p:nvSpPr>
              <p:cNvPr id="23560" name="Text Box 39"/>
              <p:cNvSpPr txBox="1">
                <a:spLocks noChangeArrowheads="1"/>
              </p:cNvSpPr>
              <p:nvPr/>
            </p:nvSpPr>
            <p:spPr bwMode="auto">
              <a:xfrm>
                <a:off x="1809" y="2563"/>
                <a:ext cx="113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3200" i="1">
                    <a:solidFill>
                      <a:srgbClr val="660066"/>
                    </a:solidFill>
                  </a:rPr>
                  <a:t>MRS</a:t>
                </a:r>
                <a:r>
                  <a:rPr lang="en-US" sz="3200" i="1" baseline="-25000">
                    <a:solidFill>
                      <a:srgbClr val="660066"/>
                    </a:solidFill>
                  </a:rPr>
                  <a:t>CF</a:t>
                </a:r>
                <a:r>
                  <a:rPr lang="en-US" sz="3200">
                    <a:solidFill>
                      <a:srgbClr val="660066"/>
                    </a:solidFill>
                  </a:rPr>
                  <a:t> =</a:t>
                </a:r>
              </a:p>
            </p:txBody>
          </p:sp>
          <p:grpSp>
            <p:nvGrpSpPr>
              <p:cNvPr id="7" name="Group 40"/>
              <p:cNvGrpSpPr>
                <a:grpSpLocks/>
              </p:cNvGrpSpPr>
              <p:nvPr/>
            </p:nvGrpSpPr>
            <p:grpSpPr bwMode="auto">
              <a:xfrm>
                <a:off x="2957" y="2352"/>
                <a:ext cx="422" cy="787"/>
                <a:chOff x="2957" y="2352"/>
                <a:chExt cx="422" cy="787"/>
              </a:xfrm>
            </p:grpSpPr>
            <p:sp>
              <p:nvSpPr>
                <p:cNvPr id="2356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971" y="2352"/>
                  <a:ext cx="408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3200" i="1">
                    <a:solidFill>
                      <a:srgbClr val="660066"/>
                    </a:solidFill>
                    <a:cs typeface="Arial" charset="0"/>
                  </a:endParaRPr>
                </a:p>
              </p:txBody>
            </p:sp>
            <p:sp>
              <p:nvSpPr>
                <p:cNvPr id="23563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2957" y="2774"/>
                  <a:ext cx="390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F</a:t>
                  </a:r>
                </a:p>
              </p:txBody>
            </p:sp>
            <p:sp>
              <p:nvSpPr>
                <p:cNvPr id="23564" name="Line 43"/>
                <p:cNvSpPr>
                  <a:spLocks noChangeShapeType="1"/>
                </p:cNvSpPr>
                <p:nvPr/>
              </p:nvSpPr>
              <p:spPr bwMode="auto">
                <a:xfrm>
                  <a:off x="3042" y="2774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3559" name="Rectangle 44"/>
            <p:cNvSpPr>
              <a:spLocks noChangeArrowheads="1"/>
            </p:cNvSpPr>
            <p:nvPr/>
          </p:nvSpPr>
          <p:spPr bwMode="auto">
            <a:xfrm>
              <a:off x="4596" y="2520"/>
              <a:ext cx="22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 baseline="30000">
                  <a:solidFill>
                    <a:srgbClr val="660066"/>
                  </a:solidFill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0" smtClean="0">
                <a:cs typeface="Arial" charset="0"/>
              </a:rPr>
              <a:t>Pure Market Economy and Pareto Efficiency  </a:t>
            </a:r>
            <a:r>
              <a:rPr lang="en-US" smtClean="0">
                <a:cs typeface="Times New Roman" pitchFamily="18" charset="0"/>
              </a:rPr>
              <a:t/>
            </a:r>
            <a:br>
              <a:rPr lang="en-US" smtClean="0">
                <a:cs typeface="Times New Roman" pitchFamily="18" charset="0"/>
              </a:rPr>
            </a:br>
            <a:r>
              <a:rPr lang="en-US" smtClean="0">
                <a:cs typeface="Arial" charset="0"/>
              </a:rPr>
              <a:t>Final</a:t>
            </a:r>
            <a:r>
              <a:rPr lang="en-US" smtClean="0"/>
              <a:t> 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600200" y="2806700"/>
            <a:ext cx="5913438" cy="1249363"/>
            <a:chOff x="675" y="3072"/>
            <a:chExt cx="3725" cy="787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675" y="3072"/>
              <a:ext cx="3725" cy="787"/>
              <a:chOff x="-346" y="2352"/>
              <a:chExt cx="3725" cy="787"/>
            </a:xfrm>
          </p:grpSpPr>
          <p:sp>
            <p:nvSpPr>
              <p:cNvPr id="24583" name="Text Box 13"/>
              <p:cNvSpPr txBox="1">
                <a:spLocks noChangeArrowheads="1"/>
              </p:cNvSpPr>
              <p:nvPr/>
            </p:nvSpPr>
            <p:spPr bwMode="auto">
              <a:xfrm>
                <a:off x="-346" y="2563"/>
                <a:ext cx="3285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3200" i="1">
                    <a:solidFill>
                      <a:srgbClr val="660066"/>
                    </a:solidFill>
                  </a:rPr>
                  <a:t>MRS</a:t>
                </a:r>
                <a:r>
                  <a:rPr lang="en-US" sz="3200" i="1" baseline="-25000">
                    <a:solidFill>
                      <a:srgbClr val="660066"/>
                    </a:solidFill>
                  </a:rPr>
                  <a:t>CF</a:t>
                </a:r>
                <a:r>
                  <a:rPr lang="en-US" sz="3200">
                    <a:solidFill>
                      <a:srgbClr val="660066"/>
                    </a:solidFill>
                  </a:rPr>
                  <a:t> = </a:t>
                </a:r>
                <a:r>
                  <a:rPr lang="en-US" sz="3200" i="1">
                    <a:solidFill>
                      <a:srgbClr val="660066"/>
                    </a:solidFill>
                  </a:rPr>
                  <a:t>MRS</a:t>
                </a:r>
                <a:r>
                  <a:rPr lang="en-US" sz="3200" i="1" baseline="-25000">
                    <a:solidFill>
                      <a:srgbClr val="660066"/>
                    </a:solidFill>
                  </a:rPr>
                  <a:t>CF</a:t>
                </a:r>
                <a:r>
                  <a:rPr lang="en-US" sz="3200">
                    <a:solidFill>
                      <a:srgbClr val="660066"/>
                    </a:solidFill>
                  </a:rPr>
                  <a:t> = </a:t>
                </a:r>
                <a:r>
                  <a:rPr lang="en-US" sz="3200" i="1">
                    <a:solidFill>
                      <a:srgbClr val="660066"/>
                    </a:solidFill>
                  </a:rPr>
                  <a:t>MRT</a:t>
                </a:r>
                <a:r>
                  <a:rPr lang="en-US" sz="3200" i="1" baseline="-25000">
                    <a:solidFill>
                      <a:srgbClr val="660066"/>
                    </a:solidFill>
                  </a:rPr>
                  <a:t>CF</a:t>
                </a:r>
                <a:r>
                  <a:rPr lang="en-US" sz="3200">
                    <a:solidFill>
                      <a:srgbClr val="660066"/>
                    </a:solidFill>
                  </a:rPr>
                  <a:t> =</a:t>
                </a:r>
              </a:p>
            </p:txBody>
          </p:sp>
          <p:grpSp>
            <p:nvGrpSpPr>
              <p:cNvPr id="4" name="Group 14"/>
              <p:cNvGrpSpPr>
                <a:grpSpLocks/>
              </p:cNvGrpSpPr>
              <p:nvPr/>
            </p:nvGrpSpPr>
            <p:grpSpPr bwMode="auto">
              <a:xfrm>
                <a:off x="2957" y="2352"/>
                <a:ext cx="422" cy="787"/>
                <a:chOff x="2957" y="2352"/>
                <a:chExt cx="422" cy="787"/>
              </a:xfrm>
            </p:grpSpPr>
            <p:sp>
              <p:nvSpPr>
                <p:cNvPr id="24585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971" y="2352"/>
                  <a:ext cx="408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C</a:t>
                  </a:r>
                  <a:endParaRPr lang="en-US" sz="3200" i="1">
                    <a:solidFill>
                      <a:srgbClr val="660066"/>
                    </a:solidFill>
                    <a:cs typeface="Arial" charset="0"/>
                  </a:endParaRPr>
                </a:p>
              </p:txBody>
            </p:sp>
            <p:sp>
              <p:nvSpPr>
                <p:cNvPr id="2458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957" y="2774"/>
                  <a:ext cx="390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3200" i="1">
                      <a:solidFill>
                        <a:srgbClr val="660066"/>
                      </a:solidFill>
                      <a:cs typeface="Arial" charset="0"/>
                    </a:rPr>
                    <a:t>P</a:t>
                  </a:r>
                  <a:r>
                    <a:rPr lang="en-US" sz="3200" i="1" baseline="-25000">
                      <a:solidFill>
                        <a:srgbClr val="660066"/>
                      </a:solidFill>
                      <a:cs typeface="Arial" charset="0"/>
                    </a:rPr>
                    <a:t>F</a:t>
                  </a:r>
                </a:p>
              </p:txBody>
            </p:sp>
            <p:sp>
              <p:nvSpPr>
                <p:cNvPr id="24587" name="Line 17"/>
                <p:cNvSpPr>
                  <a:spLocks noChangeShapeType="1"/>
                </p:cNvSpPr>
                <p:nvPr/>
              </p:nvSpPr>
              <p:spPr bwMode="auto">
                <a:xfrm>
                  <a:off x="3042" y="2774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rgbClr val="6600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4581" name="Rectangle 18"/>
            <p:cNvSpPr>
              <a:spLocks noChangeArrowheads="1"/>
            </p:cNvSpPr>
            <p:nvPr/>
          </p:nvSpPr>
          <p:spPr bwMode="auto">
            <a:xfrm>
              <a:off x="1272" y="3336"/>
              <a:ext cx="22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 baseline="30000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24582" name="Rectangle 19"/>
            <p:cNvSpPr>
              <a:spLocks noChangeArrowheads="1"/>
            </p:cNvSpPr>
            <p:nvPr/>
          </p:nvSpPr>
          <p:spPr bwMode="auto">
            <a:xfrm>
              <a:off x="2356" y="3336"/>
              <a:ext cx="228" cy="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i="1" baseline="30000">
                  <a:solidFill>
                    <a:srgbClr val="660066"/>
                  </a:solidFill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 Imperfections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660066"/>
              </a:buClr>
            </a:pPr>
            <a:r>
              <a:rPr lang="en-US" smtClean="0">
                <a:latin typeface="Arial" charset="0"/>
              </a:rPr>
              <a:t>Monopoly </a:t>
            </a:r>
            <a:r>
              <a:rPr lang="en-US" i="1" smtClean="0">
                <a:latin typeface="Arial" charset="0"/>
              </a:rPr>
              <a:t>P</a:t>
            </a:r>
            <a:r>
              <a:rPr lang="en-US" smtClean="0">
                <a:latin typeface="Arial" charset="0"/>
              </a:rPr>
              <a:t> &gt; </a:t>
            </a:r>
            <a:r>
              <a:rPr lang="en-US" i="1" smtClean="0">
                <a:latin typeface="Arial" charset="0"/>
              </a:rPr>
              <a:t>MC</a:t>
            </a:r>
            <a:endParaRPr lang="en-US" smtClean="0">
              <a:latin typeface="Arial" charset="0"/>
            </a:endParaRPr>
          </a:p>
          <a:p>
            <a:pPr eaLnBrk="1" hangingPunct="1">
              <a:buClr>
                <a:srgbClr val="660066"/>
              </a:buClr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5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736</Words>
  <Application>Microsoft Office PowerPoint</Application>
  <PresentationFormat>On-screen Show (4:3)</PresentationFormat>
  <Paragraphs>213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Public Finance  (MPA405)</vt:lpstr>
      <vt:lpstr>Lecture 2: Efficiency: Criterion and Government</vt:lpstr>
      <vt:lpstr>Positive and Normative Economics </vt:lpstr>
      <vt:lpstr>Normative Evaluation of Resource Use:  The Efficiency Criterion </vt:lpstr>
      <vt:lpstr>Slide 5</vt:lpstr>
      <vt:lpstr>Efficiency Resource Use </vt:lpstr>
      <vt:lpstr>Production Functions </vt:lpstr>
      <vt:lpstr>Constraints </vt:lpstr>
      <vt:lpstr>Productive Efficiency</vt:lpstr>
      <vt:lpstr>Figure Productive Efficiency</vt:lpstr>
      <vt:lpstr>Efficiency Condition </vt:lpstr>
      <vt:lpstr>Figure The Production-Possibility Curve </vt:lpstr>
      <vt:lpstr>Pareto Efficiency </vt:lpstr>
      <vt:lpstr>Constraints </vt:lpstr>
      <vt:lpstr>Figure Efficient Allocation of A Given Amount of Food and Clothing per Year For Two Consumers</vt:lpstr>
      <vt:lpstr>Efficiency Criterion on Consumption and Production </vt:lpstr>
      <vt:lpstr>Interpretation of Efficiency Criterion </vt:lpstr>
      <vt:lpstr>Efficiency and Economic Institutions </vt:lpstr>
      <vt:lpstr>Figure Cost Minimization and Productive Efficiency</vt:lpstr>
      <vt:lpstr>Implications of Figure</vt:lpstr>
      <vt:lpstr>Pure Market Economy and  Pareto Efficiency  Step 1 </vt:lpstr>
      <vt:lpstr>Pure Market Economy and Pareto Efficiency   Step 2 </vt:lpstr>
      <vt:lpstr>Pure Market Economy and Pareto Efficiency  Step 3</vt:lpstr>
      <vt:lpstr>Pure Market Economy and Pareto Efficiency   Step 4 </vt:lpstr>
      <vt:lpstr>Figure 2A.5 Consumer Choice</vt:lpstr>
      <vt:lpstr>Pure Market Economy and Pareto Efficiency   Step 5</vt:lpstr>
      <vt:lpstr>Pure Market Economy and Pareto Efficiency   Final </vt:lpstr>
      <vt:lpstr>Market Imperfections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16</cp:revision>
  <dcterms:created xsi:type="dcterms:W3CDTF">2014-06-28T02:32:53Z</dcterms:created>
  <dcterms:modified xsi:type="dcterms:W3CDTF">2014-06-28T13:17:27Z</dcterms:modified>
</cp:coreProperties>
</file>