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8" r:id="rId2"/>
    <p:sldId id="409" r:id="rId3"/>
    <p:sldId id="364" r:id="rId4"/>
    <p:sldId id="412" r:id="rId5"/>
    <p:sldId id="410" r:id="rId6"/>
    <p:sldId id="365" r:id="rId7"/>
    <p:sldId id="413" r:id="rId8"/>
    <p:sldId id="367" r:id="rId9"/>
    <p:sldId id="368" r:id="rId10"/>
    <p:sldId id="414" r:id="rId11"/>
    <p:sldId id="415" r:id="rId12"/>
    <p:sldId id="369" r:id="rId13"/>
    <p:sldId id="417" r:id="rId14"/>
    <p:sldId id="375" r:id="rId15"/>
    <p:sldId id="378" r:id="rId16"/>
    <p:sldId id="41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11C5A9-5DBB-4FA1-8155-0513C6C89E95}"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11C5A9-5DBB-4FA1-8155-0513C6C89E95}" type="datetimeFigureOut">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11C5A9-5DBB-4FA1-8155-0513C6C89E95}" type="datetimeFigureOut">
              <a:rPr lang="en-US" smtClean="0"/>
              <a:pPr/>
              <a:t>7/10/2014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11C5A9-5DBB-4FA1-8155-0513C6C89E95}" type="datetimeFigureOut">
              <a:rPr lang="en-US" smtClean="0"/>
              <a:pPr/>
              <a:t>7/10/2014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11C5A9-5DBB-4FA1-8155-0513C6C89E95}" type="datetimeFigureOut">
              <a:rPr lang="en-US" smtClean="0"/>
              <a:pPr/>
              <a:t>7/10/2014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1C5A9-5DBB-4FA1-8155-0513C6C89E95}" type="datetimeFigureOut">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1C5A9-5DBB-4FA1-8155-0513C6C89E95}" type="datetimeFigureOut">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1C5A9-5DBB-4FA1-8155-0513C6C89E95}"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60188-92A3-4BD8-B2A4-C6ABCC4F72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11C5A9-5DBB-4FA1-8155-0513C6C89E95}" type="datetimeFigureOut">
              <a:rPr lang="en-US" smtClean="0"/>
              <a:pPr/>
              <a:t>7/10/2014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960188-92A3-4BD8-B2A4-C6ABCC4F72B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8077200" cy="1295400"/>
          </a:xfrm>
        </p:spPr>
        <p:txBody>
          <a:bodyPr/>
          <a:lstStyle/>
          <a:p>
            <a:pPr eaLnBrk="1" hangingPunct="1">
              <a:defRPr/>
            </a:pPr>
            <a:r>
              <a:rPr lang="en-US" dirty="0" smtClean="0"/>
              <a:t>Public Finance </a:t>
            </a:r>
            <a:br>
              <a:rPr lang="en-US" dirty="0" smtClean="0"/>
            </a:br>
            <a:r>
              <a:rPr lang="en-US" sz="2800" dirty="0" smtClean="0"/>
              <a:t>(</a:t>
            </a:r>
            <a:r>
              <a:rPr lang="en-US" sz="2800" dirty="0" err="1" smtClean="0"/>
              <a:t>MPA405</a:t>
            </a:r>
            <a:r>
              <a:rPr lang="en-US" sz="2800" dirty="0" smtClean="0"/>
              <a:t>)</a:t>
            </a:r>
            <a:endParaRPr lang="en-US" dirty="0" smtClean="0"/>
          </a:p>
        </p:txBody>
      </p:sp>
      <p:sp>
        <p:nvSpPr>
          <p:cNvPr id="2051" name="Rectangle 3"/>
          <p:cNvSpPr>
            <a:spLocks noGrp="1" noChangeArrowheads="1"/>
          </p:cNvSpPr>
          <p:nvPr>
            <p:ph type="subTitle" idx="1"/>
          </p:nvPr>
        </p:nvSpPr>
        <p:spPr>
          <a:xfrm>
            <a:off x="5715000" y="3986784"/>
            <a:ext cx="3048000" cy="585216"/>
          </a:xfrm>
        </p:spPr>
        <p:txBody>
          <a:bodyPr>
            <a:normAutofit fontScale="70000" lnSpcReduction="20000"/>
          </a:bodyPr>
          <a:lstStyle/>
          <a:p>
            <a:pPr algn="r" eaLnBrk="1" hangingPunct="1">
              <a:defRPr/>
            </a:pPr>
            <a:r>
              <a:rPr lang="en-US" i="1" dirty="0" smtClean="0"/>
              <a:t>Dr. </a:t>
            </a:r>
            <a:r>
              <a:rPr lang="en-US" i="1" dirty="0" err="1" smtClean="0"/>
              <a:t>Khurrum</a:t>
            </a:r>
            <a:r>
              <a:rPr lang="en-US" i="1" dirty="0" smtClean="0"/>
              <a:t> S. Mughal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pPr>
              <a:defRPr/>
            </a:pPr>
            <a:r>
              <a:rPr lang="en-US" sz="3600" dirty="0" smtClean="0"/>
              <a:t>Lecture 19: </a:t>
            </a:r>
            <a:r>
              <a:rPr lang="en-US" sz="3600" dirty="0" smtClean="0">
                <a:latin typeface="Arial" charset="0"/>
                <a:cs typeface="Times New Roman" pitchFamily="18" charset="0"/>
              </a:rPr>
              <a:t>Social Security and Social Insurance</a:t>
            </a:r>
            <a:endParaRPr lang="en-US" dirty="0" smtClean="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en-US" sz="2800" i="1" dirty="0" smtClean="0"/>
              <a:t>Pay-as-you-go Pension System</a:t>
            </a:r>
            <a:endParaRPr lang="en-US" sz="2800" dirty="0"/>
          </a:p>
        </p:txBody>
      </p:sp>
      <p:sp>
        <p:nvSpPr>
          <p:cNvPr id="30723" name="Rectangle 3"/>
          <p:cNvSpPr>
            <a:spLocks noGrp="1" noChangeArrowheads="1"/>
          </p:cNvSpPr>
          <p:nvPr>
            <p:ph type="body" idx="1"/>
          </p:nvPr>
        </p:nvSpPr>
        <p:spPr>
          <a:xfrm>
            <a:off x="685800" y="1600200"/>
            <a:ext cx="7772400" cy="4800600"/>
          </a:xfrm>
        </p:spPr>
        <p:txBody>
          <a:bodyPr>
            <a:normAutofit/>
          </a:bodyPr>
          <a:lstStyle/>
          <a:p>
            <a:r>
              <a:rPr lang="en-US" dirty="0" smtClean="0"/>
              <a:t>In an </a:t>
            </a:r>
            <a:r>
              <a:rPr lang="en-US" i="1" dirty="0" smtClean="0"/>
              <a:t>unfunded</a:t>
            </a:r>
            <a:r>
              <a:rPr lang="en-US" dirty="0" smtClean="0"/>
              <a:t> defined benefit pension</a:t>
            </a:r>
          </a:p>
          <a:p>
            <a:pPr lvl="1"/>
            <a:r>
              <a:rPr lang="en-US" dirty="0" smtClean="0"/>
              <a:t>no assets are set aside and the benefits are paid for by the employer or other pension sponsor as and when they are paid. </a:t>
            </a:r>
          </a:p>
          <a:p>
            <a:endParaRPr lang="en-US" dirty="0" smtClean="0"/>
          </a:p>
          <a:p>
            <a:r>
              <a:rPr lang="en-US" dirty="0" smtClean="0"/>
              <a:t>Pension arrangements provided by the state in most countries in the world are unfunded, with benefits paid directly from current workers' contributions and taxes.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723">
                                            <p:txEl>
                                              <p:pRg st="1" end="1"/>
                                            </p:txEl>
                                          </p:spTgt>
                                        </p:tgtEl>
                                        <p:attrNameLst>
                                          <p:attrName>style.visibility</p:attrName>
                                        </p:attrNameLst>
                                      </p:cBhvr>
                                      <p:to>
                                        <p:strVal val="visible"/>
                                      </p:to>
                                    </p:set>
                                    <p:animEffect transition="in" filter="wipe(left)">
                                      <p:cBhvr>
                                        <p:cTn id="10" dur="500"/>
                                        <p:tgtEl>
                                          <p:spTgt spid="30723">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0723">
                                            <p:txEl>
                                              <p:pRg st="3" end="3"/>
                                            </p:txEl>
                                          </p:spTgt>
                                        </p:tgtEl>
                                        <p:attrNameLst>
                                          <p:attrName>style.visibility</p:attrName>
                                        </p:attrNameLst>
                                      </p:cBhvr>
                                      <p:to>
                                        <p:strVal val="visible"/>
                                      </p:to>
                                    </p:set>
                                    <p:animEffect transition="in" filter="wipe(left)">
                                      <p:cBhvr>
                                        <p:cTn id="14" dur="500"/>
                                        <p:tgtEl>
                                          <p:spTgt spid="307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en-US" sz="2800" i="1" dirty="0" smtClean="0"/>
              <a:t>Pay-as-you-go Pension System</a:t>
            </a:r>
            <a:endParaRPr lang="en-US" sz="2800" dirty="0"/>
          </a:p>
        </p:txBody>
      </p:sp>
      <p:sp>
        <p:nvSpPr>
          <p:cNvPr id="30723" name="Rectangle 3"/>
          <p:cNvSpPr>
            <a:spLocks noGrp="1" noChangeArrowheads="1"/>
          </p:cNvSpPr>
          <p:nvPr>
            <p:ph type="body" idx="1"/>
          </p:nvPr>
        </p:nvSpPr>
        <p:spPr>
          <a:xfrm>
            <a:off x="685800" y="1447800"/>
            <a:ext cx="7772400" cy="4953000"/>
          </a:xfrm>
        </p:spPr>
        <p:txBody>
          <a:bodyPr>
            <a:normAutofit/>
          </a:bodyPr>
          <a:lstStyle/>
          <a:p>
            <a:r>
              <a:rPr lang="en-US" dirty="0" smtClean="0"/>
              <a:t>Economic Theory</a:t>
            </a:r>
          </a:p>
          <a:p>
            <a:pPr lvl="1"/>
            <a:r>
              <a:rPr lang="en-US" dirty="0" smtClean="0"/>
              <a:t>Distorts saving and work choices</a:t>
            </a:r>
          </a:p>
          <a:p>
            <a:pPr lvl="1"/>
            <a:r>
              <a:rPr lang="en-US" dirty="0" smtClean="0"/>
              <a:t>No conclusive evidence confirms this</a:t>
            </a:r>
          </a:p>
          <a:p>
            <a:endParaRPr lang="en-US" dirty="0" smtClean="0"/>
          </a:p>
          <a:p>
            <a:r>
              <a:rPr lang="en-US" dirty="0" smtClean="0"/>
              <a:t>Combined effect of influence on choices of</a:t>
            </a:r>
          </a:p>
          <a:p>
            <a:pPr lvl="1"/>
            <a:r>
              <a:rPr lang="en-US" dirty="0" smtClean="0"/>
              <a:t>Those who pay taxes to finance</a:t>
            </a:r>
          </a:p>
          <a:p>
            <a:pPr lvl="1"/>
            <a:r>
              <a:rPr lang="en-US" dirty="0" smtClean="0"/>
              <a:t>Those already receiving or close to receiving</a:t>
            </a:r>
          </a:p>
          <a:p>
            <a:pPr lvl="1"/>
            <a:r>
              <a:rPr lang="en-US" dirty="0" smtClean="0"/>
              <a:t>Our analysis is for those who are eligible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723">
                                            <p:txEl>
                                              <p:pRg st="1" end="1"/>
                                            </p:txEl>
                                          </p:spTgt>
                                        </p:tgtEl>
                                        <p:attrNameLst>
                                          <p:attrName>style.visibility</p:attrName>
                                        </p:attrNameLst>
                                      </p:cBhvr>
                                      <p:to>
                                        <p:strVal val="visible"/>
                                      </p:to>
                                    </p:set>
                                    <p:animEffect transition="in" filter="wipe(left)">
                                      <p:cBhvr>
                                        <p:cTn id="10" dur="500"/>
                                        <p:tgtEl>
                                          <p:spTgt spid="3072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0723">
                                            <p:txEl>
                                              <p:pRg st="2" end="2"/>
                                            </p:txEl>
                                          </p:spTgt>
                                        </p:tgtEl>
                                        <p:attrNameLst>
                                          <p:attrName>style.visibility</p:attrName>
                                        </p:attrNameLst>
                                      </p:cBhvr>
                                      <p:to>
                                        <p:strVal val="visible"/>
                                      </p:to>
                                    </p:set>
                                    <p:animEffect transition="in" filter="wipe(left)">
                                      <p:cBhvr>
                                        <p:cTn id="13" dur="500"/>
                                        <p:tgtEl>
                                          <p:spTgt spid="30723">
                                            <p:txEl>
                                              <p:pRg st="2" end="2"/>
                                            </p:txEl>
                                          </p:spTgt>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30723">
                                            <p:txEl>
                                              <p:pRg st="4" end="4"/>
                                            </p:txEl>
                                          </p:spTgt>
                                        </p:tgtEl>
                                        <p:attrNameLst>
                                          <p:attrName>style.visibility</p:attrName>
                                        </p:attrNameLst>
                                      </p:cBhvr>
                                      <p:to>
                                        <p:strVal val="visible"/>
                                      </p:to>
                                    </p:set>
                                    <p:animEffect transition="in" filter="wipe(left)">
                                      <p:cBhvr>
                                        <p:cTn id="17" dur="500"/>
                                        <p:tgtEl>
                                          <p:spTgt spid="30723">
                                            <p:txEl>
                                              <p:pRg st="4" end="4"/>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0723">
                                            <p:txEl>
                                              <p:pRg st="5" end="5"/>
                                            </p:txEl>
                                          </p:spTgt>
                                        </p:tgtEl>
                                        <p:attrNameLst>
                                          <p:attrName>style.visibility</p:attrName>
                                        </p:attrNameLst>
                                      </p:cBhvr>
                                      <p:to>
                                        <p:strVal val="visible"/>
                                      </p:to>
                                    </p:set>
                                    <p:animEffect transition="in" filter="wipe(left)">
                                      <p:cBhvr>
                                        <p:cTn id="20" dur="500"/>
                                        <p:tgtEl>
                                          <p:spTgt spid="30723">
                                            <p:txEl>
                                              <p:pRg st="5" end="5"/>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0723">
                                            <p:txEl>
                                              <p:pRg st="6" end="6"/>
                                            </p:txEl>
                                          </p:spTgt>
                                        </p:tgtEl>
                                        <p:attrNameLst>
                                          <p:attrName>style.visibility</p:attrName>
                                        </p:attrNameLst>
                                      </p:cBhvr>
                                      <p:to>
                                        <p:strVal val="visible"/>
                                      </p:to>
                                    </p:set>
                                    <p:animEffect transition="in" filter="wipe(left)">
                                      <p:cBhvr>
                                        <p:cTn id="23" dur="500"/>
                                        <p:tgtEl>
                                          <p:spTgt spid="30723">
                                            <p:txEl>
                                              <p:pRg st="6" end="6"/>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0723">
                                            <p:txEl>
                                              <p:pRg st="7" end="7"/>
                                            </p:txEl>
                                          </p:spTgt>
                                        </p:tgtEl>
                                        <p:attrNameLst>
                                          <p:attrName>style.visibility</p:attrName>
                                        </p:attrNameLst>
                                      </p:cBhvr>
                                      <p:to>
                                        <p:strVal val="visible"/>
                                      </p:to>
                                    </p:set>
                                    <p:animEffect transition="in" filter="wipe(left)">
                                      <p:cBhvr>
                                        <p:cTn id="26" dur="500"/>
                                        <p:tgtEl>
                                          <p:spTgt spid="307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sz="3200">
                <a:cs typeface="Arial" charset="0"/>
              </a:rPr>
              <a:t>Impact of Social Security on Savings and Work Incentives</a:t>
            </a:r>
            <a:r>
              <a:rPr lang="en-US" sz="3200">
                <a:cs typeface="Times New Roman" pitchFamily="18" charset="0"/>
              </a:rPr>
              <a:t/>
            </a:r>
            <a:br>
              <a:rPr lang="en-US" sz="3200">
                <a:cs typeface="Times New Roman" pitchFamily="18" charset="0"/>
              </a:rPr>
            </a:br>
            <a:r>
              <a:rPr lang="en-US" sz="3200">
                <a:cs typeface="Arial" charset="0"/>
              </a:rPr>
              <a:t>Income and Substitution Effects</a:t>
            </a:r>
            <a:r>
              <a:rPr lang="en-US"/>
              <a:t> </a:t>
            </a:r>
          </a:p>
        </p:txBody>
      </p:sp>
      <p:sp>
        <p:nvSpPr>
          <p:cNvPr id="30723" name="Rectangle 3"/>
          <p:cNvSpPr>
            <a:spLocks noGrp="1" noChangeArrowheads="1"/>
          </p:cNvSpPr>
          <p:nvPr>
            <p:ph type="body" idx="1"/>
          </p:nvPr>
        </p:nvSpPr>
        <p:spPr>
          <a:xfrm>
            <a:off x="685800" y="2286000"/>
            <a:ext cx="7772400" cy="4114800"/>
          </a:xfrm>
        </p:spPr>
        <p:txBody>
          <a:bodyPr>
            <a:normAutofit fontScale="92500"/>
          </a:bodyPr>
          <a:lstStyle/>
          <a:p>
            <a:r>
              <a:rPr lang="en-US" dirty="0">
                <a:latin typeface="Arial" charset="0"/>
                <a:cs typeface="Arial" charset="0"/>
              </a:rPr>
              <a:t>The</a:t>
            </a:r>
            <a:r>
              <a:rPr lang="en-US" dirty="0">
                <a:solidFill>
                  <a:srgbClr val="660066"/>
                </a:solidFill>
                <a:latin typeface="Arial" charset="0"/>
                <a:cs typeface="Arial" charset="0"/>
              </a:rPr>
              <a:t> Substitution Effect l</a:t>
            </a:r>
            <a:r>
              <a:rPr lang="en-US" dirty="0">
                <a:latin typeface="Arial" charset="0"/>
                <a:cs typeface="Arial" charset="0"/>
              </a:rPr>
              <a:t>eads to decreased saving and work.</a:t>
            </a:r>
            <a:endParaRPr lang="en-US" dirty="0">
              <a:cs typeface="Times New Roman" pitchFamily="18" charset="0"/>
            </a:endParaRPr>
          </a:p>
          <a:p>
            <a:r>
              <a:rPr lang="en-US" dirty="0">
                <a:latin typeface="Arial" charset="0"/>
                <a:cs typeface="Arial" charset="0"/>
              </a:rPr>
              <a:t>The</a:t>
            </a:r>
            <a:r>
              <a:rPr lang="en-US" dirty="0">
                <a:solidFill>
                  <a:srgbClr val="660066"/>
                </a:solidFill>
                <a:latin typeface="Arial" charset="0"/>
                <a:cs typeface="Arial" charset="0"/>
              </a:rPr>
              <a:t> Income Effect</a:t>
            </a:r>
            <a:r>
              <a:rPr lang="en-US" dirty="0">
                <a:latin typeface="Arial" charset="0"/>
                <a:cs typeface="Arial" charset="0"/>
              </a:rPr>
              <a:t> may lead to an increase or decrease in savings and work. Most economists believe the income effect also decreases savings and work</a:t>
            </a:r>
            <a:r>
              <a:rPr lang="en-US" dirty="0" smtClean="0">
                <a:latin typeface="Arial" charset="0"/>
                <a:cs typeface="Arial" charset="0"/>
              </a:rPr>
              <a:t>.</a:t>
            </a:r>
          </a:p>
          <a:p>
            <a:r>
              <a:rPr lang="en-US" dirty="0" smtClean="0">
                <a:latin typeface="Arial" charset="0"/>
                <a:cs typeface="Arial" charset="0"/>
              </a:rPr>
              <a:t>We discuss the impact of pension and earnings test on worker’s work incentive</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wipe(left)">
                                      <p:cBhvr>
                                        <p:cTn id="7" dur="500"/>
                                        <p:tgtEl>
                                          <p:spTgt spid="3072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animEffect transition="in" filter="wipe(left)">
                                      <p:cBhvr>
                                        <p:cTn id="11" dur="500"/>
                                        <p:tgtEl>
                                          <p:spTgt spid="3072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animEffect transition="in" filter="wipe(left)">
                                      <p:cBhvr>
                                        <p:cTn id="15" dur="500"/>
                                        <p:tgtEl>
                                          <p:spTgt spid="30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advAuto="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76200"/>
            <a:ext cx="8229600" cy="487362"/>
          </a:xfrm>
        </p:spPr>
        <p:txBody>
          <a:bodyPr>
            <a:normAutofit/>
          </a:bodyPr>
          <a:lstStyle/>
          <a:p>
            <a:r>
              <a:rPr lang="en-US" sz="2400" dirty="0" smtClean="0"/>
              <a:t>Social </a:t>
            </a:r>
            <a:r>
              <a:rPr lang="en-US" sz="2400" dirty="0"/>
              <a:t>Security Pensions and the Work-Leisure Choice</a:t>
            </a:r>
          </a:p>
        </p:txBody>
      </p:sp>
      <p:sp>
        <p:nvSpPr>
          <p:cNvPr id="3174" name="Rectangle 102"/>
          <p:cNvSpPr>
            <a:spLocks noChangeArrowheads="1"/>
          </p:cNvSpPr>
          <p:nvPr/>
        </p:nvSpPr>
        <p:spPr bwMode="auto">
          <a:xfrm rot="16200000">
            <a:off x="-926306" y="3796506"/>
            <a:ext cx="2554288" cy="396875"/>
          </a:xfrm>
          <a:prstGeom prst="rect">
            <a:avLst/>
          </a:prstGeom>
          <a:noFill/>
          <a:ln w="9525">
            <a:noFill/>
            <a:miter lim="800000"/>
            <a:headEnd/>
            <a:tailEnd/>
          </a:ln>
        </p:spPr>
        <p:txBody>
          <a:bodyPr wrap="none" lIns="0" tIns="0" rIns="0" bIns="0">
            <a:spAutoFit/>
          </a:bodyPr>
          <a:lstStyle/>
          <a:p>
            <a:r>
              <a:rPr lang="en-US" sz="2600" b="1">
                <a:solidFill>
                  <a:srgbClr val="660066"/>
                </a:solidFill>
                <a:latin typeface="Arial" charset="0"/>
              </a:rPr>
              <a:t>Income per Day </a:t>
            </a:r>
            <a:endParaRPr lang="en-US"/>
          </a:p>
        </p:txBody>
      </p:sp>
      <p:sp>
        <p:nvSpPr>
          <p:cNvPr id="3175" name="Rectangle 103"/>
          <p:cNvSpPr>
            <a:spLocks noChangeArrowheads="1"/>
          </p:cNvSpPr>
          <p:nvPr/>
        </p:nvSpPr>
        <p:spPr bwMode="auto">
          <a:xfrm>
            <a:off x="481013" y="6249988"/>
            <a:ext cx="3938587" cy="496887"/>
          </a:xfrm>
          <a:prstGeom prst="rect">
            <a:avLst/>
          </a:prstGeom>
          <a:noFill/>
          <a:ln w="9525">
            <a:noFill/>
            <a:miter lim="800000"/>
            <a:headEnd/>
            <a:tailEnd/>
          </a:ln>
        </p:spPr>
        <p:txBody>
          <a:bodyPr wrap="none" lIns="0" tIns="0" rIns="0" bIns="0">
            <a:spAutoFit/>
          </a:bodyPr>
          <a:lstStyle/>
          <a:p>
            <a:r>
              <a:rPr lang="en-US" sz="2600" b="1" dirty="0">
                <a:solidFill>
                  <a:srgbClr val="660066"/>
                </a:solidFill>
                <a:latin typeface="Arial" charset="0"/>
              </a:rPr>
              <a:t>Leisure Hours per Day </a:t>
            </a:r>
            <a:endParaRPr lang="en-US" dirty="0"/>
          </a:p>
        </p:txBody>
      </p:sp>
      <p:sp>
        <p:nvSpPr>
          <p:cNvPr id="3179" name="Line 107"/>
          <p:cNvSpPr>
            <a:spLocks noChangeShapeType="1"/>
          </p:cNvSpPr>
          <p:nvPr/>
        </p:nvSpPr>
        <p:spPr bwMode="auto">
          <a:xfrm>
            <a:off x="622300" y="2489200"/>
            <a:ext cx="3802063" cy="3027363"/>
          </a:xfrm>
          <a:prstGeom prst="line">
            <a:avLst/>
          </a:prstGeom>
          <a:noFill/>
          <a:ln w="55563">
            <a:solidFill>
              <a:srgbClr val="006600"/>
            </a:solidFill>
            <a:round/>
            <a:headEnd/>
            <a:tailEnd/>
          </a:ln>
        </p:spPr>
        <p:txBody>
          <a:bodyPr/>
          <a:lstStyle/>
          <a:p>
            <a:endParaRPr lang="en-US"/>
          </a:p>
        </p:txBody>
      </p:sp>
      <p:sp>
        <p:nvSpPr>
          <p:cNvPr id="3183" name="Rectangle 111"/>
          <p:cNvSpPr>
            <a:spLocks noChangeArrowheads="1"/>
          </p:cNvSpPr>
          <p:nvPr/>
        </p:nvSpPr>
        <p:spPr bwMode="auto">
          <a:xfrm>
            <a:off x="4395788" y="5654675"/>
            <a:ext cx="636587" cy="455613"/>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24 </a:t>
            </a:r>
            <a:endParaRPr lang="en-US"/>
          </a:p>
        </p:txBody>
      </p:sp>
      <p:sp>
        <p:nvSpPr>
          <p:cNvPr id="3184" name="Rectangle 112"/>
          <p:cNvSpPr>
            <a:spLocks noChangeArrowheads="1"/>
          </p:cNvSpPr>
          <p:nvPr/>
        </p:nvSpPr>
        <p:spPr bwMode="auto">
          <a:xfrm>
            <a:off x="4713288" y="4410075"/>
            <a:ext cx="593725" cy="346075"/>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charset="0"/>
              </a:rPr>
              <a:t>$30 </a:t>
            </a:r>
            <a:endParaRPr lang="en-US"/>
          </a:p>
        </p:txBody>
      </p:sp>
      <p:sp>
        <p:nvSpPr>
          <p:cNvPr id="3185" name="Rectangle 113"/>
          <p:cNvSpPr>
            <a:spLocks noChangeArrowheads="1"/>
          </p:cNvSpPr>
          <p:nvPr/>
        </p:nvSpPr>
        <p:spPr bwMode="auto">
          <a:xfrm>
            <a:off x="2363788" y="1258888"/>
            <a:ext cx="330200" cy="396875"/>
          </a:xfrm>
          <a:prstGeom prst="rect">
            <a:avLst/>
          </a:prstGeom>
          <a:noFill/>
          <a:ln w="9525">
            <a:noFill/>
            <a:miter lim="800000"/>
            <a:headEnd/>
            <a:tailEnd/>
          </a:ln>
        </p:spPr>
        <p:txBody>
          <a:bodyPr wrap="none" lIns="0" tIns="0" rIns="0" bIns="0">
            <a:spAutoFit/>
          </a:bodyPr>
          <a:lstStyle/>
          <a:p>
            <a:r>
              <a:rPr lang="en-US" sz="2600" b="1">
                <a:solidFill>
                  <a:srgbClr val="000000"/>
                </a:solidFill>
                <a:latin typeface="Arial" charset="0"/>
              </a:rPr>
              <a:t>A </a:t>
            </a:r>
            <a:endParaRPr lang="en-US" b="1"/>
          </a:p>
        </p:txBody>
      </p:sp>
      <p:sp>
        <p:nvSpPr>
          <p:cNvPr id="3186" name="Rectangle 114"/>
          <p:cNvSpPr>
            <a:spLocks noChangeArrowheads="1"/>
          </p:cNvSpPr>
          <p:nvPr/>
        </p:nvSpPr>
        <p:spPr bwMode="auto">
          <a:xfrm>
            <a:off x="304800" y="2309813"/>
            <a:ext cx="312738"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A </a:t>
            </a:r>
            <a:endParaRPr lang="en-US" i="1"/>
          </a:p>
        </p:txBody>
      </p:sp>
      <p:sp>
        <p:nvSpPr>
          <p:cNvPr id="3188" name="Rectangle 116"/>
          <p:cNvSpPr>
            <a:spLocks noChangeArrowheads="1"/>
          </p:cNvSpPr>
          <p:nvPr/>
        </p:nvSpPr>
        <p:spPr bwMode="auto">
          <a:xfrm>
            <a:off x="4383088" y="4630738"/>
            <a:ext cx="511175" cy="484187"/>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G </a:t>
            </a:r>
            <a:endParaRPr lang="en-US"/>
          </a:p>
        </p:txBody>
      </p:sp>
      <p:grpSp>
        <p:nvGrpSpPr>
          <p:cNvPr id="2" name="Group 120"/>
          <p:cNvGrpSpPr>
            <a:grpSpLocks/>
          </p:cNvGrpSpPr>
          <p:nvPr/>
        </p:nvGrpSpPr>
        <p:grpSpPr bwMode="auto">
          <a:xfrm>
            <a:off x="2101850" y="3663950"/>
            <a:ext cx="2322513" cy="1327150"/>
            <a:chOff x="1550" y="2308"/>
            <a:chExt cx="1463" cy="836"/>
          </a:xfrm>
        </p:grpSpPr>
        <p:sp>
          <p:nvSpPr>
            <p:cNvPr id="3190" name="Line 118"/>
            <p:cNvSpPr>
              <a:spLocks noChangeShapeType="1"/>
            </p:cNvSpPr>
            <p:nvPr/>
          </p:nvSpPr>
          <p:spPr bwMode="auto">
            <a:xfrm>
              <a:off x="1550" y="2308"/>
              <a:ext cx="1036" cy="497"/>
            </a:xfrm>
            <a:prstGeom prst="line">
              <a:avLst/>
            </a:prstGeom>
            <a:noFill/>
            <a:ln w="55563">
              <a:solidFill>
                <a:srgbClr val="006600"/>
              </a:solidFill>
              <a:round/>
              <a:headEnd/>
              <a:tailEnd/>
            </a:ln>
          </p:spPr>
          <p:txBody>
            <a:bodyPr/>
            <a:lstStyle/>
            <a:p>
              <a:endParaRPr lang="en-US"/>
            </a:p>
          </p:txBody>
        </p:sp>
        <p:sp>
          <p:nvSpPr>
            <p:cNvPr id="3191" name="Line 119"/>
            <p:cNvSpPr>
              <a:spLocks noChangeShapeType="1"/>
            </p:cNvSpPr>
            <p:nvPr/>
          </p:nvSpPr>
          <p:spPr bwMode="auto">
            <a:xfrm>
              <a:off x="2586" y="2805"/>
              <a:ext cx="427" cy="339"/>
            </a:xfrm>
            <a:prstGeom prst="line">
              <a:avLst/>
            </a:prstGeom>
            <a:noFill/>
            <a:ln w="55563">
              <a:solidFill>
                <a:srgbClr val="006600"/>
              </a:solidFill>
              <a:round/>
              <a:headEnd/>
              <a:tailEnd/>
            </a:ln>
          </p:spPr>
          <p:txBody>
            <a:bodyPr/>
            <a:lstStyle/>
            <a:p>
              <a:endParaRPr lang="en-US"/>
            </a:p>
          </p:txBody>
        </p:sp>
      </p:grpSp>
      <p:sp>
        <p:nvSpPr>
          <p:cNvPr id="3193" name="Rectangle 121"/>
          <p:cNvSpPr>
            <a:spLocks noChangeArrowheads="1"/>
          </p:cNvSpPr>
          <p:nvPr/>
        </p:nvSpPr>
        <p:spPr bwMode="auto">
          <a:xfrm>
            <a:off x="4230688" y="4991100"/>
            <a:ext cx="484187" cy="484188"/>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B </a:t>
            </a:r>
            <a:endParaRPr lang="en-US"/>
          </a:p>
        </p:txBody>
      </p:sp>
      <p:sp>
        <p:nvSpPr>
          <p:cNvPr id="3197" name="Freeform 125"/>
          <p:cNvSpPr>
            <a:spLocks/>
          </p:cNvSpPr>
          <p:nvPr/>
        </p:nvSpPr>
        <p:spPr bwMode="auto">
          <a:xfrm>
            <a:off x="622300" y="2212975"/>
            <a:ext cx="3981450" cy="3303588"/>
          </a:xfrm>
          <a:custGeom>
            <a:avLst/>
            <a:gdLst/>
            <a:ahLst/>
            <a:cxnLst>
              <a:cxn ang="0">
                <a:pos x="0" y="0"/>
              </a:cxn>
              <a:cxn ang="0">
                <a:pos x="0" y="2081"/>
              </a:cxn>
              <a:cxn ang="0">
                <a:pos x="2508" y="2081"/>
              </a:cxn>
            </a:cxnLst>
            <a:rect l="0" t="0" r="r" b="b"/>
            <a:pathLst>
              <a:path w="2508" h="2081">
                <a:moveTo>
                  <a:pt x="0" y="0"/>
                </a:moveTo>
                <a:lnTo>
                  <a:pt x="0" y="2081"/>
                </a:lnTo>
                <a:lnTo>
                  <a:pt x="2508" y="2081"/>
                </a:lnTo>
              </a:path>
            </a:pathLst>
          </a:custGeom>
          <a:noFill/>
          <a:ln w="55563">
            <a:solidFill>
              <a:srgbClr val="000000"/>
            </a:solidFill>
            <a:prstDash val="solid"/>
            <a:round/>
            <a:headEnd/>
            <a:tailEnd/>
          </a:ln>
        </p:spPr>
        <p:txBody>
          <a:bodyPr/>
          <a:lstStyle/>
          <a:p>
            <a:endParaRPr lang="en-US"/>
          </a:p>
        </p:txBody>
      </p:sp>
      <p:sp>
        <p:nvSpPr>
          <p:cNvPr id="3198" name="Rectangle 126"/>
          <p:cNvSpPr>
            <a:spLocks noChangeArrowheads="1"/>
          </p:cNvSpPr>
          <p:nvPr/>
        </p:nvSpPr>
        <p:spPr bwMode="auto">
          <a:xfrm>
            <a:off x="469900" y="5654675"/>
            <a:ext cx="442913" cy="455613"/>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p>
        </p:txBody>
      </p:sp>
      <p:sp>
        <p:nvSpPr>
          <p:cNvPr id="3199" name="Rectangle 127"/>
          <p:cNvSpPr>
            <a:spLocks noChangeArrowheads="1"/>
          </p:cNvSpPr>
          <p:nvPr/>
        </p:nvSpPr>
        <p:spPr bwMode="auto">
          <a:xfrm>
            <a:off x="1147763" y="5654675"/>
            <a:ext cx="442912" cy="455613"/>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4 </a:t>
            </a:r>
            <a:endParaRPr lang="en-US"/>
          </a:p>
        </p:txBody>
      </p:sp>
      <p:sp>
        <p:nvSpPr>
          <p:cNvPr id="3200" name="Rectangle 128"/>
          <p:cNvSpPr>
            <a:spLocks noChangeArrowheads="1"/>
          </p:cNvSpPr>
          <p:nvPr/>
        </p:nvSpPr>
        <p:spPr bwMode="auto">
          <a:xfrm>
            <a:off x="2005013" y="5654675"/>
            <a:ext cx="442912" cy="455613"/>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9 </a:t>
            </a:r>
            <a:endParaRPr lang="en-US"/>
          </a:p>
        </p:txBody>
      </p:sp>
      <p:sp>
        <p:nvSpPr>
          <p:cNvPr id="3201" name="Rectangle 129"/>
          <p:cNvSpPr>
            <a:spLocks noChangeArrowheads="1"/>
          </p:cNvSpPr>
          <p:nvPr/>
        </p:nvSpPr>
        <p:spPr bwMode="auto">
          <a:xfrm>
            <a:off x="3525838" y="5654675"/>
            <a:ext cx="636587" cy="455613"/>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19 </a:t>
            </a:r>
            <a:endParaRPr lang="en-US"/>
          </a:p>
        </p:txBody>
      </p:sp>
      <p:sp>
        <p:nvSpPr>
          <p:cNvPr id="3202" name="Rectangle 130"/>
          <p:cNvSpPr>
            <a:spLocks noChangeArrowheads="1"/>
          </p:cNvSpPr>
          <p:nvPr/>
        </p:nvSpPr>
        <p:spPr bwMode="auto">
          <a:xfrm>
            <a:off x="2751138" y="5654675"/>
            <a:ext cx="636587" cy="455613"/>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14 </a:t>
            </a:r>
            <a:endParaRPr lang="en-US"/>
          </a:p>
        </p:txBody>
      </p:sp>
      <p:sp>
        <p:nvSpPr>
          <p:cNvPr id="3203" name="Line 131"/>
          <p:cNvSpPr>
            <a:spLocks noChangeShapeType="1"/>
          </p:cNvSpPr>
          <p:nvPr/>
        </p:nvSpPr>
        <p:spPr bwMode="auto">
          <a:xfrm flipV="1">
            <a:off x="4672013" y="4714875"/>
            <a:ext cx="222250" cy="496888"/>
          </a:xfrm>
          <a:prstGeom prst="line">
            <a:avLst/>
          </a:prstGeom>
          <a:noFill/>
          <a:ln w="27051">
            <a:solidFill>
              <a:srgbClr val="000000"/>
            </a:solidFill>
            <a:round/>
            <a:headEnd type="stealth" w="med" len="med"/>
            <a:tailEnd/>
          </a:ln>
        </p:spPr>
        <p:txBody>
          <a:bodyPr/>
          <a:lstStyle/>
          <a:p>
            <a:endParaRPr lang="en-US"/>
          </a:p>
        </p:txBody>
      </p:sp>
      <p:grpSp>
        <p:nvGrpSpPr>
          <p:cNvPr id="3" name="Group 138"/>
          <p:cNvGrpSpPr>
            <a:grpSpLocks/>
          </p:cNvGrpSpPr>
          <p:nvPr/>
        </p:nvGrpSpPr>
        <p:grpSpPr bwMode="auto">
          <a:xfrm>
            <a:off x="3222625" y="2971800"/>
            <a:ext cx="990600" cy="1711325"/>
            <a:chOff x="2256" y="1872"/>
            <a:chExt cx="624" cy="1078"/>
          </a:xfrm>
        </p:grpSpPr>
        <p:sp>
          <p:nvSpPr>
            <p:cNvPr id="3176" name="Rectangle 104"/>
            <p:cNvSpPr>
              <a:spLocks noChangeArrowheads="1"/>
            </p:cNvSpPr>
            <p:nvPr/>
          </p:nvSpPr>
          <p:spPr bwMode="auto">
            <a:xfrm>
              <a:off x="2299" y="1872"/>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2</a:t>
              </a:r>
              <a:r>
                <a:rPr lang="en-US" sz="2600" i="1">
                  <a:solidFill>
                    <a:srgbClr val="000000"/>
                  </a:solidFill>
                  <a:latin typeface="Arial" charset="0"/>
                </a:rPr>
                <a:t> </a:t>
              </a:r>
              <a:endParaRPr lang="en-US"/>
            </a:p>
          </p:txBody>
        </p:sp>
        <p:sp>
          <p:nvSpPr>
            <p:cNvPr id="3204" name="Freeform 132"/>
            <p:cNvSpPr>
              <a:spLocks/>
            </p:cNvSpPr>
            <p:nvPr/>
          </p:nvSpPr>
          <p:spPr bwMode="auto">
            <a:xfrm>
              <a:off x="2256" y="2064"/>
              <a:ext cx="624" cy="886"/>
            </a:xfrm>
            <a:custGeom>
              <a:avLst/>
              <a:gdLst/>
              <a:ahLst/>
              <a:cxnLst>
                <a:cxn ang="0">
                  <a:pos x="0" y="0"/>
                </a:cxn>
                <a:cxn ang="0">
                  <a:pos x="624" y="768"/>
                </a:cxn>
              </a:cxnLst>
              <a:rect l="0" t="0" r="r" b="b"/>
              <a:pathLst>
                <a:path w="624" h="886">
                  <a:moveTo>
                    <a:pt x="0" y="0"/>
                  </a:moveTo>
                  <a:cubicBezTo>
                    <a:pt x="78" y="609"/>
                    <a:pt x="326" y="886"/>
                    <a:pt x="624" y="768"/>
                  </a:cubicBezTo>
                </a:path>
              </a:pathLst>
            </a:custGeom>
            <a:noFill/>
            <a:ln w="57150" cmpd="sng">
              <a:solidFill>
                <a:srgbClr val="006600"/>
              </a:solidFill>
              <a:round/>
              <a:headEnd type="none" w="med" len="med"/>
              <a:tailEnd type="none" w="med" len="med"/>
            </a:ln>
            <a:effectLst/>
          </p:spPr>
          <p:txBody>
            <a:bodyPr wrap="none" anchor="ctr"/>
            <a:lstStyle/>
            <a:p>
              <a:endParaRPr lang="en-US"/>
            </a:p>
          </p:txBody>
        </p:sp>
      </p:grpSp>
      <p:grpSp>
        <p:nvGrpSpPr>
          <p:cNvPr id="6" name="Group 137"/>
          <p:cNvGrpSpPr>
            <a:grpSpLocks/>
          </p:cNvGrpSpPr>
          <p:nvPr/>
        </p:nvGrpSpPr>
        <p:grpSpPr bwMode="auto">
          <a:xfrm>
            <a:off x="2003425" y="3221038"/>
            <a:ext cx="2309813" cy="2295525"/>
            <a:chOff x="1488" y="2029"/>
            <a:chExt cx="1455" cy="1446"/>
          </a:xfrm>
        </p:grpSpPr>
        <p:grpSp>
          <p:nvGrpSpPr>
            <p:cNvPr id="7" name="Group 110"/>
            <p:cNvGrpSpPr>
              <a:grpSpLocks/>
            </p:cNvGrpSpPr>
            <p:nvPr/>
          </p:nvGrpSpPr>
          <p:grpSpPr bwMode="auto">
            <a:xfrm>
              <a:off x="1550" y="2308"/>
              <a:ext cx="1028" cy="1167"/>
              <a:chOff x="1550" y="2308"/>
              <a:chExt cx="1028" cy="1167"/>
            </a:xfrm>
          </p:grpSpPr>
          <p:sp>
            <p:nvSpPr>
              <p:cNvPr id="3180" name="Line 108"/>
              <p:cNvSpPr>
                <a:spLocks noChangeShapeType="1"/>
              </p:cNvSpPr>
              <p:nvPr/>
            </p:nvSpPr>
            <p:spPr bwMode="auto">
              <a:xfrm>
                <a:off x="1550" y="2308"/>
                <a:ext cx="1" cy="1167"/>
              </a:xfrm>
              <a:prstGeom prst="line">
                <a:avLst/>
              </a:prstGeom>
              <a:noFill/>
              <a:ln w="55563" cap="rnd">
                <a:solidFill>
                  <a:srgbClr val="006600"/>
                </a:solidFill>
                <a:prstDash val="sysDot"/>
                <a:round/>
                <a:headEnd/>
                <a:tailEnd/>
              </a:ln>
            </p:spPr>
            <p:txBody>
              <a:bodyPr/>
              <a:lstStyle/>
              <a:p>
                <a:endParaRPr lang="en-US"/>
              </a:p>
            </p:txBody>
          </p:sp>
          <p:sp>
            <p:nvSpPr>
              <p:cNvPr id="3181" name="Line 109"/>
              <p:cNvSpPr>
                <a:spLocks noChangeShapeType="1"/>
              </p:cNvSpPr>
              <p:nvPr/>
            </p:nvSpPr>
            <p:spPr bwMode="auto">
              <a:xfrm>
                <a:off x="2577" y="2805"/>
                <a:ext cx="1" cy="670"/>
              </a:xfrm>
              <a:prstGeom prst="line">
                <a:avLst/>
              </a:prstGeom>
              <a:noFill/>
              <a:ln w="55563" cap="rnd">
                <a:solidFill>
                  <a:srgbClr val="006600"/>
                </a:solidFill>
                <a:prstDash val="sysDot"/>
                <a:round/>
                <a:headEnd/>
                <a:tailEnd/>
              </a:ln>
            </p:spPr>
            <p:txBody>
              <a:bodyPr/>
              <a:lstStyle/>
              <a:p>
                <a:endParaRPr lang="en-US"/>
              </a:p>
            </p:txBody>
          </p:sp>
        </p:grpSp>
        <p:sp>
          <p:nvSpPr>
            <p:cNvPr id="3187" name="Rectangle 115"/>
            <p:cNvSpPr>
              <a:spLocks noChangeArrowheads="1"/>
            </p:cNvSpPr>
            <p:nvPr/>
          </p:nvSpPr>
          <p:spPr bwMode="auto">
            <a:xfrm>
              <a:off x="1524" y="2029"/>
              <a:ext cx="287"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F </a:t>
              </a:r>
              <a:endParaRPr lang="en-US"/>
            </a:p>
          </p:txBody>
        </p:sp>
        <p:sp>
          <p:nvSpPr>
            <p:cNvPr id="3189" name="Rectangle 117"/>
            <p:cNvSpPr>
              <a:spLocks noChangeArrowheads="1"/>
            </p:cNvSpPr>
            <p:nvPr/>
          </p:nvSpPr>
          <p:spPr bwMode="auto">
            <a:xfrm>
              <a:off x="2630" y="2560"/>
              <a:ext cx="313" cy="305"/>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H </a:t>
              </a:r>
              <a:endParaRPr lang="en-US"/>
            </a:p>
          </p:txBody>
        </p:sp>
        <p:sp>
          <p:nvSpPr>
            <p:cNvPr id="3194" name="Oval 122"/>
            <p:cNvSpPr>
              <a:spLocks noChangeArrowheads="1"/>
            </p:cNvSpPr>
            <p:nvPr/>
          </p:nvSpPr>
          <p:spPr bwMode="auto">
            <a:xfrm>
              <a:off x="1488" y="2264"/>
              <a:ext cx="115" cy="115"/>
            </a:xfrm>
            <a:prstGeom prst="ellipse">
              <a:avLst/>
            </a:prstGeom>
            <a:solidFill>
              <a:srgbClr val="660066"/>
            </a:solidFill>
            <a:ln w="26988">
              <a:solidFill>
                <a:srgbClr val="660066"/>
              </a:solidFill>
              <a:round/>
              <a:headEnd/>
              <a:tailEnd/>
            </a:ln>
          </p:spPr>
          <p:txBody>
            <a:bodyPr/>
            <a:lstStyle/>
            <a:p>
              <a:endParaRPr lang="en-US"/>
            </a:p>
          </p:txBody>
        </p:sp>
        <p:sp>
          <p:nvSpPr>
            <p:cNvPr id="3195" name="Oval 123"/>
            <p:cNvSpPr>
              <a:spLocks noChangeArrowheads="1"/>
            </p:cNvSpPr>
            <p:nvPr/>
          </p:nvSpPr>
          <p:spPr bwMode="auto">
            <a:xfrm>
              <a:off x="2516" y="2752"/>
              <a:ext cx="106" cy="105"/>
            </a:xfrm>
            <a:prstGeom prst="ellipse">
              <a:avLst/>
            </a:prstGeom>
            <a:solidFill>
              <a:srgbClr val="660066"/>
            </a:solidFill>
            <a:ln w="26988">
              <a:solidFill>
                <a:srgbClr val="660066"/>
              </a:solidFill>
              <a:round/>
              <a:headEnd/>
              <a:tailEnd/>
            </a:ln>
          </p:spPr>
          <p:txBody>
            <a:bodyPr/>
            <a:lstStyle/>
            <a:p>
              <a:endParaRPr lang="en-US"/>
            </a:p>
          </p:txBody>
        </p:sp>
      </p:grpSp>
      <p:sp>
        <p:nvSpPr>
          <p:cNvPr id="3207" name="AutoShape 135"/>
          <p:cNvSpPr>
            <a:spLocks/>
          </p:cNvSpPr>
          <p:nvPr/>
        </p:nvSpPr>
        <p:spPr bwMode="auto">
          <a:xfrm>
            <a:off x="4467225" y="5010150"/>
            <a:ext cx="152400" cy="457200"/>
          </a:xfrm>
          <a:prstGeom prst="rightBrace">
            <a:avLst>
              <a:gd name="adj1" fmla="val 25000"/>
              <a:gd name="adj2" fmla="val 50000"/>
            </a:avLst>
          </a:prstGeom>
          <a:noFill/>
          <a:ln w="28575">
            <a:solidFill>
              <a:schemeClr val="tx1"/>
            </a:solidFill>
            <a:round/>
            <a:headEnd/>
            <a:tailEnd/>
          </a:ln>
          <a:effectLst/>
        </p:spPr>
        <p:txBody>
          <a:bodyPr wrap="none" anchor="ctr"/>
          <a:lstStyle/>
          <a:p>
            <a:endParaRPr lang="en-US"/>
          </a:p>
        </p:txBody>
      </p:sp>
      <p:sp>
        <p:nvSpPr>
          <p:cNvPr id="69" name="Content Placeholder 39"/>
          <p:cNvSpPr>
            <a:spLocks noGrp="1"/>
          </p:cNvSpPr>
          <p:nvPr>
            <p:ph sz="half" idx="2"/>
          </p:nvPr>
        </p:nvSpPr>
        <p:spPr>
          <a:xfrm>
            <a:off x="5181600" y="685800"/>
            <a:ext cx="3733800" cy="5257800"/>
          </a:xfrm>
        </p:spPr>
        <p:txBody>
          <a:bodyPr>
            <a:noAutofit/>
          </a:bodyPr>
          <a:lstStyle/>
          <a:p>
            <a:r>
              <a:rPr lang="en-US" sz="2000" dirty="0" smtClean="0"/>
              <a:t>Worker not of full retirement age, subject to earnings test</a:t>
            </a:r>
          </a:p>
          <a:p>
            <a:r>
              <a:rPr lang="en-US" sz="2000" dirty="0" smtClean="0"/>
              <a:t>Subsidy shifts Budget Line up with $30 and decreases its slope with more leisure</a:t>
            </a:r>
          </a:p>
          <a:p>
            <a:r>
              <a:rPr lang="en-US" sz="2000" dirty="0" smtClean="0"/>
              <a:t>Point H: $6 per hr, 5 hrs per day, 19 hrs of leisure</a:t>
            </a:r>
          </a:p>
          <a:p>
            <a:r>
              <a:rPr lang="en-US" sz="2000" dirty="0" smtClean="0"/>
              <a:t>15 Hrs per day, $90 per day, 9 hrs for leisure and pension reduced to zero. </a:t>
            </a:r>
          </a:p>
          <a:p>
            <a:pPr lvl="1"/>
            <a:r>
              <a:rPr lang="en-US" sz="1600" dirty="0" smtClean="0"/>
              <a:t>$60 more than wage subject to earnings test</a:t>
            </a:r>
          </a:p>
          <a:p>
            <a:pPr lvl="1"/>
            <a:r>
              <a:rPr lang="en-US" sz="1600" dirty="0" smtClean="0"/>
              <a:t>Pension = 30-60/2=0</a:t>
            </a:r>
          </a:p>
          <a:p>
            <a:r>
              <a:rPr lang="en-US" sz="2000" dirty="0" smtClean="0"/>
              <a:t>Income effect – some earnings without work</a:t>
            </a:r>
          </a:p>
          <a:p>
            <a:r>
              <a:rPr lang="en-US" sz="2000" dirty="0" smtClean="0"/>
              <a:t>Work increases work income but reduces transfer income</a:t>
            </a:r>
          </a:p>
          <a:p>
            <a:pPr lvl="1"/>
            <a:r>
              <a:rPr lang="en-US" sz="1600" dirty="0" smtClean="0"/>
              <a:t>An incentive to substitute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79"/>
                                        </p:tgtEl>
                                        <p:attrNameLst>
                                          <p:attrName>style.visibility</p:attrName>
                                        </p:attrNameLst>
                                      </p:cBhvr>
                                      <p:to>
                                        <p:strVal val="visible"/>
                                      </p:to>
                                    </p:set>
                                    <p:animEffect transition="in" filter="wipe(left)">
                                      <p:cBhvr>
                                        <p:cTn id="7" dur="500"/>
                                        <p:tgtEl>
                                          <p:spTgt spid="317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88"/>
                                        </p:tgtEl>
                                        <p:attrNameLst>
                                          <p:attrName>style.visibility</p:attrName>
                                        </p:attrNameLst>
                                      </p:cBhvr>
                                      <p:to>
                                        <p:strVal val="visible"/>
                                      </p:to>
                                    </p:set>
                                    <p:animEffect transition="in" filter="wipe(up)">
                                      <p:cBhvr>
                                        <p:cTn id="19" dur="500"/>
                                        <p:tgtEl>
                                          <p:spTgt spid="318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93">
                                            <p:txEl>
                                              <p:pRg st="0" end="0"/>
                                            </p:txEl>
                                          </p:spTgt>
                                        </p:tgtEl>
                                        <p:attrNameLst>
                                          <p:attrName>style.visibility</p:attrName>
                                        </p:attrNameLst>
                                      </p:cBhvr>
                                      <p:to>
                                        <p:strVal val="visible"/>
                                      </p:to>
                                    </p:set>
                                    <p:animEffect transition="in" filter="wipe(left)">
                                      <p:cBhvr>
                                        <p:cTn id="23" dur="500"/>
                                        <p:tgtEl>
                                          <p:spTgt spid="3193">
                                            <p:txEl>
                                              <p:pRg st="0" end="0"/>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207"/>
                                        </p:tgtEl>
                                        <p:attrNameLst>
                                          <p:attrName>style.visibility</p:attrName>
                                        </p:attrNameLst>
                                      </p:cBhvr>
                                      <p:to>
                                        <p:strVal val="visible"/>
                                      </p:to>
                                    </p:set>
                                    <p:animEffect transition="in" filter="wipe(left)">
                                      <p:cBhvr>
                                        <p:cTn id="27" dur="500"/>
                                        <p:tgtEl>
                                          <p:spTgt spid="3207"/>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3203"/>
                                        </p:tgtEl>
                                        <p:attrNameLst>
                                          <p:attrName>style.visibility</p:attrName>
                                        </p:attrNameLst>
                                      </p:cBhvr>
                                      <p:to>
                                        <p:strVal val="visible"/>
                                      </p:to>
                                    </p:set>
                                    <p:animEffect transition="in" filter="wipe(up)">
                                      <p:cBhvr>
                                        <p:cTn id="31" dur="500"/>
                                        <p:tgtEl>
                                          <p:spTgt spid="320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184">
                                            <p:txEl>
                                              <p:pRg st="0" end="0"/>
                                            </p:txEl>
                                          </p:spTgt>
                                        </p:tgtEl>
                                        <p:attrNameLst>
                                          <p:attrName>style.visibility</p:attrName>
                                        </p:attrNameLst>
                                      </p:cBhvr>
                                      <p:to>
                                        <p:strVal val="visible"/>
                                      </p:to>
                                    </p:set>
                                    <p:animEffect transition="in" filter="wipe(left)">
                                      <p:cBhvr>
                                        <p:cTn id="35" dur="500"/>
                                        <p:tgtEl>
                                          <p:spTgt spid="318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9" grpId="0" animBg="1"/>
      <p:bldP spid="3184" grpId="0" build="p" autoUpdateAnimBg="0" advAuto="0"/>
      <p:bldP spid="3188" grpId="0" autoUpdateAnimBg="0"/>
      <p:bldP spid="3193" grpId="0" build="p" autoUpdateAnimBg="0" advAuto="0"/>
      <p:bldP spid="3203" grpId="0" animBg="1"/>
      <p:bldP spid="3207"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sz="2400" dirty="0" smtClean="0"/>
              <a:t>Social </a:t>
            </a:r>
            <a:r>
              <a:rPr lang="en-US" sz="2400" dirty="0"/>
              <a:t>Security Pensions and the Work-Leisure Choice</a:t>
            </a:r>
          </a:p>
        </p:txBody>
      </p:sp>
      <p:sp>
        <p:nvSpPr>
          <p:cNvPr id="61" name="Content Placeholder 60"/>
          <p:cNvSpPr>
            <a:spLocks noGrp="1"/>
          </p:cNvSpPr>
          <p:nvPr>
            <p:ph sz="half" idx="1"/>
          </p:nvPr>
        </p:nvSpPr>
        <p:spPr/>
        <p:txBody>
          <a:bodyPr/>
          <a:lstStyle/>
          <a:p>
            <a:r>
              <a:rPr lang="en-US" dirty="0" smtClean="0"/>
              <a:t>Retiree older than the normal retirement age</a:t>
            </a:r>
          </a:p>
          <a:p>
            <a:pPr lvl="1"/>
            <a:r>
              <a:rPr lang="en-US" dirty="0" smtClean="0"/>
              <a:t>Not subject to earnings test</a:t>
            </a:r>
          </a:p>
          <a:p>
            <a:r>
              <a:rPr lang="en-US" dirty="0" smtClean="0"/>
              <a:t>Equilibrium at point E before retirement</a:t>
            </a:r>
          </a:p>
          <a:p>
            <a:r>
              <a:rPr lang="en-US" dirty="0" smtClean="0"/>
              <a:t>At E` after retirement</a:t>
            </a:r>
          </a:p>
          <a:p>
            <a:r>
              <a:rPr lang="en-US" dirty="0" smtClean="0"/>
              <a:t>Only income effect</a:t>
            </a:r>
            <a:endParaRPr lang="en-US" dirty="0"/>
          </a:p>
        </p:txBody>
      </p:sp>
      <p:sp>
        <p:nvSpPr>
          <p:cNvPr id="3149" name="Rectangle 77"/>
          <p:cNvSpPr>
            <a:spLocks noChangeArrowheads="1"/>
          </p:cNvSpPr>
          <p:nvPr/>
        </p:nvSpPr>
        <p:spPr bwMode="auto">
          <a:xfrm>
            <a:off x="5321300" y="1922463"/>
            <a:ext cx="330200"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C </a:t>
            </a:r>
            <a:endParaRPr lang="en-US" i="1"/>
          </a:p>
        </p:txBody>
      </p:sp>
      <p:sp>
        <p:nvSpPr>
          <p:cNvPr id="3150" name="Rectangle 78"/>
          <p:cNvSpPr>
            <a:spLocks noChangeArrowheads="1"/>
          </p:cNvSpPr>
          <p:nvPr/>
        </p:nvSpPr>
        <p:spPr bwMode="auto">
          <a:xfrm>
            <a:off x="5335588" y="2724150"/>
            <a:ext cx="312737"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A </a:t>
            </a:r>
            <a:endParaRPr lang="en-US" i="1"/>
          </a:p>
        </p:txBody>
      </p:sp>
      <p:sp>
        <p:nvSpPr>
          <p:cNvPr id="3151" name="Rectangle 79"/>
          <p:cNvSpPr>
            <a:spLocks noChangeArrowheads="1"/>
          </p:cNvSpPr>
          <p:nvPr/>
        </p:nvSpPr>
        <p:spPr bwMode="auto">
          <a:xfrm>
            <a:off x="8375650" y="4492625"/>
            <a:ext cx="511175" cy="484188"/>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G </a:t>
            </a:r>
            <a:endParaRPr lang="en-US"/>
          </a:p>
        </p:txBody>
      </p:sp>
      <p:sp>
        <p:nvSpPr>
          <p:cNvPr id="3152" name="Rectangle 80"/>
          <p:cNvSpPr>
            <a:spLocks noChangeArrowheads="1"/>
          </p:cNvSpPr>
          <p:nvPr/>
        </p:nvSpPr>
        <p:spPr bwMode="auto">
          <a:xfrm>
            <a:off x="8404225" y="5156200"/>
            <a:ext cx="484188" cy="484188"/>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B </a:t>
            </a:r>
            <a:endParaRPr lang="en-US"/>
          </a:p>
        </p:txBody>
      </p:sp>
      <p:sp>
        <p:nvSpPr>
          <p:cNvPr id="3155" name="Rectangle 83"/>
          <p:cNvSpPr>
            <a:spLocks noChangeArrowheads="1"/>
          </p:cNvSpPr>
          <p:nvPr/>
        </p:nvSpPr>
        <p:spPr bwMode="auto">
          <a:xfrm>
            <a:off x="7312025" y="5667375"/>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1</a:t>
            </a:r>
            <a:r>
              <a:rPr lang="en-US" sz="2600" i="1">
                <a:solidFill>
                  <a:srgbClr val="660066"/>
                </a:solidFill>
                <a:latin typeface="Arial" charset="0"/>
              </a:rPr>
              <a:t> </a:t>
            </a:r>
          </a:p>
        </p:txBody>
      </p:sp>
      <p:sp>
        <p:nvSpPr>
          <p:cNvPr id="3157" name="Rectangle 85"/>
          <p:cNvSpPr>
            <a:spLocks noChangeArrowheads="1"/>
          </p:cNvSpPr>
          <p:nvPr/>
        </p:nvSpPr>
        <p:spPr bwMode="auto">
          <a:xfrm>
            <a:off x="7643813" y="5667375"/>
            <a:ext cx="396875" cy="396875"/>
          </a:xfrm>
          <a:prstGeom prst="rect">
            <a:avLst/>
          </a:prstGeom>
          <a:noFill/>
          <a:ln w="9525">
            <a:noFill/>
            <a:miter lim="800000"/>
            <a:headEnd/>
            <a:tailEnd/>
          </a:ln>
        </p:spPr>
        <p:txBody>
          <a:bodyPr wrap="none" lIns="0" tIns="0" rIns="0" bIns="0">
            <a:spAutoFit/>
          </a:bodyPr>
          <a:lstStyle/>
          <a:p>
            <a:r>
              <a:rPr lang="en-US" sz="2600" i="1">
                <a:solidFill>
                  <a:srgbClr val="660066"/>
                </a:solidFill>
                <a:latin typeface="Arial" charset="0"/>
              </a:rPr>
              <a:t>L</a:t>
            </a:r>
            <a:r>
              <a:rPr lang="en-US" sz="2600" baseline="-25000">
                <a:solidFill>
                  <a:srgbClr val="660066"/>
                </a:solidFill>
                <a:latin typeface="Arial" charset="0"/>
              </a:rPr>
              <a:t>2</a:t>
            </a:r>
            <a:r>
              <a:rPr lang="en-US" sz="2600" i="1">
                <a:solidFill>
                  <a:srgbClr val="660066"/>
                </a:solidFill>
                <a:latin typeface="Arial" charset="0"/>
              </a:rPr>
              <a:t> </a:t>
            </a:r>
          </a:p>
        </p:txBody>
      </p:sp>
      <p:sp>
        <p:nvSpPr>
          <p:cNvPr id="3159" name="Rectangle 87"/>
          <p:cNvSpPr>
            <a:spLocks noChangeArrowheads="1"/>
          </p:cNvSpPr>
          <p:nvPr/>
        </p:nvSpPr>
        <p:spPr bwMode="auto">
          <a:xfrm>
            <a:off x="7450138" y="4313238"/>
            <a:ext cx="484187" cy="484187"/>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3160" name="Rectangle 88"/>
          <p:cNvSpPr>
            <a:spLocks noChangeArrowheads="1"/>
          </p:cNvSpPr>
          <p:nvPr/>
        </p:nvSpPr>
        <p:spPr bwMode="auto">
          <a:xfrm>
            <a:off x="7808913" y="3884613"/>
            <a:ext cx="552450" cy="484187"/>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E' </a:t>
            </a:r>
            <a:endParaRPr lang="en-US"/>
          </a:p>
        </p:txBody>
      </p:sp>
      <p:sp>
        <p:nvSpPr>
          <p:cNvPr id="3161" name="Rectangle 89"/>
          <p:cNvSpPr>
            <a:spLocks noChangeArrowheads="1"/>
          </p:cNvSpPr>
          <p:nvPr/>
        </p:nvSpPr>
        <p:spPr bwMode="auto">
          <a:xfrm>
            <a:off x="5529263" y="5654675"/>
            <a:ext cx="442912" cy="455613"/>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0 </a:t>
            </a:r>
            <a:endParaRPr lang="en-US"/>
          </a:p>
        </p:txBody>
      </p:sp>
      <p:sp>
        <p:nvSpPr>
          <p:cNvPr id="3163" name="Rectangle 91"/>
          <p:cNvSpPr>
            <a:spLocks noChangeArrowheads="1"/>
          </p:cNvSpPr>
          <p:nvPr/>
        </p:nvSpPr>
        <p:spPr bwMode="auto">
          <a:xfrm>
            <a:off x="6953250" y="1258888"/>
            <a:ext cx="330200" cy="396875"/>
          </a:xfrm>
          <a:prstGeom prst="rect">
            <a:avLst/>
          </a:prstGeom>
          <a:noFill/>
          <a:ln w="9525">
            <a:noFill/>
            <a:miter lim="800000"/>
            <a:headEnd/>
            <a:tailEnd/>
          </a:ln>
        </p:spPr>
        <p:txBody>
          <a:bodyPr wrap="none" lIns="0" tIns="0" rIns="0" bIns="0">
            <a:spAutoFit/>
          </a:bodyPr>
          <a:lstStyle/>
          <a:p>
            <a:r>
              <a:rPr lang="en-US" sz="2600" b="1">
                <a:solidFill>
                  <a:srgbClr val="000000"/>
                </a:solidFill>
                <a:latin typeface="Arial" charset="0"/>
              </a:rPr>
              <a:t>B </a:t>
            </a:r>
            <a:endParaRPr lang="en-US" b="1"/>
          </a:p>
        </p:txBody>
      </p:sp>
      <p:sp>
        <p:nvSpPr>
          <p:cNvPr id="3164" name="Rectangle 92"/>
          <p:cNvSpPr>
            <a:spLocks noChangeArrowheads="1"/>
          </p:cNvSpPr>
          <p:nvPr/>
        </p:nvSpPr>
        <p:spPr bwMode="auto">
          <a:xfrm>
            <a:off x="8570913" y="4987925"/>
            <a:ext cx="493712"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charset="0"/>
              </a:rPr>
              <a:t>$30 </a:t>
            </a:r>
            <a:endParaRPr lang="en-US"/>
          </a:p>
        </p:txBody>
      </p:sp>
      <p:sp>
        <p:nvSpPr>
          <p:cNvPr id="3166" name="Line 94"/>
          <p:cNvSpPr>
            <a:spLocks noChangeShapeType="1"/>
          </p:cNvSpPr>
          <p:nvPr/>
        </p:nvSpPr>
        <p:spPr bwMode="auto">
          <a:xfrm flipH="1" flipV="1">
            <a:off x="5653088" y="2917825"/>
            <a:ext cx="2613025" cy="2598738"/>
          </a:xfrm>
          <a:prstGeom prst="line">
            <a:avLst/>
          </a:prstGeom>
          <a:noFill/>
          <a:ln w="55563">
            <a:solidFill>
              <a:srgbClr val="006600"/>
            </a:solidFill>
            <a:round/>
            <a:headEnd/>
            <a:tailEnd/>
          </a:ln>
        </p:spPr>
        <p:txBody>
          <a:bodyPr/>
          <a:lstStyle/>
          <a:p>
            <a:endParaRPr lang="en-US"/>
          </a:p>
        </p:txBody>
      </p:sp>
      <p:sp>
        <p:nvSpPr>
          <p:cNvPr id="3167" name="Line 95"/>
          <p:cNvSpPr>
            <a:spLocks noChangeShapeType="1"/>
          </p:cNvSpPr>
          <p:nvPr/>
        </p:nvSpPr>
        <p:spPr bwMode="auto">
          <a:xfrm flipH="1" flipV="1">
            <a:off x="5653088" y="2101850"/>
            <a:ext cx="2613025" cy="2613025"/>
          </a:xfrm>
          <a:prstGeom prst="line">
            <a:avLst/>
          </a:prstGeom>
          <a:noFill/>
          <a:ln w="55563">
            <a:solidFill>
              <a:srgbClr val="006600"/>
            </a:solidFill>
            <a:round/>
            <a:headEnd/>
            <a:tailEnd/>
          </a:ln>
        </p:spPr>
        <p:txBody>
          <a:bodyPr/>
          <a:lstStyle/>
          <a:p>
            <a:endParaRPr lang="en-US"/>
          </a:p>
        </p:txBody>
      </p:sp>
      <p:sp>
        <p:nvSpPr>
          <p:cNvPr id="3172" name="Rectangle 100"/>
          <p:cNvSpPr>
            <a:spLocks noChangeArrowheads="1"/>
          </p:cNvSpPr>
          <p:nvPr/>
        </p:nvSpPr>
        <p:spPr bwMode="auto">
          <a:xfrm>
            <a:off x="8086725" y="5681663"/>
            <a:ext cx="636588" cy="455612"/>
          </a:xfrm>
          <a:prstGeom prst="rect">
            <a:avLst/>
          </a:prstGeom>
          <a:noFill/>
          <a:ln w="9525">
            <a:noFill/>
            <a:miter lim="800000"/>
            <a:headEnd/>
            <a:tailEnd/>
          </a:ln>
        </p:spPr>
        <p:txBody>
          <a:bodyPr wrap="none" lIns="0" tIns="0" rIns="0" bIns="0">
            <a:spAutoFit/>
          </a:bodyPr>
          <a:lstStyle/>
          <a:p>
            <a:r>
              <a:rPr lang="en-US" sz="2600">
                <a:solidFill>
                  <a:srgbClr val="660066"/>
                </a:solidFill>
                <a:latin typeface="Arial" charset="0"/>
              </a:rPr>
              <a:t>24 </a:t>
            </a:r>
            <a:endParaRPr lang="en-US"/>
          </a:p>
        </p:txBody>
      </p:sp>
      <p:sp>
        <p:nvSpPr>
          <p:cNvPr id="3174" name="Rectangle 102"/>
          <p:cNvSpPr>
            <a:spLocks noChangeArrowheads="1"/>
          </p:cNvSpPr>
          <p:nvPr/>
        </p:nvSpPr>
        <p:spPr bwMode="auto">
          <a:xfrm rot="16200000">
            <a:off x="3794535" y="3454678"/>
            <a:ext cx="2377254" cy="369332"/>
          </a:xfrm>
          <a:prstGeom prst="rect">
            <a:avLst/>
          </a:prstGeom>
          <a:noFill/>
          <a:ln w="9525">
            <a:noFill/>
            <a:miter lim="800000"/>
            <a:headEnd/>
            <a:tailEnd/>
          </a:ln>
        </p:spPr>
        <p:txBody>
          <a:bodyPr wrap="none" lIns="0" tIns="0" rIns="0" bIns="0">
            <a:spAutoFit/>
          </a:bodyPr>
          <a:lstStyle/>
          <a:p>
            <a:r>
              <a:rPr lang="en-US" sz="2400" b="1" dirty="0">
                <a:solidFill>
                  <a:srgbClr val="660066"/>
                </a:solidFill>
                <a:latin typeface="Arial" charset="0"/>
              </a:rPr>
              <a:t>Income per Day </a:t>
            </a:r>
            <a:endParaRPr lang="en-US" sz="1600" dirty="0"/>
          </a:p>
        </p:txBody>
      </p:sp>
      <p:sp>
        <p:nvSpPr>
          <p:cNvPr id="3175" name="Rectangle 103"/>
          <p:cNvSpPr>
            <a:spLocks noChangeArrowheads="1"/>
          </p:cNvSpPr>
          <p:nvPr/>
        </p:nvSpPr>
        <p:spPr bwMode="auto">
          <a:xfrm>
            <a:off x="5715000" y="6249988"/>
            <a:ext cx="3276600" cy="307777"/>
          </a:xfrm>
          <a:prstGeom prst="rect">
            <a:avLst/>
          </a:prstGeom>
          <a:noFill/>
          <a:ln w="9525">
            <a:noFill/>
            <a:miter lim="800000"/>
            <a:headEnd/>
            <a:tailEnd/>
          </a:ln>
        </p:spPr>
        <p:txBody>
          <a:bodyPr wrap="square" lIns="0" tIns="0" rIns="0" bIns="0">
            <a:spAutoFit/>
          </a:bodyPr>
          <a:lstStyle/>
          <a:p>
            <a:r>
              <a:rPr lang="en-US" sz="2000" b="1" dirty="0">
                <a:solidFill>
                  <a:srgbClr val="660066"/>
                </a:solidFill>
                <a:latin typeface="Arial" charset="0"/>
              </a:rPr>
              <a:t>Leisure Hours per Day </a:t>
            </a:r>
            <a:endParaRPr lang="en-US" sz="1400" dirty="0"/>
          </a:p>
        </p:txBody>
      </p:sp>
      <p:sp>
        <p:nvSpPr>
          <p:cNvPr id="3196" name="Freeform 124"/>
          <p:cNvSpPr>
            <a:spLocks/>
          </p:cNvSpPr>
          <p:nvPr/>
        </p:nvSpPr>
        <p:spPr bwMode="auto">
          <a:xfrm>
            <a:off x="5653088" y="1757363"/>
            <a:ext cx="2957512" cy="3759200"/>
          </a:xfrm>
          <a:custGeom>
            <a:avLst/>
            <a:gdLst/>
            <a:ahLst/>
            <a:cxnLst>
              <a:cxn ang="0">
                <a:pos x="0" y="0"/>
              </a:cxn>
              <a:cxn ang="0">
                <a:pos x="0" y="2368"/>
              </a:cxn>
              <a:cxn ang="0">
                <a:pos x="1863" y="2368"/>
              </a:cxn>
            </a:cxnLst>
            <a:rect l="0" t="0" r="r" b="b"/>
            <a:pathLst>
              <a:path w="1863" h="2368">
                <a:moveTo>
                  <a:pt x="0" y="0"/>
                </a:moveTo>
                <a:lnTo>
                  <a:pt x="0" y="2368"/>
                </a:lnTo>
                <a:lnTo>
                  <a:pt x="1863" y="2368"/>
                </a:lnTo>
              </a:path>
            </a:pathLst>
          </a:custGeom>
          <a:noFill/>
          <a:ln w="55563">
            <a:solidFill>
              <a:srgbClr val="000000"/>
            </a:solidFill>
            <a:prstDash val="solid"/>
            <a:round/>
            <a:headEnd/>
            <a:tailEnd/>
          </a:ln>
        </p:spPr>
        <p:txBody>
          <a:bodyPr/>
          <a:lstStyle/>
          <a:p>
            <a:endParaRPr lang="en-US"/>
          </a:p>
        </p:txBody>
      </p:sp>
      <p:grpSp>
        <p:nvGrpSpPr>
          <p:cNvPr id="4" name="Group 141"/>
          <p:cNvGrpSpPr>
            <a:grpSpLocks/>
          </p:cNvGrpSpPr>
          <p:nvPr/>
        </p:nvGrpSpPr>
        <p:grpSpPr bwMode="auto">
          <a:xfrm>
            <a:off x="7423150" y="2209800"/>
            <a:ext cx="844550" cy="3344863"/>
            <a:chOff x="4676" y="1368"/>
            <a:chExt cx="532" cy="2107"/>
          </a:xfrm>
        </p:grpSpPr>
        <p:sp>
          <p:nvSpPr>
            <p:cNvPr id="3165" name="Line 93"/>
            <p:cNvSpPr>
              <a:spLocks noChangeShapeType="1"/>
            </p:cNvSpPr>
            <p:nvPr/>
          </p:nvSpPr>
          <p:spPr bwMode="auto">
            <a:xfrm>
              <a:off x="5207" y="1368"/>
              <a:ext cx="1" cy="2107"/>
            </a:xfrm>
            <a:prstGeom prst="line">
              <a:avLst/>
            </a:prstGeom>
            <a:noFill/>
            <a:ln w="55563" cap="rnd">
              <a:solidFill>
                <a:srgbClr val="006600"/>
              </a:solidFill>
              <a:prstDash val="sysDot"/>
              <a:round/>
              <a:headEnd/>
              <a:tailEnd/>
            </a:ln>
          </p:spPr>
          <p:txBody>
            <a:bodyPr/>
            <a:lstStyle/>
            <a:p>
              <a:endParaRPr lang="en-US"/>
            </a:p>
          </p:txBody>
        </p:sp>
        <p:grpSp>
          <p:nvGrpSpPr>
            <p:cNvPr id="5" name="Group 99"/>
            <p:cNvGrpSpPr>
              <a:grpSpLocks/>
            </p:cNvGrpSpPr>
            <p:nvPr/>
          </p:nvGrpSpPr>
          <p:grpSpPr bwMode="auto">
            <a:xfrm>
              <a:off x="4676" y="2648"/>
              <a:ext cx="210" cy="827"/>
              <a:chOff x="4676" y="2648"/>
              <a:chExt cx="210" cy="827"/>
            </a:xfrm>
          </p:grpSpPr>
          <p:sp>
            <p:nvSpPr>
              <p:cNvPr id="3169" name="Line 97"/>
              <p:cNvSpPr>
                <a:spLocks noChangeShapeType="1"/>
              </p:cNvSpPr>
              <p:nvPr/>
            </p:nvSpPr>
            <p:spPr bwMode="auto">
              <a:xfrm>
                <a:off x="4885" y="2648"/>
                <a:ext cx="1" cy="827"/>
              </a:xfrm>
              <a:prstGeom prst="line">
                <a:avLst/>
              </a:prstGeom>
              <a:noFill/>
              <a:ln w="55563" cap="rnd">
                <a:solidFill>
                  <a:srgbClr val="006600"/>
                </a:solidFill>
                <a:prstDash val="sysDot"/>
                <a:round/>
                <a:headEnd/>
                <a:tailEnd/>
              </a:ln>
            </p:spPr>
            <p:txBody>
              <a:bodyPr/>
              <a:lstStyle/>
              <a:p>
                <a:endParaRPr lang="en-US"/>
              </a:p>
            </p:txBody>
          </p:sp>
          <p:sp>
            <p:nvSpPr>
              <p:cNvPr id="3170" name="Line 98"/>
              <p:cNvSpPr>
                <a:spLocks noChangeShapeType="1"/>
              </p:cNvSpPr>
              <p:nvPr/>
            </p:nvSpPr>
            <p:spPr bwMode="auto">
              <a:xfrm>
                <a:off x="4676" y="2953"/>
                <a:ext cx="1" cy="522"/>
              </a:xfrm>
              <a:prstGeom prst="line">
                <a:avLst/>
              </a:prstGeom>
              <a:noFill/>
              <a:ln w="55563" cap="rnd">
                <a:solidFill>
                  <a:srgbClr val="006600"/>
                </a:solidFill>
                <a:prstDash val="sysDot"/>
                <a:round/>
                <a:headEnd/>
                <a:tailEnd/>
              </a:ln>
            </p:spPr>
            <p:txBody>
              <a:bodyPr/>
              <a:lstStyle/>
              <a:p>
                <a:endParaRPr lang="en-US"/>
              </a:p>
            </p:txBody>
          </p:sp>
        </p:grpSp>
      </p:grpSp>
      <p:grpSp>
        <p:nvGrpSpPr>
          <p:cNvPr id="8" name="Group 140"/>
          <p:cNvGrpSpPr>
            <a:grpSpLocks/>
          </p:cNvGrpSpPr>
          <p:nvPr/>
        </p:nvGrpSpPr>
        <p:grpSpPr bwMode="auto">
          <a:xfrm>
            <a:off x="7297738" y="2930525"/>
            <a:ext cx="849312" cy="1508125"/>
            <a:chOff x="4597" y="1846"/>
            <a:chExt cx="535" cy="950"/>
          </a:xfrm>
        </p:grpSpPr>
        <p:sp>
          <p:nvSpPr>
            <p:cNvPr id="3153" name="Rectangle 81"/>
            <p:cNvSpPr>
              <a:spLocks noChangeArrowheads="1"/>
            </p:cNvSpPr>
            <p:nvPr/>
          </p:nvSpPr>
          <p:spPr bwMode="auto">
            <a:xfrm>
              <a:off x="4597" y="1846"/>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2</a:t>
              </a:r>
              <a:r>
                <a:rPr lang="en-US" sz="2600" i="1">
                  <a:solidFill>
                    <a:srgbClr val="000000"/>
                  </a:solidFill>
                  <a:latin typeface="Arial" charset="0"/>
                </a:rPr>
                <a:t> </a:t>
              </a:r>
            </a:p>
          </p:txBody>
        </p:sp>
        <p:sp>
          <p:nvSpPr>
            <p:cNvPr id="3205" name="Freeform 133"/>
            <p:cNvSpPr>
              <a:spLocks/>
            </p:cNvSpPr>
            <p:nvPr/>
          </p:nvSpPr>
          <p:spPr bwMode="auto">
            <a:xfrm>
              <a:off x="4700" y="2124"/>
              <a:ext cx="432" cy="672"/>
            </a:xfrm>
            <a:custGeom>
              <a:avLst/>
              <a:gdLst/>
              <a:ahLst/>
              <a:cxnLst>
                <a:cxn ang="0">
                  <a:pos x="0" y="0"/>
                </a:cxn>
                <a:cxn ang="0">
                  <a:pos x="432" y="672"/>
                </a:cxn>
              </a:cxnLst>
              <a:rect l="0" t="0" r="r" b="b"/>
              <a:pathLst>
                <a:path w="432" h="672">
                  <a:moveTo>
                    <a:pt x="0" y="0"/>
                  </a:moveTo>
                  <a:cubicBezTo>
                    <a:pt x="32" y="495"/>
                    <a:pt x="276" y="598"/>
                    <a:pt x="432" y="672"/>
                  </a:cubicBezTo>
                </a:path>
              </a:pathLst>
            </a:custGeom>
            <a:noFill/>
            <a:ln w="57150" cmpd="sng">
              <a:solidFill>
                <a:srgbClr val="006600"/>
              </a:solidFill>
              <a:round/>
              <a:headEnd type="none" w="med" len="med"/>
              <a:tailEnd type="none" w="med" len="med"/>
            </a:ln>
            <a:effectLst/>
          </p:spPr>
          <p:txBody>
            <a:bodyPr wrap="none" anchor="ctr"/>
            <a:lstStyle/>
            <a:p>
              <a:endParaRPr lang="en-US"/>
            </a:p>
          </p:txBody>
        </p:sp>
      </p:grpSp>
      <p:grpSp>
        <p:nvGrpSpPr>
          <p:cNvPr id="9" name="Group 139"/>
          <p:cNvGrpSpPr>
            <a:grpSpLocks/>
          </p:cNvGrpSpPr>
          <p:nvPr/>
        </p:nvGrpSpPr>
        <p:grpSpPr bwMode="auto">
          <a:xfrm>
            <a:off x="6953250" y="3678238"/>
            <a:ext cx="819150" cy="1198562"/>
            <a:chOff x="4380" y="2317"/>
            <a:chExt cx="516" cy="755"/>
          </a:xfrm>
        </p:grpSpPr>
        <p:sp>
          <p:nvSpPr>
            <p:cNvPr id="3147" name="Rectangle 75"/>
            <p:cNvSpPr>
              <a:spLocks noChangeArrowheads="1"/>
            </p:cNvSpPr>
            <p:nvPr/>
          </p:nvSpPr>
          <p:spPr bwMode="auto">
            <a:xfrm>
              <a:off x="4380" y="2317"/>
              <a:ext cx="284" cy="250"/>
            </a:xfrm>
            <a:prstGeom prst="rect">
              <a:avLst/>
            </a:prstGeom>
            <a:noFill/>
            <a:ln w="9525">
              <a:noFill/>
              <a:miter lim="800000"/>
              <a:headEnd/>
              <a:tailEnd/>
            </a:ln>
          </p:spPr>
          <p:txBody>
            <a:bodyPr wrap="none" lIns="0" tIns="0" rIns="0" bIns="0">
              <a:spAutoFit/>
            </a:bodyPr>
            <a:lstStyle/>
            <a:p>
              <a:r>
                <a:rPr lang="en-US" sz="2600" i="1">
                  <a:solidFill>
                    <a:srgbClr val="000000"/>
                  </a:solidFill>
                  <a:latin typeface="Arial" charset="0"/>
                </a:rPr>
                <a:t>U</a:t>
              </a:r>
              <a:r>
                <a:rPr lang="en-US" sz="2600" baseline="-25000">
                  <a:solidFill>
                    <a:srgbClr val="000000"/>
                  </a:solidFill>
                  <a:latin typeface="Arial" charset="0"/>
                </a:rPr>
                <a:t>1</a:t>
              </a:r>
              <a:r>
                <a:rPr lang="en-US" sz="2600" i="1">
                  <a:solidFill>
                    <a:srgbClr val="000000"/>
                  </a:solidFill>
                  <a:latin typeface="Arial" charset="0"/>
                </a:rPr>
                <a:t> </a:t>
              </a:r>
            </a:p>
          </p:txBody>
        </p:sp>
        <p:sp>
          <p:nvSpPr>
            <p:cNvPr id="3206" name="Freeform 134"/>
            <p:cNvSpPr>
              <a:spLocks/>
            </p:cNvSpPr>
            <p:nvPr/>
          </p:nvSpPr>
          <p:spPr bwMode="auto">
            <a:xfrm>
              <a:off x="4512" y="2592"/>
              <a:ext cx="384" cy="480"/>
            </a:xfrm>
            <a:custGeom>
              <a:avLst/>
              <a:gdLst/>
              <a:ahLst/>
              <a:cxnLst>
                <a:cxn ang="0">
                  <a:pos x="0" y="0"/>
                </a:cxn>
                <a:cxn ang="0">
                  <a:pos x="384" y="480"/>
                </a:cxn>
              </a:cxnLst>
              <a:rect l="0" t="0" r="r" b="b"/>
              <a:pathLst>
                <a:path w="384" h="480">
                  <a:moveTo>
                    <a:pt x="0" y="0"/>
                  </a:moveTo>
                  <a:cubicBezTo>
                    <a:pt x="104" y="419"/>
                    <a:pt x="384" y="480"/>
                    <a:pt x="384" y="480"/>
                  </a:cubicBezTo>
                </a:path>
              </a:pathLst>
            </a:custGeom>
            <a:noFill/>
            <a:ln w="57150" cmpd="sng">
              <a:solidFill>
                <a:srgbClr val="006600"/>
              </a:solidFill>
              <a:round/>
              <a:headEnd type="none" w="med" len="med"/>
              <a:tailEnd type="none" w="med" len="med"/>
            </a:ln>
            <a:effectLst/>
          </p:spPr>
          <p:txBody>
            <a:bodyPr wrap="none" anchor="ctr"/>
            <a:lstStyle/>
            <a:p>
              <a:endParaRPr lang="en-US"/>
            </a:p>
          </p:txBody>
        </p:sp>
      </p:grpSp>
      <p:sp>
        <p:nvSpPr>
          <p:cNvPr id="3208" name="AutoShape 136"/>
          <p:cNvSpPr>
            <a:spLocks/>
          </p:cNvSpPr>
          <p:nvPr/>
        </p:nvSpPr>
        <p:spPr bwMode="auto">
          <a:xfrm>
            <a:off x="8305800" y="4800600"/>
            <a:ext cx="152400" cy="666750"/>
          </a:xfrm>
          <a:prstGeom prst="rightBrace">
            <a:avLst>
              <a:gd name="adj1" fmla="val 36458"/>
              <a:gd name="adj2" fmla="val 50000"/>
            </a:avLst>
          </a:prstGeom>
          <a:noFill/>
          <a:ln w="28575">
            <a:solidFill>
              <a:schemeClr val="tx1"/>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67"/>
                                        </p:tgtEl>
                                        <p:attrNameLst>
                                          <p:attrName>style.visibility</p:attrName>
                                        </p:attrNameLst>
                                      </p:cBhvr>
                                      <p:to>
                                        <p:strVal val="visible"/>
                                      </p:to>
                                    </p:set>
                                    <p:animEffect transition="in" filter="wipe(left)">
                                      <p:cBhvr>
                                        <p:cTn id="7" dur="500"/>
                                        <p:tgtEl>
                                          <p:spTgt spid="316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66"/>
                                        </p:tgtEl>
                                        <p:attrNameLst>
                                          <p:attrName>style.visibility</p:attrName>
                                        </p:attrNameLst>
                                      </p:cBhvr>
                                      <p:to>
                                        <p:strVal val="visible"/>
                                      </p:to>
                                    </p:set>
                                    <p:animEffect transition="in" filter="wipe(left)">
                                      <p:cBhvr>
                                        <p:cTn id="11" dur="500"/>
                                        <p:tgtEl>
                                          <p:spTgt spid="316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59">
                                            <p:txEl>
                                              <p:pRg st="0" end="0"/>
                                            </p:txEl>
                                          </p:spTgt>
                                        </p:tgtEl>
                                        <p:attrNameLst>
                                          <p:attrName>style.visibility</p:attrName>
                                        </p:attrNameLst>
                                      </p:cBhvr>
                                      <p:to>
                                        <p:strVal val="visible"/>
                                      </p:to>
                                    </p:set>
                                    <p:animEffect transition="in" filter="wipe(left)">
                                      <p:cBhvr>
                                        <p:cTn id="23" dur="500"/>
                                        <p:tgtEl>
                                          <p:spTgt spid="3159">
                                            <p:txEl>
                                              <p:pRg st="0" end="0"/>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160">
                                            <p:txEl>
                                              <p:pRg st="0" end="0"/>
                                            </p:txEl>
                                          </p:spTgt>
                                        </p:tgtEl>
                                        <p:attrNameLst>
                                          <p:attrName>style.visibility</p:attrName>
                                        </p:attrNameLst>
                                      </p:cBhvr>
                                      <p:to>
                                        <p:strVal val="visible"/>
                                      </p:to>
                                    </p:set>
                                    <p:animEffect transition="in" filter="wipe(left)">
                                      <p:cBhvr>
                                        <p:cTn id="27" dur="500"/>
                                        <p:tgtEl>
                                          <p:spTgt spid="3160">
                                            <p:txEl>
                                              <p:pRg st="0" end="0"/>
                                            </p:tx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151">
                                            <p:txEl>
                                              <p:pRg st="0" end="0"/>
                                            </p:txEl>
                                          </p:spTgt>
                                        </p:tgtEl>
                                        <p:attrNameLst>
                                          <p:attrName>style.visibility</p:attrName>
                                        </p:attrNameLst>
                                      </p:cBhvr>
                                      <p:to>
                                        <p:strVal val="visible"/>
                                      </p:to>
                                    </p:set>
                                    <p:animEffect transition="in" filter="wipe(left)">
                                      <p:cBhvr>
                                        <p:cTn id="31" dur="500"/>
                                        <p:tgtEl>
                                          <p:spTgt spid="3151">
                                            <p:txEl>
                                              <p:pRg st="0" end="0"/>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152">
                                            <p:txEl>
                                              <p:pRg st="0" end="0"/>
                                            </p:txEl>
                                          </p:spTgt>
                                        </p:tgtEl>
                                        <p:attrNameLst>
                                          <p:attrName>style.visibility</p:attrName>
                                        </p:attrNameLst>
                                      </p:cBhvr>
                                      <p:to>
                                        <p:strVal val="visible"/>
                                      </p:to>
                                    </p:set>
                                    <p:animEffect transition="in" filter="wipe(left)">
                                      <p:cBhvr>
                                        <p:cTn id="35" dur="500"/>
                                        <p:tgtEl>
                                          <p:spTgt spid="3152">
                                            <p:txEl>
                                              <p:pRg st="0" end="0"/>
                                            </p:tx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208"/>
                                        </p:tgtEl>
                                        <p:attrNameLst>
                                          <p:attrName>style.visibility</p:attrName>
                                        </p:attrNameLst>
                                      </p:cBhvr>
                                      <p:to>
                                        <p:strVal val="visible"/>
                                      </p:to>
                                    </p:set>
                                    <p:animEffect transition="in" filter="wipe(left)">
                                      <p:cBhvr>
                                        <p:cTn id="39" dur="500"/>
                                        <p:tgtEl>
                                          <p:spTgt spid="3208"/>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164">
                                            <p:txEl>
                                              <p:pRg st="0" end="0"/>
                                            </p:txEl>
                                          </p:spTgt>
                                        </p:tgtEl>
                                        <p:attrNameLst>
                                          <p:attrName>style.visibility</p:attrName>
                                        </p:attrNameLst>
                                      </p:cBhvr>
                                      <p:to>
                                        <p:strVal val="visible"/>
                                      </p:to>
                                    </p:set>
                                    <p:animEffect transition="in" filter="wipe(left)">
                                      <p:cBhvr>
                                        <p:cTn id="43" dur="500"/>
                                        <p:tgtEl>
                                          <p:spTgt spid="3164">
                                            <p:txEl>
                                              <p:pRg st="0" end="0"/>
                                            </p:txEl>
                                          </p:spTgt>
                                        </p:tgtEl>
                                      </p:cBhvr>
                                    </p:animEffect>
                                  </p:childTnLst>
                                </p:cTn>
                              </p:par>
                            </p:childTnLst>
                          </p:cTn>
                        </p:par>
                        <p:par>
                          <p:cTn id="44" fill="hold">
                            <p:stCondLst>
                              <p:cond delay="5000"/>
                            </p:stCondLst>
                            <p:childTnLst>
                              <p:par>
                                <p:cTn id="45" presetID="9" presetClass="entr" presetSubtype="0"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dissolve">
                                      <p:cBhvr>
                                        <p:cTn id="4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1" grpId="0" build="p" autoUpdateAnimBg="0" advAuto="0"/>
      <p:bldP spid="3152" grpId="0" build="p" autoUpdateAnimBg="0" advAuto="0"/>
      <p:bldP spid="3159" grpId="0" build="p" autoUpdateAnimBg="0" advAuto="0"/>
      <p:bldP spid="3160" grpId="0" build="p" autoUpdateAnimBg="0" advAuto="0"/>
      <p:bldP spid="3164" grpId="0" build="p" autoUpdateAnimBg="0" advAuto="0"/>
      <p:bldP spid="3166" grpId="0" animBg="1"/>
      <p:bldP spid="3167" grpId="0" animBg="1"/>
      <p:bldP spid="3208"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28600" y="609600"/>
            <a:ext cx="8686800" cy="685800"/>
          </a:xfrm>
        </p:spPr>
        <p:txBody>
          <a:bodyPr>
            <a:normAutofit fontScale="90000"/>
          </a:bodyPr>
          <a:lstStyle/>
          <a:p>
            <a:r>
              <a:rPr lang="en-US" sz="3600">
                <a:cs typeface="Arial" charset="0"/>
              </a:rPr>
              <a:t>Savings Incentives of Social Security</a:t>
            </a:r>
            <a:r>
              <a:rPr lang="en-US">
                <a:cs typeface="Times New Roman" pitchFamily="18" charset="0"/>
              </a:rPr>
              <a:t/>
            </a:r>
            <a:br>
              <a:rPr lang="en-US">
                <a:cs typeface="Times New Roman" pitchFamily="18" charset="0"/>
              </a:rPr>
            </a:br>
            <a:endParaRPr lang="en-US">
              <a:cs typeface="Times New Roman" pitchFamily="18" charset="0"/>
            </a:endParaRPr>
          </a:p>
        </p:txBody>
      </p:sp>
      <p:sp>
        <p:nvSpPr>
          <p:cNvPr id="32771" name="Rectangle 3"/>
          <p:cNvSpPr>
            <a:spLocks noGrp="1" noChangeArrowheads="1"/>
          </p:cNvSpPr>
          <p:nvPr>
            <p:ph type="body" idx="1"/>
          </p:nvPr>
        </p:nvSpPr>
        <p:spPr>
          <a:xfrm>
            <a:off x="228600" y="1066800"/>
            <a:ext cx="8534400" cy="5562600"/>
          </a:xfrm>
        </p:spPr>
        <p:txBody>
          <a:bodyPr/>
          <a:lstStyle/>
          <a:p>
            <a:r>
              <a:rPr lang="en-US" sz="2400" dirty="0">
                <a:solidFill>
                  <a:srgbClr val="660066"/>
                </a:solidFill>
                <a:latin typeface="Arial" charset="0"/>
                <a:cs typeface="Arial" charset="0"/>
              </a:rPr>
              <a:t>Asset Substitution Effect:</a:t>
            </a:r>
            <a:r>
              <a:rPr lang="en-US" sz="2400" dirty="0">
                <a:latin typeface="Arial" charset="0"/>
                <a:cs typeface="Arial" charset="0"/>
              </a:rPr>
              <a:t> People save less than they would if Social Security did not exist because they are substituting government promises of a benefit for private savings. Stated simply, people save less because government is “saving” for them. </a:t>
            </a:r>
            <a:endParaRPr lang="en-US" sz="2400" dirty="0">
              <a:cs typeface="Times New Roman" pitchFamily="18" charset="0"/>
            </a:endParaRPr>
          </a:p>
          <a:p>
            <a:r>
              <a:rPr lang="en-US" sz="2400" dirty="0">
                <a:solidFill>
                  <a:srgbClr val="660066"/>
                </a:solidFill>
                <a:latin typeface="Arial" charset="0"/>
                <a:cs typeface="Arial" charset="0"/>
              </a:rPr>
              <a:t>Induced Retirement Effect:</a:t>
            </a:r>
            <a:r>
              <a:rPr lang="en-US" sz="2400" dirty="0">
                <a:latin typeface="Arial" charset="0"/>
                <a:cs typeface="Arial" charset="0"/>
              </a:rPr>
              <a:t> People save more than they would if Social Security did not exist because they would not have retired or would not have retired as early had Social Security not been there. Given that it does exist, people choose to ultimately retire or retire earlier and save in order to do so. </a:t>
            </a:r>
            <a:endParaRPr lang="en-US" sz="2400" dirty="0">
              <a:cs typeface="Times New Roman" pitchFamily="18" charset="0"/>
            </a:endParaRPr>
          </a:p>
          <a:p>
            <a:r>
              <a:rPr lang="en-US" sz="2400" dirty="0">
                <a:solidFill>
                  <a:srgbClr val="660066"/>
                </a:solidFill>
                <a:latin typeface="Arial" charset="0"/>
                <a:cs typeface="Arial" charset="0"/>
              </a:rPr>
              <a:t>Bequest Effect:</a:t>
            </a:r>
            <a:r>
              <a:rPr lang="en-US" sz="2400" dirty="0">
                <a:latin typeface="Arial" charset="0"/>
                <a:cs typeface="Arial" charset="0"/>
              </a:rPr>
              <a:t> People save more than they would have if Social Security did not exist in order to give more to the children and grandchildren when they die.</a:t>
            </a:r>
            <a:endParaRPr lang="en-US" sz="2400" dirty="0">
              <a:cs typeface="Times New Roman" pitchFamily="18" charset="0"/>
            </a:endParaRPr>
          </a:p>
          <a:p>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wipe(left)">
                                      <p:cBhvr>
                                        <p:cTn id="7" dur="500"/>
                                        <p:tgtEl>
                                          <p:spTgt spid="3277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animEffect transition="in" filter="wipe(left)">
                                      <p:cBhvr>
                                        <p:cTn id="11" dur="500"/>
                                        <p:tgtEl>
                                          <p:spTgt spid="32771">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animEffect transition="in" filter="wipe(left)">
                                      <p:cBhvr>
                                        <p:cTn id="15" dur="500"/>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76200"/>
            <a:ext cx="8229600" cy="411162"/>
          </a:xfrm>
        </p:spPr>
        <p:txBody>
          <a:bodyPr>
            <a:normAutofit fontScale="90000"/>
          </a:bodyPr>
          <a:lstStyle/>
          <a:p>
            <a:r>
              <a:rPr lang="en-US" sz="2400" dirty="0" smtClean="0"/>
              <a:t>The </a:t>
            </a:r>
            <a:r>
              <a:rPr lang="en-US" sz="2400" dirty="0"/>
              <a:t>Asset Substitution Effect</a:t>
            </a:r>
          </a:p>
        </p:txBody>
      </p:sp>
      <p:sp>
        <p:nvSpPr>
          <p:cNvPr id="79" name="Content Placeholder 78"/>
          <p:cNvSpPr>
            <a:spLocks noGrp="1"/>
          </p:cNvSpPr>
          <p:nvPr>
            <p:ph sz="half" idx="2"/>
          </p:nvPr>
        </p:nvSpPr>
        <p:spPr>
          <a:xfrm>
            <a:off x="5486400" y="914400"/>
            <a:ext cx="3581400" cy="5638800"/>
          </a:xfrm>
        </p:spPr>
        <p:txBody>
          <a:bodyPr>
            <a:noAutofit/>
          </a:bodyPr>
          <a:lstStyle/>
          <a:p>
            <a:r>
              <a:rPr lang="en-US" sz="2000" dirty="0" smtClean="0"/>
              <a:t>Saving CB for future use in absence of </a:t>
            </a:r>
            <a:r>
              <a:rPr lang="en-US" sz="2000" dirty="0" err="1" smtClean="0"/>
              <a:t>Govt</a:t>
            </a:r>
            <a:r>
              <a:rPr lang="en-US" sz="2000" dirty="0" smtClean="0"/>
              <a:t> Program</a:t>
            </a:r>
          </a:p>
          <a:p>
            <a:r>
              <a:rPr lang="en-US" sz="2000" dirty="0" smtClean="0"/>
              <a:t>Tax T and promised future consumption G</a:t>
            </a:r>
          </a:p>
          <a:p>
            <a:r>
              <a:rPr lang="en-US" sz="2000" dirty="0" smtClean="0"/>
              <a:t>T less than S, the amount worker would otherwise save annually</a:t>
            </a:r>
          </a:p>
          <a:p>
            <a:r>
              <a:rPr lang="en-US" sz="2000" dirty="0" smtClean="0"/>
              <a:t>Lesser resources at hand to save</a:t>
            </a:r>
          </a:p>
          <a:p>
            <a:r>
              <a:rPr lang="en-US" sz="2000" dirty="0" err="1" smtClean="0"/>
              <a:t>AFD</a:t>
            </a:r>
            <a:r>
              <a:rPr lang="en-US" sz="2000" dirty="0" smtClean="0"/>
              <a:t> – trade current consumption for future</a:t>
            </a:r>
          </a:p>
          <a:p>
            <a:r>
              <a:rPr lang="en-US" sz="2000" dirty="0" smtClean="0"/>
              <a:t>Still saves CD</a:t>
            </a:r>
          </a:p>
          <a:p>
            <a:r>
              <a:rPr lang="en-US" sz="2000" dirty="0" smtClean="0"/>
              <a:t>Asset Substitution effect</a:t>
            </a:r>
          </a:p>
          <a:p>
            <a:pPr lvl="1"/>
            <a:r>
              <a:rPr lang="en-US" sz="1800" dirty="0" smtClean="0"/>
              <a:t>Reduction in saving</a:t>
            </a:r>
            <a:endParaRPr lang="en-US" sz="1800" dirty="0"/>
          </a:p>
        </p:txBody>
      </p:sp>
      <p:sp>
        <p:nvSpPr>
          <p:cNvPr id="4187" name="Rectangle 91"/>
          <p:cNvSpPr>
            <a:spLocks noChangeArrowheads="1"/>
          </p:cNvSpPr>
          <p:nvPr/>
        </p:nvSpPr>
        <p:spPr bwMode="auto">
          <a:xfrm rot="16200000">
            <a:off x="-1963332" y="3094444"/>
            <a:ext cx="4356064" cy="276999"/>
          </a:xfrm>
          <a:prstGeom prst="rect">
            <a:avLst/>
          </a:prstGeom>
          <a:noFill/>
          <a:ln w="9525">
            <a:noFill/>
            <a:miter lim="800000"/>
            <a:headEnd/>
            <a:tailEnd/>
          </a:ln>
        </p:spPr>
        <p:txBody>
          <a:bodyPr wrap="none" lIns="0" tIns="0" rIns="0" bIns="0">
            <a:spAutoFit/>
          </a:bodyPr>
          <a:lstStyle/>
          <a:p>
            <a:r>
              <a:rPr lang="en-US" b="1" dirty="0">
                <a:solidFill>
                  <a:srgbClr val="660066"/>
                </a:solidFill>
                <a:latin typeface="Arial" charset="0"/>
              </a:rPr>
              <a:t>Consumption per Year after Retirement </a:t>
            </a:r>
            <a:endParaRPr lang="en-US" sz="1600" dirty="0"/>
          </a:p>
        </p:txBody>
      </p:sp>
      <p:sp>
        <p:nvSpPr>
          <p:cNvPr id="4191" name="Rectangle 95"/>
          <p:cNvSpPr>
            <a:spLocks noChangeArrowheads="1"/>
          </p:cNvSpPr>
          <p:nvPr/>
        </p:nvSpPr>
        <p:spPr bwMode="auto">
          <a:xfrm>
            <a:off x="762000" y="5775325"/>
            <a:ext cx="4676665" cy="276999"/>
          </a:xfrm>
          <a:prstGeom prst="rect">
            <a:avLst/>
          </a:prstGeom>
          <a:noFill/>
          <a:ln w="9525">
            <a:noFill/>
            <a:miter lim="800000"/>
            <a:headEnd/>
            <a:tailEnd/>
          </a:ln>
        </p:spPr>
        <p:txBody>
          <a:bodyPr wrap="none" lIns="0" tIns="0" rIns="0" bIns="0">
            <a:spAutoFit/>
          </a:bodyPr>
          <a:lstStyle/>
          <a:p>
            <a:r>
              <a:rPr lang="en-US" b="1" dirty="0">
                <a:solidFill>
                  <a:srgbClr val="660066"/>
                </a:solidFill>
                <a:latin typeface="Arial" charset="0"/>
              </a:rPr>
              <a:t>Consumption per Year Prior to Retirement </a:t>
            </a:r>
            <a:endParaRPr lang="en-US" sz="1600" dirty="0"/>
          </a:p>
        </p:txBody>
      </p:sp>
      <p:sp>
        <p:nvSpPr>
          <p:cNvPr id="4193" name="Rectangle 97"/>
          <p:cNvSpPr>
            <a:spLocks noChangeArrowheads="1"/>
          </p:cNvSpPr>
          <p:nvPr/>
        </p:nvSpPr>
        <p:spPr bwMode="auto">
          <a:xfrm>
            <a:off x="1309687" y="4767263"/>
            <a:ext cx="211138" cy="304800"/>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0 </a:t>
            </a:r>
            <a:endParaRPr lang="en-US"/>
          </a:p>
        </p:txBody>
      </p:sp>
      <p:sp>
        <p:nvSpPr>
          <p:cNvPr id="4199" name="Rectangle 103"/>
          <p:cNvSpPr>
            <a:spLocks noChangeArrowheads="1"/>
          </p:cNvSpPr>
          <p:nvPr/>
        </p:nvSpPr>
        <p:spPr bwMode="auto">
          <a:xfrm>
            <a:off x="3189287" y="1146175"/>
            <a:ext cx="254000" cy="304800"/>
          </a:xfrm>
          <a:prstGeom prst="rect">
            <a:avLst/>
          </a:prstGeom>
          <a:noFill/>
          <a:ln w="9525">
            <a:noFill/>
            <a:miter lim="800000"/>
            <a:headEnd/>
            <a:tailEnd/>
          </a:ln>
        </p:spPr>
        <p:txBody>
          <a:bodyPr wrap="none" lIns="0" tIns="0" rIns="0" bIns="0">
            <a:spAutoFit/>
          </a:bodyPr>
          <a:lstStyle/>
          <a:p>
            <a:r>
              <a:rPr lang="en-US" sz="2000" b="1">
                <a:solidFill>
                  <a:srgbClr val="000000"/>
                </a:solidFill>
                <a:latin typeface="Arial" charset="0"/>
              </a:rPr>
              <a:t>A </a:t>
            </a:r>
            <a:endParaRPr lang="en-US"/>
          </a:p>
        </p:txBody>
      </p:sp>
      <p:sp>
        <p:nvSpPr>
          <p:cNvPr id="4200" name="Rectangle 104"/>
          <p:cNvSpPr>
            <a:spLocks noChangeArrowheads="1"/>
          </p:cNvSpPr>
          <p:nvPr/>
        </p:nvSpPr>
        <p:spPr bwMode="auto">
          <a:xfrm>
            <a:off x="1147762" y="1974850"/>
            <a:ext cx="239713"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A </a:t>
            </a:r>
            <a:endParaRPr lang="en-US"/>
          </a:p>
        </p:txBody>
      </p:sp>
      <p:sp>
        <p:nvSpPr>
          <p:cNvPr id="4201" name="Rectangle 105"/>
          <p:cNvSpPr>
            <a:spLocks noChangeArrowheads="1"/>
          </p:cNvSpPr>
          <p:nvPr/>
        </p:nvSpPr>
        <p:spPr bwMode="auto">
          <a:xfrm>
            <a:off x="1133475" y="3094038"/>
            <a:ext cx="184150"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R</a:t>
            </a:r>
            <a:endParaRPr lang="en-US" sz="2000" baseline="-25000">
              <a:solidFill>
                <a:srgbClr val="660066"/>
              </a:solidFill>
              <a:latin typeface="Arial" charset="0"/>
            </a:endParaRPr>
          </a:p>
        </p:txBody>
      </p:sp>
      <p:sp>
        <p:nvSpPr>
          <p:cNvPr id="4202" name="Rectangle 106"/>
          <p:cNvSpPr>
            <a:spLocks noChangeArrowheads="1"/>
          </p:cNvSpPr>
          <p:nvPr/>
        </p:nvSpPr>
        <p:spPr bwMode="auto">
          <a:xfrm>
            <a:off x="1119187" y="3633788"/>
            <a:ext cx="196850"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G</a:t>
            </a:r>
            <a:endParaRPr lang="en-US" sz="2000" baseline="-25000">
              <a:solidFill>
                <a:srgbClr val="660066"/>
              </a:solidFill>
              <a:latin typeface="Arial" charset="0"/>
            </a:endParaRPr>
          </a:p>
        </p:txBody>
      </p:sp>
      <p:sp>
        <p:nvSpPr>
          <p:cNvPr id="4207" name="Freeform 111"/>
          <p:cNvSpPr>
            <a:spLocks/>
          </p:cNvSpPr>
          <p:nvPr/>
        </p:nvSpPr>
        <p:spPr bwMode="auto">
          <a:xfrm>
            <a:off x="1447800" y="3246438"/>
            <a:ext cx="1133475" cy="1423987"/>
          </a:xfrm>
          <a:custGeom>
            <a:avLst/>
            <a:gdLst/>
            <a:ahLst/>
            <a:cxnLst>
              <a:cxn ang="0">
                <a:pos x="0" y="0"/>
              </a:cxn>
              <a:cxn ang="0">
                <a:pos x="714" y="0"/>
              </a:cxn>
              <a:cxn ang="0">
                <a:pos x="714" y="897"/>
              </a:cxn>
            </a:cxnLst>
            <a:rect l="0" t="0" r="r" b="b"/>
            <a:pathLst>
              <a:path w="714" h="897">
                <a:moveTo>
                  <a:pt x="0" y="0"/>
                </a:moveTo>
                <a:lnTo>
                  <a:pt x="714" y="0"/>
                </a:lnTo>
                <a:lnTo>
                  <a:pt x="714" y="897"/>
                </a:lnTo>
              </a:path>
            </a:pathLst>
          </a:custGeom>
          <a:noFill/>
          <a:ln w="55563" cap="rnd">
            <a:solidFill>
              <a:srgbClr val="006600"/>
            </a:solidFill>
            <a:prstDash val="sysDot"/>
            <a:round/>
            <a:headEnd/>
            <a:tailEnd/>
          </a:ln>
        </p:spPr>
        <p:txBody>
          <a:bodyPr/>
          <a:lstStyle/>
          <a:p>
            <a:endParaRPr lang="en-US"/>
          </a:p>
        </p:txBody>
      </p:sp>
      <p:sp>
        <p:nvSpPr>
          <p:cNvPr id="4209" name="Line 113"/>
          <p:cNvSpPr>
            <a:spLocks noChangeShapeType="1"/>
          </p:cNvSpPr>
          <p:nvPr/>
        </p:nvSpPr>
        <p:spPr bwMode="auto">
          <a:xfrm>
            <a:off x="3162300" y="3813175"/>
            <a:ext cx="857250" cy="857250"/>
          </a:xfrm>
          <a:prstGeom prst="line">
            <a:avLst/>
          </a:prstGeom>
          <a:noFill/>
          <a:ln w="55563">
            <a:solidFill>
              <a:srgbClr val="000000"/>
            </a:solidFill>
            <a:round/>
            <a:headEnd/>
            <a:tailEnd/>
          </a:ln>
        </p:spPr>
        <p:txBody>
          <a:bodyPr/>
          <a:lstStyle/>
          <a:p>
            <a:endParaRPr lang="en-US"/>
          </a:p>
        </p:txBody>
      </p:sp>
      <p:sp>
        <p:nvSpPr>
          <p:cNvPr id="4211" name="Line 115"/>
          <p:cNvSpPr>
            <a:spLocks noChangeShapeType="1"/>
          </p:cNvSpPr>
          <p:nvPr/>
        </p:nvSpPr>
        <p:spPr bwMode="auto">
          <a:xfrm>
            <a:off x="1447800" y="3798888"/>
            <a:ext cx="1714500" cy="1587"/>
          </a:xfrm>
          <a:prstGeom prst="line">
            <a:avLst/>
          </a:prstGeom>
          <a:noFill/>
          <a:ln w="55563" cap="rnd">
            <a:solidFill>
              <a:srgbClr val="006600"/>
            </a:solidFill>
            <a:prstDash val="sysDot"/>
            <a:round/>
            <a:headEnd/>
            <a:tailEnd/>
          </a:ln>
        </p:spPr>
        <p:txBody>
          <a:bodyPr/>
          <a:lstStyle/>
          <a:p>
            <a:endParaRPr lang="en-US"/>
          </a:p>
        </p:txBody>
      </p:sp>
      <p:grpSp>
        <p:nvGrpSpPr>
          <p:cNvPr id="3" name="Group 184"/>
          <p:cNvGrpSpPr>
            <a:grpSpLocks/>
          </p:cNvGrpSpPr>
          <p:nvPr/>
        </p:nvGrpSpPr>
        <p:grpSpPr bwMode="auto">
          <a:xfrm>
            <a:off x="1447800" y="2112963"/>
            <a:ext cx="1716087" cy="2557462"/>
            <a:chOff x="1119" y="1331"/>
            <a:chExt cx="1081" cy="1611"/>
          </a:xfrm>
        </p:grpSpPr>
        <p:sp>
          <p:nvSpPr>
            <p:cNvPr id="4248" name="Line 152"/>
            <p:cNvSpPr>
              <a:spLocks noChangeShapeType="1"/>
            </p:cNvSpPr>
            <p:nvPr/>
          </p:nvSpPr>
          <p:spPr bwMode="auto">
            <a:xfrm>
              <a:off x="1119" y="1331"/>
              <a:ext cx="1080" cy="1071"/>
            </a:xfrm>
            <a:prstGeom prst="line">
              <a:avLst/>
            </a:prstGeom>
            <a:noFill/>
            <a:ln w="55563">
              <a:solidFill>
                <a:srgbClr val="006600"/>
              </a:solidFill>
              <a:round/>
              <a:headEnd/>
              <a:tailEnd/>
            </a:ln>
          </p:spPr>
          <p:txBody>
            <a:bodyPr/>
            <a:lstStyle/>
            <a:p>
              <a:endParaRPr lang="en-US"/>
            </a:p>
          </p:txBody>
        </p:sp>
        <p:sp>
          <p:nvSpPr>
            <p:cNvPr id="4249" name="Line 153"/>
            <p:cNvSpPr>
              <a:spLocks noChangeShapeType="1"/>
            </p:cNvSpPr>
            <p:nvPr/>
          </p:nvSpPr>
          <p:spPr bwMode="auto">
            <a:xfrm>
              <a:off x="2199" y="2393"/>
              <a:ext cx="1" cy="549"/>
            </a:xfrm>
            <a:prstGeom prst="line">
              <a:avLst/>
            </a:prstGeom>
            <a:noFill/>
            <a:ln w="55563">
              <a:solidFill>
                <a:srgbClr val="006600"/>
              </a:solidFill>
              <a:round/>
              <a:headEnd/>
              <a:tailEnd/>
            </a:ln>
          </p:spPr>
          <p:txBody>
            <a:bodyPr/>
            <a:lstStyle/>
            <a:p>
              <a:endParaRPr lang="en-US"/>
            </a:p>
          </p:txBody>
        </p:sp>
      </p:grpSp>
      <p:grpSp>
        <p:nvGrpSpPr>
          <p:cNvPr id="4" name="Group 172"/>
          <p:cNvGrpSpPr>
            <a:grpSpLocks/>
          </p:cNvGrpSpPr>
          <p:nvPr/>
        </p:nvGrpSpPr>
        <p:grpSpPr bwMode="auto">
          <a:xfrm>
            <a:off x="2927350" y="3743325"/>
            <a:ext cx="277812" cy="401638"/>
            <a:chOff x="2051" y="2358"/>
            <a:chExt cx="175" cy="253"/>
          </a:xfrm>
        </p:grpSpPr>
        <p:sp>
          <p:nvSpPr>
            <p:cNvPr id="4204" name="Rectangle 108"/>
            <p:cNvSpPr>
              <a:spLocks noChangeArrowheads="1"/>
            </p:cNvSpPr>
            <p:nvPr/>
          </p:nvSpPr>
          <p:spPr bwMode="auto">
            <a:xfrm>
              <a:off x="2051" y="2419"/>
              <a:ext cx="142"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F </a:t>
              </a:r>
              <a:endParaRPr lang="en-US"/>
            </a:p>
          </p:txBody>
        </p:sp>
        <p:sp>
          <p:nvSpPr>
            <p:cNvPr id="4252" name="Oval 156"/>
            <p:cNvSpPr>
              <a:spLocks noChangeArrowheads="1"/>
            </p:cNvSpPr>
            <p:nvPr/>
          </p:nvSpPr>
          <p:spPr bwMode="auto">
            <a:xfrm>
              <a:off x="2155" y="2358"/>
              <a:ext cx="71" cy="71"/>
            </a:xfrm>
            <a:prstGeom prst="ellipse">
              <a:avLst/>
            </a:prstGeom>
            <a:solidFill>
              <a:srgbClr val="660066"/>
            </a:solidFill>
            <a:ln w="26988">
              <a:solidFill>
                <a:srgbClr val="660066"/>
              </a:solidFill>
              <a:round/>
              <a:headEnd/>
              <a:tailEnd/>
            </a:ln>
          </p:spPr>
          <p:txBody>
            <a:bodyPr/>
            <a:lstStyle/>
            <a:p>
              <a:endParaRPr lang="en-US"/>
            </a:p>
          </p:txBody>
        </p:sp>
      </p:grpSp>
      <p:sp>
        <p:nvSpPr>
          <p:cNvPr id="4253" name="Freeform 157"/>
          <p:cNvSpPr>
            <a:spLocks/>
          </p:cNvSpPr>
          <p:nvPr/>
        </p:nvSpPr>
        <p:spPr bwMode="auto">
          <a:xfrm>
            <a:off x="1447800" y="1504950"/>
            <a:ext cx="3082925" cy="3165475"/>
          </a:xfrm>
          <a:custGeom>
            <a:avLst/>
            <a:gdLst/>
            <a:ahLst/>
            <a:cxnLst>
              <a:cxn ang="0">
                <a:pos x="0" y="0"/>
              </a:cxn>
              <a:cxn ang="0">
                <a:pos x="0" y="1994"/>
              </a:cxn>
              <a:cxn ang="0">
                <a:pos x="1942" y="1994"/>
              </a:cxn>
            </a:cxnLst>
            <a:rect l="0" t="0" r="r" b="b"/>
            <a:pathLst>
              <a:path w="1942" h="1994">
                <a:moveTo>
                  <a:pt x="0" y="0"/>
                </a:moveTo>
                <a:lnTo>
                  <a:pt x="0" y="1994"/>
                </a:lnTo>
                <a:lnTo>
                  <a:pt x="1942" y="1994"/>
                </a:lnTo>
              </a:path>
            </a:pathLst>
          </a:custGeom>
          <a:noFill/>
          <a:ln w="55563">
            <a:solidFill>
              <a:srgbClr val="000000"/>
            </a:solidFill>
            <a:prstDash val="solid"/>
            <a:round/>
            <a:headEnd/>
            <a:tailEnd/>
          </a:ln>
        </p:spPr>
        <p:txBody>
          <a:bodyPr/>
          <a:lstStyle/>
          <a:p>
            <a:endParaRPr lang="en-US"/>
          </a:p>
        </p:txBody>
      </p:sp>
      <p:grpSp>
        <p:nvGrpSpPr>
          <p:cNvPr id="6" name="Group 179"/>
          <p:cNvGrpSpPr>
            <a:grpSpLocks/>
          </p:cNvGrpSpPr>
          <p:nvPr/>
        </p:nvGrpSpPr>
        <p:grpSpPr bwMode="auto">
          <a:xfrm>
            <a:off x="2490787" y="4776788"/>
            <a:ext cx="1524000" cy="954087"/>
            <a:chOff x="1776" y="3009"/>
            <a:chExt cx="960" cy="601"/>
          </a:xfrm>
        </p:grpSpPr>
        <p:sp>
          <p:nvSpPr>
            <p:cNvPr id="4205" name="Rectangle 109"/>
            <p:cNvSpPr>
              <a:spLocks noChangeArrowheads="1"/>
            </p:cNvSpPr>
            <p:nvPr/>
          </p:nvSpPr>
          <p:spPr bwMode="auto">
            <a:xfrm>
              <a:off x="2200" y="3418"/>
              <a:ext cx="151" cy="192"/>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S </a:t>
              </a:r>
              <a:endParaRPr lang="en-US"/>
            </a:p>
          </p:txBody>
        </p:sp>
        <p:sp>
          <p:nvSpPr>
            <p:cNvPr id="4206" name="Rectangle 110"/>
            <p:cNvSpPr>
              <a:spLocks noChangeArrowheads="1"/>
            </p:cNvSpPr>
            <p:nvPr/>
          </p:nvSpPr>
          <p:spPr bwMode="auto">
            <a:xfrm>
              <a:off x="2396" y="3105"/>
              <a:ext cx="98" cy="192"/>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T</a:t>
              </a:r>
              <a:endParaRPr lang="en-US">
                <a:solidFill>
                  <a:srgbClr val="660066"/>
                </a:solidFill>
              </a:endParaRPr>
            </a:p>
          </p:txBody>
        </p:sp>
        <p:sp>
          <p:nvSpPr>
            <p:cNvPr id="4208" name="Rectangle 112"/>
            <p:cNvSpPr>
              <a:spLocks noChangeArrowheads="1"/>
            </p:cNvSpPr>
            <p:nvPr/>
          </p:nvSpPr>
          <p:spPr bwMode="auto">
            <a:xfrm>
              <a:off x="1964" y="3105"/>
              <a:ext cx="138" cy="192"/>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S'</a:t>
              </a:r>
              <a:endParaRPr lang="en-US">
                <a:solidFill>
                  <a:srgbClr val="660066"/>
                </a:solidFill>
              </a:endParaRPr>
            </a:p>
          </p:txBody>
        </p:sp>
        <p:sp>
          <p:nvSpPr>
            <p:cNvPr id="4256" name="AutoShape 160"/>
            <p:cNvSpPr>
              <a:spLocks/>
            </p:cNvSpPr>
            <p:nvPr/>
          </p:nvSpPr>
          <p:spPr bwMode="auto">
            <a:xfrm rot="-5400000">
              <a:off x="2160" y="2817"/>
              <a:ext cx="192" cy="960"/>
            </a:xfrm>
            <a:prstGeom prst="leftBrace">
              <a:avLst>
                <a:gd name="adj1" fmla="val 41667"/>
                <a:gd name="adj2" fmla="val 50000"/>
              </a:avLst>
            </a:prstGeom>
            <a:noFill/>
            <a:ln w="28575">
              <a:solidFill>
                <a:srgbClr val="660066"/>
              </a:solidFill>
              <a:round/>
              <a:headEnd/>
              <a:tailEnd/>
            </a:ln>
            <a:effectLst/>
          </p:spPr>
          <p:txBody>
            <a:bodyPr wrap="none" anchor="ctr"/>
            <a:lstStyle/>
            <a:p>
              <a:endParaRPr lang="en-US"/>
            </a:p>
          </p:txBody>
        </p:sp>
        <p:sp>
          <p:nvSpPr>
            <p:cNvPr id="4257" name="AutoShape 161"/>
            <p:cNvSpPr>
              <a:spLocks/>
            </p:cNvSpPr>
            <p:nvPr/>
          </p:nvSpPr>
          <p:spPr bwMode="auto">
            <a:xfrm rot="16200000" flipV="1">
              <a:off x="1992" y="2841"/>
              <a:ext cx="48" cy="384"/>
            </a:xfrm>
            <a:prstGeom prst="leftBrace">
              <a:avLst>
                <a:gd name="adj1" fmla="val 66667"/>
                <a:gd name="adj2" fmla="val 50000"/>
              </a:avLst>
            </a:prstGeom>
            <a:noFill/>
            <a:ln w="28575">
              <a:solidFill>
                <a:srgbClr val="660066"/>
              </a:solidFill>
              <a:round/>
              <a:headEnd/>
              <a:tailEnd/>
            </a:ln>
            <a:effectLst/>
          </p:spPr>
          <p:txBody>
            <a:bodyPr wrap="none" anchor="ctr"/>
            <a:lstStyle/>
            <a:p>
              <a:endParaRPr lang="en-US"/>
            </a:p>
          </p:txBody>
        </p:sp>
        <p:sp>
          <p:nvSpPr>
            <p:cNvPr id="4258" name="AutoShape 162"/>
            <p:cNvSpPr>
              <a:spLocks/>
            </p:cNvSpPr>
            <p:nvPr/>
          </p:nvSpPr>
          <p:spPr bwMode="auto">
            <a:xfrm rot="16200000" flipV="1">
              <a:off x="2424" y="2841"/>
              <a:ext cx="48" cy="384"/>
            </a:xfrm>
            <a:prstGeom prst="leftBrace">
              <a:avLst>
                <a:gd name="adj1" fmla="val 66667"/>
                <a:gd name="adj2" fmla="val 50000"/>
              </a:avLst>
            </a:prstGeom>
            <a:noFill/>
            <a:ln w="28575">
              <a:solidFill>
                <a:srgbClr val="660066"/>
              </a:solidFill>
              <a:round/>
              <a:headEnd/>
              <a:tailEnd/>
            </a:ln>
            <a:effectLst/>
          </p:spPr>
          <p:txBody>
            <a:bodyPr wrap="none" anchor="ctr"/>
            <a:lstStyle/>
            <a:p>
              <a:endParaRPr lang="en-US"/>
            </a:p>
          </p:txBody>
        </p:sp>
      </p:grpSp>
      <p:sp>
        <p:nvSpPr>
          <p:cNvPr id="4259" name="Rectangle 163"/>
          <p:cNvSpPr>
            <a:spLocks noChangeArrowheads="1"/>
          </p:cNvSpPr>
          <p:nvPr/>
        </p:nvSpPr>
        <p:spPr bwMode="auto">
          <a:xfrm>
            <a:off x="3929062" y="4787900"/>
            <a:ext cx="169863"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B</a:t>
            </a:r>
            <a:endParaRPr lang="en-US"/>
          </a:p>
        </p:txBody>
      </p:sp>
      <p:sp>
        <p:nvSpPr>
          <p:cNvPr id="4260" name="Rectangle 164"/>
          <p:cNvSpPr>
            <a:spLocks noChangeArrowheads="1"/>
          </p:cNvSpPr>
          <p:nvPr/>
        </p:nvSpPr>
        <p:spPr bwMode="auto">
          <a:xfrm>
            <a:off x="2459037" y="4787900"/>
            <a:ext cx="184150" cy="304800"/>
          </a:xfrm>
          <a:prstGeom prst="rect">
            <a:avLst/>
          </a:prstGeom>
          <a:noFill/>
          <a:ln w="9525">
            <a:noFill/>
            <a:miter lim="800000"/>
            <a:headEnd/>
            <a:tailEnd/>
          </a:ln>
        </p:spPr>
        <p:txBody>
          <a:bodyPr wrap="none" lIns="0" tIns="0" rIns="0" bIns="0">
            <a:spAutoFit/>
          </a:bodyPr>
          <a:lstStyle/>
          <a:p>
            <a:r>
              <a:rPr lang="en-US" sz="2000" i="1" dirty="0">
                <a:solidFill>
                  <a:srgbClr val="660066"/>
                </a:solidFill>
                <a:latin typeface="Arial" charset="0"/>
              </a:rPr>
              <a:t>C</a:t>
            </a:r>
            <a:endParaRPr lang="en-US" dirty="0"/>
          </a:p>
        </p:txBody>
      </p:sp>
      <p:sp>
        <p:nvSpPr>
          <p:cNvPr id="4261" name="Rectangle 165"/>
          <p:cNvSpPr>
            <a:spLocks noChangeArrowheads="1"/>
          </p:cNvSpPr>
          <p:nvPr/>
        </p:nvSpPr>
        <p:spPr bwMode="auto">
          <a:xfrm>
            <a:off x="3100387" y="4787900"/>
            <a:ext cx="184150" cy="304800"/>
          </a:xfrm>
          <a:prstGeom prst="rect">
            <a:avLst/>
          </a:prstGeom>
          <a:noFill/>
          <a:ln w="9525">
            <a:noFill/>
            <a:miter lim="800000"/>
            <a:headEnd/>
            <a:tailEnd/>
          </a:ln>
        </p:spPr>
        <p:txBody>
          <a:bodyPr wrap="none" lIns="0" tIns="0" rIns="0" bIns="0">
            <a:spAutoFit/>
          </a:bodyPr>
          <a:lstStyle/>
          <a:p>
            <a:r>
              <a:rPr lang="en-US" sz="2000" i="1" dirty="0">
                <a:solidFill>
                  <a:srgbClr val="660066"/>
                </a:solidFill>
                <a:latin typeface="Arial" charset="0"/>
              </a:rPr>
              <a:t>D</a:t>
            </a:r>
            <a:endParaRPr lang="en-US" dirty="0"/>
          </a:p>
        </p:txBody>
      </p:sp>
      <p:grpSp>
        <p:nvGrpSpPr>
          <p:cNvPr id="7" name="Group 181"/>
          <p:cNvGrpSpPr>
            <a:grpSpLocks/>
          </p:cNvGrpSpPr>
          <p:nvPr/>
        </p:nvGrpSpPr>
        <p:grpSpPr bwMode="auto">
          <a:xfrm>
            <a:off x="457200" y="3843338"/>
            <a:ext cx="935037" cy="762000"/>
            <a:chOff x="483" y="2421"/>
            <a:chExt cx="589" cy="480"/>
          </a:xfrm>
        </p:grpSpPr>
        <p:sp>
          <p:nvSpPr>
            <p:cNvPr id="4188" name="Rectangle 92"/>
            <p:cNvSpPr>
              <a:spLocks noChangeArrowheads="1"/>
            </p:cNvSpPr>
            <p:nvPr/>
          </p:nvSpPr>
          <p:spPr bwMode="auto">
            <a:xfrm>
              <a:off x="536" y="2465"/>
              <a:ext cx="312" cy="125"/>
            </a:xfrm>
            <a:prstGeom prst="rect">
              <a:avLst/>
            </a:prstGeom>
            <a:noFill/>
            <a:ln w="9525">
              <a:noFill/>
              <a:miter lim="800000"/>
              <a:headEnd/>
              <a:tailEnd/>
            </a:ln>
          </p:spPr>
          <p:txBody>
            <a:bodyPr wrap="none" lIns="0" tIns="0" rIns="0" bIns="0">
              <a:spAutoFit/>
            </a:bodyPr>
            <a:lstStyle/>
            <a:p>
              <a:r>
                <a:rPr lang="en-US" sz="1300">
                  <a:solidFill>
                    <a:srgbClr val="660066"/>
                  </a:solidFill>
                  <a:latin typeface="Arial" charset="0"/>
                </a:rPr>
                <a:t>Social </a:t>
              </a:r>
              <a:endParaRPr lang="en-US"/>
            </a:p>
          </p:txBody>
        </p:sp>
        <p:sp>
          <p:nvSpPr>
            <p:cNvPr id="4189" name="Rectangle 93"/>
            <p:cNvSpPr>
              <a:spLocks noChangeArrowheads="1"/>
            </p:cNvSpPr>
            <p:nvPr/>
          </p:nvSpPr>
          <p:spPr bwMode="auto">
            <a:xfrm>
              <a:off x="483" y="2605"/>
              <a:ext cx="405" cy="125"/>
            </a:xfrm>
            <a:prstGeom prst="rect">
              <a:avLst/>
            </a:prstGeom>
            <a:noFill/>
            <a:ln w="9525">
              <a:noFill/>
              <a:miter lim="800000"/>
              <a:headEnd/>
              <a:tailEnd/>
            </a:ln>
          </p:spPr>
          <p:txBody>
            <a:bodyPr wrap="none" lIns="0" tIns="0" rIns="0" bIns="0">
              <a:spAutoFit/>
            </a:bodyPr>
            <a:lstStyle/>
            <a:p>
              <a:r>
                <a:rPr lang="en-US" sz="1300">
                  <a:solidFill>
                    <a:srgbClr val="660066"/>
                  </a:solidFill>
                  <a:latin typeface="Arial" charset="0"/>
                </a:rPr>
                <a:t>Security </a:t>
              </a:r>
              <a:endParaRPr lang="en-US"/>
            </a:p>
          </p:txBody>
        </p:sp>
        <p:sp>
          <p:nvSpPr>
            <p:cNvPr id="4190" name="Rectangle 94"/>
            <p:cNvSpPr>
              <a:spLocks noChangeArrowheads="1"/>
            </p:cNvSpPr>
            <p:nvPr/>
          </p:nvSpPr>
          <p:spPr bwMode="auto">
            <a:xfrm>
              <a:off x="492" y="2735"/>
              <a:ext cx="405" cy="125"/>
            </a:xfrm>
            <a:prstGeom prst="rect">
              <a:avLst/>
            </a:prstGeom>
            <a:noFill/>
            <a:ln w="9525">
              <a:noFill/>
              <a:miter lim="800000"/>
              <a:headEnd/>
              <a:tailEnd/>
            </a:ln>
          </p:spPr>
          <p:txBody>
            <a:bodyPr wrap="none" lIns="0" tIns="0" rIns="0" bIns="0">
              <a:spAutoFit/>
            </a:bodyPr>
            <a:lstStyle/>
            <a:p>
              <a:r>
                <a:rPr lang="en-US" sz="1300">
                  <a:solidFill>
                    <a:srgbClr val="660066"/>
                  </a:solidFill>
                  <a:latin typeface="Arial" charset="0"/>
                </a:rPr>
                <a:t>Pension </a:t>
              </a:r>
              <a:endParaRPr lang="en-US"/>
            </a:p>
          </p:txBody>
        </p:sp>
        <p:sp>
          <p:nvSpPr>
            <p:cNvPr id="4262" name="AutoShape 166"/>
            <p:cNvSpPr>
              <a:spLocks/>
            </p:cNvSpPr>
            <p:nvPr/>
          </p:nvSpPr>
          <p:spPr bwMode="auto">
            <a:xfrm flipV="1">
              <a:off x="976" y="2421"/>
              <a:ext cx="96" cy="480"/>
            </a:xfrm>
            <a:prstGeom prst="leftBrace">
              <a:avLst>
                <a:gd name="adj1" fmla="val 41667"/>
                <a:gd name="adj2" fmla="val 50000"/>
              </a:avLst>
            </a:prstGeom>
            <a:noFill/>
            <a:ln w="28575">
              <a:solidFill>
                <a:srgbClr val="660066"/>
              </a:solidFill>
              <a:round/>
              <a:headEnd/>
              <a:tailEnd/>
            </a:ln>
            <a:effectLst/>
          </p:spPr>
          <p:txBody>
            <a:bodyPr wrap="none" anchor="ctr"/>
            <a:lstStyle/>
            <a:p>
              <a:endParaRPr lang="en-US"/>
            </a:p>
          </p:txBody>
        </p:sp>
      </p:grpSp>
      <p:grpSp>
        <p:nvGrpSpPr>
          <p:cNvPr id="9" name="Group 177"/>
          <p:cNvGrpSpPr>
            <a:grpSpLocks/>
          </p:cNvGrpSpPr>
          <p:nvPr/>
        </p:nvGrpSpPr>
        <p:grpSpPr bwMode="auto">
          <a:xfrm>
            <a:off x="2109787" y="2262188"/>
            <a:ext cx="1771650" cy="1758950"/>
            <a:chOff x="1536" y="1425"/>
            <a:chExt cx="1116" cy="1108"/>
          </a:xfrm>
        </p:grpSpPr>
        <p:sp>
          <p:nvSpPr>
            <p:cNvPr id="4194" name="Rectangle 98"/>
            <p:cNvSpPr>
              <a:spLocks noChangeArrowheads="1"/>
            </p:cNvSpPr>
            <p:nvPr/>
          </p:nvSpPr>
          <p:spPr bwMode="auto">
            <a:xfrm>
              <a:off x="2434" y="2341"/>
              <a:ext cx="218"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1</a:t>
              </a:r>
              <a:r>
                <a:rPr lang="en-US" sz="2000" i="1">
                  <a:solidFill>
                    <a:srgbClr val="000000"/>
                  </a:solidFill>
                  <a:latin typeface="Arial" charset="0"/>
                </a:rPr>
                <a:t> </a:t>
              </a:r>
              <a:endParaRPr lang="en-US"/>
            </a:p>
          </p:txBody>
        </p:sp>
        <p:sp>
          <p:nvSpPr>
            <p:cNvPr id="4264" name="Freeform 168"/>
            <p:cNvSpPr>
              <a:spLocks/>
            </p:cNvSpPr>
            <p:nvPr/>
          </p:nvSpPr>
          <p:spPr bwMode="auto">
            <a:xfrm>
              <a:off x="1536" y="1425"/>
              <a:ext cx="864" cy="1008"/>
            </a:xfrm>
            <a:custGeom>
              <a:avLst/>
              <a:gdLst/>
              <a:ahLst/>
              <a:cxnLst>
                <a:cxn ang="0">
                  <a:pos x="0" y="0"/>
                </a:cxn>
                <a:cxn ang="0">
                  <a:pos x="864" y="1008"/>
                </a:cxn>
              </a:cxnLst>
              <a:rect l="0" t="0" r="r" b="b"/>
              <a:pathLst>
                <a:path w="864" h="1008">
                  <a:moveTo>
                    <a:pt x="0" y="0"/>
                  </a:moveTo>
                  <a:cubicBezTo>
                    <a:pt x="123" y="591"/>
                    <a:pt x="351" y="690"/>
                    <a:pt x="864" y="1008"/>
                  </a:cubicBezTo>
                </a:path>
              </a:pathLst>
            </a:custGeom>
            <a:noFill/>
            <a:ln w="57150" cmpd="sng">
              <a:solidFill>
                <a:srgbClr val="006600"/>
              </a:solidFill>
              <a:round/>
              <a:headEnd type="none" w="med" len="med"/>
              <a:tailEnd type="none" w="med" len="med"/>
            </a:ln>
            <a:effectLst/>
          </p:spPr>
          <p:txBody>
            <a:bodyPr wrap="none" anchor="ctr"/>
            <a:lstStyle/>
            <a:p>
              <a:endParaRPr lang="en-US"/>
            </a:p>
          </p:txBody>
        </p:sp>
      </p:grpSp>
      <p:grpSp>
        <p:nvGrpSpPr>
          <p:cNvPr id="10" name="Group 171"/>
          <p:cNvGrpSpPr>
            <a:grpSpLocks/>
          </p:cNvGrpSpPr>
          <p:nvPr/>
        </p:nvGrpSpPr>
        <p:grpSpPr bwMode="auto">
          <a:xfrm>
            <a:off x="2532062" y="3025775"/>
            <a:ext cx="385763" cy="304800"/>
            <a:chOff x="1802" y="1906"/>
            <a:chExt cx="243" cy="192"/>
          </a:xfrm>
        </p:grpSpPr>
        <p:sp>
          <p:nvSpPr>
            <p:cNvPr id="4203" name="Rectangle 107"/>
            <p:cNvSpPr>
              <a:spLocks noChangeArrowheads="1"/>
            </p:cNvSpPr>
            <p:nvPr/>
          </p:nvSpPr>
          <p:spPr bwMode="auto">
            <a:xfrm>
              <a:off x="1894" y="1906"/>
              <a:ext cx="151"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E </a:t>
              </a:r>
              <a:endParaRPr lang="en-US"/>
            </a:p>
          </p:txBody>
        </p:sp>
        <p:sp>
          <p:nvSpPr>
            <p:cNvPr id="4251" name="Oval 155"/>
            <p:cNvSpPr>
              <a:spLocks noChangeArrowheads="1"/>
            </p:cNvSpPr>
            <p:nvPr/>
          </p:nvSpPr>
          <p:spPr bwMode="auto">
            <a:xfrm>
              <a:off x="1802" y="2009"/>
              <a:ext cx="62" cy="71"/>
            </a:xfrm>
            <a:prstGeom prst="ellipse">
              <a:avLst/>
            </a:prstGeom>
            <a:solidFill>
              <a:srgbClr val="660066"/>
            </a:solidFill>
            <a:ln w="26988">
              <a:solidFill>
                <a:srgbClr val="660066"/>
              </a:solidFill>
              <a:round/>
              <a:headEnd/>
              <a:tailEnd/>
            </a:ln>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07"/>
                                        </p:tgtEl>
                                        <p:attrNameLst>
                                          <p:attrName>style.visibility</p:attrName>
                                        </p:attrNameLst>
                                      </p:cBhvr>
                                      <p:to>
                                        <p:strVal val="visible"/>
                                      </p:to>
                                    </p:set>
                                    <p:animEffect transition="in" filter="wipe(left)">
                                      <p:cBhvr>
                                        <p:cTn id="7" dur="500"/>
                                        <p:tgtEl>
                                          <p:spTgt spid="420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11"/>
                                        </p:tgtEl>
                                        <p:attrNameLst>
                                          <p:attrName>style.visibility</p:attrName>
                                        </p:attrNameLst>
                                      </p:cBhvr>
                                      <p:to>
                                        <p:strVal val="visible"/>
                                      </p:to>
                                    </p:set>
                                    <p:animEffect transition="in" filter="wipe(left)">
                                      <p:cBhvr>
                                        <p:cTn id="11" dur="500"/>
                                        <p:tgtEl>
                                          <p:spTgt spid="42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209"/>
                                        </p:tgtEl>
                                        <p:attrNameLst>
                                          <p:attrName>style.visibility</p:attrName>
                                        </p:attrNameLst>
                                      </p:cBhvr>
                                      <p:to>
                                        <p:strVal val="visible"/>
                                      </p:to>
                                    </p:set>
                                    <p:animEffect transition="in" filter="wipe(up)">
                                      <p:cBhvr>
                                        <p:cTn id="27" dur="500"/>
                                        <p:tgtEl>
                                          <p:spTgt spid="4209"/>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up)">
                                      <p:cBhvr>
                                        <p:cTn id="35" dur="500"/>
                                        <p:tgtEl>
                                          <p:spTgt spid="6"/>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righ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7" grpId="0" animBg="1"/>
      <p:bldP spid="4209" grpId="0" animBg="1"/>
      <p:bldP spid="4211"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685800" y="-76200"/>
            <a:ext cx="7772400" cy="609600"/>
          </a:xfrm>
        </p:spPr>
        <p:txBody>
          <a:bodyPr/>
          <a:lstStyle/>
          <a:p>
            <a:r>
              <a:rPr lang="en-US" sz="2400" dirty="0" smtClean="0"/>
              <a:t>The </a:t>
            </a:r>
            <a:r>
              <a:rPr lang="en-US" sz="2400" dirty="0"/>
              <a:t>Asset Substitution Effect</a:t>
            </a:r>
          </a:p>
        </p:txBody>
      </p:sp>
      <p:sp>
        <p:nvSpPr>
          <p:cNvPr id="4187" name="Rectangle 91"/>
          <p:cNvSpPr>
            <a:spLocks noChangeArrowheads="1"/>
          </p:cNvSpPr>
          <p:nvPr/>
        </p:nvSpPr>
        <p:spPr bwMode="auto">
          <a:xfrm rot="16200000">
            <a:off x="2317768" y="3094444"/>
            <a:ext cx="4356064" cy="276999"/>
          </a:xfrm>
          <a:prstGeom prst="rect">
            <a:avLst/>
          </a:prstGeom>
          <a:noFill/>
          <a:ln w="9525">
            <a:noFill/>
            <a:miter lim="800000"/>
            <a:headEnd/>
            <a:tailEnd/>
          </a:ln>
        </p:spPr>
        <p:txBody>
          <a:bodyPr wrap="none" lIns="0" tIns="0" rIns="0" bIns="0">
            <a:spAutoFit/>
          </a:bodyPr>
          <a:lstStyle/>
          <a:p>
            <a:r>
              <a:rPr lang="en-US" b="1" dirty="0">
                <a:solidFill>
                  <a:srgbClr val="660066"/>
                </a:solidFill>
                <a:latin typeface="Arial" charset="0"/>
              </a:rPr>
              <a:t>Consumption per Year after Retirement </a:t>
            </a:r>
            <a:endParaRPr lang="en-US" sz="1600" dirty="0"/>
          </a:p>
        </p:txBody>
      </p:sp>
      <p:sp>
        <p:nvSpPr>
          <p:cNvPr id="4191" name="Rectangle 95"/>
          <p:cNvSpPr>
            <a:spLocks noChangeArrowheads="1"/>
          </p:cNvSpPr>
          <p:nvPr/>
        </p:nvSpPr>
        <p:spPr bwMode="auto">
          <a:xfrm>
            <a:off x="3983037" y="5775325"/>
            <a:ext cx="4676665" cy="276999"/>
          </a:xfrm>
          <a:prstGeom prst="rect">
            <a:avLst/>
          </a:prstGeom>
          <a:noFill/>
          <a:ln w="9525">
            <a:noFill/>
            <a:miter lim="800000"/>
            <a:headEnd/>
            <a:tailEnd/>
          </a:ln>
        </p:spPr>
        <p:txBody>
          <a:bodyPr wrap="none" lIns="0" tIns="0" rIns="0" bIns="0">
            <a:spAutoFit/>
          </a:bodyPr>
          <a:lstStyle/>
          <a:p>
            <a:r>
              <a:rPr lang="en-US" b="1" dirty="0">
                <a:solidFill>
                  <a:srgbClr val="660066"/>
                </a:solidFill>
                <a:latin typeface="Arial" charset="0"/>
              </a:rPr>
              <a:t>Consumption per Year Prior to Retirement </a:t>
            </a:r>
            <a:endParaRPr lang="en-US" sz="1600" dirty="0"/>
          </a:p>
        </p:txBody>
      </p:sp>
      <p:grpSp>
        <p:nvGrpSpPr>
          <p:cNvPr id="2" name="Group 185"/>
          <p:cNvGrpSpPr>
            <a:grpSpLocks/>
          </p:cNvGrpSpPr>
          <p:nvPr/>
        </p:nvGrpSpPr>
        <p:grpSpPr bwMode="auto">
          <a:xfrm>
            <a:off x="5937250" y="2182813"/>
            <a:ext cx="1108075" cy="2528887"/>
            <a:chOff x="3740" y="1375"/>
            <a:chExt cx="698" cy="1593"/>
          </a:xfrm>
        </p:grpSpPr>
        <p:sp>
          <p:nvSpPr>
            <p:cNvPr id="4214" name="Line 118"/>
            <p:cNvSpPr>
              <a:spLocks noChangeShapeType="1"/>
            </p:cNvSpPr>
            <p:nvPr/>
          </p:nvSpPr>
          <p:spPr bwMode="auto">
            <a:xfrm>
              <a:off x="3740" y="1375"/>
              <a:ext cx="688" cy="679"/>
            </a:xfrm>
            <a:prstGeom prst="line">
              <a:avLst/>
            </a:prstGeom>
            <a:noFill/>
            <a:ln w="55563">
              <a:solidFill>
                <a:srgbClr val="006600"/>
              </a:solidFill>
              <a:round/>
              <a:headEnd/>
              <a:tailEnd/>
            </a:ln>
          </p:spPr>
          <p:txBody>
            <a:bodyPr/>
            <a:lstStyle/>
            <a:p>
              <a:endParaRPr lang="en-US"/>
            </a:p>
          </p:txBody>
        </p:sp>
        <p:sp>
          <p:nvSpPr>
            <p:cNvPr id="4215" name="Line 119"/>
            <p:cNvSpPr>
              <a:spLocks noChangeShapeType="1"/>
            </p:cNvSpPr>
            <p:nvPr/>
          </p:nvSpPr>
          <p:spPr bwMode="auto">
            <a:xfrm>
              <a:off x="4437" y="2062"/>
              <a:ext cx="1" cy="906"/>
            </a:xfrm>
            <a:prstGeom prst="line">
              <a:avLst/>
            </a:prstGeom>
            <a:noFill/>
            <a:ln w="55563">
              <a:solidFill>
                <a:srgbClr val="006600"/>
              </a:solidFill>
              <a:round/>
              <a:headEnd/>
              <a:tailEnd/>
            </a:ln>
          </p:spPr>
          <p:txBody>
            <a:bodyPr/>
            <a:lstStyle/>
            <a:p>
              <a:endParaRPr lang="en-US"/>
            </a:p>
          </p:txBody>
        </p:sp>
      </p:grpSp>
      <p:sp>
        <p:nvSpPr>
          <p:cNvPr id="4222" name="Rectangle 126"/>
          <p:cNvSpPr>
            <a:spLocks noChangeArrowheads="1"/>
          </p:cNvSpPr>
          <p:nvPr/>
        </p:nvSpPr>
        <p:spPr bwMode="auto">
          <a:xfrm>
            <a:off x="7402513" y="1146175"/>
            <a:ext cx="254000" cy="304800"/>
          </a:xfrm>
          <a:prstGeom prst="rect">
            <a:avLst/>
          </a:prstGeom>
          <a:noFill/>
          <a:ln w="9525">
            <a:noFill/>
            <a:miter lim="800000"/>
            <a:headEnd/>
            <a:tailEnd/>
          </a:ln>
        </p:spPr>
        <p:txBody>
          <a:bodyPr wrap="none" lIns="0" tIns="0" rIns="0" bIns="0">
            <a:spAutoFit/>
          </a:bodyPr>
          <a:lstStyle/>
          <a:p>
            <a:r>
              <a:rPr lang="en-US" sz="2000" b="1">
                <a:solidFill>
                  <a:srgbClr val="000000"/>
                </a:solidFill>
                <a:latin typeface="Arial" charset="0"/>
              </a:rPr>
              <a:t>B </a:t>
            </a:r>
            <a:endParaRPr lang="en-US"/>
          </a:p>
        </p:txBody>
      </p:sp>
      <p:sp>
        <p:nvSpPr>
          <p:cNvPr id="4223" name="Rectangle 127"/>
          <p:cNvSpPr>
            <a:spLocks noChangeArrowheads="1"/>
          </p:cNvSpPr>
          <p:nvPr/>
        </p:nvSpPr>
        <p:spPr bwMode="auto">
          <a:xfrm>
            <a:off x="5675313" y="2098675"/>
            <a:ext cx="239712"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A </a:t>
            </a:r>
            <a:endParaRPr lang="en-US"/>
          </a:p>
        </p:txBody>
      </p:sp>
      <p:sp>
        <p:nvSpPr>
          <p:cNvPr id="4226" name="Rectangle 130"/>
          <p:cNvSpPr>
            <a:spLocks noChangeArrowheads="1"/>
          </p:cNvSpPr>
          <p:nvPr/>
        </p:nvSpPr>
        <p:spPr bwMode="auto">
          <a:xfrm>
            <a:off x="8424863" y="4752975"/>
            <a:ext cx="239712"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B </a:t>
            </a:r>
            <a:endParaRPr lang="en-US"/>
          </a:p>
        </p:txBody>
      </p:sp>
      <p:sp>
        <p:nvSpPr>
          <p:cNvPr id="4227" name="Rectangle 131"/>
          <p:cNvSpPr>
            <a:spLocks noChangeArrowheads="1"/>
          </p:cNvSpPr>
          <p:nvPr/>
        </p:nvSpPr>
        <p:spPr bwMode="auto">
          <a:xfrm>
            <a:off x="7554913" y="4752975"/>
            <a:ext cx="254000"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C </a:t>
            </a:r>
            <a:endParaRPr lang="en-US"/>
          </a:p>
        </p:txBody>
      </p:sp>
      <p:sp>
        <p:nvSpPr>
          <p:cNvPr id="4228" name="Rectangle 132"/>
          <p:cNvSpPr>
            <a:spLocks noChangeArrowheads="1"/>
          </p:cNvSpPr>
          <p:nvPr/>
        </p:nvSpPr>
        <p:spPr bwMode="auto">
          <a:xfrm>
            <a:off x="6959600" y="4752975"/>
            <a:ext cx="254000"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D </a:t>
            </a:r>
            <a:endParaRPr lang="en-US"/>
          </a:p>
        </p:txBody>
      </p:sp>
      <p:sp>
        <p:nvSpPr>
          <p:cNvPr id="4231" name="Rectangle 135"/>
          <p:cNvSpPr>
            <a:spLocks noChangeArrowheads="1"/>
          </p:cNvSpPr>
          <p:nvPr/>
        </p:nvSpPr>
        <p:spPr bwMode="auto">
          <a:xfrm>
            <a:off x="5716588" y="4808538"/>
            <a:ext cx="211137" cy="304800"/>
          </a:xfrm>
          <a:prstGeom prst="rect">
            <a:avLst/>
          </a:prstGeom>
          <a:noFill/>
          <a:ln w="9525">
            <a:noFill/>
            <a:miter lim="800000"/>
            <a:headEnd/>
            <a:tailEnd/>
          </a:ln>
        </p:spPr>
        <p:txBody>
          <a:bodyPr wrap="none" lIns="0" tIns="0" rIns="0" bIns="0">
            <a:spAutoFit/>
          </a:bodyPr>
          <a:lstStyle/>
          <a:p>
            <a:r>
              <a:rPr lang="en-US" sz="2000">
                <a:solidFill>
                  <a:srgbClr val="660066"/>
                </a:solidFill>
                <a:latin typeface="Arial" charset="0"/>
              </a:rPr>
              <a:t>0 </a:t>
            </a:r>
            <a:endParaRPr lang="en-US"/>
          </a:p>
        </p:txBody>
      </p:sp>
      <p:sp>
        <p:nvSpPr>
          <p:cNvPr id="4232" name="Rectangle 136"/>
          <p:cNvSpPr>
            <a:spLocks noChangeArrowheads="1"/>
          </p:cNvSpPr>
          <p:nvPr/>
        </p:nvSpPr>
        <p:spPr bwMode="auto">
          <a:xfrm>
            <a:off x="5614988" y="3176588"/>
            <a:ext cx="358775" cy="304800"/>
          </a:xfrm>
          <a:prstGeom prst="rect">
            <a:avLst/>
          </a:prstGeom>
          <a:noFill/>
          <a:ln w="9525">
            <a:noFill/>
            <a:miter lim="800000"/>
            <a:headEnd/>
            <a:tailEnd/>
          </a:ln>
        </p:spPr>
        <p:txBody>
          <a:bodyPr wrap="none" lIns="0" tIns="0" rIns="0" bIns="0">
            <a:spAutoFit/>
          </a:bodyPr>
          <a:lstStyle/>
          <a:p>
            <a:r>
              <a:rPr lang="en-US" sz="2000" i="1" dirty="0">
                <a:solidFill>
                  <a:srgbClr val="660066"/>
                </a:solidFill>
                <a:latin typeface="Arial" charset="0"/>
              </a:rPr>
              <a:t>G</a:t>
            </a:r>
            <a:r>
              <a:rPr lang="en-US" sz="2000" baseline="-25000" dirty="0">
                <a:solidFill>
                  <a:srgbClr val="660066"/>
                </a:solidFill>
                <a:latin typeface="Arial" charset="0"/>
              </a:rPr>
              <a:t>2</a:t>
            </a:r>
            <a:r>
              <a:rPr lang="en-US" sz="2000" i="1" dirty="0">
                <a:solidFill>
                  <a:srgbClr val="660066"/>
                </a:solidFill>
                <a:latin typeface="Arial" charset="0"/>
              </a:rPr>
              <a:t> </a:t>
            </a:r>
          </a:p>
        </p:txBody>
      </p:sp>
      <p:sp>
        <p:nvSpPr>
          <p:cNvPr id="4234" name="Rectangle 138"/>
          <p:cNvSpPr>
            <a:spLocks noChangeArrowheads="1"/>
          </p:cNvSpPr>
          <p:nvPr/>
        </p:nvSpPr>
        <p:spPr bwMode="auto">
          <a:xfrm>
            <a:off x="5629275" y="3646488"/>
            <a:ext cx="346075" cy="304800"/>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R</a:t>
            </a:r>
            <a:r>
              <a:rPr lang="en-US" sz="2000" baseline="-25000">
                <a:solidFill>
                  <a:srgbClr val="660066"/>
                </a:solidFill>
                <a:latin typeface="Arial" charset="0"/>
              </a:rPr>
              <a:t>2</a:t>
            </a:r>
            <a:r>
              <a:rPr lang="en-US" sz="2000" i="1">
                <a:solidFill>
                  <a:srgbClr val="660066"/>
                </a:solidFill>
                <a:latin typeface="Arial" charset="0"/>
              </a:rPr>
              <a:t> </a:t>
            </a:r>
          </a:p>
        </p:txBody>
      </p:sp>
      <p:sp>
        <p:nvSpPr>
          <p:cNvPr id="4239" name="Freeform 143"/>
          <p:cNvSpPr>
            <a:spLocks/>
          </p:cNvSpPr>
          <p:nvPr/>
        </p:nvSpPr>
        <p:spPr bwMode="auto">
          <a:xfrm>
            <a:off x="5937250" y="3840163"/>
            <a:ext cx="1685925" cy="871537"/>
          </a:xfrm>
          <a:custGeom>
            <a:avLst/>
            <a:gdLst/>
            <a:ahLst/>
            <a:cxnLst>
              <a:cxn ang="0">
                <a:pos x="0" y="0"/>
              </a:cxn>
              <a:cxn ang="0">
                <a:pos x="1062" y="0"/>
              </a:cxn>
              <a:cxn ang="0">
                <a:pos x="1062" y="549"/>
              </a:cxn>
            </a:cxnLst>
            <a:rect l="0" t="0" r="r" b="b"/>
            <a:pathLst>
              <a:path w="1062" h="549">
                <a:moveTo>
                  <a:pt x="0" y="0"/>
                </a:moveTo>
                <a:lnTo>
                  <a:pt x="1062" y="0"/>
                </a:lnTo>
                <a:lnTo>
                  <a:pt x="1062" y="549"/>
                </a:lnTo>
              </a:path>
            </a:pathLst>
          </a:custGeom>
          <a:noFill/>
          <a:ln w="55563" cap="rnd">
            <a:solidFill>
              <a:srgbClr val="006600"/>
            </a:solidFill>
            <a:prstDash val="sysDot"/>
            <a:round/>
            <a:headEnd/>
            <a:tailEnd/>
          </a:ln>
        </p:spPr>
        <p:txBody>
          <a:bodyPr/>
          <a:lstStyle/>
          <a:p>
            <a:endParaRPr lang="en-US"/>
          </a:p>
        </p:txBody>
      </p:sp>
      <p:sp>
        <p:nvSpPr>
          <p:cNvPr id="4242" name="Line 146"/>
          <p:cNvSpPr>
            <a:spLocks noChangeShapeType="1"/>
          </p:cNvSpPr>
          <p:nvPr/>
        </p:nvSpPr>
        <p:spPr bwMode="auto">
          <a:xfrm>
            <a:off x="7029450" y="3260725"/>
            <a:ext cx="1492250" cy="1450975"/>
          </a:xfrm>
          <a:prstGeom prst="line">
            <a:avLst/>
          </a:prstGeom>
          <a:noFill/>
          <a:ln w="55563">
            <a:solidFill>
              <a:srgbClr val="000000"/>
            </a:solidFill>
            <a:round/>
            <a:headEnd/>
            <a:tailEnd/>
          </a:ln>
        </p:spPr>
        <p:txBody>
          <a:bodyPr/>
          <a:lstStyle/>
          <a:p>
            <a:endParaRPr lang="en-US"/>
          </a:p>
        </p:txBody>
      </p:sp>
      <p:sp>
        <p:nvSpPr>
          <p:cNvPr id="4243" name="Line 147"/>
          <p:cNvSpPr>
            <a:spLocks noChangeShapeType="1"/>
          </p:cNvSpPr>
          <p:nvPr/>
        </p:nvSpPr>
        <p:spPr bwMode="auto">
          <a:xfrm>
            <a:off x="5937250" y="3273425"/>
            <a:ext cx="1106488" cy="1588"/>
          </a:xfrm>
          <a:prstGeom prst="line">
            <a:avLst/>
          </a:prstGeom>
          <a:noFill/>
          <a:ln w="55563" cap="rnd">
            <a:solidFill>
              <a:srgbClr val="006600"/>
            </a:solidFill>
            <a:prstDash val="sysDot"/>
            <a:round/>
            <a:headEnd/>
            <a:tailEnd/>
          </a:ln>
        </p:spPr>
        <p:txBody>
          <a:bodyPr/>
          <a:lstStyle/>
          <a:p>
            <a:endParaRPr lang="en-US"/>
          </a:p>
        </p:txBody>
      </p:sp>
      <p:sp>
        <p:nvSpPr>
          <p:cNvPr id="4244" name="Freeform 148"/>
          <p:cNvSpPr>
            <a:spLocks/>
          </p:cNvSpPr>
          <p:nvPr/>
        </p:nvSpPr>
        <p:spPr bwMode="auto">
          <a:xfrm>
            <a:off x="5937250" y="1531938"/>
            <a:ext cx="2916238" cy="3179762"/>
          </a:xfrm>
          <a:custGeom>
            <a:avLst/>
            <a:gdLst/>
            <a:ahLst/>
            <a:cxnLst>
              <a:cxn ang="0">
                <a:pos x="0" y="0"/>
              </a:cxn>
              <a:cxn ang="0">
                <a:pos x="0" y="2003"/>
              </a:cxn>
              <a:cxn ang="0">
                <a:pos x="1837" y="2003"/>
              </a:cxn>
            </a:cxnLst>
            <a:rect l="0" t="0" r="r" b="b"/>
            <a:pathLst>
              <a:path w="1837" h="2003">
                <a:moveTo>
                  <a:pt x="0" y="0"/>
                </a:moveTo>
                <a:lnTo>
                  <a:pt x="0" y="2003"/>
                </a:lnTo>
                <a:lnTo>
                  <a:pt x="1837" y="2003"/>
                </a:lnTo>
              </a:path>
            </a:pathLst>
          </a:custGeom>
          <a:noFill/>
          <a:ln w="55563">
            <a:solidFill>
              <a:srgbClr val="000000"/>
            </a:solidFill>
            <a:prstDash val="solid"/>
            <a:round/>
            <a:headEnd/>
            <a:tailEnd/>
          </a:ln>
        </p:spPr>
        <p:txBody>
          <a:bodyPr/>
          <a:lstStyle/>
          <a:p>
            <a:endParaRPr lang="en-US"/>
          </a:p>
        </p:txBody>
      </p:sp>
      <p:grpSp>
        <p:nvGrpSpPr>
          <p:cNvPr id="5" name="Group 180"/>
          <p:cNvGrpSpPr>
            <a:grpSpLocks/>
          </p:cNvGrpSpPr>
          <p:nvPr/>
        </p:nvGrpSpPr>
        <p:grpSpPr bwMode="auto">
          <a:xfrm>
            <a:off x="7086600" y="4776788"/>
            <a:ext cx="1524000" cy="958850"/>
            <a:chOff x="4464" y="3009"/>
            <a:chExt cx="960" cy="604"/>
          </a:xfrm>
        </p:grpSpPr>
        <p:sp>
          <p:nvSpPr>
            <p:cNvPr id="4230" name="Rectangle 134"/>
            <p:cNvSpPr>
              <a:spLocks noChangeArrowheads="1"/>
            </p:cNvSpPr>
            <p:nvPr/>
          </p:nvSpPr>
          <p:spPr bwMode="auto">
            <a:xfrm>
              <a:off x="4894" y="3421"/>
              <a:ext cx="98" cy="192"/>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T</a:t>
              </a:r>
              <a:endParaRPr lang="en-US"/>
            </a:p>
          </p:txBody>
        </p:sp>
        <p:sp>
          <p:nvSpPr>
            <p:cNvPr id="4241" name="Rectangle 145"/>
            <p:cNvSpPr>
              <a:spLocks noChangeArrowheads="1"/>
            </p:cNvSpPr>
            <p:nvPr/>
          </p:nvSpPr>
          <p:spPr bwMode="auto">
            <a:xfrm>
              <a:off x="5022" y="3061"/>
              <a:ext cx="107" cy="192"/>
            </a:xfrm>
            <a:prstGeom prst="rect">
              <a:avLst/>
            </a:prstGeom>
            <a:noFill/>
            <a:ln w="9525">
              <a:noFill/>
              <a:miter lim="800000"/>
              <a:headEnd/>
              <a:tailEnd/>
            </a:ln>
          </p:spPr>
          <p:txBody>
            <a:bodyPr wrap="none" lIns="0" tIns="0" rIns="0" bIns="0">
              <a:spAutoFit/>
            </a:bodyPr>
            <a:lstStyle/>
            <a:p>
              <a:r>
                <a:rPr lang="en-US" sz="2000" i="1">
                  <a:solidFill>
                    <a:srgbClr val="660066"/>
                  </a:solidFill>
                  <a:latin typeface="Arial" charset="0"/>
                </a:rPr>
                <a:t>S</a:t>
              </a:r>
              <a:endParaRPr lang="en-US">
                <a:solidFill>
                  <a:srgbClr val="660066"/>
                </a:solidFill>
              </a:endParaRPr>
            </a:p>
          </p:txBody>
        </p:sp>
        <p:sp>
          <p:nvSpPr>
            <p:cNvPr id="4254" name="AutoShape 158"/>
            <p:cNvSpPr>
              <a:spLocks/>
            </p:cNvSpPr>
            <p:nvPr/>
          </p:nvSpPr>
          <p:spPr bwMode="auto">
            <a:xfrm rot="16200000" flipV="1">
              <a:off x="5052" y="2841"/>
              <a:ext cx="48" cy="384"/>
            </a:xfrm>
            <a:prstGeom prst="leftBrace">
              <a:avLst>
                <a:gd name="adj1" fmla="val 66667"/>
                <a:gd name="adj2" fmla="val 50000"/>
              </a:avLst>
            </a:prstGeom>
            <a:noFill/>
            <a:ln w="28575">
              <a:solidFill>
                <a:srgbClr val="660066"/>
              </a:solidFill>
              <a:round/>
              <a:headEnd/>
              <a:tailEnd/>
            </a:ln>
            <a:effectLst/>
          </p:spPr>
          <p:txBody>
            <a:bodyPr wrap="none" anchor="ctr"/>
            <a:lstStyle/>
            <a:p>
              <a:endParaRPr lang="en-US"/>
            </a:p>
          </p:txBody>
        </p:sp>
        <p:sp>
          <p:nvSpPr>
            <p:cNvPr id="4255" name="AutoShape 159"/>
            <p:cNvSpPr>
              <a:spLocks/>
            </p:cNvSpPr>
            <p:nvPr/>
          </p:nvSpPr>
          <p:spPr bwMode="auto">
            <a:xfrm rot="-5400000">
              <a:off x="4848" y="2817"/>
              <a:ext cx="192" cy="960"/>
            </a:xfrm>
            <a:prstGeom prst="leftBrace">
              <a:avLst>
                <a:gd name="adj1" fmla="val 41667"/>
                <a:gd name="adj2" fmla="val 50000"/>
              </a:avLst>
            </a:prstGeom>
            <a:noFill/>
            <a:ln w="28575">
              <a:solidFill>
                <a:srgbClr val="660066"/>
              </a:solidFill>
              <a:round/>
              <a:headEnd/>
              <a:tailEnd/>
            </a:ln>
            <a:effectLst/>
          </p:spPr>
          <p:txBody>
            <a:bodyPr wrap="none" anchor="ctr"/>
            <a:lstStyle/>
            <a:p>
              <a:endParaRPr lang="en-US"/>
            </a:p>
          </p:txBody>
        </p:sp>
      </p:grpSp>
      <p:grpSp>
        <p:nvGrpSpPr>
          <p:cNvPr id="8" name="Group 183"/>
          <p:cNvGrpSpPr>
            <a:grpSpLocks/>
          </p:cNvGrpSpPr>
          <p:nvPr/>
        </p:nvGrpSpPr>
        <p:grpSpPr bwMode="auto">
          <a:xfrm>
            <a:off x="4792663" y="3328988"/>
            <a:ext cx="801687" cy="1371600"/>
            <a:chOff x="3019" y="2097"/>
            <a:chExt cx="505" cy="864"/>
          </a:xfrm>
        </p:grpSpPr>
        <p:sp>
          <p:nvSpPr>
            <p:cNvPr id="4236" name="Rectangle 140"/>
            <p:cNvSpPr>
              <a:spLocks noChangeArrowheads="1"/>
            </p:cNvSpPr>
            <p:nvPr/>
          </p:nvSpPr>
          <p:spPr bwMode="auto">
            <a:xfrm>
              <a:off x="3071" y="2307"/>
              <a:ext cx="312" cy="125"/>
            </a:xfrm>
            <a:prstGeom prst="rect">
              <a:avLst/>
            </a:prstGeom>
            <a:noFill/>
            <a:ln w="9525">
              <a:noFill/>
              <a:miter lim="800000"/>
              <a:headEnd/>
              <a:tailEnd/>
            </a:ln>
          </p:spPr>
          <p:txBody>
            <a:bodyPr wrap="none" lIns="0" tIns="0" rIns="0" bIns="0">
              <a:spAutoFit/>
            </a:bodyPr>
            <a:lstStyle/>
            <a:p>
              <a:r>
                <a:rPr lang="en-US" sz="1300">
                  <a:solidFill>
                    <a:srgbClr val="660066"/>
                  </a:solidFill>
                  <a:latin typeface="Arial" charset="0"/>
                </a:rPr>
                <a:t>Social </a:t>
              </a:r>
              <a:endParaRPr lang="en-US"/>
            </a:p>
          </p:txBody>
        </p:sp>
        <p:sp>
          <p:nvSpPr>
            <p:cNvPr id="4237" name="Rectangle 141"/>
            <p:cNvSpPr>
              <a:spLocks noChangeArrowheads="1"/>
            </p:cNvSpPr>
            <p:nvPr/>
          </p:nvSpPr>
          <p:spPr bwMode="auto">
            <a:xfrm>
              <a:off x="3019" y="2437"/>
              <a:ext cx="405" cy="125"/>
            </a:xfrm>
            <a:prstGeom prst="rect">
              <a:avLst/>
            </a:prstGeom>
            <a:noFill/>
            <a:ln w="9525">
              <a:noFill/>
              <a:miter lim="800000"/>
              <a:headEnd/>
              <a:tailEnd/>
            </a:ln>
          </p:spPr>
          <p:txBody>
            <a:bodyPr wrap="none" lIns="0" tIns="0" rIns="0" bIns="0">
              <a:spAutoFit/>
            </a:bodyPr>
            <a:lstStyle/>
            <a:p>
              <a:r>
                <a:rPr lang="en-US" sz="1300">
                  <a:solidFill>
                    <a:srgbClr val="660066"/>
                  </a:solidFill>
                  <a:latin typeface="Arial" charset="0"/>
                </a:rPr>
                <a:t>Security </a:t>
              </a:r>
              <a:endParaRPr lang="en-US"/>
            </a:p>
          </p:txBody>
        </p:sp>
        <p:sp>
          <p:nvSpPr>
            <p:cNvPr id="4238" name="Rectangle 142"/>
            <p:cNvSpPr>
              <a:spLocks noChangeArrowheads="1"/>
            </p:cNvSpPr>
            <p:nvPr/>
          </p:nvSpPr>
          <p:spPr bwMode="auto">
            <a:xfrm>
              <a:off x="3027" y="2577"/>
              <a:ext cx="405" cy="125"/>
            </a:xfrm>
            <a:prstGeom prst="rect">
              <a:avLst/>
            </a:prstGeom>
            <a:noFill/>
            <a:ln w="9525">
              <a:noFill/>
              <a:miter lim="800000"/>
              <a:headEnd/>
              <a:tailEnd/>
            </a:ln>
          </p:spPr>
          <p:txBody>
            <a:bodyPr wrap="none" lIns="0" tIns="0" rIns="0" bIns="0">
              <a:spAutoFit/>
            </a:bodyPr>
            <a:lstStyle/>
            <a:p>
              <a:r>
                <a:rPr lang="en-US" sz="1300">
                  <a:solidFill>
                    <a:srgbClr val="660066"/>
                  </a:solidFill>
                  <a:latin typeface="Arial" charset="0"/>
                </a:rPr>
                <a:t>Pension </a:t>
              </a:r>
              <a:endParaRPr lang="en-US"/>
            </a:p>
          </p:txBody>
        </p:sp>
        <p:sp>
          <p:nvSpPr>
            <p:cNvPr id="4263" name="AutoShape 167"/>
            <p:cNvSpPr>
              <a:spLocks/>
            </p:cNvSpPr>
            <p:nvPr/>
          </p:nvSpPr>
          <p:spPr bwMode="auto">
            <a:xfrm>
              <a:off x="3428" y="2097"/>
              <a:ext cx="96" cy="864"/>
            </a:xfrm>
            <a:prstGeom prst="leftBrace">
              <a:avLst>
                <a:gd name="adj1" fmla="val 75000"/>
                <a:gd name="adj2" fmla="val 50000"/>
              </a:avLst>
            </a:prstGeom>
            <a:noFill/>
            <a:ln w="28575">
              <a:solidFill>
                <a:srgbClr val="660066"/>
              </a:solidFill>
              <a:round/>
              <a:headEnd/>
              <a:tailEnd/>
            </a:ln>
            <a:effectLst/>
          </p:spPr>
          <p:txBody>
            <a:bodyPr wrap="none" anchor="ctr"/>
            <a:lstStyle/>
            <a:p>
              <a:endParaRPr lang="en-US"/>
            </a:p>
          </p:txBody>
        </p:sp>
      </p:grpSp>
      <p:grpSp>
        <p:nvGrpSpPr>
          <p:cNvPr id="11" name="Group 175"/>
          <p:cNvGrpSpPr>
            <a:grpSpLocks/>
          </p:cNvGrpSpPr>
          <p:nvPr/>
        </p:nvGrpSpPr>
        <p:grpSpPr bwMode="auto">
          <a:xfrm>
            <a:off x="7010400" y="2871788"/>
            <a:ext cx="1843088" cy="1757362"/>
            <a:chOff x="4416" y="1809"/>
            <a:chExt cx="1161" cy="1107"/>
          </a:xfrm>
        </p:grpSpPr>
        <p:sp>
          <p:nvSpPr>
            <p:cNvPr id="4218" name="Rectangle 122"/>
            <p:cNvSpPr>
              <a:spLocks noChangeArrowheads="1"/>
            </p:cNvSpPr>
            <p:nvPr/>
          </p:nvSpPr>
          <p:spPr bwMode="auto">
            <a:xfrm>
              <a:off x="5359" y="2724"/>
              <a:ext cx="218"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2</a:t>
              </a:r>
              <a:r>
                <a:rPr lang="en-US" sz="2000" i="1">
                  <a:solidFill>
                    <a:srgbClr val="000000"/>
                  </a:solidFill>
                  <a:latin typeface="Arial" charset="0"/>
                </a:rPr>
                <a:t> </a:t>
              </a:r>
              <a:endParaRPr lang="en-US"/>
            </a:p>
          </p:txBody>
        </p:sp>
        <p:sp>
          <p:nvSpPr>
            <p:cNvPr id="4265" name="Freeform 169"/>
            <p:cNvSpPr>
              <a:spLocks/>
            </p:cNvSpPr>
            <p:nvPr/>
          </p:nvSpPr>
          <p:spPr bwMode="auto">
            <a:xfrm>
              <a:off x="4416" y="1809"/>
              <a:ext cx="912" cy="960"/>
            </a:xfrm>
            <a:custGeom>
              <a:avLst/>
              <a:gdLst/>
              <a:ahLst/>
              <a:cxnLst>
                <a:cxn ang="0">
                  <a:pos x="0" y="0"/>
                </a:cxn>
                <a:cxn ang="0">
                  <a:pos x="912" y="960"/>
                </a:cxn>
              </a:cxnLst>
              <a:rect l="0" t="0" r="r" b="b"/>
              <a:pathLst>
                <a:path w="912" h="960">
                  <a:moveTo>
                    <a:pt x="0" y="0"/>
                  </a:moveTo>
                  <a:cubicBezTo>
                    <a:pt x="256" y="621"/>
                    <a:pt x="570" y="749"/>
                    <a:pt x="912" y="960"/>
                  </a:cubicBezTo>
                </a:path>
              </a:pathLst>
            </a:custGeom>
            <a:noFill/>
            <a:ln w="57150" cmpd="sng">
              <a:solidFill>
                <a:srgbClr val="006600"/>
              </a:solidFill>
              <a:round/>
              <a:headEnd type="none" w="med" len="med"/>
              <a:tailEnd type="none" w="med" len="med"/>
            </a:ln>
            <a:effectLst/>
          </p:spPr>
          <p:txBody>
            <a:bodyPr wrap="none" anchor="ctr"/>
            <a:lstStyle/>
            <a:p>
              <a:endParaRPr lang="en-US"/>
            </a:p>
          </p:txBody>
        </p:sp>
      </p:grpSp>
      <p:grpSp>
        <p:nvGrpSpPr>
          <p:cNvPr id="12" name="Group 176"/>
          <p:cNvGrpSpPr>
            <a:grpSpLocks/>
          </p:cNvGrpSpPr>
          <p:nvPr/>
        </p:nvGrpSpPr>
        <p:grpSpPr bwMode="auto">
          <a:xfrm>
            <a:off x="6891338" y="2865438"/>
            <a:ext cx="1147762" cy="1598612"/>
            <a:chOff x="4341" y="1805"/>
            <a:chExt cx="723" cy="1007"/>
          </a:xfrm>
        </p:grpSpPr>
        <p:sp>
          <p:nvSpPr>
            <p:cNvPr id="4220" name="Rectangle 124"/>
            <p:cNvSpPr>
              <a:spLocks noChangeArrowheads="1"/>
            </p:cNvSpPr>
            <p:nvPr/>
          </p:nvSpPr>
          <p:spPr bwMode="auto">
            <a:xfrm>
              <a:off x="4846" y="2620"/>
              <a:ext cx="218"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U</a:t>
              </a:r>
              <a:r>
                <a:rPr lang="en-US" sz="2000" baseline="-25000">
                  <a:solidFill>
                    <a:srgbClr val="000000"/>
                  </a:solidFill>
                  <a:latin typeface="Arial" charset="0"/>
                </a:rPr>
                <a:t>1</a:t>
              </a:r>
              <a:r>
                <a:rPr lang="en-US" sz="2000" i="1">
                  <a:solidFill>
                    <a:srgbClr val="000000"/>
                  </a:solidFill>
                  <a:latin typeface="Arial" charset="0"/>
                </a:rPr>
                <a:t> </a:t>
              </a:r>
              <a:endParaRPr lang="en-US"/>
            </a:p>
          </p:txBody>
        </p:sp>
        <p:sp>
          <p:nvSpPr>
            <p:cNvPr id="4266" name="Freeform 170"/>
            <p:cNvSpPr>
              <a:spLocks/>
            </p:cNvSpPr>
            <p:nvPr/>
          </p:nvSpPr>
          <p:spPr bwMode="auto">
            <a:xfrm>
              <a:off x="4341" y="1805"/>
              <a:ext cx="603" cy="820"/>
            </a:xfrm>
            <a:custGeom>
              <a:avLst/>
              <a:gdLst/>
              <a:ahLst/>
              <a:cxnLst>
                <a:cxn ang="0">
                  <a:pos x="0" y="0"/>
                </a:cxn>
                <a:cxn ang="0">
                  <a:pos x="603" y="820"/>
                </a:cxn>
              </a:cxnLst>
              <a:rect l="0" t="0" r="r" b="b"/>
              <a:pathLst>
                <a:path w="603" h="820">
                  <a:moveTo>
                    <a:pt x="0" y="0"/>
                  </a:moveTo>
                  <a:cubicBezTo>
                    <a:pt x="137" y="492"/>
                    <a:pt x="360" y="658"/>
                    <a:pt x="603" y="820"/>
                  </a:cubicBezTo>
                </a:path>
              </a:pathLst>
            </a:custGeom>
            <a:noFill/>
            <a:ln w="57150" cmpd="sng">
              <a:solidFill>
                <a:srgbClr val="006600"/>
              </a:solidFill>
              <a:round/>
              <a:headEnd type="none" w="med" len="med"/>
              <a:tailEnd type="none" w="med" len="med"/>
            </a:ln>
            <a:effectLst/>
          </p:spPr>
          <p:txBody>
            <a:bodyPr wrap="none" anchor="ctr"/>
            <a:lstStyle/>
            <a:p>
              <a:endParaRPr lang="en-US"/>
            </a:p>
          </p:txBody>
        </p:sp>
      </p:grpSp>
      <p:grpSp>
        <p:nvGrpSpPr>
          <p:cNvPr id="13" name="Group 173"/>
          <p:cNvGrpSpPr>
            <a:grpSpLocks/>
          </p:cNvGrpSpPr>
          <p:nvPr/>
        </p:nvGrpSpPr>
        <p:grpSpPr bwMode="auto">
          <a:xfrm>
            <a:off x="6794500" y="3203575"/>
            <a:ext cx="290513" cy="403225"/>
            <a:chOff x="4280" y="2018"/>
            <a:chExt cx="183" cy="254"/>
          </a:xfrm>
        </p:grpSpPr>
        <p:sp>
          <p:nvSpPr>
            <p:cNvPr id="4224" name="Rectangle 128"/>
            <p:cNvSpPr>
              <a:spLocks noChangeArrowheads="1"/>
            </p:cNvSpPr>
            <p:nvPr/>
          </p:nvSpPr>
          <p:spPr bwMode="auto">
            <a:xfrm>
              <a:off x="4280" y="2080"/>
              <a:ext cx="142"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F </a:t>
              </a:r>
              <a:endParaRPr lang="en-US"/>
            </a:p>
          </p:txBody>
        </p:sp>
        <p:sp>
          <p:nvSpPr>
            <p:cNvPr id="4245" name="Oval 149"/>
            <p:cNvSpPr>
              <a:spLocks noChangeArrowheads="1"/>
            </p:cNvSpPr>
            <p:nvPr/>
          </p:nvSpPr>
          <p:spPr bwMode="auto">
            <a:xfrm>
              <a:off x="4392" y="2018"/>
              <a:ext cx="71" cy="63"/>
            </a:xfrm>
            <a:prstGeom prst="ellipse">
              <a:avLst/>
            </a:prstGeom>
            <a:solidFill>
              <a:srgbClr val="660066"/>
            </a:solidFill>
            <a:ln w="26988">
              <a:solidFill>
                <a:srgbClr val="660066"/>
              </a:solidFill>
              <a:round/>
              <a:headEnd/>
              <a:tailEnd/>
            </a:ln>
          </p:spPr>
          <p:txBody>
            <a:bodyPr/>
            <a:lstStyle/>
            <a:p>
              <a:endParaRPr lang="en-US"/>
            </a:p>
          </p:txBody>
        </p:sp>
      </p:grpSp>
      <p:grpSp>
        <p:nvGrpSpPr>
          <p:cNvPr id="14" name="Group 174"/>
          <p:cNvGrpSpPr>
            <a:grpSpLocks/>
          </p:cNvGrpSpPr>
          <p:nvPr/>
        </p:nvGrpSpPr>
        <p:grpSpPr bwMode="auto">
          <a:xfrm>
            <a:off x="7553325" y="3633788"/>
            <a:ext cx="406400" cy="304800"/>
            <a:chOff x="4758" y="2289"/>
            <a:chExt cx="256" cy="192"/>
          </a:xfrm>
        </p:grpSpPr>
        <p:sp>
          <p:nvSpPr>
            <p:cNvPr id="4225" name="Rectangle 129"/>
            <p:cNvSpPr>
              <a:spLocks noChangeArrowheads="1"/>
            </p:cNvSpPr>
            <p:nvPr/>
          </p:nvSpPr>
          <p:spPr bwMode="auto">
            <a:xfrm>
              <a:off x="4863" y="2289"/>
              <a:ext cx="151" cy="192"/>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charset="0"/>
                </a:rPr>
                <a:t>E </a:t>
              </a:r>
              <a:endParaRPr lang="en-US"/>
            </a:p>
          </p:txBody>
        </p:sp>
        <p:sp>
          <p:nvSpPr>
            <p:cNvPr id="4246" name="Oval 150"/>
            <p:cNvSpPr>
              <a:spLocks noChangeArrowheads="1"/>
            </p:cNvSpPr>
            <p:nvPr/>
          </p:nvSpPr>
          <p:spPr bwMode="auto">
            <a:xfrm>
              <a:off x="4758" y="2375"/>
              <a:ext cx="71" cy="71"/>
            </a:xfrm>
            <a:prstGeom prst="ellipse">
              <a:avLst/>
            </a:prstGeom>
            <a:solidFill>
              <a:srgbClr val="660066"/>
            </a:solidFill>
            <a:ln w="26988">
              <a:solidFill>
                <a:srgbClr val="660066"/>
              </a:solidFill>
              <a:round/>
              <a:headEnd/>
              <a:tailEnd/>
            </a:ln>
          </p:spPr>
          <p:txBody>
            <a:bodyPr/>
            <a:lstStyle/>
            <a:p>
              <a:endParaRPr lang="en-US"/>
            </a:p>
          </p:txBody>
        </p:sp>
      </p:grpSp>
      <p:sp>
        <p:nvSpPr>
          <p:cNvPr id="78" name="Content Placeholder 78"/>
          <p:cNvSpPr txBox="1">
            <a:spLocks/>
          </p:cNvSpPr>
          <p:nvPr/>
        </p:nvSpPr>
        <p:spPr>
          <a:xfrm>
            <a:off x="76200" y="685800"/>
            <a:ext cx="3810000" cy="6019800"/>
          </a:xfrm>
          <a:prstGeom prst="rect">
            <a:avLst/>
          </a:prstGeom>
        </p:spPr>
        <p:txBody>
          <a:bodyPr>
            <a:normAutofit/>
          </a:bodyPr>
          <a:lstStyle/>
          <a:p>
            <a:pPr marL="342900" lvl="0" indent="-342900">
              <a:spcBef>
                <a:spcPct val="20000"/>
              </a:spcBef>
              <a:buFont typeface="Arial" pitchFamily="34" charset="0"/>
              <a:buChar cha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At </a:t>
            </a:r>
            <a:r>
              <a:rPr lang="en-US" sz="2000" dirty="0" err="1" smtClean="0"/>
              <a:t>U</a:t>
            </a:r>
            <a:r>
              <a:rPr lang="en-US" sz="2000" baseline="-25000" dirty="0" err="1" smtClean="0"/>
              <a:t>2</a:t>
            </a:r>
            <a:r>
              <a:rPr lang="en-US" sz="2000" baseline="-25000" dirty="0" smtClean="0"/>
              <a:t>  </a:t>
            </a:r>
            <a:r>
              <a:rPr lang="en-US" sz="2000" dirty="0" smtClean="0"/>
              <a:t>- S</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aving</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CB for future use in absence of </a:t>
            </a: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Govt</a:t>
            </a:r>
            <a:r>
              <a:rPr lang="en-US" sz="2000" dirty="0" smtClean="0"/>
              <a:t> Program - </a:t>
            </a:r>
            <a:r>
              <a:rPr lang="en-US" sz="2000" dirty="0" err="1" smtClean="0"/>
              <a:t>R</a:t>
            </a:r>
            <a:r>
              <a:rPr lang="en-US" sz="2000" baseline="-25000" dirty="0" err="1" smtClean="0"/>
              <a:t>2</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Tax T and promised future consumption G</a:t>
            </a:r>
            <a:r>
              <a:rPr kumimoji="0" lang="en-US" sz="2000" b="0" i="0" u="none" strike="noStrike" kern="1200" cap="none" spc="0" normalizeH="0" baseline="-25000" noProof="0" dirty="0" smtClean="0">
                <a:ln>
                  <a:noFill/>
                </a:ln>
                <a:solidFill>
                  <a:schemeClr val="tx1"/>
                </a:solidFill>
                <a:effectLst/>
                <a:uLnTx/>
                <a:uFillTx/>
                <a:latin typeface="+mn-lt"/>
                <a:ea typeface="+mn-ea"/>
                <a:cs typeface="+mn-cs"/>
              </a:rPr>
              <a:t>2</a:t>
            </a:r>
          </a:p>
          <a:p>
            <a:pPr marL="342900" indent="-342900">
              <a:spcBef>
                <a:spcPct val="20000"/>
              </a:spcBef>
              <a:buFont typeface="Arial" pitchFamily="34" charset="0"/>
              <a:buChar char="•"/>
            </a:pPr>
            <a:r>
              <a:rPr lang="en-US" sz="2000" dirty="0" smtClean="0"/>
              <a:t>T less than S, the amount worker would otherwise save annually</a:t>
            </a:r>
          </a:p>
          <a:p>
            <a:pPr marL="342900" lvl="0" indent="-342900">
              <a:spcBef>
                <a:spcPct val="20000"/>
              </a:spcBef>
              <a:buFont typeface="Arial" pitchFamily="34" charset="0"/>
              <a:buChar cha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Point F </a:t>
            </a:r>
            <a:r>
              <a:rPr lang="en-US" sz="2000" dirty="0" smtClean="0"/>
              <a:t>on </a:t>
            </a:r>
            <a:r>
              <a:rPr lang="en-US" sz="2000" dirty="0" err="1" smtClean="0"/>
              <a:t>U</a:t>
            </a:r>
            <a:r>
              <a:rPr lang="en-US" sz="2000" baseline="-25000" dirty="0" err="1" smtClean="0"/>
              <a:t>1</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err="1" smtClean="0">
                <a:ln>
                  <a:noFill/>
                </a:ln>
                <a:solidFill>
                  <a:schemeClr val="tx1"/>
                </a:solidFill>
                <a:effectLst/>
                <a:uLnTx/>
                <a:uFillTx/>
                <a:latin typeface="+mn-lt"/>
                <a:ea typeface="+mn-ea"/>
                <a:cs typeface="+mn-cs"/>
              </a:rPr>
              <a:t>AFD</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 trade current consumption for future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000" dirty="0" smtClean="0"/>
              <a:t>Savings fall to zero</a:t>
            </a:r>
          </a:p>
          <a:p>
            <a:pPr marL="800100" lvl="1" indent="-342900">
              <a:spcBef>
                <a:spcPct val="20000"/>
              </a:spcBef>
              <a:buFont typeface="Arial" pitchFamily="34" charset="0"/>
              <a:buChar char="•"/>
            </a:pPr>
            <a:r>
              <a:rPr lang="en-US" dirty="0" smtClean="0"/>
              <a:t>Pension plan too generous for her preferences</a:t>
            </a:r>
          </a:p>
          <a:p>
            <a:pPr marL="342900" indent="-342900">
              <a:spcBef>
                <a:spcPct val="20000"/>
              </a:spcBef>
              <a:buFont typeface="Arial" pitchFamily="34" charset="0"/>
              <a:buChar char="•"/>
            </a:pPr>
            <a:r>
              <a:rPr lang="en-US" sz="2000" dirty="0" smtClean="0"/>
              <a:t>Excess burden - </a:t>
            </a:r>
            <a:r>
              <a:rPr lang="en-US" sz="2000" dirty="0" err="1" smtClean="0"/>
              <a:t>U</a:t>
            </a:r>
            <a:r>
              <a:rPr lang="en-US" sz="2000" baseline="-25000" dirty="0" err="1" smtClean="0"/>
              <a:t>1</a:t>
            </a:r>
            <a:r>
              <a:rPr lang="en-US" sz="2000" dirty="0" smtClean="0"/>
              <a:t> &lt; </a:t>
            </a:r>
            <a:r>
              <a:rPr lang="en-US" sz="2000" dirty="0" err="1" smtClean="0"/>
              <a:t>U</a:t>
            </a:r>
            <a:r>
              <a:rPr lang="en-US" sz="2000" baseline="-25000" dirty="0" err="1" smtClean="0"/>
              <a:t>2</a:t>
            </a:r>
            <a:r>
              <a:rPr lang="en-US" sz="2000" dirty="0" smtClean="0"/>
              <a:t> </a:t>
            </a:r>
          </a:p>
          <a:p>
            <a:pPr marL="342900" indent="-342900">
              <a:spcBef>
                <a:spcPct val="20000"/>
              </a:spcBef>
              <a:buFont typeface="Arial" pitchFamily="34" charset="0"/>
              <a:buChar cha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243"/>
                                        </p:tgtEl>
                                        <p:attrNameLst>
                                          <p:attrName>style.visibility</p:attrName>
                                        </p:attrNameLst>
                                      </p:cBhvr>
                                      <p:to>
                                        <p:strVal val="visible"/>
                                      </p:to>
                                    </p:set>
                                    <p:animEffect transition="in" filter="strips(upRight)">
                                      <p:cBhvr>
                                        <p:cTn id="7" dur="500"/>
                                        <p:tgtEl>
                                          <p:spTgt spid="4243"/>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4239"/>
                                        </p:tgtEl>
                                        <p:attrNameLst>
                                          <p:attrName>style.visibility</p:attrName>
                                        </p:attrNameLst>
                                      </p:cBhvr>
                                      <p:to>
                                        <p:strVal val="visible"/>
                                      </p:to>
                                    </p:set>
                                    <p:animEffect transition="in" filter="strips(upRight)">
                                      <p:cBhvr>
                                        <p:cTn id="11" dur="500"/>
                                        <p:tgtEl>
                                          <p:spTgt spid="423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up)">
                                      <p:cBhvr>
                                        <p:cTn id="23" dur="500"/>
                                        <p:tgtEl>
                                          <p:spTgt spid="2"/>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500"/>
                                        <p:tgtEl>
                                          <p:spTgt spid="8"/>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 grpId="0" animBg="1"/>
      <p:bldP spid="4243"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28600" y="609600"/>
            <a:ext cx="8686800" cy="685800"/>
          </a:xfrm>
        </p:spPr>
        <p:txBody>
          <a:bodyPr>
            <a:normAutofit fontScale="90000"/>
          </a:bodyPr>
          <a:lstStyle/>
          <a:p>
            <a:r>
              <a:rPr lang="en-US" sz="3600">
                <a:cs typeface="Arial" charset="0"/>
              </a:rPr>
              <a:t>Savings Incentives of Social Security</a:t>
            </a:r>
            <a:r>
              <a:rPr lang="en-US">
                <a:cs typeface="Times New Roman" pitchFamily="18" charset="0"/>
              </a:rPr>
              <a:t/>
            </a:r>
            <a:br>
              <a:rPr lang="en-US">
                <a:cs typeface="Times New Roman" pitchFamily="18" charset="0"/>
              </a:rPr>
            </a:br>
            <a:endParaRPr lang="en-US">
              <a:cs typeface="Times New Roman" pitchFamily="18" charset="0"/>
            </a:endParaRPr>
          </a:p>
        </p:txBody>
      </p:sp>
      <p:sp>
        <p:nvSpPr>
          <p:cNvPr id="32771" name="Rectangle 3"/>
          <p:cNvSpPr>
            <a:spLocks noGrp="1" noChangeArrowheads="1"/>
          </p:cNvSpPr>
          <p:nvPr>
            <p:ph type="body" idx="1"/>
          </p:nvPr>
        </p:nvSpPr>
        <p:spPr>
          <a:xfrm>
            <a:off x="228600" y="1066800"/>
            <a:ext cx="8534400" cy="5562600"/>
          </a:xfrm>
        </p:spPr>
        <p:txBody>
          <a:bodyPr/>
          <a:lstStyle/>
          <a:p>
            <a:r>
              <a:rPr lang="en-US" sz="2400" dirty="0" smtClean="0">
                <a:solidFill>
                  <a:srgbClr val="660066"/>
                </a:solidFill>
                <a:latin typeface="Arial" charset="0"/>
                <a:cs typeface="Arial" charset="0"/>
              </a:rPr>
              <a:t>Induced </a:t>
            </a:r>
            <a:r>
              <a:rPr lang="en-US" sz="2400" dirty="0">
                <a:solidFill>
                  <a:srgbClr val="660066"/>
                </a:solidFill>
                <a:latin typeface="Arial" charset="0"/>
                <a:cs typeface="Arial" charset="0"/>
              </a:rPr>
              <a:t>Retirement Effect:</a:t>
            </a:r>
            <a:r>
              <a:rPr lang="en-US" sz="2400" dirty="0">
                <a:latin typeface="Arial" charset="0"/>
                <a:cs typeface="Arial" charset="0"/>
              </a:rPr>
              <a:t> People save more than they would if Social Security did not exist because they would not have retired or would not have retired as early had Social Security not been there. Given that it does exist, people choose to ultimately retire or retire earlier and save in order to do so. </a:t>
            </a:r>
            <a:endParaRPr lang="en-US" sz="2400" dirty="0">
              <a:cs typeface="Times New Roman" pitchFamily="18" charset="0"/>
            </a:endParaRPr>
          </a:p>
          <a:p>
            <a:endParaRPr lang="en-US" sz="2400" dirty="0" smtClean="0">
              <a:solidFill>
                <a:srgbClr val="660066"/>
              </a:solidFill>
              <a:latin typeface="Arial" charset="0"/>
              <a:cs typeface="Arial" charset="0"/>
            </a:endParaRPr>
          </a:p>
          <a:p>
            <a:r>
              <a:rPr lang="en-US" sz="2400" dirty="0" smtClean="0">
                <a:solidFill>
                  <a:srgbClr val="660066"/>
                </a:solidFill>
                <a:latin typeface="Arial" charset="0"/>
                <a:cs typeface="Arial" charset="0"/>
              </a:rPr>
              <a:t>Bequest </a:t>
            </a:r>
            <a:r>
              <a:rPr lang="en-US" sz="2400" dirty="0">
                <a:solidFill>
                  <a:srgbClr val="660066"/>
                </a:solidFill>
                <a:latin typeface="Arial" charset="0"/>
                <a:cs typeface="Arial" charset="0"/>
              </a:rPr>
              <a:t>Effect:</a:t>
            </a:r>
            <a:r>
              <a:rPr lang="en-US" sz="2400" dirty="0">
                <a:latin typeface="Arial" charset="0"/>
                <a:cs typeface="Arial" charset="0"/>
              </a:rPr>
              <a:t> People save more than they would have if Social Security did not exist in order to give more to the children and grandchildren when they die.</a:t>
            </a:r>
            <a:endParaRPr lang="en-US" sz="2400" dirty="0">
              <a:cs typeface="Times New Roman" pitchFamily="18" charset="0"/>
            </a:endParaRPr>
          </a:p>
          <a:p>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wipe(left)">
                                      <p:cBhvr>
                                        <p:cTn id="7" dur="500"/>
                                        <p:tgtEl>
                                          <p:spTgt spid="3277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771">
                                            <p:txEl>
                                              <p:pRg st="2" end="2"/>
                                            </p:txEl>
                                          </p:spTgt>
                                        </p:tgtEl>
                                        <p:attrNameLst>
                                          <p:attrName>style.visibility</p:attrName>
                                        </p:attrNameLst>
                                      </p:cBhvr>
                                      <p:to>
                                        <p:strVal val="visible"/>
                                      </p:to>
                                    </p:set>
                                    <p:animEffect transition="in" filter="wipe(left)">
                                      <p:cBhvr>
                                        <p:cTn id="11" dur="500"/>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advAuto="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Autofit/>
          </a:bodyPr>
          <a:lstStyle/>
          <a:p>
            <a:r>
              <a:rPr lang="en-US" sz="3600" dirty="0">
                <a:cs typeface="Arial" charset="0"/>
              </a:rPr>
              <a:t>The Net Effect of Social Security on Savings</a:t>
            </a:r>
            <a:r>
              <a:rPr lang="en-US" sz="3600" dirty="0">
                <a:cs typeface="Times New Roman" pitchFamily="18" charset="0"/>
              </a:rPr>
              <a:t/>
            </a:r>
            <a:br>
              <a:rPr lang="en-US" sz="3600" dirty="0">
                <a:cs typeface="Times New Roman" pitchFamily="18" charset="0"/>
              </a:rPr>
            </a:br>
            <a:endParaRPr lang="en-US" sz="3600" dirty="0">
              <a:cs typeface="Times New Roman" pitchFamily="18" charset="0"/>
            </a:endParaRPr>
          </a:p>
        </p:txBody>
      </p:sp>
      <p:sp>
        <p:nvSpPr>
          <p:cNvPr id="33795" name="Rectangle 3"/>
          <p:cNvSpPr>
            <a:spLocks noGrp="1" noChangeArrowheads="1"/>
          </p:cNvSpPr>
          <p:nvPr>
            <p:ph type="body" idx="1"/>
          </p:nvPr>
        </p:nvSpPr>
        <p:spPr/>
        <p:txBody>
          <a:bodyPr>
            <a:normAutofit/>
          </a:bodyPr>
          <a:lstStyle/>
          <a:p>
            <a:r>
              <a:rPr lang="en-US" sz="2800" dirty="0" smtClean="0">
                <a:latin typeface="Arial" charset="0"/>
                <a:cs typeface="Arial" charset="0"/>
              </a:rPr>
              <a:t>Martin Feldstein</a:t>
            </a:r>
            <a:r>
              <a:rPr lang="en-US" sz="2800" dirty="0">
                <a:latin typeface="Arial" charset="0"/>
                <a:cs typeface="Arial" charset="0"/>
              </a:rPr>
              <a:t>: Social Security leads to a substantial reduction in </a:t>
            </a:r>
            <a:r>
              <a:rPr lang="en-US" sz="2800" dirty="0" smtClean="0">
                <a:latin typeface="Arial" charset="0"/>
                <a:cs typeface="Arial" charset="0"/>
              </a:rPr>
              <a:t>savings – Asset Substitution Effect</a:t>
            </a:r>
            <a:endParaRPr lang="en-US" sz="2800" dirty="0">
              <a:cs typeface="Times New Roman" pitchFamily="18" charset="0"/>
            </a:endParaRPr>
          </a:p>
          <a:p>
            <a:endParaRPr lang="en-US" sz="2800" dirty="0" smtClean="0">
              <a:latin typeface="Arial" charset="0"/>
              <a:cs typeface="Arial" charset="0"/>
            </a:endParaRPr>
          </a:p>
          <a:p>
            <a:r>
              <a:rPr lang="en-US" sz="2800" dirty="0" smtClean="0">
                <a:latin typeface="Arial" charset="0"/>
                <a:cs typeface="Arial" charset="0"/>
              </a:rPr>
              <a:t>Alicia </a:t>
            </a:r>
            <a:r>
              <a:rPr lang="en-US" sz="2800" dirty="0" err="1" smtClean="0">
                <a:latin typeface="Arial" charset="0"/>
                <a:cs typeface="Arial" charset="0"/>
              </a:rPr>
              <a:t>Munnell</a:t>
            </a:r>
            <a:r>
              <a:rPr lang="en-US" sz="2800" dirty="0">
                <a:latin typeface="Arial" charset="0"/>
                <a:cs typeface="Arial" charset="0"/>
              </a:rPr>
              <a:t>: The net effect of the </a:t>
            </a:r>
            <a:r>
              <a:rPr lang="en-US" sz="2800" dirty="0" smtClean="0">
                <a:latin typeface="Arial" charset="0"/>
                <a:cs typeface="Arial" charset="0"/>
              </a:rPr>
              <a:t>Asset Substitution Effect </a:t>
            </a:r>
            <a:r>
              <a:rPr lang="en-US" sz="2800" dirty="0">
                <a:latin typeface="Arial" charset="0"/>
                <a:cs typeface="Arial" charset="0"/>
              </a:rPr>
              <a:t>and </a:t>
            </a:r>
            <a:r>
              <a:rPr lang="en-US" sz="2800" dirty="0" smtClean="0">
                <a:latin typeface="Arial" charset="0"/>
                <a:cs typeface="Arial" charset="0"/>
              </a:rPr>
              <a:t>Induced Retirement Effect </a:t>
            </a:r>
            <a:r>
              <a:rPr lang="en-US" sz="2800" dirty="0">
                <a:latin typeface="Arial" charset="0"/>
                <a:cs typeface="Arial" charset="0"/>
              </a:rPr>
              <a:t>is nearly </a:t>
            </a:r>
            <a:r>
              <a:rPr lang="en-US" sz="2800" dirty="0" smtClean="0">
                <a:latin typeface="Arial" charset="0"/>
                <a:cs typeface="Arial" charset="0"/>
              </a:rPr>
              <a:t>zero</a:t>
            </a:r>
            <a:r>
              <a:rPr lang="en-US" sz="2800" dirty="0">
                <a:latin typeface="Arial" charset="0"/>
                <a:cs typeface="Arial" charset="0"/>
              </a:rPr>
              <a:t> </a:t>
            </a:r>
            <a:endParaRPr lang="en-US" sz="2800" dirty="0">
              <a:cs typeface="Times New Roman" pitchFamily="18" charset="0"/>
            </a:endParaRPr>
          </a:p>
          <a:p>
            <a:endParaRPr 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wipe(left)">
                                      <p:cBhvr>
                                        <p:cTn id="7" dur="500"/>
                                        <p:tgtEl>
                                          <p:spTgt spid="3379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795">
                                            <p:txEl>
                                              <p:pRg st="2" end="2"/>
                                            </p:txEl>
                                          </p:spTgt>
                                        </p:tgtEl>
                                        <p:attrNameLst>
                                          <p:attrName>style.visibility</p:attrName>
                                        </p:attrNameLst>
                                      </p:cBhvr>
                                      <p:to>
                                        <p:strVal val="visible"/>
                                      </p:to>
                                    </p:set>
                                    <p:animEffect transition="in" filter="wipe(left)">
                                      <p:cBhvr>
                                        <p:cTn id="11" dur="500"/>
                                        <p:tgtEl>
                                          <p:spTgt spid="337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r>
              <a:rPr lang="en-US" sz="3600" b="1" dirty="0" smtClean="0">
                <a:latin typeface="Arial" charset="0"/>
                <a:cs typeface="Times New Roman" pitchFamily="18" charset="0"/>
              </a:rPr>
              <a:t>Government and Health Care</a:t>
            </a:r>
            <a:endParaRPr lang="en-US" sz="3600" dirty="0">
              <a:latin typeface="Arial" charset="0"/>
              <a:cs typeface="Times New Roman" pitchFamily="18" charset="0"/>
            </a:endParaRPr>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cs typeface="Arial" charset="0"/>
              </a:rPr>
              <a:t>Why Health Care is Different</a:t>
            </a:r>
            <a:r>
              <a:rPr lang="en-US"/>
              <a:t> </a:t>
            </a:r>
          </a:p>
        </p:txBody>
      </p:sp>
      <p:sp>
        <p:nvSpPr>
          <p:cNvPr id="9219" name="Rectangle 3"/>
          <p:cNvSpPr>
            <a:spLocks noGrp="1" noChangeArrowheads="1"/>
          </p:cNvSpPr>
          <p:nvPr>
            <p:ph type="body" idx="1"/>
          </p:nvPr>
        </p:nvSpPr>
        <p:spPr/>
        <p:txBody>
          <a:bodyPr/>
          <a:lstStyle/>
          <a:p>
            <a:pPr>
              <a:lnSpc>
                <a:spcPct val="90000"/>
              </a:lnSpc>
            </a:pPr>
            <a:r>
              <a:rPr lang="en-US">
                <a:solidFill>
                  <a:srgbClr val="660066"/>
                </a:solidFill>
                <a:latin typeface="Arial" charset="0"/>
                <a:cs typeface="Arial" charset="0"/>
              </a:rPr>
              <a:t>Uncertainty:</a:t>
            </a:r>
            <a:r>
              <a:rPr lang="en-US">
                <a:latin typeface="Arial" charset="0"/>
                <a:cs typeface="Arial" charset="0"/>
              </a:rPr>
              <a:t> </a:t>
            </a:r>
          </a:p>
          <a:p>
            <a:pPr lvl="1">
              <a:lnSpc>
                <a:spcPct val="90000"/>
              </a:lnSpc>
            </a:pPr>
            <a:r>
              <a:rPr lang="en-US">
                <a:latin typeface="Arial" charset="0"/>
                <a:cs typeface="Arial" charset="0"/>
              </a:rPr>
              <a:t>People do not typically know what their health care expenses will be. </a:t>
            </a:r>
            <a:endParaRPr lang="en-US">
              <a:cs typeface="Times New Roman" pitchFamily="18" charset="0"/>
            </a:endParaRPr>
          </a:p>
          <a:p>
            <a:pPr>
              <a:lnSpc>
                <a:spcPct val="90000"/>
              </a:lnSpc>
            </a:pPr>
            <a:r>
              <a:rPr lang="en-US">
                <a:solidFill>
                  <a:srgbClr val="660066"/>
                </a:solidFill>
                <a:latin typeface="Arial" charset="0"/>
                <a:cs typeface="Arial" charset="0"/>
              </a:rPr>
              <a:t>Insurance:</a:t>
            </a:r>
            <a:r>
              <a:rPr lang="en-US">
                <a:latin typeface="Arial" charset="0"/>
                <a:cs typeface="Arial" charset="0"/>
              </a:rPr>
              <a:t> </a:t>
            </a:r>
          </a:p>
          <a:p>
            <a:pPr lvl="1">
              <a:lnSpc>
                <a:spcPct val="90000"/>
              </a:lnSpc>
            </a:pPr>
            <a:r>
              <a:rPr lang="en-US">
                <a:latin typeface="Arial" charset="0"/>
                <a:cs typeface="Arial" charset="0"/>
              </a:rPr>
              <a:t>Because of uncertainty people typically buy health insurance. </a:t>
            </a:r>
          </a:p>
          <a:p>
            <a:pPr lvl="1">
              <a:lnSpc>
                <a:spcPct val="90000"/>
              </a:lnSpc>
            </a:pPr>
            <a:r>
              <a:rPr lang="en-US">
                <a:latin typeface="Arial" charset="0"/>
                <a:cs typeface="Arial" charset="0"/>
              </a:rPr>
              <a:t>This means that people do not typically pay the full marginal cost of their health expenses.</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left)">
                                      <p:cBhvr>
                                        <p:cTn id="7" dur="500"/>
                                        <p:tgtEl>
                                          <p:spTgt spid="921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219">
                                            <p:txEl>
                                              <p:pRg st="1" end="1"/>
                                            </p:txEl>
                                          </p:spTgt>
                                        </p:tgtEl>
                                        <p:attrNameLst>
                                          <p:attrName>style.visibility</p:attrName>
                                        </p:attrNameLst>
                                      </p:cBhvr>
                                      <p:to>
                                        <p:strVal val="visible"/>
                                      </p:to>
                                    </p:set>
                                    <p:animEffect transition="in" filter="wipe(left)">
                                      <p:cBhvr>
                                        <p:cTn id="10" dur="500"/>
                                        <p:tgtEl>
                                          <p:spTgt spid="9219">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9219">
                                            <p:txEl>
                                              <p:pRg st="2" end="2"/>
                                            </p:txEl>
                                          </p:spTgt>
                                        </p:tgtEl>
                                        <p:attrNameLst>
                                          <p:attrName>style.visibility</p:attrName>
                                        </p:attrNameLst>
                                      </p:cBhvr>
                                      <p:to>
                                        <p:strVal val="visible"/>
                                      </p:to>
                                    </p:set>
                                    <p:animEffect transition="in" filter="wipe(left)">
                                      <p:cBhvr>
                                        <p:cTn id="14" dur="500"/>
                                        <p:tgtEl>
                                          <p:spTgt spid="9219">
                                            <p:txEl>
                                              <p:pRg st="2" end="2"/>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9219">
                                            <p:txEl>
                                              <p:pRg st="3" end="3"/>
                                            </p:txEl>
                                          </p:spTgt>
                                        </p:tgtEl>
                                        <p:attrNameLst>
                                          <p:attrName>style.visibility</p:attrName>
                                        </p:attrNameLst>
                                      </p:cBhvr>
                                      <p:to>
                                        <p:strVal val="visible"/>
                                      </p:to>
                                    </p:set>
                                    <p:animEffect transition="in" filter="wipe(left)">
                                      <p:cBhvr>
                                        <p:cTn id="17" dur="500"/>
                                        <p:tgtEl>
                                          <p:spTgt spid="9219">
                                            <p:txEl>
                                              <p:pRg st="3" end="3"/>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9219">
                                            <p:txEl>
                                              <p:pRg st="4" end="4"/>
                                            </p:txEl>
                                          </p:spTgt>
                                        </p:tgtEl>
                                        <p:attrNameLst>
                                          <p:attrName>style.visibility</p:attrName>
                                        </p:attrNameLst>
                                      </p:cBhvr>
                                      <p:to>
                                        <p:strVal val="visible"/>
                                      </p:to>
                                    </p:set>
                                    <p:animEffect transition="in" filter="wipe(left)">
                                      <p:cBhvr>
                                        <p:cTn id="20" dur="5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685800" y="0"/>
            <a:ext cx="7772400" cy="1143000"/>
          </a:xfrm>
        </p:spPr>
        <p:txBody>
          <a:bodyPr/>
          <a:lstStyle/>
          <a:p>
            <a:r>
              <a:rPr lang="en-US" sz="2400" dirty="0" smtClean="0"/>
              <a:t>Health </a:t>
            </a:r>
            <a:r>
              <a:rPr lang="en-US" sz="2400" dirty="0"/>
              <a:t>Insurance and the Market for Health Care</a:t>
            </a:r>
          </a:p>
        </p:txBody>
      </p:sp>
      <p:sp>
        <p:nvSpPr>
          <p:cNvPr id="3107" name="Freeform 35"/>
          <p:cNvSpPr>
            <a:spLocks/>
          </p:cNvSpPr>
          <p:nvPr/>
        </p:nvSpPr>
        <p:spPr bwMode="auto">
          <a:xfrm>
            <a:off x="4603750" y="1827213"/>
            <a:ext cx="1009650" cy="2722562"/>
          </a:xfrm>
          <a:custGeom>
            <a:avLst/>
            <a:gdLst/>
            <a:ahLst/>
            <a:cxnLst>
              <a:cxn ang="0">
                <a:pos x="636" y="0"/>
              </a:cxn>
              <a:cxn ang="0">
                <a:pos x="636" y="0"/>
              </a:cxn>
              <a:cxn ang="0">
                <a:pos x="0" y="862"/>
              </a:cxn>
              <a:cxn ang="0">
                <a:pos x="636" y="1715"/>
              </a:cxn>
              <a:cxn ang="0">
                <a:pos x="636" y="0"/>
              </a:cxn>
            </a:cxnLst>
            <a:rect l="0" t="0" r="r" b="b"/>
            <a:pathLst>
              <a:path w="636" h="1715">
                <a:moveTo>
                  <a:pt x="636" y="0"/>
                </a:moveTo>
                <a:lnTo>
                  <a:pt x="636" y="0"/>
                </a:lnTo>
                <a:lnTo>
                  <a:pt x="0" y="862"/>
                </a:lnTo>
                <a:lnTo>
                  <a:pt x="636" y="1715"/>
                </a:lnTo>
                <a:lnTo>
                  <a:pt x="636"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grpSp>
        <p:nvGrpSpPr>
          <p:cNvPr id="2" name="Group 42"/>
          <p:cNvGrpSpPr>
            <a:grpSpLocks/>
          </p:cNvGrpSpPr>
          <p:nvPr/>
        </p:nvGrpSpPr>
        <p:grpSpPr bwMode="auto">
          <a:xfrm>
            <a:off x="2309813" y="1841500"/>
            <a:ext cx="3330575" cy="4103688"/>
            <a:chOff x="1455" y="1160"/>
            <a:chExt cx="2098" cy="2585"/>
          </a:xfrm>
        </p:grpSpPr>
        <p:sp>
          <p:nvSpPr>
            <p:cNvPr id="3111" name="Freeform 39"/>
            <p:cNvSpPr>
              <a:spLocks/>
            </p:cNvSpPr>
            <p:nvPr/>
          </p:nvSpPr>
          <p:spPr bwMode="auto">
            <a:xfrm>
              <a:off x="1455" y="2022"/>
              <a:ext cx="1454" cy="1723"/>
            </a:xfrm>
            <a:custGeom>
              <a:avLst/>
              <a:gdLst/>
              <a:ahLst/>
              <a:cxnLst>
                <a:cxn ang="0">
                  <a:pos x="0" y="0"/>
                </a:cxn>
                <a:cxn ang="0">
                  <a:pos x="1454" y="0"/>
                </a:cxn>
                <a:cxn ang="0">
                  <a:pos x="1454" y="1723"/>
                </a:cxn>
              </a:cxnLst>
              <a:rect l="0" t="0" r="r" b="b"/>
              <a:pathLst>
                <a:path w="1454" h="1723">
                  <a:moveTo>
                    <a:pt x="0" y="0"/>
                  </a:moveTo>
                  <a:lnTo>
                    <a:pt x="1454" y="0"/>
                  </a:lnTo>
                  <a:lnTo>
                    <a:pt x="1454" y="1723"/>
                  </a:lnTo>
                </a:path>
              </a:pathLst>
            </a:custGeom>
            <a:noFill/>
            <a:ln w="82550" cap="rnd">
              <a:solidFill>
                <a:srgbClr val="006600"/>
              </a:solidFill>
              <a:prstDash val="sysDot"/>
              <a:round/>
              <a:headEnd/>
              <a:tailEnd/>
            </a:ln>
          </p:spPr>
          <p:txBody>
            <a:bodyPr/>
            <a:lstStyle/>
            <a:p>
              <a:endParaRPr lang="en-US"/>
            </a:p>
          </p:txBody>
        </p:sp>
        <p:sp>
          <p:nvSpPr>
            <p:cNvPr id="3112" name="Freeform 40"/>
            <p:cNvSpPr>
              <a:spLocks/>
            </p:cNvSpPr>
            <p:nvPr/>
          </p:nvSpPr>
          <p:spPr bwMode="auto">
            <a:xfrm>
              <a:off x="1455" y="1160"/>
              <a:ext cx="2098" cy="2585"/>
            </a:xfrm>
            <a:custGeom>
              <a:avLst/>
              <a:gdLst/>
              <a:ahLst/>
              <a:cxnLst>
                <a:cxn ang="0">
                  <a:pos x="0" y="0"/>
                </a:cxn>
                <a:cxn ang="0">
                  <a:pos x="2098" y="0"/>
                </a:cxn>
                <a:cxn ang="0">
                  <a:pos x="2098" y="2585"/>
                </a:cxn>
              </a:cxnLst>
              <a:rect l="0" t="0" r="r" b="b"/>
              <a:pathLst>
                <a:path w="2098" h="2585">
                  <a:moveTo>
                    <a:pt x="0" y="0"/>
                  </a:moveTo>
                  <a:lnTo>
                    <a:pt x="2098" y="0"/>
                  </a:lnTo>
                  <a:lnTo>
                    <a:pt x="2098" y="2585"/>
                  </a:lnTo>
                </a:path>
              </a:pathLst>
            </a:custGeom>
            <a:noFill/>
            <a:ln w="82550" cap="rnd">
              <a:solidFill>
                <a:srgbClr val="006600"/>
              </a:solidFill>
              <a:prstDash val="sysDot"/>
              <a:round/>
              <a:headEnd/>
              <a:tailEnd/>
            </a:ln>
          </p:spPr>
          <p:txBody>
            <a:bodyPr/>
            <a:lstStyle/>
            <a:p>
              <a:endParaRPr lang="en-US"/>
            </a:p>
          </p:txBody>
        </p:sp>
        <p:sp>
          <p:nvSpPr>
            <p:cNvPr id="3113" name="Line 41"/>
            <p:cNvSpPr>
              <a:spLocks noChangeShapeType="1"/>
            </p:cNvSpPr>
            <p:nvPr/>
          </p:nvSpPr>
          <p:spPr bwMode="auto">
            <a:xfrm flipH="1">
              <a:off x="1455" y="2875"/>
              <a:ext cx="2098" cy="1"/>
            </a:xfrm>
            <a:prstGeom prst="line">
              <a:avLst/>
            </a:prstGeom>
            <a:noFill/>
            <a:ln w="82550" cap="rnd">
              <a:solidFill>
                <a:srgbClr val="006600"/>
              </a:solidFill>
              <a:prstDash val="sysDot"/>
              <a:round/>
              <a:headEnd/>
              <a:tailEnd/>
            </a:ln>
          </p:spPr>
          <p:txBody>
            <a:bodyPr/>
            <a:lstStyle/>
            <a:p>
              <a:endParaRPr lang="en-US"/>
            </a:p>
          </p:txBody>
        </p:sp>
      </p:grpSp>
      <p:sp>
        <p:nvSpPr>
          <p:cNvPr id="3116" name="Freeform 44"/>
          <p:cNvSpPr>
            <a:spLocks/>
          </p:cNvSpPr>
          <p:nvPr/>
        </p:nvSpPr>
        <p:spPr bwMode="auto">
          <a:xfrm>
            <a:off x="2309813" y="1066800"/>
            <a:ext cx="4781550" cy="4878388"/>
          </a:xfrm>
          <a:custGeom>
            <a:avLst/>
            <a:gdLst/>
            <a:ahLst/>
            <a:cxnLst>
              <a:cxn ang="0">
                <a:pos x="0" y="0"/>
              </a:cxn>
              <a:cxn ang="0">
                <a:pos x="0" y="3073"/>
              </a:cxn>
              <a:cxn ang="0">
                <a:pos x="3012" y="3073"/>
              </a:cxn>
            </a:cxnLst>
            <a:rect l="0" t="0" r="r" b="b"/>
            <a:pathLst>
              <a:path w="3012" h="3073">
                <a:moveTo>
                  <a:pt x="0" y="0"/>
                </a:moveTo>
                <a:lnTo>
                  <a:pt x="0" y="3073"/>
                </a:lnTo>
                <a:lnTo>
                  <a:pt x="3012" y="3073"/>
                </a:lnTo>
              </a:path>
            </a:pathLst>
          </a:custGeom>
          <a:noFill/>
          <a:ln w="82550">
            <a:solidFill>
              <a:srgbClr val="000000"/>
            </a:solidFill>
            <a:prstDash val="solid"/>
            <a:round/>
            <a:headEnd/>
            <a:tailEnd/>
          </a:ln>
        </p:spPr>
        <p:txBody>
          <a:bodyPr/>
          <a:lstStyle/>
          <a:p>
            <a:endParaRPr lang="en-US"/>
          </a:p>
        </p:txBody>
      </p:sp>
      <p:sp>
        <p:nvSpPr>
          <p:cNvPr id="3117" name="Rectangle 45"/>
          <p:cNvSpPr>
            <a:spLocks noChangeArrowheads="1"/>
          </p:cNvSpPr>
          <p:nvPr/>
        </p:nvSpPr>
        <p:spPr bwMode="auto">
          <a:xfrm rot="16200000">
            <a:off x="-1123156" y="3242469"/>
            <a:ext cx="4471987" cy="365125"/>
          </a:xfrm>
          <a:prstGeom prst="rect">
            <a:avLst/>
          </a:prstGeom>
          <a:noFill/>
          <a:ln w="9525">
            <a:noFill/>
            <a:miter lim="800000"/>
            <a:headEnd/>
            <a:tailEnd/>
          </a:ln>
        </p:spPr>
        <p:txBody>
          <a:bodyPr wrap="none" lIns="0" tIns="0" rIns="0" bIns="0">
            <a:spAutoFit/>
          </a:bodyPr>
          <a:lstStyle/>
          <a:p>
            <a:r>
              <a:rPr lang="en-US" sz="2400" b="1" dirty="0">
                <a:solidFill>
                  <a:srgbClr val="660066"/>
                </a:solidFill>
                <a:latin typeface="Arial" charset="0"/>
              </a:rPr>
              <a:t>Price (Dollars per Unit Service)</a:t>
            </a:r>
            <a:endParaRPr lang="en-US" sz="2400" dirty="0"/>
          </a:p>
        </p:txBody>
      </p:sp>
      <p:sp>
        <p:nvSpPr>
          <p:cNvPr id="3118" name="Text Box 46"/>
          <p:cNvSpPr txBox="1">
            <a:spLocks noChangeArrowheads="1"/>
          </p:cNvSpPr>
          <p:nvPr/>
        </p:nvSpPr>
        <p:spPr bwMode="auto">
          <a:xfrm>
            <a:off x="1828800" y="1676400"/>
            <a:ext cx="315913" cy="365125"/>
          </a:xfrm>
          <a:prstGeom prst="rect">
            <a:avLst/>
          </a:prstGeom>
          <a:noFill/>
          <a:ln w="9525">
            <a:noFill/>
            <a:miter lim="800000"/>
            <a:headEnd/>
            <a:tailEnd/>
          </a:ln>
          <a:effectLst/>
        </p:spPr>
        <p:txBody>
          <a:bodyPr wrap="none" lIns="0" tIns="0" rIns="0" bIns="0">
            <a:spAutoFit/>
          </a:bodyPr>
          <a:lstStyle/>
          <a:p>
            <a:r>
              <a:rPr lang="en-US" sz="2400" i="1">
                <a:solidFill>
                  <a:srgbClr val="660066"/>
                </a:solidFill>
                <a:latin typeface="Arial" charset="0"/>
              </a:rPr>
              <a:t>P</a:t>
            </a:r>
            <a:r>
              <a:rPr lang="en-US" sz="2400" baseline="-25000">
                <a:solidFill>
                  <a:srgbClr val="660066"/>
                </a:solidFill>
                <a:latin typeface="Arial" charset="0"/>
              </a:rPr>
              <a:t>2</a:t>
            </a:r>
            <a:endParaRPr lang="en-US" sz="2400">
              <a:solidFill>
                <a:srgbClr val="660066"/>
              </a:solidFill>
              <a:latin typeface="Arial" charset="0"/>
            </a:endParaRPr>
          </a:p>
        </p:txBody>
      </p:sp>
      <p:sp>
        <p:nvSpPr>
          <p:cNvPr id="3119" name="Text Box 47"/>
          <p:cNvSpPr txBox="1">
            <a:spLocks noChangeArrowheads="1"/>
          </p:cNvSpPr>
          <p:nvPr/>
        </p:nvSpPr>
        <p:spPr bwMode="auto">
          <a:xfrm>
            <a:off x="1828800" y="2971800"/>
            <a:ext cx="410369" cy="369332"/>
          </a:xfrm>
          <a:prstGeom prst="rect">
            <a:avLst/>
          </a:prstGeom>
          <a:noFill/>
          <a:ln w="9525">
            <a:noFill/>
            <a:miter lim="800000"/>
            <a:headEnd/>
            <a:tailEnd/>
          </a:ln>
          <a:effectLst/>
        </p:spPr>
        <p:txBody>
          <a:bodyPr wrap="none" lIns="0" tIns="0" rIns="0" bIns="0">
            <a:spAutoFit/>
          </a:bodyPr>
          <a:lstStyle/>
          <a:p>
            <a:r>
              <a:rPr lang="en-US" sz="2400" i="1" dirty="0" smtClean="0">
                <a:solidFill>
                  <a:srgbClr val="660066"/>
                </a:solidFill>
                <a:latin typeface="Arial" charset="0"/>
              </a:rPr>
              <a:t>P</a:t>
            </a:r>
            <a:r>
              <a:rPr lang="en-US" sz="2400" dirty="0" smtClean="0">
                <a:solidFill>
                  <a:srgbClr val="660066"/>
                </a:solidFill>
                <a:latin typeface="Arial" charset="0"/>
              </a:rPr>
              <a:t> *</a:t>
            </a:r>
            <a:endParaRPr lang="en-US" sz="2400" dirty="0">
              <a:solidFill>
                <a:srgbClr val="660066"/>
              </a:solidFill>
              <a:latin typeface="Arial" charset="0"/>
            </a:endParaRPr>
          </a:p>
        </p:txBody>
      </p:sp>
      <p:sp>
        <p:nvSpPr>
          <p:cNvPr id="3120" name="Text Box 48"/>
          <p:cNvSpPr txBox="1">
            <a:spLocks noChangeArrowheads="1"/>
          </p:cNvSpPr>
          <p:nvPr/>
        </p:nvSpPr>
        <p:spPr bwMode="auto">
          <a:xfrm>
            <a:off x="1828800" y="4343400"/>
            <a:ext cx="318998" cy="369332"/>
          </a:xfrm>
          <a:prstGeom prst="rect">
            <a:avLst/>
          </a:prstGeom>
          <a:noFill/>
          <a:ln w="9525">
            <a:noFill/>
            <a:miter lim="800000"/>
            <a:headEnd/>
            <a:tailEnd/>
          </a:ln>
          <a:effectLst/>
        </p:spPr>
        <p:txBody>
          <a:bodyPr wrap="none" lIns="0" tIns="0" rIns="0" bIns="0">
            <a:spAutoFit/>
          </a:bodyPr>
          <a:lstStyle/>
          <a:p>
            <a:r>
              <a:rPr lang="en-US" sz="2400" i="1" dirty="0" err="1" smtClean="0">
                <a:solidFill>
                  <a:srgbClr val="660066"/>
                </a:solidFill>
                <a:latin typeface="Arial" charset="0"/>
              </a:rPr>
              <a:t>P</a:t>
            </a:r>
            <a:r>
              <a:rPr lang="en-US" sz="2400" baseline="-25000" dirty="0" err="1" smtClean="0">
                <a:solidFill>
                  <a:srgbClr val="660066"/>
                </a:solidFill>
                <a:latin typeface="Arial" charset="0"/>
              </a:rPr>
              <a:t>1</a:t>
            </a:r>
            <a:endParaRPr lang="en-US" sz="2400" dirty="0">
              <a:solidFill>
                <a:srgbClr val="660066"/>
              </a:solidFill>
              <a:latin typeface="Arial" charset="0"/>
            </a:endParaRPr>
          </a:p>
        </p:txBody>
      </p:sp>
      <p:sp>
        <p:nvSpPr>
          <p:cNvPr id="3121" name="Text Box 49"/>
          <p:cNvSpPr txBox="1">
            <a:spLocks noChangeArrowheads="1"/>
          </p:cNvSpPr>
          <p:nvPr/>
        </p:nvSpPr>
        <p:spPr bwMode="auto">
          <a:xfrm>
            <a:off x="4457700" y="6146800"/>
            <a:ext cx="355600" cy="365125"/>
          </a:xfrm>
          <a:prstGeom prst="rect">
            <a:avLst/>
          </a:prstGeom>
          <a:noFill/>
          <a:ln w="9525">
            <a:noFill/>
            <a:miter lim="800000"/>
            <a:headEnd/>
            <a:tailEnd/>
          </a:ln>
          <a:effectLst/>
        </p:spPr>
        <p:txBody>
          <a:bodyPr wrap="none" lIns="0" tIns="0" rIns="0" bIns="0">
            <a:spAutoFit/>
          </a:bodyPr>
          <a:lstStyle/>
          <a:p>
            <a:r>
              <a:rPr lang="en-US" sz="2400" i="1" dirty="0">
                <a:solidFill>
                  <a:srgbClr val="660066"/>
                </a:solidFill>
                <a:latin typeface="Arial" charset="0"/>
              </a:rPr>
              <a:t>Q</a:t>
            </a:r>
            <a:r>
              <a:rPr lang="en-US" sz="2400" dirty="0">
                <a:solidFill>
                  <a:srgbClr val="660066"/>
                </a:solidFill>
                <a:latin typeface="Arial" charset="0"/>
              </a:rPr>
              <a:t>*</a:t>
            </a:r>
          </a:p>
        </p:txBody>
      </p:sp>
      <p:sp>
        <p:nvSpPr>
          <p:cNvPr id="3122" name="Text Box 50"/>
          <p:cNvSpPr txBox="1">
            <a:spLocks noChangeArrowheads="1"/>
          </p:cNvSpPr>
          <p:nvPr/>
        </p:nvSpPr>
        <p:spPr bwMode="auto">
          <a:xfrm>
            <a:off x="5486400" y="6146800"/>
            <a:ext cx="349250" cy="365125"/>
          </a:xfrm>
          <a:prstGeom prst="rect">
            <a:avLst/>
          </a:prstGeom>
          <a:noFill/>
          <a:ln w="9525">
            <a:noFill/>
            <a:miter lim="800000"/>
            <a:headEnd/>
            <a:tailEnd/>
          </a:ln>
          <a:effectLst/>
        </p:spPr>
        <p:txBody>
          <a:bodyPr wrap="none" lIns="0" tIns="0" rIns="0" bIns="0">
            <a:spAutoFit/>
          </a:bodyPr>
          <a:lstStyle/>
          <a:p>
            <a:r>
              <a:rPr lang="en-US" sz="2400" i="1">
                <a:solidFill>
                  <a:srgbClr val="660066"/>
                </a:solidFill>
                <a:latin typeface="Arial" charset="0"/>
              </a:rPr>
              <a:t>Q</a:t>
            </a:r>
            <a:r>
              <a:rPr lang="en-US" sz="2400" baseline="-25000">
                <a:solidFill>
                  <a:srgbClr val="660066"/>
                </a:solidFill>
                <a:latin typeface="Arial" charset="0"/>
              </a:rPr>
              <a:t>1</a:t>
            </a:r>
            <a:endParaRPr lang="en-US" sz="2400">
              <a:solidFill>
                <a:srgbClr val="660066"/>
              </a:solidFill>
              <a:latin typeface="Arial" charset="0"/>
            </a:endParaRPr>
          </a:p>
        </p:txBody>
      </p:sp>
      <p:sp>
        <p:nvSpPr>
          <p:cNvPr id="3123" name="Text Box 51"/>
          <p:cNvSpPr txBox="1">
            <a:spLocks noChangeArrowheads="1"/>
          </p:cNvSpPr>
          <p:nvPr/>
        </p:nvSpPr>
        <p:spPr bwMode="auto">
          <a:xfrm>
            <a:off x="5867400" y="4267200"/>
            <a:ext cx="203200" cy="365125"/>
          </a:xfrm>
          <a:prstGeom prst="rect">
            <a:avLst/>
          </a:prstGeom>
          <a:noFill/>
          <a:ln w="9525">
            <a:noFill/>
            <a:miter lim="800000"/>
            <a:headEnd/>
            <a:tailEnd/>
          </a:ln>
          <a:effectLst/>
        </p:spPr>
        <p:txBody>
          <a:bodyPr wrap="none" lIns="0" tIns="0" rIns="0" bIns="0">
            <a:spAutoFit/>
          </a:bodyPr>
          <a:lstStyle/>
          <a:p>
            <a:r>
              <a:rPr lang="en-US" sz="2400" i="1">
                <a:solidFill>
                  <a:srgbClr val="660066"/>
                </a:solidFill>
                <a:latin typeface="Arial" charset="0"/>
              </a:rPr>
              <a:t>B</a:t>
            </a:r>
            <a:endParaRPr lang="en-US" sz="2400">
              <a:solidFill>
                <a:srgbClr val="660066"/>
              </a:solidFill>
              <a:latin typeface="Arial" charset="0"/>
            </a:endParaRPr>
          </a:p>
        </p:txBody>
      </p:sp>
      <p:sp>
        <p:nvSpPr>
          <p:cNvPr id="3124" name="Text Box 52"/>
          <p:cNvSpPr txBox="1">
            <a:spLocks noChangeArrowheads="1"/>
          </p:cNvSpPr>
          <p:nvPr/>
        </p:nvSpPr>
        <p:spPr bwMode="auto">
          <a:xfrm>
            <a:off x="5791200" y="1752600"/>
            <a:ext cx="203200" cy="365125"/>
          </a:xfrm>
          <a:prstGeom prst="rect">
            <a:avLst/>
          </a:prstGeom>
          <a:noFill/>
          <a:ln w="9525">
            <a:noFill/>
            <a:miter lim="800000"/>
            <a:headEnd/>
            <a:tailEnd/>
          </a:ln>
          <a:effectLst/>
        </p:spPr>
        <p:txBody>
          <a:bodyPr wrap="none" lIns="0" tIns="0" rIns="0" bIns="0">
            <a:spAutoFit/>
          </a:bodyPr>
          <a:lstStyle/>
          <a:p>
            <a:r>
              <a:rPr lang="en-US" sz="2400" i="1">
                <a:solidFill>
                  <a:srgbClr val="660066"/>
                </a:solidFill>
                <a:latin typeface="Arial" charset="0"/>
              </a:rPr>
              <a:t>A</a:t>
            </a:r>
            <a:endParaRPr lang="en-US" sz="2400">
              <a:solidFill>
                <a:srgbClr val="660066"/>
              </a:solidFill>
              <a:latin typeface="Arial" charset="0"/>
            </a:endParaRPr>
          </a:p>
        </p:txBody>
      </p:sp>
      <p:sp>
        <p:nvSpPr>
          <p:cNvPr id="3125" name="Text Box 53"/>
          <p:cNvSpPr txBox="1">
            <a:spLocks noChangeArrowheads="1"/>
          </p:cNvSpPr>
          <p:nvPr/>
        </p:nvSpPr>
        <p:spPr bwMode="auto">
          <a:xfrm>
            <a:off x="4495800" y="2590800"/>
            <a:ext cx="220663" cy="365125"/>
          </a:xfrm>
          <a:prstGeom prst="rect">
            <a:avLst/>
          </a:prstGeom>
          <a:noFill/>
          <a:ln w="9525">
            <a:noFill/>
            <a:miter lim="800000"/>
            <a:headEnd/>
            <a:tailEnd/>
          </a:ln>
          <a:effectLst/>
        </p:spPr>
        <p:txBody>
          <a:bodyPr wrap="none" lIns="0" tIns="0" rIns="0" bIns="0">
            <a:spAutoFit/>
          </a:bodyPr>
          <a:lstStyle/>
          <a:p>
            <a:r>
              <a:rPr lang="en-US" sz="2400" i="1">
                <a:solidFill>
                  <a:srgbClr val="660066"/>
                </a:solidFill>
                <a:latin typeface="Arial" charset="0"/>
              </a:rPr>
              <a:t>C</a:t>
            </a:r>
            <a:endParaRPr lang="en-US" sz="2400">
              <a:solidFill>
                <a:srgbClr val="660066"/>
              </a:solidFill>
              <a:latin typeface="Arial" charset="0"/>
            </a:endParaRPr>
          </a:p>
        </p:txBody>
      </p:sp>
      <p:grpSp>
        <p:nvGrpSpPr>
          <p:cNvPr id="3" name="Group 63"/>
          <p:cNvGrpSpPr>
            <a:grpSpLocks/>
          </p:cNvGrpSpPr>
          <p:nvPr/>
        </p:nvGrpSpPr>
        <p:grpSpPr bwMode="auto">
          <a:xfrm>
            <a:off x="5334000" y="2616200"/>
            <a:ext cx="3505200" cy="365125"/>
            <a:chOff x="3360" y="1648"/>
            <a:chExt cx="2208" cy="230"/>
          </a:xfrm>
        </p:grpSpPr>
        <p:sp>
          <p:nvSpPr>
            <p:cNvPr id="3115" name="Line 43"/>
            <p:cNvSpPr>
              <a:spLocks noChangeShapeType="1"/>
            </p:cNvSpPr>
            <p:nvPr/>
          </p:nvSpPr>
          <p:spPr bwMode="auto">
            <a:xfrm flipH="1">
              <a:off x="3360" y="1769"/>
              <a:ext cx="418" cy="87"/>
            </a:xfrm>
            <a:prstGeom prst="line">
              <a:avLst/>
            </a:prstGeom>
            <a:noFill/>
            <a:ln w="27051">
              <a:solidFill>
                <a:srgbClr val="000000"/>
              </a:solidFill>
              <a:round/>
              <a:headEnd/>
              <a:tailEnd type="stealth" w="lg" len="lg"/>
            </a:ln>
          </p:spPr>
          <p:txBody>
            <a:bodyPr/>
            <a:lstStyle/>
            <a:p>
              <a:endParaRPr lang="en-US"/>
            </a:p>
          </p:txBody>
        </p:sp>
        <p:sp>
          <p:nvSpPr>
            <p:cNvPr id="3127" name="Text Box 55"/>
            <p:cNvSpPr txBox="1">
              <a:spLocks noChangeArrowheads="1"/>
            </p:cNvSpPr>
            <p:nvPr/>
          </p:nvSpPr>
          <p:spPr bwMode="auto">
            <a:xfrm>
              <a:off x="3860" y="1648"/>
              <a:ext cx="1708" cy="230"/>
            </a:xfrm>
            <a:prstGeom prst="rect">
              <a:avLst/>
            </a:prstGeom>
            <a:noFill/>
            <a:ln w="9525">
              <a:noFill/>
              <a:miter lim="800000"/>
              <a:headEnd/>
              <a:tailEnd/>
            </a:ln>
            <a:effectLst/>
          </p:spPr>
          <p:txBody>
            <a:bodyPr wrap="none" lIns="0" tIns="0" rIns="0" bIns="0">
              <a:spAutoFit/>
            </a:bodyPr>
            <a:lstStyle/>
            <a:p>
              <a:pPr algn="r"/>
              <a:r>
                <a:rPr lang="en-US" sz="2400">
                  <a:solidFill>
                    <a:srgbClr val="660066"/>
                  </a:solidFill>
                  <a:latin typeface="Arial" charset="0"/>
                </a:rPr>
                <a:t>Loss in Net Benefits</a:t>
              </a:r>
            </a:p>
          </p:txBody>
        </p:sp>
      </p:grpSp>
      <p:grpSp>
        <p:nvGrpSpPr>
          <p:cNvPr id="4" name="Group 68"/>
          <p:cNvGrpSpPr>
            <a:grpSpLocks/>
          </p:cNvGrpSpPr>
          <p:nvPr/>
        </p:nvGrpSpPr>
        <p:grpSpPr bwMode="auto">
          <a:xfrm>
            <a:off x="2959100" y="838200"/>
            <a:ext cx="6184900" cy="4583113"/>
            <a:chOff x="1864" y="528"/>
            <a:chExt cx="3896" cy="2887"/>
          </a:xfrm>
        </p:grpSpPr>
        <p:sp>
          <p:nvSpPr>
            <p:cNvPr id="3108" name="Line 36"/>
            <p:cNvSpPr>
              <a:spLocks noChangeShapeType="1"/>
            </p:cNvSpPr>
            <p:nvPr/>
          </p:nvSpPr>
          <p:spPr bwMode="auto">
            <a:xfrm flipH="1">
              <a:off x="1864" y="751"/>
              <a:ext cx="1994" cy="2664"/>
            </a:xfrm>
            <a:prstGeom prst="line">
              <a:avLst/>
            </a:prstGeom>
            <a:noFill/>
            <a:ln w="82550">
              <a:solidFill>
                <a:srgbClr val="006600"/>
              </a:solidFill>
              <a:round/>
              <a:headEnd/>
              <a:tailEnd/>
            </a:ln>
          </p:spPr>
          <p:txBody>
            <a:bodyPr/>
            <a:lstStyle/>
            <a:p>
              <a:endParaRPr lang="en-US"/>
            </a:p>
          </p:txBody>
        </p:sp>
        <p:sp>
          <p:nvSpPr>
            <p:cNvPr id="3126" name="Text Box 54"/>
            <p:cNvSpPr txBox="1">
              <a:spLocks noChangeArrowheads="1"/>
            </p:cNvSpPr>
            <p:nvPr/>
          </p:nvSpPr>
          <p:spPr bwMode="auto">
            <a:xfrm>
              <a:off x="3888" y="672"/>
              <a:ext cx="753" cy="230"/>
            </a:xfrm>
            <a:prstGeom prst="rect">
              <a:avLst/>
            </a:prstGeom>
            <a:noFill/>
            <a:ln w="9525">
              <a:noFill/>
              <a:miter lim="800000"/>
              <a:headEnd/>
              <a:tailEnd/>
            </a:ln>
            <a:effectLst/>
          </p:spPr>
          <p:txBody>
            <a:bodyPr wrap="none" lIns="0" tIns="0" rIns="0" bIns="0">
              <a:spAutoFit/>
            </a:bodyPr>
            <a:lstStyle/>
            <a:p>
              <a:pPr algn="r"/>
              <a:r>
                <a:rPr lang="en-US" sz="2400">
                  <a:solidFill>
                    <a:srgbClr val="660066"/>
                  </a:solidFill>
                  <a:latin typeface="Arial" charset="0"/>
                </a:rPr>
                <a:t>Supply =</a:t>
              </a:r>
            </a:p>
          </p:txBody>
        </p:sp>
        <p:sp>
          <p:nvSpPr>
            <p:cNvPr id="3129" name="Rectangle 57"/>
            <p:cNvSpPr>
              <a:spLocks noChangeArrowheads="1"/>
            </p:cNvSpPr>
            <p:nvPr/>
          </p:nvSpPr>
          <p:spPr bwMode="auto">
            <a:xfrm>
              <a:off x="4672" y="528"/>
              <a:ext cx="1088" cy="518"/>
            </a:xfrm>
            <a:prstGeom prst="rect">
              <a:avLst/>
            </a:prstGeom>
            <a:noFill/>
            <a:ln w="9525">
              <a:noFill/>
              <a:miter lim="800000"/>
              <a:headEnd/>
              <a:tailEnd/>
            </a:ln>
            <a:effectLst/>
          </p:spPr>
          <p:txBody>
            <a:bodyPr wrap="none">
              <a:spAutoFit/>
            </a:bodyPr>
            <a:lstStyle/>
            <a:p>
              <a:pPr algn="ctr"/>
              <a:r>
                <a:rPr lang="en-US" sz="2400">
                  <a:solidFill>
                    <a:srgbClr val="660066"/>
                  </a:solidFill>
                  <a:latin typeface="Arial" charset="0"/>
                </a:rPr>
                <a:t>Marginal </a:t>
              </a:r>
            </a:p>
            <a:p>
              <a:pPr algn="ctr"/>
              <a:r>
                <a:rPr lang="en-US" sz="2400">
                  <a:solidFill>
                    <a:srgbClr val="660066"/>
                  </a:solidFill>
                  <a:latin typeface="Arial" charset="0"/>
                </a:rPr>
                <a:t>Social Cost</a:t>
              </a:r>
            </a:p>
          </p:txBody>
        </p:sp>
      </p:grpSp>
      <p:grpSp>
        <p:nvGrpSpPr>
          <p:cNvPr id="5" name="Group 69"/>
          <p:cNvGrpSpPr>
            <a:grpSpLocks/>
          </p:cNvGrpSpPr>
          <p:nvPr/>
        </p:nvGrpSpPr>
        <p:grpSpPr bwMode="auto">
          <a:xfrm>
            <a:off x="3097213" y="1177925"/>
            <a:ext cx="6051550" cy="4841875"/>
            <a:chOff x="1951" y="742"/>
            <a:chExt cx="3812" cy="3050"/>
          </a:xfrm>
        </p:grpSpPr>
        <p:sp>
          <p:nvSpPr>
            <p:cNvPr id="3109" name="Line 37"/>
            <p:cNvSpPr>
              <a:spLocks noChangeShapeType="1"/>
            </p:cNvSpPr>
            <p:nvPr/>
          </p:nvSpPr>
          <p:spPr bwMode="auto">
            <a:xfrm>
              <a:off x="1951" y="742"/>
              <a:ext cx="1933" cy="2586"/>
            </a:xfrm>
            <a:prstGeom prst="line">
              <a:avLst/>
            </a:prstGeom>
            <a:noFill/>
            <a:ln w="82550">
              <a:solidFill>
                <a:srgbClr val="006600"/>
              </a:solidFill>
              <a:round/>
              <a:headEnd/>
              <a:tailEnd/>
            </a:ln>
          </p:spPr>
          <p:txBody>
            <a:bodyPr/>
            <a:lstStyle/>
            <a:p>
              <a:endParaRPr lang="en-US"/>
            </a:p>
          </p:txBody>
        </p:sp>
        <p:sp>
          <p:nvSpPr>
            <p:cNvPr id="3132" name="Text Box 60"/>
            <p:cNvSpPr txBox="1">
              <a:spLocks noChangeArrowheads="1"/>
            </p:cNvSpPr>
            <p:nvPr/>
          </p:nvSpPr>
          <p:spPr bwMode="auto">
            <a:xfrm>
              <a:off x="3648" y="3360"/>
              <a:ext cx="892" cy="230"/>
            </a:xfrm>
            <a:prstGeom prst="rect">
              <a:avLst/>
            </a:prstGeom>
            <a:noFill/>
            <a:ln w="9525">
              <a:noFill/>
              <a:miter lim="800000"/>
              <a:headEnd/>
              <a:tailEnd/>
            </a:ln>
            <a:effectLst/>
          </p:spPr>
          <p:txBody>
            <a:bodyPr wrap="none" lIns="0" tIns="0" rIns="0" bIns="0">
              <a:spAutoFit/>
            </a:bodyPr>
            <a:lstStyle/>
            <a:p>
              <a:pPr algn="r"/>
              <a:r>
                <a:rPr lang="en-US" sz="2400">
                  <a:solidFill>
                    <a:srgbClr val="660066"/>
                  </a:solidFill>
                  <a:latin typeface="Arial" charset="0"/>
                </a:rPr>
                <a:t>Demand =</a:t>
              </a:r>
            </a:p>
          </p:txBody>
        </p:sp>
        <p:sp>
          <p:nvSpPr>
            <p:cNvPr id="3133" name="Rectangle 61"/>
            <p:cNvSpPr>
              <a:spLocks noChangeArrowheads="1"/>
            </p:cNvSpPr>
            <p:nvPr/>
          </p:nvSpPr>
          <p:spPr bwMode="auto">
            <a:xfrm>
              <a:off x="4472" y="3274"/>
              <a:ext cx="1291" cy="518"/>
            </a:xfrm>
            <a:prstGeom prst="rect">
              <a:avLst/>
            </a:prstGeom>
            <a:noFill/>
            <a:ln w="9525">
              <a:noFill/>
              <a:miter lim="800000"/>
              <a:headEnd/>
              <a:tailEnd/>
            </a:ln>
            <a:effectLst/>
          </p:spPr>
          <p:txBody>
            <a:bodyPr wrap="none">
              <a:spAutoFit/>
            </a:bodyPr>
            <a:lstStyle/>
            <a:p>
              <a:pPr algn="ctr"/>
              <a:r>
                <a:rPr lang="en-US" sz="2400">
                  <a:solidFill>
                    <a:srgbClr val="660066"/>
                  </a:solidFill>
                  <a:latin typeface="Arial" charset="0"/>
                </a:rPr>
                <a:t>Marginal </a:t>
              </a:r>
            </a:p>
            <a:p>
              <a:pPr algn="ctr"/>
              <a:r>
                <a:rPr lang="en-US" sz="2400">
                  <a:solidFill>
                    <a:srgbClr val="660066"/>
                  </a:solidFill>
                  <a:latin typeface="Arial" charset="0"/>
                </a:rPr>
                <a:t>Social Benefit</a:t>
              </a:r>
            </a:p>
          </p:txBody>
        </p:sp>
      </p:grpSp>
      <p:sp>
        <p:nvSpPr>
          <p:cNvPr id="29" name="Rectangle 45"/>
          <p:cNvSpPr>
            <a:spLocks noChangeArrowheads="1"/>
          </p:cNvSpPr>
          <p:nvPr/>
        </p:nvSpPr>
        <p:spPr bwMode="auto">
          <a:xfrm>
            <a:off x="2438400" y="6477000"/>
            <a:ext cx="4462632" cy="369332"/>
          </a:xfrm>
          <a:prstGeom prst="rect">
            <a:avLst/>
          </a:prstGeom>
          <a:noFill/>
          <a:ln w="9525">
            <a:noFill/>
            <a:miter lim="800000"/>
            <a:headEnd/>
            <a:tailEnd/>
          </a:ln>
        </p:spPr>
        <p:txBody>
          <a:bodyPr wrap="none" lIns="0" tIns="0" rIns="0" bIns="0">
            <a:spAutoFit/>
          </a:bodyPr>
          <a:lstStyle/>
          <a:p>
            <a:r>
              <a:rPr lang="en-US" sz="2400" b="1" dirty="0" smtClean="0">
                <a:solidFill>
                  <a:srgbClr val="660066"/>
                </a:solidFill>
                <a:latin typeface="Arial" charset="0"/>
              </a:rPr>
              <a:t>Health Care Services per Year</a:t>
            </a: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24"/>
                                        </p:tgtEl>
                                        <p:attrNameLst>
                                          <p:attrName>style.visibility</p:attrName>
                                        </p:attrNameLst>
                                      </p:cBhvr>
                                      <p:to>
                                        <p:strVal val="visible"/>
                                      </p:to>
                                    </p:set>
                                    <p:animEffect transition="in" filter="wipe(left)">
                                      <p:cBhvr>
                                        <p:cTn id="11" dur="500"/>
                                        <p:tgtEl>
                                          <p:spTgt spid="31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125"/>
                                        </p:tgtEl>
                                        <p:attrNameLst>
                                          <p:attrName>style.visibility</p:attrName>
                                        </p:attrNameLst>
                                      </p:cBhvr>
                                      <p:to>
                                        <p:strVal val="visible"/>
                                      </p:to>
                                    </p:set>
                                    <p:animEffect transition="in" filter="wipe(left)">
                                      <p:cBhvr>
                                        <p:cTn id="15" dur="500"/>
                                        <p:tgtEl>
                                          <p:spTgt spid="312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123"/>
                                        </p:tgtEl>
                                        <p:attrNameLst>
                                          <p:attrName>style.visibility</p:attrName>
                                        </p:attrNameLst>
                                      </p:cBhvr>
                                      <p:to>
                                        <p:strVal val="visible"/>
                                      </p:to>
                                    </p:set>
                                    <p:animEffect transition="in" filter="wipe(left)">
                                      <p:cBhvr>
                                        <p:cTn id="19" dur="500"/>
                                        <p:tgtEl>
                                          <p:spTgt spid="3123"/>
                                        </p:tgtEl>
                                      </p:cBhvr>
                                    </p:animEffect>
                                  </p:childTnLst>
                                </p:cTn>
                              </p:par>
                            </p:childTnLst>
                          </p:cTn>
                        </p:par>
                        <p:par>
                          <p:cTn id="20" fill="hold">
                            <p:stCondLst>
                              <p:cond delay="2000"/>
                            </p:stCondLst>
                            <p:childTnLst>
                              <p:par>
                                <p:cTn id="21" presetID="22" presetClass="entr" presetSubtype="8" fill="hold" nodeType="afterEffect">
                                  <p:stCondLst>
                                    <p:cond delay="100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3500"/>
                            </p:stCondLst>
                            <p:childTnLst>
                              <p:par>
                                <p:cTn id="25" presetID="22" presetClass="entr" presetSubtype="8" fill="hold" nodeType="afterEffect">
                                  <p:stCondLst>
                                    <p:cond delay="100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5000"/>
                            </p:stCondLst>
                            <p:childTnLst>
                              <p:par>
                                <p:cTn id="29" presetID="22" presetClass="entr" presetSubtype="8" fill="hold" grpId="0" nodeType="afterEffect">
                                  <p:stCondLst>
                                    <p:cond delay="1000"/>
                                  </p:stCondLst>
                                  <p:childTnLst>
                                    <p:set>
                                      <p:cBhvr>
                                        <p:cTn id="30" dur="1" fill="hold">
                                          <p:stCondLst>
                                            <p:cond delay="0"/>
                                          </p:stCondLst>
                                        </p:cTn>
                                        <p:tgtEl>
                                          <p:spTgt spid="3107"/>
                                        </p:tgtEl>
                                        <p:attrNameLst>
                                          <p:attrName>style.visibility</p:attrName>
                                        </p:attrNameLst>
                                      </p:cBhvr>
                                      <p:to>
                                        <p:strVal val="visible"/>
                                      </p:to>
                                    </p:set>
                                    <p:animEffect transition="in" filter="wipe(left)">
                                      <p:cBhvr>
                                        <p:cTn id="31" dur="500"/>
                                        <p:tgtEl>
                                          <p:spTgt spid="3107"/>
                                        </p:tgtEl>
                                      </p:cBhvr>
                                    </p:animEffect>
                                  </p:childTnLst>
                                </p:cTn>
                              </p:par>
                            </p:childTnLst>
                          </p:cTn>
                        </p:par>
                        <p:par>
                          <p:cTn id="32" fill="hold">
                            <p:stCondLst>
                              <p:cond delay="6500"/>
                            </p:stCondLst>
                            <p:childTnLst>
                              <p:par>
                                <p:cTn id="33" presetID="22" presetClass="entr" presetSubtype="8"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7" grpId="0" animBg="1"/>
      <p:bldP spid="3123" grpId="0" autoUpdateAnimBg="0"/>
      <p:bldP spid="3124" grpId="0" autoUpdateAnimBg="0"/>
      <p:bldP spid="312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smtClean="0">
                <a:cs typeface="Arial" charset="0"/>
              </a:rPr>
              <a:t>Implications</a:t>
            </a:r>
            <a:endParaRPr lang="en-US" dirty="0"/>
          </a:p>
        </p:txBody>
      </p:sp>
      <p:sp>
        <p:nvSpPr>
          <p:cNvPr id="9219" name="Rectangle 3"/>
          <p:cNvSpPr>
            <a:spLocks noGrp="1" noChangeArrowheads="1"/>
          </p:cNvSpPr>
          <p:nvPr>
            <p:ph type="body" idx="1"/>
          </p:nvPr>
        </p:nvSpPr>
        <p:spPr/>
        <p:txBody>
          <a:bodyPr>
            <a:normAutofit/>
          </a:bodyPr>
          <a:lstStyle/>
          <a:p>
            <a:pPr>
              <a:lnSpc>
                <a:spcPct val="90000"/>
              </a:lnSpc>
            </a:pPr>
            <a:r>
              <a:rPr lang="en-US" sz="2400" dirty="0" smtClean="0">
                <a:solidFill>
                  <a:srgbClr val="660066"/>
                </a:solidFill>
                <a:latin typeface="Arial" charset="0"/>
                <a:cs typeface="Arial" charset="0"/>
              </a:rPr>
              <a:t>Patients:</a:t>
            </a:r>
            <a:r>
              <a:rPr lang="en-US" sz="2400" dirty="0" smtClean="0">
                <a:latin typeface="Arial" charset="0"/>
                <a:cs typeface="Arial" charset="0"/>
              </a:rPr>
              <a:t> </a:t>
            </a:r>
            <a:endParaRPr lang="en-US" sz="2400" dirty="0">
              <a:latin typeface="Arial" charset="0"/>
              <a:cs typeface="Arial" charset="0"/>
            </a:endParaRPr>
          </a:p>
          <a:p>
            <a:pPr lvl="1">
              <a:lnSpc>
                <a:spcPct val="90000"/>
              </a:lnSpc>
            </a:pPr>
            <a:r>
              <a:rPr lang="en-US" sz="2000" dirty="0" smtClean="0">
                <a:latin typeface="Arial" charset="0"/>
                <a:cs typeface="Arial" charset="0"/>
              </a:rPr>
              <a:t>After deductibles, patients only pay a fraction of expenses on surgery, stay, and drugs.</a:t>
            </a:r>
          </a:p>
          <a:p>
            <a:pPr lvl="1">
              <a:lnSpc>
                <a:spcPct val="90000"/>
              </a:lnSpc>
            </a:pPr>
            <a:r>
              <a:rPr lang="en-US" sz="2000" dirty="0" smtClean="0">
                <a:latin typeface="Arial" charset="0"/>
                <a:cs typeface="Arial" charset="0"/>
              </a:rPr>
              <a:t>People visit for minor ailments</a:t>
            </a:r>
          </a:p>
          <a:p>
            <a:pPr lvl="1">
              <a:lnSpc>
                <a:spcPct val="90000"/>
              </a:lnSpc>
            </a:pPr>
            <a:r>
              <a:rPr lang="en-US" sz="2000" dirty="0" smtClean="0">
                <a:latin typeface="Arial" charset="0"/>
                <a:cs typeface="Arial" charset="0"/>
              </a:rPr>
              <a:t>Their demand increases</a:t>
            </a:r>
            <a:r>
              <a:rPr lang="en-US" sz="2000" dirty="0">
                <a:latin typeface="Arial" charset="0"/>
                <a:cs typeface="Arial" charset="0"/>
              </a:rPr>
              <a:t> </a:t>
            </a:r>
            <a:endParaRPr lang="en-US" sz="2000" dirty="0">
              <a:cs typeface="Times New Roman" pitchFamily="18" charset="0"/>
            </a:endParaRPr>
          </a:p>
          <a:p>
            <a:pPr>
              <a:lnSpc>
                <a:spcPct val="90000"/>
              </a:lnSpc>
            </a:pPr>
            <a:endParaRPr lang="en-US" sz="2400" dirty="0" smtClean="0">
              <a:solidFill>
                <a:srgbClr val="660066"/>
              </a:solidFill>
              <a:latin typeface="Arial" charset="0"/>
              <a:cs typeface="Arial" charset="0"/>
            </a:endParaRPr>
          </a:p>
          <a:p>
            <a:pPr>
              <a:lnSpc>
                <a:spcPct val="90000"/>
              </a:lnSpc>
            </a:pPr>
            <a:r>
              <a:rPr lang="en-US" sz="2400" dirty="0" smtClean="0">
                <a:solidFill>
                  <a:srgbClr val="660066"/>
                </a:solidFill>
                <a:latin typeface="Arial" charset="0"/>
                <a:cs typeface="Arial" charset="0"/>
              </a:rPr>
              <a:t>Hospitals:</a:t>
            </a:r>
            <a:r>
              <a:rPr lang="en-US" sz="2400" dirty="0" smtClean="0">
                <a:latin typeface="Arial" charset="0"/>
                <a:cs typeface="Arial" charset="0"/>
              </a:rPr>
              <a:t> </a:t>
            </a:r>
            <a:endParaRPr lang="en-US" sz="2400" dirty="0">
              <a:latin typeface="Arial" charset="0"/>
              <a:cs typeface="Arial" charset="0"/>
            </a:endParaRPr>
          </a:p>
          <a:p>
            <a:pPr lvl="1">
              <a:lnSpc>
                <a:spcPct val="90000"/>
              </a:lnSpc>
            </a:pPr>
            <a:r>
              <a:rPr lang="en-US" sz="2000" dirty="0" smtClean="0">
                <a:latin typeface="Arial" charset="0"/>
                <a:cs typeface="Arial" charset="0"/>
              </a:rPr>
              <a:t>To meet the demand they hire more resources. </a:t>
            </a:r>
          </a:p>
          <a:p>
            <a:pPr lvl="1">
              <a:lnSpc>
                <a:spcPct val="90000"/>
              </a:lnSpc>
            </a:pPr>
            <a:r>
              <a:rPr lang="en-US" sz="2000" dirty="0" smtClean="0">
                <a:latin typeface="Arial" charset="0"/>
                <a:cs typeface="Arial" charset="0"/>
              </a:rPr>
              <a:t>People only pay a fraction so they prescribe more tests and other services than they normally would do.</a:t>
            </a:r>
          </a:p>
          <a:p>
            <a:pPr>
              <a:lnSpc>
                <a:spcPct val="90000"/>
              </a:lnSpc>
            </a:pPr>
            <a:endParaRPr lang="en-US" sz="2400" dirty="0" smtClean="0">
              <a:latin typeface="Arial" charset="0"/>
              <a:cs typeface="Arial" charset="0"/>
            </a:endParaRPr>
          </a:p>
          <a:p>
            <a:pPr>
              <a:lnSpc>
                <a:spcPct val="90000"/>
              </a:lnSpc>
            </a:pPr>
            <a:r>
              <a:rPr lang="en-US" sz="2400" dirty="0" smtClean="0">
                <a:latin typeface="Arial" charset="0"/>
                <a:cs typeface="Arial" charset="0"/>
              </a:rPr>
              <a:t>Amount paid by 3</a:t>
            </a:r>
            <a:r>
              <a:rPr lang="en-US" sz="2400" baseline="30000" dirty="0" smtClean="0">
                <a:latin typeface="Arial" charset="0"/>
                <a:cs typeface="Arial" charset="0"/>
              </a:rPr>
              <a:t>rd</a:t>
            </a:r>
            <a:r>
              <a:rPr lang="en-US" sz="2400" dirty="0" smtClean="0">
                <a:latin typeface="Arial" charset="0"/>
                <a:cs typeface="Arial" charset="0"/>
              </a:rPr>
              <a:t> parties area P</a:t>
            </a:r>
            <a:r>
              <a:rPr lang="en-US" sz="2400" baseline="-25000" dirty="0" smtClean="0">
                <a:latin typeface="Arial" charset="0"/>
                <a:cs typeface="Arial" charset="0"/>
              </a:rPr>
              <a:t>1</a:t>
            </a:r>
            <a:r>
              <a:rPr lang="en-US" sz="2400" dirty="0" smtClean="0">
                <a:latin typeface="Arial" charset="0"/>
                <a:cs typeface="Arial" charset="0"/>
              </a:rPr>
              <a:t>P</a:t>
            </a:r>
            <a:r>
              <a:rPr lang="en-US" sz="2400" baseline="-25000" dirty="0" smtClean="0">
                <a:latin typeface="Arial" charset="0"/>
                <a:cs typeface="Arial" charset="0"/>
              </a:rPr>
              <a:t>2</a:t>
            </a:r>
            <a:r>
              <a:rPr lang="en-US" sz="2400" dirty="0" smtClean="0">
                <a:latin typeface="Arial" charset="0"/>
                <a:cs typeface="Arial" charset="0"/>
              </a:rPr>
              <a:t>AB</a:t>
            </a:r>
            <a:endParaRPr lang="en-US" sz="2400" dirty="0">
              <a:latin typeface="Arial" charset="0"/>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left)">
                                      <p:cBhvr>
                                        <p:cTn id="7" dur="500"/>
                                        <p:tgtEl>
                                          <p:spTgt spid="921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219">
                                            <p:txEl>
                                              <p:pRg st="1" end="1"/>
                                            </p:txEl>
                                          </p:spTgt>
                                        </p:tgtEl>
                                        <p:attrNameLst>
                                          <p:attrName>style.visibility</p:attrName>
                                        </p:attrNameLst>
                                      </p:cBhvr>
                                      <p:to>
                                        <p:strVal val="visible"/>
                                      </p:to>
                                    </p:set>
                                    <p:animEffect transition="in" filter="wipe(left)">
                                      <p:cBhvr>
                                        <p:cTn id="10" dur="500"/>
                                        <p:tgtEl>
                                          <p:spTgt spid="921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219">
                                            <p:txEl>
                                              <p:pRg st="2" end="2"/>
                                            </p:txEl>
                                          </p:spTgt>
                                        </p:tgtEl>
                                        <p:attrNameLst>
                                          <p:attrName>style.visibility</p:attrName>
                                        </p:attrNameLst>
                                      </p:cBhvr>
                                      <p:to>
                                        <p:strVal val="visible"/>
                                      </p:to>
                                    </p:set>
                                    <p:animEffect transition="in" filter="wipe(left)">
                                      <p:cBhvr>
                                        <p:cTn id="13" dur="500"/>
                                        <p:tgtEl>
                                          <p:spTgt spid="9219">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219">
                                            <p:txEl>
                                              <p:pRg st="3" end="3"/>
                                            </p:txEl>
                                          </p:spTgt>
                                        </p:tgtEl>
                                        <p:attrNameLst>
                                          <p:attrName>style.visibility</p:attrName>
                                        </p:attrNameLst>
                                      </p:cBhvr>
                                      <p:to>
                                        <p:strVal val="visible"/>
                                      </p:to>
                                    </p:set>
                                    <p:animEffect transition="in" filter="wipe(left)">
                                      <p:cBhvr>
                                        <p:cTn id="16" dur="500"/>
                                        <p:tgtEl>
                                          <p:spTgt spid="9219">
                                            <p:txEl>
                                              <p:pRg st="3" end="3"/>
                                            </p:tx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9219">
                                            <p:txEl>
                                              <p:pRg st="5" end="5"/>
                                            </p:txEl>
                                          </p:spTgt>
                                        </p:tgtEl>
                                        <p:attrNameLst>
                                          <p:attrName>style.visibility</p:attrName>
                                        </p:attrNameLst>
                                      </p:cBhvr>
                                      <p:to>
                                        <p:strVal val="visible"/>
                                      </p:to>
                                    </p:set>
                                    <p:animEffect transition="in" filter="wipe(left)">
                                      <p:cBhvr>
                                        <p:cTn id="20" dur="500"/>
                                        <p:tgtEl>
                                          <p:spTgt spid="9219">
                                            <p:txEl>
                                              <p:pRg st="5" end="5"/>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9219">
                                            <p:txEl>
                                              <p:pRg st="6" end="6"/>
                                            </p:txEl>
                                          </p:spTgt>
                                        </p:tgtEl>
                                        <p:attrNameLst>
                                          <p:attrName>style.visibility</p:attrName>
                                        </p:attrNameLst>
                                      </p:cBhvr>
                                      <p:to>
                                        <p:strVal val="visible"/>
                                      </p:to>
                                    </p:set>
                                    <p:animEffect transition="in" filter="wipe(left)">
                                      <p:cBhvr>
                                        <p:cTn id="23" dur="500"/>
                                        <p:tgtEl>
                                          <p:spTgt spid="9219">
                                            <p:txEl>
                                              <p:pRg st="6" end="6"/>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9219">
                                            <p:txEl>
                                              <p:pRg st="7" end="7"/>
                                            </p:txEl>
                                          </p:spTgt>
                                        </p:tgtEl>
                                        <p:attrNameLst>
                                          <p:attrName>style.visibility</p:attrName>
                                        </p:attrNameLst>
                                      </p:cBhvr>
                                      <p:to>
                                        <p:strVal val="visible"/>
                                      </p:to>
                                    </p:set>
                                    <p:animEffect transition="in" filter="wipe(left)">
                                      <p:cBhvr>
                                        <p:cTn id="26" dur="500"/>
                                        <p:tgtEl>
                                          <p:spTgt spid="9219">
                                            <p:txEl>
                                              <p:pRg st="7" end="7"/>
                                            </p:txEl>
                                          </p:spTgt>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9219">
                                            <p:txEl>
                                              <p:pRg st="9" end="9"/>
                                            </p:txEl>
                                          </p:spTgt>
                                        </p:tgtEl>
                                        <p:attrNameLst>
                                          <p:attrName>style.visibility</p:attrName>
                                        </p:attrNameLst>
                                      </p:cBhvr>
                                      <p:to>
                                        <p:strVal val="visible"/>
                                      </p:to>
                                    </p:set>
                                    <p:animEffect transition="in" filter="wipe(left)">
                                      <p:cBhvr>
                                        <p:cTn id="30" dur="500"/>
                                        <p:tgtEl>
                                          <p:spTgt spid="92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advAuto="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3424791</TotalTime>
  <Words>735</Words>
  <Application>Microsoft Office PowerPoint</Application>
  <PresentationFormat>On-screen Show (4:3)</PresentationFormat>
  <Paragraphs>175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Public Finance  (MPA405)</vt:lpstr>
      <vt:lpstr>Lecture 19: Social Security and Social Insurance</vt:lpstr>
      <vt:lpstr>Pay-as-you-go Pension System</vt:lpstr>
      <vt:lpstr>Pay-as-you-go Pension System</vt:lpstr>
      <vt:lpstr>Impact of Social Security on Savings and Work Incentives Income and Substitution Effects </vt:lpstr>
      <vt:lpstr>Social Security Pensions and the Work-Leisure Choice</vt:lpstr>
      <vt:lpstr>Social Security Pensions and the Work-Leisure Choice</vt:lpstr>
      <vt:lpstr>Savings Incentives of Social Security </vt:lpstr>
      <vt:lpstr>The Asset Substitution Effect</vt:lpstr>
      <vt:lpstr>The Asset Substitution Effect</vt:lpstr>
      <vt:lpstr>Savings Incentives of Social Security </vt:lpstr>
      <vt:lpstr>The Net Effect of Social Security on Savings </vt:lpstr>
      <vt:lpstr>Government and Health Care</vt:lpstr>
      <vt:lpstr>Why Health Care is Different </vt:lpstr>
      <vt:lpstr>Health Insurance and the Market for Health Care</vt:lpstr>
      <vt:lpstr>Implications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12: Cost-Benefit Analysis and Government Investments</dc:title>
  <dc:creator>Mughal</dc:creator>
  <cp:lastModifiedBy>stdc_lp</cp:lastModifiedBy>
  <cp:revision>109</cp:revision>
  <dcterms:created xsi:type="dcterms:W3CDTF">2007-12-31T19:03:12Z</dcterms:created>
  <dcterms:modified xsi:type="dcterms:W3CDTF">2014-07-10T08:07:44Z</dcterms:modified>
</cp:coreProperties>
</file>