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340" r:id="rId3"/>
    <p:sldId id="320" r:id="rId4"/>
    <p:sldId id="321" r:id="rId5"/>
    <p:sldId id="401" r:id="rId6"/>
    <p:sldId id="322" r:id="rId7"/>
    <p:sldId id="323" r:id="rId8"/>
    <p:sldId id="402" r:id="rId9"/>
    <p:sldId id="403" r:id="rId10"/>
    <p:sldId id="404" r:id="rId11"/>
    <p:sldId id="324" r:id="rId12"/>
    <p:sldId id="405" r:id="rId13"/>
    <p:sldId id="406" r:id="rId14"/>
    <p:sldId id="325" r:id="rId15"/>
    <p:sldId id="326" r:id="rId16"/>
    <p:sldId id="327" r:id="rId17"/>
    <p:sldId id="407" r:id="rId18"/>
    <p:sldId id="328" r:id="rId19"/>
    <p:sldId id="329" r:id="rId20"/>
    <p:sldId id="408" r:id="rId21"/>
    <p:sldId id="416" r:id="rId22"/>
    <p:sldId id="330" r:id="rId23"/>
    <p:sldId id="33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1C5A9-5DBB-4FA1-8155-0513C6C89E95}"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11C5A9-5DBB-4FA1-8155-0513C6C89E95}"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11C5A9-5DBB-4FA1-8155-0513C6C89E95}" type="datetimeFigureOut">
              <a:rPr lang="en-US" smtClean="0"/>
              <a:pPr/>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1C5A9-5DBB-4FA1-8155-0513C6C89E95}" type="datetimeFigureOut">
              <a:rPr lang="en-US" smtClean="0"/>
              <a:pPr/>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1C5A9-5DBB-4FA1-8155-0513C6C89E95}" type="datetimeFigureOut">
              <a:rPr lang="en-US" smtClean="0"/>
              <a:pPr/>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1C5A9-5DBB-4FA1-8155-0513C6C89E95}" type="datetimeFigureOut">
              <a:rPr lang="en-US" smtClean="0"/>
              <a:pPr/>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60188-92A3-4BD8-B2A4-C6ABCC4F72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pPr>
              <a:defRPr/>
            </a:pPr>
            <a:r>
              <a:rPr lang="en-US" dirty="0" smtClean="0"/>
              <a:t>Lecture 18: </a:t>
            </a:r>
            <a:r>
              <a:rPr lang="en-US" dirty="0" smtClean="0">
                <a:latin typeface="Arial" charset="0"/>
                <a:cs typeface="Times New Roman" pitchFamily="18" charset="0"/>
              </a:rPr>
              <a:t>Government Subsidies and Income Support for the Poor</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cs typeface="Arial" charset="0"/>
              </a:rPr>
              <a:t>Subsidizing Food</a:t>
            </a:r>
          </a:p>
        </p:txBody>
      </p:sp>
      <p:sp>
        <p:nvSpPr>
          <p:cNvPr id="40963" name="Rectangle 3"/>
          <p:cNvSpPr>
            <a:spLocks noGrp="1" noChangeArrowheads="1"/>
          </p:cNvSpPr>
          <p:nvPr>
            <p:ph type="body" idx="1"/>
          </p:nvPr>
        </p:nvSpPr>
        <p:spPr/>
        <p:txBody>
          <a:bodyPr/>
          <a:lstStyle/>
          <a:p>
            <a:r>
              <a:rPr lang="en-US" dirty="0">
                <a:solidFill>
                  <a:srgbClr val="660066"/>
                </a:solidFill>
                <a:latin typeface="Arial" charset="0"/>
                <a:cs typeface="Arial" charset="0"/>
              </a:rPr>
              <a:t>Food Stamps</a:t>
            </a:r>
            <a:r>
              <a:rPr lang="en-US" dirty="0">
                <a:latin typeface="Arial" charset="0"/>
                <a:cs typeface="Arial" charset="0"/>
              </a:rPr>
              <a:t> are the subsidy that allows the recipient a particular allotment of vouchers to buy food but the recipient may supplement the subsidy with their cash. It is illegal to sell the food stamps though it may be in the recipients interests for them to do so.</a:t>
            </a:r>
            <a:r>
              <a:rPr lang="en-US" dirty="0"/>
              <a:t> </a:t>
            </a:r>
            <a:endParaRPr lang="en-US" dirty="0" smtClean="0"/>
          </a:p>
          <a:p>
            <a:r>
              <a:rPr lang="en-US" dirty="0" smtClean="0"/>
              <a:t>Two different Cases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left)">
                                      <p:cBhvr>
                                        <p:cTn id="7" dur="500"/>
                                        <p:tgtEl>
                                          <p:spTgt spid="4096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963">
                                            <p:txEl>
                                              <p:pRg st="1" end="1"/>
                                            </p:txEl>
                                          </p:spTgt>
                                        </p:tgtEl>
                                        <p:attrNameLst>
                                          <p:attrName>style.visibility</p:attrName>
                                        </p:attrNameLst>
                                      </p:cBhvr>
                                      <p:to>
                                        <p:strVal val="visible"/>
                                      </p:to>
                                    </p:set>
                                    <p:animEffect transition="in" filter="wipe(left)">
                                      <p:cBhvr>
                                        <p:cTn id="11" dur="500"/>
                                        <p:tgtEl>
                                          <p:spTgt spid="409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2400" dirty="0" smtClean="0"/>
              <a:t>The </a:t>
            </a:r>
            <a:r>
              <a:rPr lang="en-US" sz="2400" dirty="0"/>
              <a:t>Impact of an In-Kind Transfer: </a:t>
            </a:r>
            <a:br>
              <a:rPr lang="en-US" sz="2400" dirty="0"/>
            </a:br>
            <a:r>
              <a:rPr lang="en-US" sz="2400" dirty="0"/>
              <a:t>Food Stamps</a:t>
            </a:r>
          </a:p>
        </p:txBody>
      </p:sp>
      <p:sp>
        <p:nvSpPr>
          <p:cNvPr id="82" name="Content Placeholder 81"/>
          <p:cNvSpPr>
            <a:spLocks noGrp="1"/>
          </p:cNvSpPr>
          <p:nvPr>
            <p:ph sz="half" idx="2"/>
          </p:nvPr>
        </p:nvSpPr>
        <p:spPr>
          <a:xfrm>
            <a:off x="4953000" y="1600200"/>
            <a:ext cx="4038600" cy="4525963"/>
          </a:xfrm>
        </p:spPr>
        <p:txBody>
          <a:bodyPr>
            <a:normAutofit/>
          </a:bodyPr>
          <a:lstStyle/>
          <a:p>
            <a:r>
              <a:rPr lang="en-US" sz="2400" dirty="0" smtClean="0"/>
              <a:t>Person initially at </a:t>
            </a:r>
            <a:r>
              <a:rPr lang="en-US" sz="2400" dirty="0" err="1" smtClean="0"/>
              <a:t>E1</a:t>
            </a:r>
            <a:endParaRPr lang="en-US" sz="2400" dirty="0" smtClean="0"/>
          </a:p>
          <a:p>
            <a:r>
              <a:rPr lang="en-US" sz="2400" dirty="0" smtClean="0"/>
              <a:t>Can use subsidy for food only so BC is not attainable</a:t>
            </a:r>
          </a:p>
          <a:p>
            <a:r>
              <a:rPr lang="en-US" sz="2400" dirty="0" smtClean="0"/>
              <a:t>Cash grant could enable her to attain that point</a:t>
            </a:r>
          </a:p>
          <a:p>
            <a:r>
              <a:rPr lang="en-US" sz="2400" dirty="0" smtClean="0"/>
              <a:t>Total food consumption is grant plus her own spending</a:t>
            </a:r>
          </a:p>
          <a:p>
            <a:r>
              <a:rPr lang="en-US" sz="2400" dirty="0" smtClean="0"/>
              <a:t>Grant frees some of her income for consumption of other goods</a:t>
            </a:r>
            <a:endParaRPr lang="en-US" sz="2400" dirty="0"/>
          </a:p>
        </p:txBody>
      </p:sp>
      <p:sp>
        <p:nvSpPr>
          <p:cNvPr id="8313" name="Rectangle 121"/>
          <p:cNvSpPr>
            <a:spLocks noChangeArrowheads="1"/>
          </p:cNvSpPr>
          <p:nvPr/>
        </p:nvSpPr>
        <p:spPr bwMode="auto">
          <a:xfrm rot="16200000">
            <a:off x="-1236663" y="3181351"/>
            <a:ext cx="3540125" cy="609600"/>
          </a:xfrm>
          <a:prstGeom prst="rect">
            <a:avLst/>
          </a:prstGeom>
          <a:noFill/>
          <a:ln w="9525">
            <a:noFill/>
            <a:miter lim="800000"/>
            <a:headEnd/>
            <a:tailEnd/>
          </a:ln>
        </p:spPr>
        <p:txBody>
          <a:bodyPr wrap="none" lIns="0" tIns="0" rIns="0" bIns="0">
            <a:spAutoFit/>
          </a:bodyPr>
          <a:lstStyle/>
          <a:p>
            <a:r>
              <a:rPr lang="en-US" sz="2000" b="1">
                <a:solidFill>
                  <a:srgbClr val="660066"/>
                </a:solidFill>
                <a:latin typeface="Arial" charset="0"/>
              </a:rPr>
              <a:t>Expenditure on Other Goods </a:t>
            </a:r>
          </a:p>
          <a:p>
            <a:r>
              <a:rPr lang="en-US" sz="2000" b="1">
                <a:solidFill>
                  <a:srgbClr val="660066"/>
                </a:solidFill>
                <a:latin typeface="Arial" charset="0"/>
              </a:rPr>
              <a:t>per Month (Dollars) </a:t>
            </a:r>
            <a:endParaRPr lang="en-US"/>
          </a:p>
        </p:txBody>
      </p:sp>
      <p:sp>
        <p:nvSpPr>
          <p:cNvPr id="8315" name="Rectangle 123"/>
          <p:cNvSpPr>
            <a:spLocks noChangeArrowheads="1"/>
          </p:cNvSpPr>
          <p:nvPr/>
        </p:nvSpPr>
        <p:spPr bwMode="auto">
          <a:xfrm>
            <a:off x="1144588" y="5378450"/>
            <a:ext cx="211137"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0 </a:t>
            </a:r>
            <a:endParaRPr lang="en-US"/>
          </a:p>
        </p:txBody>
      </p:sp>
      <p:sp>
        <p:nvSpPr>
          <p:cNvPr id="8319" name="Rectangle 127"/>
          <p:cNvSpPr>
            <a:spLocks noChangeArrowheads="1"/>
          </p:cNvSpPr>
          <p:nvPr/>
        </p:nvSpPr>
        <p:spPr bwMode="auto">
          <a:xfrm>
            <a:off x="1517650" y="5378450"/>
            <a:ext cx="29845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a:t>
            </a:r>
            <a:endParaRPr lang="en-US"/>
          </a:p>
        </p:txBody>
      </p:sp>
      <p:sp>
        <p:nvSpPr>
          <p:cNvPr id="8321" name="Rectangle 129"/>
          <p:cNvSpPr>
            <a:spLocks noChangeArrowheads="1"/>
          </p:cNvSpPr>
          <p:nvPr/>
        </p:nvSpPr>
        <p:spPr bwMode="auto">
          <a:xfrm>
            <a:off x="2590800" y="1676400"/>
            <a:ext cx="254000" cy="304800"/>
          </a:xfrm>
          <a:prstGeom prst="rect">
            <a:avLst/>
          </a:prstGeom>
          <a:noFill/>
          <a:ln w="9525">
            <a:noFill/>
            <a:miter lim="800000"/>
            <a:headEnd/>
            <a:tailEnd/>
          </a:ln>
        </p:spPr>
        <p:txBody>
          <a:bodyPr wrap="none" lIns="0" tIns="0" rIns="0" bIns="0">
            <a:spAutoFit/>
          </a:bodyPr>
          <a:lstStyle/>
          <a:p>
            <a:r>
              <a:rPr lang="en-US" sz="2000" b="1" dirty="0">
                <a:solidFill>
                  <a:srgbClr val="000000"/>
                </a:solidFill>
                <a:latin typeface="Arial" charset="0"/>
              </a:rPr>
              <a:t>A </a:t>
            </a:r>
            <a:endParaRPr lang="en-US" dirty="0"/>
          </a:p>
        </p:txBody>
      </p:sp>
      <p:sp>
        <p:nvSpPr>
          <p:cNvPr id="8322" name="Rectangle 130"/>
          <p:cNvSpPr>
            <a:spLocks noChangeArrowheads="1"/>
          </p:cNvSpPr>
          <p:nvPr/>
        </p:nvSpPr>
        <p:spPr bwMode="auto">
          <a:xfrm>
            <a:off x="1016000" y="2227263"/>
            <a:ext cx="23971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B </a:t>
            </a:r>
            <a:endParaRPr lang="en-US"/>
          </a:p>
        </p:txBody>
      </p:sp>
      <p:sp>
        <p:nvSpPr>
          <p:cNvPr id="8323" name="Rectangle 131"/>
          <p:cNvSpPr>
            <a:spLocks noChangeArrowheads="1"/>
          </p:cNvSpPr>
          <p:nvPr/>
        </p:nvSpPr>
        <p:spPr bwMode="auto">
          <a:xfrm>
            <a:off x="1057275" y="2917825"/>
            <a:ext cx="13970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I </a:t>
            </a:r>
            <a:endParaRPr lang="en-US"/>
          </a:p>
        </p:txBody>
      </p:sp>
      <p:sp>
        <p:nvSpPr>
          <p:cNvPr id="8326" name="Rectangle 134"/>
          <p:cNvSpPr>
            <a:spLocks noChangeArrowheads="1"/>
          </p:cNvSpPr>
          <p:nvPr/>
        </p:nvSpPr>
        <p:spPr bwMode="auto">
          <a:xfrm>
            <a:off x="3328988" y="5378450"/>
            <a:ext cx="239712"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329" name="Rectangle 137"/>
          <p:cNvSpPr>
            <a:spLocks noChangeArrowheads="1"/>
          </p:cNvSpPr>
          <p:nvPr/>
        </p:nvSpPr>
        <p:spPr bwMode="auto">
          <a:xfrm>
            <a:off x="3306763" y="4044950"/>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2</a:t>
            </a:r>
            <a:r>
              <a:rPr lang="en-US" sz="2000" i="1">
                <a:solidFill>
                  <a:srgbClr val="000000"/>
                </a:solidFill>
                <a:latin typeface="Arial" charset="0"/>
              </a:rPr>
              <a:t> </a:t>
            </a:r>
          </a:p>
        </p:txBody>
      </p:sp>
      <p:sp>
        <p:nvSpPr>
          <p:cNvPr id="8331" name="Rectangle 139"/>
          <p:cNvSpPr>
            <a:spLocks noChangeArrowheads="1"/>
          </p:cNvSpPr>
          <p:nvPr/>
        </p:nvSpPr>
        <p:spPr bwMode="auto">
          <a:xfrm>
            <a:off x="3003550" y="4468813"/>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1</a:t>
            </a:r>
            <a:r>
              <a:rPr lang="en-US" sz="2000" i="1">
                <a:solidFill>
                  <a:srgbClr val="000000"/>
                </a:solidFill>
                <a:latin typeface="Arial" charset="0"/>
              </a:rPr>
              <a:t> </a:t>
            </a:r>
            <a:endParaRPr lang="en-US"/>
          </a:p>
        </p:txBody>
      </p:sp>
      <p:sp>
        <p:nvSpPr>
          <p:cNvPr id="8333" name="Rectangle 141"/>
          <p:cNvSpPr>
            <a:spLocks noChangeArrowheads="1"/>
          </p:cNvSpPr>
          <p:nvPr/>
        </p:nvSpPr>
        <p:spPr bwMode="auto">
          <a:xfrm>
            <a:off x="3990975" y="5378450"/>
            <a:ext cx="28892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334" name="Rectangle 142"/>
          <p:cNvSpPr>
            <a:spLocks noChangeArrowheads="1"/>
          </p:cNvSpPr>
          <p:nvPr/>
        </p:nvSpPr>
        <p:spPr bwMode="auto">
          <a:xfrm>
            <a:off x="904875" y="3498850"/>
            <a:ext cx="3730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M</a:t>
            </a:r>
            <a:r>
              <a:rPr lang="en-US" sz="2000" baseline="-25000">
                <a:solidFill>
                  <a:srgbClr val="660066"/>
                </a:solidFill>
                <a:latin typeface="Arial" charset="0"/>
              </a:rPr>
              <a:t>2</a:t>
            </a:r>
            <a:r>
              <a:rPr lang="en-US" sz="2000" i="1">
                <a:solidFill>
                  <a:srgbClr val="660066"/>
                </a:solidFill>
                <a:latin typeface="Arial" charset="0"/>
              </a:rPr>
              <a:t> </a:t>
            </a:r>
          </a:p>
        </p:txBody>
      </p:sp>
      <p:sp>
        <p:nvSpPr>
          <p:cNvPr id="8336" name="Rectangle 144"/>
          <p:cNvSpPr>
            <a:spLocks noChangeArrowheads="1"/>
          </p:cNvSpPr>
          <p:nvPr/>
        </p:nvSpPr>
        <p:spPr bwMode="auto">
          <a:xfrm>
            <a:off x="904875" y="3886200"/>
            <a:ext cx="3730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M</a:t>
            </a:r>
            <a:r>
              <a:rPr lang="en-US" sz="2000" baseline="-25000">
                <a:solidFill>
                  <a:srgbClr val="660066"/>
                </a:solidFill>
                <a:latin typeface="Arial" charset="0"/>
              </a:rPr>
              <a:t>1</a:t>
            </a:r>
            <a:r>
              <a:rPr lang="en-US" sz="2000" i="1">
                <a:solidFill>
                  <a:srgbClr val="660066"/>
                </a:solidFill>
                <a:latin typeface="Arial" charset="0"/>
              </a:rPr>
              <a:t> </a:t>
            </a:r>
          </a:p>
        </p:txBody>
      </p:sp>
      <p:sp>
        <p:nvSpPr>
          <p:cNvPr id="8338" name="Rectangle 146"/>
          <p:cNvSpPr>
            <a:spLocks noChangeArrowheads="1"/>
          </p:cNvSpPr>
          <p:nvPr/>
        </p:nvSpPr>
        <p:spPr bwMode="auto">
          <a:xfrm>
            <a:off x="1981200" y="5378450"/>
            <a:ext cx="4603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F1</a:t>
            </a:r>
            <a:r>
              <a:rPr lang="en-US" sz="2000" i="1">
                <a:solidFill>
                  <a:srgbClr val="660066"/>
                </a:solidFill>
                <a:latin typeface="Arial" charset="0"/>
              </a:rPr>
              <a:t> </a:t>
            </a:r>
            <a:endParaRPr lang="en-US"/>
          </a:p>
        </p:txBody>
      </p:sp>
      <p:sp>
        <p:nvSpPr>
          <p:cNvPr id="8341" name="Rectangle 149"/>
          <p:cNvSpPr>
            <a:spLocks noChangeArrowheads="1"/>
          </p:cNvSpPr>
          <p:nvPr/>
        </p:nvSpPr>
        <p:spPr bwMode="auto">
          <a:xfrm>
            <a:off x="2435225" y="5378450"/>
            <a:ext cx="4603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F2</a:t>
            </a:r>
            <a:r>
              <a:rPr lang="en-US" sz="2000" i="1">
                <a:solidFill>
                  <a:srgbClr val="660066"/>
                </a:solidFill>
                <a:latin typeface="Arial" charset="0"/>
              </a:rPr>
              <a:t> </a:t>
            </a:r>
            <a:endParaRPr lang="en-US"/>
          </a:p>
        </p:txBody>
      </p:sp>
      <p:sp>
        <p:nvSpPr>
          <p:cNvPr id="8345" name="Freeform 153"/>
          <p:cNvSpPr>
            <a:spLocks/>
          </p:cNvSpPr>
          <p:nvPr/>
        </p:nvSpPr>
        <p:spPr bwMode="auto">
          <a:xfrm>
            <a:off x="1282700" y="3595688"/>
            <a:ext cx="1160463" cy="1685925"/>
          </a:xfrm>
          <a:custGeom>
            <a:avLst/>
            <a:gdLst/>
            <a:ahLst/>
            <a:cxnLst>
              <a:cxn ang="0">
                <a:pos x="731" y="1062"/>
              </a:cxn>
              <a:cxn ang="0">
                <a:pos x="731" y="0"/>
              </a:cxn>
              <a:cxn ang="0">
                <a:pos x="0" y="0"/>
              </a:cxn>
            </a:cxnLst>
            <a:rect l="0" t="0" r="r" b="b"/>
            <a:pathLst>
              <a:path w="731" h="1062">
                <a:moveTo>
                  <a:pt x="731" y="1062"/>
                </a:moveTo>
                <a:lnTo>
                  <a:pt x="731" y="0"/>
                </a:lnTo>
                <a:lnTo>
                  <a:pt x="0" y="0"/>
                </a:lnTo>
              </a:path>
            </a:pathLst>
          </a:custGeom>
          <a:noFill/>
          <a:ln w="55563" cap="rnd">
            <a:solidFill>
              <a:srgbClr val="006600"/>
            </a:solidFill>
            <a:prstDash val="sysDot"/>
            <a:round/>
            <a:headEnd/>
            <a:tailEnd/>
          </a:ln>
        </p:spPr>
        <p:txBody>
          <a:bodyPr/>
          <a:lstStyle/>
          <a:p>
            <a:endParaRPr lang="en-US"/>
          </a:p>
        </p:txBody>
      </p:sp>
      <p:sp>
        <p:nvSpPr>
          <p:cNvPr id="8346" name="Line 154"/>
          <p:cNvSpPr>
            <a:spLocks noChangeShapeType="1"/>
          </p:cNvSpPr>
          <p:nvPr/>
        </p:nvSpPr>
        <p:spPr bwMode="auto">
          <a:xfrm>
            <a:off x="1282700" y="3070225"/>
            <a:ext cx="2046288" cy="2211388"/>
          </a:xfrm>
          <a:prstGeom prst="line">
            <a:avLst/>
          </a:prstGeom>
          <a:noFill/>
          <a:ln w="55563">
            <a:solidFill>
              <a:srgbClr val="000000"/>
            </a:solidFill>
            <a:round/>
            <a:headEnd/>
            <a:tailEnd/>
          </a:ln>
        </p:spPr>
        <p:txBody>
          <a:bodyPr/>
          <a:lstStyle/>
          <a:p>
            <a:endParaRPr lang="en-US"/>
          </a:p>
        </p:txBody>
      </p:sp>
      <p:grpSp>
        <p:nvGrpSpPr>
          <p:cNvPr id="3" name="Group 157"/>
          <p:cNvGrpSpPr>
            <a:grpSpLocks/>
          </p:cNvGrpSpPr>
          <p:nvPr/>
        </p:nvGrpSpPr>
        <p:grpSpPr bwMode="auto">
          <a:xfrm>
            <a:off x="1282700" y="3070225"/>
            <a:ext cx="898525" cy="2211388"/>
            <a:chOff x="514" y="1934"/>
            <a:chExt cx="566" cy="1393"/>
          </a:xfrm>
        </p:grpSpPr>
        <p:sp>
          <p:nvSpPr>
            <p:cNvPr id="8347" name="Freeform 155"/>
            <p:cNvSpPr>
              <a:spLocks/>
            </p:cNvSpPr>
            <p:nvPr/>
          </p:nvSpPr>
          <p:spPr bwMode="auto">
            <a:xfrm>
              <a:off x="514" y="2543"/>
              <a:ext cx="566" cy="784"/>
            </a:xfrm>
            <a:custGeom>
              <a:avLst/>
              <a:gdLst/>
              <a:ahLst/>
              <a:cxnLst>
                <a:cxn ang="0">
                  <a:pos x="566" y="784"/>
                </a:cxn>
                <a:cxn ang="0">
                  <a:pos x="566" y="0"/>
                </a:cxn>
                <a:cxn ang="0">
                  <a:pos x="0" y="0"/>
                </a:cxn>
              </a:cxnLst>
              <a:rect l="0" t="0" r="r" b="b"/>
              <a:pathLst>
                <a:path w="566" h="784">
                  <a:moveTo>
                    <a:pt x="566" y="784"/>
                  </a:moveTo>
                  <a:lnTo>
                    <a:pt x="566" y="0"/>
                  </a:lnTo>
                  <a:lnTo>
                    <a:pt x="0" y="0"/>
                  </a:lnTo>
                </a:path>
              </a:pathLst>
            </a:custGeom>
            <a:noFill/>
            <a:ln w="55563" cap="rnd">
              <a:solidFill>
                <a:srgbClr val="006600"/>
              </a:solidFill>
              <a:prstDash val="sysDot"/>
              <a:round/>
              <a:headEnd/>
              <a:tailEnd/>
            </a:ln>
          </p:spPr>
          <p:txBody>
            <a:bodyPr/>
            <a:lstStyle/>
            <a:p>
              <a:endParaRPr lang="en-US"/>
            </a:p>
          </p:txBody>
        </p:sp>
        <p:sp>
          <p:nvSpPr>
            <p:cNvPr id="8348" name="Line 156"/>
            <p:cNvSpPr>
              <a:spLocks noChangeShapeType="1"/>
            </p:cNvSpPr>
            <p:nvPr/>
          </p:nvSpPr>
          <p:spPr bwMode="auto">
            <a:xfrm flipV="1">
              <a:off x="923" y="1934"/>
              <a:ext cx="1" cy="1393"/>
            </a:xfrm>
            <a:prstGeom prst="line">
              <a:avLst/>
            </a:prstGeom>
            <a:noFill/>
            <a:ln w="55563" cap="rnd">
              <a:solidFill>
                <a:srgbClr val="006600"/>
              </a:solidFill>
              <a:prstDash val="sysDot"/>
              <a:round/>
              <a:headEnd/>
              <a:tailEnd/>
            </a:ln>
          </p:spPr>
          <p:txBody>
            <a:bodyPr/>
            <a:lstStyle/>
            <a:p>
              <a:endParaRPr lang="en-US"/>
            </a:p>
          </p:txBody>
        </p:sp>
      </p:grpSp>
      <p:sp>
        <p:nvSpPr>
          <p:cNvPr id="8350" name="Line 158"/>
          <p:cNvSpPr>
            <a:spLocks noChangeShapeType="1"/>
          </p:cNvSpPr>
          <p:nvPr/>
        </p:nvSpPr>
        <p:spPr bwMode="auto">
          <a:xfrm flipH="1">
            <a:off x="1282700" y="3070225"/>
            <a:ext cx="649288" cy="1588"/>
          </a:xfrm>
          <a:prstGeom prst="line">
            <a:avLst/>
          </a:prstGeom>
          <a:noFill/>
          <a:ln w="55563">
            <a:solidFill>
              <a:srgbClr val="006600"/>
            </a:solidFill>
            <a:round/>
            <a:headEnd/>
            <a:tailEnd/>
          </a:ln>
        </p:spPr>
        <p:txBody>
          <a:bodyPr/>
          <a:lstStyle/>
          <a:p>
            <a:endParaRPr lang="en-US"/>
          </a:p>
        </p:txBody>
      </p:sp>
      <p:sp>
        <p:nvSpPr>
          <p:cNvPr id="8351" name="Line 159"/>
          <p:cNvSpPr>
            <a:spLocks noChangeShapeType="1"/>
          </p:cNvSpPr>
          <p:nvPr/>
        </p:nvSpPr>
        <p:spPr bwMode="auto">
          <a:xfrm>
            <a:off x="1282700" y="2392363"/>
            <a:ext cx="649288" cy="677862"/>
          </a:xfrm>
          <a:prstGeom prst="line">
            <a:avLst/>
          </a:prstGeom>
          <a:noFill/>
          <a:ln w="55563" cap="rnd">
            <a:solidFill>
              <a:srgbClr val="006600"/>
            </a:solidFill>
            <a:prstDash val="sysDot"/>
            <a:round/>
            <a:headEnd/>
            <a:tailEnd/>
          </a:ln>
        </p:spPr>
        <p:txBody>
          <a:bodyPr/>
          <a:lstStyle/>
          <a:p>
            <a:endParaRPr lang="en-US"/>
          </a:p>
        </p:txBody>
      </p:sp>
      <p:sp>
        <p:nvSpPr>
          <p:cNvPr id="8352" name="Line 160"/>
          <p:cNvSpPr>
            <a:spLocks noChangeShapeType="1"/>
          </p:cNvSpPr>
          <p:nvPr/>
        </p:nvSpPr>
        <p:spPr bwMode="auto">
          <a:xfrm>
            <a:off x="1931988" y="3070225"/>
            <a:ext cx="2101850" cy="2211388"/>
          </a:xfrm>
          <a:prstGeom prst="line">
            <a:avLst/>
          </a:prstGeom>
          <a:noFill/>
          <a:ln w="55563">
            <a:solidFill>
              <a:srgbClr val="006600"/>
            </a:solidFill>
            <a:round/>
            <a:headEnd/>
            <a:tailEnd/>
          </a:ln>
        </p:spPr>
        <p:txBody>
          <a:bodyPr/>
          <a:lstStyle/>
          <a:p>
            <a:endParaRPr lang="en-US"/>
          </a:p>
        </p:txBody>
      </p:sp>
      <p:sp>
        <p:nvSpPr>
          <p:cNvPr id="8354" name="Rectangle 162"/>
          <p:cNvSpPr>
            <a:spLocks noChangeArrowheads="1"/>
          </p:cNvSpPr>
          <p:nvPr/>
        </p:nvSpPr>
        <p:spPr bwMode="auto">
          <a:xfrm>
            <a:off x="1676400" y="5943600"/>
            <a:ext cx="1989138" cy="304800"/>
          </a:xfrm>
          <a:prstGeom prst="rect">
            <a:avLst/>
          </a:prstGeom>
          <a:noFill/>
          <a:ln w="9525">
            <a:noFill/>
            <a:miter lim="800000"/>
            <a:headEnd/>
            <a:tailEnd/>
          </a:ln>
        </p:spPr>
        <p:txBody>
          <a:bodyPr wrap="none" lIns="0" tIns="0" rIns="0" bIns="0">
            <a:spAutoFit/>
          </a:bodyPr>
          <a:lstStyle/>
          <a:p>
            <a:r>
              <a:rPr lang="en-US" sz="2000" b="1" dirty="0">
                <a:solidFill>
                  <a:srgbClr val="660066"/>
                </a:solidFill>
                <a:latin typeface="Arial" charset="0"/>
              </a:rPr>
              <a:t>Food per Month </a:t>
            </a:r>
            <a:endParaRPr lang="en-US" dirty="0"/>
          </a:p>
        </p:txBody>
      </p:sp>
      <p:sp>
        <p:nvSpPr>
          <p:cNvPr id="8362" name="Freeform 170"/>
          <p:cNvSpPr>
            <a:spLocks/>
          </p:cNvSpPr>
          <p:nvPr/>
        </p:nvSpPr>
        <p:spPr bwMode="auto">
          <a:xfrm>
            <a:off x="1282700" y="1687513"/>
            <a:ext cx="3594100" cy="3594100"/>
          </a:xfrm>
          <a:custGeom>
            <a:avLst/>
            <a:gdLst/>
            <a:ahLst/>
            <a:cxnLst>
              <a:cxn ang="0">
                <a:pos x="0" y="0"/>
              </a:cxn>
              <a:cxn ang="0">
                <a:pos x="0" y="2264"/>
              </a:cxn>
              <a:cxn ang="0">
                <a:pos x="2264" y="2264"/>
              </a:cxn>
            </a:cxnLst>
            <a:rect l="0" t="0" r="r" b="b"/>
            <a:pathLst>
              <a:path w="2264" h="2264">
                <a:moveTo>
                  <a:pt x="0" y="0"/>
                </a:moveTo>
                <a:lnTo>
                  <a:pt x="0" y="2264"/>
                </a:lnTo>
                <a:lnTo>
                  <a:pt x="2264" y="2264"/>
                </a:lnTo>
              </a:path>
            </a:pathLst>
          </a:custGeom>
          <a:noFill/>
          <a:ln w="55563">
            <a:solidFill>
              <a:srgbClr val="000000"/>
            </a:solidFill>
            <a:prstDash val="solid"/>
            <a:round/>
            <a:headEnd/>
            <a:tailEnd/>
          </a:ln>
        </p:spPr>
        <p:txBody>
          <a:bodyPr/>
          <a:lstStyle/>
          <a:p>
            <a:endParaRPr lang="en-US"/>
          </a:p>
        </p:txBody>
      </p:sp>
      <p:grpSp>
        <p:nvGrpSpPr>
          <p:cNvPr id="4" name="Group 189"/>
          <p:cNvGrpSpPr>
            <a:grpSpLocks/>
          </p:cNvGrpSpPr>
          <p:nvPr/>
        </p:nvGrpSpPr>
        <p:grpSpPr bwMode="auto">
          <a:xfrm>
            <a:off x="1682750" y="2986088"/>
            <a:ext cx="292100" cy="388937"/>
            <a:chOff x="1060" y="1881"/>
            <a:chExt cx="184" cy="245"/>
          </a:xfrm>
        </p:grpSpPr>
        <p:sp>
          <p:nvSpPr>
            <p:cNvPr id="8324" name="Rectangle 132"/>
            <p:cNvSpPr>
              <a:spLocks noChangeArrowheads="1"/>
            </p:cNvSpPr>
            <p:nvPr/>
          </p:nvSpPr>
          <p:spPr bwMode="auto">
            <a:xfrm>
              <a:off x="1060" y="1934"/>
              <a:ext cx="160"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C </a:t>
              </a:r>
              <a:endParaRPr lang="en-US"/>
            </a:p>
          </p:txBody>
        </p:sp>
        <p:sp>
          <p:nvSpPr>
            <p:cNvPr id="8363" name="Oval 171"/>
            <p:cNvSpPr>
              <a:spLocks noChangeArrowheads="1"/>
            </p:cNvSpPr>
            <p:nvPr/>
          </p:nvSpPr>
          <p:spPr bwMode="auto">
            <a:xfrm>
              <a:off x="1164" y="1881"/>
              <a:ext cx="80" cy="80"/>
            </a:xfrm>
            <a:prstGeom prst="ellipse">
              <a:avLst/>
            </a:prstGeom>
            <a:solidFill>
              <a:srgbClr val="660066"/>
            </a:solidFill>
            <a:ln w="26988">
              <a:solidFill>
                <a:srgbClr val="660066"/>
              </a:solidFill>
              <a:round/>
              <a:headEnd/>
              <a:tailEnd/>
            </a:ln>
          </p:spPr>
          <p:txBody>
            <a:bodyPr/>
            <a:lstStyle/>
            <a:p>
              <a:endParaRPr lang="en-US"/>
            </a:p>
          </p:txBody>
        </p:sp>
      </p:grpSp>
      <p:sp>
        <p:nvSpPr>
          <p:cNvPr id="8371" name="AutoShape 179"/>
          <p:cNvSpPr>
            <a:spLocks/>
          </p:cNvSpPr>
          <p:nvPr/>
        </p:nvSpPr>
        <p:spPr bwMode="auto">
          <a:xfrm flipH="1">
            <a:off x="1333500" y="2565400"/>
            <a:ext cx="76200" cy="457200"/>
          </a:xfrm>
          <a:prstGeom prst="leftBrace">
            <a:avLst>
              <a:gd name="adj1" fmla="val 50000"/>
              <a:gd name="adj2" fmla="val 50000"/>
            </a:avLst>
          </a:prstGeom>
          <a:noFill/>
          <a:ln w="28575">
            <a:solidFill>
              <a:schemeClr val="tx1"/>
            </a:solidFill>
            <a:round/>
            <a:headEnd/>
            <a:tailEnd/>
          </a:ln>
          <a:effectLst/>
        </p:spPr>
        <p:txBody>
          <a:bodyPr wrap="none" anchor="ctr"/>
          <a:lstStyle/>
          <a:p>
            <a:endParaRPr lang="en-US"/>
          </a:p>
        </p:txBody>
      </p:sp>
      <p:sp>
        <p:nvSpPr>
          <p:cNvPr id="8372" name="AutoShape 180"/>
          <p:cNvSpPr>
            <a:spLocks/>
          </p:cNvSpPr>
          <p:nvPr/>
        </p:nvSpPr>
        <p:spPr bwMode="auto">
          <a:xfrm rot="-5400000">
            <a:off x="1587500" y="5105400"/>
            <a:ext cx="76200" cy="533400"/>
          </a:xfrm>
          <a:prstGeom prst="leftBrace">
            <a:avLst>
              <a:gd name="adj1" fmla="val 58333"/>
              <a:gd name="adj2" fmla="val 50000"/>
            </a:avLst>
          </a:prstGeom>
          <a:noFill/>
          <a:ln w="28575">
            <a:solidFill>
              <a:schemeClr val="tx1"/>
            </a:solidFill>
            <a:round/>
            <a:headEnd/>
            <a:tailEnd/>
          </a:ln>
          <a:effectLst/>
        </p:spPr>
        <p:txBody>
          <a:bodyPr wrap="none" anchor="ctr"/>
          <a:lstStyle/>
          <a:p>
            <a:endParaRPr lang="en-US"/>
          </a:p>
        </p:txBody>
      </p:sp>
      <p:sp>
        <p:nvSpPr>
          <p:cNvPr id="8325" name="Rectangle 133"/>
          <p:cNvSpPr>
            <a:spLocks noChangeArrowheads="1"/>
          </p:cNvSpPr>
          <p:nvPr/>
        </p:nvSpPr>
        <p:spPr bwMode="auto">
          <a:xfrm>
            <a:off x="1479550" y="2647950"/>
            <a:ext cx="225425" cy="304800"/>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F </a:t>
            </a:r>
            <a:endParaRPr lang="en-US"/>
          </a:p>
        </p:txBody>
      </p:sp>
      <p:sp>
        <p:nvSpPr>
          <p:cNvPr id="8379" name="Freeform 187"/>
          <p:cNvSpPr>
            <a:spLocks/>
          </p:cNvSpPr>
          <p:nvPr/>
        </p:nvSpPr>
        <p:spPr bwMode="auto">
          <a:xfrm>
            <a:off x="1951038" y="2870200"/>
            <a:ext cx="1325562" cy="1320800"/>
          </a:xfrm>
          <a:custGeom>
            <a:avLst/>
            <a:gdLst/>
            <a:ahLst/>
            <a:cxnLst>
              <a:cxn ang="0">
                <a:pos x="0" y="0"/>
              </a:cxn>
              <a:cxn ang="0">
                <a:pos x="835" y="832"/>
              </a:cxn>
            </a:cxnLst>
            <a:rect l="0" t="0" r="r" b="b"/>
            <a:pathLst>
              <a:path w="835" h="832">
                <a:moveTo>
                  <a:pt x="0" y="0"/>
                </a:moveTo>
                <a:cubicBezTo>
                  <a:pt x="207" y="373"/>
                  <a:pt x="314" y="588"/>
                  <a:pt x="835" y="832"/>
                </a:cubicBezTo>
              </a:path>
            </a:pathLst>
          </a:custGeom>
          <a:noFill/>
          <a:ln w="57150" cmpd="sng">
            <a:solidFill>
              <a:srgbClr val="006600"/>
            </a:solidFill>
            <a:round/>
            <a:headEnd type="none" w="med" len="med"/>
            <a:tailEnd type="none" w="med" len="med"/>
          </a:ln>
          <a:effectLst/>
        </p:spPr>
        <p:txBody>
          <a:bodyPr wrap="none" anchor="ctr"/>
          <a:lstStyle/>
          <a:p>
            <a:endParaRPr lang="en-US"/>
          </a:p>
        </p:txBody>
      </p:sp>
      <p:sp>
        <p:nvSpPr>
          <p:cNvPr id="8380" name="Freeform 188"/>
          <p:cNvSpPr>
            <a:spLocks/>
          </p:cNvSpPr>
          <p:nvPr/>
        </p:nvSpPr>
        <p:spPr bwMode="auto">
          <a:xfrm>
            <a:off x="1651000" y="3244850"/>
            <a:ext cx="1325563" cy="1320800"/>
          </a:xfrm>
          <a:custGeom>
            <a:avLst/>
            <a:gdLst/>
            <a:ahLst/>
            <a:cxnLst>
              <a:cxn ang="0">
                <a:pos x="0" y="0"/>
              </a:cxn>
              <a:cxn ang="0">
                <a:pos x="835" y="832"/>
              </a:cxn>
            </a:cxnLst>
            <a:rect l="0" t="0" r="r" b="b"/>
            <a:pathLst>
              <a:path w="835" h="832">
                <a:moveTo>
                  <a:pt x="0" y="0"/>
                </a:moveTo>
                <a:cubicBezTo>
                  <a:pt x="207" y="373"/>
                  <a:pt x="314" y="588"/>
                  <a:pt x="835" y="832"/>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nvGrpSpPr>
          <p:cNvPr id="9" name="Group 190"/>
          <p:cNvGrpSpPr>
            <a:grpSpLocks/>
          </p:cNvGrpSpPr>
          <p:nvPr/>
        </p:nvGrpSpPr>
        <p:grpSpPr bwMode="auto">
          <a:xfrm>
            <a:off x="2359025" y="3276600"/>
            <a:ext cx="498475" cy="374650"/>
            <a:chOff x="1486" y="2064"/>
            <a:chExt cx="314" cy="236"/>
          </a:xfrm>
        </p:grpSpPr>
        <p:sp>
          <p:nvSpPr>
            <p:cNvPr id="8317" name="Rectangle 125"/>
            <p:cNvSpPr>
              <a:spLocks noChangeArrowheads="1"/>
            </p:cNvSpPr>
            <p:nvPr/>
          </p:nvSpPr>
          <p:spPr bwMode="auto">
            <a:xfrm>
              <a:off x="1591" y="2064"/>
              <a:ext cx="209"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2</a:t>
              </a:r>
              <a:r>
                <a:rPr lang="en-US" sz="2000" i="1">
                  <a:solidFill>
                    <a:srgbClr val="000000"/>
                  </a:solidFill>
                  <a:latin typeface="Arial" charset="0"/>
                </a:rPr>
                <a:t> </a:t>
              </a:r>
            </a:p>
          </p:txBody>
        </p:sp>
        <p:sp>
          <p:nvSpPr>
            <p:cNvPr id="8364" name="Oval 172"/>
            <p:cNvSpPr>
              <a:spLocks noChangeArrowheads="1"/>
            </p:cNvSpPr>
            <p:nvPr/>
          </p:nvSpPr>
          <p:spPr bwMode="auto">
            <a:xfrm>
              <a:off x="1486" y="2212"/>
              <a:ext cx="80" cy="88"/>
            </a:xfrm>
            <a:prstGeom prst="ellipse">
              <a:avLst/>
            </a:prstGeom>
            <a:solidFill>
              <a:srgbClr val="660066"/>
            </a:solidFill>
            <a:ln w="26988">
              <a:solidFill>
                <a:srgbClr val="660066"/>
              </a:solidFill>
              <a:round/>
              <a:headEnd/>
              <a:tailEnd/>
            </a:ln>
          </p:spPr>
          <p:txBody>
            <a:bodyPr/>
            <a:lstStyle/>
            <a:p>
              <a:endParaRPr lang="en-US"/>
            </a:p>
          </p:txBody>
        </p:sp>
      </p:grpSp>
      <p:grpSp>
        <p:nvGrpSpPr>
          <p:cNvPr id="10" name="Group 191"/>
          <p:cNvGrpSpPr>
            <a:grpSpLocks/>
          </p:cNvGrpSpPr>
          <p:nvPr/>
        </p:nvGrpSpPr>
        <p:grpSpPr bwMode="auto">
          <a:xfrm>
            <a:off x="2111375" y="3660775"/>
            <a:ext cx="360363" cy="433388"/>
            <a:chOff x="1330" y="2306"/>
            <a:chExt cx="227" cy="273"/>
          </a:xfrm>
        </p:grpSpPr>
        <p:sp>
          <p:nvSpPr>
            <p:cNvPr id="8327" name="Rectangle 135"/>
            <p:cNvSpPr>
              <a:spLocks noChangeArrowheads="1"/>
            </p:cNvSpPr>
            <p:nvPr/>
          </p:nvSpPr>
          <p:spPr bwMode="auto">
            <a:xfrm>
              <a:off x="1348" y="2306"/>
              <a:ext cx="209"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1</a:t>
              </a:r>
              <a:r>
                <a:rPr lang="en-US" sz="2000" i="1">
                  <a:solidFill>
                    <a:srgbClr val="000000"/>
                  </a:solidFill>
                  <a:latin typeface="Arial" charset="0"/>
                </a:rPr>
                <a:t> </a:t>
              </a:r>
            </a:p>
          </p:txBody>
        </p:sp>
        <p:sp>
          <p:nvSpPr>
            <p:cNvPr id="8366" name="Oval 174"/>
            <p:cNvSpPr>
              <a:spLocks noChangeArrowheads="1"/>
            </p:cNvSpPr>
            <p:nvPr/>
          </p:nvSpPr>
          <p:spPr bwMode="auto">
            <a:xfrm>
              <a:off x="1330" y="2499"/>
              <a:ext cx="79" cy="80"/>
            </a:xfrm>
            <a:prstGeom prst="ellipse">
              <a:avLst/>
            </a:prstGeom>
            <a:solidFill>
              <a:srgbClr val="660066"/>
            </a:solidFill>
            <a:ln w="26988">
              <a:solidFill>
                <a:srgbClr val="660066"/>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350"/>
                                        </p:tgtEl>
                                        <p:attrNameLst>
                                          <p:attrName>style.visibility</p:attrName>
                                        </p:attrNameLst>
                                      </p:cBhvr>
                                      <p:to>
                                        <p:strVal val="visible"/>
                                      </p:to>
                                    </p:set>
                                    <p:animEffect transition="in" filter="wipe(left)">
                                      <p:cBhvr>
                                        <p:cTn id="11" dur="500"/>
                                        <p:tgtEl>
                                          <p:spTgt spid="8350"/>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8345"/>
                                        </p:tgtEl>
                                        <p:attrNameLst>
                                          <p:attrName>style.visibility</p:attrName>
                                        </p:attrNameLst>
                                      </p:cBhvr>
                                      <p:to>
                                        <p:strVal val="visible"/>
                                      </p:to>
                                    </p:set>
                                    <p:animEffect transition="in" filter="strips(upRight)">
                                      <p:cBhvr>
                                        <p:cTn id="15" dur="500"/>
                                        <p:tgtEl>
                                          <p:spTgt spid="83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351"/>
                                        </p:tgtEl>
                                        <p:attrNameLst>
                                          <p:attrName>style.visibility</p:attrName>
                                        </p:attrNameLst>
                                      </p:cBhvr>
                                      <p:to>
                                        <p:strVal val="visible"/>
                                      </p:to>
                                    </p:set>
                                    <p:animEffect transition="in" filter="wipe(left)">
                                      <p:cBhvr>
                                        <p:cTn id="19" dur="500"/>
                                        <p:tgtEl>
                                          <p:spTgt spid="83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352"/>
                                        </p:tgtEl>
                                        <p:attrNameLst>
                                          <p:attrName>style.visibility</p:attrName>
                                        </p:attrNameLst>
                                      </p:cBhvr>
                                      <p:to>
                                        <p:strVal val="visible"/>
                                      </p:to>
                                    </p:set>
                                    <p:animEffect transition="in" filter="wipe(left)">
                                      <p:cBhvr>
                                        <p:cTn id="31" dur="500"/>
                                        <p:tgtEl>
                                          <p:spTgt spid="835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8346"/>
                                        </p:tgtEl>
                                        <p:attrNameLst>
                                          <p:attrName>style.visibility</p:attrName>
                                        </p:attrNameLst>
                                      </p:cBhvr>
                                      <p:to>
                                        <p:strVal val="visible"/>
                                      </p:to>
                                    </p:set>
                                    <p:animEffect transition="in" filter="wipe(left)">
                                      <p:cBhvr>
                                        <p:cTn id="39" dur="500"/>
                                        <p:tgtEl>
                                          <p:spTgt spid="834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380"/>
                                        </p:tgtEl>
                                        <p:attrNameLst>
                                          <p:attrName>style.visibility</p:attrName>
                                        </p:attrNameLst>
                                      </p:cBhvr>
                                      <p:to>
                                        <p:strVal val="visible"/>
                                      </p:to>
                                    </p:set>
                                    <p:animEffect transition="in" filter="wipe(left)">
                                      <p:cBhvr>
                                        <p:cTn id="43" dur="500"/>
                                        <p:tgtEl>
                                          <p:spTgt spid="838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8331"/>
                                        </p:tgtEl>
                                        <p:attrNameLst>
                                          <p:attrName>style.visibility</p:attrName>
                                        </p:attrNameLst>
                                      </p:cBhvr>
                                      <p:to>
                                        <p:strVal val="visible"/>
                                      </p:to>
                                    </p:set>
                                    <p:animEffect transition="in" filter="wipe(left)">
                                      <p:cBhvr>
                                        <p:cTn id="47" dur="500"/>
                                        <p:tgtEl>
                                          <p:spTgt spid="833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379"/>
                                        </p:tgtEl>
                                        <p:attrNameLst>
                                          <p:attrName>style.visibility</p:attrName>
                                        </p:attrNameLst>
                                      </p:cBhvr>
                                      <p:to>
                                        <p:strVal val="visible"/>
                                      </p:to>
                                    </p:set>
                                    <p:animEffect transition="in" filter="wipe(left)">
                                      <p:cBhvr>
                                        <p:cTn id="51" dur="500"/>
                                        <p:tgtEl>
                                          <p:spTgt spid="837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329"/>
                                        </p:tgtEl>
                                        <p:attrNameLst>
                                          <p:attrName>style.visibility</p:attrName>
                                        </p:attrNameLst>
                                      </p:cBhvr>
                                      <p:to>
                                        <p:strVal val="visible"/>
                                      </p:to>
                                    </p:set>
                                    <p:animEffect transition="in" filter="wipe(left)">
                                      <p:cBhvr>
                                        <p:cTn id="55" dur="500"/>
                                        <p:tgtEl>
                                          <p:spTgt spid="8329"/>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8371"/>
                                        </p:tgtEl>
                                        <p:attrNameLst>
                                          <p:attrName>style.visibility</p:attrName>
                                        </p:attrNameLst>
                                      </p:cBhvr>
                                      <p:to>
                                        <p:strVal val="visible"/>
                                      </p:to>
                                    </p:set>
                                    <p:animEffect transition="in" filter="wipe(left)">
                                      <p:cBhvr>
                                        <p:cTn id="59" dur="500"/>
                                        <p:tgtEl>
                                          <p:spTgt spid="8371"/>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8325"/>
                                        </p:tgtEl>
                                        <p:attrNameLst>
                                          <p:attrName>style.visibility</p:attrName>
                                        </p:attrNameLst>
                                      </p:cBhvr>
                                      <p:to>
                                        <p:strVal val="visible"/>
                                      </p:to>
                                    </p:set>
                                    <p:animEffect transition="in" filter="wipe(left)">
                                      <p:cBhvr>
                                        <p:cTn id="63" dur="500"/>
                                        <p:tgtEl>
                                          <p:spTgt spid="8325"/>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8372"/>
                                        </p:tgtEl>
                                        <p:attrNameLst>
                                          <p:attrName>style.visibility</p:attrName>
                                        </p:attrNameLst>
                                      </p:cBhvr>
                                      <p:to>
                                        <p:strVal val="visible"/>
                                      </p:to>
                                    </p:set>
                                    <p:animEffect transition="in" filter="wipe(left)">
                                      <p:cBhvr>
                                        <p:cTn id="67" dur="500"/>
                                        <p:tgtEl>
                                          <p:spTgt spid="8372"/>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8319"/>
                                        </p:tgtEl>
                                        <p:attrNameLst>
                                          <p:attrName>style.visibility</p:attrName>
                                        </p:attrNameLst>
                                      </p:cBhvr>
                                      <p:to>
                                        <p:strVal val="visible"/>
                                      </p:to>
                                    </p:set>
                                    <p:animEffect transition="in" filter="wipe(left)">
                                      <p:cBhvr>
                                        <p:cTn id="71" dur="500"/>
                                        <p:tgtEl>
                                          <p:spTgt spid="8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9" grpId="0" autoUpdateAnimBg="0"/>
      <p:bldP spid="8329" grpId="0" autoUpdateAnimBg="0"/>
      <p:bldP spid="8331" grpId="0" autoUpdateAnimBg="0"/>
      <p:bldP spid="8345" grpId="0" animBg="1"/>
      <p:bldP spid="8346" grpId="0" animBg="1"/>
      <p:bldP spid="8350" grpId="0" animBg="1"/>
      <p:bldP spid="8351" grpId="0" animBg="1"/>
      <p:bldP spid="8352" grpId="0" animBg="1"/>
      <p:bldP spid="8371" grpId="0" animBg="1"/>
      <p:bldP spid="8372" grpId="0" animBg="1"/>
      <p:bldP spid="8325" grpId="0" animBg="1" autoUpdateAnimBg="0"/>
      <p:bldP spid="8379" grpId="0" animBg="1"/>
      <p:bldP spid="838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228600" y="-228600"/>
            <a:ext cx="8686800" cy="1143000"/>
          </a:xfrm>
        </p:spPr>
        <p:txBody>
          <a:bodyPr/>
          <a:lstStyle/>
          <a:p>
            <a:r>
              <a:rPr lang="en-US" sz="2400" dirty="0" smtClean="0"/>
              <a:t>The </a:t>
            </a:r>
            <a:r>
              <a:rPr lang="en-US" sz="2400" dirty="0"/>
              <a:t>Impact of an In-Kind Transfer: </a:t>
            </a:r>
            <a:br>
              <a:rPr lang="en-US" sz="2400" dirty="0"/>
            </a:br>
            <a:r>
              <a:rPr lang="en-US" sz="2400" dirty="0"/>
              <a:t>Food Stamps</a:t>
            </a:r>
          </a:p>
        </p:txBody>
      </p:sp>
      <p:sp>
        <p:nvSpPr>
          <p:cNvPr id="8275" name="Rectangle 83"/>
          <p:cNvSpPr>
            <a:spLocks noChangeArrowheads="1"/>
          </p:cNvSpPr>
          <p:nvPr/>
        </p:nvSpPr>
        <p:spPr bwMode="auto">
          <a:xfrm>
            <a:off x="5073650" y="5378450"/>
            <a:ext cx="317500"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0 </a:t>
            </a:r>
            <a:endParaRPr lang="en-US"/>
          </a:p>
        </p:txBody>
      </p:sp>
      <p:sp>
        <p:nvSpPr>
          <p:cNvPr id="8279" name="Rectangle 87"/>
          <p:cNvSpPr>
            <a:spLocks noChangeArrowheads="1"/>
          </p:cNvSpPr>
          <p:nvPr/>
        </p:nvSpPr>
        <p:spPr bwMode="auto">
          <a:xfrm>
            <a:off x="6953250" y="1231900"/>
            <a:ext cx="373063" cy="346075"/>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charset="0"/>
              </a:rPr>
              <a:t>B </a:t>
            </a:r>
            <a:endParaRPr lang="en-US"/>
          </a:p>
        </p:txBody>
      </p:sp>
      <p:sp>
        <p:nvSpPr>
          <p:cNvPr id="8280" name="Rectangle 88"/>
          <p:cNvSpPr>
            <a:spLocks noChangeArrowheads="1"/>
          </p:cNvSpPr>
          <p:nvPr/>
        </p:nvSpPr>
        <p:spPr bwMode="auto">
          <a:xfrm>
            <a:off x="4857750" y="2260600"/>
            <a:ext cx="1698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B</a:t>
            </a:r>
            <a:endParaRPr lang="en-US">
              <a:solidFill>
                <a:srgbClr val="660066"/>
              </a:solidFill>
            </a:endParaRPr>
          </a:p>
        </p:txBody>
      </p:sp>
      <p:sp>
        <p:nvSpPr>
          <p:cNvPr id="8281" name="Rectangle 89"/>
          <p:cNvSpPr>
            <a:spLocks noChangeArrowheads="1"/>
          </p:cNvSpPr>
          <p:nvPr/>
        </p:nvSpPr>
        <p:spPr bwMode="auto">
          <a:xfrm>
            <a:off x="4957763" y="2954338"/>
            <a:ext cx="6985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I</a:t>
            </a:r>
            <a:endParaRPr lang="en-US">
              <a:solidFill>
                <a:srgbClr val="660066"/>
              </a:solidFill>
            </a:endParaRPr>
          </a:p>
        </p:txBody>
      </p:sp>
      <p:sp>
        <p:nvSpPr>
          <p:cNvPr id="8283" name="Rectangle 91"/>
          <p:cNvSpPr>
            <a:spLocks noChangeArrowheads="1"/>
          </p:cNvSpPr>
          <p:nvPr/>
        </p:nvSpPr>
        <p:spPr bwMode="auto">
          <a:xfrm>
            <a:off x="7256463" y="5378450"/>
            <a:ext cx="239712"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286" name="Rectangle 94"/>
          <p:cNvSpPr>
            <a:spLocks noChangeArrowheads="1"/>
          </p:cNvSpPr>
          <p:nvPr/>
        </p:nvSpPr>
        <p:spPr bwMode="auto">
          <a:xfrm>
            <a:off x="6831013" y="3379788"/>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2</a:t>
            </a:r>
            <a:r>
              <a:rPr lang="en-US" sz="2000" i="1">
                <a:solidFill>
                  <a:srgbClr val="000000"/>
                </a:solidFill>
                <a:latin typeface="Arial" charset="0"/>
              </a:rPr>
              <a:t> </a:t>
            </a:r>
          </a:p>
        </p:txBody>
      </p:sp>
      <p:sp>
        <p:nvSpPr>
          <p:cNvPr id="8288" name="Rectangle 96"/>
          <p:cNvSpPr>
            <a:spLocks noChangeArrowheads="1"/>
          </p:cNvSpPr>
          <p:nvPr/>
        </p:nvSpPr>
        <p:spPr bwMode="auto">
          <a:xfrm>
            <a:off x="6386513" y="3827463"/>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1</a:t>
            </a:r>
            <a:r>
              <a:rPr lang="en-US" sz="2000" i="1">
                <a:solidFill>
                  <a:srgbClr val="000000"/>
                </a:solidFill>
                <a:latin typeface="Arial" charset="0"/>
              </a:rPr>
              <a:t> </a:t>
            </a:r>
          </a:p>
        </p:txBody>
      </p:sp>
      <p:sp>
        <p:nvSpPr>
          <p:cNvPr id="8290" name="Rectangle 98"/>
          <p:cNvSpPr>
            <a:spLocks noChangeArrowheads="1"/>
          </p:cNvSpPr>
          <p:nvPr/>
        </p:nvSpPr>
        <p:spPr bwMode="auto">
          <a:xfrm>
            <a:off x="7920038" y="5378450"/>
            <a:ext cx="28892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8291" name="Rectangle 99"/>
          <p:cNvSpPr>
            <a:spLocks noChangeArrowheads="1"/>
          </p:cNvSpPr>
          <p:nvPr/>
        </p:nvSpPr>
        <p:spPr bwMode="auto">
          <a:xfrm>
            <a:off x="4724400" y="3227388"/>
            <a:ext cx="30321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M</a:t>
            </a:r>
            <a:r>
              <a:rPr lang="en-US" sz="2000" baseline="-25000">
                <a:solidFill>
                  <a:srgbClr val="660066"/>
                </a:solidFill>
                <a:latin typeface="Arial" charset="0"/>
              </a:rPr>
              <a:t>1</a:t>
            </a:r>
            <a:endParaRPr lang="en-US" sz="2000" i="1">
              <a:solidFill>
                <a:srgbClr val="660066"/>
              </a:solidFill>
              <a:latin typeface="Arial" charset="0"/>
            </a:endParaRPr>
          </a:p>
        </p:txBody>
      </p:sp>
      <p:sp>
        <p:nvSpPr>
          <p:cNvPr id="8296" name="Rectangle 104"/>
          <p:cNvSpPr>
            <a:spLocks noChangeArrowheads="1"/>
          </p:cNvSpPr>
          <p:nvPr/>
        </p:nvSpPr>
        <p:spPr bwMode="auto">
          <a:xfrm>
            <a:off x="5875338" y="5378450"/>
            <a:ext cx="4603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a:t>
            </a:r>
            <a:r>
              <a:rPr lang="en-US" sz="2000" baseline="-25000">
                <a:solidFill>
                  <a:srgbClr val="660066"/>
                </a:solidFill>
                <a:latin typeface="Arial" charset="0"/>
              </a:rPr>
              <a:t>1</a:t>
            </a:r>
            <a:r>
              <a:rPr lang="en-US" sz="2000" i="1">
                <a:solidFill>
                  <a:srgbClr val="660066"/>
                </a:solidFill>
                <a:latin typeface="Arial" charset="0"/>
              </a:rPr>
              <a:t> </a:t>
            </a:r>
          </a:p>
        </p:txBody>
      </p:sp>
      <p:sp>
        <p:nvSpPr>
          <p:cNvPr id="8299" name="Line 107"/>
          <p:cNvSpPr>
            <a:spLocks noChangeShapeType="1"/>
          </p:cNvSpPr>
          <p:nvPr/>
        </p:nvSpPr>
        <p:spPr bwMode="auto">
          <a:xfrm>
            <a:off x="5211763" y="3070225"/>
            <a:ext cx="2100262" cy="2211388"/>
          </a:xfrm>
          <a:prstGeom prst="line">
            <a:avLst/>
          </a:prstGeom>
          <a:noFill/>
          <a:ln w="55563">
            <a:solidFill>
              <a:srgbClr val="000000"/>
            </a:solidFill>
            <a:round/>
            <a:headEnd/>
            <a:tailEnd/>
          </a:ln>
        </p:spPr>
        <p:txBody>
          <a:bodyPr/>
          <a:lstStyle/>
          <a:p>
            <a:endParaRPr lang="en-US"/>
          </a:p>
        </p:txBody>
      </p:sp>
      <p:grpSp>
        <p:nvGrpSpPr>
          <p:cNvPr id="2" name="Group 111"/>
          <p:cNvGrpSpPr>
            <a:grpSpLocks/>
          </p:cNvGrpSpPr>
          <p:nvPr/>
        </p:nvGrpSpPr>
        <p:grpSpPr bwMode="auto">
          <a:xfrm>
            <a:off x="5211763" y="3070225"/>
            <a:ext cx="706437" cy="2211388"/>
            <a:chOff x="3283" y="1934"/>
            <a:chExt cx="445" cy="1393"/>
          </a:xfrm>
        </p:grpSpPr>
        <p:sp>
          <p:nvSpPr>
            <p:cNvPr id="8301" name="Freeform 109"/>
            <p:cNvSpPr>
              <a:spLocks/>
            </p:cNvSpPr>
            <p:nvPr/>
          </p:nvSpPr>
          <p:spPr bwMode="auto">
            <a:xfrm>
              <a:off x="3283" y="2134"/>
              <a:ext cx="200" cy="1193"/>
            </a:xfrm>
            <a:custGeom>
              <a:avLst/>
              <a:gdLst/>
              <a:ahLst/>
              <a:cxnLst>
                <a:cxn ang="0">
                  <a:pos x="200" y="1193"/>
                </a:cxn>
                <a:cxn ang="0">
                  <a:pos x="200" y="0"/>
                </a:cxn>
                <a:cxn ang="0">
                  <a:pos x="0" y="0"/>
                </a:cxn>
              </a:cxnLst>
              <a:rect l="0" t="0" r="r" b="b"/>
              <a:pathLst>
                <a:path w="200" h="1193">
                  <a:moveTo>
                    <a:pt x="200" y="1193"/>
                  </a:moveTo>
                  <a:lnTo>
                    <a:pt x="200" y="0"/>
                  </a:lnTo>
                  <a:lnTo>
                    <a:pt x="0" y="0"/>
                  </a:lnTo>
                </a:path>
              </a:pathLst>
            </a:custGeom>
            <a:noFill/>
            <a:ln w="55563" cap="rnd">
              <a:solidFill>
                <a:srgbClr val="006600"/>
              </a:solidFill>
              <a:prstDash val="sysDot"/>
              <a:round/>
              <a:headEnd/>
              <a:tailEnd/>
            </a:ln>
          </p:spPr>
          <p:txBody>
            <a:bodyPr/>
            <a:lstStyle/>
            <a:p>
              <a:endParaRPr lang="en-US"/>
            </a:p>
          </p:txBody>
        </p:sp>
        <p:sp>
          <p:nvSpPr>
            <p:cNvPr id="8302" name="Line 110"/>
            <p:cNvSpPr>
              <a:spLocks noChangeShapeType="1"/>
            </p:cNvSpPr>
            <p:nvPr/>
          </p:nvSpPr>
          <p:spPr bwMode="auto">
            <a:xfrm flipV="1">
              <a:off x="3727" y="1934"/>
              <a:ext cx="1" cy="1393"/>
            </a:xfrm>
            <a:prstGeom prst="line">
              <a:avLst/>
            </a:prstGeom>
            <a:noFill/>
            <a:ln w="55563" cap="rnd">
              <a:solidFill>
                <a:srgbClr val="006600"/>
              </a:solidFill>
              <a:prstDash val="sysDot"/>
              <a:round/>
              <a:headEnd/>
              <a:tailEnd/>
            </a:ln>
          </p:spPr>
          <p:txBody>
            <a:bodyPr/>
            <a:lstStyle/>
            <a:p>
              <a:endParaRPr lang="en-US"/>
            </a:p>
          </p:txBody>
        </p:sp>
      </p:grpSp>
      <p:sp>
        <p:nvSpPr>
          <p:cNvPr id="8304" name="Line 112"/>
          <p:cNvSpPr>
            <a:spLocks noChangeShapeType="1"/>
          </p:cNvSpPr>
          <p:nvPr/>
        </p:nvSpPr>
        <p:spPr bwMode="auto">
          <a:xfrm flipH="1">
            <a:off x="5211763" y="3070225"/>
            <a:ext cx="704850" cy="1588"/>
          </a:xfrm>
          <a:prstGeom prst="line">
            <a:avLst/>
          </a:prstGeom>
          <a:noFill/>
          <a:ln w="55563">
            <a:solidFill>
              <a:srgbClr val="006600"/>
            </a:solidFill>
            <a:round/>
            <a:headEnd/>
            <a:tailEnd/>
          </a:ln>
        </p:spPr>
        <p:txBody>
          <a:bodyPr/>
          <a:lstStyle/>
          <a:p>
            <a:endParaRPr lang="en-US"/>
          </a:p>
        </p:txBody>
      </p:sp>
      <p:sp>
        <p:nvSpPr>
          <p:cNvPr id="8305" name="Line 113"/>
          <p:cNvSpPr>
            <a:spLocks noChangeShapeType="1"/>
          </p:cNvSpPr>
          <p:nvPr/>
        </p:nvSpPr>
        <p:spPr bwMode="auto">
          <a:xfrm>
            <a:off x="5211763" y="2336800"/>
            <a:ext cx="649287" cy="692150"/>
          </a:xfrm>
          <a:prstGeom prst="line">
            <a:avLst/>
          </a:prstGeom>
          <a:noFill/>
          <a:ln w="55563" cap="rnd">
            <a:solidFill>
              <a:srgbClr val="006600"/>
            </a:solidFill>
            <a:prstDash val="sysDot"/>
            <a:round/>
            <a:headEnd/>
            <a:tailEnd/>
          </a:ln>
        </p:spPr>
        <p:txBody>
          <a:bodyPr/>
          <a:lstStyle/>
          <a:p>
            <a:endParaRPr lang="en-US"/>
          </a:p>
        </p:txBody>
      </p:sp>
      <p:sp>
        <p:nvSpPr>
          <p:cNvPr id="8306" name="Line 114"/>
          <p:cNvSpPr>
            <a:spLocks noChangeShapeType="1"/>
          </p:cNvSpPr>
          <p:nvPr/>
        </p:nvSpPr>
        <p:spPr bwMode="auto">
          <a:xfrm>
            <a:off x="5916613" y="3070225"/>
            <a:ext cx="2100262" cy="2211388"/>
          </a:xfrm>
          <a:prstGeom prst="line">
            <a:avLst/>
          </a:prstGeom>
          <a:noFill/>
          <a:ln w="55563">
            <a:solidFill>
              <a:srgbClr val="006600"/>
            </a:solidFill>
            <a:round/>
            <a:headEnd/>
            <a:tailEnd/>
          </a:ln>
        </p:spPr>
        <p:txBody>
          <a:bodyPr/>
          <a:lstStyle/>
          <a:p>
            <a:endParaRPr lang="en-US"/>
          </a:p>
        </p:txBody>
      </p:sp>
      <p:sp>
        <p:nvSpPr>
          <p:cNvPr id="8307" name="Rectangle 115"/>
          <p:cNvSpPr>
            <a:spLocks noChangeArrowheads="1"/>
          </p:cNvSpPr>
          <p:nvPr/>
        </p:nvSpPr>
        <p:spPr bwMode="auto">
          <a:xfrm>
            <a:off x="4886325" y="2711450"/>
            <a:ext cx="141288"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L</a:t>
            </a:r>
            <a:endParaRPr lang="en-US">
              <a:solidFill>
                <a:srgbClr val="660066"/>
              </a:solidFill>
            </a:endParaRPr>
          </a:p>
        </p:txBody>
      </p:sp>
      <p:sp>
        <p:nvSpPr>
          <p:cNvPr id="8308" name="Rectangle 116"/>
          <p:cNvSpPr>
            <a:spLocks noChangeArrowheads="1"/>
          </p:cNvSpPr>
          <p:nvPr/>
        </p:nvSpPr>
        <p:spPr bwMode="auto">
          <a:xfrm>
            <a:off x="6873875" y="3125788"/>
            <a:ext cx="346075" cy="304800"/>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3</a:t>
            </a:r>
            <a:r>
              <a:rPr lang="en-US" sz="2000" i="1">
                <a:solidFill>
                  <a:srgbClr val="000000"/>
                </a:solidFill>
                <a:latin typeface="Arial" charset="0"/>
              </a:rPr>
              <a:t> </a:t>
            </a:r>
          </a:p>
        </p:txBody>
      </p:sp>
      <p:sp>
        <p:nvSpPr>
          <p:cNvPr id="8310" name="Freeform 118"/>
          <p:cNvSpPr>
            <a:spLocks/>
          </p:cNvSpPr>
          <p:nvPr/>
        </p:nvSpPr>
        <p:spPr bwMode="auto">
          <a:xfrm>
            <a:off x="5211763" y="2876550"/>
            <a:ext cx="482600" cy="2405063"/>
          </a:xfrm>
          <a:custGeom>
            <a:avLst/>
            <a:gdLst/>
            <a:ahLst/>
            <a:cxnLst>
              <a:cxn ang="0">
                <a:pos x="304" y="1515"/>
              </a:cxn>
              <a:cxn ang="0">
                <a:pos x="304" y="0"/>
              </a:cxn>
              <a:cxn ang="0">
                <a:pos x="0" y="0"/>
              </a:cxn>
            </a:cxnLst>
            <a:rect l="0" t="0" r="r" b="b"/>
            <a:pathLst>
              <a:path w="304" h="1515">
                <a:moveTo>
                  <a:pt x="304" y="1515"/>
                </a:moveTo>
                <a:lnTo>
                  <a:pt x="304" y="0"/>
                </a:lnTo>
                <a:lnTo>
                  <a:pt x="0" y="0"/>
                </a:lnTo>
              </a:path>
            </a:pathLst>
          </a:custGeom>
          <a:noFill/>
          <a:ln w="55563" cap="rnd">
            <a:solidFill>
              <a:srgbClr val="006600"/>
            </a:solidFill>
            <a:prstDash val="sysDot"/>
            <a:round/>
            <a:headEnd/>
            <a:tailEnd/>
          </a:ln>
        </p:spPr>
        <p:txBody>
          <a:bodyPr/>
          <a:lstStyle/>
          <a:p>
            <a:endParaRPr lang="en-US"/>
          </a:p>
        </p:txBody>
      </p:sp>
      <p:sp>
        <p:nvSpPr>
          <p:cNvPr id="8311" name="Rectangle 119"/>
          <p:cNvSpPr>
            <a:spLocks noChangeArrowheads="1"/>
          </p:cNvSpPr>
          <p:nvPr/>
        </p:nvSpPr>
        <p:spPr bwMode="auto">
          <a:xfrm>
            <a:off x="5278438" y="4752975"/>
            <a:ext cx="368300" cy="304800"/>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Q</a:t>
            </a:r>
            <a:r>
              <a:rPr lang="en-US" sz="2000" i="1" baseline="-25000">
                <a:solidFill>
                  <a:srgbClr val="000000"/>
                </a:solidFill>
                <a:latin typeface="Arial" charset="0"/>
              </a:rPr>
              <a:t>F</a:t>
            </a:r>
            <a:r>
              <a:rPr lang="en-US" sz="2000" i="1">
                <a:solidFill>
                  <a:srgbClr val="000000"/>
                </a:solidFill>
                <a:latin typeface="Arial" charset="0"/>
              </a:rPr>
              <a:t> </a:t>
            </a:r>
            <a:endParaRPr lang="en-US"/>
          </a:p>
        </p:txBody>
      </p:sp>
      <p:sp>
        <p:nvSpPr>
          <p:cNvPr id="8354" name="Rectangle 162"/>
          <p:cNvSpPr>
            <a:spLocks noChangeArrowheads="1"/>
          </p:cNvSpPr>
          <p:nvPr/>
        </p:nvSpPr>
        <p:spPr bwMode="auto">
          <a:xfrm>
            <a:off x="6088062" y="6248400"/>
            <a:ext cx="1989138" cy="304800"/>
          </a:xfrm>
          <a:prstGeom prst="rect">
            <a:avLst/>
          </a:prstGeom>
          <a:noFill/>
          <a:ln w="9525">
            <a:noFill/>
            <a:miter lim="800000"/>
            <a:headEnd/>
            <a:tailEnd/>
          </a:ln>
        </p:spPr>
        <p:txBody>
          <a:bodyPr wrap="none" lIns="0" tIns="0" rIns="0" bIns="0">
            <a:spAutoFit/>
          </a:bodyPr>
          <a:lstStyle/>
          <a:p>
            <a:r>
              <a:rPr lang="en-US" sz="2000" b="1" dirty="0">
                <a:solidFill>
                  <a:srgbClr val="660066"/>
                </a:solidFill>
                <a:latin typeface="Arial" charset="0"/>
              </a:rPr>
              <a:t>Food per Month </a:t>
            </a:r>
            <a:endParaRPr lang="en-US" dirty="0"/>
          </a:p>
        </p:txBody>
      </p:sp>
      <p:sp>
        <p:nvSpPr>
          <p:cNvPr id="8361" name="Freeform 169"/>
          <p:cNvSpPr>
            <a:spLocks/>
          </p:cNvSpPr>
          <p:nvPr/>
        </p:nvSpPr>
        <p:spPr bwMode="auto">
          <a:xfrm>
            <a:off x="5211763" y="1687513"/>
            <a:ext cx="3594100" cy="3594100"/>
          </a:xfrm>
          <a:custGeom>
            <a:avLst/>
            <a:gdLst/>
            <a:ahLst/>
            <a:cxnLst>
              <a:cxn ang="0">
                <a:pos x="0" y="0"/>
              </a:cxn>
              <a:cxn ang="0">
                <a:pos x="0" y="2264"/>
              </a:cxn>
              <a:cxn ang="0">
                <a:pos x="2264" y="2264"/>
              </a:cxn>
            </a:cxnLst>
            <a:rect l="0" t="0" r="r" b="b"/>
            <a:pathLst>
              <a:path w="2264" h="2264">
                <a:moveTo>
                  <a:pt x="0" y="0"/>
                </a:moveTo>
                <a:lnTo>
                  <a:pt x="0" y="2264"/>
                </a:lnTo>
                <a:lnTo>
                  <a:pt x="2264" y="2264"/>
                </a:lnTo>
              </a:path>
            </a:pathLst>
          </a:custGeom>
          <a:noFill/>
          <a:ln w="55563">
            <a:solidFill>
              <a:srgbClr val="000000"/>
            </a:solidFill>
            <a:prstDash val="solid"/>
            <a:round/>
            <a:headEnd/>
            <a:tailEnd/>
          </a:ln>
        </p:spPr>
        <p:txBody>
          <a:bodyPr/>
          <a:lstStyle/>
          <a:p>
            <a:endParaRPr lang="en-US"/>
          </a:p>
        </p:txBody>
      </p:sp>
      <p:grpSp>
        <p:nvGrpSpPr>
          <p:cNvPr id="5" name="Group 178"/>
          <p:cNvGrpSpPr>
            <a:grpSpLocks/>
          </p:cNvGrpSpPr>
          <p:nvPr/>
        </p:nvGrpSpPr>
        <p:grpSpPr bwMode="auto">
          <a:xfrm>
            <a:off x="5599113" y="5862638"/>
            <a:ext cx="392112" cy="341312"/>
            <a:chOff x="3527" y="3388"/>
            <a:chExt cx="247" cy="215"/>
          </a:xfrm>
        </p:grpSpPr>
        <p:sp>
          <p:nvSpPr>
            <p:cNvPr id="8273" name="Rectangle 81"/>
            <p:cNvSpPr>
              <a:spLocks noChangeArrowheads="1"/>
            </p:cNvSpPr>
            <p:nvPr/>
          </p:nvSpPr>
          <p:spPr bwMode="auto">
            <a:xfrm>
              <a:off x="3527" y="3388"/>
              <a:ext cx="230"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Q* </a:t>
              </a:r>
              <a:endParaRPr lang="en-US">
                <a:solidFill>
                  <a:srgbClr val="660066"/>
                </a:solidFill>
              </a:endParaRPr>
            </a:p>
          </p:txBody>
        </p:sp>
        <p:sp>
          <p:nvSpPr>
            <p:cNvPr id="8369" name="Rectangle 177"/>
            <p:cNvSpPr>
              <a:spLocks noChangeArrowheads="1"/>
            </p:cNvSpPr>
            <p:nvPr/>
          </p:nvSpPr>
          <p:spPr bwMode="auto">
            <a:xfrm>
              <a:off x="3600" y="3420"/>
              <a:ext cx="174" cy="183"/>
            </a:xfrm>
            <a:prstGeom prst="rect">
              <a:avLst/>
            </a:prstGeom>
            <a:noFill/>
            <a:ln w="9525">
              <a:noFill/>
              <a:miter lim="800000"/>
              <a:headEnd/>
              <a:tailEnd/>
            </a:ln>
            <a:effectLst/>
          </p:spPr>
          <p:txBody>
            <a:bodyPr wrap="none">
              <a:spAutoFit/>
            </a:bodyPr>
            <a:lstStyle/>
            <a:p>
              <a:r>
                <a:rPr lang="en-US" sz="2000" baseline="-25000">
                  <a:solidFill>
                    <a:srgbClr val="660066"/>
                  </a:solidFill>
                  <a:latin typeface="Arial" charset="0"/>
                </a:rPr>
                <a:t>1</a:t>
              </a:r>
            </a:p>
          </p:txBody>
        </p:sp>
      </p:grpSp>
      <p:sp>
        <p:nvSpPr>
          <p:cNvPr id="8373" name="AutoShape 181"/>
          <p:cNvSpPr>
            <a:spLocks/>
          </p:cNvSpPr>
          <p:nvPr/>
        </p:nvSpPr>
        <p:spPr bwMode="auto">
          <a:xfrm rot="5400000">
            <a:off x="5387975" y="4975225"/>
            <a:ext cx="120650" cy="381000"/>
          </a:xfrm>
          <a:prstGeom prst="leftBrace">
            <a:avLst>
              <a:gd name="adj1" fmla="val 26316"/>
              <a:gd name="adj2" fmla="val 50000"/>
            </a:avLst>
          </a:prstGeom>
          <a:noFill/>
          <a:ln w="28575">
            <a:solidFill>
              <a:schemeClr val="tx1"/>
            </a:solidFill>
            <a:round/>
            <a:headEnd/>
            <a:tailEnd/>
          </a:ln>
          <a:effectLst/>
        </p:spPr>
        <p:txBody>
          <a:bodyPr wrap="none" anchor="ctr"/>
          <a:lstStyle/>
          <a:p>
            <a:endParaRPr lang="en-US"/>
          </a:p>
        </p:txBody>
      </p:sp>
      <p:sp>
        <p:nvSpPr>
          <p:cNvPr id="8374" name="Line 182"/>
          <p:cNvSpPr>
            <a:spLocks noChangeShapeType="1"/>
          </p:cNvSpPr>
          <p:nvPr/>
        </p:nvSpPr>
        <p:spPr bwMode="auto">
          <a:xfrm>
            <a:off x="5695950" y="5410200"/>
            <a:ext cx="0" cy="457200"/>
          </a:xfrm>
          <a:prstGeom prst="line">
            <a:avLst/>
          </a:prstGeom>
          <a:noFill/>
          <a:ln w="57150" cap="rnd">
            <a:solidFill>
              <a:srgbClr val="006600"/>
            </a:solidFill>
            <a:prstDash val="sysDot"/>
            <a:round/>
            <a:headEnd/>
            <a:tailEnd/>
          </a:ln>
          <a:effectLst/>
        </p:spPr>
        <p:txBody>
          <a:bodyPr wrap="none" anchor="ctr"/>
          <a:lstStyle/>
          <a:p>
            <a:endParaRPr lang="en-US"/>
          </a:p>
        </p:txBody>
      </p:sp>
      <p:sp>
        <p:nvSpPr>
          <p:cNvPr id="8293" name="Rectangle 101"/>
          <p:cNvSpPr>
            <a:spLocks noChangeArrowheads="1"/>
          </p:cNvSpPr>
          <p:nvPr/>
        </p:nvSpPr>
        <p:spPr bwMode="auto">
          <a:xfrm>
            <a:off x="5334000" y="5378450"/>
            <a:ext cx="390525" cy="304800"/>
          </a:xfrm>
          <a:prstGeom prst="rect">
            <a:avLst/>
          </a:prstGeom>
          <a:solidFill>
            <a:srgbClr val="FFFFFF"/>
          </a:solidFill>
          <a:ln w="9525">
            <a:noFill/>
            <a:miter lim="800000"/>
            <a:headEnd/>
            <a:tailEnd/>
          </a:ln>
        </p:spPr>
        <p:txBody>
          <a:bodyPr wrap="none" lIns="0" tIns="0" rIns="0" bIns="0">
            <a:spAutoFit/>
          </a:bodyPr>
          <a:lstStyle/>
          <a:p>
            <a:r>
              <a:rPr lang="en-US" sz="2000" i="1">
                <a:solidFill>
                  <a:srgbClr val="660066"/>
                </a:solidFill>
                <a:latin typeface="Arial" charset="0"/>
              </a:rPr>
              <a:t>Q</a:t>
            </a:r>
            <a:r>
              <a:rPr lang="en-US" sz="2000" i="1" baseline="-25000">
                <a:solidFill>
                  <a:srgbClr val="660066"/>
                </a:solidFill>
                <a:latin typeface="Arial" charset="0"/>
              </a:rPr>
              <a:t>F</a:t>
            </a:r>
            <a:r>
              <a:rPr lang="en-US" sz="2000" baseline="-25000">
                <a:solidFill>
                  <a:srgbClr val="660066"/>
                </a:solidFill>
                <a:latin typeface="Arial" charset="0"/>
              </a:rPr>
              <a:t>2</a:t>
            </a:r>
            <a:endParaRPr lang="en-US" sz="2000" i="1">
              <a:solidFill>
                <a:srgbClr val="660066"/>
              </a:solidFill>
              <a:latin typeface="Arial" charset="0"/>
            </a:endParaRPr>
          </a:p>
        </p:txBody>
      </p:sp>
      <p:sp>
        <p:nvSpPr>
          <p:cNvPr id="8376" name="Freeform 184"/>
          <p:cNvSpPr>
            <a:spLocks/>
          </p:cNvSpPr>
          <p:nvPr/>
        </p:nvSpPr>
        <p:spPr bwMode="auto">
          <a:xfrm>
            <a:off x="5410200" y="2438400"/>
            <a:ext cx="1371600" cy="914400"/>
          </a:xfrm>
          <a:custGeom>
            <a:avLst/>
            <a:gdLst/>
            <a:ahLst/>
            <a:cxnLst>
              <a:cxn ang="0">
                <a:pos x="0" y="0"/>
              </a:cxn>
              <a:cxn ang="0">
                <a:pos x="864" y="576"/>
              </a:cxn>
            </a:cxnLst>
            <a:rect l="0" t="0" r="r" b="b"/>
            <a:pathLst>
              <a:path w="864" h="576">
                <a:moveTo>
                  <a:pt x="0" y="0"/>
                </a:moveTo>
                <a:cubicBezTo>
                  <a:pt x="165" y="301"/>
                  <a:pt x="322" y="425"/>
                  <a:pt x="864" y="576"/>
                </a:cubicBezTo>
              </a:path>
            </a:pathLst>
          </a:custGeom>
          <a:noFill/>
          <a:ln w="57150" cmpd="sng">
            <a:solidFill>
              <a:srgbClr val="006600"/>
            </a:solidFill>
            <a:round/>
            <a:headEnd type="none" w="med" len="med"/>
            <a:tailEnd type="none" w="med" len="med"/>
          </a:ln>
          <a:effectLst/>
        </p:spPr>
        <p:txBody>
          <a:bodyPr wrap="none" anchor="ctr"/>
          <a:lstStyle/>
          <a:p>
            <a:endParaRPr lang="en-US"/>
          </a:p>
        </p:txBody>
      </p:sp>
      <p:sp>
        <p:nvSpPr>
          <p:cNvPr id="8377" name="Freeform 185"/>
          <p:cNvSpPr>
            <a:spLocks/>
          </p:cNvSpPr>
          <p:nvPr/>
        </p:nvSpPr>
        <p:spPr bwMode="auto">
          <a:xfrm>
            <a:off x="5410200" y="2514600"/>
            <a:ext cx="1371600" cy="914400"/>
          </a:xfrm>
          <a:custGeom>
            <a:avLst/>
            <a:gdLst/>
            <a:ahLst/>
            <a:cxnLst>
              <a:cxn ang="0">
                <a:pos x="0" y="0"/>
              </a:cxn>
              <a:cxn ang="0">
                <a:pos x="864" y="576"/>
              </a:cxn>
            </a:cxnLst>
            <a:rect l="0" t="0" r="r" b="b"/>
            <a:pathLst>
              <a:path w="864" h="576">
                <a:moveTo>
                  <a:pt x="0" y="0"/>
                </a:moveTo>
                <a:cubicBezTo>
                  <a:pt x="165" y="301"/>
                  <a:pt x="322" y="425"/>
                  <a:pt x="864" y="576"/>
                </a:cubicBezTo>
              </a:path>
            </a:pathLst>
          </a:custGeom>
          <a:noFill/>
          <a:ln w="57150" cmpd="sng">
            <a:solidFill>
              <a:srgbClr val="006600"/>
            </a:solidFill>
            <a:round/>
            <a:headEnd type="none" w="med" len="med"/>
            <a:tailEnd type="none" w="med" len="med"/>
          </a:ln>
          <a:effectLst/>
        </p:spPr>
        <p:txBody>
          <a:bodyPr wrap="none" anchor="ctr"/>
          <a:lstStyle/>
          <a:p>
            <a:endParaRPr lang="en-US"/>
          </a:p>
        </p:txBody>
      </p:sp>
      <p:sp>
        <p:nvSpPr>
          <p:cNvPr id="8378" name="Freeform 186"/>
          <p:cNvSpPr>
            <a:spLocks/>
          </p:cNvSpPr>
          <p:nvPr/>
        </p:nvSpPr>
        <p:spPr bwMode="auto">
          <a:xfrm>
            <a:off x="5254625" y="2909888"/>
            <a:ext cx="1082675" cy="1047750"/>
          </a:xfrm>
          <a:custGeom>
            <a:avLst/>
            <a:gdLst/>
            <a:ahLst/>
            <a:cxnLst>
              <a:cxn ang="0">
                <a:pos x="0" y="0"/>
              </a:cxn>
              <a:cxn ang="0">
                <a:pos x="682" y="660"/>
              </a:cxn>
            </a:cxnLst>
            <a:rect l="0" t="0" r="r" b="b"/>
            <a:pathLst>
              <a:path w="682" h="660">
                <a:moveTo>
                  <a:pt x="0" y="0"/>
                </a:moveTo>
                <a:cubicBezTo>
                  <a:pt x="129" y="315"/>
                  <a:pt x="167" y="371"/>
                  <a:pt x="682" y="660"/>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nvGrpSpPr>
          <p:cNvPr id="6" name="Group 193"/>
          <p:cNvGrpSpPr>
            <a:grpSpLocks/>
          </p:cNvGrpSpPr>
          <p:nvPr/>
        </p:nvGrpSpPr>
        <p:grpSpPr bwMode="auto">
          <a:xfrm>
            <a:off x="5611819" y="2489200"/>
            <a:ext cx="474663" cy="430213"/>
            <a:chOff x="3535" y="1568"/>
            <a:chExt cx="299" cy="271"/>
          </a:xfrm>
        </p:grpSpPr>
        <p:sp>
          <p:nvSpPr>
            <p:cNvPr id="8277" name="Rectangle 85"/>
            <p:cNvSpPr>
              <a:spLocks noChangeArrowheads="1"/>
            </p:cNvSpPr>
            <p:nvPr/>
          </p:nvSpPr>
          <p:spPr bwMode="auto">
            <a:xfrm>
              <a:off x="3622" y="1568"/>
              <a:ext cx="212" cy="194"/>
            </a:xfrm>
            <a:prstGeom prst="rect">
              <a:avLst/>
            </a:prstGeom>
            <a:noFill/>
            <a:ln w="9525">
              <a:noFill/>
              <a:miter lim="800000"/>
              <a:headEnd/>
              <a:tailEnd/>
            </a:ln>
          </p:spPr>
          <p:txBody>
            <a:bodyPr wrap="none" lIns="0" tIns="0" rIns="0" bIns="0">
              <a:spAutoFit/>
            </a:bodyPr>
            <a:lstStyle/>
            <a:p>
              <a:r>
                <a:rPr lang="en-US" sz="2000" i="1" dirty="0" err="1" smtClean="0">
                  <a:solidFill>
                    <a:srgbClr val="000000"/>
                  </a:solidFill>
                  <a:latin typeface="Arial" charset="0"/>
                </a:rPr>
                <a:t>E</a:t>
              </a:r>
              <a:r>
                <a:rPr lang="en-US" sz="2000" baseline="-25000" dirty="0" err="1" smtClean="0">
                  <a:solidFill>
                    <a:srgbClr val="000000"/>
                  </a:solidFill>
                  <a:latin typeface="Arial" charset="0"/>
                </a:rPr>
                <a:t>2</a:t>
              </a:r>
              <a:r>
                <a:rPr lang="en-US" sz="2000" i="1" dirty="0" smtClean="0">
                  <a:solidFill>
                    <a:srgbClr val="000000"/>
                  </a:solidFill>
                  <a:latin typeface="Arial" charset="0"/>
                </a:rPr>
                <a:t> </a:t>
              </a:r>
              <a:endParaRPr lang="en-US" sz="2000" i="1" dirty="0">
                <a:solidFill>
                  <a:srgbClr val="000000"/>
                </a:solidFill>
                <a:latin typeface="Arial" charset="0"/>
              </a:endParaRPr>
            </a:p>
          </p:txBody>
        </p:sp>
        <p:sp>
          <p:nvSpPr>
            <p:cNvPr id="8365" name="Oval 173"/>
            <p:cNvSpPr>
              <a:spLocks noChangeArrowheads="1"/>
            </p:cNvSpPr>
            <p:nvPr/>
          </p:nvSpPr>
          <p:spPr bwMode="auto">
            <a:xfrm>
              <a:off x="3535" y="1759"/>
              <a:ext cx="79" cy="80"/>
            </a:xfrm>
            <a:prstGeom prst="ellipse">
              <a:avLst/>
            </a:prstGeom>
            <a:solidFill>
              <a:srgbClr val="660066"/>
            </a:solidFill>
            <a:ln w="26988">
              <a:solidFill>
                <a:srgbClr val="660066"/>
              </a:solidFill>
              <a:round/>
              <a:headEnd/>
              <a:tailEnd/>
            </a:ln>
          </p:spPr>
          <p:txBody>
            <a:bodyPr/>
            <a:lstStyle/>
            <a:p>
              <a:endParaRPr lang="en-US"/>
            </a:p>
          </p:txBody>
        </p:sp>
      </p:grpSp>
      <p:grpSp>
        <p:nvGrpSpPr>
          <p:cNvPr id="7" name="Group 194"/>
          <p:cNvGrpSpPr>
            <a:grpSpLocks/>
          </p:cNvGrpSpPr>
          <p:nvPr/>
        </p:nvGrpSpPr>
        <p:grpSpPr bwMode="auto">
          <a:xfrm>
            <a:off x="5334000" y="3317875"/>
            <a:ext cx="261938" cy="492125"/>
            <a:chOff x="3360" y="2090"/>
            <a:chExt cx="165" cy="310"/>
          </a:xfrm>
        </p:grpSpPr>
        <p:sp>
          <p:nvSpPr>
            <p:cNvPr id="8284" name="Rectangle 92"/>
            <p:cNvSpPr>
              <a:spLocks noChangeArrowheads="1"/>
            </p:cNvSpPr>
            <p:nvPr/>
          </p:nvSpPr>
          <p:spPr bwMode="auto">
            <a:xfrm>
              <a:off x="3360" y="2208"/>
              <a:ext cx="165" cy="192"/>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E</a:t>
              </a:r>
              <a:r>
                <a:rPr lang="en-US" sz="2000" baseline="-25000">
                  <a:solidFill>
                    <a:srgbClr val="000000"/>
                  </a:solidFill>
                  <a:latin typeface="Arial" charset="0"/>
                </a:rPr>
                <a:t>1</a:t>
              </a:r>
              <a:endParaRPr lang="en-US" sz="2000" i="1">
                <a:solidFill>
                  <a:srgbClr val="000000"/>
                </a:solidFill>
                <a:latin typeface="Arial" charset="0"/>
              </a:endParaRPr>
            </a:p>
          </p:txBody>
        </p:sp>
        <p:sp>
          <p:nvSpPr>
            <p:cNvPr id="8368" name="Oval 176"/>
            <p:cNvSpPr>
              <a:spLocks noChangeArrowheads="1"/>
            </p:cNvSpPr>
            <p:nvPr/>
          </p:nvSpPr>
          <p:spPr bwMode="auto">
            <a:xfrm>
              <a:off x="3430" y="2090"/>
              <a:ext cx="89" cy="80"/>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192"/>
          <p:cNvGrpSpPr>
            <a:grpSpLocks/>
          </p:cNvGrpSpPr>
          <p:nvPr/>
        </p:nvGrpSpPr>
        <p:grpSpPr bwMode="auto">
          <a:xfrm>
            <a:off x="5764213" y="3000375"/>
            <a:ext cx="207962" cy="401638"/>
            <a:chOff x="3631" y="1890"/>
            <a:chExt cx="131" cy="253"/>
          </a:xfrm>
        </p:grpSpPr>
        <p:sp>
          <p:nvSpPr>
            <p:cNvPr id="8282" name="Rectangle 90"/>
            <p:cNvSpPr>
              <a:spLocks noChangeArrowheads="1"/>
            </p:cNvSpPr>
            <p:nvPr/>
          </p:nvSpPr>
          <p:spPr bwMode="auto">
            <a:xfrm>
              <a:off x="3631" y="1951"/>
              <a:ext cx="116" cy="192"/>
            </a:xfrm>
            <a:prstGeom prst="rect">
              <a:avLst/>
            </a:prstGeom>
            <a:solidFill>
              <a:srgbClr val="FFFFFF"/>
            </a:solidFill>
            <a:ln w="9525">
              <a:noFill/>
              <a:miter lim="800000"/>
              <a:headEnd/>
              <a:tailEnd/>
            </a:ln>
          </p:spPr>
          <p:txBody>
            <a:bodyPr wrap="none" lIns="0" tIns="0" rIns="0" bIns="0">
              <a:spAutoFit/>
            </a:bodyPr>
            <a:lstStyle/>
            <a:p>
              <a:r>
                <a:rPr lang="en-US" sz="2000" i="1">
                  <a:solidFill>
                    <a:srgbClr val="000000"/>
                  </a:solidFill>
                  <a:latin typeface="Arial" charset="0"/>
                </a:rPr>
                <a:t>C</a:t>
              </a:r>
              <a:endParaRPr lang="en-US"/>
            </a:p>
          </p:txBody>
        </p:sp>
        <p:sp>
          <p:nvSpPr>
            <p:cNvPr id="8367" name="Oval 175"/>
            <p:cNvSpPr>
              <a:spLocks noChangeArrowheads="1"/>
            </p:cNvSpPr>
            <p:nvPr/>
          </p:nvSpPr>
          <p:spPr bwMode="auto">
            <a:xfrm>
              <a:off x="3674" y="1890"/>
              <a:ext cx="88" cy="79"/>
            </a:xfrm>
            <a:prstGeom prst="ellipse">
              <a:avLst/>
            </a:prstGeom>
            <a:solidFill>
              <a:srgbClr val="660066"/>
            </a:solidFill>
            <a:ln w="26988">
              <a:solidFill>
                <a:srgbClr val="660066"/>
              </a:solidFill>
              <a:round/>
              <a:headEnd/>
              <a:tailEnd/>
            </a:ln>
          </p:spPr>
          <p:txBody>
            <a:bodyPr/>
            <a:lstStyle/>
            <a:p>
              <a:endParaRPr lang="en-US"/>
            </a:p>
          </p:txBody>
        </p:sp>
      </p:grpSp>
      <p:sp>
        <p:nvSpPr>
          <p:cNvPr id="81" name="Content Placeholder 81"/>
          <p:cNvSpPr txBox="1">
            <a:spLocks/>
          </p:cNvSpPr>
          <p:nvPr/>
        </p:nvSpPr>
        <p:spPr>
          <a:xfrm>
            <a:off x="152400" y="1600200"/>
            <a:ext cx="4038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Person initially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E1</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Can use subsidy for food only so BC is not attainable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Moves to pint C on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U2</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indent="-342900">
              <a:spcBef>
                <a:spcPct val="20000"/>
              </a:spcBef>
              <a:buFont typeface="Arial" pitchFamily="34" charset="0"/>
              <a:buChar char="•"/>
            </a:pPr>
            <a:r>
              <a:rPr lang="en-US" sz="2400" dirty="0" smtClean="0"/>
              <a:t>Cash grant could enable her to attain that point </a:t>
            </a:r>
            <a:r>
              <a:rPr lang="en-US" sz="2400" dirty="0" err="1" smtClean="0"/>
              <a:t>E2</a:t>
            </a:r>
            <a:r>
              <a:rPr lang="en-US" sz="2400" dirty="0" smtClean="0"/>
              <a:t> at </a:t>
            </a:r>
            <a:r>
              <a:rPr lang="en-US" sz="2400" dirty="0" err="1" smtClean="0"/>
              <a:t>U3</a:t>
            </a: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305"/>
                                        </p:tgtEl>
                                        <p:attrNameLst>
                                          <p:attrName>style.visibility</p:attrName>
                                        </p:attrNameLst>
                                      </p:cBhvr>
                                      <p:to>
                                        <p:strVal val="visible"/>
                                      </p:to>
                                    </p:set>
                                    <p:animEffect transition="in" filter="wipe(left)">
                                      <p:cBhvr>
                                        <p:cTn id="11" dur="500"/>
                                        <p:tgtEl>
                                          <p:spTgt spid="8305"/>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8310"/>
                                        </p:tgtEl>
                                        <p:attrNameLst>
                                          <p:attrName>style.visibility</p:attrName>
                                        </p:attrNameLst>
                                      </p:cBhvr>
                                      <p:to>
                                        <p:strVal val="visible"/>
                                      </p:to>
                                    </p:set>
                                    <p:animEffect transition="in" filter="strips(upRight)">
                                      <p:cBhvr>
                                        <p:cTn id="15" dur="500"/>
                                        <p:tgtEl>
                                          <p:spTgt spid="83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304"/>
                                        </p:tgtEl>
                                        <p:attrNameLst>
                                          <p:attrName>style.visibility</p:attrName>
                                        </p:attrNameLst>
                                      </p:cBhvr>
                                      <p:to>
                                        <p:strVal val="visible"/>
                                      </p:to>
                                    </p:set>
                                    <p:animEffect transition="in" filter="wipe(left)">
                                      <p:cBhvr>
                                        <p:cTn id="19" dur="500"/>
                                        <p:tgtEl>
                                          <p:spTgt spid="830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99"/>
                                        </p:tgtEl>
                                        <p:attrNameLst>
                                          <p:attrName>style.visibility</p:attrName>
                                        </p:attrNameLst>
                                      </p:cBhvr>
                                      <p:to>
                                        <p:strVal val="visible"/>
                                      </p:to>
                                    </p:set>
                                    <p:animEffect transition="in" filter="wipe(left)">
                                      <p:cBhvr>
                                        <p:cTn id="27" dur="500"/>
                                        <p:tgtEl>
                                          <p:spTgt spid="829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306"/>
                                        </p:tgtEl>
                                        <p:attrNameLst>
                                          <p:attrName>style.visibility</p:attrName>
                                        </p:attrNameLst>
                                      </p:cBhvr>
                                      <p:to>
                                        <p:strVal val="visible"/>
                                      </p:to>
                                    </p:set>
                                    <p:animEffect transition="in" filter="wipe(left)">
                                      <p:cBhvr>
                                        <p:cTn id="35" dur="500"/>
                                        <p:tgtEl>
                                          <p:spTgt spid="8306"/>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378"/>
                                        </p:tgtEl>
                                        <p:attrNameLst>
                                          <p:attrName>style.visibility</p:attrName>
                                        </p:attrNameLst>
                                      </p:cBhvr>
                                      <p:to>
                                        <p:strVal val="visible"/>
                                      </p:to>
                                    </p:set>
                                    <p:animEffect transition="in" filter="wipe(left)">
                                      <p:cBhvr>
                                        <p:cTn id="43" dur="500"/>
                                        <p:tgtEl>
                                          <p:spTgt spid="837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8288"/>
                                        </p:tgtEl>
                                        <p:attrNameLst>
                                          <p:attrName>style.visibility</p:attrName>
                                        </p:attrNameLst>
                                      </p:cBhvr>
                                      <p:to>
                                        <p:strVal val="visible"/>
                                      </p:to>
                                    </p:set>
                                    <p:animEffect transition="in" filter="wipe(left)">
                                      <p:cBhvr>
                                        <p:cTn id="47" dur="500"/>
                                        <p:tgtEl>
                                          <p:spTgt spid="8288"/>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377"/>
                                        </p:tgtEl>
                                        <p:attrNameLst>
                                          <p:attrName>style.visibility</p:attrName>
                                        </p:attrNameLst>
                                      </p:cBhvr>
                                      <p:to>
                                        <p:strVal val="visible"/>
                                      </p:to>
                                    </p:set>
                                    <p:animEffect transition="in" filter="wipe(left)">
                                      <p:cBhvr>
                                        <p:cTn id="51" dur="500"/>
                                        <p:tgtEl>
                                          <p:spTgt spid="837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286"/>
                                        </p:tgtEl>
                                        <p:attrNameLst>
                                          <p:attrName>style.visibility</p:attrName>
                                        </p:attrNameLst>
                                      </p:cBhvr>
                                      <p:to>
                                        <p:strVal val="visible"/>
                                      </p:to>
                                    </p:set>
                                    <p:animEffect transition="in" filter="wipe(left)">
                                      <p:cBhvr>
                                        <p:cTn id="55" dur="500"/>
                                        <p:tgtEl>
                                          <p:spTgt spid="8286"/>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8376"/>
                                        </p:tgtEl>
                                        <p:attrNameLst>
                                          <p:attrName>style.visibility</p:attrName>
                                        </p:attrNameLst>
                                      </p:cBhvr>
                                      <p:to>
                                        <p:strVal val="visible"/>
                                      </p:to>
                                    </p:set>
                                    <p:animEffect transition="in" filter="wipe(left)">
                                      <p:cBhvr>
                                        <p:cTn id="59" dur="500"/>
                                        <p:tgtEl>
                                          <p:spTgt spid="8376"/>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8308"/>
                                        </p:tgtEl>
                                        <p:attrNameLst>
                                          <p:attrName>style.visibility</p:attrName>
                                        </p:attrNameLst>
                                      </p:cBhvr>
                                      <p:to>
                                        <p:strVal val="visible"/>
                                      </p:to>
                                    </p:set>
                                    <p:animEffect transition="in" filter="wipe(left)">
                                      <p:cBhvr>
                                        <p:cTn id="63" dur="500"/>
                                        <p:tgtEl>
                                          <p:spTgt spid="8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6" grpId="0" autoUpdateAnimBg="0"/>
      <p:bldP spid="8288" grpId="0" autoUpdateAnimBg="0"/>
      <p:bldP spid="8299" grpId="0" animBg="1"/>
      <p:bldP spid="8304" grpId="0" animBg="1"/>
      <p:bldP spid="8305" grpId="0" animBg="1"/>
      <p:bldP spid="8306" grpId="0" animBg="1"/>
      <p:bldP spid="8308" grpId="0" autoUpdateAnimBg="0"/>
      <p:bldP spid="8310" grpId="0" animBg="1"/>
      <p:bldP spid="8376" grpId="0" animBg="1"/>
      <p:bldP spid="8377" grpId="0" animBg="1"/>
      <p:bldP spid="837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dirty="0" smtClean="0">
                <a:cs typeface="Arial" charset="0"/>
              </a:rPr>
              <a:t>Implication</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lstStyle/>
          <a:p>
            <a:r>
              <a:rPr lang="en-US" dirty="0" smtClean="0">
                <a:latin typeface="Arial" charset="0"/>
                <a:cs typeface="Arial" charset="0"/>
              </a:rPr>
              <a:t>Given that on average recipients would spend more per person than the grant</a:t>
            </a:r>
          </a:p>
          <a:p>
            <a:r>
              <a:rPr lang="en-US" dirty="0" smtClean="0">
                <a:latin typeface="Arial" charset="0"/>
                <a:cs typeface="Arial" charset="0"/>
              </a:rPr>
              <a:t>So the subsidy can be treated as substitute of cash grant</a:t>
            </a:r>
          </a:p>
          <a:p>
            <a:r>
              <a:rPr lang="en-US" dirty="0" smtClean="0">
                <a:latin typeface="Arial" charset="0"/>
                <a:cs typeface="Arial" charset="0"/>
              </a:rPr>
              <a:t>Only a situation where the subsidized amount is low enough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wipe(left)">
                                      <p:cBhvr>
                                        <p:cTn id="15"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International Food Subsidies</a:t>
            </a:r>
          </a:p>
        </p:txBody>
      </p:sp>
      <p:sp>
        <p:nvSpPr>
          <p:cNvPr id="51203" name="Rectangle 3"/>
          <p:cNvSpPr>
            <a:spLocks noGrp="1" noChangeArrowheads="1"/>
          </p:cNvSpPr>
          <p:nvPr>
            <p:ph type="body" idx="1"/>
          </p:nvPr>
        </p:nvSpPr>
        <p:spPr/>
        <p:txBody>
          <a:bodyPr/>
          <a:lstStyle/>
          <a:p>
            <a:r>
              <a:rPr lang="en-US">
                <a:latin typeface="Arial" charset="0"/>
              </a:rPr>
              <a:t>Several nations use a price-reducing subsidy to make food more affordable.</a:t>
            </a:r>
          </a:p>
          <a:p>
            <a:pPr lvl="1"/>
            <a:r>
              <a:rPr lang="en-US">
                <a:latin typeface="Arial" charset="0"/>
              </a:rPr>
              <a:t>Programs that reduce the price of food benefit higher-income people as well.</a:t>
            </a:r>
          </a:p>
          <a:p>
            <a:r>
              <a:rPr lang="en-US">
                <a:latin typeface="Arial" charset="0"/>
              </a:rPr>
              <a:t>Some nations only subsidize food that is typically consumed by the poor.</a:t>
            </a:r>
          </a:p>
          <a:p>
            <a:r>
              <a:rPr lang="en-US">
                <a:latin typeface="Arial" charset="0"/>
              </a:rPr>
              <a:t>Some nations distribute food directly.</a:t>
            </a:r>
          </a:p>
          <a:p>
            <a:endParaRPr lang="en-US">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left)">
                                      <p:cBhvr>
                                        <p:cTn id="7" dur="500"/>
                                        <p:tgtEl>
                                          <p:spTgt spid="51203">
                                            <p:txEl>
                                              <p:pRg st="0" end="0"/>
                                            </p:txEl>
                                          </p:spTgt>
                                        </p:tgtEl>
                                      </p:cBhvr>
                                    </p:animEffect>
                                  </p:childTnLst>
                                  <p:subTnLst>
                                    <p:animClr>
                                      <p:cBhvr override="childStyle">
                                        <p:cTn dur="1" fill="hold" display="0" masterRel="nextClick" afterEffect="1"/>
                                        <p:tgtEl>
                                          <p:spTgt spid="5120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1203">
                                            <p:txEl>
                                              <p:pRg st="1" end="1"/>
                                            </p:txEl>
                                          </p:spTgt>
                                        </p:tgtEl>
                                        <p:attrNameLst>
                                          <p:attrName>style.visibility</p:attrName>
                                        </p:attrNameLst>
                                      </p:cBhvr>
                                      <p:to>
                                        <p:strVal val="visible"/>
                                      </p:to>
                                    </p:set>
                                    <p:animEffect transition="in" filter="wipe(left)">
                                      <p:cBhvr>
                                        <p:cTn id="11" dur="500"/>
                                        <p:tgtEl>
                                          <p:spTgt spid="51203">
                                            <p:txEl>
                                              <p:pRg st="1" end="1"/>
                                            </p:txEl>
                                          </p:spTgt>
                                        </p:tgtEl>
                                      </p:cBhvr>
                                    </p:animEffect>
                                  </p:childTnLst>
                                  <p:subTnLst>
                                    <p:animClr>
                                      <p:cBhvr override="childStyle">
                                        <p:cTn dur="1" fill="hold" display="0" masterRel="nextClick" afterEffect="1"/>
                                        <p:tgtEl>
                                          <p:spTgt spid="5120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1203">
                                            <p:txEl>
                                              <p:pRg st="2" end="2"/>
                                            </p:txEl>
                                          </p:spTgt>
                                        </p:tgtEl>
                                        <p:attrNameLst>
                                          <p:attrName>style.visibility</p:attrName>
                                        </p:attrNameLst>
                                      </p:cBhvr>
                                      <p:to>
                                        <p:strVal val="visible"/>
                                      </p:to>
                                    </p:set>
                                    <p:animEffect transition="in" filter="wipe(left)">
                                      <p:cBhvr>
                                        <p:cTn id="15" dur="500"/>
                                        <p:tgtEl>
                                          <p:spTgt spid="51203">
                                            <p:txEl>
                                              <p:pRg st="2" end="2"/>
                                            </p:txEl>
                                          </p:spTgt>
                                        </p:tgtEl>
                                      </p:cBhvr>
                                    </p:animEffect>
                                  </p:childTnLst>
                                  <p:subTnLst>
                                    <p:animClr>
                                      <p:cBhvr override="childStyle">
                                        <p:cTn dur="1" fill="hold" display="0" masterRel="nextClick" afterEffect="1"/>
                                        <p:tgtEl>
                                          <p:spTgt spid="51203">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203">
                                            <p:txEl>
                                              <p:pRg st="3" end="3"/>
                                            </p:txEl>
                                          </p:spTgt>
                                        </p:tgtEl>
                                        <p:attrNameLst>
                                          <p:attrName>style.visibility</p:attrName>
                                        </p:attrNameLst>
                                      </p:cBhvr>
                                      <p:to>
                                        <p:strVal val="visible"/>
                                      </p:to>
                                    </p:set>
                                    <p:animEffect transition="in" filter="wipe(left)">
                                      <p:cBhvr>
                                        <p:cTn id="19" dur="500"/>
                                        <p:tgtEl>
                                          <p:spTgt spid="51203">
                                            <p:txEl>
                                              <p:pRg st="3" end="3"/>
                                            </p:txEl>
                                          </p:spTgt>
                                        </p:tgtEl>
                                      </p:cBhvr>
                                    </p:animEffect>
                                  </p:childTnLst>
                                  <p:subTnLst>
                                    <p:animClr>
                                      <p:cBhvr override="childStyle">
                                        <p:cTn dur="1" fill="hold" display="0" masterRel="nextClick" afterEffect="1"/>
                                        <p:tgtEl>
                                          <p:spTgt spid="5120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bldLvl="5"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cs typeface="Arial" charset="0"/>
              </a:rPr>
              <a:t>The Impact of Government Assistance Programs on </a:t>
            </a:r>
            <a:r>
              <a:rPr lang="en-US" dirty="0" smtClean="0">
                <a:cs typeface="Arial" charset="0"/>
              </a:rPr>
              <a:t>Incentive to Work</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fontScale="92500" lnSpcReduction="10000"/>
          </a:bodyPr>
          <a:lstStyle/>
          <a:p>
            <a:r>
              <a:rPr lang="en-US" dirty="0" smtClean="0">
                <a:latin typeface="Arial" charset="0"/>
                <a:cs typeface="Arial" charset="0"/>
              </a:rPr>
              <a:t>Grant ensures minimum level of income independent of work</a:t>
            </a:r>
          </a:p>
          <a:p>
            <a:r>
              <a:rPr lang="en-US" dirty="0" smtClean="0">
                <a:latin typeface="Arial" charset="0"/>
                <a:cs typeface="Arial" charset="0"/>
              </a:rPr>
              <a:t>Larger the grant size, greater is the disincentive to work</a:t>
            </a:r>
          </a:p>
          <a:p>
            <a:pPr lvl="1"/>
            <a:r>
              <a:rPr lang="en-US" dirty="0" smtClean="0">
                <a:latin typeface="Arial" charset="0"/>
                <a:cs typeface="Arial" charset="0"/>
              </a:rPr>
              <a:t>Because of income effect that makes work unfavorable</a:t>
            </a:r>
          </a:p>
          <a:p>
            <a:r>
              <a:rPr lang="en-US" dirty="0" smtClean="0">
                <a:latin typeface="Arial" charset="0"/>
                <a:cs typeface="Arial" charset="0"/>
              </a:rPr>
              <a:t>Transfers </a:t>
            </a:r>
            <a:r>
              <a:rPr lang="en-US" dirty="0">
                <a:latin typeface="Arial" charset="0"/>
                <a:cs typeface="Arial" charset="0"/>
              </a:rPr>
              <a:t>could cause people to work more or less depending on whether leisure is a normal good.</a:t>
            </a:r>
            <a:r>
              <a:rPr lang="en-US"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wipe(left)">
                                      <p:cBhvr>
                                        <p:cTn id="15"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wipe(left)">
                                      <p:cBhvr>
                                        <p:cTn id="19" dur="500"/>
                                        <p:tgtEl>
                                          <p:spTgt spid="46083">
                                            <p:txEl>
                                              <p:pRg st="3" end="3"/>
                                            </p:txEl>
                                          </p:spTgt>
                                        </p:tgtEl>
                                      </p:cBhvr>
                                    </p:animEffect>
                                  </p:childTnLst>
                                  <p:subTnLst>
                                    <p:animClr>
                                      <p:cBhvr override="childStyle">
                                        <p:cTn dur="1" fill="hold" display="0" masterRel="nextClick" afterEffect="1"/>
                                        <p:tgtEl>
                                          <p:spTgt spid="4608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cs typeface="Arial" charset="0"/>
              </a:rPr>
              <a:t>The Impact of Government Assistance Programs on </a:t>
            </a:r>
            <a:r>
              <a:rPr lang="en-US" dirty="0" smtClean="0">
                <a:cs typeface="Arial" charset="0"/>
              </a:rPr>
              <a:t>Incentive to Work</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lnSpcReduction="10000"/>
          </a:bodyPr>
          <a:lstStyle/>
          <a:p>
            <a:r>
              <a:rPr lang="en-US" dirty="0" smtClean="0">
                <a:latin typeface="Arial" charset="0"/>
                <a:cs typeface="Arial" charset="0"/>
              </a:rPr>
              <a:t>Economic Analysis can be conducted by using indifference curve with leisure and work for pay.</a:t>
            </a:r>
          </a:p>
          <a:p>
            <a:endParaRPr lang="en-US" dirty="0" smtClean="0">
              <a:latin typeface="Arial" charset="0"/>
              <a:cs typeface="Arial" charset="0"/>
            </a:endParaRPr>
          </a:p>
          <a:p>
            <a:r>
              <a:rPr lang="en-US" dirty="0" smtClean="0">
                <a:latin typeface="Arial" charset="0"/>
                <a:cs typeface="Arial" charset="0"/>
              </a:rPr>
              <a:t>Leisure is engaging in any activity other than work for pay</a:t>
            </a:r>
          </a:p>
          <a:p>
            <a:endParaRPr lang="en-US" dirty="0" smtClean="0">
              <a:latin typeface="Arial" charset="0"/>
              <a:cs typeface="Arial" charset="0"/>
            </a:endParaRPr>
          </a:p>
          <a:p>
            <a:r>
              <a:rPr lang="en-US" dirty="0" smtClean="0">
                <a:latin typeface="Arial" charset="0"/>
                <a:cs typeface="Arial" charset="0"/>
              </a:rPr>
              <a:t>Maximum leisure per day is 24 Hrs</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2" end="2"/>
                                            </p:txEl>
                                          </p:spTgt>
                                        </p:tgtEl>
                                        <p:attrNameLst>
                                          <p:attrName>style.visibility</p:attrName>
                                        </p:attrNameLst>
                                      </p:cBhvr>
                                      <p:to>
                                        <p:strVal val="visible"/>
                                      </p:to>
                                    </p:set>
                                    <p:animEffect transition="in" filter="wipe(left)">
                                      <p:cBhvr>
                                        <p:cTn id="11"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animEffect transition="in" filter="wipe(left)">
                                      <p:cBhvr>
                                        <p:cTn id="15" dur="500"/>
                                        <p:tgtEl>
                                          <p:spTgt spid="46083">
                                            <p:txEl>
                                              <p:pRg st="4" end="4"/>
                                            </p:txEl>
                                          </p:spTgt>
                                        </p:tgtEl>
                                      </p:cBhvr>
                                    </p:animEffect>
                                  </p:childTnLst>
                                  <p:subTnLst>
                                    <p:animClr>
                                      <p:cBhvr override="childStyle">
                                        <p:cTn dur="1" fill="hold" display="0" masterRel="nextClick" afterEffect="1"/>
                                        <p:tgtEl>
                                          <p:spTgt spid="46083">
                                            <p:txEl>
                                              <p:pRg st="4" end="4"/>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cs typeface="Arial" charset="0"/>
              </a:rPr>
              <a:t>The Impact of Government Assistance Programs on </a:t>
            </a:r>
            <a:r>
              <a:rPr lang="en-US" dirty="0" smtClean="0">
                <a:cs typeface="Arial" charset="0"/>
              </a:rPr>
              <a:t>Incentive to Work</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a:bodyPr>
          <a:lstStyle/>
          <a:p>
            <a:r>
              <a:rPr lang="en-US" dirty="0" smtClean="0">
                <a:latin typeface="Arial" charset="0"/>
                <a:cs typeface="Arial" charset="0"/>
              </a:rPr>
              <a:t>Budget Line: Person’s opportunity for giving up leisure for work</a:t>
            </a:r>
          </a:p>
          <a:p>
            <a:r>
              <a:rPr lang="en-US" dirty="0" smtClean="0">
                <a:latin typeface="Arial" charset="0"/>
                <a:cs typeface="Arial" charset="0"/>
              </a:rPr>
              <a:t>Nonwage income is Zero</a:t>
            </a:r>
          </a:p>
          <a:p>
            <a:pPr lvl="1"/>
            <a:r>
              <a:rPr lang="en-US" dirty="0" smtClean="0">
                <a:latin typeface="Arial" charset="0"/>
                <a:cs typeface="Arial" charset="0"/>
              </a:rPr>
              <a:t>  I = w(24-L)</a:t>
            </a:r>
          </a:p>
          <a:p>
            <a:pPr lvl="1"/>
            <a:r>
              <a:rPr lang="en-US" dirty="0" smtClean="0">
                <a:latin typeface="Arial" charset="0"/>
                <a:cs typeface="Arial" charset="0"/>
              </a:rPr>
              <a:t>Where I is income per day and L is leisure per day</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wipe(left)">
                                      <p:cBhvr>
                                        <p:cTn id="15"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wipe(left)">
                                      <p:cBhvr>
                                        <p:cTn id="19" dur="500"/>
                                        <p:tgtEl>
                                          <p:spTgt spid="46083">
                                            <p:txEl>
                                              <p:pRg st="3" end="3"/>
                                            </p:txEl>
                                          </p:spTgt>
                                        </p:tgtEl>
                                      </p:cBhvr>
                                    </p:animEffect>
                                  </p:childTnLst>
                                  <p:subTnLst>
                                    <p:animClr>
                                      <p:cBhvr override="childStyle">
                                        <p:cTn dur="1" fill="hold" display="0" masterRel="nextClick" afterEffect="1"/>
                                        <p:tgtEl>
                                          <p:spTgt spid="4608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762000" y="-152400"/>
            <a:ext cx="7772400" cy="1143000"/>
          </a:xfrm>
        </p:spPr>
        <p:txBody>
          <a:bodyPr/>
          <a:lstStyle/>
          <a:p>
            <a:r>
              <a:rPr lang="en-US" sz="2400" dirty="0" smtClean="0"/>
              <a:t>The </a:t>
            </a:r>
            <a:r>
              <a:rPr lang="en-US" sz="2400" dirty="0"/>
              <a:t>Income Effect of a Transfer</a:t>
            </a:r>
          </a:p>
        </p:txBody>
      </p:sp>
      <p:sp>
        <p:nvSpPr>
          <p:cNvPr id="9258" name="Rectangle 42"/>
          <p:cNvSpPr>
            <a:spLocks noChangeArrowheads="1"/>
          </p:cNvSpPr>
          <p:nvPr/>
        </p:nvSpPr>
        <p:spPr bwMode="auto">
          <a:xfrm rot="16200000">
            <a:off x="-156368" y="3126581"/>
            <a:ext cx="2354262"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Income per Day </a:t>
            </a:r>
            <a:endParaRPr lang="en-US" sz="2400" b="1">
              <a:solidFill>
                <a:srgbClr val="660066"/>
              </a:solidFill>
            </a:endParaRPr>
          </a:p>
        </p:txBody>
      </p:sp>
      <p:sp>
        <p:nvSpPr>
          <p:cNvPr id="9260" name="Rectangle 44"/>
          <p:cNvSpPr>
            <a:spLocks noChangeArrowheads="1"/>
          </p:cNvSpPr>
          <p:nvPr/>
        </p:nvSpPr>
        <p:spPr bwMode="auto">
          <a:xfrm>
            <a:off x="3581400" y="6264275"/>
            <a:ext cx="3336925" cy="365125"/>
          </a:xfrm>
          <a:prstGeom prst="rect">
            <a:avLst/>
          </a:prstGeom>
          <a:noFill/>
          <a:ln w="9525">
            <a:noFill/>
            <a:miter lim="800000"/>
            <a:headEnd/>
            <a:tailEnd/>
          </a:ln>
        </p:spPr>
        <p:txBody>
          <a:bodyPr wrap="none" lIns="0" tIns="0" rIns="0" bIns="0">
            <a:spAutoFit/>
          </a:bodyPr>
          <a:lstStyle/>
          <a:p>
            <a:r>
              <a:rPr lang="en-US" sz="2400" b="1">
                <a:solidFill>
                  <a:srgbClr val="660066"/>
                </a:solidFill>
                <a:latin typeface="Arial" charset="0"/>
              </a:rPr>
              <a:t>Leisure Hours per Day </a:t>
            </a:r>
            <a:endParaRPr lang="en-US" sz="2400" b="1">
              <a:solidFill>
                <a:srgbClr val="660066"/>
              </a:solidFill>
            </a:endParaRPr>
          </a:p>
        </p:txBody>
      </p:sp>
      <p:sp>
        <p:nvSpPr>
          <p:cNvPr id="9261" name="Rectangle 45"/>
          <p:cNvSpPr>
            <a:spLocks noChangeArrowheads="1"/>
          </p:cNvSpPr>
          <p:nvPr/>
        </p:nvSpPr>
        <p:spPr bwMode="auto">
          <a:xfrm>
            <a:off x="1762125" y="5799138"/>
            <a:ext cx="2762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solidFill>
                <a:srgbClr val="660066"/>
              </a:solidFill>
            </a:endParaRPr>
          </a:p>
        </p:txBody>
      </p:sp>
      <p:sp>
        <p:nvSpPr>
          <p:cNvPr id="9263" name="Rectangle 47"/>
          <p:cNvSpPr>
            <a:spLocks noChangeArrowheads="1"/>
          </p:cNvSpPr>
          <p:nvPr/>
        </p:nvSpPr>
        <p:spPr bwMode="auto">
          <a:xfrm>
            <a:off x="4278313" y="57991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i="1">
              <a:solidFill>
                <a:srgbClr val="660066"/>
              </a:solidFill>
            </a:endParaRPr>
          </a:p>
        </p:txBody>
      </p:sp>
      <p:sp>
        <p:nvSpPr>
          <p:cNvPr id="9265" name="Rectangle 49"/>
          <p:cNvSpPr>
            <a:spLocks noChangeArrowheads="1"/>
          </p:cNvSpPr>
          <p:nvPr/>
        </p:nvSpPr>
        <p:spPr bwMode="auto">
          <a:xfrm>
            <a:off x="6223000" y="5799138"/>
            <a:ext cx="46037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solidFill>
                <a:srgbClr val="660066"/>
              </a:solidFill>
            </a:endParaRPr>
          </a:p>
        </p:txBody>
      </p:sp>
      <p:sp>
        <p:nvSpPr>
          <p:cNvPr id="9266" name="Rectangle 50"/>
          <p:cNvSpPr>
            <a:spLocks noChangeArrowheads="1"/>
          </p:cNvSpPr>
          <p:nvPr/>
        </p:nvSpPr>
        <p:spPr bwMode="auto">
          <a:xfrm>
            <a:off x="1592263" y="655638"/>
            <a:ext cx="29368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F </a:t>
            </a:r>
            <a:endParaRPr lang="en-US" i="1">
              <a:solidFill>
                <a:srgbClr val="660066"/>
              </a:solidFill>
            </a:endParaRPr>
          </a:p>
        </p:txBody>
      </p:sp>
      <p:sp>
        <p:nvSpPr>
          <p:cNvPr id="9267" name="Rectangle 51"/>
          <p:cNvSpPr>
            <a:spLocks noChangeArrowheads="1"/>
          </p:cNvSpPr>
          <p:nvPr/>
        </p:nvSpPr>
        <p:spPr bwMode="auto">
          <a:xfrm>
            <a:off x="1555750" y="2151063"/>
            <a:ext cx="3302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C </a:t>
            </a:r>
            <a:endParaRPr lang="en-US" i="1">
              <a:solidFill>
                <a:srgbClr val="660066"/>
              </a:solidFill>
            </a:endParaRPr>
          </a:p>
        </p:txBody>
      </p:sp>
      <p:sp>
        <p:nvSpPr>
          <p:cNvPr id="9268" name="Rectangle 52"/>
          <p:cNvSpPr>
            <a:spLocks noChangeArrowheads="1"/>
          </p:cNvSpPr>
          <p:nvPr/>
        </p:nvSpPr>
        <p:spPr bwMode="auto">
          <a:xfrm>
            <a:off x="1573213" y="2994025"/>
            <a:ext cx="31273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i="1">
              <a:solidFill>
                <a:srgbClr val="660066"/>
              </a:solidFill>
            </a:endParaRPr>
          </a:p>
        </p:txBody>
      </p:sp>
      <p:sp>
        <p:nvSpPr>
          <p:cNvPr id="9271" name="Rectangle 55"/>
          <p:cNvSpPr>
            <a:spLocks noChangeArrowheads="1"/>
          </p:cNvSpPr>
          <p:nvPr/>
        </p:nvSpPr>
        <p:spPr bwMode="auto">
          <a:xfrm>
            <a:off x="5065713" y="5799138"/>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i="1">
              <a:solidFill>
                <a:srgbClr val="660066"/>
              </a:solidFill>
            </a:endParaRPr>
          </a:p>
        </p:txBody>
      </p:sp>
      <p:grpSp>
        <p:nvGrpSpPr>
          <p:cNvPr id="2" name="Group 60"/>
          <p:cNvGrpSpPr>
            <a:grpSpLocks/>
          </p:cNvGrpSpPr>
          <p:nvPr/>
        </p:nvGrpSpPr>
        <p:grpSpPr bwMode="auto">
          <a:xfrm>
            <a:off x="4443413" y="1460500"/>
            <a:ext cx="1979612" cy="4214813"/>
            <a:chOff x="2799" y="920"/>
            <a:chExt cx="1247" cy="2655"/>
          </a:xfrm>
        </p:grpSpPr>
        <p:sp>
          <p:nvSpPr>
            <p:cNvPr id="9273" name="Line 57"/>
            <p:cNvSpPr>
              <a:spLocks noChangeShapeType="1"/>
            </p:cNvSpPr>
            <p:nvPr/>
          </p:nvSpPr>
          <p:spPr bwMode="auto">
            <a:xfrm flipV="1">
              <a:off x="4045" y="920"/>
              <a:ext cx="1" cy="2655"/>
            </a:xfrm>
            <a:prstGeom prst="line">
              <a:avLst/>
            </a:prstGeom>
            <a:noFill/>
            <a:ln w="82550" cap="rnd">
              <a:solidFill>
                <a:srgbClr val="006600"/>
              </a:solidFill>
              <a:prstDash val="sysDot"/>
              <a:round/>
              <a:headEnd/>
              <a:tailEnd/>
            </a:ln>
          </p:spPr>
          <p:txBody>
            <a:bodyPr/>
            <a:lstStyle/>
            <a:p>
              <a:endParaRPr lang="en-US"/>
            </a:p>
          </p:txBody>
        </p:sp>
        <p:sp>
          <p:nvSpPr>
            <p:cNvPr id="9274" name="Line 58"/>
            <p:cNvSpPr>
              <a:spLocks noChangeShapeType="1"/>
            </p:cNvSpPr>
            <p:nvPr/>
          </p:nvSpPr>
          <p:spPr bwMode="auto">
            <a:xfrm>
              <a:off x="3261" y="2626"/>
              <a:ext cx="1" cy="949"/>
            </a:xfrm>
            <a:prstGeom prst="line">
              <a:avLst/>
            </a:prstGeom>
            <a:noFill/>
            <a:ln w="82550" cap="rnd">
              <a:solidFill>
                <a:srgbClr val="006600"/>
              </a:solidFill>
              <a:prstDash val="sysDot"/>
              <a:round/>
              <a:headEnd/>
              <a:tailEnd/>
            </a:ln>
          </p:spPr>
          <p:txBody>
            <a:bodyPr/>
            <a:lstStyle/>
            <a:p>
              <a:endParaRPr lang="en-US"/>
            </a:p>
          </p:txBody>
        </p:sp>
        <p:sp>
          <p:nvSpPr>
            <p:cNvPr id="9275" name="Line 59"/>
            <p:cNvSpPr>
              <a:spLocks noChangeShapeType="1"/>
            </p:cNvSpPr>
            <p:nvPr/>
          </p:nvSpPr>
          <p:spPr bwMode="auto">
            <a:xfrm>
              <a:off x="2799" y="2878"/>
              <a:ext cx="1" cy="697"/>
            </a:xfrm>
            <a:prstGeom prst="line">
              <a:avLst/>
            </a:prstGeom>
            <a:noFill/>
            <a:ln w="82550" cap="rnd">
              <a:solidFill>
                <a:srgbClr val="006600"/>
              </a:solidFill>
              <a:prstDash val="sysDot"/>
              <a:round/>
              <a:headEnd/>
              <a:tailEnd/>
            </a:ln>
          </p:spPr>
          <p:txBody>
            <a:bodyPr/>
            <a:lstStyle/>
            <a:p>
              <a:endParaRPr lang="en-US"/>
            </a:p>
          </p:txBody>
        </p:sp>
      </p:grpSp>
      <p:sp>
        <p:nvSpPr>
          <p:cNvPr id="9277" name="Line 61"/>
          <p:cNvSpPr>
            <a:spLocks noChangeShapeType="1"/>
          </p:cNvSpPr>
          <p:nvPr/>
        </p:nvSpPr>
        <p:spPr bwMode="auto">
          <a:xfrm>
            <a:off x="1955800" y="850900"/>
            <a:ext cx="4465638" cy="2489200"/>
          </a:xfrm>
          <a:prstGeom prst="line">
            <a:avLst/>
          </a:prstGeom>
          <a:noFill/>
          <a:ln w="82550">
            <a:solidFill>
              <a:srgbClr val="006600"/>
            </a:solidFill>
            <a:round/>
            <a:headEnd/>
            <a:tailEnd/>
          </a:ln>
        </p:spPr>
        <p:txBody>
          <a:bodyPr/>
          <a:lstStyle/>
          <a:p>
            <a:endParaRPr lang="en-US"/>
          </a:p>
        </p:txBody>
      </p:sp>
      <p:sp>
        <p:nvSpPr>
          <p:cNvPr id="9278" name="Line 62"/>
          <p:cNvSpPr>
            <a:spLocks noChangeShapeType="1"/>
          </p:cNvSpPr>
          <p:nvPr/>
        </p:nvSpPr>
        <p:spPr bwMode="auto">
          <a:xfrm>
            <a:off x="1955800" y="2357438"/>
            <a:ext cx="4465638" cy="2474912"/>
          </a:xfrm>
          <a:prstGeom prst="line">
            <a:avLst/>
          </a:prstGeom>
          <a:noFill/>
          <a:ln w="82550">
            <a:solidFill>
              <a:srgbClr val="006600"/>
            </a:solidFill>
            <a:round/>
            <a:headEnd/>
            <a:tailEnd/>
          </a:ln>
        </p:spPr>
        <p:txBody>
          <a:bodyPr/>
          <a:lstStyle/>
          <a:p>
            <a:endParaRPr lang="en-US"/>
          </a:p>
        </p:txBody>
      </p:sp>
      <p:sp>
        <p:nvSpPr>
          <p:cNvPr id="9279" name="Line 63"/>
          <p:cNvSpPr>
            <a:spLocks noChangeShapeType="1"/>
          </p:cNvSpPr>
          <p:nvPr/>
        </p:nvSpPr>
        <p:spPr bwMode="auto">
          <a:xfrm>
            <a:off x="1955800" y="3187700"/>
            <a:ext cx="4465638" cy="2487613"/>
          </a:xfrm>
          <a:prstGeom prst="line">
            <a:avLst/>
          </a:prstGeom>
          <a:noFill/>
          <a:ln w="82550">
            <a:solidFill>
              <a:srgbClr val="006600"/>
            </a:solidFill>
            <a:round/>
            <a:headEnd/>
            <a:tailEnd/>
          </a:ln>
        </p:spPr>
        <p:txBody>
          <a:bodyPr/>
          <a:lstStyle/>
          <a:p>
            <a:endParaRPr lang="en-US"/>
          </a:p>
        </p:txBody>
      </p:sp>
      <p:grpSp>
        <p:nvGrpSpPr>
          <p:cNvPr id="3" name="Group 95"/>
          <p:cNvGrpSpPr>
            <a:grpSpLocks/>
          </p:cNvGrpSpPr>
          <p:nvPr/>
        </p:nvGrpSpPr>
        <p:grpSpPr bwMode="auto">
          <a:xfrm>
            <a:off x="6323013" y="4665663"/>
            <a:ext cx="727075" cy="396875"/>
            <a:chOff x="3983" y="2939"/>
            <a:chExt cx="458" cy="250"/>
          </a:xfrm>
        </p:grpSpPr>
        <p:sp>
          <p:nvSpPr>
            <p:cNvPr id="9270" name="Rectangle 54"/>
            <p:cNvSpPr>
              <a:spLocks noChangeArrowheads="1"/>
            </p:cNvSpPr>
            <p:nvPr/>
          </p:nvSpPr>
          <p:spPr bwMode="auto">
            <a:xfrm>
              <a:off x="4233" y="2939"/>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i="1"/>
            </a:p>
          </p:txBody>
        </p:sp>
        <p:sp>
          <p:nvSpPr>
            <p:cNvPr id="9296" name="Oval 80"/>
            <p:cNvSpPr>
              <a:spLocks noChangeArrowheads="1"/>
            </p:cNvSpPr>
            <p:nvPr/>
          </p:nvSpPr>
          <p:spPr bwMode="auto">
            <a:xfrm>
              <a:off x="3983" y="2982"/>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9297" name="Freeform 81"/>
          <p:cNvSpPr>
            <a:spLocks/>
          </p:cNvSpPr>
          <p:nvPr/>
        </p:nvSpPr>
        <p:spPr bwMode="auto">
          <a:xfrm>
            <a:off x="1955800" y="741363"/>
            <a:ext cx="6648450" cy="4933950"/>
          </a:xfrm>
          <a:custGeom>
            <a:avLst/>
            <a:gdLst/>
            <a:ahLst/>
            <a:cxnLst>
              <a:cxn ang="0">
                <a:pos x="0" y="0"/>
              </a:cxn>
              <a:cxn ang="0">
                <a:pos x="0" y="3108"/>
              </a:cxn>
              <a:cxn ang="0">
                <a:pos x="4188" y="3108"/>
              </a:cxn>
            </a:cxnLst>
            <a:rect l="0" t="0" r="r" b="b"/>
            <a:pathLst>
              <a:path w="4188" h="3108">
                <a:moveTo>
                  <a:pt x="0" y="0"/>
                </a:moveTo>
                <a:lnTo>
                  <a:pt x="0" y="3108"/>
                </a:lnTo>
                <a:lnTo>
                  <a:pt x="4188" y="3108"/>
                </a:lnTo>
              </a:path>
            </a:pathLst>
          </a:custGeom>
          <a:noFill/>
          <a:ln w="82550">
            <a:solidFill>
              <a:srgbClr val="000000"/>
            </a:solidFill>
            <a:prstDash val="solid"/>
            <a:round/>
            <a:headEnd/>
            <a:tailEnd/>
          </a:ln>
        </p:spPr>
        <p:txBody>
          <a:bodyPr/>
          <a:lstStyle/>
          <a:p>
            <a:endParaRPr lang="en-US"/>
          </a:p>
        </p:txBody>
      </p:sp>
      <p:grpSp>
        <p:nvGrpSpPr>
          <p:cNvPr id="4" name="Group 92"/>
          <p:cNvGrpSpPr>
            <a:grpSpLocks/>
          </p:cNvGrpSpPr>
          <p:nvPr/>
        </p:nvGrpSpPr>
        <p:grpSpPr bwMode="auto">
          <a:xfrm>
            <a:off x="4651375" y="1335088"/>
            <a:ext cx="1749425" cy="2017712"/>
            <a:chOff x="2930" y="841"/>
            <a:chExt cx="1102" cy="1271"/>
          </a:xfrm>
        </p:grpSpPr>
        <p:sp>
          <p:nvSpPr>
            <p:cNvPr id="9285" name="Rectangle 69"/>
            <p:cNvSpPr>
              <a:spLocks noChangeArrowheads="1"/>
            </p:cNvSpPr>
            <p:nvPr/>
          </p:nvSpPr>
          <p:spPr bwMode="auto">
            <a:xfrm>
              <a:off x="2930" y="841"/>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3</a:t>
              </a:r>
              <a:r>
                <a:rPr lang="en-US" sz="2600" i="1">
                  <a:solidFill>
                    <a:srgbClr val="000000"/>
                  </a:solidFill>
                  <a:latin typeface="Arial" charset="0"/>
                </a:rPr>
                <a:t> </a:t>
              </a:r>
              <a:endParaRPr lang="en-US" i="1"/>
            </a:p>
          </p:txBody>
        </p:sp>
        <p:sp>
          <p:nvSpPr>
            <p:cNvPr id="9300" name="Freeform 84"/>
            <p:cNvSpPr>
              <a:spLocks/>
            </p:cNvSpPr>
            <p:nvPr/>
          </p:nvSpPr>
          <p:spPr bwMode="auto">
            <a:xfrm>
              <a:off x="3024" y="1104"/>
              <a:ext cx="1008" cy="1008"/>
            </a:xfrm>
            <a:custGeom>
              <a:avLst/>
              <a:gdLst/>
              <a:ahLst/>
              <a:cxnLst>
                <a:cxn ang="0">
                  <a:pos x="0" y="0"/>
                </a:cxn>
                <a:cxn ang="0">
                  <a:pos x="1008" y="1008"/>
                </a:cxn>
              </a:cxnLst>
              <a:rect l="0" t="0" r="r" b="b"/>
              <a:pathLst>
                <a:path w="1008" h="1008">
                  <a:moveTo>
                    <a:pt x="0" y="0"/>
                  </a:moveTo>
                  <a:cubicBezTo>
                    <a:pt x="212" y="518"/>
                    <a:pt x="667" y="783"/>
                    <a:pt x="1008" y="100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5" name="Group 93"/>
          <p:cNvGrpSpPr>
            <a:grpSpLocks/>
          </p:cNvGrpSpPr>
          <p:nvPr/>
        </p:nvGrpSpPr>
        <p:grpSpPr bwMode="auto">
          <a:xfrm>
            <a:off x="4057650" y="2786063"/>
            <a:ext cx="1885950" cy="1709737"/>
            <a:chOff x="2556" y="1755"/>
            <a:chExt cx="1188" cy="1077"/>
          </a:xfrm>
        </p:grpSpPr>
        <p:sp>
          <p:nvSpPr>
            <p:cNvPr id="9283" name="Rectangle 67"/>
            <p:cNvSpPr>
              <a:spLocks noChangeArrowheads="1"/>
            </p:cNvSpPr>
            <p:nvPr/>
          </p:nvSpPr>
          <p:spPr bwMode="auto">
            <a:xfrm>
              <a:off x="2556" y="1755"/>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i="1"/>
            </a:p>
          </p:txBody>
        </p:sp>
        <p:sp>
          <p:nvSpPr>
            <p:cNvPr id="9301" name="Freeform 85"/>
            <p:cNvSpPr>
              <a:spLocks/>
            </p:cNvSpPr>
            <p:nvPr/>
          </p:nvSpPr>
          <p:spPr bwMode="auto">
            <a:xfrm>
              <a:off x="2640" y="2016"/>
              <a:ext cx="1104" cy="816"/>
            </a:xfrm>
            <a:custGeom>
              <a:avLst/>
              <a:gdLst/>
              <a:ahLst/>
              <a:cxnLst>
                <a:cxn ang="0">
                  <a:pos x="0" y="0"/>
                </a:cxn>
                <a:cxn ang="0">
                  <a:pos x="1104" y="816"/>
                </a:cxn>
              </a:cxnLst>
              <a:rect l="0" t="0" r="r" b="b"/>
              <a:pathLst>
                <a:path w="1104" h="816">
                  <a:moveTo>
                    <a:pt x="0" y="0"/>
                  </a:moveTo>
                  <a:cubicBezTo>
                    <a:pt x="257" y="500"/>
                    <a:pt x="737" y="653"/>
                    <a:pt x="1104" y="816"/>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6" name="Group 94"/>
          <p:cNvGrpSpPr>
            <a:grpSpLocks/>
          </p:cNvGrpSpPr>
          <p:nvPr/>
        </p:nvGrpSpPr>
        <p:grpSpPr bwMode="auto">
          <a:xfrm>
            <a:off x="3171825" y="3184525"/>
            <a:ext cx="2466975" cy="1920875"/>
            <a:chOff x="1998" y="2006"/>
            <a:chExt cx="1554" cy="1210"/>
          </a:xfrm>
        </p:grpSpPr>
        <p:sp>
          <p:nvSpPr>
            <p:cNvPr id="9281" name="Rectangle 65"/>
            <p:cNvSpPr>
              <a:spLocks noChangeArrowheads="1"/>
            </p:cNvSpPr>
            <p:nvPr/>
          </p:nvSpPr>
          <p:spPr bwMode="auto">
            <a:xfrm>
              <a:off x="1998" y="2006"/>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i="1"/>
            </a:p>
          </p:txBody>
        </p:sp>
        <p:sp>
          <p:nvSpPr>
            <p:cNvPr id="9303" name="Freeform 87"/>
            <p:cNvSpPr>
              <a:spLocks/>
            </p:cNvSpPr>
            <p:nvPr/>
          </p:nvSpPr>
          <p:spPr bwMode="auto">
            <a:xfrm>
              <a:off x="2112" y="2256"/>
              <a:ext cx="1440" cy="960"/>
            </a:xfrm>
            <a:custGeom>
              <a:avLst/>
              <a:gdLst/>
              <a:ahLst/>
              <a:cxnLst>
                <a:cxn ang="0">
                  <a:pos x="0" y="0"/>
                </a:cxn>
                <a:cxn ang="0">
                  <a:pos x="1440" y="960"/>
                </a:cxn>
              </a:cxnLst>
              <a:rect l="0" t="0" r="r" b="b"/>
              <a:pathLst>
                <a:path w="1440" h="960">
                  <a:moveTo>
                    <a:pt x="0" y="0"/>
                  </a:moveTo>
                  <a:cubicBezTo>
                    <a:pt x="284" y="533"/>
                    <a:pt x="925" y="752"/>
                    <a:pt x="1440" y="960"/>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7" name="Group 89"/>
          <p:cNvGrpSpPr>
            <a:grpSpLocks/>
          </p:cNvGrpSpPr>
          <p:nvPr/>
        </p:nvGrpSpPr>
        <p:grpSpPr bwMode="auto">
          <a:xfrm>
            <a:off x="4346575" y="4154488"/>
            <a:ext cx="558800" cy="512762"/>
            <a:chOff x="2738" y="2617"/>
            <a:chExt cx="352" cy="323"/>
          </a:xfrm>
        </p:grpSpPr>
        <p:sp>
          <p:nvSpPr>
            <p:cNvPr id="9287" name="Rectangle 71"/>
            <p:cNvSpPr>
              <a:spLocks noChangeArrowheads="1"/>
            </p:cNvSpPr>
            <p:nvPr/>
          </p:nvSpPr>
          <p:spPr bwMode="auto">
            <a:xfrm>
              <a:off x="2817" y="2617"/>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i="1"/>
            </a:p>
          </p:txBody>
        </p:sp>
        <p:sp>
          <p:nvSpPr>
            <p:cNvPr id="9293" name="Oval 77"/>
            <p:cNvSpPr>
              <a:spLocks noChangeArrowheads="1"/>
            </p:cNvSpPr>
            <p:nvPr/>
          </p:nvSpPr>
          <p:spPr bwMode="auto">
            <a:xfrm>
              <a:off x="2738" y="2834"/>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90"/>
          <p:cNvGrpSpPr>
            <a:grpSpLocks/>
          </p:cNvGrpSpPr>
          <p:nvPr/>
        </p:nvGrpSpPr>
        <p:grpSpPr bwMode="auto">
          <a:xfrm>
            <a:off x="5078413" y="3698875"/>
            <a:ext cx="503237" cy="539750"/>
            <a:chOff x="3199" y="2330"/>
            <a:chExt cx="317" cy="340"/>
          </a:xfrm>
        </p:grpSpPr>
        <p:sp>
          <p:nvSpPr>
            <p:cNvPr id="9289" name="Rectangle 73"/>
            <p:cNvSpPr>
              <a:spLocks noChangeArrowheads="1"/>
            </p:cNvSpPr>
            <p:nvPr/>
          </p:nvSpPr>
          <p:spPr bwMode="auto">
            <a:xfrm>
              <a:off x="3243" y="2330"/>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i="1"/>
            </a:p>
          </p:txBody>
        </p:sp>
        <p:sp>
          <p:nvSpPr>
            <p:cNvPr id="9294" name="Oval 78"/>
            <p:cNvSpPr>
              <a:spLocks noChangeArrowheads="1"/>
            </p:cNvSpPr>
            <p:nvPr/>
          </p:nvSpPr>
          <p:spPr bwMode="auto">
            <a:xfrm>
              <a:off x="3199" y="2564"/>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9291" name="Rectangle 75"/>
          <p:cNvSpPr>
            <a:spLocks noChangeArrowheads="1"/>
          </p:cNvSpPr>
          <p:nvPr/>
        </p:nvSpPr>
        <p:spPr bwMode="auto">
          <a:xfrm>
            <a:off x="6019800" y="2667000"/>
            <a:ext cx="43338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3</a:t>
            </a:r>
            <a:r>
              <a:rPr lang="en-US" sz="2600" i="1">
                <a:solidFill>
                  <a:srgbClr val="000000"/>
                </a:solidFill>
                <a:latin typeface="Arial" charset="0"/>
              </a:rPr>
              <a:t> </a:t>
            </a:r>
            <a:endParaRPr lang="en-US" i="1"/>
          </a:p>
        </p:txBody>
      </p:sp>
      <p:grpSp>
        <p:nvGrpSpPr>
          <p:cNvPr id="9" name="Group 97"/>
          <p:cNvGrpSpPr>
            <a:grpSpLocks/>
          </p:cNvGrpSpPr>
          <p:nvPr/>
        </p:nvGrpSpPr>
        <p:grpSpPr bwMode="auto">
          <a:xfrm>
            <a:off x="6323013" y="3173413"/>
            <a:ext cx="727075" cy="396875"/>
            <a:chOff x="3983" y="1999"/>
            <a:chExt cx="458" cy="250"/>
          </a:xfrm>
        </p:grpSpPr>
        <p:sp>
          <p:nvSpPr>
            <p:cNvPr id="9269" name="Rectangle 53"/>
            <p:cNvSpPr>
              <a:spLocks noChangeArrowheads="1"/>
            </p:cNvSpPr>
            <p:nvPr/>
          </p:nvSpPr>
          <p:spPr bwMode="auto">
            <a:xfrm>
              <a:off x="4221" y="1999"/>
              <a:ext cx="220"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G </a:t>
              </a:r>
              <a:endParaRPr lang="en-US" i="1"/>
            </a:p>
          </p:txBody>
        </p:sp>
        <p:sp>
          <p:nvSpPr>
            <p:cNvPr id="9295" name="Oval 79"/>
            <p:cNvSpPr>
              <a:spLocks noChangeArrowheads="1"/>
            </p:cNvSpPr>
            <p:nvPr/>
          </p:nvSpPr>
          <p:spPr bwMode="auto">
            <a:xfrm>
              <a:off x="3983" y="2042"/>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10" name="Group 96"/>
          <p:cNvGrpSpPr>
            <a:grpSpLocks/>
          </p:cNvGrpSpPr>
          <p:nvPr/>
        </p:nvGrpSpPr>
        <p:grpSpPr bwMode="auto">
          <a:xfrm>
            <a:off x="6553200" y="4800600"/>
            <a:ext cx="2082800" cy="793750"/>
            <a:chOff x="4128" y="3024"/>
            <a:chExt cx="1312" cy="500"/>
          </a:xfrm>
        </p:grpSpPr>
        <p:sp>
          <p:nvSpPr>
            <p:cNvPr id="9259" name="Rectangle 43"/>
            <p:cNvSpPr>
              <a:spLocks noChangeArrowheads="1"/>
            </p:cNvSpPr>
            <p:nvPr/>
          </p:nvSpPr>
          <p:spPr bwMode="auto">
            <a:xfrm>
              <a:off x="4560" y="3024"/>
              <a:ext cx="880" cy="50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Transfer</a:t>
              </a:r>
            </a:p>
            <a:p>
              <a:r>
                <a:rPr lang="en-US" sz="2600">
                  <a:solidFill>
                    <a:srgbClr val="000000"/>
                  </a:solidFill>
                  <a:latin typeface="Arial" charset="0"/>
                </a:rPr>
                <a:t>Payment </a:t>
              </a:r>
              <a:endParaRPr lang="en-US"/>
            </a:p>
          </p:txBody>
        </p:sp>
        <p:sp>
          <p:nvSpPr>
            <p:cNvPr id="9299" name="AutoShape 83"/>
            <p:cNvSpPr>
              <a:spLocks/>
            </p:cNvSpPr>
            <p:nvPr/>
          </p:nvSpPr>
          <p:spPr bwMode="auto">
            <a:xfrm>
              <a:off x="4128" y="3084"/>
              <a:ext cx="96" cy="432"/>
            </a:xfrm>
            <a:prstGeom prst="rightBrace">
              <a:avLst>
                <a:gd name="adj1" fmla="val 37500"/>
                <a:gd name="adj2" fmla="val 50000"/>
              </a:avLst>
            </a:prstGeom>
            <a:noFill/>
            <a:ln w="28575">
              <a:solidFill>
                <a:schemeClr val="tx1"/>
              </a:solidFill>
              <a:round/>
              <a:headEnd/>
              <a:tailEnd/>
            </a:ln>
            <a:effectLst/>
          </p:spPr>
          <p:txBody>
            <a:bodyPr wrap="none" anchor="ctr"/>
            <a:lstStyle/>
            <a:p>
              <a:pPr algn="ctr"/>
              <a:endParaRPr lang="en-US"/>
            </a:p>
          </p:txBody>
        </p:sp>
        <p:sp>
          <p:nvSpPr>
            <p:cNvPr id="9304" name="Line 88"/>
            <p:cNvSpPr>
              <a:spLocks noChangeShapeType="1"/>
            </p:cNvSpPr>
            <p:nvPr/>
          </p:nvSpPr>
          <p:spPr bwMode="auto">
            <a:xfrm flipV="1">
              <a:off x="4272" y="3244"/>
              <a:ext cx="240" cy="48"/>
            </a:xfrm>
            <a:prstGeom prst="line">
              <a:avLst/>
            </a:prstGeom>
            <a:noFill/>
            <a:ln w="28575">
              <a:solidFill>
                <a:schemeClr val="tx1"/>
              </a:solidFill>
              <a:round/>
              <a:headEnd type="stealth" w="lg" len="lg"/>
              <a:tailEnd/>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9279"/>
                                        </p:tgtEl>
                                        <p:attrNameLst>
                                          <p:attrName>style.visibility</p:attrName>
                                        </p:attrNameLst>
                                      </p:cBhvr>
                                      <p:to>
                                        <p:strVal val="visible"/>
                                      </p:to>
                                    </p:set>
                                    <p:animEffect transition="in" filter="wipe(right)">
                                      <p:cBhvr>
                                        <p:cTn id="27" dur="500"/>
                                        <p:tgtEl>
                                          <p:spTgt spid="927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9278"/>
                                        </p:tgtEl>
                                        <p:attrNameLst>
                                          <p:attrName>style.visibility</p:attrName>
                                        </p:attrNameLst>
                                      </p:cBhvr>
                                      <p:to>
                                        <p:strVal val="visible"/>
                                      </p:to>
                                    </p:set>
                                    <p:animEffect transition="in" filter="wipe(right)">
                                      <p:cBhvr>
                                        <p:cTn id="35" dur="500"/>
                                        <p:tgtEl>
                                          <p:spTgt spid="927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291">
                                            <p:txEl>
                                              <p:pRg st="0" end="0"/>
                                            </p:txEl>
                                          </p:spTgt>
                                        </p:tgtEl>
                                        <p:attrNameLst>
                                          <p:attrName>style.visibility</p:attrName>
                                        </p:attrNameLst>
                                      </p:cBhvr>
                                      <p:to>
                                        <p:strVal val="visible"/>
                                      </p:to>
                                    </p:set>
                                    <p:animEffect transition="in" filter="wipe(left)">
                                      <p:cBhvr>
                                        <p:cTn id="39" dur="500"/>
                                        <p:tgtEl>
                                          <p:spTgt spid="9291">
                                            <p:txEl>
                                              <p:pRg st="0" end="0"/>
                                            </p:txEl>
                                          </p:spTgt>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9277"/>
                                        </p:tgtEl>
                                        <p:attrNameLst>
                                          <p:attrName>style.visibility</p:attrName>
                                        </p:attrNameLst>
                                      </p:cBhvr>
                                      <p:to>
                                        <p:strVal val="visible"/>
                                      </p:to>
                                    </p:set>
                                    <p:animEffect transition="in" filter="wipe(right)">
                                      <p:cBhvr>
                                        <p:cTn id="43" dur="500"/>
                                        <p:tgtEl>
                                          <p:spTgt spid="927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 grpId="0" animBg="1"/>
      <p:bldP spid="9278" grpId="0" animBg="1"/>
      <p:bldP spid="9279" grpId="0" animBg="1"/>
      <p:bldP spid="9291"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dirty="0" smtClean="0">
                <a:cs typeface="Arial" charset="0"/>
              </a:rPr>
              <a:t>Implication</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a:bodyPr>
          <a:lstStyle/>
          <a:p>
            <a:r>
              <a:rPr lang="en-US" dirty="0" smtClean="0">
                <a:latin typeface="Arial" charset="0"/>
                <a:cs typeface="Arial" charset="0"/>
              </a:rPr>
              <a:t>Increase in transfer payments induces individual to increase leisure hours and reduce wok per day.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cs typeface="Arial" charset="0"/>
              </a:rPr>
              <a:t>The Impact of Government Assistance Programs on </a:t>
            </a:r>
            <a:r>
              <a:rPr lang="en-US" dirty="0" smtClean="0">
                <a:cs typeface="Arial" charset="0"/>
              </a:rPr>
              <a:t>Incentive to Work</a:t>
            </a:r>
            <a:endParaRPr lang="en-US" dirty="0">
              <a:cs typeface="Arial" charset="0"/>
            </a:endParaRPr>
          </a:p>
        </p:txBody>
      </p:sp>
      <p:sp>
        <p:nvSpPr>
          <p:cNvPr id="46083" name="Rectangle 3"/>
          <p:cNvSpPr>
            <a:spLocks noGrp="1" noChangeArrowheads="1"/>
          </p:cNvSpPr>
          <p:nvPr>
            <p:ph type="body" idx="1"/>
          </p:nvPr>
        </p:nvSpPr>
        <p:spPr>
          <a:xfrm>
            <a:off x="685800" y="2209800"/>
            <a:ext cx="7772400" cy="4114800"/>
          </a:xfrm>
        </p:spPr>
        <p:txBody>
          <a:bodyPr>
            <a:normAutofit/>
          </a:bodyPr>
          <a:lstStyle/>
          <a:p>
            <a:r>
              <a:rPr lang="en-US" dirty="0" smtClean="0">
                <a:latin typeface="Arial" charset="0"/>
                <a:cs typeface="Arial" charset="0"/>
              </a:rPr>
              <a:t>Another work disincentive</a:t>
            </a:r>
          </a:p>
          <a:p>
            <a:pPr lvl="1"/>
            <a:r>
              <a:rPr lang="en-US" dirty="0" smtClean="0">
                <a:latin typeface="Arial" charset="0"/>
                <a:cs typeface="Arial" charset="0"/>
              </a:rPr>
              <a:t>The way benefits are reduced as individual earns more income</a:t>
            </a:r>
          </a:p>
          <a:p>
            <a:r>
              <a:rPr lang="en-US" dirty="0" smtClean="0">
                <a:latin typeface="Arial" charset="0"/>
                <a:cs typeface="Arial" charset="0"/>
              </a:rPr>
              <a:t>A subsidy of BD shifts the budget line up</a:t>
            </a:r>
          </a:p>
          <a:p>
            <a:pPr lvl="1"/>
            <a:r>
              <a:rPr lang="en-US" dirty="0" smtClean="0">
                <a:latin typeface="Arial" charset="0"/>
                <a:cs typeface="Arial" charset="0"/>
              </a:rPr>
              <a:t>From the point he will be paid Point C in figure</a:t>
            </a:r>
          </a:p>
          <a:p>
            <a:pPr lvl="1"/>
            <a:endParaRPr lang="en-US" dirty="0" smtClean="0">
              <a:latin typeface="Arial" charset="0"/>
              <a:cs typeface="Arial" charset="0"/>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wipe(left)">
                                      <p:cBhvr>
                                        <p:cTn id="15" dur="500"/>
                                        <p:tgtEl>
                                          <p:spTgt spid="46083">
                                            <p:txEl>
                                              <p:pRg st="2" end="2"/>
                                            </p:txEl>
                                          </p:spTgt>
                                        </p:tgtEl>
                                      </p:cBhvr>
                                    </p:animEffect>
                                  </p:childTnLst>
                                  <p:subTnLst>
                                    <p:animClr>
                                      <p:cBhvr override="childStyle">
                                        <p:cTn dur="1" fill="hold" display="0" masterRel="nextClick" afterEffect="1"/>
                                        <p:tgtEl>
                                          <p:spTgt spid="46083">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wipe(left)">
                                      <p:cBhvr>
                                        <p:cTn id="19" dur="500"/>
                                        <p:tgtEl>
                                          <p:spTgt spid="46083">
                                            <p:txEl>
                                              <p:pRg st="3" end="3"/>
                                            </p:txEl>
                                          </p:spTgt>
                                        </p:tgtEl>
                                      </p:cBhvr>
                                    </p:animEffect>
                                  </p:childTnLst>
                                  <p:subTnLst>
                                    <p:animClr>
                                      <p:cBhvr override="childStyle">
                                        <p:cTn dur="1" fill="hold" display="0" masterRel="nextClick" afterEffect="1"/>
                                        <p:tgtEl>
                                          <p:spTgt spid="4608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5" name="Rectangle 35"/>
          <p:cNvSpPr>
            <a:spLocks noGrp="1" noChangeArrowheads="1"/>
          </p:cNvSpPr>
          <p:nvPr>
            <p:ph type="title"/>
          </p:nvPr>
        </p:nvSpPr>
        <p:spPr>
          <a:xfrm>
            <a:off x="457200" y="0"/>
            <a:ext cx="8229600" cy="838200"/>
          </a:xfrm>
        </p:spPr>
        <p:txBody>
          <a:bodyPr/>
          <a:lstStyle/>
          <a:p>
            <a:r>
              <a:rPr lang="en-US" sz="2400" dirty="0" smtClean="0"/>
              <a:t>A </a:t>
            </a:r>
            <a:r>
              <a:rPr lang="en-US" sz="2400" dirty="0"/>
              <a:t>Transfer that Declines with Earned </a:t>
            </a:r>
            <a:r>
              <a:rPr lang="en-US" sz="2400" dirty="0" smtClean="0"/>
              <a:t>Income</a:t>
            </a:r>
            <a:endParaRPr lang="en-US" sz="2400" dirty="0"/>
          </a:p>
        </p:txBody>
      </p:sp>
      <p:sp>
        <p:nvSpPr>
          <p:cNvPr id="40" name="Content Placeholder 39"/>
          <p:cNvSpPr>
            <a:spLocks noGrp="1"/>
          </p:cNvSpPr>
          <p:nvPr>
            <p:ph sz="half" idx="2"/>
          </p:nvPr>
        </p:nvSpPr>
        <p:spPr>
          <a:xfrm>
            <a:off x="76200" y="1143000"/>
            <a:ext cx="3048000" cy="5486400"/>
          </a:xfrm>
        </p:spPr>
        <p:txBody>
          <a:bodyPr>
            <a:normAutofit fontScale="77500" lnSpcReduction="20000"/>
          </a:bodyPr>
          <a:lstStyle/>
          <a:p>
            <a:r>
              <a:rPr lang="en-US" dirty="0" smtClean="0"/>
              <a:t>Subsidy shifts Budget Line up to CD and decreases its slope with more leisure</a:t>
            </a:r>
          </a:p>
          <a:p>
            <a:r>
              <a:rPr lang="en-US" dirty="0" smtClean="0"/>
              <a:t>Meaning: Reduce the person’s real wage as he works less than 24-L*</a:t>
            </a:r>
          </a:p>
          <a:p>
            <a:r>
              <a:rPr lang="en-US" dirty="0" smtClean="0"/>
              <a:t>Move from </a:t>
            </a:r>
            <a:r>
              <a:rPr lang="en-US" dirty="0" err="1" smtClean="0"/>
              <a:t>E1</a:t>
            </a:r>
            <a:r>
              <a:rPr lang="en-US" dirty="0" smtClean="0"/>
              <a:t> to </a:t>
            </a:r>
            <a:r>
              <a:rPr lang="en-US" dirty="0" err="1" smtClean="0"/>
              <a:t>E2</a:t>
            </a:r>
            <a:r>
              <a:rPr lang="en-US" dirty="0" smtClean="0"/>
              <a:t> after subsidy</a:t>
            </a:r>
          </a:p>
          <a:p>
            <a:r>
              <a:rPr lang="en-US" dirty="0" smtClean="0"/>
              <a:t>Substitution as well as income effect</a:t>
            </a:r>
          </a:p>
          <a:p>
            <a:r>
              <a:rPr lang="en-US" dirty="0" smtClean="0"/>
              <a:t>Work increases work income but reduces transfer income</a:t>
            </a:r>
          </a:p>
          <a:p>
            <a:pPr lvl="1"/>
            <a:r>
              <a:rPr lang="en-US" dirty="0" smtClean="0"/>
              <a:t>An incentive to substitute</a:t>
            </a:r>
          </a:p>
          <a:p>
            <a:r>
              <a:rPr lang="en-US" dirty="0" smtClean="0"/>
              <a:t>Decreases the opportunity cost of leisure</a:t>
            </a:r>
          </a:p>
          <a:p>
            <a:r>
              <a:rPr lang="en-US" dirty="0" smtClean="0"/>
              <a:t>Low level of subsidies are desirable</a:t>
            </a:r>
            <a:endParaRPr lang="en-US" dirty="0"/>
          </a:p>
        </p:txBody>
      </p:sp>
      <p:sp>
        <p:nvSpPr>
          <p:cNvPr id="10286" name="Rectangle 46"/>
          <p:cNvSpPr>
            <a:spLocks noChangeArrowheads="1"/>
          </p:cNvSpPr>
          <p:nvPr/>
        </p:nvSpPr>
        <p:spPr bwMode="auto">
          <a:xfrm>
            <a:off x="5315045" y="6027738"/>
            <a:ext cx="369144"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 </a:t>
            </a:r>
            <a:endParaRPr lang="en-US" i="1"/>
          </a:p>
        </p:txBody>
      </p:sp>
      <p:sp>
        <p:nvSpPr>
          <p:cNvPr id="10289" name="Rectangle 49"/>
          <p:cNvSpPr>
            <a:spLocks noChangeArrowheads="1"/>
          </p:cNvSpPr>
          <p:nvPr/>
        </p:nvSpPr>
        <p:spPr bwMode="auto">
          <a:xfrm>
            <a:off x="7799164" y="6027738"/>
            <a:ext cx="41981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p>
        </p:txBody>
      </p:sp>
      <p:sp>
        <p:nvSpPr>
          <p:cNvPr id="10292" name="Rectangle 52"/>
          <p:cNvSpPr>
            <a:spLocks noChangeArrowheads="1"/>
          </p:cNvSpPr>
          <p:nvPr/>
        </p:nvSpPr>
        <p:spPr bwMode="auto">
          <a:xfrm>
            <a:off x="7117335" y="6027738"/>
            <a:ext cx="361906"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i="1"/>
          </a:p>
        </p:txBody>
      </p:sp>
      <p:sp>
        <p:nvSpPr>
          <p:cNvPr id="10294" name="Rectangle 54"/>
          <p:cNvSpPr>
            <a:spLocks noChangeArrowheads="1"/>
          </p:cNvSpPr>
          <p:nvPr/>
        </p:nvSpPr>
        <p:spPr bwMode="auto">
          <a:xfrm>
            <a:off x="6021485" y="6027738"/>
            <a:ext cx="361906"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i="1"/>
          </a:p>
        </p:txBody>
      </p:sp>
      <p:sp>
        <p:nvSpPr>
          <p:cNvPr id="10304" name="Line 64"/>
          <p:cNvSpPr>
            <a:spLocks noChangeShapeType="1"/>
          </p:cNvSpPr>
          <p:nvPr/>
        </p:nvSpPr>
        <p:spPr bwMode="auto">
          <a:xfrm>
            <a:off x="3399842" y="1095375"/>
            <a:ext cx="4525266" cy="4864100"/>
          </a:xfrm>
          <a:prstGeom prst="line">
            <a:avLst/>
          </a:prstGeom>
          <a:noFill/>
          <a:ln w="82550">
            <a:solidFill>
              <a:srgbClr val="000000"/>
            </a:solidFill>
            <a:round/>
            <a:headEnd/>
            <a:tailEnd/>
          </a:ln>
        </p:spPr>
        <p:txBody>
          <a:bodyPr/>
          <a:lstStyle/>
          <a:p>
            <a:endParaRPr lang="en-US"/>
          </a:p>
        </p:txBody>
      </p:sp>
      <p:sp>
        <p:nvSpPr>
          <p:cNvPr id="10305" name="Line 65"/>
          <p:cNvSpPr>
            <a:spLocks noChangeShapeType="1"/>
          </p:cNvSpPr>
          <p:nvPr/>
        </p:nvSpPr>
        <p:spPr bwMode="auto">
          <a:xfrm flipV="1">
            <a:off x="7925108" y="1633538"/>
            <a:ext cx="1447" cy="4325937"/>
          </a:xfrm>
          <a:prstGeom prst="line">
            <a:avLst/>
          </a:prstGeom>
          <a:noFill/>
          <a:ln w="82550" cap="rnd">
            <a:solidFill>
              <a:srgbClr val="006600"/>
            </a:solidFill>
            <a:prstDash val="sysDot"/>
            <a:round/>
            <a:headEnd/>
            <a:tailEnd/>
          </a:ln>
        </p:spPr>
        <p:txBody>
          <a:bodyPr/>
          <a:lstStyle/>
          <a:p>
            <a:endParaRPr lang="en-US"/>
          </a:p>
        </p:txBody>
      </p:sp>
      <p:sp>
        <p:nvSpPr>
          <p:cNvPr id="10306" name="Line 66"/>
          <p:cNvSpPr>
            <a:spLocks noChangeShapeType="1"/>
          </p:cNvSpPr>
          <p:nvPr/>
        </p:nvSpPr>
        <p:spPr bwMode="auto">
          <a:xfrm flipH="1" flipV="1">
            <a:off x="5429408" y="3278188"/>
            <a:ext cx="2495700" cy="690562"/>
          </a:xfrm>
          <a:prstGeom prst="line">
            <a:avLst/>
          </a:prstGeom>
          <a:noFill/>
          <a:ln w="82550">
            <a:solidFill>
              <a:srgbClr val="000000"/>
            </a:solidFill>
            <a:round/>
            <a:headEnd/>
            <a:tailEnd/>
          </a:ln>
        </p:spPr>
        <p:txBody>
          <a:bodyPr/>
          <a:lstStyle/>
          <a:p>
            <a:endParaRPr lang="en-US"/>
          </a:p>
        </p:txBody>
      </p:sp>
      <p:grpSp>
        <p:nvGrpSpPr>
          <p:cNvPr id="2" name="Group 70"/>
          <p:cNvGrpSpPr>
            <a:grpSpLocks/>
          </p:cNvGrpSpPr>
          <p:nvPr/>
        </p:nvGrpSpPr>
        <p:grpSpPr bwMode="auto">
          <a:xfrm>
            <a:off x="5429408" y="3278188"/>
            <a:ext cx="1753070" cy="2681287"/>
            <a:chOff x="2735" y="2226"/>
            <a:chExt cx="1211" cy="1689"/>
          </a:xfrm>
        </p:grpSpPr>
        <p:sp>
          <p:nvSpPr>
            <p:cNvPr id="10307" name="Line 67"/>
            <p:cNvSpPr>
              <a:spLocks noChangeShapeType="1"/>
            </p:cNvSpPr>
            <p:nvPr/>
          </p:nvSpPr>
          <p:spPr bwMode="auto">
            <a:xfrm>
              <a:off x="3945" y="2540"/>
              <a:ext cx="1" cy="1375"/>
            </a:xfrm>
            <a:prstGeom prst="line">
              <a:avLst/>
            </a:prstGeom>
            <a:noFill/>
            <a:ln w="82550" cap="rnd">
              <a:solidFill>
                <a:srgbClr val="006600"/>
              </a:solidFill>
              <a:prstDash val="sysDot"/>
              <a:round/>
              <a:headEnd/>
              <a:tailEnd/>
            </a:ln>
          </p:spPr>
          <p:txBody>
            <a:bodyPr/>
            <a:lstStyle/>
            <a:p>
              <a:endParaRPr lang="en-US"/>
            </a:p>
          </p:txBody>
        </p:sp>
        <p:sp>
          <p:nvSpPr>
            <p:cNvPr id="10308" name="Line 68"/>
            <p:cNvSpPr>
              <a:spLocks noChangeShapeType="1"/>
            </p:cNvSpPr>
            <p:nvPr/>
          </p:nvSpPr>
          <p:spPr bwMode="auto">
            <a:xfrm>
              <a:off x="3196" y="2670"/>
              <a:ext cx="1" cy="1245"/>
            </a:xfrm>
            <a:prstGeom prst="line">
              <a:avLst/>
            </a:prstGeom>
            <a:noFill/>
            <a:ln w="82550" cap="rnd">
              <a:solidFill>
                <a:srgbClr val="006600"/>
              </a:solidFill>
              <a:prstDash val="sysDot"/>
              <a:round/>
              <a:headEnd/>
              <a:tailEnd/>
            </a:ln>
          </p:spPr>
          <p:txBody>
            <a:bodyPr/>
            <a:lstStyle/>
            <a:p>
              <a:endParaRPr lang="en-US"/>
            </a:p>
          </p:txBody>
        </p:sp>
        <p:sp>
          <p:nvSpPr>
            <p:cNvPr id="10309" name="Line 69"/>
            <p:cNvSpPr>
              <a:spLocks noChangeShapeType="1"/>
            </p:cNvSpPr>
            <p:nvPr/>
          </p:nvSpPr>
          <p:spPr bwMode="auto">
            <a:xfrm>
              <a:off x="2735" y="2226"/>
              <a:ext cx="1" cy="1689"/>
            </a:xfrm>
            <a:prstGeom prst="line">
              <a:avLst/>
            </a:prstGeom>
            <a:noFill/>
            <a:ln w="82550" cap="rnd">
              <a:solidFill>
                <a:srgbClr val="006600"/>
              </a:solidFill>
              <a:prstDash val="sysDot"/>
              <a:round/>
              <a:headEnd/>
              <a:tailEnd/>
            </a:ln>
          </p:spPr>
          <p:txBody>
            <a:bodyPr/>
            <a:lstStyle/>
            <a:p>
              <a:endParaRPr lang="en-US"/>
            </a:p>
          </p:txBody>
        </p:sp>
      </p:grpSp>
      <p:sp>
        <p:nvSpPr>
          <p:cNvPr id="10317" name="Freeform 77"/>
          <p:cNvSpPr>
            <a:spLocks/>
          </p:cNvSpPr>
          <p:nvPr/>
        </p:nvSpPr>
        <p:spPr bwMode="auto">
          <a:xfrm>
            <a:off x="3399842" y="928688"/>
            <a:ext cx="4940733" cy="5030787"/>
          </a:xfrm>
          <a:custGeom>
            <a:avLst/>
            <a:gdLst/>
            <a:ahLst/>
            <a:cxnLst>
              <a:cxn ang="0">
                <a:pos x="0" y="0"/>
              </a:cxn>
              <a:cxn ang="0">
                <a:pos x="0" y="3169"/>
              </a:cxn>
              <a:cxn ang="0">
                <a:pos x="3413" y="3169"/>
              </a:cxn>
            </a:cxnLst>
            <a:rect l="0" t="0" r="r" b="b"/>
            <a:pathLst>
              <a:path w="3413" h="3169">
                <a:moveTo>
                  <a:pt x="0" y="0"/>
                </a:moveTo>
                <a:lnTo>
                  <a:pt x="0" y="3169"/>
                </a:lnTo>
                <a:lnTo>
                  <a:pt x="3413" y="3169"/>
                </a:lnTo>
              </a:path>
            </a:pathLst>
          </a:custGeom>
          <a:noFill/>
          <a:ln w="82550">
            <a:solidFill>
              <a:srgbClr val="000000"/>
            </a:solidFill>
            <a:prstDash val="solid"/>
            <a:round/>
            <a:headEnd/>
            <a:tailEnd/>
          </a:ln>
        </p:spPr>
        <p:txBody>
          <a:bodyPr/>
          <a:lstStyle/>
          <a:p>
            <a:endParaRPr lang="en-US"/>
          </a:p>
        </p:txBody>
      </p:sp>
      <p:grpSp>
        <p:nvGrpSpPr>
          <p:cNvPr id="3" name="Group 88"/>
          <p:cNvGrpSpPr>
            <a:grpSpLocks/>
          </p:cNvGrpSpPr>
          <p:nvPr/>
        </p:nvGrpSpPr>
        <p:grpSpPr bwMode="auto">
          <a:xfrm>
            <a:off x="8001827" y="4011613"/>
            <a:ext cx="1142173" cy="1828800"/>
            <a:chOff x="4512" y="2527"/>
            <a:chExt cx="789" cy="1152"/>
          </a:xfrm>
        </p:grpSpPr>
        <p:sp>
          <p:nvSpPr>
            <p:cNvPr id="10318" name="AutoShape 78"/>
            <p:cNvSpPr>
              <a:spLocks/>
            </p:cNvSpPr>
            <p:nvPr/>
          </p:nvSpPr>
          <p:spPr bwMode="auto">
            <a:xfrm>
              <a:off x="4512" y="2527"/>
              <a:ext cx="96" cy="1152"/>
            </a:xfrm>
            <a:prstGeom prst="rightBrace">
              <a:avLst>
                <a:gd name="adj1" fmla="val 100000"/>
                <a:gd name="adj2" fmla="val 50000"/>
              </a:avLst>
            </a:prstGeom>
            <a:noFill/>
            <a:ln w="28575">
              <a:solidFill>
                <a:schemeClr val="tx1"/>
              </a:solidFill>
              <a:round/>
              <a:headEnd/>
              <a:tailEnd/>
            </a:ln>
            <a:effectLst/>
          </p:spPr>
          <p:txBody>
            <a:bodyPr wrap="none" anchor="ctr"/>
            <a:lstStyle/>
            <a:p>
              <a:endParaRPr lang="en-US"/>
            </a:p>
          </p:txBody>
        </p:sp>
        <p:sp>
          <p:nvSpPr>
            <p:cNvPr id="10319" name="Rectangle 79"/>
            <p:cNvSpPr>
              <a:spLocks noChangeArrowheads="1"/>
            </p:cNvSpPr>
            <p:nvPr/>
          </p:nvSpPr>
          <p:spPr bwMode="auto">
            <a:xfrm>
              <a:off x="4610" y="2731"/>
              <a:ext cx="691" cy="523"/>
            </a:xfrm>
            <a:prstGeom prst="rect">
              <a:avLst/>
            </a:prstGeom>
            <a:noFill/>
            <a:ln w="9525">
              <a:noFill/>
              <a:miter lim="800000"/>
              <a:headEnd/>
              <a:tailEnd/>
            </a:ln>
          </p:spPr>
          <p:txBody>
            <a:bodyPr wrap="none" lIns="0" tIns="0" rIns="0" bIns="0">
              <a:spAutoFit/>
            </a:bodyPr>
            <a:lstStyle/>
            <a:p>
              <a:pPr algn="ctr"/>
              <a:r>
                <a:rPr lang="en-US" dirty="0">
                  <a:solidFill>
                    <a:srgbClr val="000000"/>
                  </a:solidFill>
                  <a:latin typeface="Arial" charset="0"/>
                </a:rPr>
                <a:t>Maximum</a:t>
              </a:r>
            </a:p>
            <a:p>
              <a:pPr algn="ctr"/>
              <a:r>
                <a:rPr lang="en-US" dirty="0">
                  <a:solidFill>
                    <a:srgbClr val="000000"/>
                  </a:solidFill>
                  <a:latin typeface="Arial" charset="0"/>
                </a:rPr>
                <a:t>Daily</a:t>
              </a:r>
            </a:p>
            <a:p>
              <a:pPr algn="ctr"/>
              <a:r>
                <a:rPr lang="en-US" dirty="0">
                  <a:solidFill>
                    <a:srgbClr val="000000"/>
                  </a:solidFill>
                  <a:latin typeface="Arial" charset="0"/>
                </a:rPr>
                <a:t>Transfer </a:t>
              </a:r>
              <a:endParaRPr lang="en-US" sz="1200" dirty="0"/>
            </a:p>
          </p:txBody>
        </p:sp>
      </p:grpSp>
      <p:sp>
        <p:nvSpPr>
          <p:cNvPr id="10320" name="Text Box 80"/>
          <p:cNvSpPr txBox="1">
            <a:spLocks noChangeArrowheads="1"/>
          </p:cNvSpPr>
          <p:nvPr/>
        </p:nvSpPr>
        <p:spPr bwMode="auto">
          <a:xfrm>
            <a:off x="4874968" y="6400800"/>
            <a:ext cx="3134102" cy="457200"/>
          </a:xfrm>
          <a:prstGeom prst="rect">
            <a:avLst/>
          </a:prstGeom>
          <a:noFill/>
          <a:ln w="9525">
            <a:noFill/>
            <a:miter lim="800000"/>
            <a:headEnd/>
            <a:tailEnd/>
          </a:ln>
          <a:effectLst/>
        </p:spPr>
        <p:txBody>
          <a:bodyPr wrap="none">
            <a:spAutoFit/>
          </a:bodyPr>
          <a:lstStyle/>
          <a:p>
            <a:r>
              <a:rPr lang="en-US" sz="2400" b="1">
                <a:solidFill>
                  <a:srgbClr val="660066"/>
                </a:solidFill>
                <a:latin typeface="Arial" charset="0"/>
              </a:rPr>
              <a:t>Leisure Hours per Day</a:t>
            </a:r>
          </a:p>
        </p:txBody>
      </p:sp>
      <p:sp>
        <p:nvSpPr>
          <p:cNvPr id="10321" name="Text Box 81"/>
          <p:cNvSpPr txBox="1">
            <a:spLocks noChangeArrowheads="1"/>
          </p:cNvSpPr>
          <p:nvPr/>
        </p:nvSpPr>
        <p:spPr bwMode="auto">
          <a:xfrm rot="16200000">
            <a:off x="1906802" y="3166568"/>
            <a:ext cx="2454275" cy="416915"/>
          </a:xfrm>
          <a:prstGeom prst="rect">
            <a:avLst/>
          </a:prstGeom>
          <a:noFill/>
          <a:ln w="9525">
            <a:noFill/>
            <a:miter lim="800000"/>
            <a:headEnd/>
            <a:tailEnd/>
          </a:ln>
          <a:effectLst/>
        </p:spPr>
        <p:txBody>
          <a:bodyPr wrap="none">
            <a:spAutoFit/>
          </a:bodyPr>
          <a:lstStyle/>
          <a:p>
            <a:r>
              <a:rPr lang="en-US" sz="2400" b="1" dirty="0">
                <a:solidFill>
                  <a:srgbClr val="660066"/>
                </a:solidFill>
                <a:latin typeface="Arial" charset="0"/>
              </a:rPr>
              <a:t>Income per Day</a:t>
            </a:r>
          </a:p>
        </p:txBody>
      </p:sp>
      <p:grpSp>
        <p:nvGrpSpPr>
          <p:cNvPr id="4" name="Group 86"/>
          <p:cNvGrpSpPr>
            <a:grpSpLocks/>
          </p:cNvGrpSpPr>
          <p:nvPr/>
        </p:nvGrpSpPr>
        <p:grpSpPr bwMode="auto">
          <a:xfrm>
            <a:off x="5917256" y="2971800"/>
            <a:ext cx="2061414" cy="838200"/>
            <a:chOff x="3072" y="1872"/>
            <a:chExt cx="1424" cy="528"/>
          </a:xfrm>
        </p:grpSpPr>
        <p:sp>
          <p:nvSpPr>
            <p:cNvPr id="10296" name="Rectangle 56"/>
            <p:cNvSpPr>
              <a:spLocks noChangeArrowheads="1"/>
            </p:cNvSpPr>
            <p:nvPr/>
          </p:nvSpPr>
          <p:spPr bwMode="auto">
            <a:xfrm>
              <a:off x="4212" y="2150"/>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10322" name="Freeform 82"/>
            <p:cNvSpPr>
              <a:spLocks/>
            </p:cNvSpPr>
            <p:nvPr/>
          </p:nvSpPr>
          <p:spPr bwMode="auto">
            <a:xfrm>
              <a:off x="3072" y="1872"/>
              <a:ext cx="1200" cy="528"/>
            </a:xfrm>
            <a:custGeom>
              <a:avLst/>
              <a:gdLst/>
              <a:ahLst/>
              <a:cxnLst>
                <a:cxn ang="0">
                  <a:pos x="0" y="0"/>
                </a:cxn>
                <a:cxn ang="0">
                  <a:pos x="1200" y="528"/>
                </a:cxn>
              </a:cxnLst>
              <a:rect l="0" t="0" r="r" b="b"/>
              <a:pathLst>
                <a:path w="1200" h="528">
                  <a:moveTo>
                    <a:pt x="0" y="0"/>
                  </a:moveTo>
                  <a:cubicBezTo>
                    <a:pt x="565" y="495"/>
                    <a:pt x="950" y="528"/>
                    <a:pt x="1200" y="528"/>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5" name="Group 87"/>
          <p:cNvGrpSpPr>
            <a:grpSpLocks/>
          </p:cNvGrpSpPr>
          <p:nvPr/>
        </p:nvGrpSpPr>
        <p:grpSpPr bwMode="auto">
          <a:xfrm>
            <a:off x="5500341" y="3124200"/>
            <a:ext cx="1713984" cy="1447800"/>
            <a:chOff x="2784" y="1968"/>
            <a:chExt cx="1184" cy="912"/>
          </a:xfrm>
        </p:grpSpPr>
        <p:sp>
          <p:nvSpPr>
            <p:cNvPr id="10298" name="Rectangle 58"/>
            <p:cNvSpPr>
              <a:spLocks noChangeArrowheads="1"/>
            </p:cNvSpPr>
            <p:nvPr/>
          </p:nvSpPr>
          <p:spPr bwMode="auto">
            <a:xfrm>
              <a:off x="3684" y="2604"/>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10323" name="Freeform 83"/>
            <p:cNvSpPr>
              <a:spLocks/>
            </p:cNvSpPr>
            <p:nvPr/>
          </p:nvSpPr>
          <p:spPr bwMode="auto">
            <a:xfrm>
              <a:off x="2784" y="1968"/>
              <a:ext cx="960" cy="912"/>
            </a:xfrm>
            <a:custGeom>
              <a:avLst/>
              <a:gdLst/>
              <a:ahLst/>
              <a:cxnLst>
                <a:cxn ang="0">
                  <a:pos x="0" y="0"/>
                </a:cxn>
                <a:cxn ang="0">
                  <a:pos x="960" y="912"/>
                </a:cxn>
              </a:cxnLst>
              <a:rect l="0" t="0" r="r" b="b"/>
              <a:pathLst>
                <a:path w="960" h="912">
                  <a:moveTo>
                    <a:pt x="0" y="0"/>
                  </a:moveTo>
                  <a:cubicBezTo>
                    <a:pt x="208" y="523"/>
                    <a:pt x="960" y="912"/>
                    <a:pt x="960" y="912"/>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6" name="Group 89"/>
          <p:cNvGrpSpPr>
            <a:grpSpLocks/>
          </p:cNvGrpSpPr>
          <p:nvPr/>
        </p:nvGrpSpPr>
        <p:grpSpPr bwMode="auto">
          <a:xfrm>
            <a:off x="3614090" y="914400"/>
            <a:ext cx="4826372" cy="5068888"/>
            <a:chOff x="1481" y="576"/>
            <a:chExt cx="3334" cy="3193"/>
          </a:xfrm>
        </p:grpSpPr>
        <p:sp>
          <p:nvSpPr>
            <p:cNvPr id="10300" name="Rectangle 60"/>
            <p:cNvSpPr>
              <a:spLocks noChangeArrowheads="1"/>
            </p:cNvSpPr>
            <p:nvPr/>
          </p:nvSpPr>
          <p:spPr bwMode="auto">
            <a:xfrm>
              <a:off x="1481" y="576"/>
              <a:ext cx="19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A </a:t>
              </a:r>
              <a:endParaRPr lang="en-US"/>
            </a:p>
          </p:txBody>
        </p:sp>
        <p:sp>
          <p:nvSpPr>
            <p:cNvPr id="10301" name="Rectangle 61"/>
            <p:cNvSpPr>
              <a:spLocks noChangeArrowheads="1"/>
            </p:cNvSpPr>
            <p:nvPr/>
          </p:nvSpPr>
          <p:spPr bwMode="auto">
            <a:xfrm>
              <a:off x="4607" y="2387"/>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a:p>
          </p:txBody>
        </p:sp>
        <p:sp>
          <p:nvSpPr>
            <p:cNvPr id="10302" name="Rectangle 62"/>
            <p:cNvSpPr>
              <a:spLocks noChangeArrowheads="1"/>
            </p:cNvSpPr>
            <p:nvPr/>
          </p:nvSpPr>
          <p:spPr bwMode="auto">
            <a:xfrm>
              <a:off x="4076" y="3519"/>
              <a:ext cx="19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 </a:t>
              </a:r>
              <a:endParaRPr lang="en-US"/>
            </a:p>
          </p:txBody>
        </p:sp>
        <p:sp>
          <p:nvSpPr>
            <p:cNvPr id="10303" name="Rectangle 63"/>
            <p:cNvSpPr>
              <a:spLocks noChangeArrowheads="1"/>
            </p:cNvSpPr>
            <p:nvPr/>
          </p:nvSpPr>
          <p:spPr bwMode="auto">
            <a:xfrm>
              <a:off x="2500" y="2039"/>
              <a:ext cx="208"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C </a:t>
              </a:r>
              <a:endParaRPr lang="en-US"/>
            </a:p>
          </p:txBody>
        </p:sp>
        <p:sp>
          <p:nvSpPr>
            <p:cNvPr id="10314" name="Oval 74"/>
            <p:cNvSpPr>
              <a:spLocks noChangeArrowheads="1"/>
            </p:cNvSpPr>
            <p:nvPr/>
          </p:nvSpPr>
          <p:spPr bwMode="auto">
            <a:xfrm>
              <a:off x="2673" y="2012"/>
              <a:ext cx="106" cy="106"/>
            </a:xfrm>
            <a:prstGeom prst="ellipse">
              <a:avLst/>
            </a:prstGeom>
            <a:solidFill>
              <a:srgbClr val="660066"/>
            </a:solidFill>
            <a:ln w="26988">
              <a:solidFill>
                <a:srgbClr val="660066"/>
              </a:solidFill>
              <a:round/>
              <a:headEnd/>
              <a:tailEnd/>
            </a:ln>
          </p:spPr>
          <p:txBody>
            <a:bodyPr/>
            <a:lstStyle/>
            <a:p>
              <a:endParaRPr lang="en-US"/>
            </a:p>
          </p:txBody>
        </p:sp>
        <p:grpSp>
          <p:nvGrpSpPr>
            <p:cNvPr id="7" name="Group 84"/>
            <p:cNvGrpSpPr>
              <a:grpSpLocks/>
            </p:cNvGrpSpPr>
            <p:nvPr/>
          </p:nvGrpSpPr>
          <p:grpSpPr bwMode="auto">
            <a:xfrm>
              <a:off x="3126" y="2282"/>
              <a:ext cx="387" cy="289"/>
              <a:chOff x="3126" y="2282"/>
              <a:chExt cx="387" cy="289"/>
            </a:xfrm>
          </p:grpSpPr>
          <p:sp>
            <p:nvSpPr>
              <p:cNvPr id="10290" name="Rectangle 50"/>
              <p:cNvSpPr>
                <a:spLocks noChangeArrowheads="1"/>
              </p:cNvSpPr>
              <p:nvPr/>
            </p:nvSpPr>
            <p:spPr bwMode="auto">
              <a:xfrm>
                <a:off x="3240" y="2282"/>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10315" name="Oval 75"/>
              <p:cNvSpPr>
                <a:spLocks noChangeArrowheads="1"/>
              </p:cNvSpPr>
              <p:nvPr/>
            </p:nvSpPr>
            <p:spPr bwMode="auto">
              <a:xfrm>
                <a:off x="3126" y="2456"/>
                <a:ext cx="114" cy="115"/>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85"/>
            <p:cNvGrpSpPr>
              <a:grpSpLocks/>
            </p:cNvGrpSpPr>
            <p:nvPr/>
          </p:nvGrpSpPr>
          <p:grpSpPr bwMode="auto">
            <a:xfrm>
              <a:off x="3883" y="2063"/>
              <a:ext cx="309" cy="360"/>
              <a:chOff x="3883" y="2063"/>
              <a:chExt cx="309" cy="360"/>
            </a:xfrm>
          </p:grpSpPr>
          <p:sp>
            <p:nvSpPr>
              <p:cNvPr id="10287" name="Rectangle 47"/>
              <p:cNvSpPr>
                <a:spLocks noChangeArrowheads="1"/>
              </p:cNvSpPr>
              <p:nvPr/>
            </p:nvSpPr>
            <p:spPr bwMode="auto">
              <a:xfrm>
                <a:off x="3919" y="2063"/>
                <a:ext cx="273"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10316" name="Oval 76"/>
              <p:cNvSpPr>
                <a:spLocks noChangeArrowheads="1"/>
              </p:cNvSpPr>
              <p:nvPr/>
            </p:nvSpPr>
            <p:spPr bwMode="auto">
              <a:xfrm>
                <a:off x="3883" y="2317"/>
                <a:ext cx="106" cy="106"/>
              </a:xfrm>
              <a:prstGeom prst="ellipse">
                <a:avLst/>
              </a:prstGeom>
              <a:solidFill>
                <a:srgbClr val="660066"/>
              </a:solidFill>
              <a:ln w="26988">
                <a:solidFill>
                  <a:srgbClr val="660066"/>
                </a:solidFill>
                <a:round/>
                <a:headEnd/>
                <a:tailEnd/>
              </a:ln>
            </p:spPr>
            <p:txBody>
              <a:bodyPr/>
              <a:lstStyle/>
              <a:p>
                <a:endParaRPr lang="en-US"/>
              </a:p>
            </p:txBody>
          </p:sp>
        </p:gr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cs typeface="Arial" charset="0"/>
              </a:rPr>
              <a:t>Empirical Evidence</a:t>
            </a:r>
          </a:p>
        </p:txBody>
      </p:sp>
      <p:sp>
        <p:nvSpPr>
          <p:cNvPr id="47107" name="Rectangle 3"/>
          <p:cNvSpPr>
            <a:spLocks noGrp="1" noChangeArrowheads="1"/>
          </p:cNvSpPr>
          <p:nvPr>
            <p:ph type="body" idx="1"/>
          </p:nvPr>
        </p:nvSpPr>
        <p:spPr/>
        <p:txBody>
          <a:bodyPr/>
          <a:lstStyle/>
          <a:p>
            <a:r>
              <a:rPr lang="en-US" dirty="0">
                <a:latin typeface="Arial" charset="0"/>
                <a:cs typeface="Arial" charset="0"/>
              </a:rPr>
              <a:t>A 10% increase in welfare payments to individuals decreases work effort by 2</a:t>
            </a:r>
            <a:r>
              <a:rPr lang="en-US" dirty="0" smtClean="0">
                <a:latin typeface="Arial" charset="0"/>
                <a:cs typeface="Arial" charset="0"/>
              </a:rPr>
              <a:t>%.</a:t>
            </a:r>
          </a:p>
          <a:p>
            <a:pPr lvl="1"/>
            <a:r>
              <a:rPr lang="en-US" dirty="0" smtClean="0">
                <a:latin typeface="Arial" charset="0"/>
                <a:cs typeface="Arial" charset="0"/>
              </a:rPr>
              <a:t>Even if welfare benefits are reduced substantially</a:t>
            </a:r>
          </a:p>
          <a:p>
            <a:pPr lvl="1"/>
            <a:r>
              <a:rPr lang="en-US" dirty="0" smtClean="0">
                <a:latin typeface="Arial" charset="0"/>
                <a:cs typeface="Arial" charset="0"/>
              </a:rPr>
              <a:t>Or rate at which they are phased out with earnings is reduced</a:t>
            </a:r>
          </a:p>
          <a:p>
            <a:pPr lvl="1"/>
            <a:r>
              <a:rPr lang="en-US" dirty="0" smtClean="0">
                <a:latin typeface="Arial" charset="0"/>
                <a:cs typeface="Arial" charset="0"/>
              </a:rPr>
              <a:t>The increase in work would be insufficient to reduce poverty</a:t>
            </a:r>
            <a:endParaRPr lang="en-US"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left)">
                                      <p:cBhvr>
                                        <p:cTn id="7" dur="500"/>
                                        <p:tgtEl>
                                          <p:spTgt spid="471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7107">
                                            <p:txEl>
                                              <p:pRg st="1" end="1"/>
                                            </p:txEl>
                                          </p:spTgt>
                                        </p:tgtEl>
                                        <p:attrNameLst>
                                          <p:attrName>style.visibility</p:attrName>
                                        </p:attrNameLst>
                                      </p:cBhvr>
                                      <p:to>
                                        <p:strVal val="visible"/>
                                      </p:to>
                                    </p:set>
                                    <p:animEffect transition="in" filter="wipe(left)">
                                      <p:cBhvr>
                                        <p:cTn id="10" dur="500"/>
                                        <p:tgtEl>
                                          <p:spTgt spid="471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animEffect transition="in" filter="wipe(left)">
                                      <p:cBhvr>
                                        <p:cTn id="13" dur="500"/>
                                        <p:tgtEl>
                                          <p:spTgt spid="4710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7107">
                                            <p:txEl>
                                              <p:pRg st="3" end="3"/>
                                            </p:txEl>
                                          </p:spTgt>
                                        </p:tgtEl>
                                        <p:attrNameLst>
                                          <p:attrName>style.visibility</p:attrName>
                                        </p:attrNameLst>
                                      </p:cBhvr>
                                      <p:to>
                                        <p:strVal val="visible"/>
                                      </p:to>
                                    </p:set>
                                    <p:animEffect transition="in" filter="wipe(left)">
                                      <p:cBhvr>
                                        <p:cTn id="16" dur="500"/>
                                        <p:tgtEl>
                                          <p:spTgt spid="4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02" name="Rectangle 10"/>
          <p:cNvSpPr>
            <a:spLocks noGrp="1" noChangeArrowheads="1"/>
          </p:cNvSpPr>
          <p:nvPr>
            <p:ph type="title"/>
          </p:nvPr>
        </p:nvSpPr>
        <p:spPr>
          <a:xfrm>
            <a:off x="228600" y="457200"/>
            <a:ext cx="8686800" cy="1143000"/>
          </a:xfrm>
        </p:spPr>
        <p:txBody>
          <a:bodyPr/>
          <a:lstStyle/>
          <a:p>
            <a:r>
              <a:rPr lang="en-US"/>
              <a:t>A Negative Income Tax </a:t>
            </a:r>
          </a:p>
        </p:txBody>
      </p:sp>
      <p:sp>
        <p:nvSpPr>
          <p:cNvPr id="33803" name="Rectangle 11"/>
          <p:cNvSpPr>
            <a:spLocks noGrp="1" noChangeArrowheads="1"/>
          </p:cNvSpPr>
          <p:nvPr>
            <p:ph type="body" idx="1"/>
          </p:nvPr>
        </p:nvSpPr>
        <p:spPr>
          <a:xfrm>
            <a:off x="685800" y="1524000"/>
            <a:ext cx="7772400" cy="4114800"/>
          </a:xfrm>
        </p:spPr>
        <p:txBody>
          <a:bodyPr>
            <a:normAutofit fontScale="92500" lnSpcReduction="20000"/>
          </a:bodyPr>
          <a:lstStyle/>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A </a:t>
            </a:r>
            <a:r>
              <a:rPr lang="en-US" sz="2800" dirty="0" smtClean="0">
                <a:solidFill>
                  <a:srgbClr val="660066"/>
                </a:solidFill>
                <a:latin typeface="Arial" charset="0"/>
                <a:cs typeface="Arial" charset="0"/>
              </a:rPr>
              <a:t>Negative Income Tax</a:t>
            </a:r>
            <a:r>
              <a:rPr lang="en-US" sz="2800" dirty="0" smtClean="0">
                <a:latin typeface="Arial" charset="0"/>
                <a:cs typeface="Arial" charset="0"/>
              </a:rPr>
              <a:t> is a system where there is no status test but there is an income guarantee and a take-back rate.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A minimum income guarantee for everyone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People below the floor will receive subsidies, while above that people will pay taxes</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Floor would vary with household size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803">
                                            <p:txEl>
                                              <p:pRg st="1" end="1"/>
                                            </p:txEl>
                                          </p:spTgt>
                                        </p:tgtEl>
                                        <p:attrNameLst>
                                          <p:attrName>style.visibility</p:attrName>
                                        </p:attrNameLst>
                                      </p:cBhvr>
                                      <p:to>
                                        <p:strVal val="visible"/>
                                      </p:to>
                                    </p:set>
                                    <p:animEffect transition="in" filter="wipe(left)">
                                      <p:cBhvr>
                                        <p:cTn id="7" dur="500"/>
                                        <p:tgtEl>
                                          <p:spTgt spid="33803">
                                            <p:txEl>
                                              <p:pRg st="1" end="1"/>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803">
                                            <p:txEl>
                                              <p:pRg st="3" end="3"/>
                                            </p:txEl>
                                          </p:spTgt>
                                        </p:tgtEl>
                                        <p:attrNameLst>
                                          <p:attrName>style.visibility</p:attrName>
                                        </p:attrNameLst>
                                      </p:cBhvr>
                                      <p:to>
                                        <p:strVal val="visible"/>
                                      </p:to>
                                    </p:set>
                                    <p:animEffect transition="in" filter="wipe(left)">
                                      <p:cBhvr>
                                        <p:cTn id="11" dur="500"/>
                                        <p:tgtEl>
                                          <p:spTgt spid="33803">
                                            <p:txEl>
                                              <p:pRg st="3" end="3"/>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803">
                                            <p:txEl>
                                              <p:pRg st="5" end="5"/>
                                            </p:txEl>
                                          </p:spTgt>
                                        </p:tgtEl>
                                        <p:attrNameLst>
                                          <p:attrName>style.visibility</p:attrName>
                                        </p:attrNameLst>
                                      </p:cBhvr>
                                      <p:to>
                                        <p:strVal val="visible"/>
                                      </p:to>
                                    </p:set>
                                    <p:animEffect transition="in" filter="wipe(left)">
                                      <p:cBhvr>
                                        <p:cTn id="15" dur="500"/>
                                        <p:tgtEl>
                                          <p:spTgt spid="33803">
                                            <p:txEl>
                                              <p:pRg st="5" end="5"/>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803">
                                            <p:txEl>
                                              <p:pRg st="7" end="7"/>
                                            </p:txEl>
                                          </p:spTgt>
                                        </p:tgtEl>
                                        <p:attrNameLst>
                                          <p:attrName>style.visibility</p:attrName>
                                        </p:attrNameLst>
                                      </p:cBhvr>
                                      <p:to>
                                        <p:strVal val="visible"/>
                                      </p:to>
                                    </p:set>
                                    <p:animEffect transition="in" filter="wipe(left)">
                                      <p:cBhvr>
                                        <p:cTn id="19" dur="500"/>
                                        <p:tgtEl>
                                          <p:spTgt spid="338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02" name="Rectangle 10"/>
          <p:cNvSpPr>
            <a:spLocks noGrp="1" noChangeArrowheads="1"/>
          </p:cNvSpPr>
          <p:nvPr>
            <p:ph type="title"/>
          </p:nvPr>
        </p:nvSpPr>
        <p:spPr>
          <a:xfrm>
            <a:off x="228600" y="457200"/>
            <a:ext cx="8686800" cy="1143000"/>
          </a:xfrm>
        </p:spPr>
        <p:txBody>
          <a:bodyPr/>
          <a:lstStyle/>
          <a:p>
            <a:r>
              <a:rPr lang="en-US"/>
              <a:t>A Negative Income Tax </a:t>
            </a:r>
          </a:p>
        </p:txBody>
      </p:sp>
      <p:sp>
        <p:nvSpPr>
          <p:cNvPr id="33803" name="Rectangle 11"/>
          <p:cNvSpPr>
            <a:spLocks noGrp="1" noChangeArrowheads="1"/>
          </p:cNvSpPr>
          <p:nvPr>
            <p:ph type="body" idx="1"/>
          </p:nvPr>
        </p:nvSpPr>
        <p:spPr>
          <a:xfrm>
            <a:off x="685800" y="1524000"/>
            <a:ext cx="7772400" cy="4114800"/>
          </a:xfrm>
        </p:spPr>
        <p:txBody>
          <a:bodyPr>
            <a:normAutofit/>
          </a:bodyPr>
          <a:lstStyle/>
          <a:p>
            <a:pPr>
              <a:lnSpc>
                <a:spcPct val="90000"/>
              </a:lnSpc>
            </a:pPr>
            <a:endParaRPr lang="en-US" sz="2800" dirty="0" smtClean="0">
              <a:latin typeface="Arial" charset="0"/>
              <a:cs typeface="Arial" charset="0"/>
            </a:endParaRPr>
          </a:p>
          <a:p>
            <a:pPr>
              <a:spcBef>
                <a:spcPct val="50000"/>
              </a:spcBef>
            </a:pPr>
            <a:r>
              <a:rPr lang="en-US" sz="3600" i="1" dirty="0" smtClean="0">
                <a:latin typeface="Arial" charset="0"/>
                <a:cs typeface="Arial" charset="0"/>
              </a:rPr>
              <a:t>T</a:t>
            </a:r>
            <a:r>
              <a:rPr lang="en-US" sz="2800" dirty="0" smtClean="0">
                <a:latin typeface="Arial" charset="0"/>
                <a:cs typeface="Arial" charset="0"/>
              </a:rPr>
              <a:t> </a:t>
            </a:r>
            <a:r>
              <a:rPr lang="en-US" sz="2800" dirty="0">
                <a:latin typeface="Arial" charset="0"/>
                <a:cs typeface="Arial" charset="0"/>
              </a:rPr>
              <a:t>= </a:t>
            </a:r>
            <a:r>
              <a:rPr lang="en-US" sz="3600" i="1" dirty="0" err="1">
                <a:latin typeface="Arial" charset="0"/>
                <a:cs typeface="Arial" charset="0"/>
              </a:rPr>
              <a:t>I</a:t>
            </a:r>
            <a:r>
              <a:rPr lang="en-US" sz="3600" i="1" baseline="-30000" dirty="0" err="1">
                <a:latin typeface="Arial" charset="0"/>
                <a:cs typeface="Arial" charset="0"/>
              </a:rPr>
              <a:t>G</a:t>
            </a:r>
            <a:r>
              <a:rPr lang="en-US" sz="3600" baseline="-30000" dirty="0">
                <a:latin typeface="Arial" charset="0"/>
                <a:cs typeface="Arial" charset="0"/>
              </a:rPr>
              <a:t> </a:t>
            </a:r>
            <a:r>
              <a:rPr lang="en-US" sz="3600" dirty="0">
                <a:latin typeface="Arial" charset="0"/>
                <a:cs typeface="Arial" charset="0"/>
              </a:rPr>
              <a:t>– </a:t>
            </a:r>
            <a:r>
              <a:rPr lang="en-US" sz="3600" i="1" dirty="0" err="1">
                <a:latin typeface="Arial" charset="0"/>
                <a:cs typeface="Arial" charset="0"/>
              </a:rPr>
              <a:t>t</a:t>
            </a:r>
            <a:r>
              <a:rPr lang="en-US" sz="3600" i="1" baseline="-30000" dirty="0" err="1">
                <a:latin typeface="Arial" charset="0"/>
                <a:cs typeface="Arial" charset="0"/>
              </a:rPr>
              <a:t>N</a:t>
            </a:r>
            <a:r>
              <a:rPr lang="en-US" sz="3600" i="1" dirty="0" err="1">
                <a:latin typeface="Arial" charset="0"/>
                <a:cs typeface="Arial" charset="0"/>
              </a:rPr>
              <a:t>I</a:t>
            </a:r>
            <a:r>
              <a:rPr lang="en-US" sz="3600" i="1" baseline="-30000" dirty="0" err="1">
                <a:latin typeface="Arial" charset="0"/>
                <a:cs typeface="Arial" charset="0"/>
              </a:rPr>
              <a:t>E</a:t>
            </a:r>
            <a:endParaRPr lang="en-US" sz="2800" dirty="0">
              <a:latin typeface="Arial" charset="0"/>
              <a:cs typeface="Arial" charset="0"/>
            </a:endParaRPr>
          </a:p>
          <a:p>
            <a:pPr>
              <a:lnSpc>
                <a:spcPct val="90000"/>
              </a:lnSpc>
              <a:buFont typeface="Wingdings" pitchFamily="2" charset="2"/>
              <a:buNone/>
            </a:pPr>
            <a:endParaRPr lang="en-US" sz="2800" dirty="0">
              <a:cs typeface="Times New Roman" pitchFamily="18" charset="0"/>
            </a:endParaRPr>
          </a:p>
          <a:p>
            <a:pPr>
              <a:lnSpc>
                <a:spcPct val="90000"/>
              </a:lnSpc>
              <a:buFont typeface="Wingdings" pitchFamily="2" charset="2"/>
              <a:buNone/>
            </a:pPr>
            <a:r>
              <a:rPr lang="en-US" sz="2800" dirty="0">
                <a:latin typeface="Arial" charset="0"/>
                <a:cs typeface="Times New Roman" pitchFamily="18" charset="0"/>
              </a:rPr>
              <a:t>Where</a:t>
            </a:r>
            <a:endParaRPr lang="en-US" sz="2800" dirty="0">
              <a:cs typeface="Times New Roman" pitchFamily="18" charset="0"/>
            </a:endParaRPr>
          </a:p>
          <a:p>
            <a:pPr>
              <a:lnSpc>
                <a:spcPct val="90000"/>
              </a:lnSpc>
            </a:pPr>
            <a:r>
              <a:rPr lang="en-US" sz="2800" i="1" dirty="0" err="1">
                <a:latin typeface="Arial" charset="0"/>
                <a:cs typeface="Arial" charset="0"/>
              </a:rPr>
              <a:t>I</a:t>
            </a:r>
            <a:r>
              <a:rPr lang="en-US" sz="2800" i="1" baseline="-30000" dirty="0" err="1">
                <a:latin typeface="Arial" charset="0"/>
                <a:cs typeface="Arial" charset="0"/>
              </a:rPr>
              <a:t>G</a:t>
            </a:r>
            <a:r>
              <a:rPr lang="en-US" sz="2800" baseline="-30000" dirty="0">
                <a:latin typeface="Arial" charset="0"/>
                <a:cs typeface="Arial" charset="0"/>
              </a:rPr>
              <a:t> </a:t>
            </a:r>
            <a:r>
              <a:rPr lang="en-US" sz="2800" dirty="0">
                <a:latin typeface="Arial" charset="0"/>
                <a:cs typeface="Arial" charset="0"/>
              </a:rPr>
              <a:t>= Income guarantee</a:t>
            </a:r>
            <a:endParaRPr lang="en-US" sz="2800" dirty="0">
              <a:cs typeface="Times New Roman" pitchFamily="18" charset="0"/>
            </a:endParaRPr>
          </a:p>
          <a:p>
            <a:pPr>
              <a:lnSpc>
                <a:spcPct val="90000"/>
              </a:lnSpc>
            </a:pPr>
            <a:r>
              <a:rPr lang="en-US" sz="2800" i="1" dirty="0" err="1">
                <a:latin typeface="Arial" charset="0"/>
                <a:cs typeface="Arial" charset="0"/>
              </a:rPr>
              <a:t>t</a:t>
            </a:r>
            <a:r>
              <a:rPr lang="en-US" sz="2800" i="1" baseline="-30000" dirty="0" err="1">
                <a:latin typeface="Arial" charset="0"/>
                <a:cs typeface="Arial" charset="0"/>
              </a:rPr>
              <a:t>N</a:t>
            </a:r>
            <a:r>
              <a:rPr lang="en-US" sz="2800" baseline="-30000" dirty="0">
                <a:latin typeface="Arial" charset="0"/>
                <a:cs typeface="Arial" charset="0"/>
              </a:rPr>
              <a:t> </a:t>
            </a:r>
            <a:r>
              <a:rPr lang="en-US" sz="2800" dirty="0">
                <a:latin typeface="Arial" charset="0"/>
                <a:cs typeface="Arial" charset="0"/>
              </a:rPr>
              <a:t>= take back rate</a:t>
            </a:r>
            <a:endParaRPr lang="en-US" sz="2800" dirty="0">
              <a:cs typeface="Times New Roman" pitchFamily="18" charset="0"/>
            </a:endParaRPr>
          </a:p>
          <a:p>
            <a:pPr>
              <a:lnSpc>
                <a:spcPct val="90000"/>
              </a:lnSpc>
            </a:pPr>
            <a:r>
              <a:rPr lang="en-US" sz="2800" i="1" dirty="0">
                <a:latin typeface="Arial" charset="0"/>
                <a:cs typeface="Arial" charset="0"/>
              </a:rPr>
              <a:t>I</a:t>
            </a:r>
            <a:r>
              <a:rPr lang="en-US" sz="2800" i="1" baseline="-30000" dirty="0">
                <a:latin typeface="Arial" charset="0"/>
                <a:cs typeface="Arial" charset="0"/>
              </a:rPr>
              <a:t>E</a:t>
            </a:r>
            <a:r>
              <a:rPr lang="en-US" sz="2800" baseline="-30000" dirty="0">
                <a:latin typeface="Arial" charset="0"/>
                <a:cs typeface="Arial" charset="0"/>
              </a:rPr>
              <a:t> </a:t>
            </a:r>
            <a:r>
              <a:rPr lang="en-US" sz="2800" dirty="0">
                <a:latin typeface="Arial" charset="0"/>
                <a:cs typeface="Arial" charset="0"/>
              </a:rPr>
              <a:t>= earned income</a:t>
            </a:r>
            <a:endParaRPr lang="en-US" sz="2800" dirty="0">
              <a:cs typeface="Times New Roman" pitchFamily="18" charset="0"/>
            </a:endParaRPr>
          </a:p>
          <a:p>
            <a:pPr>
              <a:lnSpc>
                <a:spcPct val="90000"/>
              </a:lnSpc>
            </a:pPr>
            <a:r>
              <a:rPr lang="en-US" sz="2800" i="1" dirty="0">
                <a:latin typeface="Arial" charset="0"/>
                <a:cs typeface="Arial" charset="0"/>
              </a:rPr>
              <a:t>T</a:t>
            </a:r>
            <a:r>
              <a:rPr lang="en-US" sz="2800" dirty="0">
                <a:latin typeface="Arial" charset="0"/>
                <a:cs typeface="Arial" charset="0"/>
              </a:rPr>
              <a:t> = Transfer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803">
                                            <p:txEl>
                                              <p:pRg st="1" end="1"/>
                                            </p:txEl>
                                          </p:spTgt>
                                        </p:tgtEl>
                                        <p:attrNameLst>
                                          <p:attrName>style.visibility</p:attrName>
                                        </p:attrNameLst>
                                      </p:cBhvr>
                                      <p:to>
                                        <p:strVal val="visible"/>
                                      </p:to>
                                    </p:set>
                                    <p:animEffect transition="in" filter="wipe(left)">
                                      <p:cBhvr>
                                        <p:cTn id="7" dur="500"/>
                                        <p:tgtEl>
                                          <p:spTgt spid="33803">
                                            <p:txEl>
                                              <p:pRg st="1" end="1"/>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803">
                                            <p:txEl>
                                              <p:pRg st="3" end="3"/>
                                            </p:txEl>
                                          </p:spTgt>
                                        </p:tgtEl>
                                        <p:attrNameLst>
                                          <p:attrName>style.visibility</p:attrName>
                                        </p:attrNameLst>
                                      </p:cBhvr>
                                      <p:to>
                                        <p:strVal val="visible"/>
                                      </p:to>
                                    </p:set>
                                    <p:animEffect transition="in" filter="wipe(left)">
                                      <p:cBhvr>
                                        <p:cTn id="11" dur="500"/>
                                        <p:tgtEl>
                                          <p:spTgt spid="33803">
                                            <p:txEl>
                                              <p:pRg st="3" end="3"/>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803">
                                            <p:txEl>
                                              <p:pRg st="4" end="4"/>
                                            </p:txEl>
                                          </p:spTgt>
                                        </p:tgtEl>
                                        <p:attrNameLst>
                                          <p:attrName>style.visibility</p:attrName>
                                        </p:attrNameLst>
                                      </p:cBhvr>
                                      <p:to>
                                        <p:strVal val="visible"/>
                                      </p:to>
                                    </p:set>
                                    <p:animEffect transition="in" filter="wipe(left)">
                                      <p:cBhvr>
                                        <p:cTn id="15" dur="500"/>
                                        <p:tgtEl>
                                          <p:spTgt spid="33803">
                                            <p:txEl>
                                              <p:pRg st="4" end="4"/>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803">
                                            <p:txEl>
                                              <p:pRg st="5" end="5"/>
                                            </p:txEl>
                                          </p:spTgt>
                                        </p:tgtEl>
                                        <p:attrNameLst>
                                          <p:attrName>style.visibility</p:attrName>
                                        </p:attrNameLst>
                                      </p:cBhvr>
                                      <p:to>
                                        <p:strVal val="visible"/>
                                      </p:to>
                                    </p:set>
                                    <p:animEffect transition="in" filter="wipe(left)">
                                      <p:cBhvr>
                                        <p:cTn id="19" dur="500"/>
                                        <p:tgtEl>
                                          <p:spTgt spid="33803">
                                            <p:txEl>
                                              <p:pRg st="5" end="5"/>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3803">
                                            <p:txEl>
                                              <p:pRg st="6" end="6"/>
                                            </p:txEl>
                                          </p:spTgt>
                                        </p:tgtEl>
                                        <p:attrNameLst>
                                          <p:attrName>style.visibility</p:attrName>
                                        </p:attrNameLst>
                                      </p:cBhvr>
                                      <p:to>
                                        <p:strVal val="visible"/>
                                      </p:to>
                                    </p:set>
                                    <p:animEffect transition="in" filter="wipe(left)">
                                      <p:cBhvr>
                                        <p:cTn id="23" dur="500"/>
                                        <p:tgtEl>
                                          <p:spTgt spid="33803">
                                            <p:txEl>
                                              <p:pRg st="6" end="6"/>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3803">
                                            <p:txEl>
                                              <p:pRg st="7" end="7"/>
                                            </p:txEl>
                                          </p:spTgt>
                                        </p:tgtEl>
                                        <p:attrNameLst>
                                          <p:attrName>style.visibility</p:attrName>
                                        </p:attrNameLst>
                                      </p:cBhvr>
                                      <p:to>
                                        <p:strVal val="visible"/>
                                      </p:to>
                                    </p:set>
                                    <p:animEffect transition="in" filter="wipe(left)">
                                      <p:cBhvr>
                                        <p:cTn id="27" dur="500"/>
                                        <p:tgtEl>
                                          <p:spTgt spid="338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cs typeface="Arial" charset="0"/>
              </a:rPr>
              <a:t>Break-Even Income</a:t>
            </a:r>
          </a:p>
        </p:txBody>
      </p:sp>
      <p:sp>
        <p:nvSpPr>
          <p:cNvPr id="48131" name="Rectangle 3"/>
          <p:cNvSpPr>
            <a:spLocks noGrp="1" noChangeArrowheads="1"/>
          </p:cNvSpPr>
          <p:nvPr>
            <p:ph type="body" idx="1"/>
          </p:nvPr>
        </p:nvSpPr>
        <p:spPr/>
        <p:txBody>
          <a:bodyPr/>
          <a:lstStyle/>
          <a:p>
            <a:pPr algn="ctr">
              <a:spcBef>
                <a:spcPct val="50000"/>
              </a:spcBef>
              <a:buFont typeface="Wingdings" pitchFamily="2" charset="2"/>
              <a:buNone/>
            </a:pPr>
            <a:r>
              <a:rPr lang="en-US" sz="4400">
                <a:solidFill>
                  <a:srgbClr val="660066"/>
                </a:solidFill>
                <a:latin typeface="Arial" charset="0"/>
                <a:cs typeface="Arial" charset="0"/>
              </a:rPr>
              <a:t>0 = </a:t>
            </a: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G</a:t>
            </a:r>
            <a:r>
              <a:rPr lang="en-US" sz="4400" baseline="-30000">
                <a:solidFill>
                  <a:srgbClr val="660066"/>
                </a:solidFill>
                <a:latin typeface="Arial" charset="0"/>
                <a:cs typeface="Arial" charset="0"/>
              </a:rPr>
              <a:t> </a:t>
            </a:r>
            <a:r>
              <a:rPr lang="en-US" sz="4400">
                <a:solidFill>
                  <a:srgbClr val="660066"/>
                </a:solidFill>
                <a:latin typeface="Arial" charset="0"/>
                <a:cs typeface="Arial" charset="0"/>
              </a:rPr>
              <a:t>– </a:t>
            </a:r>
            <a:r>
              <a:rPr lang="en-US" sz="4400" i="1">
                <a:solidFill>
                  <a:srgbClr val="660066"/>
                </a:solidFill>
                <a:latin typeface="Arial" charset="0"/>
                <a:cs typeface="Arial" charset="0"/>
              </a:rPr>
              <a:t>t</a:t>
            </a:r>
            <a:r>
              <a:rPr lang="en-US" sz="4400" i="1" baseline="-30000">
                <a:solidFill>
                  <a:srgbClr val="660066"/>
                </a:solidFill>
                <a:latin typeface="Arial" charset="0"/>
                <a:cs typeface="Arial" charset="0"/>
              </a:rPr>
              <a:t>N</a:t>
            </a: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B</a:t>
            </a:r>
            <a:endParaRPr lang="en-US" sz="4400" baseline="-30000">
              <a:solidFill>
                <a:srgbClr val="660066"/>
              </a:solidFill>
              <a:latin typeface="Arial" charset="0"/>
              <a:cs typeface="Arial" charset="0"/>
            </a:endParaRPr>
          </a:p>
          <a:p>
            <a:pPr algn="ctr">
              <a:spcBef>
                <a:spcPct val="50000"/>
              </a:spcBef>
              <a:buFont typeface="Wingdings" pitchFamily="2" charset="2"/>
              <a:buNone/>
            </a:pPr>
            <a:endParaRPr lang="en-US" sz="4400" baseline="-30000">
              <a:latin typeface="Arial" charset="0"/>
              <a:cs typeface="Arial" charset="0"/>
            </a:endParaRPr>
          </a:p>
          <a:p>
            <a:pPr algn="ctr">
              <a:spcBef>
                <a:spcPct val="50000"/>
              </a:spcBef>
              <a:buFont typeface="Wingdings" pitchFamily="2" charset="2"/>
              <a:buNone/>
            </a:pP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B</a:t>
            </a:r>
            <a:r>
              <a:rPr lang="en-US" sz="4400" baseline="-30000">
                <a:solidFill>
                  <a:srgbClr val="660066"/>
                </a:solidFill>
                <a:latin typeface="Arial" charset="0"/>
                <a:cs typeface="Arial" charset="0"/>
              </a:rPr>
              <a:t> </a:t>
            </a:r>
            <a:r>
              <a:rPr lang="en-US" sz="4400">
                <a:solidFill>
                  <a:srgbClr val="660066"/>
                </a:solidFill>
                <a:latin typeface="Arial" charset="0"/>
                <a:cs typeface="Arial" charset="0"/>
              </a:rPr>
              <a:t>= </a:t>
            </a:r>
            <a:r>
              <a:rPr lang="en-US" sz="4400" i="1">
                <a:solidFill>
                  <a:srgbClr val="660066"/>
                </a:solidFill>
                <a:latin typeface="Arial" charset="0"/>
                <a:cs typeface="Arial" charset="0"/>
              </a:rPr>
              <a:t>I</a:t>
            </a:r>
            <a:r>
              <a:rPr lang="en-US" sz="4400" i="1" baseline="-30000">
                <a:solidFill>
                  <a:srgbClr val="660066"/>
                </a:solidFill>
                <a:latin typeface="Arial" charset="0"/>
                <a:cs typeface="Arial" charset="0"/>
              </a:rPr>
              <a:t>G</a:t>
            </a:r>
            <a:r>
              <a:rPr lang="en-US" sz="4400">
                <a:solidFill>
                  <a:srgbClr val="660066"/>
                </a:solidFill>
                <a:latin typeface="Arial" charset="0"/>
                <a:cs typeface="Arial" charset="0"/>
              </a:rPr>
              <a:t>/</a:t>
            </a:r>
            <a:r>
              <a:rPr lang="en-US" sz="4400" i="1">
                <a:solidFill>
                  <a:srgbClr val="660066"/>
                </a:solidFill>
                <a:latin typeface="Arial" charset="0"/>
                <a:cs typeface="Arial" charset="0"/>
              </a:rPr>
              <a:t>t</a:t>
            </a:r>
            <a:r>
              <a:rPr lang="en-US" sz="4400" i="1" baseline="-30000">
                <a:solidFill>
                  <a:srgbClr val="660066"/>
                </a:solidFill>
                <a:latin typeface="Arial" charset="0"/>
                <a:cs typeface="Arial" charset="0"/>
              </a:rPr>
              <a:t>N</a:t>
            </a:r>
            <a:endParaRPr lang="en-US" sz="4400" baseline="-30000">
              <a:latin typeface="Arial" charset="0"/>
              <a:cs typeface="Arial" charset="0"/>
            </a:endParaRPr>
          </a:p>
          <a:p>
            <a:endParaRPr 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131">
                                            <p:txEl>
                                              <p:pRg st="2" end="2"/>
                                            </p:txEl>
                                          </p:spTgt>
                                        </p:tgtEl>
                                        <p:attrNameLst>
                                          <p:attrName>style.visibility</p:attrName>
                                        </p:attrNameLst>
                                      </p:cBhvr>
                                      <p:to>
                                        <p:strVal val="visible"/>
                                      </p:to>
                                    </p:set>
                                    <p:animEffect transition="in" filter="wipe(left)">
                                      <p:cBhvr>
                                        <p:cTn id="11"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8600" y="0"/>
            <a:ext cx="8686800" cy="1143000"/>
          </a:xfrm>
        </p:spPr>
        <p:txBody>
          <a:bodyPr/>
          <a:lstStyle/>
          <a:p>
            <a:r>
              <a:rPr lang="en-US"/>
              <a:t>Negative Income Tax</a:t>
            </a:r>
          </a:p>
        </p:txBody>
      </p:sp>
      <p:graphicFrame>
        <p:nvGraphicFramePr>
          <p:cNvPr id="52310" name="Group 86"/>
          <p:cNvGraphicFramePr>
            <a:graphicFrameLocks noGrp="1"/>
          </p:cNvGraphicFramePr>
          <p:nvPr/>
        </p:nvGraphicFramePr>
        <p:xfrm>
          <a:off x="152400" y="1397000"/>
          <a:ext cx="8839200" cy="4064004"/>
        </p:xfrm>
        <a:graphic>
          <a:graphicData uri="http://schemas.openxmlformats.org/drawingml/2006/table">
            <a:tbl>
              <a:tblPr/>
              <a:tblGrid>
                <a:gridCol w="3403600"/>
                <a:gridCol w="3149600"/>
                <a:gridCol w="2286000"/>
              </a:tblGrid>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Earned Income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E</a:t>
                      </a:r>
                      <a:endParaRPr kumimoji="0" 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Transfer </a:t>
                      </a:r>
                      <a:r>
                        <a:rPr kumimoji="0" lang="en-US" sz="1600" b="0" i="1" u="none" strike="noStrike" cap="none" normalizeH="0" baseline="0" smtClean="0">
                          <a:ln>
                            <a:noFill/>
                          </a:ln>
                          <a:solidFill>
                            <a:srgbClr val="660066"/>
                          </a:solidFill>
                          <a:effectLst/>
                          <a:latin typeface="Arial" charset="0"/>
                        </a:rPr>
                        <a:t>T</a:t>
                      </a:r>
                      <a:r>
                        <a:rPr kumimoji="0" lang="en-US" sz="1600" b="0" i="0" u="none" strike="noStrike" cap="none" normalizeH="0" baseline="0" smtClean="0">
                          <a:ln>
                            <a:noFill/>
                          </a:ln>
                          <a:solidFill>
                            <a:srgbClr val="660066"/>
                          </a:solidFill>
                          <a:effectLst/>
                          <a:latin typeface="Arial" charset="0"/>
                        </a:rPr>
                        <a:t> =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G</a:t>
                      </a:r>
                      <a:r>
                        <a:rPr kumimoji="0" lang="en-US" sz="1600" b="0" i="0" u="none" strike="noStrike" cap="none" normalizeH="0" baseline="0" smtClean="0">
                          <a:ln>
                            <a:noFill/>
                          </a:ln>
                          <a:solidFill>
                            <a:schemeClr val="tx1"/>
                          </a:solidFill>
                          <a:effectLst/>
                          <a:latin typeface="Arial" charset="0"/>
                        </a:rPr>
                        <a:t> </a:t>
                      </a:r>
                      <a:r>
                        <a:rPr kumimoji="0" lang="en-US" sz="1600" b="0" i="0" u="none" strike="noStrike" cap="none" normalizeH="0" baseline="0" smtClean="0">
                          <a:ln>
                            <a:noFill/>
                          </a:ln>
                          <a:solidFill>
                            <a:srgbClr val="660066"/>
                          </a:solidFill>
                          <a:effectLst/>
                          <a:latin typeface="Arial" charset="0"/>
                        </a:rPr>
                        <a:t>–</a:t>
                      </a:r>
                      <a:r>
                        <a:rPr kumimoji="0" lang="en-US" sz="1600" b="0" i="0" u="none" strike="noStrike" cap="none" normalizeH="0" baseline="0" smtClean="0">
                          <a:ln>
                            <a:noFill/>
                          </a:ln>
                          <a:solidFill>
                            <a:schemeClr val="tx1"/>
                          </a:solidFill>
                          <a:effectLst/>
                          <a:latin typeface="Arial" charset="0"/>
                        </a:rPr>
                        <a:t> </a:t>
                      </a:r>
                      <a:r>
                        <a:rPr kumimoji="0" lang="en-US" sz="1600" b="0" i="1" u="none" strike="noStrike" cap="none" normalizeH="0" baseline="0" smtClean="0">
                          <a:ln>
                            <a:noFill/>
                          </a:ln>
                          <a:solidFill>
                            <a:srgbClr val="660066"/>
                          </a:solidFill>
                          <a:effectLst/>
                          <a:latin typeface="Arial" charset="0"/>
                        </a:rPr>
                        <a:t>t</a:t>
                      </a:r>
                      <a:r>
                        <a:rPr kumimoji="0" lang="en-US" sz="1600" b="0" i="1" u="none" strike="noStrike" cap="none" normalizeH="0" baseline="-25000" smtClean="0">
                          <a:ln>
                            <a:noFill/>
                          </a:ln>
                          <a:solidFill>
                            <a:srgbClr val="660066"/>
                          </a:solidFill>
                          <a:effectLst/>
                          <a:latin typeface="Arial" charset="0"/>
                        </a:rPr>
                        <a:t>N</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rgbClr val="660066"/>
                          </a:solidFill>
                          <a:effectLst/>
                          <a:latin typeface="Arial" charset="0"/>
                        </a:rPr>
                        <a:t>Disposable Income </a:t>
                      </a:r>
                      <a:r>
                        <a:rPr kumimoji="0" lang="en-US" sz="1600" b="0" i="1" u="none" strike="noStrike" cap="none" normalizeH="0" baseline="0" smtClean="0">
                          <a:ln>
                            <a:noFill/>
                          </a:ln>
                          <a:solidFill>
                            <a:srgbClr val="660066"/>
                          </a:solidFill>
                          <a:effectLst/>
                          <a:latin typeface="Arial" charset="0"/>
                        </a:rPr>
                        <a:t>I</a:t>
                      </a:r>
                      <a:r>
                        <a:rPr kumimoji="0" lang="en-US" sz="1600" b="0" i="1" u="none" strike="noStrike" cap="none" normalizeH="0" baseline="-25000" smtClean="0">
                          <a:ln>
                            <a:noFill/>
                          </a:ln>
                          <a:solidFill>
                            <a:srgbClr val="660066"/>
                          </a:solidFill>
                          <a:effectLst/>
                          <a:latin typeface="Arial" charset="0"/>
                        </a:rPr>
                        <a:t>D</a:t>
                      </a:r>
                      <a:endParaRPr kumimoji="0" lang="en-US" sz="1600" b="0" i="0" u="none" strike="noStrike" cap="none" normalizeH="0" baseline="0" smtClean="0">
                        <a:ln>
                          <a:noFill/>
                        </a:ln>
                        <a:solidFill>
                          <a:srgbClr val="66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1000) = 4,500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2,000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2000) = 4,000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3000) = 3,500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4,000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4000) = 3,000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5000) = 2,500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6,000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6000) = 2,000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7,000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7000) = 1,500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8,000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8000) = 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9000) = 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9,500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5,000 – (.5 × 10000) = 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rPr>
                        <a:t>10,000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2310"/>
                                        </p:tgtEl>
                                        <p:attrNameLst>
                                          <p:attrName>style.visibility</p:attrName>
                                        </p:attrNameLst>
                                      </p:cBhvr>
                                      <p:to>
                                        <p:strVal val="visible"/>
                                      </p:to>
                                    </p:set>
                                    <p:animEffect transition="in" filter="dissolve">
                                      <p:cBhvr>
                                        <p:cTn id="7" dur="500"/>
                                        <p:tgtEl>
                                          <p:spTgt spid="52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02" name="Rectangle 10"/>
          <p:cNvSpPr>
            <a:spLocks noGrp="1" noChangeArrowheads="1"/>
          </p:cNvSpPr>
          <p:nvPr>
            <p:ph type="title"/>
          </p:nvPr>
        </p:nvSpPr>
        <p:spPr>
          <a:xfrm>
            <a:off x="228600" y="76200"/>
            <a:ext cx="8686800" cy="609600"/>
          </a:xfrm>
        </p:spPr>
        <p:txBody>
          <a:bodyPr>
            <a:normAutofit fontScale="90000"/>
          </a:bodyPr>
          <a:lstStyle/>
          <a:p>
            <a:r>
              <a:rPr lang="en-US" dirty="0"/>
              <a:t>A Negative Income Tax </a:t>
            </a:r>
          </a:p>
        </p:txBody>
      </p:sp>
      <p:sp>
        <p:nvSpPr>
          <p:cNvPr id="33803" name="Rectangle 11"/>
          <p:cNvSpPr>
            <a:spLocks noGrp="1" noChangeArrowheads="1"/>
          </p:cNvSpPr>
          <p:nvPr>
            <p:ph type="body" idx="1"/>
          </p:nvPr>
        </p:nvSpPr>
        <p:spPr>
          <a:xfrm>
            <a:off x="304800" y="990600"/>
            <a:ext cx="8458200" cy="5638800"/>
          </a:xfrm>
        </p:spPr>
        <p:txBody>
          <a:bodyPr>
            <a:normAutofit/>
          </a:bodyPr>
          <a:lstStyle/>
          <a:p>
            <a:pPr>
              <a:lnSpc>
                <a:spcPct val="90000"/>
              </a:lnSpc>
            </a:pPr>
            <a:r>
              <a:rPr lang="en-US" sz="2800" dirty="0" smtClean="0">
                <a:latin typeface="Arial" charset="0"/>
                <a:cs typeface="Arial" charset="0"/>
              </a:rPr>
              <a:t>Implication:</a:t>
            </a:r>
          </a:p>
          <a:p>
            <a:pPr lvl="1">
              <a:lnSpc>
                <a:spcPct val="90000"/>
              </a:lnSpc>
            </a:pPr>
            <a:r>
              <a:rPr lang="en-US" sz="2400" dirty="0" smtClean="0">
                <a:latin typeface="+mj-lt"/>
                <a:cs typeface="Arial" charset="0"/>
              </a:rPr>
              <a:t>A very expensive program if </a:t>
            </a:r>
            <a:r>
              <a:rPr lang="en-US" sz="2400" dirty="0" err="1" smtClean="0">
                <a:latin typeface="+mj-lt"/>
                <a:cs typeface="Arial" charset="0"/>
              </a:rPr>
              <a:t>I</a:t>
            </a:r>
            <a:r>
              <a:rPr lang="en-US" sz="2400" baseline="-30000" dirty="0" err="1" smtClean="0">
                <a:latin typeface="+mj-lt"/>
                <a:cs typeface="Arial" charset="0"/>
              </a:rPr>
              <a:t>G</a:t>
            </a:r>
            <a:r>
              <a:rPr lang="en-US" sz="2400" dirty="0" smtClean="0">
                <a:latin typeface="+mj-lt"/>
                <a:cs typeface="Arial" charset="0"/>
              </a:rPr>
              <a:t> is set at a reasonable level.</a:t>
            </a: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Assuming </a:t>
            </a:r>
            <a:r>
              <a:rPr lang="en-US" sz="2400" dirty="0" err="1" smtClean="0">
                <a:latin typeface="+mj-lt"/>
                <a:cs typeface="Arial" charset="0"/>
              </a:rPr>
              <a:t>I</a:t>
            </a:r>
            <a:r>
              <a:rPr lang="en-US" sz="2400" baseline="-30000" dirty="0" err="1" smtClean="0">
                <a:latin typeface="+mj-lt"/>
                <a:cs typeface="Arial" charset="0"/>
              </a:rPr>
              <a:t>G</a:t>
            </a:r>
            <a:r>
              <a:rPr lang="en-US" sz="2400" baseline="-30000" dirty="0" smtClean="0">
                <a:latin typeface="+mj-lt"/>
                <a:cs typeface="Arial" charset="0"/>
              </a:rPr>
              <a:t> </a:t>
            </a:r>
            <a:r>
              <a:rPr lang="en-US" sz="2400" dirty="0" smtClean="0">
                <a:latin typeface="+mj-lt"/>
                <a:cs typeface="Arial" charset="0"/>
              </a:rPr>
              <a:t>equal to $20, 000 per year for a family of four and </a:t>
            </a:r>
            <a:r>
              <a:rPr lang="en-US" sz="2400" dirty="0" err="1" smtClean="0">
                <a:latin typeface="+mj-lt"/>
                <a:cs typeface="Arial" charset="0"/>
              </a:rPr>
              <a:t>t</a:t>
            </a:r>
            <a:r>
              <a:rPr lang="en-US" sz="2400" baseline="-30000" dirty="0" err="1" smtClean="0">
                <a:latin typeface="+mj-lt"/>
                <a:cs typeface="Arial" charset="0"/>
              </a:rPr>
              <a:t>N</a:t>
            </a:r>
            <a:r>
              <a:rPr lang="en-US" sz="2400" baseline="-30000" dirty="0" smtClean="0">
                <a:latin typeface="+mj-lt"/>
                <a:cs typeface="Arial" charset="0"/>
              </a:rPr>
              <a:t> </a:t>
            </a:r>
            <a:r>
              <a:rPr lang="en-US" sz="2400" dirty="0" smtClean="0">
                <a:latin typeface="+mj-lt"/>
                <a:cs typeface="Arial" charset="0"/>
              </a:rPr>
              <a:t>= 50%</a:t>
            </a:r>
            <a:endParaRPr lang="en-US" sz="2400" dirty="0" smtClean="0">
              <a:latin typeface="+mj-lt"/>
              <a:cs typeface="Times New Roman" pitchFamily="18" charset="0"/>
            </a:endParaRP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All families of four with income less than $40,000 will be eligible, specially in absence of status test</a:t>
            </a: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If </a:t>
            </a:r>
            <a:r>
              <a:rPr lang="en-US" sz="2400" dirty="0" err="1" smtClean="0">
                <a:latin typeface="+mj-lt"/>
                <a:cs typeface="Arial" charset="0"/>
              </a:rPr>
              <a:t>t</a:t>
            </a:r>
            <a:r>
              <a:rPr lang="en-US" sz="2400" baseline="-30000" dirty="0" err="1" smtClean="0">
                <a:latin typeface="+mj-lt"/>
                <a:cs typeface="Arial" charset="0"/>
              </a:rPr>
              <a:t>N</a:t>
            </a:r>
            <a:r>
              <a:rPr lang="en-US" sz="2400" baseline="-30000" dirty="0" smtClean="0">
                <a:latin typeface="+mj-lt"/>
                <a:cs typeface="Arial" charset="0"/>
              </a:rPr>
              <a:t> </a:t>
            </a:r>
            <a:r>
              <a:rPr lang="en-US" sz="2400" dirty="0" smtClean="0">
                <a:latin typeface="+mj-lt"/>
                <a:cs typeface="Arial" charset="0"/>
              </a:rPr>
              <a:t>is set lower to improve work incentive like 20% then the break-even income level would rise to $100,000 per year</a:t>
            </a:r>
          </a:p>
          <a:p>
            <a:pPr lvl="1">
              <a:lnSpc>
                <a:spcPct val="90000"/>
              </a:lnSpc>
            </a:pPr>
            <a:endParaRPr lang="en-US" sz="2400" dirty="0" smtClean="0">
              <a:latin typeface="+mj-lt"/>
              <a:cs typeface="Arial" charset="0"/>
            </a:endParaRPr>
          </a:p>
          <a:p>
            <a:pPr lvl="1">
              <a:lnSpc>
                <a:spcPct val="90000"/>
              </a:lnSpc>
            </a:pPr>
            <a:r>
              <a:rPr lang="en-US" sz="2400" dirty="0" smtClean="0">
                <a:latin typeface="+mj-lt"/>
                <a:cs typeface="Arial" charset="0"/>
              </a:rPr>
              <a:t>Tax rates and prices of other </a:t>
            </a:r>
            <a:r>
              <a:rPr lang="en-US" sz="2400" dirty="0" err="1" smtClean="0">
                <a:latin typeface="+mj-lt"/>
                <a:cs typeface="Arial" charset="0"/>
              </a:rPr>
              <a:t>Govt</a:t>
            </a:r>
            <a:r>
              <a:rPr lang="en-US" sz="2400" dirty="0" smtClean="0">
                <a:latin typeface="+mj-lt"/>
                <a:cs typeface="Arial" charset="0"/>
              </a:rPr>
              <a:t> services would have to increase a lot to finance such activity</a:t>
            </a:r>
            <a:endParaRPr lang="en-US" sz="2000" dirty="0" smtClean="0">
              <a:latin typeface="+mj-lt"/>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803">
                                            <p:txEl>
                                              <p:pRg st="0" end="0"/>
                                            </p:txEl>
                                          </p:spTgt>
                                        </p:tgtEl>
                                        <p:attrNameLst>
                                          <p:attrName>style.visibility</p:attrName>
                                        </p:attrNameLst>
                                      </p:cBhvr>
                                      <p:to>
                                        <p:strVal val="visible"/>
                                      </p:to>
                                    </p:set>
                                    <p:animEffect transition="in" filter="wipe(left)">
                                      <p:cBhvr>
                                        <p:cTn id="7" dur="500"/>
                                        <p:tgtEl>
                                          <p:spTgt spid="338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803">
                                            <p:txEl>
                                              <p:pRg st="1" end="1"/>
                                            </p:txEl>
                                          </p:spTgt>
                                        </p:tgtEl>
                                        <p:attrNameLst>
                                          <p:attrName>style.visibility</p:attrName>
                                        </p:attrNameLst>
                                      </p:cBhvr>
                                      <p:to>
                                        <p:strVal val="visible"/>
                                      </p:to>
                                    </p:set>
                                    <p:animEffect transition="in" filter="wipe(left)">
                                      <p:cBhvr>
                                        <p:cTn id="10" dur="500"/>
                                        <p:tgtEl>
                                          <p:spTgt spid="3380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3803">
                                            <p:txEl>
                                              <p:pRg st="3" end="3"/>
                                            </p:txEl>
                                          </p:spTgt>
                                        </p:tgtEl>
                                        <p:attrNameLst>
                                          <p:attrName>style.visibility</p:attrName>
                                        </p:attrNameLst>
                                      </p:cBhvr>
                                      <p:to>
                                        <p:strVal val="visible"/>
                                      </p:to>
                                    </p:set>
                                    <p:animEffect transition="in" filter="wipe(left)">
                                      <p:cBhvr>
                                        <p:cTn id="13" dur="500"/>
                                        <p:tgtEl>
                                          <p:spTgt spid="33803">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3803">
                                            <p:txEl>
                                              <p:pRg st="5" end="5"/>
                                            </p:txEl>
                                          </p:spTgt>
                                        </p:tgtEl>
                                        <p:attrNameLst>
                                          <p:attrName>style.visibility</p:attrName>
                                        </p:attrNameLst>
                                      </p:cBhvr>
                                      <p:to>
                                        <p:strVal val="visible"/>
                                      </p:to>
                                    </p:set>
                                    <p:animEffect transition="in" filter="wipe(left)">
                                      <p:cBhvr>
                                        <p:cTn id="16" dur="500"/>
                                        <p:tgtEl>
                                          <p:spTgt spid="33803">
                                            <p:txEl>
                                              <p:pRg st="5" end="5"/>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3803">
                                            <p:txEl>
                                              <p:pRg st="7" end="7"/>
                                            </p:txEl>
                                          </p:spTgt>
                                        </p:tgtEl>
                                        <p:attrNameLst>
                                          <p:attrName>style.visibility</p:attrName>
                                        </p:attrNameLst>
                                      </p:cBhvr>
                                      <p:to>
                                        <p:strVal val="visible"/>
                                      </p:to>
                                    </p:set>
                                    <p:animEffect transition="in" filter="wipe(left)">
                                      <p:cBhvr>
                                        <p:cTn id="19" dur="500"/>
                                        <p:tgtEl>
                                          <p:spTgt spid="33803">
                                            <p:txEl>
                                              <p:pRg st="7" end="7"/>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3803">
                                            <p:txEl>
                                              <p:pRg st="9" end="9"/>
                                            </p:txEl>
                                          </p:spTgt>
                                        </p:tgtEl>
                                        <p:attrNameLst>
                                          <p:attrName>style.visibility</p:attrName>
                                        </p:attrNameLst>
                                      </p:cBhvr>
                                      <p:to>
                                        <p:strVal val="visible"/>
                                      </p:to>
                                    </p:set>
                                    <p:animEffect transition="in" filter="wipe(left)">
                                      <p:cBhvr>
                                        <p:cTn id="22" dur="500"/>
                                        <p:tgtEl>
                                          <p:spTgt spid="338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3"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85800" y="-228600"/>
            <a:ext cx="7772400" cy="1143000"/>
          </a:xfrm>
        </p:spPr>
        <p:txBody>
          <a:bodyPr/>
          <a:lstStyle/>
          <a:p>
            <a:r>
              <a:rPr lang="en-US" sz="2400" dirty="0" smtClean="0"/>
              <a:t>A </a:t>
            </a:r>
            <a:r>
              <a:rPr lang="en-US" sz="2400" dirty="0"/>
              <a:t>Negative Income Tax Plan</a:t>
            </a:r>
          </a:p>
        </p:txBody>
      </p:sp>
      <p:sp>
        <p:nvSpPr>
          <p:cNvPr id="11289" name="Freeform 25"/>
          <p:cNvSpPr>
            <a:spLocks/>
          </p:cNvSpPr>
          <p:nvPr/>
        </p:nvSpPr>
        <p:spPr bwMode="auto">
          <a:xfrm>
            <a:off x="2274888" y="4065588"/>
            <a:ext cx="1657350" cy="1728787"/>
          </a:xfrm>
          <a:custGeom>
            <a:avLst/>
            <a:gdLst/>
            <a:ahLst/>
            <a:cxnLst>
              <a:cxn ang="0">
                <a:pos x="0" y="183"/>
              </a:cxn>
              <a:cxn ang="0">
                <a:pos x="0" y="183"/>
              </a:cxn>
              <a:cxn ang="0">
                <a:pos x="1044" y="0"/>
              </a:cxn>
              <a:cxn ang="0">
                <a:pos x="0" y="1089"/>
              </a:cxn>
              <a:cxn ang="0">
                <a:pos x="0" y="183"/>
              </a:cxn>
            </a:cxnLst>
            <a:rect l="0" t="0" r="r" b="b"/>
            <a:pathLst>
              <a:path w="1044" h="1089">
                <a:moveTo>
                  <a:pt x="0" y="183"/>
                </a:moveTo>
                <a:lnTo>
                  <a:pt x="0" y="183"/>
                </a:lnTo>
                <a:lnTo>
                  <a:pt x="1044" y="0"/>
                </a:lnTo>
                <a:lnTo>
                  <a:pt x="0" y="1089"/>
                </a:lnTo>
                <a:lnTo>
                  <a:pt x="0" y="183"/>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290" name="Line 26"/>
          <p:cNvSpPr>
            <a:spLocks noChangeShapeType="1"/>
          </p:cNvSpPr>
          <p:nvPr/>
        </p:nvSpPr>
        <p:spPr bwMode="auto">
          <a:xfrm flipH="1">
            <a:off x="2287588" y="4079875"/>
            <a:ext cx="1658937" cy="1727200"/>
          </a:xfrm>
          <a:prstGeom prst="line">
            <a:avLst/>
          </a:prstGeom>
          <a:noFill/>
          <a:ln w="82550">
            <a:solidFill>
              <a:srgbClr val="000000"/>
            </a:solidFill>
            <a:round/>
            <a:headEnd/>
            <a:tailEnd/>
          </a:ln>
        </p:spPr>
        <p:txBody>
          <a:bodyPr/>
          <a:lstStyle/>
          <a:p>
            <a:endParaRPr lang="en-US"/>
          </a:p>
        </p:txBody>
      </p:sp>
      <p:sp>
        <p:nvSpPr>
          <p:cNvPr id="11291" name="Line 27"/>
          <p:cNvSpPr>
            <a:spLocks noChangeShapeType="1"/>
          </p:cNvSpPr>
          <p:nvPr/>
        </p:nvSpPr>
        <p:spPr bwMode="auto">
          <a:xfrm flipV="1">
            <a:off x="2287588" y="4079875"/>
            <a:ext cx="1658937" cy="290513"/>
          </a:xfrm>
          <a:prstGeom prst="line">
            <a:avLst/>
          </a:prstGeom>
          <a:noFill/>
          <a:ln w="82550">
            <a:solidFill>
              <a:srgbClr val="006600"/>
            </a:solidFill>
            <a:round/>
            <a:headEnd/>
            <a:tailEnd/>
          </a:ln>
        </p:spPr>
        <p:txBody>
          <a:bodyPr/>
          <a:lstStyle/>
          <a:p>
            <a:endParaRPr lang="en-US"/>
          </a:p>
        </p:txBody>
      </p:sp>
      <p:sp>
        <p:nvSpPr>
          <p:cNvPr id="11292" name="Freeform 28"/>
          <p:cNvSpPr>
            <a:spLocks/>
          </p:cNvSpPr>
          <p:nvPr/>
        </p:nvSpPr>
        <p:spPr bwMode="auto">
          <a:xfrm>
            <a:off x="3932238" y="1052513"/>
            <a:ext cx="3317875" cy="3013075"/>
          </a:xfrm>
          <a:custGeom>
            <a:avLst/>
            <a:gdLst/>
            <a:ahLst/>
            <a:cxnLst>
              <a:cxn ang="0">
                <a:pos x="1846" y="0"/>
              </a:cxn>
              <a:cxn ang="0">
                <a:pos x="1846" y="0"/>
              </a:cxn>
              <a:cxn ang="0">
                <a:pos x="0" y="1898"/>
              </a:cxn>
              <a:cxn ang="0">
                <a:pos x="2090" y="375"/>
              </a:cxn>
              <a:cxn ang="0">
                <a:pos x="1846" y="0"/>
              </a:cxn>
            </a:cxnLst>
            <a:rect l="0" t="0" r="r" b="b"/>
            <a:pathLst>
              <a:path w="2090" h="1898">
                <a:moveTo>
                  <a:pt x="1846" y="0"/>
                </a:moveTo>
                <a:lnTo>
                  <a:pt x="1846" y="0"/>
                </a:lnTo>
                <a:lnTo>
                  <a:pt x="0" y="1898"/>
                </a:lnTo>
                <a:lnTo>
                  <a:pt x="2090" y="375"/>
                </a:lnTo>
                <a:lnTo>
                  <a:pt x="1846"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294" name="Rectangle 30"/>
          <p:cNvSpPr>
            <a:spLocks noChangeArrowheads="1"/>
          </p:cNvSpPr>
          <p:nvPr/>
        </p:nvSpPr>
        <p:spPr bwMode="auto">
          <a:xfrm>
            <a:off x="1901825" y="4189413"/>
            <a:ext cx="35242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i="1" baseline="-25000">
                <a:solidFill>
                  <a:srgbClr val="660066"/>
                </a:solidFill>
                <a:latin typeface="Arial" charset="0"/>
              </a:rPr>
              <a:t>G</a:t>
            </a:r>
            <a:r>
              <a:rPr lang="en-US" sz="2600" i="1">
                <a:solidFill>
                  <a:srgbClr val="660066"/>
                </a:solidFill>
                <a:latin typeface="Arial" charset="0"/>
              </a:rPr>
              <a:t> </a:t>
            </a:r>
            <a:endParaRPr lang="en-US"/>
          </a:p>
        </p:txBody>
      </p:sp>
      <p:sp>
        <p:nvSpPr>
          <p:cNvPr id="11298" name="Rectangle 34"/>
          <p:cNvSpPr>
            <a:spLocks noChangeArrowheads="1"/>
          </p:cNvSpPr>
          <p:nvPr/>
        </p:nvSpPr>
        <p:spPr bwMode="auto">
          <a:xfrm>
            <a:off x="3863975" y="5903913"/>
            <a:ext cx="328613"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i="1" baseline="-25000">
                <a:solidFill>
                  <a:srgbClr val="660066"/>
                </a:solidFill>
                <a:latin typeface="Arial" charset="0"/>
              </a:rPr>
              <a:t>B</a:t>
            </a:r>
            <a:r>
              <a:rPr lang="en-US" sz="2600" i="1">
                <a:solidFill>
                  <a:srgbClr val="660066"/>
                </a:solidFill>
                <a:latin typeface="Arial" charset="0"/>
              </a:rPr>
              <a:t> </a:t>
            </a:r>
            <a:endParaRPr lang="en-US"/>
          </a:p>
        </p:txBody>
      </p:sp>
      <p:sp>
        <p:nvSpPr>
          <p:cNvPr id="11300" name="Rectangle 36"/>
          <p:cNvSpPr>
            <a:spLocks noChangeArrowheads="1"/>
          </p:cNvSpPr>
          <p:nvPr/>
        </p:nvSpPr>
        <p:spPr bwMode="auto">
          <a:xfrm rot="16200000">
            <a:off x="-965993" y="3175794"/>
            <a:ext cx="4967287"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Annual Disposable Income (</a:t>
            </a:r>
            <a:r>
              <a:rPr lang="en-US" sz="2600" b="1" i="1">
                <a:solidFill>
                  <a:srgbClr val="660066"/>
                </a:solidFill>
                <a:latin typeface="Arial" charset="0"/>
              </a:rPr>
              <a:t>I</a:t>
            </a:r>
            <a:r>
              <a:rPr lang="en-US" sz="2600" b="1" i="1" baseline="-25000">
                <a:solidFill>
                  <a:srgbClr val="660066"/>
                </a:solidFill>
                <a:latin typeface="Arial" charset="0"/>
              </a:rPr>
              <a:t>D</a:t>
            </a:r>
            <a:r>
              <a:rPr lang="en-US" sz="2600" b="1">
                <a:solidFill>
                  <a:srgbClr val="660066"/>
                </a:solidFill>
                <a:latin typeface="Arial" charset="0"/>
              </a:rPr>
              <a:t> ) </a:t>
            </a:r>
            <a:endParaRPr lang="en-US"/>
          </a:p>
        </p:txBody>
      </p:sp>
      <p:sp>
        <p:nvSpPr>
          <p:cNvPr id="11302" name="Line 38"/>
          <p:cNvSpPr>
            <a:spLocks noChangeShapeType="1"/>
          </p:cNvSpPr>
          <p:nvPr/>
        </p:nvSpPr>
        <p:spPr bwMode="auto">
          <a:xfrm>
            <a:off x="3946525" y="4079875"/>
            <a:ext cx="1588" cy="1727200"/>
          </a:xfrm>
          <a:prstGeom prst="line">
            <a:avLst/>
          </a:prstGeom>
          <a:noFill/>
          <a:ln w="82550">
            <a:solidFill>
              <a:srgbClr val="006600"/>
            </a:solidFill>
            <a:round/>
            <a:headEnd/>
            <a:tailEnd/>
          </a:ln>
        </p:spPr>
        <p:txBody>
          <a:bodyPr/>
          <a:lstStyle/>
          <a:p>
            <a:endParaRPr lang="en-US"/>
          </a:p>
        </p:txBody>
      </p:sp>
      <p:sp>
        <p:nvSpPr>
          <p:cNvPr id="11303" name="Line 39"/>
          <p:cNvSpPr>
            <a:spLocks noChangeShapeType="1"/>
          </p:cNvSpPr>
          <p:nvPr/>
        </p:nvSpPr>
        <p:spPr bwMode="auto">
          <a:xfrm flipV="1">
            <a:off x="3946525" y="1066800"/>
            <a:ext cx="2930525" cy="3013075"/>
          </a:xfrm>
          <a:prstGeom prst="line">
            <a:avLst/>
          </a:prstGeom>
          <a:noFill/>
          <a:ln w="82550">
            <a:solidFill>
              <a:srgbClr val="000000"/>
            </a:solidFill>
            <a:round/>
            <a:headEnd/>
            <a:tailEnd/>
          </a:ln>
        </p:spPr>
        <p:txBody>
          <a:bodyPr/>
          <a:lstStyle/>
          <a:p>
            <a:endParaRPr lang="en-US"/>
          </a:p>
        </p:txBody>
      </p:sp>
      <p:grpSp>
        <p:nvGrpSpPr>
          <p:cNvPr id="2" name="Group 47"/>
          <p:cNvGrpSpPr>
            <a:grpSpLocks/>
          </p:cNvGrpSpPr>
          <p:nvPr/>
        </p:nvGrpSpPr>
        <p:grpSpPr bwMode="auto">
          <a:xfrm>
            <a:off x="2619375" y="5257800"/>
            <a:ext cx="760413" cy="604838"/>
            <a:chOff x="1650" y="3312"/>
            <a:chExt cx="479" cy="381"/>
          </a:xfrm>
        </p:grpSpPr>
        <p:sp>
          <p:nvSpPr>
            <p:cNvPr id="11297" name="Rectangle 33"/>
            <p:cNvSpPr>
              <a:spLocks noChangeArrowheads="1"/>
            </p:cNvSpPr>
            <p:nvPr/>
          </p:nvSpPr>
          <p:spPr bwMode="auto">
            <a:xfrm>
              <a:off x="1650" y="3406"/>
              <a:ext cx="479" cy="287"/>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45º </a:t>
              </a:r>
              <a:endParaRPr lang="en-US"/>
            </a:p>
          </p:txBody>
        </p:sp>
        <p:sp>
          <p:nvSpPr>
            <p:cNvPr id="11304" name="Freeform 40"/>
            <p:cNvSpPr>
              <a:spLocks/>
            </p:cNvSpPr>
            <p:nvPr/>
          </p:nvSpPr>
          <p:spPr bwMode="auto">
            <a:xfrm>
              <a:off x="1833" y="3312"/>
              <a:ext cx="183" cy="346"/>
            </a:xfrm>
            <a:custGeom>
              <a:avLst/>
              <a:gdLst/>
              <a:ahLst/>
              <a:cxnLst>
                <a:cxn ang="0">
                  <a:pos x="113" y="313"/>
                </a:cxn>
                <a:cxn ang="0">
                  <a:pos x="113" y="287"/>
                </a:cxn>
                <a:cxn ang="0">
                  <a:pos x="113" y="261"/>
                </a:cxn>
                <a:cxn ang="0">
                  <a:pos x="113" y="235"/>
                </a:cxn>
                <a:cxn ang="0">
                  <a:pos x="113" y="218"/>
                </a:cxn>
                <a:cxn ang="0">
                  <a:pos x="113" y="191"/>
                </a:cxn>
                <a:cxn ang="0">
                  <a:pos x="113" y="183"/>
                </a:cxn>
                <a:cxn ang="0">
                  <a:pos x="113" y="174"/>
                </a:cxn>
                <a:cxn ang="0">
                  <a:pos x="105" y="165"/>
                </a:cxn>
                <a:cxn ang="0">
                  <a:pos x="105" y="157"/>
                </a:cxn>
                <a:cxn ang="0">
                  <a:pos x="105" y="148"/>
                </a:cxn>
                <a:cxn ang="0">
                  <a:pos x="105" y="131"/>
                </a:cxn>
                <a:cxn ang="0">
                  <a:pos x="96" y="122"/>
                </a:cxn>
                <a:cxn ang="0">
                  <a:pos x="96" y="113"/>
                </a:cxn>
                <a:cxn ang="0">
                  <a:pos x="87" y="96"/>
                </a:cxn>
                <a:cxn ang="0">
                  <a:pos x="78" y="78"/>
                </a:cxn>
                <a:cxn ang="0">
                  <a:pos x="70" y="70"/>
                </a:cxn>
                <a:cxn ang="0">
                  <a:pos x="70" y="61"/>
                </a:cxn>
                <a:cxn ang="0">
                  <a:pos x="61" y="52"/>
                </a:cxn>
                <a:cxn ang="0">
                  <a:pos x="52" y="43"/>
                </a:cxn>
                <a:cxn ang="0">
                  <a:pos x="44" y="35"/>
                </a:cxn>
                <a:cxn ang="0">
                  <a:pos x="35" y="26"/>
                </a:cxn>
                <a:cxn ang="0">
                  <a:pos x="26" y="17"/>
                </a:cxn>
                <a:cxn ang="0">
                  <a:pos x="18" y="9"/>
                </a:cxn>
                <a:cxn ang="0">
                  <a:pos x="0" y="0"/>
                </a:cxn>
              </a:cxnLst>
              <a:rect l="0" t="0" r="r" b="b"/>
              <a:pathLst>
                <a:path w="113" h="313">
                  <a:moveTo>
                    <a:pt x="113" y="313"/>
                  </a:moveTo>
                  <a:lnTo>
                    <a:pt x="113" y="287"/>
                  </a:lnTo>
                  <a:lnTo>
                    <a:pt x="113" y="261"/>
                  </a:lnTo>
                  <a:lnTo>
                    <a:pt x="113" y="235"/>
                  </a:lnTo>
                  <a:lnTo>
                    <a:pt x="113" y="218"/>
                  </a:lnTo>
                  <a:lnTo>
                    <a:pt x="113" y="191"/>
                  </a:lnTo>
                  <a:lnTo>
                    <a:pt x="113" y="183"/>
                  </a:lnTo>
                  <a:lnTo>
                    <a:pt x="113" y="174"/>
                  </a:lnTo>
                  <a:lnTo>
                    <a:pt x="105" y="165"/>
                  </a:lnTo>
                  <a:lnTo>
                    <a:pt x="105" y="157"/>
                  </a:lnTo>
                  <a:lnTo>
                    <a:pt x="105" y="148"/>
                  </a:lnTo>
                  <a:lnTo>
                    <a:pt x="105" y="131"/>
                  </a:lnTo>
                  <a:lnTo>
                    <a:pt x="96" y="122"/>
                  </a:lnTo>
                  <a:lnTo>
                    <a:pt x="96" y="113"/>
                  </a:lnTo>
                  <a:lnTo>
                    <a:pt x="87" y="96"/>
                  </a:lnTo>
                  <a:lnTo>
                    <a:pt x="78" y="78"/>
                  </a:lnTo>
                  <a:lnTo>
                    <a:pt x="70" y="70"/>
                  </a:lnTo>
                  <a:lnTo>
                    <a:pt x="70" y="61"/>
                  </a:lnTo>
                  <a:lnTo>
                    <a:pt x="61" y="52"/>
                  </a:lnTo>
                  <a:lnTo>
                    <a:pt x="52" y="43"/>
                  </a:lnTo>
                  <a:lnTo>
                    <a:pt x="44" y="35"/>
                  </a:lnTo>
                  <a:lnTo>
                    <a:pt x="35" y="26"/>
                  </a:lnTo>
                  <a:lnTo>
                    <a:pt x="26" y="17"/>
                  </a:lnTo>
                  <a:lnTo>
                    <a:pt x="18" y="9"/>
                  </a:lnTo>
                  <a:lnTo>
                    <a:pt x="0" y="0"/>
                  </a:lnTo>
                </a:path>
              </a:pathLst>
            </a:custGeom>
            <a:noFill/>
            <a:ln w="27051">
              <a:solidFill>
                <a:srgbClr val="000000"/>
              </a:solidFill>
              <a:prstDash val="solid"/>
              <a:round/>
              <a:headEnd type="none" w="lg" len="lg"/>
              <a:tailEnd type="stealth" w="lg" len="lg"/>
            </a:ln>
          </p:spPr>
          <p:txBody>
            <a:bodyPr/>
            <a:lstStyle/>
            <a:p>
              <a:endParaRPr lang="en-US"/>
            </a:p>
          </p:txBody>
        </p:sp>
      </p:grpSp>
      <p:sp>
        <p:nvSpPr>
          <p:cNvPr id="11305" name="Line 41"/>
          <p:cNvSpPr>
            <a:spLocks noChangeShapeType="1"/>
          </p:cNvSpPr>
          <p:nvPr/>
        </p:nvSpPr>
        <p:spPr bwMode="auto">
          <a:xfrm flipV="1">
            <a:off x="3946525" y="1662113"/>
            <a:ext cx="3317875" cy="2417762"/>
          </a:xfrm>
          <a:prstGeom prst="line">
            <a:avLst/>
          </a:prstGeom>
          <a:noFill/>
          <a:ln w="82550">
            <a:solidFill>
              <a:srgbClr val="006600"/>
            </a:solidFill>
            <a:round/>
            <a:headEnd/>
            <a:tailEnd/>
          </a:ln>
        </p:spPr>
        <p:txBody>
          <a:bodyPr/>
          <a:lstStyle/>
          <a:p>
            <a:endParaRPr lang="en-US"/>
          </a:p>
        </p:txBody>
      </p:sp>
      <p:grpSp>
        <p:nvGrpSpPr>
          <p:cNvPr id="3" name="Group 46"/>
          <p:cNvGrpSpPr>
            <a:grpSpLocks/>
          </p:cNvGrpSpPr>
          <p:nvPr/>
        </p:nvGrpSpPr>
        <p:grpSpPr bwMode="auto">
          <a:xfrm>
            <a:off x="2509838" y="3624263"/>
            <a:ext cx="1700212" cy="857250"/>
            <a:chOff x="1581" y="2283"/>
            <a:chExt cx="1071" cy="540"/>
          </a:xfrm>
        </p:grpSpPr>
        <p:sp>
          <p:nvSpPr>
            <p:cNvPr id="11296" name="Rectangle 32"/>
            <p:cNvSpPr>
              <a:spLocks noChangeArrowheads="1"/>
            </p:cNvSpPr>
            <p:nvPr/>
          </p:nvSpPr>
          <p:spPr bwMode="auto">
            <a:xfrm>
              <a:off x="1581" y="2283"/>
              <a:ext cx="1071" cy="287"/>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Transfers </a:t>
              </a:r>
              <a:endParaRPr lang="en-US"/>
            </a:p>
          </p:txBody>
        </p:sp>
        <p:sp>
          <p:nvSpPr>
            <p:cNvPr id="11306" name="Line 42"/>
            <p:cNvSpPr>
              <a:spLocks noChangeShapeType="1"/>
            </p:cNvSpPr>
            <p:nvPr/>
          </p:nvSpPr>
          <p:spPr bwMode="auto">
            <a:xfrm flipV="1">
              <a:off x="1816" y="2518"/>
              <a:ext cx="78" cy="305"/>
            </a:xfrm>
            <a:prstGeom prst="line">
              <a:avLst/>
            </a:prstGeom>
            <a:noFill/>
            <a:ln w="27051">
              <a:solidFill>
                <a:srgbClr val="000000"/>
              </a:solidFill>
              <a:round/>
              <a:headEnd type="stealth" w="lg" len="lg"/>
              <a:tailEnd/>
            </a:ln>
          </p:spPr>
          <p:txBody>
            <a:bodyPr/>
            <a:lstStyle/>
            <a:p>
              <a:endParaRPr lang="en-US"/>
            </a:p>
          </p:txBody>
        </p:sp>
      </p:grpSp>
      <p:grpSp>
        <p:nvGrpSpPr>
          <p:cNvPr id="4" name="Group 48"/>
          <p:cNvGrpSpPr>
            <a:grpSpLocks/>
          </p:cNvGrpSpPr>
          <p:nvPr/>
        </p:nvGrpSpPr>
        <p:grpSpPr bwMode="auto">
          <a:xfrm>
            <a:off x="6034088" y="2408238"/>
            <a:ext cx="1419225" cy="427037"/>
            <a:chOff x="3801" y="1517"/>
            <a:chExt cx="894" cy="269"/>
          </a:xfrm>
        </p:grpSpPr>
        <p:sp>
          <p:nvSpPr>
            <p:cNvPr id="11307" name="Line 43"/>
            <p:cNvSpPr>
              <a:spLocks noChangeShapeType="1"/>
            </p:cNvSpPr>
            <p:nvPr/>
          </p:nvSpPr>
          <p:spPr bwMode="auto">
            <a:xfrm>
              <a:off x="3801" y="1517"/>
              <a:ext cx="287" cy="148"/>
            </a:xfrm>
            <a:prstGeom prst="line">
              <a:avLst/>
            </a:prstGeom>
            <a:noFill/>
            <a:ln w="27051">
              <a:solidFill>
                <a:srgbClr val="000000"/>
              </a:solidFill>
              <a:round/>
              <a:headEnd type="stealth" w="lg" len="lg"/>
              <a:tailEnd/>
            </a:ln>
          </p:spPr>
          <p:txBody>
            <a:bodyPr/>
            <a:lstStyle/>
            <a:p>
              <a:endParaRPr lang="en-US"/>
            </a:p>
          </p:txBody>
        </p:sp>
        <p:sp>
          <p:nvSpPr>
            <p:cNvPr id="11308" name="Rectangle 44"/>
            <p:cNvSpPr>
              <a:spLocks noChangeArrowheads="1"/>
            </p:cNvSpPr>
            <p:nvPr/>
          </p:nvSpPr>
          <p:spPr bwMode="auto">
            <a:xfrm>
              <a:off x="4128" y="1536"/>
              <a:ext cx="567"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Taxes</a:t>
              </a:r>
              <a:endParaRPr lang="en-US"/>
            </a:p>
          </p:txBody>
        </p:sp>
      </p:grpSp>
      <p:sp>
        <p:nvSpPr>
          <p:cNvPr id="11309" name="Text Box 45"/>
          <p:cNvSpPr txBox="1">
            <a:spLocks noChangeArrowheads="1"/>
          </p:cNvSpPr>
          <p:nvPr/>
        </p:nvSpPr>
        <p:spPr bwMode="auto">
          <a:xfrm>
            <a:off x="3733800" y="6324600"/>
            <a:ext cx="3484563" cy="457200"/>
          </a:xfrm>
          <a:prstGeom prst="rect">
            <a:avLst/>
          </a:prstGeom>
          <a:noFill/>
          <a:ln w="9525">
            <a:noFill/>
            <a:miter lim="800000"/>
            <a:headEnd/>
            <a:tailEnd/>
          </a:ln>
          <a:effectLst/>
        </p:spPr>
        <p:txBody>
          <a:bodyPr wrap="none">
            <a:spAutoFit/>
          </a:bodyPr>
          <a:lstStyle/>
          <a:p>
            <a:r>
              <a:rPr lang="en-US" sz="2400" b="1">
                <a:solidFill>
                  <a:srgbClr val="660066"/>
                </a:solidFill>
                <a:latin typeface="Arial" charset="0"/>
              </a:rPr>
              <a:t>Annual Earned Income</a:t>
            </a:r>
          </a:p>
        </p:txBody>
      </p:sp>
      <p:sp>
        <p:nvSpPr>
          <p:cNvPr id="11293" name="Freeform 29"/>
          <p:cNvSpPr>
            <a:spLocks/>
          </p:cNvSpPr>
          <p:nvPr/>
        </p:nvSpPr>
        <p:spPr bwMode="auto">
          <a:xfrm>
            <a:off x="2287588" y="1039813"/>
            <a:ext cx="5543550" cy="4767262"/>
          </a:xfrm>
          <a:custGeom>
            <a:avLst/>
            <a:gdLst/>
            <a:ahLst/>
            <a:cxnLst>
              <a:cxn ang="0">
                <a:pos x="0" y="0"/>
              </a:cxn>
              <a:cxn ang="0">
                <a:pos x="0" y="3003"/>
              </a:cxn>
              <a:cxn ang="0">
                <a:pos x="3492" y="3003"/>
              </a:cxn>
            </a:cxnLst>
            <a:rect l="0" t="0" r="r" b="b"/>
            <a:pathLst>
              <a:path w="3492" h="3003">
                <a:moveTo>
                  <a:pt x="0" y="0"/>
                </a:moveTo>
                <a:lnTo>
                  <a:pt x="0" y="3003"/>
                </a:lnTo>
                <a:lnTo>
                  <a:pt x="3492" y="3003"/>
                </a:lnTo>
              </a:path>
            </a:pathLst>
          </a:custGeom>
          <a:noFill/>
          <a:ln w="82550">
            <a:solidFill>
              <a:srgbClr val="000000"/>
            </a:solidFill>
            <a:prstDash val="solid"/>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91"/>
                                        </p:tgtEl>
                                        <p:attrNameLst>
                                          <p:attrName>style.visibility</p:attrName>
                                        </p:attrNameLst>
                                      </p:cBhvr>
                                      <p:to>
                                        <p:strVal val="visible"/>
                                      </p:to>
                                    </p:set>
                                    <p:animEffect transition="in" filter="wipe(left)">
                                      <p:cBhvr>
                                        <p:cTn id="7" dur="500"/>
                                        <p:tgtEl>
                                          <p:spTgt spid="1129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302"/>
                                        </p:tgtEl>
                                        <p:attrNameLst>
                                          <p:attrName>style.visibility</p:attrName>
                                        </p:attrNameLst>
                                      </p:cBhvr>
                                      <p:to>
                                        <p:strVal val="visible"/>
                                      </p:to>
                                    </p:set>
                                    <p:animEffect transition="in" filter="wipe(up)">
                                      <p:cBhvr>
                                        <p:cTn id="11" dur="500"/>
                                        <p:tgtEl>
                                          <p:spTgt spid="1130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90"/>
                                        </p:tgtEl>
                                        <p:attrNameLst>
                                          <p:attrName>style.visibility</p:attrName>
                                        </p:attrNameLst>
                                      </p:cBhvr>
                                      <p:to>
                                        <p:strVal val="visible"/>
                                      </p:to>
                                    </p:set>
                                    <p:animEffect transition="in" filter="wipe(left)">
                                      <p:cBhvr>
                                        <p:cTn id="15" dur="500"/>
                                        <p:tgtEl>
                                          <p:spTgt spid="1129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03"/>
                                        </p:tgtEl>
                                        <p:attrNameLst>
                                          <p:attrName>style.visibility</p:attrName>
                                        </p:attrNameLst>
                                      </p:cBhvr>
                                      <p:to>
                                        <p:strVal val="visible"/>
                                      </p:to>
                                    </p:set>
                                    <p:animEffect transition="in" filter="wipe(left)">
                                      <p:cBhvr>
                                        <p:cTn id="19" dur="500"/>
                                        <p:tgtEl>
                                          <p:spTgt spid="1130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305"/>
                                        </p:tgtEl>
                                        <p:attrNameLst>
                                          <p:attrName>style.visibility</p:attrName>
                                        </p:attrNameLst>
                                      </p:cBhvr>
                                      <p:to>
                                        <p:strVal val="visible"/>
                                      </p:to>
                                    </p:set>
                                    <p:animEffect transition="in" filter="wipe(left)">
                                      <p:cBhvr>
                                        <p:cTn id="23" dur="500"/>
                                        <p:tgtEl>
                                          <p:spTgt spid="1130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3000"/>
                            </p:stCondLst>
                            <p:childTnLst>
                              <p:par>
                                <p:cTn id="29" presetID="22" presetClass="entr" presetSubtype="8" fill="hold" grpId="0" nodeType="afterEffect">
                                  <p:stCondLst>
                                    <p:cond delay="1000"/>
                                  </p:stCondLst>
                                  <p:childTnLst>
                                    <p:set>
                                      <p:cBhvr>
                                        <p:cTn id="30" dur="1" fill="hold">
                                          <p:stCondLst>
                                            <p:cond delay="0"/>
                                          </p:stCondLst>
                                        </p:cTn>
                                        <p:tgtEl>
                                          <p:spTgt spid="11289"/>
                                        </p:tgtEl>
                                        <p:attrNameLst>
                                          <p:attrName>style.visibility</p:attrName>
                                        </p:attrNameLst>
                                      </p:cBhvr>
                                      <p:to>
                                        <p:strVal val="visible"/>
                                      </p:to>
                                    </p:set>
                                    <p:animEffect transition="in" filter="wipe(left)">
                                      <p:cBhvr>
                                        <p:cTn id="31" dur="500"/>
                                        <p:tgtEl>
                                          <p:spTgt spid="11289"/>
                                        </p:tgtEl>
                                      </p:cBhvr>
                                    </p:animEffect>
                                  </p:childTnLst>
                                </p:cTn>
                              </p:par>
                            </p:childTnLst>
                          </p:cTn>
                        </p:par>
                        <p:par>
                          <p:cTn id="32" fill="hold">
                            <p:stCondLst>
                              <p:cond delay="4500"/>
                            </p:stCondLst>
                            <p:childTnLst>
                              <p:par>
                                <p:cTn id="33" presetID="22" presetClass="entr" presetSubtype="1"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5000"/>
                            </p:stCondLst>
                            <p:childTnLst>
                              <p:par>
                                <p:cTn id="37" presetID="22" presetClass="entr" presetSubtype="8" fill="hold" grpId="0" nodeType="afterEffect">
                                  <p:stCondLst>
                                    <p:cond delay="1000"/>
                                  </p:stCondLst>
                                  <p:childTnLst>
                                    <p:set>
                                      <p:cBhvr>
                                        <p:cTn id="38" dur="1" fill="hold">
                                          <p:stCondLst>
                                            <p:cond delay="0"/>
                                          </p:stCondLst>
                                        </p:cTn>
                                        <p:tgtEl>
                                          <p:spTgt spid="11292"/>
                                        </p:tgtEl>
                                        <p:attrNameLst>
                                          <p:attrName>style.visibility</p:attrName>
                                        </p:attrNameLst>
                                      </p:cBhvr>
                                      <p:to>
                                        <p:strVal val="visible"/>
                                      </p:to>
                                    </p:set>
                                    <p:animEffect transition="in" filter="wipe(left)">
                                      <p:cBhvr>
                                        <p:cTn id="39" dur="500"/>
                                        <p:tgtEl>
                                          <p:spTgt spid="11292"/>
                                        </p:tgtEl>
                                      </p:cBhvr>
                                    </p:animEffect>
                                  </p:childTnLst>
                                </p:cTn>
                              </p:par>
                            </p:childTnLst>
                          </p:cTn>
                        </p:par>
                        <p:par>
                          <p:cTn id="40" fill="hold">
                            <p:stCondLst>
                              <p:cond delay="65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9" grpId="0" animBg="1"/>
      <p:bldP spid="11290" grpId="0" animBg="1"/>
      <p:bldP spid="11291" grpId="0" animBg="1"/>
      <p:bldP spid="11292" grpId="0" animBg="1"/>
      <p:bldP spid="11302" grpId="0" animBg="1"/>
      <p:bldP spid="11303" grpId="0" animBg="1"/>
      <p:bldP spid="11305"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cs typeface="Arial" charset="0"/>
              </a:rPr>
              <a:t>Wage Rate Subsidies</a:t>
            </a:r>
          </a:p>
        </p:txBody>
      </p:sp>
      <p:sp>
        <p:nvSpPr>
          <p:cNvPr id="49155" name="Rectangle 3"/>
          <p:cNvSpPr>
            <a:spLocks noGrp="1" noChangeArrowheads="1"/>
          </p:cNvSpPr>
          <p:nvPr>
            <p:ph type="body" idx="1"/>
          </p:nvPr>
        </p:nvSpPr>
        <p:spPr/>
        <p:txBody>
          <a:bodyPr/>
          <a:lstStyle/>
          <a:p>
            <a:r>
              <a:rPr lang="en-US">
                <a:solidFill>
                  <a:srgbClr val="660066"/>
                </a:solidFill>
                <a:latin typeface="Arial" charset="0"/>
                <a:cs typeface="Arial" charset="0"/>
              </a:rPr>
              <a:t>Wage Rate Subsidies</a:t>
            </a:r>
            <a:r>
              <a:rPr lang="en-US">
                <a:latin typeface="Arial" charset="0"/>
                <a:cs typeface="Arial" charset="0"/>
              </a:rPr>
              <a:t> are government additions to wages designed to increase the pay of the working poor.</a:t>
            </a:r>
            <a:r>
              <a:rPr lang="en-US"/>
              <a:t> </a:t>
            </a: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Wage Rate Subsidies</a:t>
            </a:r>
          </a:p>
        </p:txBody>
      </p:sp>
      <p:graphicFrame>
        <p:nvGraphicFramePr>
          <p:cNvPr id="53294" name="Group 46"/>
          <p:cNvGraphicFramePr>
            <a:graphicFrameLocks noGrp="1"/>
          </p:cNvGraphicFramePr>
          <p:nvPr/>
        </p:nvGraphicFramePr>
        <p:xfrm>
          <a:off x="1524000" y="1752600"/>
          <a:ext cx="6096000" cy="4572000"/>
        </p:xfrm>
        <a:graphic>
          <a:graphicData uri="http://schemas.openxmlformats.org/drawingml/2006/table">
            <a:tbl>
              <a:tblPr/>
              <a:tblGrid>
                <a:gridCol w="2032000"/>
                <a:gridCol w="2032000"/>
                <a:gridCol w="2032000"/>
              </a:tblGrid>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1" i="0" u="none" strike="noStrike" cap="none" normalizeH="0" baseline="0" smtClean="0">
                          <a:ln>
                            <a:noFill/>
                          </a:ln>
                          <a:solidFill>
                            <a:srgbClr val="660066"/>
                          </a:solidFill>
                          <a:effectLst/>
                          <a:latin typeface="Arial" charset="0"/>
                        </a:rPr>
                        <a:t>Wage Paid</a:t>
                      </a: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1" i="0" u="none" strike="noStrike" cap="none" normalizeH="0" baseline="0" smtClean="0">
                          <a:ln>
                            <a:noFill/>
                          </a:ln>
                          <a:solidFill>
                            <a:srgbClr val="660066"/>
                          </a:solidFill>
                          <a:effectLst/>
                          <a:latin typeface="Arial" charset="0"/>
                        </a:rPr>
                        <a:t>Subsidy per Hour</a:t>
                      </a:r>
                      <a:endParaRPr kumimoji="0" lang="en-US" sz="2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700" b="1" i="0" u="none" strike="noStrike" cap="none" normalizeH="0" baseline="0" smtClean="0">
                          <a:ln>
                            <a:noFill/>
                          </a:ln>
                          <a:solidFill>
                            <a:srgbClr val="660066"/>
                          </a:solidFill>
                          <a:effectLst/>
                          <a:latin typeface="Arial" charset="0"/>
                        </a:rPr>
                        <a:t>Total Wage Received</a:t>
                      </a: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$2.00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$1.50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$2.50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$3.50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$5.00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800" b="0" i="0" u="none" strike="noStrike" cap="none" normalizeH="0" baseline="0" smtClean="0">
                          <a:ln>
                            <a:noFill/>
                          </a:ln>
                          <a:solidFill>
                            <a:schemeClr val="tx1"/>
                          </a:solidFill>
                          <a:effectLst/>
                          <a:latin typeface="Arial" charset="0"/>
                        </a:rPr>
                        <a:t>$5.00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3294"/>
                                        </p:tgtEl>
                                        <p:attrNameLst>
                                          <p:attrName>style.visibility</p:attrName>
                                        </p:attrNameLst>
                                      </p:cBhvr>
                                      <p:to>
                                        <p:strVal val="visible"/>
                                      </p:to>
                                    </p:set>
                                    <p:animEffect transition="in" filter="dissolve">
                                      <p:cBhvr>
                                        <p:cTn id="7" dur="500"/>
                                        <p:tgtEl>
                                          <p:spTgt spid="53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3424693</TotalTime>
  <Words>1089</Words>
  <Application>Microsoft Office PowerPoint</Application>
  <PresentationFormat>On-screen Show (4:3)</PresentationFormat>
  <Paragraphs>246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Public Finance  (MPA405)</vt:lpstr>
      <vt:lpstr>Lecture 18: Government Subsidies and Income Support for the Poor</vt:lpstr>
      <vt:lpstr>Subsidizing Food</vt:lpstr>
      <vt:lpstr>The Impact of an In-Kind Transfer:  Food Stamps</vt:lpstr>
      <vt:lpstr>The Impact of an In-Kind Transfer:  Food Stamps</vt:lpstr>
      <vt:lpstr>Implication</vt:lpstr>
      <vt:lpstr>International Food Subsidies</vt:lpstr>
      <vt:lpstr>The Impact of Government Assistance Programs on Incentive to Work</vt:lpstr>
      <vt:lpstr>The Impact of Government Assistance Programs on Incentive to Work</vt:lpstr>
      <vt:lpstr>The Impact of Government Assistance Programs on Incentive to Work</vt:lpstr>
      <vt:lpstr>The Income Effect of a Transfer</vt:lpstr>
      <vt:lpstr>Implication</vt:lpstr>
      <vt:lpstr>The Impact of Government Assistance Programs on Incentive to Work</vt:lpstr>
      <vt:lpstr>A Transfer that Declines with Earned Income</vt:lpstr>
      <vt:lpstr>Empirical Evidence</vt:lpstr>
      <vt:lpstr>A Negative Income Tax </vt:lpstr>
      <vt:lpstr>A Negative Income Tax </vt:lpstr>
      <vt:lpstr>Break-Even Income</vt:lpstr>
      <vt:lpstr>Negative Income Tax</vt:lpstr>
      <vt:lpstr>A Negative Income Tax </vt:lpstr>
      <vt:lpstr>A Negative Income Tax Plan</vt:lpstr>
      <vt:lpstr>Wage Rate Subsidies</vt:lpstr>
      <vt:lpstr>Wage Rate Subsidies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Cost-Benefit Analysis and Government Investments</dc:title>
  <dc:creator>Mughal</dc:creator>
  <cp:lastModifiedBy>stdc_lp</cp:lastModifiedBy>
  <cp:revision>106</cp:revision>
  <dcterms:created xsi:type="dcterms:W3CDTF">2007-12-31T19:03:12Z</dcterms:created>
  <dcterms:modified xsi:type="dcterms:W3CDTF">2014-07-10T06:28:16Z</dcterms:modified>
</cp:coreProperties>
</file>