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340" r:id="rId3"/>
    <p:sldId id="358" r:id="rId4"/>
    <p:sldId id="314" r:id="rId5"/>
    <p:sldId id="359" r:id="rId6"/>
    <p:sldId id="315" r:id="rId7"/>
    <p:sldId id="316" r:id="rId8"/>
    <p:sldId id="360" r:id="rId9"/>
    <p:sldId id="317" r:id="rId10"/>
    <p:sldId id="361" r:id="rId11"/>
    <p:sldId id="31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3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Lecture </a:t>
            </a:r>
            <a:r>
              <a:rPr lang="en-US" dirty="0" smtClean="0"/>
              <a:t>17: </a:t>
            </a:r>
            <a:r>
              <a:rPr lang="en-US" dirty="0" smtClean="0">
                <a:latin typeface="Arial" charset="0"/>
                <a:cs typeface="Times New Roman" pitchFamily="18" charset="0"/>
              </a:rPr>
              <a:t>Government Subsidies and Income Support for the Poor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cs typeface="Arial" charset="0"/>
              </a:rPr>
              <a:t>Price Distorting </a:t>
            </a:r>
            <a:r>
              <a:rPr lang="en-US" dirty="0" smtClean="0">
                <a:cs typeface="Arial" charset="0"/>
              </a:rPr>
              <a:t>Subsidies that Lowers the Price to Zero</a:t>
            </a:r>
            <a:endParaRPr lang="en-US" dirty="0">
              <a:cs typeface="Arial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Medicaid – Largest program of assistance to Poor in USA</a:t>
            </a:r>
          </a:p>
          <a:p>
            <a:r>
              <a:rPr lang="en-US" dirty="0" smtClean="0"/>
              <a:t>Reduced the cost of medical services to “zero”</a:t>
            </a:r>
          </a:p>
          <a:p>
            <a:r>
              <a:rPr lang="en-US" dirty="0" smtClean="0"/>
              <a:t>Assuming annual quantity of medical care consumed can be measured by number of hospital visits</a:t>
            </a:r>
          </a:p>
          <a:p>
            <a:r>
              <a:rPr lang="en-US" dirty="0" smtClean="0"/>
              <a:t>Supplied by perfectly competitive industry</a:t>
            </a:r>
          </a:p>
          <a:p>
            <a:r>
              <a:rPr lang="en-US" dirty="0" err="1" smtClean="0"/>
              <a:t>MSC</a:t>
            </a:r>
            <a:r>
              <a:rPr lang="en-US" dirty="0" smtClean="0"/>
              <a:t> doesn’t increase when more is made available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r>
              <a:rPr lang="en-US" sz="2400" dirty="0" smtClean="0"/>
              <a:t>Full </a:t>
            </a:r>
            <a:r>
              <a:rPr lang="en-US" sz="2400" dirty="0"/>
              <a:t>Subsidization of Medical Services</a:t>
            </a:r>
          </a:p>
        </p:txBody>
      </p:sp>
      <p:sp>
        <p:nvSpPr>
          <p:cNvPr id="4166" name="Rectangle 70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67" name="Rectangle 71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68" name="Rectangle 72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69" name="Rectangle 73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70" name="Rectangle 74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71" name="Rectangle 75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72" name="Rectangle 76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73" name="Rectangle 77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74" name="Rectangle 78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75" name="Rectangle 79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76" name="Rectangle 80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77" name="Rectangle 81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78" name="Rectangle 82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79" name="Rectangle 83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80" name="Rectangle 84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81" name="Rectangle 85"/>
          <p:cNvSpPr>
            <a:spLocks noChangeArrowheads="1"/>
          </p:cNvSpPr>
          <p:nvPr/>
        </p:nvSpPr>
        <p:spPr bwMode="auto">
          <a:xfrm rot="16200000">
            <a:off x="658019" y="3455194"/>
            <a:ext cx="841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85" name="Rectangle 89"/>
          <p:cNvSpPr>
            <a:spLocks noChangeArrowheads="1"/>
          </p:cNvSpPr>
          <p:nvPr/>
        </p:nvSpPr>
        <p:spPr bwMode="auto">
          <a:xfrm>
            <a:off x="3581400" y="6248400"/>
            <a:ext cx="426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Arial" charset="0"/>
              </a:rPr>
              <a:t>Medical Office Visits per Year</a:t>
            </a:r>
          </a:p>
        </p:txBody>
      </p:sp>
      <p:sp>
        <p:nvSpPr>
          <p:cNvPr id="4189" name="Rectangle 93"/>
          <p:cNvSpPr>
            <a:spLocks noChangeArrowheads="1"/>
          </p:cNvSpPr>
          <p:nvPr/>
        </p:nvSpPr>
        <p:spPr bwMode="auto">
          <a:xfrm>
            <a:off x="2058988" y="5883275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660066"/>
                </a:solidFill>
                <a:latin typeface="Arial" charset="0"/>
              </a:rPr>
              <a:t>0 </a:t>
            </a:r>
          </a:p>
        </p:txBody>
      </p:sp>
      <p:sp>
        <p:nvSpPr>
          <p:cNvPr id="4191" name="Rectangle 95"/>
          <p:cNvSpPr>
            <a:spLocks noChangeArrowheads="1"/>
          </p:cNvSpPr>
          <p:nvPr/>
        </p:nvSpPr>
        <p:spPr bwMode="auto">
          <a:xfrm>
            <a:off x="4230688" y="5867400"/>
            <a:ext cx="4397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Q* </a:t>
            </a:r>
            <a:endParaRPr lang="en-US" sz="2400">
              <a:solidFill>
                <a:srgbClr val="660066"/>
              </a:solidFill>
              <a:latin typeface="Arial" charset="0"/>
            </a:endParaRPr>
          </a:p>
        </p:txBody>
      </p:sp>
      <p:sp>
        <p:nvSpPr>
          <p:cNvPr id="4192" name="Rectangle 96"/>
          <p:cNvSpPr>
            <a:spLocks noChangeArrowheads="1"/>
          </p:cNvSpPr>
          <p:nvPr/>
        </p:nvSpPr>
        <p:spPr bwMode="auto">
          <a:xfrm>
            <a:off x="4397375" y="2514600"/>
            <a:ext cx="4000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400" baseline="-25000">
                <a:solidFill>
                  <a:srgbClr val="000000"/>
                </a:solidFill>
                <a:latin typeface="Arial" charset="0"/>
              </a:rPr>
              <a:t>1</a:t>
            </a:r>
            <a:r>
              <a:rPr lang="en-US" sz="2400" i="1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194" name="Rectangle 98"/>
          <p:cNvSpPr>
            <a:spLocks noChangeArrowheads="1"/>
          </p:cNvSpPr>
          <p:nvPr/>
        </p:nvSpPr>
        <p:spPr bwMode="auto">
          <a:xfrm>
            <a:off x="8074025" y="5867400"/>
            <a:ext cx="4794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400" i="1" baseline="-25000">
                <a:solidFill>
                  <a:srgbClr val="660066"/>
                </a:solidFill>
                <a:latin typeface="Arial" charset="0"/>
              </a:rPr>
              <a:t>G</a:t>
            </a:r>
            <a:r>
              <a:rPr lang="en-US" sz="2400" i="1">
                <a:solidFill>
                  <a:srgbClr val="660066"/>
                </a:solidFill>
                <a:latin typeface="Arial" charset="0"/>
              </a:rPr>
              <a:t> </a:t>
            </a:r>
            <a:endParaRPr lang="en-US" sz="2400">
              <a:solidFill>
                <a:srgbClr val="660066"/>
              </a:solidFill>
              <a:latin typeface="Arial" charset="0"/>
            </a:endParaRPr>
          </a:p>
        </p:txBody>
      </p:sp>
      <p:sp>
        <p:nvSpPr>
          <p:cNvPr id="4199" name="Rectangle 103"/>
          <p:cNvSpPr>
            <a:spLocks noChangeArrowheads="1"/>
          </p:cNvSpPr>
          <p:nvPr/>
        </p:nvSpPr>
        <p:spPr bwMode="auto">
          <a:xfrm>
            <a:off x="914400" y="2759075"/>
            <a:ext cx="10080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rgbClr val="660066"/>
                </a:solidFill>
                <a:latin typeface="Arial" charset="0"/>
              </a:rPr>
              <a:t>25 = </a:t>
            </a:r>
            <a:r>
              <a:rPr lang="en-US" sz="2400" i="1">
                <a:solidFill>
                  <a:srgbClr val="660066"/>
                </a:solidFill>
                <a:latin typeface="Arial" charset="0"/>
              </a:rPr>
              <a:t>P</a:t>
            </a:r>
            <a:r>
              <a:rPr lang="en-US" sz="2400">
                <a:solidFill>
                  <a:srgbClr val="660066"/>
                </a:solidFill>
                <a:latin typeface="Arial" charset="0"/>
              </a:rPr>
              <a:t>*</a:t>
            </a:r>
          </a:p>
        </p:txBody>
      </p:sp>
      <p:sp>
        <p:nvSpPr>
          <p:cNvPr id="4204" name="Rectangle 108"/>
          <p:cNvSpPr>
            <a:spLocks noChangeArrowheads="1"/>
          </p:cNvSpPr>
          <p:nvPr/>
        </p:nvSpPr>
        <p:spPr bwMode="auto">
          <a:xfrm>
            <a:off x="8324850" y="5356225"/>
            <a:ext cx="4000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400" baseline="-2500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n-US" sz="2400" i="1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206" name="Rectangle 110"/>
          <p:cNvSpPr>
            <a:spLocks noChangeArrowheads="1"/>
          </p:cNvSpPr>
          <p:nvPr/>
        </p:nvSpPr>
        <p:spPr bwMode="auto">
          <a:xfrm>
            <a:off x="5715000" y="4359275"/>
            <a:ext cx="6540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000000"/>
                </a:solidFill>
                <a:latin typeface="Arial" charset="0"/>
              </a:rPr>
              <a:t>MB</a:t>
            </a:r>
            <a:r>
              <a:rPr lang="en-US" sz="2400" i="1" baseline="-25000">
                <a:solidFill>
                  <a:srgbClr val="000000"/>
                </a:solidFill>
                <a:latin typeface="Arial" charset="0"/>
              </a:rPr>
              <a:t>L</a:t>
            </a:r>
            <a:r>
              <a:rPr lang="en-US" sz="2400" i="1">
                <a:solidFill>
                  <a:srgbClr val="000000"/>
                </a:solidFill>
                <a:latin typeface="Arial" charset="0"/>
              </a:rPr>
              <a:t> </a:t>
            </a:r>
            <a:endParaRPr lang="en-US" sz="2400">
              <a:latin typeface="Arial" charset="0"/>
            </a:endParaRPr>
          </a:p>
        </p:txBody>
      </p:sp>
      <p:sp>
        <p:nvSpPr>
          <p:cNvPr id="4208" name="Rectangle 112"/>
          <p:cNvSpPr>
            <a:spLocks noChangeArrowheads="1"/>
          </p:cNvSpPr>
          <p:nvPr/>
        </p:nvSpPr>
        <p:spPr bwMode="auto">
          <a:xfrm>
            <a:off x="1708150" y="1181100"/>
            <a:ext cx="2873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B </a:t>
            </a:r>
            <a:endParaRPr lang="en-US" sz="2400">
              <a:solidFill>
                <a:srgbClr val="660066"/>
              </a:solidFill>
              <a:latin typeface="Arial" charset="0"/>
            </a:endParaRPr>
          </a:p>
        </p:txBody>
      </p:sp>
      <p:sp>
        <p:nvSpPr>
          <p:cNvPr id="4209" name="Rectangle 113"/>
          <p:cNvSpPr>
            <a:spLocks noChangeArrowheads="1"/>
          </p:cNvSpPr>
          <p:nvPr/>
        </p:nvSpPr>
        <p:spPr bwMode="auto">
          <a:xfrm>
            <a:off x="8107363" y="2547938"/>
            <a:ext cx="2873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000000"/>
                </a:solidFill>
                <a:latin typeface="Arial" charset="0"/>
              </a:rPr>
              <a:t>A </a:t>
            </a:r>
            <a:endParaRPr lang="en-US" sz="2400">
              <a:latin typeface="Arial" charset="0"/>
            </a:endParaRPr>
          </a:p>
        </p:txBody>
      </p:sp>
      <p:sp>
        <p:nvSpPr>
          <p:cNvPr id="4210" name="Text Box 114"/>
          <p:cNvSpPr txBox="1">
            <a:spLocks noChangeArrowheads="1"/>
          </p:cNvSpPr>
          <p:nvPr/>
        </p:nvSpPr>
        <p:spPr bwMode="auto">
          <a:xfrm rot="-5400000">
            <a:off x="-1293813" y="2887663"/>
            <a:ext cx="3806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Arial" charset="0"/>
              </a:rPr>
              <a:t>Price (Dollars per Month)</a:t>
            </a:r>
          </a:p>
        </p:txBody>
      </p:sp>
      <p:sp>
        <p:nvSpPr>
          <p:cNvPr id="4200" name="Line 104"/>
          <p:cNvSpPr>
            <a:spLocks noChangeShapeType="1"/>
          </p:cNvSpPr>
          <p:nvPr/>
        </p:nvSpPr>
        <p:spPr bwMode="auto">
          <a:xfrm>
            <a:off x="2058988" y="2951163"/>
            <a:ext cx="6616700" cy="1587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11" name="Freeform 115"/>
          <p:cNvSpPr>
            <a:spLocks/>
          </p:cNvSpPr>
          <p:nvPr/>
        </p:nvSpPr>
        <p:spPr bwMode="auto">
          <a:xfrm>
            <a:off x="4362450" y="2987675"/>
            <a:ext cx="3810000" cy="2743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1001" y="0"/>
              </a:cxn>
              <a:cxn ang="0">
                <a:pos x="1001" y="983"/>
              </a:cxn>
              <a:cxn ang="0">
                <a:pos x="0" y="0"/>
              </a:cxn>
            </a:cxnLst>
            <a:rect l="0" t="0" r="r" b="b"/>
            <a:pathLst>
              <a:path w="1001" h="983">
                <a:moveTo>
                  <a:pt x="0" y="0"/>
                </a:moveTo>
                <a:lnTo>
                  <a:pt x="0" y="0"/>
                </a:lnTo>
                <a:lnTo>
                  <a:pt x="1001" y="0"/>
                </a:lnTo>
                <a:lnTo>
                  <a:pt x="1001" y="983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4" name="Line 68"/>
          <p:cNvSpPr>
            <a:spLocks noChangeShapeType="1"/>
          </p:cNvSpPr>
          <p:nvPr/>
        </p:nvSpPr>
        <p:spPr bwMode="auto">
          <a:xfrm flipH="1" flipV="1">
            <a:off x="2058988" y="1281113"/>
            <a:ext cx="6097587" cy="4494212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07"/>
          <p:cNvGrpSpPr>
            <a:grpSpLocks/>
          </p:cNvGrpSpPr>
          <p:nvPr/>
        </p:nvGrpSpPr>
        <p:grpSpPr bwMode="auto">
          <a:xfrm>
            <a:off x="4330700" y="2951163"/>
            <a:ext cx="3860800" cy="2824162"/>
            <a:chOff x="2728" y="1657"/>
            <a:chExt cx="2432" cy="1779"/>
          </a:xfrm>
        </p:grpSpPr>
        <p:sp>
          <p:nvSpPr>
            <p:cNvPr id="4201" name="Line 105"/>
            <p:cNvSpPr>
              <a:spLocks noChangeShapeType="1"/>
            </p:cNvSpPr>
            <p:nvPr/>
          </p:nvSpPr>
          <p:spPr bwMode="auto">
            <a:xfrm>
              <a:off x="5159" y="1657"/>
              <a:ext cx="1" cy="1779"/>
            </a:xfrm>
            <a:prstGeom prst="line">
              <a:avLst/>
            </a:prstGeom>
            <a:noFill/>
            <a:ln w="7620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" name="Line 106"/>
            <p:cNvSpPr>
              <a:spLocks noChangeShapeType="1"/>
            </p:cNvSpPr>
            <p:nvPr/>
          </p:nvSpPr>
          <p:spPr bwMode="auto">
            <a:xfrm>
              <a:off x="2728" y="1657"/>
              <a:ext cx="1" cy="1779"/>
            </a:xfrm>
            <a:prstGeom prst="line">
              <a:avLst/>
            </a:prstGeom>
            <a:noFill/>
            <a:ln w="7620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0" name="Freeform 94"/>
          <p:cNvSpPr>
            <a:spLocks/>
          </p:cNvSpPr>
          <p:nvPr/>
        </p:nvSpPr>
        <p:spPr bwMode="auto">
          <a:xfrm>
            <a:off x="2058988" y="546100"/>
            <a:ext cx="6683375" cy="5229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94"/>
              </a:cxn>
              <a:cxn ang="0">
                <a:pos x="4210" y="3294"/>
              </a:cxn>
            </a:cxnLst>
            <a:rect l="0" t="0" r="r" b="b"/>
            <a:pathLst>
              <a:path w="4210" h="3294">
                <a:moveTo>
                  <a:pt x="0" y="0"/>
                </a:moveTo>
                <a:lnTo>
                  <a:pt x="0" y="3294"/>
                </a:lnTo>
                <a:lnTo>
                  <a:pt x="4210" y="3294"/>
                </a:lnTo>
              </a:path>
            </a:pathLst>
          </a:custGeom>
          <a:noFill/>
          <a:ln w="76200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12" name="Text Box 116"/>
          <p:cNvSpPr txBox="1">
            <a:spLocks noChangeArrowheads="1"/>
          </p:cNvSpPr>
          <p:nvPr/>
        </p:nvSpPr>
        <p:spPr bwMode="auto">
          <a:xfrm>
            <a:off x="5657850" y="3276600"/>
            <a:ext cx="2051050" cy="3651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2400">
                <a:latin typeface="Arial" charset="0"/>
              </a:rPr>
              <a:t>Excess Burden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2" grpId="0" autoUpdateAnimBg="0"/>
      <p:bldP spid="4204" grpId="0" build="p" autoUpdateAnimBg="0" advAuto="1000"/>
      <p:bldP spid="4206" grpId="0" build="p" autoUpdateAnimBg="0" advAuto="0"/>
      <p:bldP spid="4209" grpId="0" build="p" autoUpdateAnimBg="0" advAuto="0"/>
      <p:bldP spid="4200" grpId="0" animBg="1"/>
      <p:bldP spid="4211" grpId="0" animBg="1"/>
      <p:bldP spid="4164" grpId="0" animBg="1"/>
      <p:bldP spid="4212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Arial" charset="0"/>
              </a:rPr>
              <a:t>Implications</a:t>
            </a:r>
            <a:endParaRPr lang="en-US" dirty="0">
              <a:cs typeface="Arial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Increase in Consumer Surplus</a:t>
            </a:r>
          </a:p>
          <a:p>
            <a:r>
              <a:rPr lang="en-US" dirty="0" smtClean="0"/>
              <a:t>Part of increase is already what would have been acquired anyway</a:t>
            </a:r>
          </a:p>
          <a:p>
            <a:r>
              <a:rPr lang="en-US" dirty="0" smtClean="0"/>
              <a:t>Excess burden is the due to subsidy in kind</a:t>
            </a:r>
          </a:p>
          <a:p>
            <a:r>
              <a:rPr lang="en-US" dirty="0" smtClean="0"/>
              <a:t>Medicaid recipients would be better off with cash subsidy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>
                <a:cs typeface="Arial" charset="0"/>
              </a:rPr>
              <a:t>Additional Effects of Subsidies: The Case of Increasing Costs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Medicaid not only costs taxpayers money to pay for the program, it also increases the amount they pay for medical services by increasing demand for those services.</a:t>
            </a:r>
            <a:r>
              <a:rPr lang="en-US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-76200"/>
            <a:ext cx="7772400" cy="1143000"/>
          </a:xfrm>
        </p:spPr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dirty="0"/>
              <a:t>Impact of The Medicaid Program on Price: The Case of Increasing Cost</a:t>
            </a:r>
          </a:p>
        </p:txBody>
      </p:sp>
      <p:sp>
        <p:nvSpPr>
          <p:cNvPr id="5166" name="Rectangle 46"/>
          <p:cNvSpPr>
            <a:spLocks noChangeArrowheads="1"/>
          </p:cNvSpPr>
          <p:nvPr/>
        </p:nvSpPr>
        <p:spPr bwMode="auto">
          <a:xfrm rot="16200000">
            <a:off x="-651669" y="2661444"/>
            <a:ext cx="26130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Price (Dollars) </a:t>
            </a:r>
            <a:endParaRPr lang="en-US"/>
          </a:p>
        </p:txBody>
      </p:sp>
      <p:sp>
        <p:nvSpPr>
          <p:cNvPr id="5167" name="Rectangle 47"/>
          <p:cNvSpPr>
            <a:spLocks noChangeArrowheads="1"/>
          </p:cNvSpPr>
          <p:nvPr/>
        </p:nvSpPr>
        <p:spPr bwMode="auto">
          <a:xfrm>
            <a:off x="2606675" y="6248400"/>
            <a:ext cx="472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Medical Office Visits per Year </a:t>
            </a:r>
            <a:endParaRPr lang="en-US"/>
          </a:p>
        </p:txBody>
      </p:sp>
      <p:sp>
        <p:nvSpPr>
          <p:cNvPr id="5168" name="Rectangle 48"/>
          <p:cNvSpPr>
            <a:spLocks noChangeArrowheads="1"/>
          </p:cNvSpPr>
          <p:nvPr/>
        </p:nvSpPr>
        <p:spPr bwMode="auto">
          <a:xfrm>
            <a:off x="1250950" y="5654675"/>
            <a:ext cx="4429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5169" name="Rectangle 49"/>
          <p:cNvSpPr>
            <a:spLocks noChangeArrowheads="1"/>
          </p:cNvSpPr>
          <p:nvPr/>
        </p:nvSpPr>
        <p:spPr bwMode="auto">
          <a:xfrm>
            <a:off x="3476625" y="5640388"/>
            <a:ext cx="409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I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  <a:endParaRPr lang="en-US"/>
          </a:p>
        </p:txBody>
      </p: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1970088" y="5640388"/>
            <a:ext cx="581025" cy="484187"/>
            <a:chOff x="1241" y="3553"/>
            <a:chExt cx="366" cy="305"/>
          </a:xfrm>
        </p:grpSpPr>
        <p:sp>
          <p:nvSpPr>
            <p:cNvPr id="5170" name="Rectangle 50"/>
            <p:cNvSpPr>
              <a:spLocks noChangeArrowheads="1"/>
            </p:cNvSpPr>
            <p:nvPr/>
          </p:nvSpPr>
          <p:spPr bwMode="auto">
            <a:xfrm>
              <a:off x="1392" y="3648"/>
              <a:ext cx="10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 baseline="-25000">
                  <a:solidFill>
                    <a:srgbClr val="660066"/>
                  </a:solidFill>
                  <a:latin typeface="Arial" charset="0"/>
                </a:rPr>
                <a:t>O</a:t>
              </a:r>
              <a:endParaRPr lang="en-US" i="1" baseline="-25000">
                <a:solidFill>
                  <a:srgbClr val="660066"/>
                </a:solidFill>
              </a:endParaRPr>
            </a:p>
          </p:txBody>
        </p:sp>
        <p:sp>
          <p:nvSpPr>
            <p:cNvPr id="5171" name="Rectangle 51"/>
            <p:cNvSpPr>
              <a:spLocks noChangeArrowheads="1"/>
            </p:cNvSpPr>
            <p:nvPr/>
          </p:nvSpPr>
          <p:spPr bwMode="auto">
            <a:xfrm>
              <a:off x="1241" y="3553"/>
              <a:ext cx="366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660066"/>
                  </a:solidFill>
                  <a:latin typeface="Arial" charset="0"/>
                </a:rPr>
                <a:t>Q' </a:t>
              </a:r>
              <a:endParaRPr lang="en-US"/>
            </a:p>
          </p:txBody>
        </p:sp>
      </p:grpSp>
      <p:sp>
        <p:nvSpPr>
          <p:cNvPr id="5173" name="Rectangle 53"/>
          <p:cNvSpPr>
            <a:spLocks noChangeArrowheads="1"/>
          </p:cNvSpPr>
          <p:nvPr/>
        </p:nvSpPr>
        <p:spPr bwMode="auto">
          <a:xfrm>
            <a:off x="3435350" y="2932113"/>
            <a:ext cx="433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600" baseline="-25000">
                <a:solidFill>
                  <a:srgbClr val="000000"/>
                </a:solidFill>
                <a:latin typeface="Arial" charset="0"/>
              </a:rPr>
              <a:t>1</a:t>
            </a:r>
            <a:r>
              <a:rPr lang="en-US" sz="2600" i="1">
                <a:solidFill>
                  <a:srgbClr val="000000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5175" name="Rectangle 55"/>
          <p:cNvSpPr>
            <a:spLocks noChangeArrowheads="1"/>
          </p:cNvSpPr>
          <p:nvPr/>
        </p:nvSpPr>
        <p:spPr bwMode="auto">
          <a:xfrm>
            <a:off x="1597025" y="5640388"/>
            <a:ext cx="469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L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5177" name="Rectangle 57"/>
          <p:cNvSpPr>
            <a:spLocks noChangeArrowheads="1"/>
          </p:cNvSpPr>
          <p:nvPr/>
        </p:nvSpPr>
        <p:spPr bwMode="auto">
          <a:xfrm>
            <a:off x="762000" y="2438400"/>
            <a:ext cx="6508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dirty="0" smtClean="0">
                <a:solidFill>
                  <a:srgbClr val="660066"/>
                </a:solidFill>
                <a:latin typeface="Arial" charset="0"/>
              </a:rPr>
              <a:t>140 </a:t>
            </a:r>
            <a:endParaRPr lang="en-US" dirty="0"/>
          </a:p>
        </p:txBody>
      </p:sp>
      <p:sp>
        <p:nvSpPr>
          <p:cNvPr id="5178" name="Rectangle 58"/>
          <p:cNvSpPr>
            <a:spLocks noChangeArrowheads="1"/>
          </p:cNvSpPr>
          <p:nvPr/>
        </p:nvSpPr>
        <p:spPr bwMode="auto">
          <a:xfrm>
            <a:off x="4498975" y="5640388"/>
            <a:ext cx="469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600" baseline="-25000">
                <a:solidFill>
                  <a:srgbClr val="660066"/>
                </a:solidFill>
                <a:latin typeface="Arial" charset="0"/>
              </a:rPr>
              <a:t>2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</a:p>
        </p:txBody>
      </p:sp>
      <p:sp>
        <p:nvSpPr>
          <p:cNvPr id="5180" name="Rectangle 60"/>
          <p:cNvSpPr>
            <a:spLocks noChangeArrowheads="1"/>
          </p:cNvSpPr>
          <p:nvPr/>
        </p:nvSpPr>
        <p:spPr bwMode="auto">
          <a:xfrm>
            <a:off x="3822700" y="5640388"/>
            <a:ext cx="517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G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</a:p>
        </p:txBody>
      </p:sp>
      <p:sp>
        <p:nvSpPr>
          <p:cNvPr id="5182" name="Rectangle 62"/>
          <p:cNvSpPr>
            <a:spLocks noChangeArrowheads="1"/>
          </p:cNvSpPr>
          <p:nvPr/>
        </p:nvSpPr>
        <p:spPr bwMode="auto">
          <a:xfrm>
            <a:off x="3062288" y="5640388"/>
            <a:ext cx="5257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 dirty="0" err="1" smtClean="0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600" i="1" baseline="-25000" dirty="0" err="1" smtClean="0">
                <a:solidFill>
                  <a:srgbClr val="660066"/>
                </a:solidFill>
                <a:latin typeface="Arial" charset="0"/>
              </a:rPr>
              <a:t>O</a:t>
            </a:r>
            <a:r>
              <a:rPr lang="en-US" sz="2600" i="1" dirty="0" smtClean="0">
                <a:solidFill>
                  <a:srgbClr val="660066"/>
                </a:solidFill>
                <a:latin typeface="Arial" charset="0"/>
              </a:rPr>
              <a:t> </a:t>
            </a:r>
            <a:endParaRPr lang="en-US" sz="2600" i="1" dirty="0">
              <a:solidFill>
                <a:srgbClr val="660066"/>
              </a:solidFill>
              <a:latin typeface="Arial" charset="0"/>
            </a:endParaRPr>
          </a:p>
        </p:txBody>
      </p:sp>
      <p:sp>
        <p:nvSpPr>
          <p:cNvPr id="5186" name="Rectangle 66"/>
          <p:cNvSpPr>
            <a:spLocks noChangeArrowheads="1"/>
          </p:cNvSpPr>
          <p:nvPr/>
        </p:nvSpPr>
        <p:spPr bwMode="auto">
          <a:xfrm>
            <a:off x="4445000" y="2019300"/>
            <a:ext cx="433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600" baseline="-2500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n-US" sz="2600" i="1">
                <a:solidFill>
                  <a:srgbClr val="000000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5190" name="Rectangle 70"/>
          <p:cNvSpPr>
            <a:spLocks noChangeArrowheads="1"/>
          </p:cNvSpPr>
          <p:nvPr/>
        </p:nvSpPr>
        <p:spPr bwMode="auto">
          <a:xfrm>
            <a:off x="762000" y="3336925"/>
            <a:ext cx="6508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dirty="0" smtClean="0">
                <a:solidFill>
                  <a:srgbClr val="660066"/>
                </a:solidFill>
                <a:latin typeface="Arial" charset="0"/>
              </a:rPr>
              <a:t>100 </a:t>
            </a:r>
            <a:endParaRPr lang="en-US" dirty="0"/>
          </a:p>
        </p:txBody>
      </p:sp>
      <p:grpSp>
        <p:nvGrpSpPr>
          <p:cNvPr id="3" name="Group 97"/>
          <p:cNvGrpSpPr>
            <a:grpSpLocks/>
          </p:cNvGrpSpPr>
          <p:nvPr/>
        </p:nvGrpSpPr>
        <p:grpSpPr bwMode="auto">
          <a:xfrm>
            <a:off x="1943100" y="1093788"/>
            <a:ext cx="5888038" cy="3911600"/>
            <a:chOff x="1224" y="689"/>
            <a:chExt cx="3709" cy="2464"/>
          </a:xfrm>
        </p:grpSpPr>
        <p:sp>
          <p:nvSpPr>
            <p:cNvPr id="5165" name="Line 45"/>
            <p:cNvSpPr>
              <a:spLocks noChangeShapeType="1"/>
            </p:cNvSpPr>
            <p:nvPr/>
          </p:nvSpPr>
          <p:spPr bwMode="auto">
            <a:xfrm flipH="1">
              <a:off x="1224" y="829"/>
              <a:ext cx="2620" cy="2324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91" name="Rectangle 71"/>
            <p:cNvSpPr>
              <a:spLocks noChangeArrowheads="1"/>
            </p:cNvSpPr>
            <p:nvPr/>
          </p:nvSpPr>
          <p:spPr bwMode="auto">
            <a:xfrm>
              <a:off x="3888" y="689"/>
              <a:ext cx="1045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S = MSC </a:t>
              </a:r>
              <a:endParaRPr lang="en-US"/>
            </a:p>
          </p:txBody>
        </p:sp>
      </p:grpSp>
      <p:grpSp>
        <p:nvGrpSpPr>
          <p:cNvPr id="4" name="Group 81"/>
          <p:cNvGrpSpPr>
            <a:grpSpLocks/>
          </p:cNvGrpSpPr>
          <p:nvPr/>
        </p:nvGrpSpPr>
        <p:grpSpPr bwMode="auto">
          <a:xfrm>
            <a:off x="1389063" y="2047875"/>
            <a:ext cx="3249612" cy="3373438"/>
            <a:chOff x="875" y="1290"/>
            <a:chExt cx="2047" cy="2125"/>
          </a:xfrm>
        </p:grpSpPr>
        <p:sp>
          <p:nvSpPr>
            <p:cNvPr id="5195" name="Line 75"/>
            <p:cNvSpPr>
              <a:spLocks noChangeShapeType="1"/>
            </p:cNvSpPr>
            <p:nvPr/>
          </p:nvSpPr>
          <p:spPr bwMode="auto">
            <a:xfrm flipH="1">
              <a:off x="875" y="1290"/>
              <a:ext cx="1602" cy="1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96" name="Freeform 76"/>
            <p:cNvSpPr>
              <a:spLocks/>
            </p:cNvSpPr>
            <p:nvPr/>
          </p:nvSpPr>
          <p:spPr bwMode="auto">
            <a:xfrm>
              <a:off x="875" y="1647"/>
              <a:ext cx="2047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47" y="0"/>
                </a:cxn>
                <a:cxn ang="0">
                  <a:pos x="2047" y="1768"/>
                </a:cxn>
              </a:cxnLst>
              <a:rect l="0" t="0" r="r" b="b"/>
              <a:pathLst>
                <a:path w="2047" h="1768">
                  <a:moveTo>
                    <a:pt x="0" y="0"/>
                  </a:moveTo>
                  <a:lnTo>
                    <a:pt x="2047" y="0"/>
                  </a:lnTo>
                  <a:lnTo>
                    <a:pt x="2047" y="1768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97" name="Freeform 77"/>
            <p:cNvSpPr>
              <a:spLocks/>
            </p:cNvSpPr>
            <p:nvPr/>
          </p:nvSpPr>
          <p:spPr bwMode="auto">
            <a:xfrm>
              <a:off x="875" y="2213"/>
              <a:ext cx="1411" cy="12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11" y="0"/>
                </a:cxn>
                <a:cxn ang="0">
                  <a:pos x="1411" y="1202"/>
                </a:cxn>
              </a:cxnLst>
              <a:rect l="0" t="0" r="r" b="b"/>
              <a:pathLst>
                <a:path w="1411" h="1202">
                  <a:moveTo>
                    <a:pt x="0" y="0"/>
                  </a:moveTo>
                  <a:lnTo>
                    <a:pt x="1411" y="0"/>
                  </a:lnTo>
                  <a:lnTo>
                    <a:pt x="1411" y="1202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98" name="Line 78"/>
            <p:cNvSpPr>
              <a:spLocks noChangeShapeType="1"/>
            </p:cNvSpPr>
            <p:nvPr/>
          </p:nvSpPr>
          <p:spPr bwMode="auto">
            <a:xfrm>
              <a:off x="2025" y="2213"/>
              <a:ext cx="1" cy="1202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99" name="Line 79"/>
            <p:cNvSpPr>
              <a:spLocks noChangeShapeType="1"/>
            </p:cNvSpPr>
            <p:nvPr/>
          </p:nvSpPr>
          <p:spPr bwMode="auto">
            <a:xfrm>
              <a:off x="1328" y="1647"/>
              <a:ext cx="1" cy="1768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00" name="Line 80"/>
            <p:cNvSpPr>
              <a:spLocks noChangeShapeType="1"/>
            </p:cNvSpPr>
            <p:nvPr/>
          </p:nvSpPr>
          <p:spPr bwMode="auto">
            <a:xfrm>
              <a:off x="1110" y="2213"/>
              <a:ext cx="1" cy="1202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00"/>
          <p:cNvGrpSpPr>
            <a:grpSpLocks/>
          </p:cNvGrpSpPr>
          <p:nvPr/>
        </p:nvGrpSpPr>
        <p:grpSpPr bwMode="auto">
          <a:xfrm>
            <a:off x="2841625" y="3222625"/>
            <a:ext cx="3711575" cy="2198688"/>
            <a:chOff x="1790" y="2030"/>
            <a:chExt cx="2338" cy="1385"/>
          </a:xfrm>
        </p:grpSpPr>
        <p:sp>
          <p:nvSpPr>
            <p:cNvPr id="5184" name="Rectangle 64"/>
            <p:cNvSpPr>
              <a:spLocks noChangeArrowheads="1"/>
            </p:cNvSpPr>
            <p:nvPr/>
          </p:nvSpPr>
          <p:spPr bwMode="auto">
            <a:xfrm>
              <a:off x="3814" y="3109"/>
              <a:ext cx="3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D</a:t>
              </a:r>
              <a:r>
                <a:rPr lang="en-US" sz="2600" i="1" baseline="-25000">
                  <a:solidFill>
                    <a:srgbClr val="000000"/>
                  </a:solidFill>
                  <a:latin typeface="Arial" charset="0"/>
                </a:rPr>
                <a:t>O</a:t>
              </a:r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US"/>
            </a:p>
          </p:txBody>
        </p:sp>
        <p:sp>
          <p:nvSpPr>
            <p:cNvPr id="5207" name="Line 87"/>
            <p:cNvSpPr>
              <a:spLocks noChangeShapeType="1"/>
            </p:cNvSpPr>
            <p:nvPr/>
          </p:nvSpPr>
          <p:spPr bwMode="auto">
            <a:xfrm flipV="1">
              <a:off x="3504" y="3264"/>
              <a:ext cx="240" cy="48"/>
            </a:xfrm>
            <a:prstGeom prst="line">
              <a:avLst/>
            </a:prstGeom>
            <a:noFill/>
            <a:ln w="27051">
              <a:solidFill>
                <a:srgbClr val="000000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09" name="Line 89"/>
            <p:cNvSpPr>
              <a:spLocks noChangeShapeType="1"/>
            </p:cNvSpPr>
            <p:nvPr/>
          </p:nvSpPr>
          <p:spPr bwMode="auto">
            <a:xfrm>
              <a:off x="1790" y="2030"/>
              <a:ext cx="1724" cy="1385"/>
            </a:xfrm>
            <a:prstGeom prst="line">
              <a:avLst/>
            </a:prstGeom>
            <a:noFill/>
            <a:ln w="825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99"/>
          <p:cNvGrpSpPr>
            <a:grpSpLocks/>
          </p:cNvGrpSpPr>
          <p:nvPr/>
        </p:nvGrpSpPr>
        <p:grpSpPr bwMode="auto">
          <a:xfrm>
            <a:off x="1389063" y="2047875"/>
            <a:ext cx="5735637" cy="2843213"/>
            <a:chOff x="875" y="1290"/>
            <a:chExt cx="3613" cy="1791"/>
          </a:xfrm>
        </p:grpSpPr>
        <p:sp>
          <p:nvSpPr>
            <p:cNvPr id="5189" name="Rectangle 69"/>
            <p:cNvSpPr>
              <a:spLocks noChangeArrowheads="1"/>
            </p:cNvSpPr>
            <p:nvPr/>
          </p:nvSpPr>
          <p:spPr bwMode="auto">
            <a:xfrm>
              <a:off x="3479" y="2831"/>
              <a:ext cx="10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D</a:t>
              </a:r>
              <a:r>
                <a:rPr lang="en-US" sz="2600" i="1" baseline="-25000">
                  <a:solidFill>
                    <a:srgbClr val="000000"/>
                  </a:solidFill>
                  <a:latin typeface="Arial" charset="0"/>
                </a:rPr>
                <a:t>M</a:t>
              </a:r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 = MSB </a:t>
              </a:r>
              <a:endParaRPr lang="en-US"/>
            </a:p>
          </p:txBody>
        </p:sp>
        <p:sp>
          <p:nvSpPr>
            <p:cNvPr id="5210" name="Freeform 90"/>
            <p:cNvSpPr>
              <a:spLocks/>
            </p:cNvSpPr>
            <p:nvPr/>
          </p:nvSpPr>
          <p:spPr bwMode="auto">
            <a:xfrm>
              <a:off x="875" y="1290"/>
              <a:ext cx="2978" cy="15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5" y="740"/>
                </a:cxn>
                <a:cxn ang="0">
                  <a:pos x="2978" y="1567"/>
                </a:cxn>
              </a:cxnLst>
              <a:rect l="0" t="0" r="r" b="b"/>
              <a:pathLst>
                <a:path w="2978" h="1567">
                  <a:moveTo>
                    <a:pt x="0" y="0"/>
                  </a:moveTo>
                  <a:lnTo>
                    <a:pt x="915" y="740"/>
                  </a:lnTo>
                  <a:lnTo>
                    <a:pt x="2978" y="1567"/>
                  </a:lnTo>
                </a:path>
              </a:pathLst>
            </a:custGeom>
            <a:noFill/>
            <a:ln w="82550">
              <a:solidFill>
                <a:srgbClr val="0066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12" name="Oval 92"/>
          <p:cNvSpPr>
            <a:spLocks noChangeArrowheads="1"/>
          </p:cNvSpPr>
          <p:nvPr/>
        </p:nvSpPr>
        <p:spPr bwMode="auto">
          <a:xfrm>
            <a:off x="3530600" y="3414713"/>
            <a:ext cx="168275" cy="182562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3" name="Freeform 93"/>
          <p:cNvSpPr>
            <a:spLocks/>
          </p:cNvSpPr>
          <p:nvPr/>
        </p:nvSpPr>
        <p:spPr bwMode="auto">
          <a:xfrm>
            <a:off x="1389063" y="984250"/>
            <a:ext cx="7326312" cy="44370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795"/>
              </a:cxn>
              <a:cxn ang="0">
                <a:pos x="4615" y="2795"/>
              </a:cxn>
            </a:cxnLst>
            <a:rect l="0" t="0" r="r" b="b"/>
            <a:pathLst>
              <a:path w="4615" h="2795">
                <a:moveTo>
                  <a:pt x="0" y="0"/>
                </a:moveTo>
                <a:lnTo>
                  <a:pt x="0" y="2795"/>
                </a:lnTo>
                <a:lnTo>
                  <a:pt x="4615" y="2795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104"/>
          <p:cNvGrpSpPr>
            <a:grpSpLocks/>
          </p:cNvGrpSpPr>
          <p:nvPr/>
        </p:nvGrpSpPr>
        <p:grpSpPr bwMode="auto">
          <a:xfrm>
            <a:off x="1389063" y="3154363"/>
            <a:ext cx="2474912" cy="2266950"/>
            <a:chOff x="875" y="1987"/>
            <a:chExt cx="1559" cy="1428"/>
          </a:xfrm>
        </p:grpSpPr>
        <p:sp>
          <p:nvSpPr>
            <p:cNvPr id="5202" name="Rectangle 82"/>
            <p:cNvSpPr>
              <a:spLocks noChangeArrowheads="1"/>
            </p:cNvSpPr>
            <p:nvPr/>
          </p:nvSpPr>
          <p:spPr bwMode="auto">
            <a:xfrm>
              <a:off x="1488" y="3110"/>
              <a:ext cx="2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D</a:t>
              </a:r>
              <a:r>
                <a:rPr lang="en-US" sz="2600" i="1" baseline="-25000">
                  <a:solidFill>
                    <a:srgbClr val="000000"/>
                  </a:solidFill>
                  <a:latin typeface="Arial" charset="0"/>
                </a:rPr>
                <a:t>L</a:t>
              </a:r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US"/>
            </a:p>
          </p:txBody>
        </p:sp>
        <p:sp>
          <p:nvSpPr>
            <p:cNvPr id="5206" name="Line 86"/>
            <p:cNvSpPr>
              <a:spLocks noChangeShapeType="1"/>
            </p:cNvSpPr>
            <p:nvPr/>
          </p:nvSpPr>
          <p:spPr bwMode="auto">
            <a:xfrm flipH="1">
              <a:off x="1680" y="3024"/>
              <a:ext cx="192" cy="144"/>
            </a:xfrm>
            <a:prstGeom prst="line">
              <a:avLst/>
            </a:prstGeom>
            <a:noFill/>
            <a:ln w="27051">
              <a:solidFill>
                <a:srgbClr val="000000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92" name="Line 72"/>
            <p:cNvSpPr>
              <a:spLocks noChangeShapeType="1"/>
            </p:cNvSpPr>
            <p:nvPr/>
          </p:nvSpPr>
          <p:spPr bwMode="auto">
            <a:xfrm>
              <a:off x="875" y="1987"/>
              <a:ext cx="1559" cy="1428"/>
            </a:xfrm>
            <a:prstGeom prst="line">
              <a:avLst/>
            </a:prstGeom>
            <a:noFill/>
            <a:ln w="825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105"/>
          <p:cNvGrpSpPr>
            <a:grpSpLocks/>
          </p:cNvGrpSpPr>
          <p:nvPr/>
        </p:nvGrpSpPr>
        <p:grpSpPr bwMode="auto">
          <a:xfrm>
            <a:off x="3960813" y="2062163"/>
            <a:ext cx="4344987" cy="3359150"/>
            <a:chOff x="2495" y="1299"/>
            <a:chExt cx="2737" cy="2116"/>
          </a:xfrm>
        </p:grpSpPr>
        <p:sp>
          <p:nvSpPr>
            <p:cNvPr id="5193" name="Line 73"/>
            <p:cNvSpPr>
              <a:spLocks noChangeShapeType="1"/>
            </p:cNvSpPr>
            <p:nvPr/>
          </p:nvSpPr>
          <p:spPr bwMode="auto">
            <a:xfrm>
              <a:off x="2495" y="1299"/>
              <a:ext cx="2629" cy="2116"/>
            </a:xfrm>
            <a:prstGeom prst="line">
              <a:avLst/>
            </a:prstGeom>
            <a:noFill/>
            <a:ln w="825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08" name="Line 88"/>
            <p:cNvSpPr>
              <a:spLocks noChangeShapeType="1"/>
            </p:cNvSpPr>
            <p:nvPr/>
          </p:nvSpPr>
          <p:spPr bwMode="auto">
            <a:xfrm flipV="1">
              <a:off x="4704" y="2832"/>
              <a:ext cx="192" cy="144"/>
            </a:xfrm>
            <a:prstGeom prst="line">
              <a:avLst/>
            </a:prstGeom>
            <a:noFill/>
            <a:ln w="27051">
              <a:solidFill>
                <a:srgbClr val="000000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04" name="Rectangle 84"/>
            <p:cNvSpPr>
              <a:spLocks noChangeArrowheads="1"/>
            </p:cNvSpPr>
            <p:nvPr/>
          </p:nvSpPr>
          <p:spPr bwMode="auto">
            <a:xfrm>
              <a:off x="4929" y="2544"/>
              <a:ext cx="2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D' </a:t>
              </a:r>
              <a:endParaRPr lang="en-US"/>
            </a:p>
          </p:txBody>
        </p:sp>
        <p:sp>
          <p:nvSpPr>
            <p:cNvPr id="5215" name="Rectangle 95"/>
            <p:cNvSpPr>
              <a:spLocks noChangeArrowheads="1"/>
            </p:cNvSpPr>
            <p:nvPr/>
          </p:nvSpPr>
          <p:spPr bwMode="auto">
            <a:xfrm>
              <a:off x="5003" y="2605"/>
              <a:ext cx="229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600" i="1" baseline="-25000">
                  <a:solidFill>
                    <a:srgbClr val="000000"/>
                  </a:solidFill>
                  <a:latin typeface="Arial" charset="0"/>
                </a:rPr>
                <a:t>M</a:t>
              </a:r>
            </a:p>
          </p:txBody>
        </p:sp>
      </p:grpSp>
      <p:sp>
        <p:nvSpPr>
          <p:cNvPr id="5211" name="Oval 91"/>
          <p:cNvSpPr>
            <a:spLocks noChangeArrowheads="1"/>
          </p:cNvSpPr>
          <p:nvPr/>
        </p:nvSpPr>
        <p:spPr bwMode="auto">
          <a:xfrm>
            <a:off x="4540250" y="2517775"/>
            <a:ext cx="180975" cy="166688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3" grpId="0" build="p" autoUpdateAnimBg="0" advAuto="0"/>
      <p:bldP spid="5186" grpId="0" build="p" autoUpdateAnimBg="0" advAuto="0"/>
      <p:bldP spid="5212" grpId="0" animBg="1"/>
      <p:bldP spid="52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cs typeface="Arial" charset="0"/>
              </a:rPr>
              <a:t>Implications</a:t>
            </a:r>
            <a:endParaRPr lang="en-US" b="0" dirty="0">
              <a:cs typeface="Arial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Increase in Prices of Medical Services</a:t>
            </a:r>
          </a:p>
          <a:p>
            <a:r>
              <a:rPr lang="en-US" dirty="0" smtClean="0"/>
              <a:t>Tax payers finance the program</a:t>
            </a:r>
          </a:p>
          <a:p>
            <a:r>
              <a:rPr lang="en-US" dirty="0" smtClean="0"/>
              <a:t>Tax payers face the higher medical service prices for themselves</a:t>
            </a:r>
          </a:p>
          <a:p>
            <a:r>
              <a:rPr lang="en-US" dirty="0" smtClean="0"/>
              <a:t>Overall decrease in real incomes of tax payers</a:t>
            </a:r>
          </a:p>
          <a:p>
            <a:r>
              <a:rPr lang="en-US" dirty="0" smtClean="0"/>
              <a:t>Losses in efficiency as well as changes in income distribution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Subsidizing Housing</a:t>
            </a:r>
            <a:r>
              <a:rPr lang="en-US"/>
              <a:t>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848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Providing an Apartment:</a:t>
            </a:r>
            <a:r>
              <a:rPr lang="en-US" sz="2800">
                <a:latin typeface="Arial" charset="0"/>
                <a:cs typeface="Arial" charset="0"/>
              </a:rPr>
              <a:t> This subsidy allocates a standard apartment to an eligible recipient. With this type of subsidy the recipient cannot supplement the subsidy with their cash. It is a “take it or leave it” option.</a:t>
            </a:r>
            <a:endParaRPr lang="en-US" sz="28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Housing Vouchers:</a:t>
            </a:r>
            <a:r>
              <a:rPr lang="en-US" sz="2800">
                <a:latin typeface="Arial" charset="0"/>
                <a:cs typeface="Arial" charset="0"/>
              </a:rPr>
              <a:t> This subsidy allows the recipient a particular allotment of vouchers to rent housing but the recipient may supplement the subsidy with their cash.</a:t>
            </a:r>
            <a:endParaRPr lang="en-US" sz="28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Cash:</a:t>
            </a:r>
            <a:r>
              <a:rPr lang="en-US" sz="2800">
                <a:latin typeface="Arial" charset="0"/>
                <a:cs typeface="Arial" charset="0"/>
              </a:rPr>
              <a:t> This subsidy is not restricted to spending on housing.</a:t>
            </a:r>
            <a:r>
              <a:rPr lang="en-US" sz="280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dirty="0" smtClean="0">
                <a:cs typeface="Arial" charset="0"/>
              </a:rPr>
              <a:t>Public </a:t>
            </a:r>
            <a:r>
              <a:rPr lang="en-US" dirty="0">
                <a:cs typeface="Arial" charset="0"/>
              </a:rPr>
              <a:t>Housing</a:t>
            </a:r>
            <a:r>
              <a:rPr lang="en-US" dirty="0"/>
              <a:t>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848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Government constructed low cost housing for low income families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Rented at well below market rates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Public Housing are expected to increase recipient's housing consumption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Might reduce housing consumption due to lack of freedom of choice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Suppose Government offers housing at $30 per room where the rent for 3 bedroom apartment is 90 $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The same goes for rent in the market for $300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2400" dirty="0" smtClean="0"/>
              <a:t>Eligibility </a:t>
            </a:r>
            <a:r>
              <a:rPr lang="en-US" sz="2400" dirty="0"/>
              <a:t>for Public Housing and the Effect on Housing Consumption</a:t>
            </a:r>
          </a:p>
        </p:txBody>
      </p:sp>
      <p:sp>
        <p:nvSpPr>
          <p:cNvPr id="6193" name="Rectangle 49"/>
          <p:cNvSpPr>
            <a:spLocks noChangeArrowheads="1"/>
          </p:cNvSpPr>
          <p:nvPr/>
        </p:nvSpPr>
        <p:spPr bwMode="auto">
          <a:xfrm rot="16200000">
            <a:off x="-1816894" y="3069432"/>
            <a:ext cx="4516437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600" b="1">
                <a:solidFill>
                  <a:srgbClr val="660066"/>
                </a:solidFill>
                <a:latin typeface="Arial" charset="0"/>
              </a:rPr>
              <a:t>Expenditure on Other Goods</a:t>
            </a:r>
          </a:p>
          <a:p>
            <a:pPr algn="ctr"/>
            <a:r>
              <a:rPr lang="en-US" sz="2600" b="1">
                <a:solidFill>
                  <a:srgbClr val="660066"/>
                </a:solidFill>
                <a:latin typeface="Arial" charset="0"/>
              </a:rPr>
              <a:t> per Month (Dollars) </a:t>
            </a:r>
            <a:endParaRPr lang="en-US"/>
          </a:p>
        </p:txBody>
      </p:sp>
      <p:sp>
        <p:nvSpPr>
          <p:cNvPr id="6194" name="Rectangle 50"/>
          <p:cNvSpPr>
            <a:spLocks noChangeArrowheads="1"/>
          </p:cNvSpPr>
          <p:nvPr/>
        </p:nvSpPr>
        <p:spPr bwMode="auto">
          <a:xfrm>
            <a:off x="1465263" y="6208713"/>
            <a:ext cx="7485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Housing per Month (Number of Rooms Rented) </a:t>
            </a:r>
            <a:endParaRPr lang="en-US"/>
          </a:p>
        </p:txBody>
      </p:sp>
      <p:sp>
        <p:nvSpPr>
          <p:cNvPr id="6195" name="Rectangle 51"/>
          <p:cNvSpPr>
            <a:spLocks noChangeArrowheads="1"/>
          </p:cNvSpPr>
          <p:nvPr/>
        </p:nvSpPr>
        <p:spPr bwMode="auto">
          <a:xfrm>
            <a:off x="2087563" y="5862638"/>
            <a:ext cx="276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0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6199" name="Rectangle 55"/>
          <p:cNvSpPr>
            <a:spLocks noChangeArrowheads="1"/>
          </p:cNvSpPr>
          <p:nvPr/>
        </p:nvSpPr>
        <p:spPr bwMode="auto">
          <a:xfrm>
            <a:off x="871538" y="1895475"/>
            <a:ext cx="1112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800 = 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I</a:t>
            </a:r>
            <a:r>
              <a:rPr lang="en-US" sz="2600">
                <a:solidFill>
                  <a:srgbClr val="660066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6200" name="Rectangle 56"/>
          <p:cNvSpPr>
            <a:spLocks noChangeArrowheads="1"/>
          </p:cNvSpPr>
          <p:nvPr/>
        </p:nvSpPr>
        <p:spPr bwMode="auto">
          <a:xfrm>
            <a:off x="1617663" y="2573338"/>
            <a:ext cx="366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M </a:t>
            </a:r>
            <a:endParaRPr lang="en-US" i="1"/>
          </a:p>
        </p:txBody>
      </p:sp>
      <p:sp>
        <p:nvSpPr>
          <p:cNvPr id="6201" name="Rectangle 57"/>
          <p:cNvSpPr>
            <a:spLocks noChangeArrowheads="1"/>
          </p:cNvSpPr>
          <p:nvPr/>
        </p:nvSpPr>
        <p:spPr bwMode="auto">
          <a:xfrm>
            <a:off x="1654175" y="3251200"/>
            <a:ext cx="33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H </a:t>
            </a:r>
            <a:endParaRPr lang="en-US" i="1"/>
          </a:p>
        </p:txBody>
      </p:sp>
      <p:sp>
        <p:nvSpPr>
          <p:cNvPr id="6202" name="Rectangle 58"/>
          <p:cNvSpPr>
            <a:spLocks noChangeArrowheads="1"/>
          </p:cNvSpPr>
          <p:nvPr/>
        </p:nvSpPr>
        <p:spPr bwMode="auto">
          <a:xfrm>
            <a:off x="762000" y="3762375"/>
            <a:ext cx="1222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 400= 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F</a:t>
            </a:r>
            <a:r>
              <a:rPr lang="en-US" sz="2600">
                <a:solidFill>
                  <a:srgbClr val="660066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6203" name="Rectangle 59"/>
          <p:cNvSpPr>
            <a:spLocks noChangeArrowheads="1"/>
          </p:cNvSpPr>
          <p:nvPr/>
        </p:nvSpPr>
        <p:spPr bwMode="auto">
          <a:xfrm>
            <a:off x="3373438" y="3513138"/>
            <a:ext cx="257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J </a:t>
            </a:r>
            <a:endParaRPr lang="en-US"/>
          </a:p>
        </p:txBody>
      </p:sp>
      <p:sp>
        <p:nvSpPr>
          <p:cNvPr id="6204" name="Rectangle 60"/>
          <p:cNvSpPr>
            <a:spLocks noChangeArrowheads="1"/>
          </p:cNvSpPr>
          <p:nvPr/>
        </p:nvSpPr>
        <p:spPr bwMode="auto">
          <a:xfrm>
            <a:off x="7588250" y="5295900"/>
            <a:ext cx="312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B </a:t>
            </a:r>
            <a:endParaRPr lang="en-US"/>
          </a:p>
        </p:txBody>
      </p:sp>
      <p:sp>
        <p:nvSpPr>
          <p:cNvPr id="6205" name="Rectangle 61"/>
          <p:cNvSpPr>
            <a:spLocks noChangeArrowheads="1"/>
          </p:cNvSpPr>
          <p:nvPr/>
        </p:nvSpPr>
        <p:spPr bwMode="auto">
          <a:xfrm>
            <a:off x="6524625" y="5295900"/>
            <a:ext cx="312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A </a:t>
            </a:r>
            <a:endParaRPr lang="en-US"/>
          </a:p>
        </p:txBody>
      </p:sp>
      <p:sp>
        <p:nvSpPr>
          <p:cNvPr id="6206" name="Rectangle 62"/>
          <p:cNvSpPr>
            <a:spLocks noChangeArrowheads="1"/>
          </p:cNvSpPr>
          <p:nvPr/>
        </p:nvSpPr>
        <p:spPr bwMode="auto">
          <a:xfrm>
            <a:off x="2322513" y="2863850"/>
            <a:ext cx="644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Arial" charset="0"/>
              </a:rPr>
              <a:t>210 </a:t>
            </a:r>
            <a:endParaRPr lang="en-US"/>
          </a:p>
        </p:txBody>
      </p:sp>
      <p:sp>
        <p:nvSpPr>
          <p:cNvPr id="6207" name="Rectangle 63"/>
          <p:cNvSpPr>
            <a:spLocks noChangeArrowheads="1"/>
          </p:cNvSpPr>
          <p:nvPr/>
        </p:nvSpPr>
        <p:spPr bwMode="auto">
          <a:xfrm>
            <a:off x="2284413" y="1905000"/>
            <a:ext cx="644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Arial" charset="0"/>
              </a:rPr>
              <a:t>210 </a:t>
            </a:r>
            <a:endParaRPr lang="en-US"/>
          </a:p>
        </p:txBody>
      </p:sp>
      <p:sp>
        <p:nvSpPr>
          <p:cNvPr id="6208" name="Rectangle 64"/>
          <p:cNvSpPr>
            <a:spLocks noChangeArrowheads="1"/>
          </p:cNvSpPr>
          <p:nvPr/>
        </p:nvSpPr>
        <p:spPr bwMode="auto">
          <a:xfrm>
            <a:off x="4216400" y="5862638"/>
            <a:ext cx="276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4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6209" name="Rectangle 65"/>
          <p:cNvSpPr>
            <a:spLocks noChangeArrowheads="1"/>
          </p:cNvSpPr>
          <p:nvPr/>
        </p:nvSpPr>
        <p:spPr bwMode="auto">
          <a:xfrm>
            <a:off x="3870325" y="3995738"/>
            <a:ext cx="433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600" baseline="-25000">
                <a:solidFill>
                  <a:srgbClr val="000000"/>
                </a:solidFill>
                <a:latin typeface="Arial" charset="0"/>
              </a:rPr>
              <a:t>1</a:t>
            </a:r>
            <a:r>
              <a:rPr lang="en-US" sz="2600" i="1">
                <a:solidFill>
                  <a:srgbClr val="000000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6211" name="Rectangle 67"/>
          <p:cNvSpPr>
            <a:spLocks noChangeArrowheads="1"/>
          </p:cNvSpPr>
          <p:nvPr/>
        </p:nvSpPr>
        <p:spPr bwMode="auto">
          <a:xfrm>
            <a:off x="5599113" y="4508500"/>
            <a:ext cx="450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U</a:t>
            </a:r>
            <a:r>
              <a:rPr lang="en-US" sz="2600" baseline="-25000">
                <a:solidFill>
                  <a:srgbClr val="000000"/>
                </a:solidFill>
                <a:latin typeface="Arial" charset="0"/>
              </a:rPr>
              <a:t>1</a:t>
            </a:r>
            <a:r>
              <a:rPr lang="en-US" sz="2600" i="1">
                <a:solidFill>
                  <a:srgbClr val="000000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6213" name="Rectangle 69"/>
          <p:cNvSpPr>
            <a:spLocks noChangeArrowheads="1"/>
          </p:cNvSpPr>
          <p:nvPr/>
        </p:nvSpPr>
        <p:spPr bwMode="auto">
          <a:xfrm>
            <a:off x="6538913" y="4521200"/>
            <a:ext cx="450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U</a:t>
            </a:r>
            <a:r>
              <a:rPr lang="en-US" sz="2600" baseline="-2500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n-US" sz="2600" i="1">
                <a:solidFill>
                  <a:srgbClr val="000000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6745288" y="4189413"/>
            <a:ext cx="450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U</a:t>
            </a:r>
            <a:r>
              <a:rPr lang="en-US" sz="2600" baseline="-25000">
                <a:solidFill>
                  <a:srgbClr val="000000"/>
                </a:solidFill>
                <a:latin typeface="Arial" charset="0"/>
              </a:rPr>
              <a:t>3</a:t>
            </a:r>
            <a:r>
              <a:rPr lang="en-US" sz="2600" i="1">
                <a:solidFill>
                  <a:srgbClr val="000000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6217" name="Rectangle 73"/>
          <p:cNvSpPr>
            <a:spLocks noChangeArrowheads="1"/>
          </p:cNvSpPr>
          <p:nvPr/>
        </p:nvSpPr>
        <p:spPr bwMode="auto">
          <a:xfrm>
            <a:off x="1736725" y="1219200"/>
            <a:ext cx="247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I</a:t>
            </a:r>
            <a:r>
              <a:rPr lang="en-US" sz="2600">
                <a:solidFill>
                  <a:srgbClr val="660066"/>
                </a:solidFill>
                <a:latin typeface="Arial" charset="0"/>
              </a:rPr>
              <a:t>' </a:t>
            </a:r>
            <a:endParaRPr lang="en-US"/>
          </a:p>
        </p:txBody>
      </p:sp>
      <p:sp>
        <p:nvSpPr>
          <p:cNvPr id="6218" name="Line 74"/>
          <p:cNvSpPr>
            <a:spLocks noChangeShapeType="1"/>
          </p:cNvSpPr>
          <p:nvPr/>
        </p:nvSpPr>
        <p:spPr bwMode="auto">
          <a:xfrm>
            <a:off x="2101850" y="1371600"/>
            <a:ext cx="5376863" cy="4325938"/>
          </a:xfrm>
          <a:prstGeom prst="line">
            <a:avLst/>
          </a:prstGeom>
          <a:noFill/>
          <a:ln w="825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19" name="Line 75"/>
          <p:cNvSpPr>
            <a:spLocks noChangeShapeType="1"/>
          </p:cNvSpPr>
          <p:nvPr/>
        </p:nvSpPr>
        <p:spPr bwMode="auto">
          <a:xfrm>
            <a:off x="2101850" y="2144713"/>
            <a:ext cx="4311650" cy="3552825"/>
          </a:xfrm>
          <a:prstGeom prst="line">
            <a:avLst/>
          </a:prstGeom>
          <a:noFill/>
          <a:ln w="825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2101850" y="3457575"/>
            <a:ext cx="2625725" cy="2239963"/>
            <a:chOff x="1324" y="2326"/>
            <a:chExt cx="1654" cy="1411"/>
          </a:xfrm>
        </p:grpSpPr>
        <p:sp>
          <p:nvSpPr>
            <p:cNvPr id="6221" name="Freeform 77"/>
            <p:cNvSpPr>
              <a:spLocks/>
            </p:cNvSpPr>
            <p:nvPr/>
          </p:nvSpPr>
          <p:spPr bwMode="auto">
            <a:xfrm>
              <a:off x="1324" y="2631"/>
              <a:ext cx="1384" cy="11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84" y="0"/>
                </a:cxn>
                <a:cxn ang="0">
                  <a:pos x="1384" y="1106"/>
                </a:cxn>
              </a:cxnLst>
              <a:rect l="0" t="0" r="r" b="b"/>
              <a:pathLst>
                <a:path w="1384" h="1106">
                  <a:moveTo>
                    <a:pt x="0" y="0"/>
                  </a:moveTo>
                  <a:lnTo>
                    <a:pt x="1384" y="0"/>
                  </a:lnTo>
                  <a:lnTo>
                    <a:pt x="1384" y="1106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2" name="Freeform 78"/>
            <p:cNvSpPr>
              <a:spLocks/>
            </p:cNvSpPr>
            <p:nvPr/>
          </p:nvSpPr>
          <p:spPr bwMode="auto">
            <a:xfrm>
              <a:off x="1324" y="2326"/>
              <a:ext cx="1654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54" y="0"/>
                </a:cxn>
                <a:cxn ang="0">
                  <a:pos x="1654" y="1411"/>
                </a:cxn>
              </a:cxnLst>
              <a:rect l="0" t="0" r="r" b="b"/>
              <a:pathLst>
                <a:path w="1654" h="1411">
                  <a:moveTo>
                    <a:pt x="0" y="0"/>
                  </a:moveTo>
                  <a:lnTo>
                    <a:pt x="1654" y="0"/>
                  </a:lnTo>
                  <a:lnTo>
                    <a:pt x="1654" y="1411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27" name="Line 83"/>
          <p:cNvSpPr>
            <a:spLocks noChangeShapeType="1"/>
          </p:cNvSpPr>
          <p:nvPr/>
        </p:nvSpPr>
        <p:spPr bwMode="auto">
          <a:xfrm flipV="1">
            <a:off x="3690938" y="3444875"/>
            <a:ext cx="1587" cy="2252663"/>
          </a:xfrm>
          <a:prstGeom prst="line">
            <a:avLst/>
          </a:pr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28" name="Freeform 84"/>
          <p:cNvSpPr>
            <a:spLocks/>
          </p:cNvSpPr>
          <p:nvPr/>
        </p:nvSpPr>
        <p:spPr bwMode="auto">
          <a:xfrm>
            <a:off x="2101850" y="2628900"/>
            <a:ext cx="1589088" cy="815975"/>
          </a:xfrm>
          <a:custGeom>
            <a:avLst/>
            <a:gdLst/>
            <a:ahLst/>
            <a:cxnLst>
              <a:cxn ang="0">
                <a:pos x="1001" y="514"/>
              </a:cxn>
              <a:cxn ang="0">
                <a:pos x="1001" y="0"/>
              </a:cxn>
              <a:cxn ang="0">
                <a:pos x="0" y="0"/>
              </a:cxn>
            </a:cxnLst>
            <a:rect l="0" t="0" r="r" b="b"/>
            <a:pathLst>
              <a:path w="1001" h="514">
                <a:moveTo>
                  <a:pt x="1001" y="514"/>
                </a:moveTo>
                <a:lnTo>
                  <a:pt x="1001" y="0"/>
                </a:lnTo>
                <a:lnTo>
                  <a:pt x="0" y="0"/>
                </a:lnTo>
              </a:path>
            </a:pathLst>
          </a:cu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29" name="Rectangle 85"/>
          <p:cNvSpPr>
            <a:spLocks noChangeArrowheads="1"/>
          </p:cNvSpPr>
          <p:nvPr/>
        </p:nvSpPr>
        <p:spPr bwMode="auto">
          <a:xfrm>
            <a:off x="2584450" y="5862638"/>
            <a:ext cx="276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1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6230" name="Rectangle 86"/>
          <p:cNvSpPr>
            <a:spLocks noChangeArrowheads="1"/>
          </p:cNvSpPr>
          <p:nvPr/>
        </p:nvSpPr>
        <p:spPr bwMode="auto">
          <a:xfrm>
            <a:off x="3579813" y="5862638"/>
            <a:ext cx="276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3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6231" name="Rectangle 87"/>
          <p:cNvSpPr>
            <a:spLocks noChangeArrowheads="1"/>
          </p:cNvSpPr>
          <p:nvPr/>
        </p:nvSpPr>
        <p:spPr bwMode="auto">
          <a:xfrm>
            <a:off x="3082925" y="5862638"/>
            <a:ext cx="276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2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6232" name="Rectangle 88"/>
          <p:cNvSpPr>
            <a:spLocks noChangeArrowheads="1"/>
          </p:cNvSpPr>
          <p:nvPr/>
        </p:nvSpPr>
        <p:spPr bwMode="auto">
          <a:xfrm>
            <a:off x="4630738" y="5862638"/>
            <a:ext cx="276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5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6233" name="Rectangle 89"/>
          <p:cNvSpPr>
            <a:spLocks noChangeArrowheads="1"/>
          </p:cNvSpPr>
          <p:nvPr/>
        </p:nvSpPr>
        <p:spPr bwMode="auto">
          <a:xfrm>
            <a:off x="5059363" y="5862638"/>
            <a:ext cx="276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6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6234" name="Rectangle 90"/>
          <p:cNvSpPr>
            <a:spLocks noChangeArrowheads="1"/>
          </p:cNvSpPr>
          <p:nvPr/>
        </p:nvSpPr>
        <p:spPr bwMode="auto">
          <a:xfrm>
            <a:off x="5487988" y="5862638"/>
            <a:ext cx="276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7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6235" name="Freeform 91"/>
          <p:cNvSpPr>
            <a:spLocks/>
          </p:cNvSpPr>
          <p:nvPr/>
        </p:nvSpPr>
        <p:spPr bwMode="auto">
          <a:xfrm>
            <a:off x="2101850" y="901700"/>
            <a:ext cx="6592888" cy="47958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021"/>
              </a:cxn>
              <a:cxn ang="0">
                <a:pos x="4153" y="3021"/>
              </a:cxn>
            </a:cxnLst>
            <a:rect l="0" t="0" r="r" b="b"/>
            <a:pathLst>
              <a:path w="4153" h="3021">
                <a:moveTo>
                  <a:pt x="0" y="0"/>
                </a:moveTo>
                <a:lnTo>
                  <a:pt x="0" y="3021"/>
                </a:lnTo>
                <a:lnTo>
                  <a:pt x="4153" y="3021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36" name="Oval 92"/>
          <p:cNvSpPr>
            <a:spLocks noChangeArrowheads="1"/>
          </p:cNvSpPr>
          <p:nvPr/>
        </p:nvSpPr>
        <p:spPr bwMode="auto">
          <a:xfrm>
            <a:off x="6316663" y="5584825"/>
            <a:ext cx="166687" cy="182563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37" name="Oval 93"/>
          <p:cNvSpPr>
            <a:spLocks noChangeArrowheads="1"/>
          </p:cNvSpPr>
          <p:nvPr/>
        </p:nvSpPr>
        <p:spPr bwMode="auto">
          <a:xfrm>
            <a:off x="7380288" y="5584825"/>
            <a:ext cx="168275" cy="182563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" name="AutoShape 103"/>
          <p:cNvSpPr>
            <a:spLocks/>
          </p:cNvSpPr>
          <p:nvPr/>
        </p:nvSpPr>
        <p:spPr bwMode="auto">
          <a:xfrm>
            <a:off x="2171700" y="1524000"/>
            <a:ext cx="76200" cy="609600"/>
          </a:xfrm>
          <a:prstGeom prst="rightBrace">
            <a:avLst>
              <a:gd name="adj1" fmla="val 666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8" name="AutoShape 104"/>
          <p:cNvSpPr>
            <a:spLocks/>
          </p:cNvSpPr>
          <p:nvPr/>
        </p:nvSpPr>
        <p:spPr bwMode="auto">
          <a:xfrm>
            <a:off x="1905000" y="2241550"/>
            <a:ext cx="76200" cy="381000"/>
          </a:xfrm>
          <a:prstGeom prst="leftBrace">
            <a:avLst>
              <a:gd name="adj1" fmla="val 416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9" name="AutoShape 105"/>
          <p:cNvSpPr>
            <a:spLocks/>
          </p:cNvSpPr>
          <p:nvPr/>
        </p:nvSpPr>
        <p:spPr bwMode="auto">
          <a:xfrm>
            <a:off x="2190750" y="2743200"/>
            <a:ext cx="76200" cy="609600"/>
          </a:xfrm>
          <a:prstGeom prst="rightBrace">
            <a:avLst>
              <a:gd name="adj1" fmla="val 6666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50" name="Rectangle 106"/>
          <p:cNvSpPr>
            <a:spLocks noChangeArrowheads="1"/>
          </p:cNvSpPr>
          <p:nvPr/>
        </p:nvSpPr>
        <p:spPr bwMode="auto">
          <a:xfrm>
            <a:off x="1444625" y="2241550"/>
            <a:ext cx="460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Arial" charset="0"/>
              </a:rPr>
              <a:t>90 </a:t>
            </a:r>
            <a:endParaRPr lang="en-US"/>
          </a:p>
        </p:txBody>
      </p:sp>
      <p:sp>
        <p:nvSpPr>
          <p:cNvPr id="6252" name="Freeform 108"/>
          <p:cNvSpPr>
            <a:spLocks/>
          </p:cNvSpPr>
          <p:nvPr/>
        </p:nvSpPr>
        <p:spPr bwMode="auto">
          <a:xfrm>
            <a:off x="3810000" y="2209800"/>
            <a:ext cx="28956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4" y="1344"/>
              </a:cxn>
            </a:cxnLst>
            <a:rect l="0" t="0" r="r" b="b"/>
            <a:pathLst>
              <a:path w="1824" h="1344">
                <a:moveTo>
                  <a:pt x="0" y="0"/>
                </a:moveTo>
                <a:cubicBezTo>
                  <a:pt x="422" y="735"/>
                  <a:pt x="720" y="1078"/>
                  <a:pt x="1824" y="1344"/>
                </a:cubicBezTo>
              </a:path>
            </a:pathLst>
          </a:custGeom>
          <a:noFill/>
          <a:ln w="76200" cmpd="sng">
            <a:solidFill>
              <a:srgbClr val="006600"/>
            </a:solidFill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53" name="Freeform 109"/>
          <p:cNvSpPr>
            <a:spLocks/>
          </p:cNvSpPr>
          <p:nvPr/>
        </p:nvSpPr>
        <p:spPr bwMode="auto">
          <a:xfrm>
            <a:off x="3581400" y="2286000"/>
            <a:ext cx="2895600" cy="2362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24" y="1488"/>
              </a:cxn>
            </a:cxnLst>
            <a:rect l="0" t="0" r="r" b="b"/>
            <a:pathLst>
              <a:path w="1824" h="1488">
                <a:moveTo>
                  <a:pt x="0" y="0"/>
                </a:moveTo>
                <a:cubicBezTo>
                  <a:pt x="173" y="836"/>
                  <a:pt x="1232" y="1299"/>
                  <a:pt x="1824" y="1488"/>
                </a:cubicBezTo>
              </a:path>
            </a:pathLst>
          </a:custGeom>
          <a:noFill/>
          <a:ln w="76200" cmpd="sng">
            <a:solidFill>
              <a:srgbClr val="006600"/>
            </a:solidFill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54" name="Freeform 110"/>
          <p:cNvSpPr>
            <a:spLocks/>
          </p:cNvSpPr>
          <p:nvPr/>
        </p:nvSpPr>
        <p:spPr bwMode="auto">
          <a:xfrm>
            <a:off x="3124200" y="2514600"/>
            <a:ext cx="23622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88" y="1344"/>
              </a:cxn>
            </a:cxnLst>
            <a:rect l="0" t="0" r="r" b="b"/>
            <a:pathLst>
              <a:path w="1488" h="1344">
                <a:moveTo>
                  <a:pt x="0" y="0"/>
                </a:moveTo>
                <a:cubicBezTo>
                  <a:pt x="258" y="737"/>
                  <a:pt x="1202" y="1209"/>
                  <a:pt x="1488" y="1344"/>
                </a:cubicBezTo>
              </a:path>
            </a:pathLst>
          </a:custGeom>
          <a:noFill/>
          <a:ln w="76200" cmpd="sng">
            <a:solidFill>
              <a:srgbClr val="006600"/>
            </a:solidFill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2" name="Oval 98"/>
          <p:cNvSpPr>
            <a:spLocks noChangeArrowheads="1"/>
          </p:cNvSpPr>
          <p:nvPr/>
        </p:nvSpPr>
        <p:spPr bwMode="auto">
          <a:xfrm>
            <a:off x="3598863" y="2530475"/>
            <a:ext cx="180975" cy="1682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3" name="Oval 99"/>
          <p:cNvSpPr>
            <a:spLocks noChangeArrowheads="1"/>
          </p:cNvSpPr>
          <p:nvPr/>
        </p:nvSpPr>
        <p:spPr bwMode="auto">
          <a:xfrm>
            <a:off x="3598863" y="3346450"/>
            <a:ext cx="180975" cy="1682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4" name="Oval 100"/>
          <p:cNvSpPr>
            <a:spLocks noChangeArrowheads="1"/>
          </p:cNvSpPr>
          <p:nvPr/>
        </p:nvSpPr>
        <p:spPr bwMode="auto">
          <a:xfrm>
            <a:off x="4648200" y="3365500"/>
            <a:ext cx="168275" cy="1682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5" name="Oval 101"/>
          <p:cNvSpPr>
            <a:spLocks noChangeArrowheads="1"/>
          </p:cNvSpPr>
          <p:nvPr/>
        </p:nvSpPr>
        <p:spPr bwMode="auto">
          <a:xfrm>
            <a:off x="4206875" y="3856038"/>
            <a:ext cx="180975" cy="1682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7" name="Rectangle 53"/>
          <p:cNvSpPr>
            <a:spLocks noChangeArrowheads="1"/>
          </p:cNvSpPr>
          <p:nvPr/>
        </p:nvSpPr>
        <p:spPr bwMode="auto">
          <a:xfrm>
            <a:off x="3886200" y="2346325"/>
            <a:ext cx="257175" cy="3968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G</a:t>
            </a:r>
            <a:endParaRPr lang="en-US"/>
          </a:p>
        </p:txBody>
      </p:sp>
      <p:sp>
        <p:nvSpPr>
          <p:cNvPr id="6255" name="Rectangle 111"/>
          <p:cNvSpPr>
            <a:spLocks noChangeArrowheads="1"/>
          </p:cNvSpPr>
          <p:nvPr/>
        </p:nvSpPr>
        <p:spPr bwMode="auto">
          <a:xfrm>
            <a:off x="4876800" y="3032125"/>
            <a:ext cx="433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600" baseline="-2500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n-US" sz="2600" i="1">
                <a:solidFill>
                  <a:srgbClr val="000000"/>
                </a:solidFill>
                <a:latin typeface="Arial" charset="0"/>
              </a:rPr>
              <a:t>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6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3" grpId="0" build="p" autoUpdateAnimBg="0" advAuto="0"/>
      <p:bldP spid="6204" grpId="0" build="p" autoUpdateAnimBg="0" advAuto="0"/>
      <p:bldP spid="6205" grpId="0" build="p" autoUpdateAnimBg="0" advAuto="0"/>
      <p:bldP spid="6206" grpId="0" build="p" autoUpdateAnimBg="0" advAuto="0"/>
      <p:bldP spid="6207" grpId="0" build="p" autoUpdateAnimBg="0" advAuto="0"/>
      <p:bldP spid="6209" grpId="0" build="p" autoUpdateAnimBg="0" advAuto="0"/>
      <p:bldP spid="6211" grpId="0" build="p" autoUpdateAnimBg="0" advAuto="0"/>
      <p:bldP spid="6213" grpId="0" build="p" autoUpdateAnimBg="0" advAuto="0"/>
      <p:bldP spid="6215" grpId="0" build="p" autoUpdateAnimBg="0" advAuto="0"/>
      <p:bldP spid="6218" grpId="0" animBg="1"/>
      <p:bldP spid="6219" grpId="0" animBg="1"/>
      <p:bldP spid="6236" grpId="0" animBg="1"/>
      <p:bldP spid="6237" grpId="0" animBg="1"/>
      <p:bldP spid="6247" grpId="0" animBg="1"/>
      <p:bldP spid="6248" grpId="0" animBg="1"/>
      <p:bldP spid="6249" grpId="0" animBg="1"/>
      <p:bldP spid="6250" grpId="0" build="p" autoUpdateAnimBg="0" advAuto="0"/>
      <p:bldP spid="6252" grpId="0" animBg="1"/>
      <p:bldP spid="6253" grpId="0" animBg="1"/>
      <p:bldP spid="6254" grpId="0" animBg="1"/>
      <p:bldP spid="6242" grpId="0" animBg="1"/>
      <p:bldP spid="6243" grpId="0" animBg="1"/>
      <p:bldP spid="6244" grpId="0" animBg="1"/>
      <p:bldP spid="6245" grpId="0" animBg="1"/>
      <p:bldP spid="6197" grpId="0" animBg="1" autoUpdateAnimBg="0"/>
      <p:bldP spid="6255" grpId="0" build="p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3424445</TotalTime>
  <Words>495</Words>
  <Application>Microsoft Office PowerPoint</Application>
  <PresentationFormat>On-screen Show (4:3)</PresentationFormat>
  <Paragraphs>113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Public Finance  (MPA405)</vt:lpstr>
      <vt:lpstr>Lecture 17: Government Subsidies and Income Support for the Poor</vt:lpstr>
      <vt:lpstr>Price Distorting Subsidies that Lowers the Price to Zero</vt:lpstr>
      <vt:lpstr>Full Subsidization of Medical Services</vt:lpstr>
      <vt:lpstr>Implications</vt:lpstr>
      <vt:lpstr>Additional Effects of Subsidies: The Case of Increasing Costs</vt:lpstr>
      <vt:lpstr>The Impact of The Medicaid Program on Price: The Case of Increasing Cost</vt:lpstr>
      <vt:lpstr>Implications</vt:lpstr>
      <vt:lpstr>Subsidizing Housing </vt:lpstr>
      <vt:lpstr>Public Housing </vt:lpstr>
      <vt:lpstr>Eligibility for Public Housing and the Effect on Housing Consumption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12: Cost-Benefit Analysis and Government Investments</dc:title>
  <dc:creator>Mughal</dc:creator>
  <cp:lastModifiedBy>NTS</cp:lastModifiedBy>
  <cp:revision>66</cp:revision>
  <dcterms:created xsi:type="dcterms:W3CDTF">2007-12-31T19:03:12Z</dcterms:created>
  <dcterms:modified xsi:type="dcterms:W3CDTF">2014-07-07T19:37:40Z</dcterms:modified>
</cp:coreProperties>
</file>