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8" r:id="rId2"/>
    <p:sldId id="340" r:id="rId3"/>
    <p:sldId id="348" r:id="rId4"/>
    <p:sldId id="310" r:id="rId5"/>
    <p:sldId id="349" r:id="rId6"/>
    <p:sldId id="311" r:id="rId7"/>
    <p:sldId id="350" r:id="rId8"/>
    <p:sldId id="351" r:id="rId9"/>
    <p:sldId id="313" r:id="rId10"/>
    <p:sldId id="312" r:id="rId11"/>
    <p:sldId id="352" r:id="rId12"/>
    <p:sldId id="353" r:id="rId13"/>
    <p:sldId id="354" r:id="rId14"/>
    <p:sldId id="355" r:id="rId15"/>
    <p:sldId id="356" r:id="rId16"/>
    <p:sldId id="357" r:id="rId17"/>
    <p:sldId id="358" r:id="rId18"/>
    <p:sldId id="314" r:id="rId19"/>
    <p:sldId id="359" r:id="rId20"/>
    <p:sldId id="315" r:id="rId21"/>
    <p:sldId id="316" r:id="rId22"/>
    <p:sldId id="360" r:id="rId23"/>
    <p:sldId id="317" r:id="rId24"/>
    <p:sldId id="361" r:id="rId25"/>
    <p:sldId id="318" r:id="rId26"/>
    <p:sldId id="319" r:id="rId27"/>
    <p:sldId id="320" r:id="rId28"/>
    <p:sldId id="321" r:id="rId29"/>
    <p:sldId id="322" r:id="rId30"/>
    <p:sldId id="323" r:id="rId31"/>
    <p:sldId id="324" r:id="rId32"/>
    <p:sldId id="325" r:id="rId33"/>
    <p:sldId id="326" r:id="rId34"/>
    <p:sldId id="327" r:id="rId35"/>
    <p:sldId id="328" r:id="rId36"/>
    <p:sldId id="329" r:id="rId37"/>
    <p:sldId id="330" r:id="rId38"/>
    <p:sldId id="331"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13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111C5A9-5DBB-4FA1-8155-0513C6C89E95}" type="datetimeFigureOut">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11C5A9-5DBB-4FA1-8155-0513C6C89E95}" type="datetimeFigureOut">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11C5A9-5DBB-4FA1-8155-0513C6C89E95}" type="datetimeFigureOut">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111C5A9-5DBB-4FA1-8155-0513C6C89E95}" type="datetimeFigureOut">
              <a:rPr lang="en-US" smtClean="0"/>
              <a:pPr/>
              <a:t>7/7/2014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111C5A9-5DBB-4FA1-8155-0513C6C89E95}" type="datetimeFigureOut">
              <a:rPr lang="en-US" smtClean="0"/>
              <a:pPr/>
              <a:t>7/7/2014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111C5A9-5DBB-4FA1-8155-0513C6C89E95}" type="datetimeFigureOut">
              <a:rPr lang="en-US" smtClean="0"/>
              <a:pPr/>
              <a:t>7/7/2014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11C5A9-5DBB-4FA1-8155-0513C6C89E95}" type="datetimeFigureOut">
              <a:rPr lang="en-US" smtClean="0"/>
              <a:pPr/>
              <a:t>7/7/2014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11C5A9-5DBB-4FA1-8155-0513C6C89E95}" type="datetimeFigureOut">
              <a:rPr lang="en-US" smtClean="0"/>
              <a:pPr/>
              <a:t>7/7/2014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11C5A9-5DBB-4FA1-8155-0513C6C89E95}" type="datetimeFigureOut">
              <a:rPr lang="en-US" smtClean="0"/>
              <a:pPr/>
              <a:t>7/7/2014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11C5A9-5DBB-4FA1-8155-0513C6C89E95}" type="datetimeFigureOut">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11C5A9-5DBB-4FA1-8155-0513C6C89E95}" type="datetimeFigureOut">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11C5A9-5DBB-4FA1-8155-0513C6C89E95}" type="datetimeFigureOut">
              <a:rPr lang="en-US" smtClean="0"/>
              <a:pPr/>
              <a:t>7/7/2014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960188-92A3-4BD8-B2A4-C6ABCC4F72B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819400"/>
            <a:ext cx="8077200" cy="1295400"/>
          </a:xfrm>
        </p:spPr>
        <p:txBody>
          <a:bodyPr/>
          <a:lstStyle/>
          <a:p>
            <a:pPr eaLnBrk="1" hangingPunct="1">
              <a:defRPr/>
            </a:pPr>
            <a:r>
              <a:rPr lang="en-US" dirty="0" smtClean="0"/>
              <a:t>Public Finance </a:t>
            </a:r>
            <a:br>
              <a:rPr lang="en-US" dirty="0" smtClean="0"/>
            </a:br>
            <a:r>
              <a:rPr lang="en-US" sz="2800" dirty="0" smtClean="0"/>
              <a:t>(</a:t>
            </a:r>
            <a:r>
              <a:rPr lang="en-US" sz="2800" dirty="0" err="1" smtClean="0"/>
              <a:t>MPA405</a:t>
            </a:r>
            <a:r>
              <a:rPr lang="en-US" sz="2800" dirty="0" smtClean="0"/>
              <a:t>)</a:t>
            </a:r>
            <a:endParaRPr lang="en-US" dirty="0" smtClean="0"/>
          </a:p>
        </p:txBody>
      </p:sp>
      <p:sp>
        <p:nvSpPr>
          <p:cNvPr id="2051" name="Rectangle 3"/>
          <p:cNvSpPr>
            <a:spLocks noGrp="1" noChangeArrowheads="1"/>
          </p:cNvSpPr>
          <p:nvPr>
            <p:ph type="subTitle" idx="1"/>
          </p:nvPr>
        </p:nvSpPr>
        <p:spPr>
          <a:xfrm>
            <a:off x="5715000" y="3986784"/>
            <a:ext cx="3048000" cy="585216"/>
          </a:xfrm>
        </p:spPr>
        <p:txBody>
          <a:bodyPr>
            <a:normAutofit fontScale="70000" lnSpcReduction="20000"/>
          </a:bodyPr>
          <a:lstStyle/>
          <a:p>
            <a:pPr algn="r" eaLnBrk="1" hangingPunct="1">
              <a:defRPr/>
            </a:pPr>
            <a:r>
              <a:rPr lang="en-US" i="1" dirty="0" smtClean="0"/>
              <a:t>Dr. </a:t>
            </a:r>
            <a:r>
              <a:rPr lang="en-US" i="1" dirty="0" err="1" smtClean="0"/>
              <a:t>Khurrum</a:t>
            </a:r>
            <a:r>
              <a:rPr lang="en-US" i="1" dirty="0" smtClean="0"/>
              <a:t> S. Mughal</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fontScale="90000"/>
          </a:bodyPr>
          <a:lstStyle/>
          <a:p>
            <a:pPr>
              <a:defRPr/>
            </a:pPr>
            <a:r>
              <a:rPr lang="en-US" dirty="0" smtClean="0"/>
              <a:t>Lecture 16: </a:t>
            </a:r>
            <a:r>
              <a:rPr lang="en-US" dirty="0" smtClean="0">
                <a:latin typeface="Arial" charset="0"/>
                <a:cs typeface="Times New Roman" pitchFamily="18" charset="0"/>
              </a:rPr>
              <a:t>Government Subsidies and Income Support for the Poor</a:t>
            </a:r>
            <a:endParaRPr lang="en-US" dirty="0" smtClean="0"/>
          </a:p>
        </p:txBody>
      </p:sp>
      <p:sp>
        <p:nvSpPr>
          <p:cNvPr id="2051" name="Rectangle 3"/>
          <p:cNvSpPr>
            <a:spLocks noGrp="1" noChangeArrowheads="1"/>
          </p:cNvSpPr>
          <p:nvPr>
            <p:ph type="subTitle" idx="1"/>
          </p:nvPr>
        </p:nvSpPr>
        <p:spPr/>
        <p:txBody>
          <a:bodyPr/>
          <a:lstStyle/>
          <a:p>
            <a:pPr eaLnBrk="1" hangingPunct="1">
              <a:defRPr/>
            </a:pPr>
            <a:r>
              <a:rPr lang="en-US" dirty="0" smtClean="0"/>
              <a:t>Public Finance</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r>
              <a:rPr lang="en-US" dirty="0" smtClean="0">
                <a:cs typeface="Arial" charset="0"/>
              </a:rPr>
              <a:t>Economic Analysis of the Effects of Government Transfers</a:t>
            </a:r>
            <a:endParaRPr lang="en-US" dirty="0">
              <a:cs typeface="Arial" charset="0"/>
            </a:endParaRPr>
          </a:p>
        </p:txBody>
      </p:sp>
      <p:sp>
        <p:nvSpPr>
          <p:cNvPr id="43011" name="Rectangle 3"/>
          <p:cNvSpPr>
            <a:spLocks noGrp="1" noChangeArrowheads="1"/>
          </p:cNvSpPr>
          <p:nvPr>
            <p:ph type="body" idx="1"/>
          </p:nvPr>
        </p:nvSpPr>
        <p:spPr/>
        <p:txBody>
          <a:bodyPr>
            <a:normAutofit/>
          </a:bodyPr>
          <a:lstStyle/>
          <a:p>
            <a:r>
              <a:rPr lang="en-US" dirty="0" smtClean="0">
                <a:cs typeface="Arial" charset="0"/>
              </a:rPr>
              <a:t>Effect on Resource allocation</a:t>
            </a:r>
          </a:p>
          <a:p>
            <a:r>
              <a:rPr lang="en-US" dirty="0" smtClean="0">
                <a:cs typeface="Arial" charset="0"/>
              </a:rPr>
              <a:t>Consumer may consume where </a:t>
            </a:r>
            <a:r>
              <a:rPr lang="en-US" dirty="0" err="1" smtClean="0">
                <a:cs typeface="Arial" charset="0"/>
              </a:rPr>
              <a:t>MSB</a:t>
            </a:r>
            <a:r>
              <a:rPr lang="en-US" dirty="0" smtClean="0">
                <a:cs typeface="Arial" charset="0"/>
              </a:rPr>
              <a:t> is less that </a:t>
            </a:r>
            <a:r>
              <a:rPr lang="en-US" dirty="0" err="1" smtClean="0">
                <a:cs typeface="Arial" charset="0"/>
              </a:rPr>
              <a:t>MSC</a:t>
            </a:r>
            <a:endParaRPr lang="en-US" dirty="0" smtClean="0">
              <a:cs typeface="Arial" charset="0"/>
            </a:endParaRPr>
          </a:p>
          <a:p>
            <a:r>
              <a:rPr lang="en-US" dirty="0" smtClean="0">
                <a:cs typeface="Arial" charset="0"/>
              </a:rPr>
              <a:t>Loss of willingness to work if after work income is less</a:t>
            </a:r>
          </a:p>
          <a:p>
            <a:r>
              <a:rPr lang="en-US" sz="3600" dirty="0" smtClean="0">
                <a:solidFill>
                  <a:srgbClr val="660066"/>
                </a:solidFill>
                <a:latin typeface="Arial" charset="0"/>
                <a:cs typeface="Arial" charset="0"/>
              </a:rPr>
              <a:t>Analysis highlights the equity-efficiency trade-off</a:t>
            </a:r>
            <a:br>
              <a:rPr lang="en-US" sz="3600" dirty="0" smtClean="0">
                <a:solidFill>
                  <a:srgbClr val="660066"/>
                </a:solidFill>
                <a:latin typeface="Arial" charset="0"/>
                <a:cs typeface="Arial" charset="0"/>
              </a:rPr>
            </a:br>
            <a:endParaRPr lang="en-US" sz="3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wipe(left)">
                                      <p:cBhvr>
                                        <p:cTn id="7" dur="500"/>
                                        <p:tgtEl>
                                          <p:spTgt spid="4301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3011">
                                            <p:txEl>
                                              <p:pRg st="1" end="1"/>
                                            </p:txEl>
                                          </p:spTgt>
                                        </p:tgtEl>
                                        <p:attrNameLst>
                                          <p:attrName>style.visibility</p:attrName>
                                        </p:attrNameLst>
                                      </p:cBhvr>
                                      <p:to>
                                        <p:strVal val="visible"/>
                                      </p:to>
                                    </p:set>
                                    <p:animEffect transition="in" filter="wipe(left)">
                                      <p:cBhvr>
                                        <p:cTn id="11" dur="500"/>
                                        <p:tgtEl>
                                          <p:spTgt spid="43011">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3011">
                                            <p:txEl>
                                              <p:pRg st="2" end="2"/>
                                            </p:txEl>
                                          </p:spTgt>
                                        </p:tgtEl>
                                        <p:attrNameLst>
                                          <p:attrName>style.visibility</p:attrName>
                                        </p:attrNameLst>
                                      </p:cBhvr>
                                      <p:to>
                                        <p:strVal val="visible"/>
                                      </p:to>
                                    </p:set>
                                    <p:animEffect transition="in" filter="wipe(left)">
                                      <p:cBhvr>
                                        <p:cTn id="15" dur="500"/>
                                        <p:tgtEl>
                                          <p:spTgt spid="43011">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3011">
                                            <p:txEl>
                                              <p:pRg st="3" end="3"/>
                                            </p:txEl>
                                          </p:spTgt>
                                        </p:tgtEl>
                                        <p:attrNameLst>
                                          <p:attrName>style.visibility</p:attrName>
                                        </p:attrNameLst>
                                      </p:cBhvr>
                                      <p:to>
                                        <p:strVal val="visible"/>
                                      </p:to>
                                    </p:set>
                                    <p:animEffect transition="in" filter="wipe(left)">
                                      <p:cBhvr>
                                        <p:cTn id="19" dur="500"/>
                                        <p:tgtEl>
                                          <p:spTgt spid="430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advAuto="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cs typeface="Arial" charset="0"/>
              </a:rPr>
              <a:t>Price Distorting Subsidies</a:t>
            </a:r>
          </a:p>
        </p:txBody>
      </p:sp>
      <p:sp>
        <p:nvSpPr>
          <p:cNvPr id="43011" name="Rectangle 3"/>
          <p:cNvSpPr>
            <a:spLocks noGrp="1" noChangeArrowheads="1"/>
          </p:cNvSpPr>
          <p:nvPr>
            <p:ph type="body" idx="1"/>
          </p:nvPr>
        </p:nvSpPr>
        <p:spPr/>
        <p:txBody>
          <a:bodyPr/>
          <a:lstStyle/>
          <a:p>
            <a:r>
              <a:rPr lang="en-US" sz="4400">
                <a:solidFill>
                  <a:srgbClr val="660066"/>
                </a:solidFill>
                <a:latin typeface="Arial" charset="0"/>
                <a:cs typeface="Arial" charset="0"/>
              </a:rPr>
              <a:t>Price Distorting Subsidies</a:t>
            </a:r>
            <a:r>
              <a:rPr lang="en-US" sz="4400">
                <a:latin typeface="Arial" charset="0"/>
                <a:cs typeface="Arial" charset="0"/>
              </a:rPr>
              <a:t> lower the price of the particular good relative to others for eligible people.</a:t>
            </a:r>
            <a:r>
              <a:rPr lang="en-US" sz="4400">
                <a:solidFill>
                  <a:schemeClr val="bg1"/>
                </a:solidFill>
              </a:rPr>
              <a:t> </a:t>
            </a:r>
            <a:endParaRPr lang="en-US" sz="44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wipe(left)">
                                      <p:cBhvr>
                                        <p:cTn id="7" dur="500"/>
                                        <p:tgtEl>
                                          <p:spTgt spid="430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advAuto="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cs typeface="Arial" charset="0"/>
              </a:rPr>
              <a:t>Price Distorting Subsidies</a:t>
            </a:r>
          </a:p>
        </p:txBody>
      </p:sp>
      <p:sp>
        <p:nvSpPr>
          <p:cNvPr id="43011" name="Rectangle 3"/>
          <p:cNvSpPr>
            <a:spLocks noGrp="1" noChangeArrowheads="1"/>
          </p:cNvSpPr>
          <p:nvPr>
            <p:ph type="body" idx="1"/>
          </p:nvPr>
        </p:nvSpPr>
        <p:spPr/>
        <p:txBody>
          <a:bodyPr/>
          <a:lstStyle/>
          <a:p>
            <a:r>
              <a:rPr lang="en-US" sz="3600" dirty="0" smtClean="0"/>
              <a:t>Example of Housing subsidy</a:t>
            </a:r>
          </a:p>
          <a:p>
            <a:pPr lvl="1"/>
            <a:r>
              <a:rPr lang="en-US" sz="3200" dirty="0" smtClean="0"/>
              <a:t>Hiring apartment at below the market rent</a:t>
            </a:r>
          </a:p>
          <a:p>
            <a:pPr lvl="1"/>
            <a:r>
              <a:rPr lang="en-US" sz="3200" dirty="0" err="1" smtClean="0"/>
              <a:t>Govt</a:t>
            </a:r>
            <a:r>
              <a:rPr lang="en-US" sz="3200" dirty="0" smtClean="0"/>
              <a:t> pays the difference</a:t>
            </a:r>
          </a:p>
          <a:p>
            <a:endParaRPr lang="en-US" sz="3600" dirty="0" smtClean="0"/>
          </a:p>
          <a:p>
            <a:r>
              <a:rPr lang="en-US" sz="3600" dirty="0" smtClean="0"/>
              <a:t>Subsidized Mortgage loans</a:t>
            </a:r>
          </a:p>
          <a:p>
            <a:pPr lvl="1"/>
            <a:endParaRPr lang="en-US" sz="4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wipe(left)">
                                      <p:cBhvr>
                                        <p:cTn id="7" dur="500"/>
                                        <p:tgtEl>
                                          <p:spTgt spid="43011">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3011">
                                            <p:txEl>
                                              <p:pRg st="1" end="1"/>
                                            </p:txEl>
                                          </p:spTgt>
                                        </p:tgtEl>
                                        <p:attrNameLst>
                                          <p:attrName>style.visibility</p:attrName>
                                        </p:attrNameLst>
                                      </p:cBhvr>
                                      <p:to>
                                        <p:strVal val="visible"/>
                                      </p:to>
                                    </p:set>
                                    <p:animEffect transition="in" filter="wipe(left)">
                                      <p:cBhvr>
                                        <p:cTn id="10" dur="500"/>
                                        <p:tgtEl>
                                          <p:spTgt spid="43011">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3011">
                                            <p:txEl>
                                              <p:pRg st="2" end="2"/>
                                            </p:txEl>
                                          </p:spTgt>
                                        </p:tgtEl>
                                        <p:attrNameLst>
                                          <p:attrName>style.visibility</p:attrName>
                                        </p:attrNameLst>
                                      </p:cBhvr>
                                      <p:to>
                                        <p:strVal val="visible"/>
                                      </p:to>
                                    </p:set>
                                    <p:animEffect transition="in" filter="wipe(left)">
                                      <p:cBhvr>
                                        <p:cTn id="13" dur="500"/>
                                        <p:tgtEl>
                                          <p:spTgt spid="43011">
                                            <p:txEl>
                                              <p:pRg st="2" end="2"/>
                                            </p:txEl>
                                          </p:spTgt>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43011">
                                            <p:txEl>
                                              <p:pRg st="4" end="4"/>
                                            </p:txEl>
                                          </p:spTgt>
                                        </p:tgtEl>
                                        <p:attrNameLst>
                                          <p:attrName>style.visibility</p:attrName>
                                        </p:attrNameLst>
                                      </p:cBhvr>
                                      <p:to>
                                        <p:strVal val="visible"/>
                                      </p:to>
                                    </p:set>
                                    <p:animEffect transition="in" filter="wipe(left)">
                                      <p:cBhvr>
                                        <p:cTn id="17" dur="500"/>
                                        <p:tgtEl>
                                          <p:spTgt spid="430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advAuto="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title" idx="4294967295"/>
          </p:nvPr>
        </p:nvSpPr>
        <p:spPr>
          <a:xfrm>
            <a:off x="609600" y="-228600"/>
            <a:ext cx="7772400" cy="1143000"/>
          </a:xfrm>
        </p:spPr>
        <p:txBody>
          <a:bodyPr/>
          <a:lstStyle/>
          <a:p>
            <a:r>
              <a:rPr lang="en-US" sz="2400" dirty="0" smtClean="0"/>
              <a:t>A </a:t>
            </a:r>
            <a:r>
              <a:rPr lang="en-US" sz="2400" dirty="0"/>
              <a:t>Price Distorting Subsidy</a:t>
            </a:r>
          </a:p>
        </p:txBody>
      </p:sp>
      <p:sp>
        <p:nvSpPr>
          <p:cNvPr id="2093" name="Rectangle 45"/>
          <p:cNvSpPr>
            <a:spLocks noChangeArrowheads="1"/>
          </p:cNvSpPr>
          <p:nvPr/>
        </p:nvSpPr>
        <p:spPr bwMode="auto">
          <a:xfrm rot="16200000">
            <a:off x="-1531144" y="3053557"/>
            <a:ext cx="4160837" cy="730250"/>
          </a:xfrm>
          <a:prstGeom prst="rect">
            <a:avLst/>
          </a:prstGeom>
          <a:noFill/>
          <a:ln w="9525">
            <a:noFill/>
            <a:miter lim="800000"/>
            <a:headEnd/>
            <a:tailEnd/>
          </a:ln>
        </p:spPr>
        <p:txBody>
          <a:bodyPr wrap="none" lIns="0" tIns="0" rIns="0" bIns="0">
            <a:spAutoFit/>
          </a:bodyPr>
          <a:lstStyle/>
          <a:p>
            <a:r>
              <a:rPr lang="en-US" sz="2400" b="1">
                <a:solidFill>
                  <a:srgbClr val="660066"/>
                </a:solidFill>
                <a:latin typeface="Arial" charset="0"/>
              </a:rPr>
              <a:t>Expenditure on Other Goods</a:t>
            </a:r>
          </a:p>
          <a:p>
            <a:r>
              <a:rPr lang="en-US" sz="2400" b="1">
                <a:solidFill>
                  <a:srgbClr val="660066"/>
                </a:solidFill>
                <a:latin typeface="Arial" charset="0"/>
              </a:rPr>
              <a:t> per Month (Dollars) </a:t>
            </a:r>
            <a:endParaRPr lang="en-US" sz="2400"/>
          </a:p>
        </p:txBody>
      </p:sp>
      <p:sp>
        <p:nvSpPr>
          <p:cNvPr id="2094" name="Rectangle 46"/>
          <p:cNvSpPr>
            <a:spLocks noChangeArrowheads="1"/>
          </p:cNvSpPr>
          <p:nvPr/>
        </p:nvSpPr>
        <p:spPr bwMode="auto">
          <a:xfrm>
            <a:off x="3060700" y="6207125"/>
            <a:ext cx="4554538" cy="396875"/>
          </a:xfrm>
          <a:prstGeom prst="rect">
            <a:avLst/>
          </a:prstGeom>
          <a:noFill/>
          <a:ln w="9525">
            <a:noFill/>
            <a:miter lim="800000"/>
            <a:headEnd/>
            <a:tailEnd/>
          </a:ln>
        </p:spPr>
        <p:txBody>
          <a:bodyPr wrap="none" lIns="0" tIns="0" rIns="0" bIns="0">
            <a:spAutoFit/>
          </a:bodyPr>
          <a:lstStyle/>
          <a:p>
            <a:r>
              <a:rPr lang="en-US" sz="2600" b="1">
                <a:solidFill>
                  <a:srgbClr val="660066"/>
                </a:solidFill>
                <a:latin typeface="Arial" charset="0"/>
              </a:rPr>
              <a:t>Housing Services per Month </a:t>
            </a:r>
            <a:endParaRPr lang="en-US"/>
          </a:p>
        </p:txBody>
      </p:sp>
      <p:sp>
        <p:nvSpPr>
          <p:cNvPr id="2095" name="Rectangle 47"/>
          <p:cNvSpPr>
            <a:spLocks noChangeArrowheads="1"/>
          </p:cNvSpPr>
          <p:nvPr/>
        </p:nvSpPr>
        <p:spPr bwMode="auto">
          <a:xfrm>
            <a:off x="1428750" y="5764213"/>
            <a:ext cx="27622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0 </a:t>
            </a:r>
            <a:endParaRPr lang="en-US"/>
          </a:p>
        </p:txBody>
      </p:sp>
      <p:sp>
        <p:nvSpPr>
          <p:cNvPr id="2096" name="Rectangle 48"/>
          <p:cNvSpPr>
            <a:spLocks noChangeArrowheads="1"/>
          </p:cNvSpPr>
          <p:nvPr/>
        </p:nvSpPr>
        <p:spPr bwMode="auto">
          <a:xfrm>
            <a:off x="7110413" y="5749925"/>
            <a:ext cx="33972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 </a:t>
            </a:r>
            <a:endParaRPr lang="en-US"/>
          </a:p>
        </p:txBody>
      </p:sp>
      <p:sp>
        <p:nvSpPr>
          <p:cNvPr id="2097" name="Rectangle 49"/>
          <p:cNvSpPr>
            <a:spLocks noChangeArrowheads="1"/>
          </p:cNvSpPr>
          <p:nvPr/>
        </p:nvSpPr>
        <p:spPr bwMode="auto">
          <a:xfrm>
            <a:off x="2825750" y="5749925"/>
            <a:ext cx="45085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H</a:t>
            </a:r>
            <a:r>
              <a:rPr lang="en-US" sz="2600" baseline="-25000">
                <a:solidFill>
                  <a:srgbClr val="660066"/>
                </a:solidFill>
                <a:latin typeface="Arial" charset="0"/>
              </a:rPr>
              <a:t>1</a:t>
            </a:r>
            <a:r>
              <a:rPr lang="en-US" sz="2600" i="1">
                <a:solidFill>
                  <a:srgbClr val="660066"/>
                </a:solidFill>
                <a:latin typeface="Arial" charset="0"/>
              </a:rPr>
              <a:t> </a:t>
            </a:r>
            <a:endParaRPr lang="en-US"/>
          </a:p>
        </p:txBody>
      </p:sp>
      <p:sp>
        <p:nvSpPr>
          <p:cNvPr id="2099" name="Line 51"/>
          <p:cNvSpPr>
            <a:spLocks noChangeShapeType="1"/>
          </p:cNvSpPr>
          <p:nvPr/>
        </p:nvSpPr>
        <p:spPr bwMode="auto">
          <a:xfrm>
            <a:off x="1595438" y="927100"/>
            <a:ext cx="5556250" cy="4768850"/>
          </a:xfrm>
          <a:prstGeom prst="line">
            <a:avLst/>
          </a:prstGeom>
          <a:noFill/>
          <a:ln w="82550">
            <a:solidFill>
              <a:srgbClr val="000000"/>
            </a:solidFill>
            <a:round/>
            <a:headEnd/>
            <a:tailEnd/>
          </a:ln>
        </p:spPr>
        <p:txBody>
          <a:bodyPr/>
          <a:lstStyle/>
          <a:p>
            <a:endParaRPr lang="en-US"/>
          </a:p>
        </p:txBody>
      </p:sp>
      <p:sp>
        <p:nvSpPr>
          <p:cNvPr id="2100" name="Line 52"/>
          <p:cNvSpPr>
            <a:spLocks noChangeShapeType="1"/>
          </p:cNvSpPr>
          <p:nvPr/>
        </p:nvSpPr>
        <p:spPr bwMode="auto">
          <a:xfrm>
            <a:off x="1595438" y="1949450"/>
            <a:ext cx="7159625" cy="3746500"/>
          </a:xfrm>
          <a:prstGeom prst="line">
            <a:avLst/>
          </a:prstGeom>
          <a:noFill/>
          <a:ln w="82550">
            <a:solidFill>
              <a:srgbClr val="000000"/>
            </a:solidFill>
            <a:round/>
            <a:headEnd/>
            <a:tailEnd/>
          </a:ln>
        </p:spPr>
        <p:txBody>
          <a:bodyPr/>
          <a:lstStyle/>
          <a:p>
            <a:endParaRPr lang="en-US"/>
          </a:p>
        </p:txBody>
      </p:sp>
      <p:sp>
        <p:nvSpPr>
          <p:cNvPr id="2101" name="Line 53"/>
          <p:cNvSpPr>
            <a:spLocks noChangeShapeType="1"/>
          </p:cNvSpPr>
          <p:nvPr/>
        </p:nvSpPr>
        <p:spPr bwMode="auto">
          <a:xfrm>
            <a:off x="1595438" y="1949450"/>
            <a:ext cx="4173537" cy="3746500"/>
          </a:xfrm>
          <a:prstGeom prst="line">
            <a:avLst/>
          </a:prstGeom>
          <a:noFill/>
          <a:ln w="82550">
            <a:solidFill>
              <a:srgbClr val="000000"/>
            </a:solidFill>
            <a:round/>
            <a:headEnd/>
            <a:tailEnd/>
          </a:ln>
        </p:spPr>
        <p:txBody>
          <a:bodyPr/>
          <a:lstStyle/>
          <a:p>
            <a:endParaRPr lang="en-US"/>
          </a:p>
        </p:txBody>
      </p:sp>
      <p:sp>
        <p:nvSpPr>
          <p:cNvPr id="2103" name="Rectangle 55"/>
          <p:cNvSpPr>
            <a:spLocks noChangeArrowheads="1"/>
          </p:cNvSpPr>
          <p:nvPr/>
        </p:nvSpPr>
        <p:spPr bwMode="auto">
          <a:xfrm>
            <a:off x="3668713" y="5749925"/>
            <a:ext cx="45085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H</a:t>
            </a:r>
            <a:r>
              <a:rPr lang="en-US" sz="2600" baseline="-25000">
                <a:solidFill>
                  <a:srgbClr val="660066"/>
                </a:solidFill>
                <a:latin typeface="Arial" charset="0"/>
              </a:rPr>
              <a:t>2</a:t>
            </a:r>
            <a:r>
              <a:rPr lang="en-US" sz="2600" i="1">
                <a:solidFill>
                  <a:srgbClr val="660066"/>
                </a:solidFill>
                <a:latin typeface="Arial" charset="0"/>
              </a:rPr>
              <a:t> </a:t>
            </a:r>
            <a:endParaRPr lang="en-US"/>
          </a:p>
        </p:txBody>
      </p:sp>
      <p:sp>
        <p:nvSpPr>
          <p:cNvPr id="2105" name="Rectangle 57"/>
          <p:cNvSpPr>
            <a:spLocks noChangeArrowheads="1"/>
          </p:cNvSpPr>
          <p:nvPr/>
        </p:nvSpPr>
        <p:spPr bwMode="auto">
          <a:xfrm>
            <a:off x="4511675" y="5749925"/>
            <a:ext cx="45085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H</a:t>
            </a:r>
            <a:r>
              <a:rPr lang="en-US" sz="2600" baseline="-25000">
                <a:solidFill>
                  <a:srgbClr val="660066"/>
                </a:solidFill>
                <a:latin typeface="Arial" charset="0"/>
              </a:rPr>
              <a:t>3</a:t>
            </a:r>
            <a:r>
              <a:rPr lang="en-US" sz="2600" i="1">
                <a:solidFill>
                  <a:srgbClr val="660066"/>
                </a:solidFill>
                <a:latin typeface="Arial" charset="0"/>
              </a:rPr>
              <a:t> </a:t>
            </a:r>
            <a:endParaRPr lang="en-US"/>
          </a:p>
        </p:txBody>
      </p:sp>
      <p:sp>
        <p:nvSpPr>
          <p:cNvPr id="2107" name="Rectangle 59"/>
          <p:cNvSpPr>
            <a:spLocks noChangeArrowheads="1"/>
          </p:cNvSpPr>
          <p:nvPr/>
        </p:nvSpPr>
        <p:spPr bwMode="auto">
          <a:xfrm>
            <a:off x="1125538" y="2557463"/>
            <a:ext cx="45085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N</a:t>
            </a:r>
            <a:r>
              <a:rPr lang="en-US" sz="2600" baseline="-25000">
                <a:solidFill>
                  <a:srgbClr val="660066"/>
                </a:solidFill>
                <a:latin typeface="Arial" charset="0"/>
              </a:rPr>
              <a:t>3</a:t>
            </a:r>
            <a:r>
              <a:rPr lang="en-US" sz="2600" i="1">
                <a:solidFill>
                  <a:srgbClr val="660066"/>
                </a:solidFill>
                <a:latin typeface="Arial" charset="0"/>
              </a:rPr>
              <a:t> </a:t>
            </a:r>
            <a:endParaRPr lang="en-US"/>
          </a:p>
        </p:txBody>
      </p:sp>
      <p:sp>
        <p:nvSpPr>
          <p:cNvPr id="2109" name="Rectangle 61"/>
          <p:cNvSpPr>
            <a:spLocks noChangeArrowheads="1"/>
          </p:cNvSpPr>
          <p:nvPr/>
        </p:nvSpPr>
        <p:spPr bwMode="auto">
          <a:xfrm>
            <a:off x="1125538" y="2916238"/>
            <a:ext cx="45085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N</a:t>
            </a:r>
            <a:r>
              <a:rPr lang="en-US" sz="2600" baseline="-25000">
                <a:solidFill>
                  <a:srgbClr val="660066"/>
                </a:solidFill>
                <a:latin typeface="Arial" charset="0"/>
              </a:rPr>
              <a:t>1</a:t>
            </a:r>
            <a:r>
              <a:rPr lang="en-US" sz="2600" i="1">
                <a:solidFill>
                  <a:srgbClr val="660066"/>
                </a:solidFill>
                <a:latin typeface="Arial" charset="0"/>
              </a:rPr>
              <a:t> </a:t>
            </a:r>
            <a:endParaRPr lang="en-US"/>
          </a:p>
        </p:txBody>
      </p:sp>
      <p:sp>
        <p:nvSpPr>
          <p:cNvPr id="2111" name="Rectangle 63"/>
          <p:cNvSpPr>
            <a:spLocks noChangeArrowheads="1"/>
          </p:cNvSpPr>
          <p:nvPr/>
        </p:nvSpPr>
        <p:spPr bwMode="auto">
          <a:xfrm>
            <a:off x="1125538" y="3303588"/>
            <a:ext cx="45085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N</a:t>
            </a:r>
            <a:r>
              <a:rPr lang="en-US" sz="2600" baseline="-25000">
                <a:solidFill>
                  <a:srgbClr val="660066"/>
                </a:solidFill>
                <a:latin typeface="Arial" charset="0"/>
              </a:rPr>
              <a:t>2</a:t>
            </a:r>
            <a:r>
              <a:rPr lang="en-US" sz="2600" i="1">
                <a:solidFill>
                  <a:srgbClr val="660066"/>
                </a:solidFill>
                <a:latin typeface="Arial" charset="0"/>
              </a:rPr>
              <a:t> </a:t>
            </a:r>
            <a:endParaRPr lang="en-US"/>
          </a:p>
        </p:txBody>
      </p:sp>
      <p:sp>
        <p:nvSpPr>
          <p:cNvPr id="2113" name="Rectangle 65"/>
          <p:cNvSpPr>
            <a:spLocks noChangeArrowheads="1"/>
          </p:cNvSpPr>
          <p:nvPr/>
        </p:nvSpPr>
        <p:spPr bwMode="auto">
          <a:xfrm>
            <a:off x="1193800" y="4437063"/>
            <a:ext cx="312738"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S </a:t>
            </a:r>
            <a:endParaRPr lang="en-US"/>
          </a:p>
        </p:txBody>
      </p:sp>
      <p:sp>
        <p:nvSpPr>
          <p:cNvPr id="2114" name="Rectangle 66"/>
          <p:cNvSpPr>
            <a:spLocks noChangeArrowheads="1"/>
          </p:cNvSpPr>
          <p:nvPr/>
        </p:nvSpPr>
        <p:spPr bwMode="auto">
          <a:xfrm>
            <a:off x="1276350" y="1811338"/>
            <a:ext cx="18415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I </a:t>
            </a:r>
            <a:endParaRPr lang="en-US"/>
          </a:p>
        </p:txBody>
      </p:sp>
      <p:sp>
        <p:nvSpPr>
          <p:cNvPr id="2115" name="Rectangle 67"/>
          <p:cNvSpPr>
            <a:spLocks noChangeArrowheads="1"/>
          </p:cNvSpPr>
          <p:nvPr/>
        </p:nvSpPr>
        <p:spPr bwMode="auto">
          <a:xfrm>
            <a:off x="8755063" y="5764213"/>
            <a:ext cx="312737"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B </a:t>
            </a:r>
            <a:endParaRPr lang="en-US"/>
          </a:p>
        </p:txBody>
      </p:sp>
      <p:sp>
        <p:nvSpPr>
          <p:cNvPr id="2116" name="Rectangle 68"/>
          <p:cNvSpPr>
            <a:spLocks noChangeArrowheads="1"/>
          </p:cNvSpPr>
          <p:nvPr/>
        </p:nvSpPr>
        <p:spPr bwMode="auto">
          <a:xfrm>
            <a:off x="5756275" y="5749925"/>
            <a:ext cx="312738"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A </a:t>
            </a:r>
            <a:endParaRPr lang="en-US"/>
          </a:p>
        </p:txBody>
      </p:sp>
      <p:sp>
        <p:nvSpPr>
          <p:cNvPr id="2117" name="Rectangle 69"/>
          <p:cNvSpPr>
            <a:spLocks noChangeArrowheads="1"/>
          </p:cNvSpPr>
          <p:nvPr/>
        </p:nvSpPr>
        <p:spPr bwMode="auto">
          <a:xfrm>
            <a:off x="1249363" y="760413"/>
            <a:ext cx="27622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 </a:t>
            </a:r>
            <a:endParaRPr lang="en-US"/>
          </a:p>
        </p:txBody>
      </p:sp>
      <p:sp>
        <p:nvSpPr>
          <p:cNvPr id="2118" name="Rectangle 70"/>
          <p:cNvSpPr>
            <a:spLocks noChangeArrowheads="1"/>
          </p:cNvSpPr>
          <p:nvPr/>
        </p:nvSpPr>
        <p:spPr bwMode="auto">
          <a:xfrm>
            <a:off x="3101975" y="2879725"/>
            <a:ext cx="433388"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r>
              <a:rPr lang="en-US" sz="2600" baseline="-25000">
                <a:solidFill>
                  <a:srgbClr val="000000"/>
                </a:solidFill>
                <a:latin typeface="Arial" charset="0"/>
              </a:rPr>
              <a:t>1</a:t>
            </a:r>
            <a:r>
              <a:rPr lang="en-US" sz="2600" i="1">
                <a:solidFill>
                  <a:srgbClr val="000000"/>
                </a:solidFill>
                <a:latin typeface="Arial" charset="0"/>
              </a:rPr>
              <a:t> </a:t>
            </a:r>
            <a:endParaRPr lang="en-US"/>
          </a:p>
        </p:txBody>
      </p:sp>
      <p:sp>
        <p:nvSpPr>
          <p:cNvPr id="2122" name="Rectangle 74"/>
          <p:cNvSpPr>
            <a:spLocks noChangeArrowheads="1"/>
          </p:cNvSpPr>
          <p:nvPr/>
        </p:nvSpPr>
        <p:spPr bwMode="auto">
          <a:xfrm>
            <a:off x="3916363" y="2446338"/>
            <a:ext cx="433387"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r>
              <a:rPr lang="en-US" sz="2600" baseline="-25000">
                <a:solidFill>
                  <a:srgbClr val="000000"/>
                </a:solidFill>
                <a:latin typeface="Arial" charset="0"/>
              </a:rPr>
              <a:t>3</a:t>
            </a:r>
            <a:r>
              <a:rPr lang="en-US" sz="2600" i="1">
                <a:solidFill>
                  <a:srgbClr val="000000"/>
                </a:solidFill>
                <a:latin typeface="Arial" charset="0"/>
              </a:rPr>
              <a:t> </a:t>
            </a:r>
            <a:endParaRPr lang="en-US"/>
          </a:p>
        </p:txBody>
      </p:sp>
      <p:sp>
        <p:nvSpPr>
          <p:cNvPr id="2126" name="Rectangle 78"/>
          <p:cNvSpPr>
            <a:spLocks noChangeArrowheads="1"/>
          </p:cNvSpPr>
          <p:nvPr/>
        </p:nvSpPr>
        <p:spPr bwMode="auto">
          <a:xfrm>
            <a:off x="5991225" y="3814763"/>
            <a:ext cx="450850"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U</a:t>
            </a:r>
            <a:r>
              <a:rPr lang="en-US" sz="2600" baseline="-25000">
                <a:solidFill>
                  <a:srgbClr val="000000"/>
                </a:solidFill>
                <a:latin typeface="Arial" charset="0"/>
              </a:rPr>
              <a:t>2</a:t>
            </a:r>
            <a:r>
              <a:rPr lang="en-US" sz="2600" i="1">
                <a:solidFill>
                  <a:srgbClr val="000000"/>
                </a:solidFill>
                <a:latin typeface="Arial" charset="0"/>
              </a:rPr>
              <a:t> </a:t>
            </a:r>
            <a:endParaRPr lang="en-US"/>
          </a:p>
        </p:txBody>
      </p:sp>
      <p:sp>
        <p:nvSpPr>
          <p:cNvPr id="2128" name="Rectangle 80"/>
          <p:cNvSpPr>
            <a:spLocks noChangeArrowheads="1"/>
          </p:cNvSpPr>
          <p:nvPr/>
        </p:nvSpPr>
        <p:spPr bwMode="auto">
          <a:xfrm>
            <a:off x="5715000" y="3429000"/>
            <a:ext cx="450850"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U</a:t>
            </a:r>
            <a:r>
              <a:rPr lang="en-US" sz="2600" baseline="-25000">
                <a:solidFill>
                  <a:srgbClr val="000000"/>
                </a:solidFill>
                <a:latin typeface="Arial" charset="0"/>
              </a:rPr>
              <a:t>3</a:t>
            </a:r>
            <a:r>
              <a:rPr lang="en-US" sz="2600" i="1">
                <a:solidFill>
                  <a:srgbClr val="000000"/>
                </a:solidFill>
                <a:latin typeface="Arial" charset="0"/>
              </a:rPr>
              <a:t> </a:t>
            </a:r>
            <a:endParaRPr lang="en-US"/>
          </a:p>
        </p:txBody>
      </p:sp>
      <p:grpSp>
        <p:nvGrpSpPr>
          <p:cNvPr id="2" name="Group 87"/>
          <p:cNvGrpSpPr>
            <a:grpSpLocks/>
          </p:cNvGrpSpPr>
          <p:nvPr/>
        </p:nvGrpSpPr>
        <p:grpSpPr bwMode="auto">
          <a:xfrm>
            <a:off x="1595438" y="2820988"/>
            <a:ext cx="3068637" cy="2874962"/>
            <a:chOff x="806" y="1777"/>
            <a:chExt cx="1933" cy="1811"/>
          </a:xfrm>
        </p:grpSpPr>
        <p:sp>
          <p:nvSpPr>
            <p:cNvPr id="2131" name="Freeform 83"/>
            <p:cNvSpPr>
              <a:spLocks/>
            </p:cNvSpPr>
            <p:nvPr/>
          </p:nvSpPr>
          <p:spPr bwMode="auto">
            <a:xfrm>
              <a:off x="806" y="1777"/>
              <a:ext cx="1402" cy="1811"/>
            </a:xfrm>
            <a:custGeom>
              <a:avLst/>
              <a:gdLst/>
              <a:ahLst/>
              <a:cxnLst>
                <a:cxn ang="0">
                  <a:pos x="0" y="0"/>
                </a:cxn>
                <a:cxn ang="0">
                  <a:pos x="1402" y="0"/>
                </a:cxn>
                <a:cxn ang="0">
                  <a:pos x="1402" y="1811"/>
                </a:cxn>
              </a:cxnLst>
              <a:rect l="0" t="0" r="r" b="b"/>
              <a:pathLst>
                <a:path w="1402" h="1811">
                  <a:moveTo>
                    <a:pt x="0" y="0"/>
                  </a:moveTo>
                  <a:lnTo>
                    <a:pt x="1402" y="0"/>
                  </a:lnTo>
                  <a:lnTo>
                    <a:pt x="1402" y="1811"/>
                  </a:lnTo>
                </a:path>
              </a:pathLst>
            </a:custGeom>
            <a:noFill/>
            <a:ln w="82550" cap="rnd">
              <a:solidFill>
                <a:srgbClr val="006600"/>
              </a:solidFill>
              <a:prstDash val="sysDot"/>
              <a:round/>
              <a:headEnd/>
              <a:tailEnd/>
            </a:ln>
          </p:spPr>
          <p:txBody>
            <a:bodyPr/>
            <a:lstStyle/>
            <a:p>
              <a:endParaRPr lang="en-US"/>
            </a:p>
          </p:txBody>
        </p:sp>
        <p:sp>
          <p:nvSpPr>
            <p:cNvPr id="2132" name="Freeform 84"/>
            <p:cNvSpPr>
              <a:spLocks/>
            </p:cNvSpPr>
            <p:nvPr/>
          </p:nvSpPr>
          <p:spPr bwMode="auto">
            <a:xfrm>
              <a:off x="806" y="2003"/>
              <a:ext cx="862" cy="1585"/>
            </a:xfrm>
            <a:custGeom>
              <a:avLst/>
              <a:gdLst/>
              <a:ahLst/>
              <a:cxnLst>
                <a:cxn ang="0">
                  <a:pos x="0" y="0"/>
                </a:cxn>
                <a:cxn ang="0">
                  <a:pos x="862" y="0"/>
                </a:cxn>
                <a:cxn ang="0">
                  <a:pos x="862" y="1585"/>
                </a:cxn>
              </a:cxnLst>
              <a:rect l="0" t="0" r="r" b="b"/>
              <a:pathLst>
                <a:path w="862" h="1585">
                  <a:moveTo>
                    <a:pt x="0" y="0"/>
                  </a:moveTo>
                  <a:lnTo>
                    <a:pt x="862" y="0"/>
                  </a:lnTo>
                  <a:lnTo>
                    <a:pt x="862" y="1585"/>
                  </a:lnTo>
                </a:path>
              </a:pathLst>
            </a:custGeom>
            <a:noFill/>
            <a:ln w="82550" cap="rnd">
              <a:solidFill>
                <a:srgbClr val="006600"/>
              </a:solidFill>
              <a:prstDash val="sysDot"/>
              <a:round/>
              <a:headEnd/>
              <a:tailEnd/>
            </a:ln>
          </p:spPr>
          <p:txBody>
            <a:bodyPr/>
            <a:lstStyle/>
            <a:p>
              <a:endParaRPr lang="en-US"/>
            </a:p>
          </p:txBody>
        </p:sp>
        <p:sp>
          <p:nvSpPr>
            <p:cNvPr id="2133" name="Freeform 85"/>
            <p:cNvSpPr>
              <a:spLocks/>
            </p:cNvSpPr>
            <p:nvPr/>
          </p:nvSpPr>
          <p:spPr bwMode="auto">
            <a:xfrm>
              <a:off x="806" y="2230"/>
              <a:ext cx="1933" cy="1358"/>
            </a:xfrm>
            <a:custGeom>
              <a:avLst/>
              <a:gdLst/>
              <a:ahLst/>
              <a:cxnLst>
                <a:cxn ang="0">
                  <a:pos x="0" y="0"/>
                </a:cxn>
                <a:cxn ang="0">
                  <a:pos x="1933" y="0"/>
                </a:cxn>
                <a:cxn ang="0">
                  <a:pos x="1933" y="1358"/>
                </a:cxn>
              </a:cxnLst>
              <a:rect l="0" t="0" r="r" b="b"/>
              <a:pathLst>
                <a:path w="1933" h="1358">
                  <a:moveTo>
                    <a:pt x="0" y="0"/>
                  </a:moveTo>
                  <a:lnTo>
                    <a:pt x="1933" y="0"/>
                  </a:lnTo>
                  <a:lnTo>
                    <a:pt x="1933" y="1358"/>
                  </a:lnTo>
                </a:path>
              </a:pathLst>
            </a:custGeom>
            <a:noFill/>
            <a:ln w="82550" cap="rnd">
              <a:solidFill>
                <a:srgbClr val="006600"/>
              </a:solidFill>
              <a:prstDash val="sysDot"/>
              <a:round/>
              <a:headEnd/>
              <a:tailEnd/>
            </a:ln>
          </p:spPr>
          <p:txBody>
            <a:bodyPr/>
            <a:lstStyle/>
            <a:p>
              <a:endParaRPr lang="en-US"/>
            </a:p>
          </p:txBody>
        </p:sp>
        <p:sp>
          <p:nvSpPr>
            <p:cNvPr id="2134" name="Line 86"/>
            <p:cNvSpPr>
              <a:spLocks noChangeShapeType="1"/>
            </p:cNvSpPr>
            <p:nvPr/>
          </p:nvSpPr>
          <p:spPr bwMode="auto">
            <a:xfrm flipH="1">
              <a:off x="806" y="2952"/>
              <a:ext cx="1933" cy="1"/>
            </a:xfrm>
            <a:prstGeom prst="line">
              <a:avLst/>
            </a:prstGeom>
            <a:noFill/>
            <a:ln w="82550" cap="rnd">
              <a:solidFill>
                <a:srgbClr val="006600"/>
              </a:solidFill>
              <a:prstDash val="sysDot"/>
              <a:round/>
              <a:headEnd/>
              <a:tailEnd/>
            </a:ln>
          </p:spPr>
          <p:txBody>
            <a:bodyPr/>
            <a:lstStyle/>
            <a:p>
              <a:endParaRPr lang="en-US"/>
            </a:p>
          </p:txBody>
        </p:sp>
      </p:grpSp>
      <p:sp>
        <p:nvSpPr>
          <p:cNvPr id="2137" name="Freeform 89"/>
          <p:cNvSpPr>
            <a:spLocks/>
          </p:cNvSpPr>
          <p:nvPr/>
        </p:nvSpPr>
        <p:spPr bwMode="auto">
          <a:xfrm>
            <a:off x="1595438" y="650875"/>
            <a:ext cx="7435850" cy="5045075"/>
          </a:xfrm>
          <a:custGeom>
            <a:avLst/>
            <a:gdLst/>
            <a:ahLst/>
            <a:cxnLst>
              <a:cxn ang="0">
                <a:pos x="0" y="0"/>
              </a:cxn>
              <a:cxn ang="0">
                <a:pos x="0" y="3178"/>
              </a:cxn>
              <a:cxn ang="0">
                <a:pos x="4684" y="3178"/>
              </a:cxn>
            </a:cxnLst>
            <a:rect l="0" t="0" r="r" b="b"/>
            <a:pathLst>
              <a:path w="4684" h="3178">
                <a:moveTo>
                  <a:pt x="0" y="0"/>
                </a:moveTo>
                <a:lnTo>
                  <a:pt x="0" y="3178"/>
                </a:lnTo>
                <a:lnTo>
                  <a:pt x="4684" y="3178"/>
                </a:lnTo>
              </a:path>
            </a:pathLst>
          </a:custGeom>
          <a:noFill/>
          <a:ln w="82550">
            <a:solidFill>
              <a:srgbClr val="000000"/>
            </a:solidFill>
            <a:prstDash val="solid"/>
            <a:round/>
            <a:headEnd/>
            <a:tailEnd/>
          </a:ln>
        </p:spPr>
        <p:txBody>
          <a:bodyPr/>
          <a:lstStyle/>
          <a:p>
            <a:endParaRPr lang="en-US"/>
          </a:p>
        </p:txBody>
      </p:sp>
      <p:sp>
        <p:nvSpPr>
          <p:cNvPr id="2145" name="Rectangle 97"/>
          <p:cNvSpPr>
            <a:spLocks noChangeArrowheads="1"/>
          </p:cNvSpPr>
          <p:nvPr/>
        </p:nvSpPr>
        <p:spPr bwMode="auto">
          <a:xfrm>
            <a:off x="4121150" y="3657600"/>
            <a:ext cx="450850" cy="396875"/>
          </a:xfrm>
          <a:prstGeom prst="rect">
            <a:avLst/>
          </a:prstGeom>
          <a:solidFill>
            <a:srgbClr val="FFFFFF"/>
          </a:solidFill>
          <a:ln w="9525">
            <a:noFill/>
            <a:miter lim="800000"/>
            <a:headEnd/>
            <a:tailEnd/>
          </a:ln>
        </p:spPr>
        <p:txBody>
          <a:bodyPr wrap="none" lIns="0" tIns="0" rIns="0" bIns="0">
            <a:spAutoFit/>
          </a:bodyPr>
          <a:lstStyle/>
          <a:p>
            <a:r>
              <a:rPr lang="en-US" sz="2600" i="1">
                <a:solidFill>
                  <a:srgbClr val="000000"/>
                </a:solidFill>
                <a:latin typeface="Arial" charset="0"/>
              </a:rPr>
              <a:t>U</a:t>
            </a:r>
            <a:r>
              <a:rPr lang="en-US" sz="2600" baseline="-25000">
                <a:solidFill>
                  <a:srgbClr val="000000"/>
                </a:solidFill>
                <a:latin typeface="Arial" charset="0"/>
              </a:rPr>
              <a:t>1</a:t>
            </a:r>
            <a:r>
              <a:rPr lang="en-US" sz="2600" i="1">
                <a:solidFill>
                  <a:srgbClr val="000000"/>
                </a:solidFill>
                <a:latin typeface="Arial" charset="0"/>
              </a:rPr>
              <a:t> </a:t>
            </a:r>
            <a:endParaRPr lang="en-US"/>
          </a:p>
        </p:txBody>
      </p:sp>
      <p:sp>
        <p:nvSpPr>
          <p:cNvPr id="2120" name="Rectangle 72"/>
          <p:cNvSpPr>
            <a:spLocks noChangeArrowheads="1"/>
          </p:cNvSpPr>
          <p:nvPr/>
        </p:nvSpPr>
        <p:spPr bwMode="auto">
          <a:xfrm>
            <a:off x="4724400" y="2971800"/>
            <a:ext cx="433388" cy="396875"/>
          </a:xfrm>
          <a:prstGeom prst="rect">
            <a:avLst/>
          </a:prstGeom>
          <a:solidFill>
            <a:srgbClr val="FFFFFF"/>
          </a:solidFill>
          <a:ln w="9525">
            <a:noFill/>
            <a:miter lim="800000"/>
            <a:headEnd/>
            <a:tailEnd/>
          </a:ln>
        </p:spPr>
        <p:txBody>
          <a:bodyPr wrap="none" lIns="0" tIns="0" rIns="0" bIns="0">
            <a:spAutoFit/>
          </a:bodyPr>
          <a:lstStyle/>
          <a:p>
            <a:r>
              <a:rPr lang="en-US" sz="2600" i="1">
                <a:solidFill>
                  <a:srgbClr val="000000"/>
                </a:solidFill>
                <a:latin typeface="Arial" charset="0"/>
              </a:rPr>
              <a:t>E</a:t>
            </a:r>
            <a:r>
              <a:rPr lang="en-US" sz="2600" baseline="-25000">
                <a:solidFill>
                  <a:srgbClr val="000000"/>
                </a:solidFill>
                <a:latin typeface="Arial" charset="0"/>
              </a:rPr>
              <a:t>2</a:t>
            </a:r>
            <a:r>
              <a:rPr lang="en-US" sz="2600" i="1">
                <a:solidFill>
                  <a:srgbClr val="000000"/>
                </a:solidFill>
                <a:latin typeface="Arial" charset="0"/>
              </a:rPr>
              <a:t> </a:t>
            </a:r>
            <a:endParaRPr lang="en-US"/>
          </a:p>
        </p:txBody>
      </p:sp>
      <p:sp>
        <p:nvSpPr>
          <p:cNvPr id="2146" name="Arc 98"/>
          <p:cNvSpPr>
            <a:spLocks/>
          </p:cNvSpPr>
          <p:nvPr/>
        </p:nvSpPr>
        <p:spPr bwMode="auto">
          <a:xfrm rot="-11638705">
            <a:off x="3290888" y="730250"/>
            <a:ext cx="3830637" cy="3290888"/>
          </a:xfrm>
          <a:custGeom>
            <a:avLst/>
            <a:gdLst>
              <a:gd name="G0" fmla="+- 0 0 0"/>
              <a:gd name="G1" fmla="+- 19851 0 0"/>
              <a:gd name="G2" fmla="+- 21600 0 0"/>
              <a:gd name="T0" fmla="*/ 8514 w 20109"/>
              <a:gd name="T1" fmla="*/ 0 h 19851"/>
              <a:gd name="T2" fmla="*/ 20109 w 20109"/>
              <a:gd name="T3" fmla="*/ 11965 h 19851"/>
              <a:gd name="T4" fmla="*/ 0 w 20109"/>
              <a:gd name="T5" fmla="*/ 19851 h 19851"/>
            </a:gdLst>
            <a:ahLst/>
            <a:cxnLst>
              <a:cxn ang="0">
                <a:pos x="T0" y="T1"/>
              </a:cxn>
              <a:cxn ang="0">
                <a:pos x="T2" y="T3"/>
              </a:cxn>
              <a:cxn ang="0">
                <a:pos x="T4" y="T5"/>
              </a:cxn>
            </a:cxnLst>
            <a:rect l="0" t="0" r="r" b="b"/>
            <a:pathLst>
              <a:path w="20109" h="19851" fill="none" extrusionOk="0">
                <a:moveTo>
                  <a:pt x="8514" y="-1"/>
                </a:moveTo>
                <a:cubicBezTo>
                  <a:pt x="13823" y="2277"/>
                  <a:pt x="17999" y="6586"/>
                  <a:pt x="20108" y="11965"/>
                </a:cubicBezTo>
              </a:path>
              <a:path w="20109" h="19851" stroke="0" extrusionOk="0">
                <a:moveTo>
                  <a:pt x="8514" y="-1"/>
                </a:moveTo>
                <a:cubicBezTo>
                  <a:pt x="13823" y="2277"/>
                  <a:pt x="17999" y="6586"/>
                  <a:pt x="20108" y="11965"/>
                </a:cubicBezTo>
                <a:lnTo>
                  <a:pt x="0" y="19851"/>
                </a:lnTo>
                <a:close/>
              </a:path>
            </a:pathLst>
          </a:custGeom>
          <a:noFill/>
          <a:ln w="76200">
            <a:solidFill>
              <a:srgbClr val="006600"/>
            </a:solidFill>
            <a:round/>
            <a:headEnd/>
            <a:tailEnd/>
          </a:ln>
          <a:effectLst/>
        </p:spPr>
        <p:txBody>
          <a:bodyPr wrap="none" anchor="ctr"/>
          <a:lstStyle/>
          <a:p>
            <a:endParaRPr lang="en-US"/>
          </a:p>
        </p:txBody>
      </p:sp>
      <p:sp>
        <p:nvSpPr>
          <p:cNvPr id="2147" name="Arc 99"/>
          <p:cNvSpPr>
            <a:spLocks/>
          </p:cNvSpPr>
          <p:nvPr/>
        </p:nvSpPr>
        <p:spPr bwMode="auto">
          <a:xfrm rot="-11381594">
            <a:off x="3181350" y="457200"/>
            <a:ext cx="3830638" cy="3290888"/>
          </a:xfrm>
          <a:custGeom>
            <a:avLst/>
            <a:gdLst>
              <a:gd name="G0" fmla="+- 0 0 0"/>
              <a:gd name="G1" fmla="+- 19851 0 0"/>
              <a:gd name="G2" fmla="+- 21600 0 0"/>
              <a:gd name="T0" fmla="*/ 8514 w 20109"/>
              <a:gd name="T1" fmla="*/ 0 h 19851"/>
              <a:gd name="T2" fmla="*/ 20109 w 20109"/>
              <a:gd name="T3" fmla="*/ 11965 h 19851"/>
              <a:gd name="T4" fmla="*/ 0 w 20109"/>
              <a:gd name="T5" fmla="*/ 19851 h 19851"/>
            </a:gdLst>
            <a:ahLst/>
            <a:cxnLst>
              <a:cxn ang="0">
                <a:pos x="T0" y="T1"/>
              </a:cxn>
              <a:cxn ang="0">
                <a:pos x="T2" y="T3"/>
              </a:cxn>
              <a:cxn ang="0">
                <a:pos x="T4" y="T5"/>
              </a:cxn>
            </a:cxnLst>
            <a:rect l="0" t="0" r="r" b="b"/>
            <a:pathLst>
              <a:path w="20109" h="19851" fill="none" extrusionOk="0">
                <a:moveTo>
                  <a:pt x="8514" y="-1"/>
                </a:moveTo>
                <a:cubicBezTo>
                  <a:pt x="13823" y="2277"/>
                  <a:pt x="17999" y="6586"/>
                  <a:pt x="20108" y="11965"/>
                </a:cubicBezTo>
              </a:path>
              <a:path w="20109" h="19851" stroke="0" extrusionOk="0">
                <a:moveTo>
                  <a:pt x="8514" y="-1"/>
                </a:moveTo>
                <a:cubicBezTo>
                  <a:pt x="13823" y="2277"/>
                  <a:pt x="17999" y="6586"/>
                  <a:pt x="20108" y="11965"/>
                </a:cubicBezTo>
                <a:lnTo>
                  <a:pt x="0" y="19851"/>
                </a:lnTo>
                <a:close/>
              </a:path>
            </a:pathLst>
          </a:custGeom>
          <a:noFill/>
          <a:ln w="76200">
            <a:solidFill>
              <a:srgbClr val="006600"/>
            </a:solidFill>
            <a:round/>
            <a:headEnd/>
            <a:tailEnd/>
          </a:ln>
          <a:effectLst/>
        </p:spPr>
        <p:txBody>
          <a:bodyPr wrap="none" anchor="ctr"/>
          <a:lstStyle/>
          <a:p>
            <a:endParaRPr lang="en-US"/>
          </a:p>
        </p:txBody>
      </p:sp>
      <p:sp>
        <p:nvSpPr>
          <p:cNvPr id="2148" name="Arc 100"/>
          <p:cNvSpPr>
            <a:spLocks/>
          </p:cNvSpPr>
          <p:nvPr/>
        </p:nvSpPr>
        <p:spPr bwMode="auto">
          <a:xfrm rot="-10629130">
            <a:off x="1905000" y="533400"/>
            <a:ext cx="3830638" cy="3290888"/>
          </a:xfrm>
          <a:custGeom>
            <a:avLst/>
            <a:gdLst>
              <a:gd name="G0" fmla="+- 0 0 0"/>
              <a:gd name="G1" fmla="+- 19851 0 0"/>
              <a:gd name="G2" fmla="+- 21600 0 0"/>
              <a:gd name="T0" fmla="*/ 8514 w 20109"/>
              <a:gd name="T1" fmla="*/ 0 h 19851"/>
              <a:gd name="T2" fmla="*/ 20109 w 20109"/>
              <a:gd name="T3" fmla="*/ 11965 h 19851"/>
              <a:gd name="T4" fmla="*/ 0 w 20109"/>
              <a:gd name="T5" fmla="*/ 19851 h 19851"/>
            </a:gdLst>
            <a:ahLst/>
            <a:cxnLst>
              <a:cxn ang="0">
                <a:pos x="T0" y="T1"/>
              </a:cxn>
              <a:cxn ang="0">
                <a:pos x="T2" y="T3"/>
              </a:cxn>
              <a:cxn ang="0">
                <a:pos x="T4" y="T5"/>
              </a:cxn>
            </a:cxnLst>
            <a:rect l="0" t="0" r="r" b="b"/>
            <a:pathLst>
              <a:path w="20109" h="19851" fill="none" extrusionOk="0">
                <a:moveTo>
                  <a:pt x="8514" y="-1"/>
                </a:moveTo>
                <a:cubicBezTo>
                  <a:pt x="13823" y="2277"/>
                  <a:pt x="17999" y="6586"/>
                  <a:pt x="20108" y="11965"/>
                </a:cubicBezTo>
              </a:path>
              <a:path w="20109" h="19851" stroke="0" extrusionOk="0">
                <a:moveTo>
                  <a:pt x="8514" y="-1"/>
                </a:moveTo>
                <a:cubicBezTo>
                  <a:pt x="13823" y="2277"/>
                  <a:pt x="17999" y="6586"/>
                  <a:pt x="20108" y="11965"/>
                </a:cubicBezTo>
                <a:lnTo>
                  <a:pt x="0" y="19851"/>
                </a:lnTo>
                <a:close/>
              </a:path>
            </a:pathLst>
          </a:custGeom>
          <a:noFill/>
          <a:ln w="76200">
            <a:solidFill>
              <a:srgbClr val="006600"/>
            </a:solidFill>
            <a:round/>
            <a:headEnd/>
            <a:tailEnd/>
          </a:ln>
          <a:effectLst/>
        </p:spPr>
        <p:txBody>
          <a:bodyPr wrap="none" anchor="ctr"/>
          <a:lstStyle/>
          <a:p>
            <a:endParaRPr lang="en-US"/>
          </a:p>
        </p:txBody>
      </p:sp>
      <p:sp>
        <p:nvSpPr>
          <p:cNvPr id="2142" name="Oval 94"/>
          <p:cNvSpPr>
            <a:spLocks noChangeArrowheads="1"/>
          </p:cNvSpPr>
          <p:nvPr/>
        </p:nvSpPr>
        <p:spPr bwMode="auto">
          <a:xfrm>
            <a:off x="3741738" y="2727325"/>
            <a:ext cx="168275" cy="168275"/>
          </a:xfrm>
          <a:prstGeom prst="ellipse">
            <a:avLst/>
          </a:prstGeom>
          <a:solidFill>
            <a:srgbClr val="660066"/>
          </a:solidFill>
          <a:ln w="26988">
            <a:solidFill>
              <a:srgbClr val="660066"/>
            </a:solidFill>
            <a:round/>
            <a:headEnd/>
            <a:tailEnd/>
          </a:ln>
        </p:spPr>
        <p:txBody>
          <a:bodyPr/>
          <a:lstStyle/>
          <a:p>
            <a:endParaRPr lang="en-US"/>
          </a:p>
        </p:txBody>
      </p:sp>
      <p:sp>
        <p:nvSpPr>
          <p:cNvPr id="2144" name="Oval 96"/>
          <p:cNvSpPr>
            <a:spLocks noChangeArrowheads="1"/>
          </p:cNvSpPr>
          <p:nvPr/>
        </p:nvSpPr>
        <p:spPr bwMode="auto">
          <a:xfrm>
            <a:off x="4584700" y="3467100"/>
            <a:ext cx="168275" cy="168275"/>
          </a:xfrm>
          <a:prstGeom prst="ellipse">
            <a:avLst/>
          </a:prstGeom>
          <a:solidFill>
            <a:srgbClr val="660066"/>
          </a:solidFill>
          <a:ln w="26988">
            <a:solidFill>
              <a:srgbClr val="660066"/>
            </a:solidFill>
            <a:round/>
            <a:headEnd/>
            <a:tailEnd/>
          </a:ln>
        </p:spPr>
        <p:txBody>
          <a:bodyPr/>
          <a:lstStyle/>
          <a:p>
            <a:endParaRPr lang="en-US"/>
          </a:p>
        </p:txBody>
      </p:sp>
      <p:sp>
        <p:nvSpPr>
          <p:cNvPr id="2143" name="Oval 95"/>
          <p:cNvSpPr>
            <a:spLocks noChangeArrowheads="1"/>
          </p:cNvSpPr>
          <p:nvPr/>
        </p:nvSpPr>
        <p:spPr bwMode="auto">
          <a:xfrm>
            <a:off x="2878138" y="3087688"/>
            <a:ext cx="168275" cy="182562"/>
          </a:xfrm>
          <a:prstGeom prst="ellipse">
            <a:avLst/>
          </a:prstGeom>
          <a:solidFill>
            <a:srgbClr val="660066"/>
          </a:solidFill>
          <a:ln w="26988">
            <a:solidFill>
              <a:srgbClr val="660066"/>
            </a:solidFill>
            <a:round/>
            <a:headEnd/>
            <a:tailEnd/>
          </a:ln>
        </p:spPr>
        <p:txBody>
          <a:bodyPr/>
          <a:lstStyle/>
          <a:p>
            <a:endParaRPr lang="en-US"/>
          </a:p>
        </p:txBody>
      </p:sp>
      <p:sp>
        <p:nvSpPr>
          <p:cNvPr id="2149" name="AutoShape 101"/>
          <p:cNvSpPr>
            <a:spLocks/>
          </p:cNvSpPr>
          <p:nvPr/>
        </p:nvSpPr>
        <p:spPr bwMode="auto">
          <a:xfrm>
            <a:off x="1676400" y="3657600"/>
            <a:ext cx="76200" cy="914400"/>
          </a:xfrm>
          <a:prstGeom prst="rightBrace">
            <a:avLst>
              <a:gd name="adj1" fmla="val 100000"/>
              <a:gd name="adj2" fmla="val 50000"/>
            </a:avLst>
          </a:prstGeom>
          <a:noFill/>
          <a:ln w="28575">
            <a:solidFill>
              <a:schemeClr val="tx1"/>
            </a:solidFill>
            <a:round/>
            <a:headEnd/>
            <a:tailEnd/>
          </a:ln>
          <a:effectLst/>
        </p:spPr>
        <p:txBody>
          <a:bodyPr wrap="none" anchor="ctr"/>
          <a:lstStyle/>
          <a:p>
            <a:endParaRPr lang="en-US"/>
          </a:p>
        </p:txBody>
      </p:sp>
      <p:sp>
        <p:nvSpPr>
          <p:cNvPr id="2150" name="Rectangle 102"/>
          <p:cNvSpPr>
            <a:spLocks noChangeArrowheads="1"/>
          </p:cNvSpPr>
          <p:nvPr/>
        </p:nvSpPr>
        <p:spPr bwMode="auto">
          <a:xfrm>
            <a:off x="1828800" y="3917950"/>
            <a:ext cx="1268413" cy="396875"/>
          </a:xfrm>
          <a:prstGeom prst="rect">
            <a:avLst/>
          </a:prstGeom>
          <a:solidFill>
            <a:srgbClr val="FFFFFF"/>
          </a:solidFill>
          <a:ln w="9525">
            <a:noFill/>
            <a:miter lim="800000"/>
            <a:headEnd/>
            <a:tailEnd/>
          </a:ln>
        </p:spPr>
        <p:txBody>
          <a:bodyPr wrap="none" lIns="0" tIns="0" rIns="0" bIns="0">
            <a:spAutoFit/>
          </a:bodyPr>
          <a:lstStyle/>
          <a:p>
            <a:r>
              <a:rPr lang="en-US" sz="2600">
                <a:solidFill>
                  <a:srgbClr val="660066"/>
                </a:solidFill>
                <a:latin typeface="Arial" charset="0"/>
              </a:rPr>
              <a:t>Subsidy </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43"/>
                                        </p:tgtEl>
                                        <p:attrNameLst>
                                          <p:attrName>style.visibility</p:attrName>
                                        </p:attrNameLst>
                                      </p:cBhvr>
                                      <p:to>
                                        <p:strVal val="visible"/>
                                      </p:to>
                                    </p:set>
                                    <p:animEffect transition="in" filter="wipe(left)">
                                      <p:cBhvr>
                                        <p:cTn id="11" dur="500"/>
                                        <p:tgtEl>
                                          <p:spTgt spid="214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118">
                                            <p:txEl>
                                              <p:pRg st="0" end="0"/>
                                            </p:txEl>
                                          </p:spTgt>
                                        </p:tgtEl>
                                        <p:attrNameLst>
                                          <p:attrName>style.visibility</p:attrName>
                                        </p:attrNameLst>
                                      </p:cBhvr>
                                      <p:to>
                                        <p:strVal val="visible"/>
                                      </p:to>
                                    </p:set>
                                    <p:animEffect transition="in" filter="wipe(left)">
                                      <p:cBhvr>
                                        <p:cTn id="15" dur="500"/>
                                        <p:tgtEl>
                                          <p:spTgt spid="2118">
                                            <p:txEl>
                                              <p:pRg st="0" end="0"/>
                                            </p:txEl>
                                          </p:spTgt>
                                        </p:tgtEl>
                                      </p:cBhvr>
                                    </p:animEffect>
                                  </p:childTnLst>
                                </p:cTn>
                              </p:par>
                            </p:childTnLst>
                          </p:cTn>
                        </p:par>
                        <p:par>
                          <p:cTn id="16" fill="hold">
                            <p:stCondLst>
                              <p:cond delay="1500"/>
                            </p:stCondLst>
                            <p:childTnLst>
                              <p:par>
                                <p:cTn id="17" presetID="22" presetClass="entr" presetSubtype="8" fill="hold" grpId="0" nodeType="afterEffect">
                                  <p:stCondLst>
                                    <p:cond delay="1000"/>
                                  </p:stCondLst>
                                  <p:childTnLst>
                                    <p:set>
                                      <p:cBhvr>
                                        <p:cTn id="18" dur="1" fill="hold">
                                          <p:stCondLst>
                                            <p:cond delay="0"/>
                                          </p:stCondLst>
                                        </p:cTn>
                                        <p:tgtEl>
                                          <p:spTgt spid="2101"/>
                                        </p:tgtEl>
                                        <p:attrNameLst>
                                          <p:attrName>style.visibility</p:attrName>
                                        </p:attrNameLst>
                                      </p:cBhvr>
                                      <p:to>
                                        <p:strVal val="visible"/>
                                      </p:to>
                                    </p:set>
                                    <p:animEffect transition="in" filter="wipe(left)">
                                      <p:cBhvr>
                                        <p:cTn id="19" dur="500"/>
                                        <p:tgtEl>
                                          <p:spTgt spid="2101"/>
                                        </p:tgtEl>
                                      </p:cBhvr>
                                    </p:animEffect>
                                  </p:childTnLst>
                                </p:cTn>
                              </p:par>
                            </p:childTnLst>
                          </p:cTn>
                        </p:par>
                        <p:par>
                          <p:cTn id="20" fill="hold">
                            <p:stCondLst>
                              <p:cond delay="3000"/>
                            </p:stCondLst>
                            <p:childTnLst>
                              <p:par>
                                <p:cTn id="21" presetID="22" presetClass="entr" presetSubtype="8" fill="hold" grpId="0" nodeType="afterEffect">
                                  <p:stCondLst>
                                    <p:cond delay="0"/>
                                  </p:stCondLst>
                                  <p:childTnLst>
                                    <p:set>
                                      <p:cBhvr>
                                        <p:cTn id="22" dur="1" fill="hold">
                                          <p:stCondLst>
                                            <p:cond delay="0"/>
                                          </p:stCondLst>
                                        </p:cTn>
                                        <p:tgtEl>
                                          <p:spTgt spid="2144"/>
                                        </p:tgtEl>
                                        <p:attrNameLst>
                                          <p:attrName>style.visibility</p:attrName>
                                        </p:attrNameLst>
                                      </p:cBhvr>
                                      <p:to>
                                        <p:strVal val="visible"/>
                                      </p:to>
                                    </p:set>
                                    <p:animEffect transition="in" filter="wipe(left)">
                                      <p:cBhvr>
                                        <p:cTn id="23" dur="500"/>
                                        <p:tgtEl>
                                          <p:spTgt spid="2144"/>
                                        </p:tgtEl>
                                      </p:cBhvr>
                                    </p:animEffect>
                                  </p:childTnLst>
                                </p:cTn>
                              </p:par>
                            </p:childTnLst>
                          </p:cTn>
                        </p:par>
                        <p:par>
                          <p:cTn id="24" fill="hold">
                            <p:stCondLst>
                              <p:cond delay="3500"/>
                            </p:stCondLst>
                            <p:childTnLst>
                              <p:par>
                                <p:cTn id="25" presetID="22" presetClass="entr" presetSubtype="8" fill="hold" grpId="0" nodeType="afterEffect">
                                  <p:stCondLst>
                                    <p:cond delay="0"/>
                                  </p:stCondLst>
                                  <p:childTnLst>
                                    <p:set>
                                      <p:cBhvr>
                                        <p:cTn id="26" dur="1" fill="hold">
                                          <p:stCondLst>
                                            <p:cond delay="0"/>
                                          </p:stCondLst>
                                        </p:cTn>
                                        <p:tgtEl>
                                          <p:spTgt spid="2120"/>
                                        </p:tgtEl>
                                        <p:attrNameLst>
                                          <p:attrName>style.visibility</p:attrName>
                                        </p:attrNameLst>
                                      </p:cBhvr>
                                      <p:to>
                                        <p:strVal val="visible"/>
                                      </p:to>
                                    </p:set>
                                    <p:animEffect transition="in" filter="wipe(left)">
                                      <p:cBhvr>
                                        <p:cTn id="27" dur="500"/>
                                        <p:tgtEl>
                                          <p:spTgt spid="2120"/>
                                        </p:tgtEl>
                                      </p:cBhvr>
                                    </p:animEffect>
                                  </p:childTnLst>
                                </p:cTn>
                              </p:par>
                            </p:childTnLst>
                          </p:cTn>
                        </p:par>
                        <p:par>
                          <p:cTn id="28" fill="hold">
                            <p:stCondLst>
                              <p:cond delay="4000"/>
                            </p:stCondLst>
                            <p:childTnLst>
                              <p:par>
                                <p:cTn id="29" presetID="22" presetClass="entr" presetSubtype="8" fill="hold" grpId="0" nodeType="afterEffect">
                                  <p:stCondLst>
                                    <p:cond delay="1000"/>
                                  </p:stCondLst>
                                  <p:childTnLst>
                                    <p:set>
                                      <p:cBhvr>
                                        <p:cTn id="30" dur="1" fill="hold">
                                          <p:stCondLst>
                                            <p:cond delay="0"/>
                                          </p:stCondLst>
                                        </p:cTn>
                                        <p:tgtEl>
                                          <p:spTgt spid="2100"/>
                                        </p:tgtEl>
                                        <p:attrNameLst>
                                          <p:attrName>style.visibility</p:attrName>
                                        </p:attrNameLst>
                                      </p:cBhvr>
                                      <p:to>
                                        <p:strVal val="visible"/>
                                      </p:to>
                                    </p:set>
                                    <p:animEffect transition="in" filter="wipe(left)">
                                      <p:cBhvr>
                                        <p:cTn id="31" dur="500"/>
                                        <p:tgtEl>
                                          <p:spTgt spid="2100"/>
                                        </p:tgtEl>
                                      </p:cBhvr>
                                    </p:animEffect>
                                  </p:childTnLst>
                                </p:cTn>
                              </p:par>
                            </p:childTnLst>
                          </p:cTn>
                        </p:par>
                        <p:par>
                          <p:cTn id="32" fill="hold">
                            <p:stCondLst>
                              <p:cond delay="5500"/>
                            </p:stCondLst>
                            <p:childTnLst>
                              <p:par>
                                <p:cTn id="33" presetID="22" presetClass="entr" presetSubtype="8" fill="hold" grpId="0" nodeType="afterEffect">
                                  <p:stCondLst>
                                    <p:cond delay="1000"/>
                                  </p:stCondLst>
                                  <p:childTnLst>
                                    <p:set>
                                      <p:cBhvr>
                                        <p:cTn id="34" dur="1" fill="hold">
                                          <p:stCondLst>
                                            <p:cond delay="0"/>
                                          </p:stCondLst>
                                        </p:cTn>
                                        <p:tgtEl>
                                          <p:spTgt spid="2142"/>
                                        </p:tgtEl>
                                        <p:attrNameLst>
                                          <p:attrName>style.visibility</p:attrName>
                                        </p:attrNameLst>
                                      </p:cBhvr>
                                      <p:to>
                                        <p:strVal val="visible"/>
                                      </p:to>
                                    </p:set>
                                    <p:animEffect transition="in" filter="wipe(left)">
                                      <p:cBhvr>
                                        <p:cTn id="35" dur="500"/>
                                        <p:tgtEl>
                                          <p:spTgt spid="2142"/>
                                        </p:tgtEl>
                                      </p:cBhvr>
                                    </p:animEffect>
                                  </p:childTnLst>
                                </p:cTn>
                              </p:par>
                            </p:childTnLst>
                          </p:cTn>
                        </p:par>
                        <p:par>
                          <p:cTn id="36" fill="hold">
                            <p:stCondLst>
                              <p:cond delay="7000"/>
                            </p:stCondLst>
                            <p:childTnLst>
                              <p:par>
                                <p:cTn id="37" presetID="22" presetClass="entr" presetSubtype="8" fill="hold" grpId="0" nodeType="afterEffect">
                                  <p:stCondLst>
                                    <p:cond delay="0"/>
                                  </p:stCondLst>
                                  <p:childTnLst>
                                    <p:set>
                                      <p:cBhvr>
                                        <p:cTn id="38" dur="1" fill="hold">
                                          <p:stCondLst>
                                            <p:cond delay="0"/>
                                          </p:stCondLst>
                                        </p:cTn>
                                        <p:tgtEl>
                                          <p:spTgt spid="2122">
                                            <p:txEl>
                                              <p:pRg st="0" end="0"/>
                                            </p:txEl>
                                          </p:spTgt>
                                        </p:tgtEl>
                                        <p:attrNameLst>
                                          <p:attrName>style.visibility</p:attrName>
                                        </p:attrNameLst>
                                      </p:cBhvr>
                                      <p:to>
                                        <p:strVal val="visible"/>
                                      </p:to>
                                    </p:set>
                                    <p:animEffect transition="in" filter="wipe(left)">
                                      <p:cBhvr>
                                        <p:cTn id="39" dur="500"/>
                                        <p:tgtEl>
                                          <p:spTgt spid="2122">
                                            <p:txEl>
                                              <p:pRg st="0" end="0"/>
                                            </p:txEl>
                                          </p:spTgt>
                                        </p:tgtEl>
                                      </p:cBhvr>
                                    </p:animEffect>
                                  </p:childTnLst>
                                </p:cTn>
                              </p:par>
                            </p:childTnLst>
                          </p:cTn>
                        </p:par>
                        <p:par>
                          <p:cTn id="40" fill="hold">
                            <p:stCondLst>
                              <p:cond delay="7500"/>
                            </p:stCondLst>
                            <p:childTnLst>
                              <p:par>
                                <p:cTn id="41" presetID="22" presetClass="entr" presetSubtype="8" fill="hold" grpId="0" nodeType="afterEffect">
                                  <p:stCondLst>
                                    <p:cond delay="1000"/>
                                  </p:stCondLst>
                                  <p:childTnLst>
                                    <p:set>
                                      <p:cBhvr>
                                        <p:cTn id="42" dur="1" fill="hold">
                                          <p:stCondLst>
                                            <p:cond delay="0"/>
                                          </p:stCondLst>
                                        </p:cTn>
                                        <p:tgtEl>
                                          <p:spTgt spid="2099"/>
                                        </p:tgtEl>
                                        <p:attrNameLst>
                                          <p:attrName>style.visibility</p:attrName>
                                        </p:attrNameLst>
                                      </p:cBhvr>
                                      <p:to>
                                        <p:strVal val="visible"/>
                                      </p:to>
                                    </p:set>
                                    <p:animEffect transition="in" filter="wipe(left)">
                                      <p:cBhvr>
                                        <p:cTn id="43" dur="500"/>
                                        <p:tgtEl>
                                          <p:spTgt spid="2099"/>
                                        </p:tgtEl>
                                      </p:cBhvr>
                                    </p:animEffect>
                                  </p:childTnLst>
                                </p:cTn>
                              </p:par>
                            </p:childTnLst>
                          </p:cTn>
                        </p:par>
                        <p:par>
                          <p:cTn id="44" fill="hold">
                            <p:stCondLst>
                              <p:cond delay="9000"/>
                            </p:stCondLst>
                            <p:childTnLst>
                              <p:par>
                                <p:cTn id="45" presetID="22" presetClass="entr" presetSubtype="8" fill="hold" grpId="0" nodeType="afterEffect">
                                  <p:stCondLst>
                                    <p:cond delay="1000"/>
                                  </p:stCondLst>
                                  <p:childTnLst>
                                    <p:set>
                                      <p:cBhvr>
                                        <p:cTn id="46" dur="1" fill="hold">
                                          <p:stCondLst>
                                            <p:cond delay="0"/>
                                          </p:stCondLst>
                                        </p:cTn>
                                        <p:tgtEl>
                                          <p:spTgt spid="2148"/>
                                        </p:tgtEl>
                                        <p:attrNameLst>
                                          <p:attrName>style.visibility</p:attrName>
                                        </p:attrNameLst>
                                      </p:cBhvr>
                                      <p:to>
                                        <p:strVal val="visible"/>
                                      </p:to>
                                    </p:set>
                                    <p:animEffect transition="in" filter="wipe(left)">
                                      <p:cBhvr>
                                        <p:cTn id="47" dur="500"/>
                                        <p:tgtEl>
                                          <p:spTgt spid="2148"/>
                                        </p:tgtEl>
                                      </p:cBhvr>
                                    </p:animEffect>
                                  </p:childTnLst>
                                </p:cTn>
                              </p:par>
                            </p:childTnLst>
                          </p:cTn>
                        </p:par>
                        <p:par>
                          <p:cTn id="48" fill="hold">
                            <p:stCondLst>
                              <p:cond delay="10500"/>
                            </p:stCondLst>
                            <p:childTnLst>
                              <p:par>
                                <p:cTn id="49" presetID="22" presetClass="entr" presetSubtype="8" fill="hold" grpId="0" nodeType="afterEffect">
                                  <p:stCondLst>
                                    <p:cond delay="0"/>
                                  </p:stCondLst>
                                  <p:childTnLst>
                                    <p:set>
                                      <p:cBhvr>
                                        <p:cTn id="50" dur="1" fill="hold">
                                          <p:stCondLst>
                                            <p:cond delay="0"/>
                                          </p:stCondLst>
                                        </p:cTn>
                                        <p:tgtEl>
                                          <p:spTgt spid="2145"/>
                                        </p:tgtEl>
                                        <p:attrNameLst>
                                          <p:attrName>style.visibility</p:attrName>
                                        </p:attrNameLst>
                                      </p:cBhvr>
                                      <p:to>
                                        <p:strVal val="visible"/>
                                      </p:to>
                                    </p:set>
                                    <p:animEffect transition="in" filter="wipe(left)">
                                      <p:cBhvr>
                                        <p:cTn id="51" dur="500"/>
                                        <p:tgtEl>
                                          <p:spTgt spid="2145"/>
                                        </p:tgtEl>
                                      </p:cBhvr>
                                    </p:animEffect>
                                  </p:childTnLst>
                                </p:cTn>
                              </p:par>
                            </p:childTnLst>
                          </p:cTn>
                        </p:par>
                        <p:par>
                          <p:cTn id="52" fill="hold">
                            <p:stCondLst>
                              <p:cond delay="11000"/>
                            </p:stCondLst>
                            <p:childTnLst>
                              <p:par>
                                <p:cTn id="53" presetID="22" presetClass="entr" presetSubtype="8" fill="hold" grpId="0" nodeType="afterEffect">
                                  <p:stCondLst>
                                    <p:cond delay="1000"/>
                                  </p:stCondLst>
                                  <p:childTnLst>
                                    <p:set>
                                      <p:cBhvr>
                                        <p:cTn id="54" dur="1" fill="hold">
                                          <p:stCondLst>
                                            <p:cond delay="0"/>
                                          </p:stCondLst>
                                        </p:cTn>
                                        <p:tgtEl>
                                          <p:spTgt spid="2146"/>
                                        </p:tgtEl>
                                        <p:attrNameLst>
                                          <p:attrName>style.visibility</p:attrName>
                                        </p:attrNameLst>
                                      </p:cBhvr>
                                      <p:to>
                                        <p:strVal val="visible"/>
                                      </p:to>
                                    </p:set>
                                    <p:animEffect transition="in" filter="wipe(left)">
                                      <p:cBhvr>
                                        <p:cTn id="55" dur="500"/>
                                        <p:tgtEl>
                                          <p:spTgt spid="2146"/>
                                        </p:tgtEl>
                                      </p:cBhvr>
                                    </p:animEffect>
                                  </p:childTnLst>
                                </p:cTn>
                              </p:par>
                            </p:childTnLst>
                          </p:cTn>
                        </p:par>
                        <p:par>
                          <p:cTn id="56" fill="hold">
                            <p:stCondLst>
                              <p:cond delay="12500"/>
                            </p:stCondLst>
                            <p:childTnLst>
                              <p:par>
                                <p:cTn id="57" presetID="22" presetClass="entr" presetSubtype="8" fill="hold" grpId="0" nodeType="afterEffect">
                                  <p:stCondLst>
                                    <p:cond delay="0"/>
                                  </p:stCondLst>
                                  <p:childTnLst>
                                    <p:set>
                                      <p:cBhvr>
                                        <p:cTn id="58" dur="1" fill="hold">
                                          <p:stCondLst>
                                            <p:cond delay="0"/>
                                          </p:stCondLst>
                                        </p:cTn>
                                        <p:tgtEl>
                                          <p:spTgt spid="2126">
                                            <p:txEl>
                                              <p:pRg st="0" end="0"/>
                                            </p:txEl>
                                          </p:spTgt>
                                        </p:tgtEl>
                                        <p:attrNameLst>
                                          <p:attrName>style.visibility</p:attrName>
                                        </p:attrNameLst>
                                      </p:cBhvr>
                                      <p:to>
                                        <p:strVal val="visible"/>
                                      </p:to>
                                    </p:set>
                                    <p:animEffect transition="in" filter="wipe(left)">
                                      <p:cBhvr>
                                        <p:cTn id="59" dur="500"/>
                                        <p:tgtEl>
                                          <p:spTgt spid="2126">
                                            <p:txEl>
                                              <p:pRg st="0" end="0"/>
                                            </p:txEl>
                                          </p:spTgt>
                                        </p:tgtEl>
                                      </p:cBhvr>
                                    </p:animEffect>
                                  </p:childTnLst>
                                </p:cTn>
                              </p:par>
                            </p:childTnLst>
                          </p:cTn>
                        </p:par>
                        <p:par>
                          <p:cTn id="60" fill="hold">
                            <p:stCondLst>
                              <p:cond delay="13000"/>
                            </p:stCondLst>
                            <p:childTnLst>
                              <p:par>
                                <p:cTn id="61" presetID="22" presetClass="entr" presetSubtype="8" fill="hold" grpId="0" nodeType="afterEffect">
                                  <p:stCondLst>
                                    <p:cond delay="1000"/>
                                  </p:stCondLst>
                                  <p:childTnLst>
                                    <p:set>
                                      <p:cBhvr>
                                        <p:cTn id="62" dur="1" fill="hold">
                                          <p:stCondLst>
                                            <p:cond delay="0"/>
                                          </p:stCondLst>
                                        </p:cTn>
                                        <p:tgtEl>
                                          <p:spTgt spid="2147"/>
                                        </p:tgtEl>
                                        <p:attrNameLst>
                                          <p:attrName>style.visibility</p:attrName>
                                        </p:attrNameLst>
                                      </p:cBhvr>
                                      <p:to>
                                        <p:strVal val="visible"/>
                                      </p:to>
                                    </p:set>
                                    <p:animEffect transition="in" filter="wipe(left)">
                                      <p:cBhvr>
                                        <p:cTn id="63" dur="500"/>
                                        <p:tgtEl>
                                          <p:spTgt spid="2147"/>
                                        </p:tgtEl>
                                      </p:cBhvr>
                                    </p:animEffect>
                                  </p:childTnLst>
                                </p:cTn>
                              </p:par>
                            </p:childTnLst>
                          </p:cTn>
                        </p:par>
                        <p:par>
                          <p:cTn id="64" fill="hold">
                            <p:stCondLst>
                              <p:cond delay="14500"/>
                            </p:stCondLst>
                            <p:childTnLst>
                              <p:par>
                                <p:cTn id="65" presetID="22" presetClass="entr" presetSubtype="8" fill="hold" grpId="0" nodeType="afterEffect">
                                  <p:stCondLst>
                                    <p:cond delay="0"/>
                                  </p:stCondLst>
                                  <p:childTnLst>
                                    <p:set>
                                      <p:cBhvr>
                                        <p:cTn id="66" dur="1" fill="hold">
                                          <p:stCondLst>
                                            <p:cond delay="0"/>
                                          </p:stCondLst>
                                        </p:cTn>
                                        <p:tgtEl>
                                          <p:spTgt spid="2128">
                                            <p:txEl>
                                              <p:pRg st="0" end="0"/>
                                            </p:txEl>
                                          </p:spTgt>
                                        </p:tgtEl>
                                        <p:attrNameLst>
                                          <p:attrName>style.visibility</p:attrName>
                                        </p:attrNameLst>
                                      </p:cBhvr>
                                      <p:to>
                                        <p:strVal val="visible"/>
                                      </p:to>
                                    </p:set>
                                    <p:animEffect transition="in" filter="wipe(left)">
                                      <p:cBhvr>
                                        <p:cTn id="67" dur="500"/>
                                        <p:tgtEl>
                                          <p:spTgt spid="2128">
                                            <p:txEl>
                                              <p:pRg st="0" end="0"/>
                                            </p:txEl>
                                          </p:spTgt>
                                        </p:tgtEl>
                                      </p:cBhvr>
                                    </p:animEffect>
                                  </p:childTnLst>
                                </p:cTn>
                              </p:par>
                            </p:childTnLst>
                          </p:cTn>
                        </p:par>
                        <p:par>
                          <p:cTn id="68" fill="hold">
                            <p:stCondLst>
                              <p:cond delay="15000"/>
                            </p:stCondLst>
                            <p:childTnLst>
                              <p:par>
                                <p:cTn id="69" presetID="22" presetClass="entr" presetSubtype="8" fill="hold" grpId="0" nodeType="afterEffect">
                                  <p:stCondLst>
                                    <p:cond delay="1000"/>
                                  </p:stCondLst>
                                  <p:childTnLst>
                                    <p:set>
                                      <p:cBhvr>
                                        <p:cTn id="70" dur="1" fill="hold">
                                          <p:stCondLst>
                                            <p:cond delay="0"/>
                                          </p:stCondLst>
                                        </p:cTn>
                                        <p:tgtEl>
                                          <p:spTgt spid="2149"/>
                                        </p:tgtEl>
                                        <p:attrNameLst>
                                          <p:attrName>style.visibility</p:attrName>
                                        </p:attrNameLst>
                                      </p:cBhvr>
                                      <p:to>
                                        <p:strVal val="visible"/>
                                      </p:to>
                                    </p:set>
                                    <p:animEffect transition="in" filter="wipe(left)">
                                      <p:cBhvr>
                                        <p:cTn id="71" dur="500"/>
                                        <p:tgtEl>
                                          <p:spTgt spid="2149"/>
                                        </p:tgtEl>
                                      </p:cBhvr>
                                    </p:animEffect>
                                  </p:childTnLst>
                                </p:cTn>
                              </p:par>
                            </p:childTnLst>
                          </p:cTn>
                        </p:par>
                        <p:par>
                          <p:cTn id="72" fill="hold">
                            <p:stCondLst>
                              <p:cond delay="16500"/>
                            </p:stCondLst>
                            <p:childTnLst>
                              <p:par>
                                <p:cTn id="73" presetID="22" presetClass="entr" presetSubtype="8" fill="hold" grpId="0" nodeType="afterEffect">
                                  <p:stCondLst>
                                    <p:cond delay="0"/>
                                  </p:stCondLst>
                                  <p:childTnLst>
                                    <p:set>
                                      <p:cBhvr>
                                        <p:cTn id="74" dur="1" fill="hold">
                                          <p:stCondLst>
                                            <p:cond delay="0"/>
                                          </p:stCondLst>
                                        </p:cTn>
                                        <p:tgtEl>
                                          <p:spTgt spid="2150"/>
                                        </p:tgtEl>
                                        <p:attrNameLst>
                                          <p:attrName>style.visibility</p:attrName>
                                        </p:attrNameLst>
                                      </p:cBhvr>
                                      <p:to>
                                        <p:strVal val="visible"/>
                                      </p:to>
                                    </p:set>
                                    <p:animEffect transition="in" filter="wipe(left)">
                                      <p:cBhvr>
                                        <p:cTn id="75" dur="500"/>
                                        <p:tgtEl>
                                          <p:spTgt spid="2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 grpId="0" animBg="1"/>
      <p:bldP spid="2100" grpId="0" animBg="1"/>
      <p:bldP spid="2101" grpId="0" animBg="1"/>
      <p:bldP spid="2118" grpId="0" build="p" autoUpdateAnimBg="0" advAuto="0"/>
      <p:bldP spid="2122" grpId="0" build="p" autoUpdateAnimBg="0" advAuto="0"/>
      <p:bldP spid="2126" grpId="0" build="p" autoUpdateAnimBg="0" advAuto="0"/>
      <p:bldP spid="2128" grpId="0" build="p" autoUpdateAnimBg="0" advAuto="0"/>
      <p:bldP spid="2145" grpId="0" animBg="1" autoUpdateAnimBg="0"/>
      <p:bldP spid="2120" grpId="0" animBg="1" autoUpdateAnimBg="0"/>
      <p:bldP spid="2146" grpId="0" animBg="1"/>
      <p:bldP spid="2147" grpId="0" animBg="1"/>
      <p:bldP spid="2148" grpId="0" animBg="1"/>
      <p:bldP spid="2142" grpId="0" animBg="1"/>
      <p:bldP spid="2144" grpId="0" animBg="1"/>
      <p:bldP spid="2143" grpId="0" animBg="1"/>
      <p:bldP spid="2149" grpId="0" animBg="1"/>
      <p:bldP spid="2150"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cs typeface="Arial" charset="0"/>
              </a:rPr>
              <a:t>Price Distorting Subsidies</a:t>
            </a:r>
          </a:p>
        </p:txBody>
      </p:sp>
      <p:sp>
        <p:nvSpPr>
          <p:cNvPr id="43011" name="Rectangle 3"/>
          <p:cNvSpPr>
            <a:spLocks noGrp="1" noChangeArrowheads="1"/>
          </p:cNvSpPr>
          <p:nvPr>
            <p:ph type="body" idx="1"/>
          </p:nvPr>
        </p:nvSpPr>
        <p:spPr/>
        <p:txBody>
          <a:bodyPr/>
          <a:lstStyle/>
          <a:p>
            <a:r>
              <a:rPr lang="en-US" sz="3600" dirty="0" smtClean="0"/>
              <a:t>Implications:</a:t>
            </a:r>
          </a:p>
          <a:p>
            <a:pPr lvl="1"/>
            <a:r>
              <a:rPr lang="en-US" dirty="0" smtClean="0"/>
              <a:t>Induces to purchase a larger amount of housing that he/she would normally do</a:t>
            </a:r>
          </a:p>
          <a:p>
            <a:pPr lvl="1"/>
            <a:r>
              <a:rPr lang="en-US" dirty="0" smtClean="0"/>
              <a:t>Higher level of utility in presence of cash grant equal to the subsidy</a:t>
            </a:r>
          </a:p>
          <a:p>
            <a:pPr lvl="1"/>
            <a:r>
              <a:rPr lang="en-US" dirty="0" smtClean="0"/>
              <a:t>Spending on other goods can also be increased</a:t>
            </a:r>
          </a:p>
          <a:p>
            <a:pPr lvl="1"/>
            <a:r>
              <a:rPr lang="en-US" dirty="0" smtClean="0"/>
              <a:t>Dead weight loss</a:t>
            </a:r>
          </a:p>
          <a:p>
            <a:pPr lvl="2"/>
            <a:r>
              <a:rPr lang="en-US" dirty="0" smtClean="0"/>
              <a:t>Difference between </a:t>
            </a:r>
            <a:r>
              <a:rPr lang="en-US" dirty="0" err="1" smtClean="0"/>
              <a:t>E2</a:t>
            </a:r>
            <a:r>
              <a:rPr lang="en-US" dirty="0" smtClean="0"/>
              <a:t> and </a:t>
            </a:r>
            <a:r>
              <a:rPr lang="en-US" dirty="0" err="1" smtClean="0"/>
              <a:t>E3</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wipe(left)">
                                      <p:cBhvr>
                                        <p:cTn id="7" dur="500"/>
                                        <p:tgtEl>
                                          <p:spTgt spid="43011">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3011">
                                            <p:txEl>
                                              <p:pRg st="1" end="1"/>
                                            </p:txEl>
                                          </p:spTgt>
                                        </p:tgtEl>
                                        <p:attrNameLst>
                                          <p:attrName>style.visibility</p:attrName>
                                        </p:attrNameLst>
                                      </p:cBhvr>
                                      <p:to>
                                        <p:strVal val="visible"/>
                                      </p:to>
                                    </p:set>
                                    <p:animEffect transition="in" filter="wipe(left)">
                                      <p:cBhvr>
                                        <p:cTn id="10" dur="500"/>
                                        <p:tgtEl>
                                          <p:spTgt spid="43011">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3011">
                                            <p:txEl>
                                              <p:pRg st="2" end="2"/>
                                            </p:txEl>
                                          </p:spTgt>
                                        </p:tgtEl>
                                        <p:attrNameLst>
                                          <p:attrName>style.visibility</p:attrName>
                                        </p:attrNameLst>
                                      </p:cBhvr>
                                      <p:to>
                                        <p:strVal val="visible"/>
                                      </p:to>
                                    </p:set>
                                    <p:animEffect transition="in" filter="wipe(left)">
                                      <p:cBhvr>
                                        <p:cTn id="13" dur="500"/>
                                        <p:tgtEl>
                                          <p:spTgt spid="43011">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3011">
                                            <p:txEl>
                                              <p:pRg st="3" end="3"/>
                                            </p:txEl>
                                          </p:spTgt>
                                        </p:tgtEl>
                                        <p:attrNameLst>
                                          <p:attrName>style.visibility</p:attrName>
                                        </p:attrNameLst>
                                      </p:cBhvr>
                                      <p:to>
                                        <p:strVal val="visible"/>
                                      </p:to>
                                    </p:set>
                                    <p:animEffect transition="in" filter="wipe(left)">
                                      <p:cBhvr>
                                        <p:cTn id="16" dur="500"/>
                                        <p:tgtEl>
                                          <p:spTgt spid="43011">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3011">
                                            <p:txEl>
                                              <p:pRg st="4" end="4"/>
                                            </p:txEl>
                                          </p:spTgt>
                                        </p:tgtEl>
                                        <p:attrNameLst>
                                          <p:attrName>style.visibility</p:attrName>
                                        </p:attrNameLst>
                                      </p:cBhvr>
                                      <p:to>
                                        <p:strVal val="visible"/>
                                      </p:to>
                                    </p:set>
                                    <p:animEffect transition="in" filter="wipe(left)">
                                      <p:cBhvr>
                                        <p:cTn id="19" dur="500"/>
                                        <p:tgtEl>
                                          <p:spTgt spid="43011">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43011">
                                            <p:txEl>
                                              <p:pRg st="5" end="5"/>
                                            </p:txEl>
                                          </p:spTgt>
                                        </p:tgtEl>
                                        <p:attrNameLst>
                                          <p:attrName>style.visibility</p:attrName>
                                        </p:attrNameLst>
                                      </p:cBhvr>
                                      <p:to>
                                        <p:strVal val="visible"/>
                                      </p:to>
                                    </p:set>
                                    <p:animEffect transition="in" filter="wipe(left)">
                                      <p:cBhvr>
                                        <p:cTn id="22" dur="500"/>
                                        <p:tgtEl>
                                          <p:spTgt spid="430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advAuto="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r>
              <a:rPr lang="en-US" dirty="0">
                <a:cs typeface="Arial" charset="0"/>
              </a:rPr>
              <a:t>Price Distorting </a:t>
            </a:r>
            <a:r>
              <a:rPr lang="en-US" dirty="0" smtClean="0">
                <a:cs typeface="Arial" charset="0"/>
              </a:rPr>
              <a:t>Subsidies and Market Effects</a:t>
            </a:r>
            <a:endParaRPr lang="en-US" dirty="0">
              <a:cs typeface="Arial" charset="0"/>
            </a:endParaRPr>
          </a:p>
        </p:txBody>
      </p:sp>
      <p:sp>
        <p:nvSpPr>
          <p:cNvPr id="43011" name="Rectangle 3"/>
          <p:cNvSpPr>
            <a:spLocks noGrp="1" noChangeArrowheads="1"/>
          </p:cNvSpPr>
          <p:nvPr>
            <p:ph type="body" idx="1"/>
          </p:nvPr>
        </p:nvSpPr>
        <p:spPr/>
        <p:txBody>
          <a:bodyPr/>
          <a:lstStyle/>
          <a:p>
            <a:r>
              <a:rPr lang="en-US" dirty="0" smtClean="0"/>
              <a:t>Example of Housing Market</a:t>
            </a:r>
          </a:p>
          <a:p>
            <a:r>
              <a:rPr lang="en-US" dirty="0" smtClean="0"/>
              <a:t>Operates on constant cost</a:t>
            </a:r>
          </a:p>
          <a:p>
            <a:r>
              <a:rPr lang="en-US" dirty="0" smtClean="0"/>
              <a:t>Long run supply curve is perfectly elastic</a:t>
            </a:r>
          </a:p>
          <a:p>
            <a:r>
              <a:rPr lang="en-US" dirty="0" smtClean="0"/>
              <a:t>Government agrees to pay half the rent </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wipe(left)">
                                      <p:cBhvr>
                                        <p:cTn id="7" dur="500"/>
                                        <p:tgtEl>
                                          <p:spTgt spid="4301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3011">
                                            <p:txEl>
                                              <p:pRg st="1" end="1"/>
                                            </p:txEl>
                                          </p:spTgt>
                                        </p:tgtEl>
                                        <p:attrNameLst>
                                          <p:attrName>style.visibility</p:attrName>
                                        </p:attrNameLst>
                                      </p:cBhvr>
                                      <p:to>
                                        <p:strVal val="visible"/>
                                      </p:to>
                                    </p:set>
                                    <p:animEffect transition="in" filter="wipe(left)">
                                      <p:cBhvr>
                                        <p:cTn id="11" dur="500"/>
                                        <p:tgtEl>
                                          <p:spTgt spid="43011">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3011">
                                            <p:txEl>
                                              <p:pRg st="2" end="2"/>
                                            </p:txEl>
                                          </p:spTgt>
                                        </p:tgtEl>
                                        <p:attrNameLst>
                                          <p:attrName>style.visibility</p:attrName>
                                        </p:attrNameLst>
                                      </p:cBhvr>
                                      <p:to>
                                        <p:strVal val="visible"/>
                                      </p:to>
                                    </p:set>
                                    <p:animEffect transition="in" filter="wipe(left)">
                                      <p:cBhvr>
                                        <p:cTn id="15" dur="500"/>
                                        <p:tgtEl>
                                          <p:spTgt spid="43011">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3011">
                                            <p:txEl>
                                              <p:pRg st="3" end="3"/>
                                            </p:txEl>
                                          </p:spTgt>
                                        </p:tgtEl>
                                        <p:attrNameLst>
                                          <p:attrName>style.visibility</p:attrName>
                                        </p:attrNameLst>
                                      </p:cBhvr>
                                      <p:to>
                                        <p:strVal val="visible"/>
                                      </p:to>
                                    </p:set>
                                    <p:animEffect transition="in" filter="wipe(left)">
                                      <p:cBhvr>
                                        <p:cTn id="19" dur="500"/>
                                        <p:tgtEl>
                                          <p:spTgt spid="430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advAuto="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685800" y="0"/>
            <a:ext cx="7772400" cy="762000"/>
          </a:xfrm>
        </p:spPr>
        <p:txBody>
          <a:bodyPr/>
          <a:lstStyle/>
          <a:p>
            <a:r>
              <a:rPr lang="en-US" sz="2400" dirty="0" smtClean="0"/>
              <a:t>Excess </a:t>
            </a:r>
            <a:r>
              <a:rPr lang="en-US" sz="2400" dirty="0"/>
              <a:t>Burden of a </a:t>
            </a:r>
            <a:r>
              <a:rPr lang="en-US" sz="2400" dirty="0" smtClean="0"/>
              <a:t>Subsidy: Market Effects</a:t>
            </a:r>
            <a:endParaRPr lang="en-US" sz="2400" dirty="0"/>
          </a:p>
        </p:txBody>
      </p:sp>
      <p:sp>
        <p:nvSpPr>
          <p:cNvPr id="3105" name="Freeform 33"/>
          <p:cNvSpPr>
            <a:spLocks/>
          </p:cNvSpPr>
          <p:nvPr/>
        </p:nvSpPr>
        <p:spPr bwMode="auto">
          <a:xfrm>
            <a:off x="3690938" y="2538413"/>
            <a:ext cx="1589087" cy="1560512"/>
          </a:xfrm>
          <a:custGeom>
            <a:avLst/>
            <a:gdLst/>
            <a:ahLst/>
            <a:cxnLst>
              <a:cxn ang="0">
                <a:pos x="0" y="0"/>
              </a:cxn>
              <a:cxn ang="0">
                <a:pos x="0" y="0"/>
              </a:cxn>
              <a:cxn ang="0">
                <a:pos x="1001" y="0"/>
              </a:cxn>
              <a:cxn ang="0">
                <a:pos x="1001" y="983"/>
              </a:cxn>
              <a:cxn ang="0">
                <a:pos x="0" y="0"/>
              </a:cxn>
            </a:cxnLst>
            <a:rect l="0" t="0" r="r" b="b"/>
            <a:pathLst>
              <a:path w="1001" h="983">
                <a:moveTo>
                  <a:pt x="0" y="0"/>
                </a:moveTo>
                <a:lnTo>
                  <a:pt x="0" y="0"/>
                </a:lnTo>
                <a:lnTo>
                  <a:pt x="1001" y="0"/>
                </a:lnTo>
                <a:lnTo>
                  <a:pt x="1001" y="983"/>
                </a:lnTo>
                <a:lnTo>
                  <a:pt x="0" y="0"/>
                </a:lnTo>
                <a:close/>
              </a:path>
            </a:pathLst>
          </a:custGeom>
          <a:blipFill dpi="0" rotWithShape="0">
            <a:blip r:embed="rId2" cstate="print"/>
            <a:srcRect/>
            <a:tile tx="0" ty="0" sx="100000" sy="100000" flip="none" algn="tl"/>
          </a:blipFill>
          <a:ln w="9525">
            <a:noFill/>
            <a:round/>
            <a:headEnd/>
            <a:tailEnd/>
          </a:ln>
        </p:spPr>
        <p:txBody>
          <a:bodyPr/>
          <a:lstStyle/>
          <a:p>
            <a:endParaRPr lang="en-US"/>
          </a:p>
        </p:txBody>
      </p:sp>
      <p:sp>
        <p:nvSpPr>
          <p:cNvPr id="3106" name="Line 34"/>
          <p:cNvSpPr>
            <a:spLocks noChangeShapeType="1"/>
          </p:cNvSpPr>
          <p:nvPr/>
        </p:nvSpPr>
        <p:spPr bwMode="auto">
          <a:xfrm>
            <a:off x="2143125" y="2551113"/>
            <a:ext cx="1588" cy="3138487"/>
          </a:xfrm>
          <a:prstGeom prst="line">
            <a:avLst/>
          </a:prstGeom>
          <a:noFill/>
          <a:ln w="14288">
            <a:solidFill>
              <a:srgbClr val="000000"/>
            </a:solidFill>
            <a:round/>
            <a:headEnd/>
            <a:tailEnd/>
          </a:ln>
        </p:spPr>
        <p:txBody>
          <a:bodyPr/>
          <a:lstStyle/>
          <a:p>
            <a:endParaRPr lang="en-US"/>
          </a:p>
        </p:txBody>
      </p:sp>
      <p:grpSp>
        <p:nvGrpSpPr>
          <p:cNvPr id="2" name="Group 37"/>
          <p:cNvGrpSpPr>
            <a:grpSpLocks/>
          </p:cNvGrpSpPr>
          <p:nvPr/>
        </p:nvGrpSpPr>
        <p:grpSpPr bwMode="auto">
          <a:xfrm>
            <a:off x="3719513" y="2565400"/>
            <a:ext cx="1590675" cy="3136900"/>
            <a:chOff x="2343" y="1616"/>
            <a:chExt cx="1002" cy="1976"/>
          </a:xfrm>
        </p:grpSpPr>
        <p:sp>
          <p:nvSpPr>
            <p:cNvPr id="3107" name="Line 35"/>
            <p:cNvSpPr>
              <a:spLocks noChangeShapeType="1"/>
            </p:cNvSpPr>
            <p:nvPr/>
          </p:nvSpPr>
          <p:spPr bwMode="auto">
            <a:xfrm>
              <a:off x="2343" y="1616"/>
              <a:ext cx="1" cy="1976"/>
            </a:xfrm>
            <a:prstGeom prst="line">
              <a:avLst/>
            </a:prstGeom>
            <a:noFill/>
            <a:ln w="82550" cap="rnd">
              <a:solidFill>
                <a:srgbClr val="006600"/>
              </a:solidFill>
              <a:prstDash val="sysDot"/>
              <a:round/>
              <a:headEnd/>
              <a:tailEnd/>
            </a:ln>
          </p:spPr>
          <p:txBody>
            <a:bodyPr/>
            <a:lstStyle/>
            <a:p>
              <a:endParaRPr lang="en-US"/>
            </a:p>
          </p:txBody>
        </p:sp>
        <p:sp>
          <p:nvSpPr>
            <p:cNvPr id="3108" name="Line 36"/>
            <p:cNvSpPr>
              <a:spLocks noChangeShapeType="1"/>
            </p:cNvSpPr>
            <p:nvPr/>
          </p:nvSpPr>
          <p:spPr bwMode="auto">
            <a:xfrm>
              <a:off x="3344" y="1616"/>
              <a:ext cx="1" cy="1976"/>
            </a:xfrm>
            <a:prstGeom prst="line">
              <a:avLst/>
            </a:prstGeom>
            <a:noFill/>
            <a:ln w="82550" cap="rnd">
              <a:solidFill>
                <a:srgbClr val="006600"/>
              </a:solidFill>
              <a:prstDash val="sysDot"/>
              <a:round/>
              <a:headEnd/>
              <a:tailEnd/>
            </a:ln>
          </p:spPr>
          <p:txBody>
            <a:bodyPr/>
            <a:lstStyle/>
            <a:p>
              <a:endParaRPr lang="en-US"/>
            </a:p>
          </p:txBody>
        </p:sp>
      </p:grpSp>
      <p:sp>
        <p:nvSpPr>
          <p:cNvPr id="3110" name="Rectangle 38"/>
          <p:cNvSpPr>
            <a:spLocks noChangeArrowheads="1"/>
          </p:cNvSpPr>
          <p:nvPr/>
        </p:nvSpPr>
        <p:spPr bwMode="auto">
          <a:xfrm>
            <a:off x="2239963" y="2136775"/>
            <a:ext cx="220662"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B</a:t>
            </a:r>
            <a:endParaRPr lang="en-US"/>
          </a:p>
        </p:txBody>
      </p:sp>
      <p:sp>
        <p:nvSpPr>
          <p:cNvPr id="3111" name="Rectangle 39"/>
          <p:cNvSpPr>
            <a:spLocks noChangeArrowheads="1"/>
          </p:cNvSpPr>
          <p:nvPr/>
        </p:nvSpPr>
        <p:spPr bwMode="auto">
          <a:xfrm>
            <a:off x="3797300" y="2136775"/>
            <a:ext cx="220663"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endParaRPr lang="en-US"/>
          </a:p>
        </p:txBody>
      </p:sp>
      <p:sp>
        <p:nvSpPr>
          <p:cNvPr id="3115" name="Freeform 43"/>
          <p:cNvSpPr>
            <a:spLocks/>
          </p:cNvSpPr>
          <p:nvPr/>
        </p:nvSpPr>
        <p:spPr bwMode="auto">
          <a:xfrm>
            <a:off x="2157413" y="755650"/>
            <a:ext cx="5624512" cy="4946650"/>
          </a:xfrm>
          <a:custGeom>
            <a:avLst/>
            <a:gdLst/>
            <a:ahLst/>
            <a:cxnLst>
              <a:cxn ang="0">
                <a:pos x="0" y="0"/>
              </a:cxn>
              <a:cxn ang="0">
                <a:pos x="0" y="3116"/>
              </a:cxn>
              <a:cxn ang="0">
                <a:pos x="3543" y="3116"/>
              </a:cxn>
            </a:cxnLst>
            <a:rect l="0" t="0" r="r" b="b"/>
            <a:pathLst>
              <a:path w="3543" h="3116">
                <a:moveTo>
                  <a:pt x="0" y="0"/>
                </a:moveTo>
                <a:lnTo>
                  <a:pt x="0" y="3116"/>
                </a:lnTo>
                <a:lnTo>
                  <a:pt x="3543" y="3116"/>
                </a:lnTo>
              </a:path>
            </a:pathLst>
          </a:custGeom>
          <a:noFill/>
          <a:ln w="82550">
            <a:solidFill>
              <a:srgbClr val="000000"/>
            </a:solidFill>
            <a:prstDash val="solid"/>
            <a:round/>
            <a:headEnd/>
            <a:tailEnd/>
          </a:ln>
        </p:spPr>
        <p:txBody>
          <a:bodyPr/>
          <a:lstStyle/>
          <a:p>
            <a:endParaRPr lang="en-US"/>
          </a:p>
        </p:txBody>
      </p:sp>
      <p:sp>
        <p:nvSpPr>
          <p:cNvPr id="3116" name="Rectangle 44"/>
          <p:cNvSpPr>
            <a:spLocks noChangeArrowheads="1"/>
          </p:cNvSpPr>
          <p:nvPr/>
        </p:nvSpPr>
        <p:spPr bwMode="auto">
          <a:xfrm>
            <a:off x="3581400" y="5867400"/>
            <a:ext cx="377825" cy="396875"/>
          </a:xfrm>
          <a:prstGeom prst="rect">
            <a:avLst/>
          </a:prstGeom>
          <a:noFill/>
          <a:ln w="9525">
            <a:noFill/>
            <a:miter lim="800000"/>
            <a:headEnd/>
            <a:tailEnd/>
          </a:ln>
        </p:spPr>
        <p:txBody>
          <a:bodyPr wrap="none" lIns="0" tIns="0" rIns="0" bIns="0">
            <a:spAutoFit/>
          </a:bodyPr>
          <a:lstStyle/>
          <a:p>
            <a:r>
              <a:rPr lang="en-US" sz="2600" i="1">
                <a:solidFill>
                  <a:srgbClr val="660067"/>
                </a:solidFill>
                <a:latin typeface="Arial" charset="0"/>
              </a:rPr>
              <a:t>Q</a:t>
            </a:r>
            <a:r>
              <a:rPr lang="en-US" sz="2600" baseline="-25000">
                <a:solidFill>
                  <a:srgbClr val="660067"/>
                </a:solidFill>
                <a:latin typeface="Arial" charset="0"/>
              </a:rPr>
              <a:t>1</a:t>
            </a:r>
            <a:endParaRPr lang="en-US">
              <a:solidFill>
                <a:srgbClr val="660067"/>
              </a:solidFill>
            </a:endParaRPr>
          </a:p>
        </p:txBody>
      </p:sp>
      <p:sp>
        <p:nvSpPr>
          <p:cNvPr id="3117" name="Rectangle 45"/>
          <p:cNvSpPr>
            <a:spLocks noChangeArrowheads="1"/>
          </p:cNvSpPr>
          <p:nvPr/>
        </p:nvSpPr>
        <p:spPr bwMode="auto">
          <a:xfrm>
            <a:off x="3810000" y="3657600"/>
            <a:ext cx="201613"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F</a:t>
            </a:r>
            <a:endParaRPr lang="en-US"/>
          </a:p>
        </p:txBody>
      </p:sp>
      <p:sp>
        <p:nvSpPr>
          <p:cNvPr id="3118" name="Rectangle 46"/>
          <p:cNvSpPr>
            <a:spLocks noChangeArrowheads="1"/>
          </p:cNvSpPr>
          <p:nvPr/>
        </p:nvSpPr>
        <p:spPr bwMode="auto">
          <a:xfrm>
            <a:off x="5181600" y="2136775"/>
            <a:ext cx="220663"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A</a:t>
            </a:r>
            <a:endParaRPr lang="en-US"/>
          </a:p>
        </p:txBody>
      </p:sp>
      <p:sp>
        <p:nvSpPr>
          <p:cNvPr id="3119" name="Rectangle 47"/>
          <p:cNvSpPr>
            <a:spLocks noChangeArrowheads="1"/>
          </p:cNvSpPr>
          <p:nvPr/>
        </p:nvSpPr>
        <p:spPr bwMode="auto">
          <a:xfrm>
            <a:off x="5410200" y="3657600"/>
            <a:ext cx="293688"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endParaRPr lang="en-US"/>
          </a:p>
        </p:txBody>
      </p:sp>
      <p:grpSp>
        <p:nvGrpSpPr>
          <p:cNvPr id="3" name="Group 60"/>
          <p:cNvGrpSpPr>
            <a:grpSpLocks/>
          </p:cNvGrpSpPr>
          <p:nvPr/>
        </p:nvGrpSpPr>
        <p:grpSpPr bwMode="auto">
          <a:xfrm>
            <a:off x="2157413" y="3937000"/>
            <a:ext cx="5146675" cy="396875"/>
            <a:chOff x="1359" y="2480"/>
            <a:chExt cx="3242" cy="250"/>
          </a:xfrm>
        </p:grpSpPr>
        <p:sp>
          <p:nvSpPr>
            <p:cNvPr id="3104" name="Line 32"/>
            <p:cNvSpPr>
              <a:spLocks noChangeShapeType="1"/>
            </p:cNvSpPr>
            <p:nvPr/>
          </p:nvSpPr>
          <p:spPr bwMode="auto">
            <a:xfrm>
              <a:off x="1359" y="2600"/>
              <a:ext cx="2986" cy="1"/>
            </a:xfrm>
            <a:prstGeom prst="line">
              <a:avLst/>
            </a:prstGeom>
            <a:noFill/>
            <a:ln w="82550">
              <a:solidFill>
                <a:srgbClr val="660066"/>
              </a:solidFill>
              <a:round/>
              <a:headEnd/>
              <a:tailEnd/>
            </a:ln>
          </p:spPr>
          <p:txBody>
            <a:bodyPr/>
            <a:lstStyle/>
            <a:p>
              <a:endParaRPr lang="en-US"/>
            </a:p>
          </p:txBody>
        </p:sp>
        <p:sp>
          <p:nvSpPr>
            <p:cNvPr id="3120" name="Rectangle 48"/>
            <p:cNvSpPr>
              <a:spLocks noChangeArrowheads="1"/>
            </p:cNvSpPr>
            <p:nvPr/>
          </p:nvSpPr>
          <p:spPr bwMode="auto">
            <a:xfrm>
              <a:off x="4416" y="2480"/>
              <a:ext cx="185"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S’</a:t>
              </a:r>
              <a:endParaRPr lang="en-US"/>
            </a:p>
          </p:txBody>
        </p:sp>
      </p:grpSp>
      <p:grpSp>
        <p:nvGrpSpPr>
          <p:cNvPr id="4" name="Group 61"/>
          <p:cNvGrpSpPr>
            <a:grpSpLocks/>
          </p:cNvGrpSpPr>
          <p:nvPr/>
        </p:nvGrpSpPr>
        <p:grpSpPr bwMode="auto">
          <a:xfrm>
            <a:off x="2157413" y="1003300"/>
            <a:ext cx="5345112" cy="4194175"/>
            <a:chOff x="1359" y="632"/>
            <a:chExt cx="3367" cy="2642"/>
          </a:xfrm>
        </p:grpSpPr>
        <p:sp>
          <p:nvSpPr>
            <p:cNvPr id="3113" name="Line 41"/>
            <p:cNvSpPr>
              <a:spLocks noChangeShapeType="1"/>
            </p:cNvSpPr>
            <p:nvPr/>
          </p:nvSpPr>
          <p:spPr bwMode="auto">
            <a:xfrm>
              <a:off x="1359" y="632"/>
              <a:ext cx="2464" cy="2438"/>
            </a:xfrm>
            <a:prstGeom prst="line">
              <a:avLst/>
            </a:prstGeom>
            <a:noFill/>
            <a:ln w="82550">
              <a:solidFill>
                <a:srgbClr val="000000"/>
              </a:solidFill>
              <a:round/>
              <a:headEnd/>
              <a:tailEnd/>
            </a:ln>
          </p:spPr>
          <p:txBody>
            <a:bodyPr/>
            <a:lstStyle/>
            <a:p>
              <a:endParaRPr lang="en-US"/>
            </a:p>
          </p:txBody>
        </p:sp>
        <p:sp>
          <p:nvSpPr>
            <p:cNvPr id="3121" name="Rectangle 49"/>
            <p:cNvSpPr>
              <a:spLocks noChangeArrowheads="1"/>
            </p:cNvSpPr>
            <p:nvPr/>
          </p:nvSpPr>
          <p:spPr bwMode="auto">
            <a:xfrm>
              <a:off x="3888" y="3024"/>
              <a:ext cx="838"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 </a:t>
              </a:r>
              <a:r>
                <a:rPr lang="en-US" sz="2600">
                  <a:solidFill>
                    <a:srgbClr val="000000"/>
                  </a:solidFill>
                  <a:latin typeface="Arial" charset="0"/>
                </a:rPr>
                <a:t>=</a:t>
              </a:r>
              <a:r>
                <a:rPr lang="en-US" sz="2600" i="1">
                  <a:solidFill>
                    <a:srgbClr val="000000"/>
                  </a:solidFill>
                  <a:latin typeface="Arial" charset="0"/>
                </a:rPr>
                <a:t> MSB</a:t>
              </a:r>
              <a:endParaRPr lang="en-US"/>
            </a:p>
          </p:txBody>
        </p:sp>
      </p:grpSp>
      <p:sp>
        <p:nvSpPr>
          <p:cNvPr id="3122" name="Rectangle 50"/>
          <p:cNvSpPr>
            <a:spLocks noChangeArrowheads="1"/>
          </p:cNvSpPr>
          <p:nvPr/>
        </p:nvSpPr>
        <p:spPr bwMode="auto">
          <a:xfrm>
            <a:off x="1447800" y="2362200"/>
            <a:ext cx="552450" cy="396875"/>
          </a:xfrm>
          <a:prstGeom prst="rect">
            <a:avLst/>
          </a:prstGeom>
          <a:noFill/>
          <a:ln w="9525">
            <a:noFill/>
            <a:miter lim="800000"/>
            <a:headEnd/>
            <a:tailEnd/>
          </a:ln>
        </p:spPr>
        <p:txBody>
          <a:bodyPr wrap="none" lIns="0" tIns="0" rIns="0" bIns="0">
            <a:spAutoFit/>
          </a:bodyPr>
          <a:lstStyle/>
          <a:p>
            <a:r>
              <a:rPr lang="en-US" sz="2600">
                <a:solidFill>
                  <a:srgbClr val="660067"/>
                </a:solidFill>
                <a:latin typeface="Arial" charset="0"/>
              </a:rPr>
              <a:t>400</a:t>
            </a:r>
            <a:endParaRPr lang="en-US">
              <a:solidFill>
                <a:srgbClr val="660067"/>
              </a:solidFill>
            </a:endParaRPr>
          </a:p>
        </p:txBody>
      </p:sp>
      <p:sp>
        <p:nvSpPr>
          <p:cNvPr id="3123" name="Rectangle 51"/>
          <p:cNvSpPr>
            <a:spLocks noChangeArrowheads="1"/>
          </p:cNvSpPr>
          <p:nvPr/>
        </p:nvSpPr>
        <p:spPr bwMode="auto">
          <a:xfrm>
            <a:off x="1447800" y="3962400"/>
            <a:ext cx="552450" cy="396875"/>
          </a:xfrm>
          <a:prstGeom prst="rect">
            <a:avLst/>
          </a:prstGeom>
          <a:noFill/>
          <a:ln w="9525">
            <a:noFill/>
            <a:miter lim="800000"/>
            <a:headEnd/>
            <a:tailEnd/>
          </a:ln>
        </p:spPr>
        <p:txBody>
          <a:bodyPr wrap="none" lIns="0" tIns="0" rIns="0" bIns="0">
            <a:spAutoFit/>
          </a:bodyPr>
          <a:lstStyle/>
          <a:p>
            <a:r>
              <a:rPr lang="en-US" sz="2600">
                <a:solidFill>
                  <a:srgbClr val="660067"/>
                </a:solidFill>
                <a:latin typeface="Arial" charset="0"/>
              </a:rPr>
              <a:t>200</a:t>
            </a:r>
            <a:endParaRPr lang="en-US">
              <a:solidFill>
                <a:srgbClr val="660067"/>
              </a:solidFill>
            </a:endParaRPr>
          </a:p>
        </p:txBody>
      </p:sp>
      <p:sp>
        <p:nvSpPr>
          <p:cNvPr id="3124" name="Text Box 52"/>
          <p:cNvSpPr txBox="1">
            <a:spLocks noChangeArrowheads="1"/>
          </p:cNvSpPr>
          <p:nvPr/>
        </p:nvSpPr>
        <p:spPr bwMode="auto">
          <a:xfrm>
            <a:off x="3008313" y="6324600"/>
            <a:ext cx="4319587" cy="457200"/>
          </a:xfrm>
          <a:prstGeom prst="rect">
            <a:avLst/>
          </a:prstGeom>
          <a:noFill/>
          <a:ln w="9525">
            <a:noFill/>
            <a:miter lim="800000"/>
            <a:headEnd/>
            <a:tailEnd/>
          </a:ln>
          <a:effectLst/>
        </p:spPr>
        <p:txBody>
          <a:bodyPr wrap="none">
            <a:spAutoFit/>
          </a:bodyPr>
          <a:lstStyle/>
          <a:p>
            <a:r>
              <a:rPr lang="en-US" sz="2400">
                <a:solidFill>
                  <a:srgbClr val="660067"/>
                </a:solidFill>
                <a:latin typeface="Arial" charset="0"/>
              </a:rPr>
              <a:t>Number of Apartments Rented</a:t>
            </a:r>
          </a:p>
        </p:txBody>
      </p:sp>
      <p:sp>
        <p:nvSpPr>
          <p:cNvPr id="3125" name="Rectangle 53"/>
          <p:cNvSpPr>
            <a:spLocks noChangeArrowheads="1"/>
          </p:cNvSpPr>
          <p:nvPr/>
        </p:nvSpPr>
        <p:spPr bwMode="auto">
          <a:xfrm>
            <a:off x="5105400" y="5867400"/>
            <a:ext cx="377825" cy="396875"/>
          </a:xfrm>
          <a:prstGeom prst="rect">
            <a:avLst/>
          </a:prstGeom>
          <a:noFill/>
          <a:ln w="9525">
            <a:noFill/>
            <a:miter lim="800000"/>
            <a:headEnd/>
            <a:tailEnd/>
          </a:ln>
        </p:spPr>
        <p:txBody>
          <a:bodyPr wrap="none" lIns="0" tIns="0" rIns="0" bIns="0">
            <a:spAutoFit/>
          </a:bodyPr>
          <a:lstStyle/>
          <a:p>
            <a:r>
              <a:rPr lang="en-US" sz="2600" i="1">
                <a:solidFill>
                  <a:srgbClr val="660067"/>
                </a:solidFill>
                <a:latin typeface="Arial" charset="0"/>
              </a:rPr>
              <a:t>Q</a:t>
            </a:r>
            <a:r>
              <a:rPr lang="en-US" sz="2600" baseline="-25000">
                <a:solidFill>
                  <a:srgbClr val="660067"/>
                </a:solidFill>
                <a:latin typeface="Arial" charset="0"/>
              </a:rPr>
              <a:t>2</a:t>
            </a:r>
            <a:endParaRPr lang="en-US">
              <a:solidFill>
                <a:srgbClr val="660067"/>
              </a:solidFill>
            </a:endParaRPr>
          </a:p>
        </p:txBody>
      </p:sp>
      <p:sp>
        <p:nvSpPr>
          <p:cNvPr id="3126" name="Rectangle 54"/>
          <p:cNvSpPr>
            <a:spLocks noChangeArrowheads="1"/>
          </p:cNvSpPr>
          <p:nvPr/>
        </p:nvSpPr>
        <p:spPr bwMode="auto">
          <a:xfrm>
            <a:off x="1816100" y="5791200"/>
            <a:ext cx="184150" cy="396875"/>
          </a:xfrm>
          <a:prstGeom prst="rect">
            <a:avLst/>
          </a:prstGeom>
          <a:noFill/>
          <a:ln w="9525">
            <a:noFill/>
            <a:miter lim="800000"/>
            <a:headEnd/>
            <a:tailEnd/>
          </a:ln>
        </p:spPr>
        <p:txBody>
          <a:bodyPr wrap="none" lIns="0" tIns="0" rIns="0" bIns="0">
            <a:spAutoFit/>
          </a:bodyPr>
          <a:lstStyle/>
          <a:p>
            <a:pPr algn="r"/>
            <a:r>
              <a:rPr lang="en-US" sz="2600">
                <a:solidFill>
                  <a:srgbClr val="660067"/>
                </a:solidFill>
                <a:latin typeface="Arial" charset="0"/>
              </a:rPr>
              <a:t>0</a:t>
            </a:r>
            <a:endParaRPr lang="en-US">
              <a:solidFill>
                <a:srgbClr val="660067"/>
              </a:solidFill>
            </a:endParaRPr>
          </a:p>
        </p:txBody>
      </p:sp>
      <p:sp>
        <p:nvSpPr>
          <p:cNvPr id="3127" name="Rectangle 55"/>
          <p:cNvSpPr>
            <a:spLocks noChangeArrowheads="1"/>
          </p:cNvSpPr>
          <p:nvPr/>
        </p:nvSpPr>
        <p:spPr bwMode="auto">
          <a:xfrm>
            <a:off x="2239963" y="3657600"/>
            <a:ext cx="238125"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C</a:t>
            </a:r>
            <a:endParaRPr lang="en-US"/>
          </a:p>
        </p:txBody>
      </p:sp>
      <p:sp>
        <p:nvSpPr>
          <p:cNvPr id="3128" name="Text Box 56"/>
          <p:cNvSpPr txBox="1">
            <a:spLocks noChangeArrowheads="1"/>
          </p:cNvSpPr>
          <p:nvPr/>
        </p:nvSpPr>
        <p:spPr bwMode="auto">
          <a:xfrm rot="-5400000">
            <a:off x="-1335882" y="3320257"/>
            <a:ext cx="3738563" cy="457200"/>
          </a:xfrm>
          <a:prstGeom prst="rect">
            <a:avLst/>
          </a:prstGeom>
          <a:noFill/>
          <a:ln w="9525">
            <a:noFill/>
            <a:miter lim="800000"/>
            <a:headEnd/>
            <a:tailEnd/>
          </a:ln>
          <a:effectLst/>
        </p:spPr>
        <p:txBody>
          <a:bodyPr wrap="none">
            <a:spAutoFit/>
          </a:bodyPr>
          <a:lstStyle/>
          <a:p>
            <a:r>
              <a:rPr lang="en-US" sz="2400" b="1">
                <a:solidFill>
                  <a:srgbClr val="660067"/>
                </a:solidFill>
                <a:latin typeface="Arial" charset="0"/>
              </a:rPr>
              <a:t>Rent (Dollars per Month)</a:t>
            </a:r>
          </a:p>
        </p:txBody>
      </p:sp>
      <p:grpSp>
        <p:nvGrpSpPr>
          <p:cNvPr id="5" name="Group 59"/>
          <p:cNvGrpSpPr>
            <a:grpSpLocks/>
          </p:cNvGrpSpPr>
          <p:nvPr/>
        </p:nvGrpSpPr>
        <p:grpSpPr bwMode="auto">
          <a:xfrm>
            <a:off x="2157413" y="2362200"/>
            <a:ext cx="6183312" cy="396875"/>
            <a:chOff x="1359" y="1488"/>
            <a:chExt cx="3895" cy="250"/>
          </a:xfrm>
        </p:grpSpPr>
        <p:sp>
          <p:nvSpPr>
            <p:cNvPr id="3112" name="Line 40"/>
            <p:cNvSpPr>
              <a:spLocks noChangeShapeType="1"/>
            </p:cNvSpPr>
            <p:nvPr/>
          </p:nvSpPr>
          <p:spPr bwMode="auto">
            <a:xfrm>
              <a:off x="1359" y="1616"/>
              <a:ext cx="2986" cy="1"/>
            </a:xfrm>
            <a:prstGeom prst="line">
              <a:avLst/>
            </a:prstGeom>
            <a:noFill/>
            <a:ln w="82550">
              <a:solidFill>
                <a:srgbClr val="660066"/>
              </a:solidFill>
              <a:round/>
              <a:headEnd/>
              <a:tailEnd/>
            </a:ln>
          </p:spPr>
          <p:txBody>
            <a:bodyPr/>
            <a:lstStyle/>
            <a:p>
              <a:endParaRPr lang="en-US"/>
            </a:p>
          </p:txBody>
        </p:sp>
        <p:sp>
          <p:nvSpPr>
            <p:cNvPr id="3130" name="Rectangle 58"/>
            <p:cNvSpPr>
              <a:spLocks noChangeArrowheads="1"/>
            </p:cNvSpPr>
            <p:nvPr/>
          </p:nvSpPr>
          <p:spPr bwMode="auto">
            <a:xfrm>
              <a:off x="4416" y="1488"/>
              <a:ext cx="838"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S </a:t>
              </a:r>
              <a:r>
                <a:rPr lang="en-US" sz="2600">
                  <a:solidFill>
                    <a:srgbClr val="000000"/>
                  </a:solidFill>
                  <a:latin typeface="Arial" charset="0"/>
                </a:rPr>
                <a:t>=</a:t>
              </a:r>
              <a:r>
                <a:rPr lang="en-US" sz="2600" i="1">
                  <a:solidFill>
                    <a:srgbClr val="000000"/>
                  </a:solidFill>
                  <a:latin typeface="Arial" charset="0"/>
                </a:rPr>
                <a:t> MSC</a:t>
              </a:r>
              <a:endParaRPr lang="en-US"/>
            </a:p>
          </p:txBody>
        </p:sp>
      </p:grpSp>
      <p:grpSp>
        <p:nvGrpSpPr>
          <p:cNvPr id="6" name="Group 62"/>
          <p:cNvGrpSpPr>
            <a:grpSpLocks/>
          </p:cNvGrpSpPr>
          <p:nvPr/>
        </p:nvGrpSpPr>
        <p:grpSpPr bwMode="auto">
          <a:xfrm>
            <a:off x="3886200" y="1460500"/>
            <a:ext cx="3860800" cy="1501775"/>
            <a:chOff x="2448" y="920"/>
            <a:chExt cx="2432" cy="946"/>
          </a:xfrm>
        </p:grpSpPr>
        <p:sp>
          <p:nvSpPr>
            <p:cNvPr id="3114" name="Line 42"/>
            <p:cNvSpPr>
              <a:spLocks noChangeShapeType="1"/>
            </p:cNvSpPr>
            <p:nvPr/>
          </p:nvSpPr>
          <p:spPr bwMode="auto">
            <a:xfrm flipH="1">
              <a:off x="2976" y="1152"/>
              <a:ext cx="479" cy="714"/>
            </a:xfrm>
            <a:prstGeom prst="line">
              <a:avLst/>
            </a:prstGeom>
            <a:noFill/>
            <a:ln w="38100">
              <a:solidFill>
                <a:srgbClr val="000000"/>
              </a:solidFill>
              <a:round/>
              <a:headEnd/>
              <a:tailEnd type="stealth" w="lg" len="lg"/>
            </a:ln>
          </p:spPr>
          <p:txBody>
            <a:bodyPr/>
            <a:lstStyle/>
            <a:p>
              <a:endParaRPr lang="en-US"/>
            </a:p>
          </p:txBody>
        </p:sp>
        <p:sp>
          <p:nvSpPr>
            <p:cNvPr id="3129" name="Rectangle 57"/>
            <p:cNvSpPr>
              <a:spLocks noChangeArrowheads="1"/>
            </p:cNvSpPr>
            <p:nvPr/>
          </p:nvSpPr>
          <p:spPr bwMode="auto">
            <a:xfrm>
              <a:off x="2448" y="920"/>
              <a:ext cx="2432" cy="250"/>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Excess Burden of Subsidy</a:t>
              </a:r>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100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2500"/>
                            </p:stCondLst>
                            <p:childTnLst>
                              <p:par>
                                <p:cTn id="17" presetID="22" presetClass="entr" presetSubtype="8" fill="hold" nodeType="afterEffect">
                                  <p:stCondLst>
                                    <p:cond delay="100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4000"/>
                            </p:stCondLst>
                            <p:childTnLst>
                              <p:par>
                                <p:cTn id="21" presetID="22" presetClass="entr" presetSubtype="8" fill="hold" grpId="0" nodeType="afterEffect">
                                  <p:stCondLst>
                                    <p:cond delay="0"/>
                                  </p:stCondLst>
                                  <p:childTnLst>
                                    <p:set>
                                      <p:cBhvr>
                                        <p:cTn id="22" dur="1" fill="hold">
                                          <p:stCondLst>
                                            <p:cond delay="0"/>
                                          </p:stCondLst>
                                        </p:cTn>
                                        <p:tgtEl>
                                          <p:spTgt spid="3118">
                                            <p:txEl>
                                              <p:pRg st="0" end="0"/>
                                            </p:txEl>
                                          </p:spTgt>
                                        </p:tgtEl>
                                        <p:attrNameLst>
                                          <p:attrName>style.visibility</p:attrName>
                                        </p:attrNameLst>
                                      </p:cBhvr>
                                      <p:to>
                                        <p:strVal val="visible"/>
                                      </p:to>
                                    </p:set>
                                    <p:animEffect transition="in" filter="wipe(left)">
                                      <p:cBhvr>
                                        <p:cTn id="23" dur="500"/>
                                        <p:tgtEl>
                                          <p:spTgt spid="3118">
                                            <p:txEl>
                                              <p:pRg st="0" end="0"/>
                                            </p:txEl>
                                          </p:spTgt>
                                        </p:tgtEl>
                                      </p:cBhvr>
                                    </p:animEffect>
                                  </p:childTnLst>
                                </p:cTn>
                              </p:par>
                            </p:childTnLst>
                          </p:cTn>
                        </p:par>
                        <p:par>
                          <p:cTn id="24" fill="hold">
                            <p:stCondLst>
                              <p:cond delay="4500"/>
                            </p:stCondLst>
                            <p:childTnLst>
                              <p:par>
                                <p:cTn id="25" presetID="22" presetClass="entr" presetSubtype="8" fill="hold" grpId="0" nodeType="afterEffect">
                                  <p:stCondLst>
                                    <p:cond delay="0"/>
                                  </p:stCondLst>
                                  <p:childTnLst>
                                    <p:set>
                                      <p:cBhvr>
                                        <p:cTn id="26" dur="1" fill="hold">
                                          <p:stCondLst>
                                            <p:cond delay="0"/>
                                          </p:stCondLst>
                                        </p:cTn>
                                        <p:tgtEl>
                                          <p:spTgt spid="3110">
                                            <p:txEl>
                                              <p:pRg st="0" end="0"/>
                                            </p:txEl>
                                          </p:spTgt>
                                        </p:tgtEl>
                                        <p:attrNameLst>
                                          <p:attrName>style.visibility</p:attrName>
                                        </p:attrNameLst>
                                      </p:cBhvr>
                                      <p:to>
                                        <p:strVal val="visible"/>
                                      </p:to>
                                    </p:set>
                                    <p:animEffect transition="in" filter="wipe(left)">
                                      <p:cBhvr>
                                        <p:cTn id="27" dur="500"/>
                                        <p:tgtEl>
                                          <p:spTgt spid="3110">
                                            <p:txEl>
                                              <p:pRg st="0" end="0"/>
                                            </p:txEl>
                                          </p:spTgt>
                                        </p:tgtEl>
                                      </p:cBhvr>
                                    </p:animEffect>
                                  </p:childTnLst>
                                </p:cTn>
                              </p:par>
                            </p:childTnLst>
                          </p:cTn>
                        </p:par>
                        <p:par>
                          <p:cTn id="28" fill="hold">
                            <p:stCondLst>
                              <p:cond delay="5000"/>
                            </p:stCondLst>
                            <p:childTnLst>
                              <p:par>
                                <p:cTn id="29" presetID="22" presetClass="entr" presetSubtype="8" fill="hold" grpId="0" nodeType="afterEffect">
                                  <p:stCondLst>
                                    <p:cond delay="0"/>
                                  </p:stCondLst>
                                  <p:childTnLst>
                                    <p:set>
                                      <p:cBhvr>
                                        <p:cTn id="30" dur="1" fill="hold">
                                          <p:stCondLst>
                                            <p:cond delay="0"/>
                                          </p:stCondLst>
                                        </p:cTn>
                                        <p:tgtEl>
                                          <p:spTgt spid="3127">
                                            <p:txEl>
                                              <p:pRg st="0" end="0"/>
                                            </p:txEl>
                                          </p:spTgt>
                                        </p:tgtEl>
                                        <p:attrNameLst>
                                          <p:attrName>style.visibility</p:attrName>
                                        </p:attrNameLst>
                                      </p:cBhvr>
                                      <p:to>
                                        <p:strVal val="visible"/>
                                      </p:to>
                                    </p:set>
                                    <p:animEffect transition="in" filter="wipe(left)">
                                      <p:cBhvr>
                                        <p:cTn id="31" dur="500"/>
                                        <p:tgtEl>
                                          <p:spTgt spid="3127">
                                            <p:txEl>
                                              <p:pRg st="0" end="0"/>
                                            </p:txEl>
                                          </p:spTgt>
                                        </p:tgtEl>
                                      </p:cBhvr>
                                    </p:animEffect>
                                  </p:childTnLst>
                                </p:cTn>
                              </p:par>
                            </p:childTnLst>
                          </p:cTn>
                        </p:par>
                        <p:par>
                          <p:cTn id="32" fill="hold">
                            <p:stCondLst>
                              <p:cond delay="5500"/>
                            </p:stCondLst>
                            <p:childTnLst>
                              <p:par>
                                <p:cTn id="33" presetID="22" presetClass="entr" presetSubtype="8" fill="hold" grpId="0" nodeType="afterEffect">
                                  <p:stCondLst>
                                    <p:cond delay="0"/>
                                  </p:stCondLst>
                                  <p:childTnLst>
                                    <p:set>
                                      <p:cBhvr>
                                        <p:cTn id="34" dur="1" fill="hold">
                                          <p:stCondLst>
                                            <p:cond delay="0"/>
                                          </p:stCondLst>
                                        </p:cTn>
                                        <p:tgtEl>
                                          <p:spTgt spid="3111">
                                            <p:txEl>
                                              <p:pRg st="0" end="0"/>
                                            </p:txEl>
                                          </p:spTgt>
                                        </p:tgtEl>
                                        <p:attrNameLst>
                                          <p:attrName>style.visibility</p:attrName>
                                        </p:attrNameLst>
                                      </p:cBhvr>
                                      <p:to>
                                        <p:strVal val="visible"/>
                                      </p:to>
                                    </p:set>
                                    <p:animEffect transition="in" filter="wipe(left)">
                                      <p:cBhvr>
                                        <p:cTn id="35" dur="500"/>
                                        <p:tgtEl>
                                          <p:spTgt spid="3111">
                                            <p:txEl>
                                              <p:pRg st="0" end="0"/>
                                            </p:txEl>
                                          </p:spTgt>
                                        </p:tgtEl>
                                      </p:cBhvr>
                                    </p:animEffect>
                                  </p:childTnLst>
                                </p:cTn>
                              </p:par>
                            </p:childTnLst>
                          </p:cTn>
                        </p:par>
                        <p:par>
                          <p:cTn id="36" fill="hold">
                            <p:stCondLst>
                              <p:cond delay="6000"/>
                            </p:stCondLst>
                            <p:childTnLst>
                              <p:par>
                                <p:cTn id="37" presetID="22" presetClass="entr" presetSubtype="8" fill="hold" grpId="0" nodeType="afterEffect">
                                  <p:stCondLst>
                                    <p:cond delay="0"/>
                                  </p:stCondLst>
                                  <p:childTnLst>
                                    <p:set>
                                      <p:cBhvr>
                                        <p:cTn id="38" dur="1" fill="hold">
                                          <p:stCondLst>
                                            <p:cond delay="0"/>
                                          </p:stCondLst>
                                        </p:cTn>
                                        <p:tgtEl>
                                          <p:spTgt spid="3119">
                                            <p:txEl>
                                              <p:pRg st="0" end="0"/>
                                            </p:txEl>
                                          </p:spTgt>
                                        </p:tgtEl>
                                        <p:attrNameLst>
                                          <p:attrName>style.visibility</p:attrName>
                                        </p:attrNameLst>
                                      </p:cBhvr>
                                      <p:to>
                                        <p:strVal val="visible"/>
                                      </p:to>
                                    </p:set>
                                    <p:animEffect transition="in" filter="wipe(left)">
                                      <p:cBhvr>
                                        <p:cTn id="39" dur="500"/>
                                        <p:tgtEl>
                                          <p:spTgt spid="3119">
                                            <p:txEl>
                                              <p:pRg st="0" end="0"/>
                                            </p:txEl>
                                          </p:spTgt>
                                        </p:tgtEl>
                                      </p:cBhvr>
                                    </p:animEffect>
                                  </p:childTnLst>
                                </p:cTn>
                              </p:par>
                            </p:childTnLst>
                          </p:cTn>
                        </p:par>
                        <p:par>
                          <p:cTn id="40" fill="hold">
                            <p:stCondLst>
                              <p:cond delay="6500"/>
                            </p:stCondLst>
                            <p:childTnLst>
                              <p:par>
                                <p:cTn id="41" presetID="22" presetClass="entr" presetSubtype="8" fill="hold" grpId="0" nodeType="afterEffect">
                                  <p:stCondLst>
                                    <p:cond delay="0"/>
                                  </p:stCondLst>
                                  <p:childTnLst>
                                    <p:set>
                                      <p:cBhvr>
                                        <p:cTn id="42" dur="1" fill="hold">
                                          <p:stCondLst>
                                            <p:cond delay="0"/>
                                          </p:stCondLst>
                                        </p:cTn>
                                        <p:tgtEl>
                                          <p:spTgt spid="3117">
                                            <p:txEl>
                                              <p:pRg st="0" end="0"/>
                                            </p:txEl>
                                          </p:spTgt>
                                        </p:tgtEl>
                                        <p:attrNameLst>
                                          <p:attrName>style.visibility</p:attrName>
                                        </p:attrNameLst>
                                      </p:cBhvr>
                                      <p:to>
                                        <p:strVal val="visible"/>
                                      </p:to>
                                    </p:set>
                                    <p:animEffect transition="in" filter="wipe(left)">
                                      <p:cBhvr>
                                        <p:cTn id="43" dur="500"/>
                                        <p:tgtEl>
                                          <p:spTgt spid="3117">
                                            <p:txEl>
                                              <p:pRg st="0" end="0"/>
                                            </p:txEl>
                                          </p:spTgt>
                                        </p:tgtEl>
                                      </p:cBhvr>
                                    </p:animEffect>
                                  </p:childTnLst>
                                </p:cTn>
                              </p:par>
                            </p:childTnLst>
                          </p:cTn>
                        </p:par>
                        <p:par>
                          <p:cTn id="44" fill="hold">
                            <p:stCondLst>
                              <p:cond delay="7000"/>
                            </p:stCondLst>
                            <p:childTnLst>
                              <p:par>
                                <p:cTn id="45" presetID="1" presetClass="entr" presetSubtype="0" fill="hold" grpId="0" nodeType="afterEffect">
                                  <p:stCondLst>
                                    <p:cond delay="1000"/>
                                  </p:stCondLst>
                                  <p:childTnLst>
                                    <p:set>
                                      <p:cBhvr>
                                        <p:cTn id="46" dur="1" fill="hold">
                                          <p:stCondLst>
                                            <p:cond delay="499"/>
                                          </p:stCondLst>
                                        </p:cTn>
                                        <p:tgtEl>
                                          <p:spTgt spid="3105"/>
                                        </p:tgtEl>
                                        <p:attrNameLst>
                                          <p:attrName>style.visibility</p:attrName>
                                        </p:attrNameLst>
                                      </p:cBhvr>
                                      <p:to>
                                        <p:strVal val="visible"/>
                                      </p:to>
                                    </p:set>
                                  </p:childTnLst>
                                </p:cTn>
                              </p:par>
                            </p:childTnLst>
                          </p:cTn>
                        </p:par>
                        <p:par>
                          <p:cTn id="47" fill="hold">
                            <p:stCondLst>
                              <p:cond delay="8500"/>
                            </p:stCondLst>
                            <p:childTnLst>
                              <p:par>
                                <p:cTn id="48" presetID="22" presetClass="entr" presetSubtype="1" fill="hold" nodeType="afterEffect">
                                  <p:stCondLst>
                                    <p:cond delay="1000"/>
                                  </p:stCondLst>
                                  <p:childTnLst>
                                    <p:set>
                                      <p:cBhvr>
                                        <p:cTn id="49" dur="1" fill="hold">
                                          <p:stCondLst>
                                            <p:cond delay="0"/>
                                          </p:stCondLst>
                                        </p:cTn>
                                        <p:tgtEl>
                                          <p:spTgt spid="6"/>
                                        </p:tgtEl>
                                        <p:attrNameLst>
                                          <p:attrName>style.visibility</p:attrName>
                                        </p:attrNameLst>
                                      </p:cBhvr>
                                      <p:to>
                                        <p:strVal val="visible"/>
                                      </p:to>
                                    </p:set>
                                    <p:animEffect transition="in" filter="wipe(up)">
                                      <p:cBhvr>
                                        <p:cTn id="5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5" grpId="0" animBg="1"/>
      <p:bldP spid="3110" grpId="0" build="p" autoUpdateAnimBg="0" advAuto="0"/>
      <p:bldP spid="3111" grpId="0" build="p" autoUpdateAnimBg="0" advAuto="0"/>
      <p:bldP spid="3117" grpId="0" build="p" autoUpdateAnimBg="0" advAuto="0"/>
      <p:bldP spid="3118" grpId="0" build="p" autoUpdateAnimBg="0" advAuto="0"/>
      <p:bldP spid="3119" grpId="0" build="p" autoUpdateAnimBg="0" advAuto="0"/>
      <p:bldP spid="3127" grpId="0" build="p" autoUpdateAnimBg="0" advAuto="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rmAutofit fontScale="90000"/>
          </a:bodyPr>
          <a:lstStyle/>
          <a:p>
            <a:r>
              <a:rPr lang="en-US">
                <a:cs typeface="Arial" charset="0"/>
              </a:rPr>
              <a:t>Dead Weight Loss </a:t>
            </a:r>
            <a:br>
              <a:rPr lang="en-US">
                <a:cs typeface="Arial" charset="0"/>
              </a:rPr>
            </a:br>
            <a:r>
              <a:rPr lang="en-US">
                <a:cs typeface="Arial" charset="0"/>
              </a:rPr>
              <a:t>or </a:t>
            </a:r>
            <a:br>
              <a:rPr lang="en-US">
                <a:cs typeface="Arial" charset="0"/>
              </a:rPr>
            </a:br>
            <a:r>
              <a:rPr lang="en-US">
                <a:cs typeface="Arial" charset="0"/>
              </a:rPr>
              <a:t>Excess Burden</a:t>
            </a:r>
          </a:p>
        </p:txBody>
      </p:sp>
      <p:sp>
        <p:nvSpPr>
          <p:cNvPr id="44035" name="Rectangle 3"/>
          <p:cNvSpPr>
            <a:spLocks noGrp="1" noChangeArrowheads="1"/>
          </p:cNvSpPr>
          <p:nvPr>
            <p:ph type="body" idx="1"/>
          </p:nvPr>
        </p:nvSpPr>
        <p:spPr>
          <a:xfrm>
            <a:off x="609600" y="2514600"/>
            <a:ext cx="7772400" cy="4114800"/>
          </a:xfrm>
        </p:spPr>
        <p:txBody>
          <a:bodyPr/>
          <a:lstStyle/>
          <a:p>
            <a:r>
              <a:rPr lang="en-US">
                <a:solidFill>
                  <a:srgbClr val="660066"/>
                </a:solidFill>
                <a:latin typeface="Arial" charset="0"/>
                <a:cs typeface="Arial" charset="0"/>
              </a:rPr>
              <a:t>Dead Weight Loss</a:t>
            </a:r>
            <a:r>
              <a:rPr lang="en-US">
                <a:latin typeface="Arial" charset="0"/>
                <a:cs typeface="Arial" charset="0"/>
              </a:rPr>
              <a:t> (sometimes called </a:t>
            </a:r>
            <a:r>
              <a:rPr lang="en-US">
                <a:solidFill>
                  <a:srgbClr val="660066"/>
                </a:solidFill>
                <a:latin typeface="Arial" charset="0"/>
                <a:cs typeface="Arial" charset="0"/>
              </a:rPr>
              <a:t>Excess Burden</a:t>
            </a:r>
            <a:r>
              <a:rPr lang="en-US">
                <a:latin typeface="Arial" charset="0"/>
                <a:cs typeface="Arial" charset="0"/>
              </a:rPr>
              <a:t> ) is the measure of the dollar value of the distortion that exceeds the amount transferred to the recipient.</a:t>
            </a:r>
            <a:r>
              <a:rPr lang="en-US">
                <a:solidFill>
                  <a:schemeClr val="bg1"/>
                </a:solidFill>
              </a:rPr>
              <a:t> </a:t>
            </a: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wipe(left)">
                                      <p:cBhvr>
                                        <p:cTn id="7" dur="500"/>
                                        <p:tgtEl>
                                          <p:spTgt spid="440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autoUpdateAnimBg="0" advAuto="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rmAutofit/>
          </a:bodyPr>
          <a:lstStyle/>
          <a:p>
            <a:r>
              <a:rPr lang="en-US" dirty="0" smtClean="0">
                <a:cs typeface="Arial" charset="0"/>
              </a:rPr>
              <a:t>Implications</a:t>
            </a:r>
            <a:endParaRPr lang="en-US" dirty="0">
              <a:cs typeface="Arial" charset="0"/>
            </a:endParaRPr>
          </a:p>
        </p:txBody>
      </p:sp>
      <p:sp>
        <p:nvSpPr>
          <p:cNvPr id="44035" name="Rectangle 3"/>
          <p:cNvSpPr>
            <a:spLocks noGrp="1" noChangeArrowheads="1"/>
          </p:cNvSpPr>
          <p:nvPr>
            <p:ph type="body" idx="1"/>
          </p:nvPr>
        </p:nvSpPr>
        <p:spPr>
          <a:xfrm>
            <a:off x="609600" y="1371600"/>
            <a:ext cx="7772400" cy="5257800"/>
          </a:xfrm>
        </p:spPr>
        <p:txBody>
          <a:bodyPr/>
          <a:lstStyle/>
          <a:p>
            <a:r>
              <a:rPr lang="en-US" dirty="0" smtClean="0">
                <a:latin typeface="Arial" charset="0"/>
                <a:cs typeface="Arial" charset="0"/>
              </a:rPr>
              <a:t>Induces low-income people to increase their consumption – increased demand</a:t>
            </a:r>
          </a:p>
          <a:p>
            <a:r>
              <a:rPr lang="en-US" dirty="0" smtClean="0">
                <a:latin typeface="Arial" charset="0"/>
                <a:cs typeface="Arial" charset="0"/>
              </a:rPr>
              <a:t>More resources are allocated for building more houses</a:t>
            </a:r>
          </a:p>
          <a:p>
            <a:pPr lvl="1"/>
            <a:r>
              <a:rPr lang="en-US" dirty="0" smtClean="0">
                <a:latin typeface="Arial" charset="0"/>
                <a:cs typeface="Arial" charset="0"/>
              </a:rPr>
              <a:t>But value exceeds the benefits</a:t>
            </a:r>
          </a:p>
          <a:p>
            <a:pPr marL="342900" lvl="1" indent="-342900">
              <a:buFont typeface="Arial" pitchFamily="34" charset="0"/>
              <a:buChar char="•"/>
            </a:pPr>
            <a:r>
              <a:rPr lang="en-US" dirty="0" smtClean="0">
                <a:latin typeface="Arial" charset="0"/>
                <a:cs typeface="Arial" charset="0"/>
              </a:rPr>
              <a:t>Important to compare costs to tax payers and the benefits accruing to low income tenants</a:t>
            </a:r>
          </a:p>
          <a:p>
            <a:endParaRPr lang="en-US" dirty="0" smtClean="0">
              <a:latin typeface="Arial" charset="0"/>
              <a:cs typeface="Arial" charset="0"/>
            </a:endParaRPr>
          </a:p>
          <a:p>
            <a:pPr lvl="1"/>
            <a:endParaRPr lang="en-US" dirty="0"/>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wipe(left)">
                                      <p:cBhvr>
                                        <p:cTn id="7" dur="500"/>
                                        <p:tgtEl>
                                          <p:spTgt spid="4403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4035">
                                            <p:txEl>
                                              <p:pRg st="1" end="1"/>
                                            </p:txEl>
                                          </p:spTgt>
                                        </p:tgtEl>
                                        <p:attrNameLst>
                                          <p:attrName>style.visibility</p:attrName>
                                        </p:attrNameLst>
                                      </p:cBhvr>
                                      <p:to>
                                        <p:strVal val="visible"/>
                                      </p:to>
                                    </p:set>
                                    <p:animEffect transition="in" filter="wipe(left)">
                                      <p:cBhvr>
                                        <p:cTn id="11" dur="500"/>
                                        <p:tgtEl>
                                          <p:spTgt spid="44035">
                                            <p:txEl>
                                              <p:pRg st="1" end="1"/>
                                            </p:txEl>
                                          </p:spTgt>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44035">
                                            <p:txEl>
                                              <p:pRg st="2" end="2"/>
                                            </p:txEl>
                                          </p:spTgt>
                                        </p:tgtEl>
                                        <p:attrNameLst>
                                          <p:attrName>style.visibility</p:attrName>
                                        </p:attrNameLst>
                                      </p:cBhvr>
                                      <p:to>
                                        <p:strVal val="visible"/>
                                      </p:to>
                                    </p:set>
                                    <p:animEffect transition="in" filter="wipe(left)">
                                      <p:cBhvr>
                                        <p:cTn id="14" dur="500"/>
                                        <p:tgtEl>
                                          <p:spTgt spid="44035">
                                            <p:txEl>
                                              <p:pRg st="2" end="2"/>
                                            </p:txEl>
                                          </p:spTgt>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44035">
                                            <p:txEl>
                                              <p:pRg st="3" end="3"/>
                                            </p:txEl>
                                          </p:spTgt>
                                        </p:tgtEl>
                                        <p:attrNameLst>
                                          <p:attrName>style.visibility</p:attrName>
                                        </p:attrNameLst>
                                      </p:cBhvr>
                                      <p:to>
                                        <p:strVal val="visible"/>
                                      </p:to>
                                    </p:set>
                                    <p:animEffect transition="in" filter="wipe(left)">
                                      <p:cBhvr>
                                        <p:cTn id="17" dur="500"/>
                                        <p:tgtEl>
                                          <p:spTgt spid="440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autoUpdateAnimBg="0" advAuto="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rmAutofit/>
          </a:bodyPr>
          <a:lstStyle/>
          <a:p>
            <a:r>
              <a:rPr lang="en-US" dirty="0" smtClean="0">
                <a:cs typeface="Arial" charset="0"/>
              </a:rPr>
              <a:t>Implications</a:t>
            </a:r>
            <a:endParaRPr lang="en-US" dirty="0">
              <a:cs typeface="Arial" charset="0"/>
            </a:endParaRPr>
          </a:p>
        </p:txBody>
      </p:sp>
      <p:sp>
        <p:nvSpPr>
          <p:cNvPr id="44035" name="Rectangle 3"/>
          <p:cNvSpPr>
            <a:spLocks noGrp="1" noChangeArrowheads="1"/>
          </p:cNvSpPr>
          <p:nvPr>
            <p:ph type="body" idx="1"/>
          </p:nvPr>
        </p:nvSpPr>
        <p:spPr>
          <a:xfrm>
            <a:off x="609600" y="1371600"/>
            <a:ext cx="7772400" cy="5257800"/>
          </a:xfrm>
        </p:spPr>
        <p:txBody>
          <a:bodyPr/>
          <a:lstStyle/>
          <a:p>
            <a:r>
              <a:rPr lang="en-US" dirty="0" smtClean="0">
                <a:latin typeface="Arial" charset="0"/>
                <a:cs typeface="Arial" charset="0"/>
              </a:rPr>
              <a:t>Cost of Subsidy to tax payers</a:t>
            </a:r>
          </a:p>
          <a:p>
            <a:pPr lvl="1"/>
            <a:r>
              <a:rPr lang="en-US" dirty="0" smtClean="0">
                <a:latin typeface="Arial" charset="0"/>
                <a:cs typeface="Arial" charset="0"/>
              </a:rPr>
              <a:t>$200 multiplied by increase in apartments rented after subsidy Area </a:t>
            </a:r>
            <a:r>
              <a:rPr lang="en-US" dirty="0" err="1" smtClean="0">
                <a:latin typeface="Arial" charset="0"/>
                <a:cs typeface="Arial" charset="0"/>
              </a:rPr>
              <a:t>BAE`C</a:t>
            </a:r>
            <a:endParaRPr lang="en-US" dirty="0" smtClean="0">
              <a:latin typeface="Arial" charset="0"/>
              <a:cs typeface="Arial" charset="0"/>
            </a:endParaRPr>
          </a:p>
          <a:p>
            <a:pPr lvl="1"/>
            <a:endParaRPr lang="en-US" dirty="0" smtClean="0">
              <a:latin typeface="Arial" charset="0"/>
              <a:cs typeface="Arial" charset="0"/>
            </a:endParaRPr>
          </a:p>
          <a:p>
            <a:pPr lvl="1"/>
            <a:endParaRPr lang="en-US" dirty="0"/>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wipe(left)">
                                      <p:cBhvr>
                                        <p:cTn id="7" dur="500"/>
                                        <p:tgtEl>
                                          <p:spTgt spid="44035">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4035">
                                            <p:txEl>
                                              <p:pRg st="1" end="1"/>
                                            </p:txEl>
                                          </p:spTgt>
                                        </p:tgtEl>
                                        <p:attrNameLst>
                                          <p:attrName>style.visibility</p:attrName>
                                        </p:attrNameLst>
                                      </p:cBhvr>
                                      <p:to>
                                        <p:strVal val="visible"/>
                                      </p:to>
                                    </p:set>
                                    <p:animEffect transition="in" filter="wipe(left)">
                                      <p:cBhvr>
                                        <p:cTn id="10" dur="500"/>
                                        <p:tgtEl>
                                          <p:spTgt spid="440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autoUpdateAnimBg="0" advAuto="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685800" y="0"/>
            <a:ext cx="7772400" cy="762000"/>
          </a:xfrm>
        </p:spPr>
        <p:txBody>
          <a:bodyPr/>
          <a:lstStyle/>
          <a:p>
            <a:r>
              <a:rPr lang="en-US" sz="2400" dirty="0" smtClean="0"/>
              <a:t>Excess </a:t>
            </a:r>
            <a:r>
              <a:rPr lang="en-US" sz="2400" dirty="0"/>
              <a:t>Burden of a </a:t>
            </a:r>
            <a:r>
              <a:rPr lang="en-US" sz="2400" dirty="0" smtClean="0"/>
              <a:t>Subsidy: Market Effects</a:t>
            </a:r>
            <a:endParaRPr lang="en-US" sz="2400" dirty="0"/>
          </a:p>
        </p:txBody>
      </p:sp>
      <p:sp>
        <p:nvSpPr>
          <p:cNvPr id="3105" name="Freeform 33"/>
          <p:cNvSpPr>
            <a:spLocks/>
          </p:cNvSpPr>
          <p:nvPr/>
        </p:nvSpPr>
        <p:spPr bwMode="auto">
          <a:xfrm>
            <a:off x="3690938" y="2538413"/>
            <a:ext cx="1589087" cy="1560512"/>
          </a:xfrm>
          <a:custGeom>
            <a:avLst/>
            <a:gdLst/>
            <a:ahLst/>
            <a:cxnLst>
              <a:cxn ang="0">
                <a:pos x="0" y="0"/>
              </a:cxn>
              <a:cxn ang="0">
                <a:pos x="0" y="0"/>
              </a:cxn>
              <a:cxn ang="0">
                <a:pos x="1001" y="0"/>
              </a:cxn>
              <a:cxn ang="0">
                <a:pos x="1001" y="983"/>
              </a:cxn>
              <a:cxn ang="0">
                <a:pos x="0" y="0"/>
              </a:cxn>
            </a:cxnLst>
            <a:rect l="0" t="0" r="r" b="b"/>
            <a:pathLst>
              <a:path w="1001" h="983">
                <a:moveTo>
                  <a:pt x="0" y="0"/>
                </a:moveTo>
                <a:lnTo>
                  <a:pt x="0" y="0"/>
                </a:lnTo>
                <a:lnTo>
                  <a:pt x="1001" y="0"/>
                </a:lnTo>
                <a:lnTo>
                  <a:pt x="1001" y="983"/>
                </a:lnTo>
                <a:lnTo>
                  <a:pt x="0" y="0"/>
                </a:lnTo>
                <a:close/>
              </a:path>
            </a:pathLst>
          </a:custGeom>
          <a:blipFill dpi="0" rotWithShape="0">
            <a:blip r:embed="rId2" cstate="print"/>
            <a:srcRect/>
            <a:tile tx="0" ty="0" sx="100000" sy="100000" flip="none" algn="tl"/>
          </a:blipFill>
          <a:ln w="9525">
            <a:noFill/>
            <a:round/>
            <a:headEnd/>
            <a:tailEnd/>
          </a:ln>
        </p:spPr>
        <p:txBody>
          <a:bodyPr/>
          <a:lstStyle/>
          <a:p>
            <a:endParaRPr lang="en-US"/>
          </a:p>
        </p:txBody>
      </p:sp>
      <p:sp>
        <p:nvSpPr>
          <p:cNvPr id="3106" name="Line 34"/>
          <p:cNvSpPr>
            <a:spLocks noChangeShapeType="1"/>
          </p:cNvSpPr>
          <p:nvPr/>
        </p:nvSpPr>
        <p:spPr bwMode="auto">
          <a:xfrm>
            <a:off x="2143125" y="2551113"/>
            <a:ext cx="1588" cy="3138487"/>
          </a:xfrm>
          <a:prstGeom prst="line">
            <a:avLst/>
          </a:prstGeom>
          <a:noFill/>
          <a:ln w="14288">
            <a:solidFill>
              <a:srgbClr val="000000"/>
            </a:solidFill>
            <a:round/>
            <a:headEnd/>
            <a:tailEnd/>
          </a:ln>
        </p:spPr>
        <p:txBody>
          <a:bodyPr/>
          <a:lstStyle/>
          <a:p>
            <a:endParaRPr lang="en-US"/>
          </a:p>
        </p:txBody>
      </p:sp>
      <p:grpSp>
        <p:nvGrpSpPr>
          <p:cNvPr id="2" name="Group 37"/>
          <p:cNvGrpSpPr>
            <a:grpSpLocks/>
          </p:cNvGrpSpPr>
          <p:nvPr/>
        </p:nvGrpSpPr>
        <p:grpSpPr bwMode="auto">
          <a:xfrm>
            <a:off x="3719513" y="2565400"/>
            <a:ext cx="1590675" cy="3136900"/>
            <a:chOff x="2343" y="1616"/>
            <a:chExt cx="1002" cy="1976"/>
          </a:xfrm>
        </p:grpSpPr>
        <p:sp>
          <p:nvSpPr>
            <p:cNvPr id="3107" name="Line 35"/>
            <p:cNvSpPr>
              <a:spLocks noChangeShapeType="1"/>
            </p:cNvSpPr>
            <p:nvPr/>
          </p:nvSpPr>
          <p:spPr bwMode="auto">
            <a:xfrm>
              <a:off x="2343" y="1616"/>
              <a:ext cx="1" cy="1976"/>
            </a:xfrm>
            <a:prstGeom prst="line">
              <a:avLst/>
            </a:prstGeom>
            <a:noFill/>
            <a:ln w="82550" cap="rnd">
              <a:solidFill>
                <a:srgbClr val="006600"/>
              </a:solidFill>
              <a:prstDash val="sysDot"/>
              <a:round/>
              <a:headEnd/>
              <a:tailEnd/>
            </a:ln>
          </p:spPr>
          <p:txBody>
            <a:bodyPr/>
            <a:lstStyle/>
            <a:p>
              <a:endParaRPr lang="en-US"/>
            </a:p>
          </p:txBody>
        </p:sp>
        <p:sp>
          <p:nvSpPr>
            <p:cNvPr id="3108" name="Line 36"/>
            <p:cNvSpPr>
              <a:spLocks noChangeShapeType="1"/>
            </p:cNvSpPr>
            <p:nvPr/>
          </p:nvSpPr>
          <p:spPr bwMode="auto">
            <a:xfrm>
              <a:off x="3344" y="1616"/>
              <a:ext cx="1" cy="1976"/>
            </a:xfrm>
            <a:prstGeom prst="line">
              <a:avLst/>
            </a:prstGeom>
            <a:noFill/>
            <a:ln w="82550" cap="rnd">
              <a:solidFill>
                <a:srgbClr val="006600"/>
              </a:solidFill>
              <a:prstDash val="sysDot"/>
              <a:round/>
              <a:headEnd/>
              <a:tailEnd/>
            </a:ln>
          </p:spPr>
          <p:txBody>
            <a:bodyPr/>
            <a:lstStyle/>
            <a:p>
              <a:endParaRPr lang="en-US"/>
            </a:p>
          </p:txBody>
        </p:sp>
      </p:grpSp>
      <p:sp>
        <p:nvSpPr>
          <p:cNvPr id="3110" name="Rectangle 38"/>
          <p:cNvSpPr>
            <a:spLocks noChangeArrowheads="1"/>
          </p:cNvSpPr>
          <p:nvPr/>
        </p:nvSpPr>
        <p:spPr bwMode="auto">
          <a:xfrm>
            <a:off x="2239963" y="2136775"/>
            <a:ext cx="220662"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B</a:t>
            </a:r>
            <a:endParaRPr lang="en-US"/>
          </a:p>
        </p:txBody>
      </p:sp>
      <p:sp>
        <p:nvSpPr>
          <p:cNvPr id="3111" name="Rectangle 39"/>
          <p:cNvSpPr>
            <a:spLocks noChangeArrowheads="1"/>
          </p:cNvSpPr>
          <p:nvPr/>
        </p:nvSpPr>
        <p:spPr bwMode="auto">
          <a:xfrm>
            <a:off x="3797300" y="2136775"/>
            <a:ext cx="220663"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endParaRPr lang="en-US"/>
          </a:p>
        </p:txBody>
      </p:sp>
      <p:sp>
        <p:nvSpPr>
          <p:cNvPr id="3115" name="Freeform 43"/>
          <p:cNvSpPr>
            <a:spLocks/>
          </p:cNvSpPr>
          <p:nvPr/>
        </p:nvSpPr>
        <p:spPr bwMode="auto">
          <a:xfrm>
            <a:off x="2157413" y="755650"/>
            <a:ext cx="5624512" cy="4946650"/>
          </a:xfrm>
          <a:custGeom>
            <a:avLst/>
            <a:gdLst/>
            <a:ahLst/>
            <a:cxnLst>
              <a:cxn ang="0">
                <a:pos x="0" y="0"/>
              </a:cxn>
              <a:cxn ang="0">
                <a:pos x="0" y="3116"/>
              </a:cxn>
              <a:cxn ang="0">
                <a:pos x="3543" y="3116"/>
              </a:cxn>
            </a:cxnLst>
            <a:rect l="0" t="0" r="r" b="b"/>
            <a:pathLst>
              <a:path w="3543" h="3116">
                <a:moveTo>
                  <a:pt x="0" y="0"/>
                </a:moveTo>
                <a:lnTo>
                  <a:pt x="0" y="3116"/>
                </a:lnTo>
                <a:lnTo>
                  <a:pt x="3543" y="3116"/>
                </a:lnTo>
              </a:path>
            </a:pathLst>
          </a:custGeom>
          <a:noFill/>
          <a:ln w="82550">
            <a:solidFill>
              <a:srgbClr val="000000"/>
            </a:solidFill>
            <a:prstDash val="solid"/>
            <a:round/>
            <a:headEnd/>
            <a:tailEnd/>
          </a:ln>
        </p:spPr>
        <p:txBody>
          <a:bodyPr/>
          <a:lstStyle/>
          <a:p>
            <a:endParaRPr lang="en-US"/>
          </a:p>
        </p:txBody>
      </p:sp>
      <p:sp>
        <p:nvSpPr>
          <p:cNvPr id="3116" name="Rectangle 44"/>
          <p:cNvSpPr>
            <a:spLocks noChangeArrowheads="1"/>
          </p:cNvSpPr>
          <p:nvPr/>
        </p:nvSpPr>
        <p:spPr bwMode="auto">
          <a:xfrm>
            <a:off x="3581400" y="5867400"/>
            <a:ext cx="377825" cy="396875"/>
          </a:xfrm>
          <a:prstGeom prst="rect">
            <a:avLst/>
          </a:prstGeom>
          <a:noFill/>
          <a:ln w="9525">
            <a:noFill/>
            <a:miter lim="800000"/>
            <a:headEnd/>
            <a:tailEnd/>
          </a:ln>
        </p:spPr>
        <p:txBody>
          <a:bodyPr wrap="none" lIns="0" tIns="0" rIns="0" bIns="0">
            <a:spAutoFit/>
          </a:bodyPr>
          <a:lstStyle/>
          <a:p>
            <a:r>
              <a:rPr lang="en-US" sz="2600" i="1">
                <a:solidFill>
                  <a:srgbClr val="660067"/>
                </a:solidFill>
                <a:latin typeface="Arial" charset="0"/>
              </a:rPr>
              <a:t>Q</a:t>
            </a:r>
            <a:r>
              <a:rPr lang="en-US" sz="2600" baseline="-25000">
                <a:solidFill>
                  <a:srgbClr val="660067"/>
                </a:solidFill>
                <a:latin typeface="Arial" charset="0"/>
              </a:rPr>
              <a:t>1</a:t>
            </a:r>
            <a:endParaRPr lang="en-US">
              <a:solidFill>
                <a:srgbClr val="660067"/>
              </a:solidFill>
            </a:endParaRPr>
          </a:p>
        </p:txBody>
      </p:sp>
      <p:sp>
        <p:nvSpPr>
          <p:cNvPr id="3117" name="Rectangle 45"/>
          <p:cNvSpPr>
            <a:spLocks noChangeArrowheads="1"/>
          </p:cNvSpPr>
          <p:nvPr/>
        </p:nvSpPr>
        <p:spPr bwMode="auto">
          <a:xfrm>
            <a:off x="3810000" y="3657600"/>
            <a:ext cx="201613"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F</a:t>
            </a:r>
            <a:endParaRPr lang="en-US"/>
          </a:p>
        </p:txBody>
      </p:sp>
      <p:sp>
        <p:nvSpPr>
          <p:cNvPr id="3118" name="Rectangle 46"/>
          <p:cNvSpPr>
            <a:spLocks noChangeArrowheads="1"/>
          </p:cNvSpPr>
          <p:nvPr/>
        </p:nvSpPr>
        <p:spPr bwMode="auto">
          <a:xfrm>
            <a:off x="5181600" y="2136775"/>
            <a:ext cx="220663"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A</a:t>
            </a:r>
            <a:endParaRPr lang="en-US"/>
          </a:p>
        </p:txBody>
      </p:sp>
      <p:sp>
        <p:nvSpPr>
          <p:cNvPr id="3119" name="Rectangle 47"/>
          <p:cNvSpPr>
            <a:spLocks noChangeArrowheads="1"/>
          </p:cNvSpPr>
          <p:nvPr/>
        </p:nvSpPr>
        <p:spPr bwMode="auto">
          <a:xfrm>
            <a:off x="5410200" y="3657600"/>
            <a:ext cx="293688"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endParaRPr lang="en-US"/>
          </a:p>
        </p:txBody>
      </p:sp>
      <p:grpSp>
        <p:nvGrpSpPr>
          <p:cNvPr id="3" name="Group 60"/>
          <p:cNvGrpSpPr>
            <a:grpSpLocks/>
          </p:cNvGrpSpPr>
          <p:nvPr/>
        </p:nvGrpSpPr>
        <p:grpSpPr bwMode="auto">
          <a:xfrm>
            <a:off x="2157413" y="3937000"/>
            <a:ext cx="5146675" cy="396875"/>
            <a:chOff x="1359" y="2480"/>
            <a:chExt cx="3242" cy="250"/>
          </a:xfrm>
        </p:grpSpPr>
        <p:sp>
          <p:nvSpPr>
            <p:cNvPr id="3104" name="Line 32"/>
            <p:cNvSpPr>
              <a:spLocks noChangeShapeType="1"/>
            </p:cNvSpPr>
            <p:nvPr/>
          </p:nvSpPr>
          <p:spPr bwMode="auto">
            <a:xfrm>
              <a:off x="1359" y="2600"/>
              <a:ext cx="2986" cy="1"/>
            </a:xfrm>
            <a:prstGeom prst="line">
              <a:avLst/>
            </a:prstGeom>
            <a:noFill/>
            <a:ln w="82550">
              <a:solidFill>
                <a:srgbClr val="660066"/>
              </a:solidFill>
              <a:round/>
              <a:headEnd/>
              <a:tailEnd/>
            </a:ln>
          </p:spPr>
          <p:txBody>
            <a:bodyPr/>
            <a:lstStyle/>
            <a:p>
              <a:endParaRPr lang="en-US"/>
            </a:p>
          </p:txBody>
        </p:sp>
        <p:sp>
          <p:nvSpPr>
            <p:cNvPr id="3120" name="Rectangle 48"/>
            <p:cNvSpPr>
              <a:spLocks noChangeArrowheads="1"/>
            </p:cNvSpPr>
            <p:nvPr/>
          </p:nvSpPr>
          <p:spPr bwMode="auto">
            <a:xfrm>
              <a:off x="4416" y="2480"/>
              <a:ext cx="185"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S’</a:t>
              </a:r>
              <a:endParaRPr lang="en-US"/>
            </a:p>
          </p:txBody>
        </p:sp>
      </p:grpSp>
      <p:grpSp>
        <p:nvGrpSpPr>
          <p:cNvPr id="4" name="Group 61"/>
          <p:cNvGrpSpPr>
            <a:grpSpLocks/>
          </p:cNvGrpSpPr>
          <p:nvPr/>
        </p:nvGrpSpPr>
        <p:grpSpPr bwMode="auto">
          <a:xfrm>
            <a:off x="2157413" y="1003300"/>
            <a:ext cx="5345112" cy="4194175"/>
            <a:chOff x="1359" y="632"/>
            <a:chExt cx="3367" cy="2642"/>
          </a:xfrm>
        </p:grpSpPr>
        <p:sp>
          <p:nvSpPr>
            <p:cNvPr id="3113" name="Line 41"/>
            <p:cNvSpPr>
              <a:spLocks noChangeShapeType="1"/>
            </p:cNvSpPr>
            <p:nvPr/>
          </p:nvSpPr>
          <p:spPr bwMode="auto">
            <a:xfrm>
              <a:off x="1359" y="632"/>
              <a:ext cx="2464" cy="2438"/>
            </a:xfrm>
            <a:prstGeom prst="line">
              <a:avLst/>
            </a:prstGeom>
            <a:noFill/>
            <a:ln w="82550">
              <a:solidFill>
                <a:srgbClr val="000000"/>
              </a:solidFill>
              <a:round/>
              <a:headEnd/>
              <a:tailEnd/>
            </a:ln>
          </p:spPr>
          <p:txBody>
            <a:bodyPr/>
            <a:lstStyle/>
            <a:p>
              <a:endParaRPr lang="en-US"/>
            </a:p>
          </p:txBody>
        </p:sp>
        <p:sp>
          <p:nvSpPr>
            <p:cNvPr id="3121" name="Rectangle 49"/>
            <p:cNvSpPr>
              <a:spLocks noChangeArrowheads="1"/>
            </p:cNvSpPr>
            <p:nvPr/>
          </p:nvSpPr>
          <p:spPr bwMode="auto">
            <a:xfrm>
              <a:off x="3888" y="3024"/>
              <a:ext cx="838"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 </a:t>
              </a:r>
              <a:r>
                <a:rPr lang="en-US" sz="2600">
                  <a:solidFill>
                    <a:srgbClr val="000000"/>
                  </a:solidFill>
                  <a:latin typeface="Arial" charset="0"/>
                </a:rPr>
                <a:t>=</a:t>
              </a:r>
              <a:r>
                <a:rPr lang="en-US" sz="2600" i="1">
                  <a:solidFill>
                    <a:srgbClr val="000000"/>
                  </a:solidFill>
                  <a:latin typeface="Arial" charset="0"/>
                </a:rPr>
                <a:t> MSB</a:t>
              </a:r>
              <a:endParaRPr lang="en-US"/>
            </a:p>
          </p:txBody>
        </p:sp>
      </p:grpSp>
      <p:sp>
        <p:nvSpPr>
          <p:cNvPr id="3122" name="Rectangle 50"/>
          <p:cNvSpPr>
            <a:spLocks noChangeArrowheads="1"/>
          </p:cNvSpPr>
          <p:nvPr/>
        </p:nvSpPr>
        <p:spPr bwMode="auto">
          <a:xfrm>
            <a:off x="1447800" y="2362200"/>
            <a:ext cx="552450" cy="396875"/>
          </a:xfrm>
          <a:prstGeom prst="rect">
            <a:avLst/>
          </a:prstGeom>
          <a:noFill/>
          <a:ln w="9525">
            <a:noFill/>
            <a:miter lim="800000"/>
            <a:headEnd/>
            <a:tailEnd/>
          </a:ln>
        </p:spPr>
        <p:txBody>
          <a:bodyPr wrap="none" lIns="0" tIns="0" rIns="0" bIns="0">
            <a:spAutoFit/>
          </a:bodyPr>
          <a:lstStyle/>
          <a:p>
            <a:r>
              <a:rPr lang="en-US" sz="2600">
                <a:solidFill>
                  <a:srgbClr val="660067"/>
                </a:solidFill>
                <a:latin typeface="Arial" charset="0"/>
              </a:rPr>
              <a:t>400</a:t>
            </a:r>
            <a:endParaRPr lang="en-US">
              <a:solidFill>
                <a:srgbClr val="660067"/>
              </a:solidFill>
            </a:endParaRPr>
          </a:p>
        </p:txBody>
      </p:sp>
      <p:sp>
        <p:nvSpPr>
          <p:cNvPr id="3123" name="Rectangle 51"/>
          <p:cNvSpPr>
            <a:spLocks noChangeArrowheads="1"/>
          </p:cNvSpPr>
          <p:nvPr/>
        </p:nvSpPr>
        <p:spPr bwMode="auto">
          <a:xfrm>
            <a:off x="1447800" y="3962400"/>
            <a:ext cx="552450" cy="396875"/>
          </a:xfrm>
          <a:prstGeom prst="rect">
            <a:avLst/>
          </a:prstGeom>
          <a:noFill/>
          <a:ln w="9525">
            <a:noFill/>
            <a:miter lim="800000"/>
            <a:headEnd/>
            <a:tailEnd/>
          </a:ln>
        </p:spPr>
        <p:txBody>
          <a:bodyPr wrap="none" lIns="0" tIns="0" rIns="0" bIns="0">
            <a:spAutoFit/>
          </a:bodyPr>
          <a:lstStyle/>
          <a:p>
            <a:r>
              <a:rPr lang="en-US" sz="2600">
                <a:solidFill>
                  <a:srgbClr val="660067"/>
                </a:solidFill>
                <a:latin typeface="Arial" charset="0"/>
              </a:rPr>
              <a:t>200</a:t>
            </a:r>
            <a:endParaRPr lang="en-US">
              <a:solidFill>
                <a:srgbClr val="660067"/>
              </a:solidFill>
            </a:endParaRPr>
          </a:p>
        </p:txBody>
      </p:sp>
      <p:sp>
        <p:nvSpPr>
          <p:cNvPr id="3124" name="Text Box 52"/>
          <p:cNvSpPr txBox="1">
            <a:spLocks noChangeArrowheads="1"/>
          </p:cNvSpPr>
          <p:nvPr/>
        </p:nvSpPr>
        <p:spPr bwMode="auto">
          <a:xfrm>
            <a:off x="3008313" y="6324600"/>
            <a:ext cx="4319587" cy="457200"/>
          </a:xfrm>
          <a:prstGeom prst="rect">
            <a:avLst/>
          </a:prstGeom>
          <a:noFill/>
          <a:ln w="9525">
            <a:noFill/>
            <a:miter lim="800000"/>
            <a:headEnd/>
            <a:tailEnd/>
          </a:ln>
          <a:effectLst/>
        </p:spPr>
        <p:txBody>
          <a:bodyPr wrap="none">
            <a:spAutoFit/>
          </a:bodyPr>
          <a:lstStyle/>
          <a:p>
            <a:r>
              <a:rPr lang="en-US" sz="2400">
                <a:solidFill>
                  <a:srgbClr val="660067"/>
                </a:solidFill>
                <a:latin typeface="Arial" charset="0"/>
              </a:rPr>
              <a:t>Number of Apartments Rented</a:t>
            </a:r>
          </a:p>
        </p:txBody>
      </p:sp>
      <p:sp>
        <p:nvSpPr>
          <p:cNvPr id="3125" name="Rectangle 53"/>
          <p:cNvSpPr>
            <a:spLocks noChangeArrowheads="1"/>
          </p:cNvSpPr>
          <p:nvPr/>
        </p:nvSpPr>
        <p:spPr bwMode="auto">
          <a:xfrm>
            <a:off x="5105400" y="5867400"/>
            <a:ext cx="377825" cy="396875"/>
          </a:xfrm>
          <a:prstGeom prst="rect">
            <a:avLst/>
          </a:prstGeom>
          <a:noFill/>
          <a:ln w="9525">
            <a:noFill/>
            <a:miter lim="800000"/>
            <a:headEnd/>
            <a:tailEnd/>
          </a:ln>
        </p:spPr>
        <p:txBody>
          <a:bodyPr wrap="none" lIns="0" tIns="0" rIns="0" bIns="0">
            <a:spAutoFit/>
          </a:bodyPr>
          <a:lstStyle/>
          <a:p>
            <a:r>
              <a:rPr lang="en-US" sz="2600" i="1">
                <a:solidFill>
                  <a:srgbClr val="660067"/>
                </a:solidFill>
                <a:latin typeface="Arial" charset="0"/>
              </a:rPr>
              <a:t>Q</a:t>
            </a:r>
            <a:r>
              <a:rPr lang="en-US" sz="2600" baseline="-25000">
                <a:solidFill>
                  <a:srgbClr val="660067"/>
                </a:solidFill>
                <a:latin typeface="Arial" charset="0"/>
              </a:rPr>
              <a:t>2</a:t>
            </a:r>
            <a:endParaRPr lang="en-US">
              <a:solidFill>
                <a:srgbClr val="660067"/>
              </a:solidFill>
            </a:endParaRPr>
          </a:p>
        </p:txBody>
      </p:sp>
      <p:sp>
        <p:nvSpPr>
          <p:cNvPr id="3126" name="Rectangle 54"/>
          <p:cNvSpPr>
            <a:spLocks noChangeArrowheads="1"/>
          </p:cNvSpPr>
          <p:nvPr/>
        </p:nvSpPr>
        <p:spPr bwMode="auto">
          <a:xfrm>
            <a:off x="1816100" y="5791200"/>
            <a:ext cx="184150" cy="396875"/>
          </a:xfrm>
          <a:prstGeom prst="rect">
            <a:avLst/>
          </a:prstGeom>
          <a:noFill/>
          <a:ln w="9525">
            <a:noFill/>
            <a:miter lim="800000"/>
            <a:headEnd/>
            <a:tailEnd/>
          </a:ln>
        </p:spPr>
        <p:txBody>
          <a:bodyPr wrap="none" lIns="0" tIns="0" rIns="0" bIns="0">
            <a:spAutoFit/>
          </a:bodyPr>
          <a:lstStyle/>
          <a:p>
            <a:pPr algn="r"/>
            <a:r>
              <a:rPr lang="en-US" sz="2600">
                <a:solidFill>
                  <a:srgbClr val="660067"/>
                </a:solidFill>
                <a:latin typeface="Arial" charset="0"/>
              </a:rPr>
              <a:t>0</a:t>
            </a:r>
            <a:endParaRPr lang="en-US">
              <a:solidFill>
                <a:srgbClr val="660067"/>
              </a:solidFill>
            </a:endParaRPr>
          </a:p>
        </p:txBody>
      </p:sp>
      <p:sp>
        <p:nvSpPr>
          <p:cNvPr id="3127" name="Rectangle 55"/>
          <p:cNvSpPr>
            <a:spLocks noChangeArrowheads="1"/>
          </p:cNvSpPr>
          <p:nvPr/>
        </p:nvSpPr>
        <p:spPr bwMode="auto">
          <a:xfrm>
            <a:off x="2239963" y="3657600"/>
            <a:ext cx="238125"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C</a:t>
            </a:r>
            <a:endParaRPr lang="en-US"/>
          </a:p>
        </p:txBody>
      </p:sp>
      <p:sp>
        <p:nvSpPr>
          <p:cNvPr id="3128" name="Text Box 56"/>
          <p:cNvSpPr txBox="1">
            <a:spLocks noChangeArrowheads="1"/>
          </p:cNvSpPr>
          <p:nvPr/>
        </p:nvSpPr>
        <p:spPr bwMode="auto">
          <a:xfrm rot="-5400000">
            <a:off x="-1335882" y="3320257"/>
            <a:ext cx="3738563" cy="457200"/>
          </a:xfrm>
          <a:prstGeom prst="rect">
            <a:avLst/>
          </a:prstGeom>
          <a:noFill/>
          <a:ln w="9525">
            <a:noFill/>
            <a:miter lim="800000"/>
            <a:headEnd/>
            <a:tailEnd/>
          </a:ln>
          <a:effectLst/>
        </p:spPr>
        <p:txBody>
          <a:bodyPr wrap="none">
            <a:spAutoFit/>
          </a:bodyPr>
          <a:lstStyle/>
          <a:p>
            <a:r>
              <a:rPr lang="en-US" sz="2400" b="1">
                <a:solidFill>
                  <a:srgbClr val="660067"/>
                </a:solidFill>
                <a:latin typeface="Arial" charset="0"/>
              </a:rPr>
              <a:t>Rent (Dollars per Month)</a:t>
            </a:r>
          </a:p>
        </p:txBody>
      </p:sp>
      <p:grpSp>
        <p:nvGrpSpPr>
          <p:cNvPr id="5" name="Group 59"/>
          <p:cNvGrpSpPr>
            <a:grpSpLocks/>
          </p:cNvGrpSpPr>
          <p:nvPr/>
        </p:nvGrpSpPr>
        <p:grpSpPr bwMode="auto">
          <a:xfrm>
            <a:off x="2157413" y="2362200"/>
            <a:ext cx="6183312" cy="396875"/>
            <a:chOff x="1359" y="1488"/>
            <a:chExt cx="3895" cy="250"/>
          </a:xfrm>
        </p:grpSpPr>
        <p:sp>
          <p:nvSpPr>
            <p:cNvPr id="3112" name="Line 40"/>
            <p:cNvSpPr>
              <a:spLocks noChangeShapeType="1"/>
            </p:cNvSpPr>
            <p:nvPr/>
          </p:nvSpPr>
          <p:spPr bwMode="auto">
            <a:xfrm>
              <a:off x="1359" y="1616"/>
              <a:ext cx="2986" cy="1"/>
            </a:xfrm>
            <a:prstGeom prst="line">
              <a:avLst/>
            </a:prstGeom>
            <a:noFill/>
            <a:ln w="82550">
              <a:solidFill>
                <a:srgbClr val="660066"/>
              </a:solidFill>
              <a:round/>
              <a:headEnd/>
              <a:tailEnd/>
            </a:ln>
          </p:spPr>
          <p:txBody>
            <a:bodyPr/>
            <a:lstStyle/>
            <a:p>
              <a:endParaRPr lang="en-US"/>
            </a:p>
          </p:txBody>
        </p:sp>
        <p:sp>
          <p:nvSpPr>
            <p:cNvPr id="3130" name="Rectangle 58"/>
            <p:cNvSpPr>
              <a:spLocks noChangeArrowheads="1"/>
            </p:cNvSpPr>
            <p:nvPr/>
          </p:nvSpPr>
          <p:spPr bwMode="auto">
            <a:xfrm>
              <a:off x="4416" y="1488"/>
              <a:ext cx="838"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S </a:t>
              </a:r>
              <a:r>
                <a:rPr lang="en-US" sz="2600">
                  <a:solidFill>
                    <a:srgbClr val="000000"/>
                  </a:solidFill>
                  <a:latin typeface="Arial" charset="0"/>
                </a:rPr>
                <a:t>=</a:t>
              </a:r>
              <a:r>
                <a:rPr lang="en-US" sz="2600" i="1">
                  <a:solidFill>
                    <a:srgbClr val="000000"/>
                  </a:solidFill>
                  <a:latin typeface="Arial" charset="0"/>
                </a:rPr>
                <a:t> MSC</a:t>
              </a:r>
              <a:endParaRPr lang="en-US"/>
            </a:p>
          </p:txBody>
        </p:sp>
      </p:grpSp>
      <p:grpSp>
        <p:nvGrpSpPr>
          <p:cNvPr id="6" name="Group 62"/>
          <p:cNvGrpSpPr>
            <a:grpSpLocks/>
          </p:cNvGrpSpPr>
          <p:nvPr/>
        </p:nvGrpSpPr>
        <p:grpSpPr bwMode="auto">
          <a:xfrm>
            <a:off x="3886200" y="1460500"/>
            <a:ext cx="3860800" cy="1501775"/>
            <a:chOff x="2448" y="920"/>
            <a:chExt cx="2432" cy="946"/>
          </a:xfrm>
        </p:grpSpPr>
        <p:sp>
          <p:nvSpPr>
            <p:cNvPr id="3114" name="Line 42"/>
            <p:cNvSpPr>
              <a:spLocks noChangeShapeType="1"/>
            </p:cNvSpPr>
            <p:nvPr/>
          </p:nvSpPr>
          <p:spPr bwMode="auto">
            <a:xfrm flipH="1">
              <a:off x="2976" y="1152"/>
              <a:ext cx="479" cy="714"/>
            </a:xfrm>
            <a:prstGeom prst="line">
              <a:avLst/>
            </a:prstGeom>
            <a:noFill/>
            <a:ln w="38100">
              <a:solidFill>
                <a:srgbClr val="000000"/>
              </a:solidFill>
              <a:round/>
              <a:headEnd/>
              <a:tailEnd type="stealth" w="lg" len="lg"/>
            </a:ln>
          </p:spPr>
          <p:txBody>
            <a:bodyPr/>
            <a:lstStyle/>
            <a:p>
              <a:endParaRPr lang="en-US"/>
            </a:p>
          </p:txBody>
        </p:sp>
        <p:sp>
          <p:nvSpPr>
            <p:cNvPr id="3129" name="Rectangle 57"/>
            <p:cNvSpPr>
              <a:spLocks noChangeArrowheads="1"/>
            </p:cNvSpPr>
            <p:nvPr/>
          </p:nvSpPr>
          <p:spPr bwMode="auto">
            <a:xfrm>
              <a:off x="2448" y="920"/>
              <a:ext cx="2432" cy="250"/>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Excess Burden of Subsidy</a:t>
              </a:r>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100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2500"/>
                            </p:stCondLst>
                            <p:childTnLst>
                              <p:par>
                                <p:cTn id="17" presetID="22" presetClass="entr" presetSubtype="8" fill="hold" nodeType="afterEffect">
                                  <p:stCondLst>
                                    <p:cond delay="100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4000"/>
                            </p:stCondLst>
                            <p:childTnLst>
                              <p:par>
                                <p:cTn id="21" presetID="22" presetClass="entr" presetSubtype="8" fill="hold" grpId="0" nodeType="afterEffect">
                                  <p:stCondLst>
                                    <p:cond delay="0"/>
                                  </p:stCondLst>
                                  <p:childTnLst>
                                    <p:set>
                                      <p:cBhvr>
                                        <p:cTn id="22" dur="1" fill="hold">
                                          <p:stCondLst>
                                            <p:cond delay="0"/>
                                          </p:stCondLst>
                                        </p:cTn>
                                        <p:tgtEl>
                                          <p:spTgt spid="3118">
                                            <p:txEl>
                                              <p:pRg st="0" end="0"/>
                                            </p:txEl>
                                          </p:spTgt>
                                        </p:tgtEl>
                                        <p:attrNameLst>
                                          <p:attrName>style.visibility</p:attrName>
                                        </p:attrNameLst>
                                      </p:cBhvr>
                                      <p:to>
                                        <p:strVal val="visible"/>
                                      </p:to>
                                    </p:set>
                                    <p:animEffect transition="in" filter="wipe(left)">
                                      <p:cBhvr>
                                        <p:cTn id="23" dur="500"/>
                                        <p:tgtEl>
                                          <p:spTgt spid="3118">
                                            <p:txEl>
                                              <p:pRg st="0" end="0"/>
                                            </p:txEl>
                                          </p:spTgt>
                                        </p:tgtEl>
                                      </p:cBhvr>
                                    </p:animEffect>
                                  </p:childTnLst>
                                </p:cTn>
                              </p:par>
                            </p:childTnLst>
                          </p:cTn>
                        </p:par>
                        <p:par>
                          <p:cTn id="24" fill="hold">
                            <p:stCondLst>
                              <p:cond delay="4500"/>
                            </p:stCondLst>
                            <p:childTnLst>
                              <p:par>
                                <p:cTn id="25" presetID="22" presetClass="entr" presetSubtype="8" fill="hold" grpId="0" nodeType="afterEffect">
                                  <p:stCondLst>
                                    <p:cond delay="0"/>
                                  </p:stCondLst>
                                  <p:childTnLst>
                                    <p:set>
                                      <p:cBhvr>
                                        <p:cTn id="26" dur="1" fill="hold">
                                          <p:stCondLst>
                                            <p:cond delay="0"/>
                                          </p:stCondLst>
                                        </p:cTn>
                                        <p:tgtEl>
                                          <p:spTgt spid="3110">
                                            <p:txEl>
                                              <p:pRg st="0" end="0"/>
                                            </p:txEl>
                                          </p:spTgt>
                                        </p:tgtEl>
                                        <p:attrNameLst>
                                          <p:attrName>style.visibility</p:attrName>
                                        </p:attrNameLst>
                                      </p:cBhvr>
                                      <p:to>
                                        <p:strVal val="visible"/>
                                      </p:to>
                                    </p:set>
                                    <p:animEffect transition="in" filter="wipe(left)">
                                      <p:cBhvr>
                                        <p:cTn id="27" dur="500"/>
                                        <p:tgtEl>
                                          <p:spTgt spid="3110">
                                            <p:txEl>
                                              <p:pRg st="0" end="0"/>
                                            </p:txEl>
                                          </p:spTgt>
                                        </p:tgtEl>
                                      </p:cBhvr>
                                    </p:animEffect>
                                  </p:childTnLst>
                                </p:cTn>
                              </p:par>
                            </p:childTnLst>
                          </p:cTn>
                        </p:par>
                        <p:par>
                          <p:cTn id="28" fill="hold">
                            <p:stCondLst>
                              <p:cond delay="5000"/>
                            </p:stCondLst>
                            <p:childTnLst>
                              <p:par>
                                <p:cTn id="29" presetID="22" presetClass="entr" presetSubtype="8" fill="hold" grpId="0" nodeType="afterEffect">
                                  <p:stCondLst>
                                    <p:cond delay="0"/>
                                  </p:stCondLst>
                                  <p:childTnLst>
                                    <p:set>
                                      <p:cBhvr>
                                        <p:cTn id="30" dur="1" fill="hold">
                                          <p:stCondLst>
                                            <p:cond delay="0"/>
                                          </p:stCondLst>
                                        </p:cTn>
                                        <p:tgtEl>
                                          <p:spTgt spid="3127">
                                            <p:txEl>
                                              <p:pRg st="0" end="0"/>
                                            </p:txEl>
                                          </p:spTgt>
                                        </p:tgtEl>
                                        <p:attrNameLst>
                                          <p:attrName>style.visibility</p:attrName>
                                        </p:attrNameLst>
                                      </p:cBhvr>
                                      <p:to>
                                        <p:strVal val="visible"/>
                                      </p:to>
                                    </p:set>
                                    <p:animEffect transition="in" filter="wipe(left)">
                                      <p:cBhvr>
                                        <p:cTn id="31" dur="500"/>
                                        <p:tgtEl>
                                          <p:spTgt spid="3127">
                                            <p:txEl>
                                              <p:pRg st="0" end="0"/>
                                            </p:txEl>
                                          </p:spTgt>
                                        </p:tgtEl>
                                      </p:cBhvr>
                                    </p:animEffect>
                                  </p:childTnLst>
                                </p:cTn>
                              </p:par>
                            </p:childTnLst>
                          </p:cTn>
                        </p:par>
                        <p:par>
                          <p:cTn id="32" fill="hold">
                            <p:stCondLst>
                              <p:cond delay="5500"/>
                            </p:stCondLst>
                            <p:childTnLst>
                              <p:par>
                                <p:cTn id="33" presetID="22" presetClass="entr" presetSubtype="8" fill="hold" grpId="0" nodeType="afterEffect">
                                  <p:stCondLst>
                                    <p:cond delay="0"/>
                                  </p:stCondLst>
                                  <p:childTnLst>
                                    <p:set>
                                      <p:cBhvr>
                                        <p:cTn id="34" dur="1" fill="hold">
                                          <p:stCondLst>
                                            <p:cond delay="0"/>
                                          </p:stCondLst>
                                        </p:cTn>
                                        <p:tgtEl>
                                          <p:spTgt spid="3111">
                                            <p:txEl>
                                              <p:pRg st="0" end="0"/>
                                            </p:txEl>
                                          </p:spTgt>
                                        </p:tgtEl>
                                        <p:attrNameLst>
                                          <p:attrName>style.visibility</p:attrName>
                                        </p:attrNameLst>
                                      </p:cBhvr>
                                      <p:to>
                                        <p:strVal val="visible"/>
                                      </p:to>
                                    </p:set>
                                    <p:animEffect transition="in" filter="wipe(left)">
                                      <p:cBhvr>
                                        <p:cTn id="35" dur="500"/>
                                        <p:tgtEl>
                                          <p:spTgt spid="3111">
                                            <p:txEl>
                                              <p:pRg st="0" end="0"/>
                                            </p:txEl>
                                          </p:spTgt>
                                        </p:tgtEl>
                                      </p:cBhvr>
                                    </p:animEffect>
                                  </p:childTnLst>
                                </p:cTn>
                              </p:par>
                            </p:childTnLst>
                          </p:cTn>
                        </p:par>
                        <p:par>
                          <p:cTn id="36" fill="hold">
                            <p:stCondLst>
                              <p:cond delay="6000"/>
                            </p:stCondLst>
                            <p:childTnLst>
                              <p:par>
                                <p:cTn id="37" presetID="22" presetClass="entr" presetSubtype="8" fill="hold" grpId="0" nodeType="afterEffect">
                                  <p:stCondLst>
                                    <p:cond delay="0"/>
                                  </p:stCondLst>
                                  <p:childTnLst>
                                    <p:set>
                                      <p:cBhvr>
                                        <p:cTn id="38" dur="1" fill="hold">
                                          <p:stCondLst>
                                            <p:cond delay="0"/>
                                          </p:stCondLst>
                                        </p:cTn>
                                        <p:tgtEl>
                                          <p:spTgt spid="3119">
                                            <p:txEl>
                                              <p:pRg st="0" end="0"/>
                                            </p:txEl>
                                          </p:spTgt>
                                        </p:tgtEl>
                                        <p:attrNameLst>
                                          <p:attrName>style.visibility</p:attrName>
                                        </p:attrNameLst>
                                      </p:cBhvr>
                                      <p:to>
                                        <p:strVal val="visible"/>
                                      </p:to>
                                    </p:set>
                                    <p:animEffect transition="in" filter="wipe(left)">
                                      <p:cBhvr>
                                        <p:cTn id="39" dur="500"/>
                                        <p:tgtEl>
                                          <p:spTgt spid="3119">
                                            <p:txEl>
                                              <p:pRg st="0" end="0"/>
                                            </p:txEl>
                                          </p:spTgt>
                                        </p:tgtEl>
                                      </p:cBhvr>
                                    </p:animEffect>
                                  </p:childTnLst>
                                </p:cTn>
                              </p:par>
                            </p:childTnLst>
                          </p:cTn>
                        </p:par>
                        <p:par>
                          <p:cTn id="40" fill="hold">
                            <p:stCondLst>
                              <p:cond delay="6500"/>
                            </p:stCondLst>
                            <p:childTnLst>
                              <p:par>
                                <p:cTn id="41" presetID="22" presetClass="entr" presetSubtype="8" fill="hold" grpId="0" nodeType="afterEffect">
                                  <p:stCondLst>
                                    <p:cond delay="0"/>
                                  </p:stCondLst>
                                  <p:childTnLst>
                                    <p:set>
                                      <p:cBhvr>
                                        <p:cTn id="42" dur="1" fill="hold">
                                          <p:stCondLst>
                                            <p:cond delay="0"/>
                                          </p:stCondLst>
                                        </p:cTn>
                                        <p:tgtEl>
                                          <p:spTgt spid="3117">
                                            <p:txEl>
                                              <p:pRg st="0" end="0"/>
                                            </p:txEl>
                                          </p:spTgt>
                                        </p:tgtEl>
                                        <p:attrNameLst>
                                          <p:attrName>style.visibility</p:attrName>
                                        </p:attrNameLst>
                                      </p:cBhvr>
                                      <p:to>
                                        <p:strVal val="visible"/>
                                      </p:to>
                                    </p:set>
                                    <p:animEffect transition="in" filter="wipe(left)">
                                      <p:cBhvr>
                                        <p:cTn id="43" dur="500"/>
                                        <p:tgtEl>
                                          <p:spTgt spid="3117">
                                            <p:txEl>
                                              <p:pRg st="0" end="0"/>
                                            </p:txEl>
                                          </p:spTgt>
                                        </p:tgtEl>
                                      </p:cBhvr>
                                    </p:animEffect>
                                  </p:childTnLst>
                                </p:cTn>
                              </p:par>
                            </p:childTnLst>
                          </p:cTn>
                        </p:par>
                        <p:par>
                          <p:cTn id="44" fill="hold">
                            <p:stCondLst>
                              <p:cond delay="7000"/>
                            </p:stCondLst>
                            <p:childTnLst>
                              <p:par>
                                <p:cTn id="45" presetID="1" presetClass="entr" presetSubtype="0" fill="hold" grpId="0" nodeType="afterEffect">
                                  <p:stCondLst>
                                    <p:cond delay="1000"/>
                                  </p:stCondLst>
                                  <p:childTnLst>
                                    <p:set>
                                      <p:cBhvr>
                                        <p:cTn id="46" dur="1" fill="hold">
                                          <p:stCondLst>
                                            <p:cond delay="499"/>
                                          </p:stCondLst>
                                        </p:cTn>
                                        <p:tgtEl>
                                          <p:spTgt spid="3105"/>
                                        </p:tgtEl>
                                        <p:attrNameLst>
                                          <p:attrName>style.visibility</p:attrName>
                                        </p:attrNameLst>
                                      </p:cBhvr>
                                      <p:to>
                                        <p:strVal val="visible"/>
                                      </p:to>
                                    </p:set>
                                  </p:childTnLst>
                                </p:cTn>
                              </p:par>
                            </p:childTnLst>
                          </p:cTn>
                        </p:par>
                        <p:par>
                          <p:cTn id="47" fill="hold">
                            <p:stCondLst>
                              <p:cond delay="8500"/>
                            </p:stCondLst>
                            <p:childTnLst>
                              <p:par>
                                <p:cTn id="48" presetID="22" presetClass="entr" presetSubtype="1" fill="hold" nodeType="afterEffect">
                                  <p:stCondLst>
                                    <p:cond delay="1000"/>
                                  </p:stCondLst>
                                  <p:childTnLst>
                                    <p:set>
                                      <p:cBhvr>
                                        <p:cTn id="49" dur="1" fill="hold">
                                          <p:stCondLst>
                                            <p:cond delay="0"/>
                                          </p:stCondLst>
                                        </p:cTn>
                                        <p:tgtEl>
                                          <p:spTgt spid="6"/>
                                        </p:tgtEl>
                                        <p:attrNameLst>
                                          <p:attrName>style.visibility</p:attrName>
                                        </p:attrNameLst>
                                      </p:cBhvr>
                                      <p:to>
                                        <p:strVal val="visible"/>
                                      </p:to>
                                    </p:set>
                                    <p:animEffect transition="in" filter="wipe(up)">
                                      <p:cBhvr>
                                        <p:cTn id="5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5" grpId="0" animBg="1"/>
      <p:bldP spid="3110" grpId="0" build="p" autoUpdateAnimBg="0" advAuto="0"/>
      <p:bldP spid="3111" grpId="0" build="p" autoUpdateAnimBg="0" advAuto="0"/>
      <p:bldP spid="3117" grpId="0" build="p" autoUpdateAnimBg="0" advAuto="0"/>
      <p:bldP spid="3118" grpId="0" build="p" autoUpdateAnimBg="0" advAuto="0"/>
      <p:bldP spid="3119" grpId="0" build="p" autoUpdateAnimBg="0" advAuto="0"/>
      <p:bldP spid="3127" grpId="0" build="p" autoUpdateAnimBg="0" advAuto="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rmAutofit/>
          </a:bodyPr>
          <a:lstStyle/>
          <a:p>
            <a:r>
              <a:rPr lang="en-US" dirty="0" smtClean="0">
                <a:cs typeface="Arial" charset="0"/>
              </a:rPr>
              <a:t>Implications</a:t>
            </a:r>
            <a:endParaRPr lang="en-US" dirty="0">
              <a:cs typeface="Arial" charset="0"/>
            </a:endParaRPr>
          </a:p>
        </p:txBody>
      </p:sp>
      <p:sp>
        <p:nvSpPr>
          <p:cNvPr id="44035" name="Rectangle 3"/>
          <p:cNvSpPr>
            <a:spLocks noGrp="1" noChangeArrowheads="1"/>
          </p:cNvSpPr>
          <p:nvPr>
            <p:ph type="body" idx="1"/>
          </p:nvPr>
        </p:nvSpPr>
        <p:spPr>
          <a:xfrm>
            <a:off x="609600" y="1371600"/>
            <a:ext cx="7772400" cy="5257800"/>
          </a:xfrm>
        </p:spPr>
        <p:txBody>
          <a:bodyPr/>
          <a:lstStyle/>
          <a:p>
            <a:r>
              <a:rPr lang="en-US" dirty="0" smtClean="0">
                <a:latin typeface="Arial" charset="0"/>
                <a:cs typeface="Arial" charset="0"/>
              </a:rPr>
              <a:t>Benefits to Low Income Tenants</a:t>
            </a:r>
          </a:p>
          <a:p>
            <a:pPr lvl="1"/>
            <a:r>
              <a:rPr lang="en-US" dirty="0" smtClean="0">
                <a:latin typeface="Arial" charset="0"/>
                <a:cs typeface="Arial" charset="0"/>
              </a:rPr>
              <a:t>Those who would rent one bedroom apartment even without the subsidy. </a:t>
            </a:r>
          </a:p>
          <a:p>
            <a:pPr lvl="2"/>
            <a:r>
              <a:rPr lang="en-US" dirty="0" smtClean="0">
                <a:latin typeface="Arial" charset="0"/>
                <a:cs typeface="Arial" charset="0"/>
              </a:rPr>
              <a:t>$200 multiplied by </a:t>
            </a:r>
            <a:r>
              <a:rPr lang="en-US" dirty="0" err="1" smtClean="0">
                <a:latin typeface="Arial" charset="0"/>
                <a:cs typeface="Arial" charset="0"/>
              </a:rPr>
              <a:t>Q1</a:t>
            </a:r>
            <a:r>
              <a:rPr lang="en-US" dirty="0" smtClean="0">
                <a:latin typeface="Arial" charset="0"/>
                <a:cs typeface="Arial" charset="0"/>
              </a:rPr>
              <a:t> (Area </a:t>
            </a:r>
            <a:r>
              <a:rPr lang="en-US" dirty="0" err="1" smtClean="0">
                <a:latin typeface="Arial" charset="0"/>
                <a:cs typeface="Arial" charset="0"/>
              </a:rPr>
              <a:t>BEFC</a:t>
            </a:r>
            <a:r>
              <a:rPr lang="en-US" dirty="0" smtClean="0">
                <a:latin typeface="Arial" charset="0"/>
                <a:cs typeface="Arial" charset="0"/>
              </a:rPr>
              <a:t>)</a:t>
            </a:r>
          </a:p>
          <a:p>
            <a:pPr lvl="1"/>
            <a:r>
              <a:rPr lang="en-US" dirty="0" smtClean="0">
                <a:latin typeface="Arial" charset="0"/>
                <a:cs typeface="Arial" charset="0"/>
              </a:rPr>
              <a:t>Those who would rent after the subsidy. Net benefit would be the difference between MB they assign to housing and $200 (Area </a:t>
            </a:r>
            <a:r>
              <a:rPr lang="en-US" dirty="0" err="1" smtClean="0">
                <a:latin typeface="Arial" charset="0"/>
                <a:cs typeface="Arial" charset="0"/>
              </a:rPr>
              <a:t>EE`F</a:t>
            </a:r>
            <a:r>
              <a:rPr lang="en-US" dirty="0" smtClean="0">
                <a:latin typeface="Arial" charset="0"/>
                <a:cs typeface="Arial" charset="0"/>
              </a:rPr>
              <a:t>)</a:t>
            </a:r>
          </a:p>
          <a:p>
            <a:pPr lvl="1"/>
            <a:endParaRPr lang="en-US" dirty="0" smtClean="0">
              <a:latin typeface="Arial" charset="0"/>
              <a:cs typeface="Arial" charset="0"/>
            </a:endParaRPr>
          </a:p>
          <a:p>
            <a:pPr lvl="1"/>
            <a:endParaRPr lang="en-US" dirty="0"/>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wipe(left)">
                                      <p:cBhvr>
                                        <p:cTn id="7" dur="500"/>
                                        <p:tgtEl>
                                          <p:spTgt spid="44035">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4035">
                                            <p:txEl>
                                              <p:pRg st="1" end="1"/>
                                            </p:txEl>
                                          </p:spTgt>
                                        </p:tgtEl>
                                        <p:attrNameLst>
                                          <p:attrName>style.visibility</p:attrName>
                                        </p:attrNameLst>
                                      </p:cBhvr>
                                      <p:to>
                                        <p:strVal val="visible"/>
                                      </p:to>
                                    </p:set>
                                    <p:animEffect transition="in" filter="wipe(left)">
                                      <p:cBhvr>
                                        <p:cTn id="10" dur="500"/>
                                        <p:tgtEl>
                                          <p:spTgt spid="44035">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4035">
                                            <p:txEl>
                                              <p:pRg st="2" end="2"/>
                                            </p:txEl>
                                          </p:spTgt>
                                        </p:tgtEl>
                                        <p:attrNameLst>
                                          <p:attrName>style.visibility</p:attrName>
                                        </p:attrNameLst>
                                      </p:cBhvr>
                                      <p:to>
                                        <p:strVal val="visible"/>
                                      </p:to>
                                    </p:set>
                                    <p:animEffect transition="in" filter="wipe(left)">
                                      <p:cBhvr>
                                        <p:cTn id="13" dur="500"/>
                                        <p:tgtEl>
                                          <p:spTgt spid="44035">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4035">
                                            <p:txEl>
                                              <p:pRg st="3" end="3"/>
                                            </p:txEl>
                                          </p:spTgt>
                                        </p:tgtEl>
                                        <p:attrNameLst>
                                          <p:attrName>style.visibility</p:attrName>
                                        </p:attrNameLst>
                                      </p:cBhvr>
                                      <p:to>
                                        <p:strVal val="visible"/>
                                      </p:to>
                                    </p:set>
                                    <p:animEffect transition="in" filter="wipe(left)">
                                      <p:cBhvr>
                                        <p:cTn id="16" dur="500"/>
                                        <p:tgtEl>
                                          <p:spTgt spid="440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autoUpdateAnimBg="0" advAuto="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685800" y="0"/>
            <a:ext cx="7772400" cy="762000"/>
          </a:xfrm>
        </p:spPr>
        <p:txBody>
          <a:bodyPr/>
          <a:lstStyle/>
          <a:p>
            <a:r>
              <a:rPr lang="en-US" sz="2400" dirty="0" smtClean="0"/>
              <a:t>Excess </a:t>
            </a:r>
            <a:r>
              <a:rPr lang="en-US" sz="2400" dirty="0"/>
              <a:t>Burden of a </a:t>
            </a:r>
            <a:r>
              <a:rPr lang="en-US" sz="2400" dirty="0" smtClean="0"/>
              <a:t>Subsidy: Market Effects</a:t>
            </a:r>
            <a:endParaRPr lang="en-US" sz="2400" dirty="0"/>
          </a:p>
        </p:txBody>
      </p:sp>
      <p:sp>
        <p:nvSpPr>
          <p:cNvPr id="3105" name="Freeform 33"/>
          <p:cNvSpPr>
            <a:spLocks/>
          </p:cNvSpPr>
          <p:nvPr/>
        </p:nvSpPr>
        <p:spPr bwMode="auto">
          <a:xfrm>
            <a:off x="3690938" y="2538413"/>
            <a:ext cx="1589087" cy="1560512"/>
          </a:xfrm>
          <a:custGeom>
            <a:avLst/>
            <a:gdLst/>
            <a:ahLst/>
            <a:cxnLst>
              <a:cxn ang="0">
                <a:pos x="0" y="0"/>
              </a:cxn>
              <a:cxn ang="0">
                <a:pos x="0" y="0"/>
              </a:cxn>
              <a:cxn ang="0">
                <a:pos x="1001" y="0"/>
              </a:cxn>
              <a:cxn ang="0">
                <a:pos x="1001" y="983"/>
              </a:cxn>
              <a:cxn ang="0">
                <a:pos x="0" y="0"/>
              </a:cxn>
            </a:cxnLst>
            <a:rect l="0" t="0" r="r" b="b"/>
            <a:pathLst>
              <a:path w="1001" h="983">
                <a:moveTo>
                  <a:pt x="0" y="0"/>
                </a:moveTo>
                <a:lnTo>
                  <a:pt x="0" y="0"/>
                </a:lnTo>
                <a:lnTo>
                  <a:pt x="1001" y="0"/>
                </a:lnTo>
                <a:lnTo>
                  <a:pt x="1001" y="983"/>
                </a:lnTo>
                <a:lnTo>
                  <a:pt x="0" y="0"/>
                </a:lnTo>
                <a:close/>
              </a:path>
            </a:pathLst>
          </a:custGeom>
          <a:blipFill dpi="0" rotWithShape="0">
            <a:blip r:embed="rId2" cstate="print"/>
            <a:srcRect/>
            <a:tile tx="0" ty="0" sx="100000" sy="100000" flip="none" algn="tl"/>
          </a:blipFill>
          <a:ln w="9525">
            <a:noFill/>
            <a:round/>
            <a:headEnd/>
            <a:tailEnd/>
          </a:ln>
        </p:spPr>
        <p:txBody>
          <a:bodyPr/>
          <a:lstStyle/>
          <a:p>
            <a:endParaRPr lang="en-US"/>
          </a:p>
        </p:txBody>
      </p:sp>
      <p:sp>
        <p:nvSpPr>
          <p:cNvPr id="3106" name="Line 34"/>
          <p:cNvSpPr>
            <a:spLocks noChangeShapeType="1"/>
          </p:cNvSpPr>
          <p:nvPr/>
        </p:nvSpPr>
        <p:spPr bwMode="auto">
          <a:xfrm>
            <a:off x="2143125" y="2551113"/>
            <a:ext cx="1588" cy="3138487"/>
          </a:xfrm>
          <a:prstGeom prst="line">
            <a:avLst/>
          </a:prstGeom>
          <a:noFill/>
          <a:ln w="14288">
            <a:solidFill>
              <a:srgbClr val="000000"/>
            </a:solidFill>
            <a:round/>
            <a:headEnd/>
            <a:tailEnd/>
          </a:ln>
        </p:spPr>
        <p:txBody>
          <a:bodyPr/>
          <a:lstStyle/>
          <a:p>
            <a:endParaRPr lang="en-US"/>
          </a:p>
        </p:txBody>
      </p:sp>
      <p:grpSp>
        <p:nvGrpSpPr>
          <p:cNvPr id="2" name="Group 37"/>
          <p:cNvGrpSpPr>
            <a:grpSpLocks/>
          </p:cNvGrpSpPr>
          <p:nvPr/>
        </p:nvGrpSpPr>
        <p:grpSpPr bwMode="auto">
          <a:xfrm>
            <a:off x="3719513" y="2565400"/>
            <a:ext cx="1590675" cy="3136900"/>
            <a:chOff x="2343" y="1616"/>
            <a:chExt cx="1002" cy="1976"/>
          </a:xfrm>
        </p:grpSpPr>
        <p:sp>
          <p:nvSpPr>
            <p:cNvPr id="3107" name="Line 35"/>
            <p:cNvSpPr>
              <a:spLocks noChangeShapeType="1"/>
            </p:cNvSpPr>
            <p:nvPr/>
          </p:nvSpPr>
          <p:spPr bwMode="auto">
            <a:xfrm>
              <a:off x="2343" y="1616"/>
              <a:ext cx="1" cy="1976"/>
            </a:xfrm>
            <a:prstGeom prst="line">
              <a:avLst/>
            </a:prstGeom>
            <a:noFill/>
            <a:ln w="82550" cap="rnd">
              <a:solidFill>
                <a:srgbClr val="006600"/>
              </a:solidFill>
              <a:prstDash val="sysDot"/>
              <a:round/>
              <a:headEnd/>
              <a:tailEnd/>
            </a:ln>
          </p:spPr>
          <p:txBody>
            <a:bodyPr/>
            <a:lstStyle/>
            <a:p>
              <a:endParaRPr lang="en-US"/>
            </a:p>
          </p:txBody>
        </p:sp>
        <p:sp>
          <p:nvSpPr>
            <p:cNvPr id="3108" name="Line 36"/>
            <p:cNvSpPr>
              <a:spLocks noChangeShapeType="1"/>
            </p:cNvSpPr>
            <p:nvPr/>
          </p:nvSpPr>
          <p:spPr bwMode="auto">
            <a:xfrm>
              <a:off x="3344" y="1616"/>
              <a:ext cx="1" cy="1976"/>
            </a:xfrm>
            <a:prstGeom prst="line">
              <a:avLst/>
            </a:prstGeom>
            <a:noFill/>
            <a:ln w="82550" cap="rnd">
              <a:solidFill>
                <a:srgbClr val="006600"/>
              </a:solidFill>
              <a:prstDash val="sysDot"/>
              <a:round/>
              <a:headEnd/>
              <a:tailEnd/>
            </a:ln>
          </p:spPr>
          <p:txBody>
            <a:bodyPr/>
            <a:lstStyle/>
            <a:p>
              <a:endParaRPr lang="en-US"/>
            </a:p>
          </p:txBody>
        </p:sp>
      </p:grpSp>
      <p:sp>
        <p:nvSpPr>
          <p:cNvPr id="3110" name="Rectangle 38"/>
          <p:cNvSpPr>
            <a:spLocks noChangeArrowheads="1"/>
          </p:cNvSpPr>
          <p:nvPr/>
        </p:nvSpPr>
        <p:spPr bwMode="auto">
          <a:xfrm>
            <a:off x="2239963" y="2136775"/>
            <a:ext cx="220662"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B</a:t>
            </a:r>
            <a:endParaRPr lang="en-US"/>
          </a:p>
        </p:txBody>
      </p:sp>
      <p:sp>
        <p:nvSpPr>
          <p:cNvPr id="3111" name="Rectangle 39"/>
          <p:cNvSpPr>
            <a:spLocks noChangeArrowheads="1"/>
          </p:cNvSpPr>
          <p:nvPr/>
        </p:nvSpPr>
        <p:spPr bwMode="auto">
          <a:xfrm>
            <a:off x="3797300" y="2136775"/>
            <a:ext cx="220663"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endParaRPr lang="en-US"/>
          </a:p>
        </p:txBody>
      </p:sp>
      <p:sp>
        <p:nvSpPr>
          <p:cNvPr id="3115" name="Freeform 43"/>
          <p:cNvSpPr>
            <a:spLocks/>
          </p:cNvSpPr>
          <p:nvPr/>
        </p:nvSpPr>
        <p:spPr bwMode="auto">
          <a:xfrm>
            <a:off x="2157413" y="755650"/>
            <a:ext cx="5624512" cy="4946650"/>
          </a:xfrm>
          <a:custGeom>
            <a:avLst/>
            <a:gdLst/>
            <a:ahLst/>
            <a:cxnLst>
              <a:cxn ang="0">
                <a:pos x="0" y="0"/>
              </a:cxn>
              <a:cxn ang="0">
                <a:pos x="0" y="3116"/>
              </a:cxn>
              <a:cxn ang="0">
                <a:pos x="3543" y="3116"/>
              </a:cxn>
            </a:cxnLst>
            <a:rect l="0" t="0" r="r" b="b"/>
            <a:pathLst>
              <a:path w="3543" h="3116">
                <a:moveTo>
                  <a:pt x="0" y="0"/>
                </a:moveTo>
                <a:lnTo>
                  <a:pt x="0" y="3116"/>
                </a:lnTo>
                <a:lnTo>
                  <a:pt x="3543" y="3116"/>
                </a:lnTo>
              </a:path>
            </a:pathLst>
          </a:custGeom>
          <a:noFill/>
          <a:ln w="82550">
            <a:solidFill>
              <a:srgbClr val="000000"/>
            </a:solidFill>
            <a:prstDash val="solid"/>
            <a:round/>
            <a:headEnd/>
            <a:tailEnd/>
          </a:ln>
        </p:spPr>
        <p:txBody>
          <a:bodyPr/>
          <a:lstStyle/>
          <a:p>
            <a:endParaRPr lang="en-US"/>
          </a:p>
        </p:txBody>
      </p:sp>
      <p:sp>
        <p:nvSpPr>
          <p:cNvPr id="3116" name="Rectangle 44"/>
          <p:cNvSpPr>
            <a:spLocks noChangeArrowheads="1"/>
          </p:cNvSpPr>
          <p:nvPr/>
        </p:nvSpPr>
        <p:spPr bwMode="auto">
          <a:xfrm>
            <a:off x="3581400" y="5867400"/>
            <a:ext cx="377825" cy="396875"/>
          </a:xfrm>
          <a:prstGeom prst="rect">
            <a:avLst/>
          </a:prstGeom>
          <a:noFill/>
          <a:ln w="9525">
            <a:noFill/>
            <a:miter lim="800000"/>
            <a:headEnd/>
            <a:tailEnd/>
          </a:ln>
        </p:spPr>
        <p:txBody>
          <a:bodyPr wrap="none" lIns="0" tIns="0" rIns="0" bIns="0">
            <a:spAutoFit/>
          </a:bodyPr>
          <a:lstStyle/>
          <a:p>
            <a:r>
              <a:rPr lang="en-US" sz="2600" i="1">
                <a:solidFill>
                  <a:srgbClr val="660067"/>
                </a:solidFill>
                <a:latin typeface="Arial" charset="0"/>
              </a:rPr>
              <a:t>Q</a:t>
            </a:r>
            <a:r>
              <a:rPr lang="en-US" sz="2600" baseline="-25000">
                <a:solidFill>
                  <a:srgbClr val="660067"/>
                </a:solidFill>
                <a:latin typeface="Arial" charset="0"/>
              </a:rPr>
              <a:t>1</a:t>
            </a:r>
            <a:endParaRPr lang="en-US">
              <a:solidFill>
                <a:srgbClr val="660067"/>
              </a:solidFill>
            </a:endParaRPr>
          </a:p>
        </p:txBody>
      </p:sp>
      <p:sp>
        <p:nvSpPr>
          <p:cNvPr id="3117" name="Rectangle 45"/>
          <p:cNvSpPr>
            <a:spLocks noChangeArrowheads="1"/>
          </p:cNvSpPr>
          <p:nvPr/>
        </p:nvSpPr>
        <p:spPr bwMode="auto">
          <a:xfrm>
            <a:off x="3810000" y="3657600"/>
            <a:ext cx="201613"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F</a:t>
            </a:r>
            <a:endParaRPr lang="en-US"/>
          </a:p>
        </p:txBody>
      </p:sp>
      <p:sp>
        <p:nvSpPr>
          <p:cNvPr id="3118" name="Rectangle 46"/>
          <p:cNvSpPr>
            <a:spLocks noChangeArrowheads="1"/>
          </p:cNvSpPr>
          <p:nvPr/>
        </p:nvSpPr>
        <p:spPr bwMode="auto">
          <a:xfrm>
            <a:off x="5181600" y="2136775"/>
            <a:ext cx="220663"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A</a:t>
            </a:r>
            <a:endParaRPr lang="en-US"/>
          </a:p>
        </p:txBody>
      </p:sp>
      <p:sp>
        <p:nvSpPr>
          <p:cNvPr id="3119" name="Rectangle 47"/>
          <p:cNvSpPr>
            <a:spLocks noChangeArrowheads="1"/>
          </p:cNvSpPr>
          <p:nvPr/>
        </p:nvSpPr>
        <p:spPr bwMode="auto">
          <a:xfrm>
            <a:off x="5410200" y="3657600"/>
            <a:ext cx="293688"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endParaRPr lang="en-US"/>
          </a:p>
        </p:txBody>
      </p:sp>
      <p:grpSp>
        <p:nvGrpSpPr>
          <p:cNvPr id="3" name="Group 60"/>
          <p:cNvGrpSpPr>
            <a:grpSpLocks/>
          </p:cNvGrpSpPr>
          <p:nvPr/>
        </p:nvGrpSpPr>
        <p:grpSpPr bwMode="auto">
          <a:xfrm>
            <a:off x="2157413" y="3937000"/>
            <a:ext cx="5146675" cy="396875"/>
            <a:chOff x="1359" y="2480"/>
            <a:chExt cx="3242" cy="250"/>
          </a:xfrm>
        </p:grpSpPr>
        <p:sp>
          <p:nvSpPr>
            <p:cNvPr id="3104" name="Line 32"/>
            <p:cNvSpPr>
              <a:spLocks noChangeShapeType="1"/>
            </p:cNvSpPr>
            <p:nvPr/>
          </p:nvSpPr>
          <p:spPr bwMode="auto">
            <a:xfrm>
              <a:off x="1359" y="2600"/>
              <a:ext cx="2986" cy="1"/>
            </a:xfrm>
            <a:prstGeom prst="line">
              <a:avLst/>
            </a:prstGeom>
            <a:noFill/>
            <a:ln w="82550">
              <a:solidFill>
                <a:srgbClr val="660066"/>
              </a:solidFill>
              <a:round/>
              <a:headEnd/>
              <a:tailEnd/>
            </a:ln>
          </p:spPr>
          <p:txBody>
            <a:bodyPr/>
            <a:lstStyle/>
            <a:p>
              <a:endParaRPr lang="en-US"/>
            </a:p>
          </p:txBody>
        </p:sp>
        <p:sp>
          <p:nvSpPr>
            <p:cNvPr id="3120" name="Rectangle 48"/>
            <p:cNvSpPr>
              <a:spLocks noChangeArrowheads="1"/>
            </p:cNvSpPr>
            <p:nvPr/>
          </p:nvSpPr>
          <p:spPr bwMode="auto">
            <a:xfrm>
              <a:off x="4416" y="2480"/>
              <a:ext cx="185"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S’</a:t>
              </a:r>
              <a:endParaRPr lang="en-US"/>
            </a:p>
          </p:txBody>
        </p:sp>
      </p:grpSp>
      <p:grpSp>
        <p:nvGrpSpPr>
          <p:cNvPr id="4" name="Group 61"/>
          <p:cNvGrpSpPr>
            <a:grpSpLocks/>
          </p:cNvGrpSpPr>
          <p:nvPr/>
        </p:nvGrpSpPr>
        <p:grpSpPr bwMode="auto">
          <a:xfrm>
            <a:off x="2157413" y="1003300"/>
            <a:ext cx="5345112" cy="4194175"/>
            <a:chOff x="1359" y="632"/>
            <a:chExt cx="3367" cy="2642"/>
          </a:xfrm>
        </p:grpSpPr>
        <p:sp>
          <p:nvSpPr>
            <p:cNvPr id="3113" name="Line 41"/>
            <p:cNvSpPr>
              <a:spLocks noChangeShapeType="1"/>
            </p:cNvSpPr>
            <p:nvPr/>
          </p:nvSpPr>
          <p:spPr bwMode="auto">
            <a:xfrm>
              <a:off x="1359" y="632"/>
              <a:ext cx="2464" cy="2438"/>
            </a:xfrm>
            <a:prstGeom prst="line">
              <a:avLst/>
            </a:prstGeom>
            <a:noFill/>
            <a:ln w="82550">
              <a:solidFill>
                <a:srgbClr val="000000"/>
              </a:solidFill>
              <a:round/>
              <a:headEnd/>
              <a:tailEnd/>
            </a:ln>
          </p:spPr>
          <p:txBody>
            <a:bodyPr/>
            <a:lstStyle/>
            <a:p>
              <a:endParaRPr lang="en-US"/>
            </a:p>
          </p:txBody>
        </p:sp>
        <p:sp>
          <p:nvSpPr>
            <p:cNvPr id="3121" name="Rectangle 49"/>
            <p:cNvSpPr>
              <a:spLocks noChangeArrowheads="1"/>
            </p:cNvSpPr>
            <p:nvPr/>
          </p:nvSpPr>
          <p:spPr bwMode="auto">
            <a:xfrm>
              <a:off x="3888" y="3024"/>
              <a:ext cx="838"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 </a:t>
              </a:r>
              <a:r>
                <a:rPr lang="en-US" sz="2600">
                  <a:solidFill>
                    <a:srgbClr val="000000"/>
                  </a:solidFill>
                  <a:latin typeface="Arial" charset="0"/>
                </a:rPr>
                <a:t>=</a:t>
              </a:r>
              <a:r>
                <a:rPr lang="en-US" sz="2600" i="1">
                  <a:solidFill>
                    <a:srgbClr val="000000"/>
                  </a:solidFill>
                  <a:latin typeface="Arial" charset="0"/>
                </a:rPr>
                <a:t> MSB</a:t>
              </a:r>
              <a:endParaRPr lang="en-US"/>
            </a:p>
          </p:txBody>
        </p:sp>
      </p:grpSp>
      <p:sp>
        <p:nvSpPr>
          <p:cNvPr id="3122" name="Rectangle 50"/>
          <p:cNvSpPr>
            <a:spLocks noChangeArrowheads="1"/>
          </p:cNvSpPr>
          <p:nvPr/>
        </p:nvSpPr>
        <p:spPr bwMode="auto">
          <a:xfrm>
            <a:off x="1447800" y="2362200"/>
            <a:ext cx="552450" cy="396875"/>
          </a:xfrm>
          <a:prstGeom prst="rect">
            <a:avLst/>
          </a:prstGeom>
          <a:noFill/>
          <a:ln w="9525">
            <a:noFill/>
            <a:miter lim="800000"/>
            <a:headEnd/>
            <a:tailEnd/>
          </a:ln>
        </p:spPr>
        <p:txBody>
          <a:bodyPr wrap="none" lIns="0" tIns="0" rIns="0" bIns="0">
            <a:spAutoFit/>
          </a:bodyPr>
          <a:lstStyle/>
          <a:p>
            <a:r>
              <a:rPr lang="en-US" sz="2600">
                <a:solidFill>
                  <a:srgbClr val="660067"/>
                </a:solidFill>
                <a:latin typeface="Arial" charset="0"/>
              </a:rPr>
              <a:t>400</a:t>
            </a:r>
            <a:endParaRPr lang="en-US">
              <a:solidFill>
                <a:srgbClr val="660067"/>
              </a:solidFill>
            </a:endParaRPr>
          </a:p>
        </p:txBody>
      </p:sp>
      <p:sp>
        <p:nvSpPr>
          <p:cNvPr id="3123" name="Rectangle 51"/>
          <p:cNvSpPr>
            <a:spLocks noChangeArrowheads="1"/>
          </p:cNvSpPr>
          <p:nvPr/>
        </p:nvSpPr>
        <p:spPr bwMode="auto">
          <a:xfrm>
            <a:off x="1447800" y="3962400"/>
            <a:ext cx="552450" cy="396875"/>
          </a:xfrm>
          <a:prstGeom prst="rect">
            <a:avLst/>
          </a:prstGeom>
          <a:noFill/>
          <a:ln w="9525">
            <a:noFill/>
            <a:miter lim="800000"/>
            <a:headEnd/>
            <a:tailEnd/>
          </a:ln>
        </p:spPr>
        <p:txBody>
          <a:bodyPr wrap="none" lIns="0" tIns="0" rIns="0" bIns="0">
            <a:spAutoFit/>
          </a:bodyPr>
          <a:lstStyle/>
          <a:p>
            <a:r>
              <a:rPr lang="en-US" sz="2600">
                <a:solidFill>
                  <a:srgbClr val="660067"/>
                </a:solidFill>
                <a:latin typeface="Arial" charset="0"/>
              </a:rPr>
              <a:t>200</a:t>
            </a:r>
            <a:endParaRPr lang="en-US">
              <a:solidFill>
                <a:srgbClr val="660067"/>
              </a:solidFill>
            </a:endParaRPr>
          </a:p>
        </p:txBody>
      </p:sp>
      <p:sp>
        <p:nvSpPr>
          <p:cNvPr id="3124" name="Text Box 52"/>
          <p:cNvSpPr txBox="1">
            <a:spLocks noChangeArrowheads="1"/>
          </p:cNvSpPr>
          <p:nvPr/>
        </p:nvSpPr>
        <p:spPr bwMode="auto">
          <a:xfrm>
            <a:off x="3008313" y="6324600"/>
            <a:ext cx="4319587" cy="457200"/>
          </a:xfrm>
          <a:prstGeom prst="rect">
            <a:avLst/>
          </a:prstGeom>
          <a:noFill/>
          <a:ln w="9525">
            <a:noFill/>
            <a:miter lim="800000"/>
            <a:headEnd/>
            <a:tailEnd/>
          </a:ln>
          <a:effectLst/>
        </p:spPr>
        <p:txBody>
          <a:bodyPr wrap="none">
            <a:spAutoFit/>
          </a:bodyPr>
          <a:lstStyle/>
          <a:p>
            <a:r>
              <a:rPr lang="en-US" sz="2400">
                <a:solidFill>
                  <a:srgbClr val="660067"/>
                </a:solidFill>
                <a:latin typeface="Arial" charset="0"/>
              </a:rPr>
              <a:t>Number of Apartments Rented</a:t>
            </a:r>
          </a:p>
        </p:txBody>
      </p:sp>
      <p:sp>
        <p:nvSpPr>
          <p:cNvPr id="3125" name="Rectangle 53"/>
          <p:cNvSpPr>
            <a:spLocks noChangeArrowheads="1"/>
          </p:cNvSpPr>
          <p:nvPr/>
        </p:nvSpPr>
        <p:spPr bwMode="auto">
          <a:xfrm>
            <a:off x="5105400" y="5867400"/>
            <a:ext cx="377825" cy="396875"/>
          </a:xfrm>
          <a:prstGeom prst="rect">
            <a:avLst/>
          </a:prstGeom>
          <a:noFill/>
          <a:ln w="9525">
            <a:noFill/>
            <a:miter lim="800000"/>
            <a:headEnd/>
            <a:tailEnd/>
          </a:ln>
        </p:spPr>
        <p:txBody>
          <a:bodyPr wrap="none" lIns="0" tIns="0" rIns="0" bIns="0">
            <a:spAutoFit/>
          </a:bodyPr>
          <a:lstStyle/>
          <a:p>
            <a:r>
              <a:rPr lang="en-US" sz="2600" i="1">
                <a:solidFill>
                  <a:srgbClr val="660067"/>
                </a:solidFill>
                <a:latin typeface="Arial" charset="0"/>
              </a:rPr>
              <a:t>Q</a:t>
            </a:r>
            <a:r>
              <a:rPr lang="en-US" sz="2600" baseline="-25000">
                <a:solidFill>
                  <a:srgbClr val="660067"/>
                </a:solidFill>
                <a:latin typeface="Arial" charset="0"/>
              </a:rPr>
              <a:t>2</a:t>
            </a:r>
            <a:endParaRPr lang="en-US">
              <a:solidFill>
                <a:srgbClr val="660067"/>
              </a:solidFill>
            </a:endParaRPr>
          </a:p>
        </p:txBody>
      </p:sp>
      <p:sp>
        <p:nvSpPr>
          <p:cNvPr id="3126" name="Rectangle 54"/>
          <p:cNvSpPr>
            <a:spLocks noChangeArrowheads="1"/>
          </p:cNvSpPr>
          <p:nvPr/>
        </p:nvSpPr>
        <p:spPr bwMode="auto">
          <a:xfrm>
            <a:off x="1816100" y="5791200"/>
            <a:ext cx="184150" cy="396875"/>
          </a:xfrm>
          <a:prstGeom prst="rect">
            <a:avLst/>
          </a:prstGeom>
          <a:noFill/>
          <a:ln w="9525">
            <a:noFill/>
            <a:miter lim="800000"/>
            <a:headEnd/>
            <a:tailEnd/>
          </a:ln>
        </p:spPr>
        <p:txBody>
          <a:bodyPr wrap="none" lIns="0" tIns="0" rIns="0" bIns="0">
            <a:spAutoFit/>
          </a:bodyPr>
          <a:lstStyle/>
          <a:p>
            <a:pPr algn="r"/>
            <a:r>
              <a:rPr lang="en-US" sz="2600">
                <a:solidFill>
                  <a:srgbClr val="660067"/>
                </a:solidFill>
                <a:latin typeface="Arial" charset="0"/>
              </a:rPr>
              <a:t>0</a:t>
            </a:r>
            <a:endParaRPr lang="en-US">
              <a:solidFill>
                <a:srgbClr val="660067"/>
              </a:solidFill>
            </a:endParaRPr>
          </a:p>
        </p:txBody>
      </p:sp>
      <p:sp>
        <p:nvSpPr>
          <p:cNvPr id="3127" name="Rectangle 55"/>
          <p:cNvSpPr>
            <a:spLocks noChangeArrowheads="1"/>
          </p:cNvSpPr>
          <p:nvPr/>
        </p:nvSpPr>
        <p:spPr bwMode="auto">
          <a:xfrm>
            <a:off x="2239963" y="3657600"/>
            <a:ext cx="238125"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C</a:t>
            </a:r>
            <a:endParaRPr lang="en-US"/>
          </a:p>
        </p:txBody>
      </p:sp>
      <p:sp>
        <p:nvSpPr>
          <p:cNvPr id="3128" name="Text Box 56"/>
          <p:cNvSpPr txBox="1">
            <a:spLocks noChangeArrowheads="1"/>
          </p:cNvSpPr>
          <p:nvPr/>
        </p:nvSpPr>
        <p:spPr bwMode="auto">
          <a:xfrm rot="-5400000">
            <a:off x="-1335882" y="3320257"/>
            <a:ext cx="3738563" cy="457200"/>
          </a:xfrm>
          <a:prstGeom prst="rect">
            <a:avLst/>
          </a:prstGeom>
          <a:noFill/>
          <a:ln w="9525">
            <a:noFill/>
            <a:miter lim="800000"/>
            <a:headEnd/>
            <a:tailEnd/>
          </a:ln>
          <a:effectLst/>
        </p:spPr>
        <p:txBody>
          <a:bodyPr wrap="none">
            <a:spAutoFit/>
          </a:bodyPr>
          <a:lstStyle/>
          <a:p>
            <a:r>
              <a:rPr lang="en-US" sz="2400" b="1">
                <a:solidFill>
                  <a:srgbClr val="660067"/>
                </a:solidFill>
                <a:latin typeface="Arial" charset="0"/>
              </a:rPr>
              <a:t>Rent (Dollars per Month)</a:t>
            </a:r>
          </a:p>
        </p:txBody>
      </p:sp>
      <p:grpSp>
        <p:nvGrpSpPr>
          <p:cNvPr id="5" name="Group 59"/>
          <p:cNvGrpSpPr>
            <a:grpSpLocks/>
          </p:cNvGrpSpPr>
          <p:nvPr/>
        </p:nvGrpSpPr>
        <p:grpSpPr bwMode="auto">
          <a:xfrm>
            <a:off x="2157413" y="2362200"/>
            <a:ext cx="6183312" cy="396875"/>
            <a:chOff x="1359" y="1488"/>
            <a:chExt cx="3895" cy="250"/>
          </a:xfrm>
        </p:grpSpPr>
        <p:sp>
          <p:nvSpPr>
            <p:cNvPr id="3112" name="Line 40"/>
            <p:cNvSpPr>
              <a:spLocks noChangeShapeType="1"/>
            </p:cNvSpPr>
            <p:nvPr/>
          </p:nvSpPr>
          <p:spPr bwMode="auto">
            <a:xfrm>
              <a:off x="1359" y="1616"/>
              <a:ext cx="2986" cy="1"/>
            </a:xfrm>
            <a:prstGeom prst="line">
              <a:avLst/>
            </a:prstGeom>
            <a:noFill/>
            <a:ln w="82550">
              <a:solidFill>
                <a:srgbClr val="660066"/>
              </a:solidFill>
              <a:round/>
              <a:headEnd/>
              <a:tailEnd/>
            </a:ln>
          </p:spPr>
          <p:txBody>
            <a:bodyPr/>
            <a:lstStyle/>
            <a:p>
              <a:endParaRPr lang="en-US"/>
            </a:p>
          </p:txBody>
        </p:sp>
        <p:sp>
          <p:nvSpPr>
            <p:cNvPr id="3130" name="Rectangle 58"/>
            <p:cNvSpPr>
              <a:spLocks noChangeArrowheads="1"/>
            </p:cNvSpPr>
            <p:nvPr/>
          </p:nvSpPr>
          <p:spPr bwMode="auto">
            <a:xfrm>
              <a:off x="4416" y="1488"/>
              <a:ext cx="838"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S </a:t>
              </a:r>
              <a:r>
                <a:rPr lang="en-US" sz="2600">
                  <a:solidFill>
                    <a:srgbClr val="000000"/>
                  </a:solidFill>
                  <a:latin typeface="Arial" charset="0"/>
                </a:rPr>
                <a:t>=</a:t>
              </a:r>
              <a:r>
                <a:rPr lang="en-US" sz="2600" i="1">
                  <a:solidFill>
                    <a:srgbClr val="000000"/>
                  </a:solidFill>
                  <a:latin typeface="Arial" charset="0"/>
                </a:rPr>
                <a:t> MSC</a:t>
              </a:r>
              <a:endParaRPr lang="en-US"/>
            </a:p>
          </p:txBody>
        </p:sp>
      </p:grpSp>
      <p:grpSp>
        <p:nvGrpSpPr>
          <p:cNvPr id="6" name="Group 62"/>
          <p:cNvGrpSpPr>
            <a:grpSpLocks/>
          </p:cNvGrpSpPr>
          <p:nvPr/>
        </p:nvGrpSpPr>
        <p:grpSpPr bwMode="auto">
          <a:xfrm>
            <a:off x="3886200" y="1460500"/>
            <a:ext cx="3860800" cy="1501775"/>
            <a:chOff x="2448" y="920"/>
            <a:chExt cx="2432" cy="946"/>
          </a:xfrm>
        </p:grpSpPr>
        <p:sp>
          <p:nvSpPr>
            <p:cNvPr id="3114" name="Line 42"/>
            <p:cNvSpPr>
              <a:spLocks noChangeShapeType="1"/>
            </p:cNvSpPr>
            <p:nvPr/>
          </p:nvSpPr>
          <p:spPr bwMode="auto">
            <a:xfrm flipH="1">
              <a:off x="2976" y="1152"/>
              <a:ext cx="479" cy="714"/>
            </a:xfrm>
            <a:prstGeom prst="line">
              <a:avLst/>
            </a:prstGeom>
            <a:noFill/>
            <a:ln w="38100">
              <a:solidFill>
                <a:srgbClr val="000000"/>
              </a:solidFill>
              <a:round/>
              <a:headEnd/>
              <a:tailEnd type="stealth" w="lg" len="lg"/>
            </a:ln>
          </p:spPr>
          <p:txBody>
            <a:bodyPr/>
            <a:lstStyle/>
            <a:p>
              <a:endParaRPr lang="en-US"/>
            </a:p>
          </p:txBody>
        </p:sp>
        <p:sp>
          <p:nvSpPr>
            <p:cNvPr id="3129" name="Rectangle 57"/>
            <p:cNvSpPr>
              <a:spLocks noChangeArrowheads="1"/>
            </p:cNvSpPr>
            <p:nvPr/>
          </p:nvSpPr>
          <p:spPr bwMode="auto">
            <a:xfrm>
              <a:off x="2448" y="920"/>
              <a:ext cx="2432" cy="250"/>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Excess Burden of Subsidy</a:t>
              </a:r>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100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2500"/>
                            </p:stCondLst>
                            <p:childTnLst>
                              <p:par>
                                <p:cTn id="17" presetID="22" presetClass="entr" presetSubtype="8" fill="hold" nodeType="afterEffect">
                                  <p:stCondLst>
                                    <p:cond delay="100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4000"/>
                            </p:stCondLst>
                            <p:childTnLst>
                              <p:par>
                                <p:cTn id="21" presetID="22" presetClass="entr" presetSubtype="8" fill="hold" grpId="0" nodeType="afterEffect">
                                  <p:stCondLst>
                                    <p:cond delay="0"/>
                                  </p:stCondLst>
                                  <p:childTnLst>
                                    <p:set>
                                      <p:cBhvr>
                                        <p:cTn id="22" dur="1" fill="hold">
                                          <p:stCondLst>
                                            <p:cond delay="0"/>
                                          </p:stCondLst>
                                        </p:cTn>
                                        <p:tgtEl>
                                          <p:spTgt spid="3118">
                                            <p:txEl>
                                              <p:pRg st="0" end="0"/>
                                            </p:txEl>
                                          </p:spTgt>
                                        </p:tgtEl>
                                        <p:attrNameLst>
                                          <p:attrName>style.visibility</p:attrName>
                                        </p:attrNameLst>
                                      </p:cBhvr>
                                      <p:to>
                                        <p:strVal val="visible"/>
                                      </p:to>
                                    </p:set>
                                    <p:animEffect transition="in" filter="wipe(left)">
                                      <p:cBhvr>
                                        <p:cTn id="23" dur="500"/>
                                        <p:tgtEl>
                                          <p:spTgt spid="3118">
                                            <p:txEl>
                                              <p:pRg st="0" end="0"/>
                                            </p:txEl>
                                          </p:spTgt>
                                        </p:tgtEl>
                                      </p:cBhvr>
                                    </p:animEffect>
                                  </p:childTnLst>
                                </p:cTn>
                              </p:par>
                            </p:childTnLst>
                          </p:cTn>
                        </p:par>
                        <p:par>
                          <p:cTn id="24" fill="hold">
                            <p:stCondLst>
                              <p:cond delay="4500"/>
                            </p:stCondLst>
                            <p:childTnLst>
                              <p:par>
                                <p:cTn id="25" presetID="22" presetClass="entr" presetSubtype="8" fill="hold" grpId="0" nodeType="afterEffect">
                                  <p:stCondLst>
                                    <p:cond delay="0"/>
                                  </p:stCondLst>
                                  <p:childTnLst>
                                    <p:set>
                                      <p:cBhvr>
                                        <p:cTn id="26" dur="1" fill="hold">
                                          <p:stCondLst>
                                            <p:cond delay="0"/>
                                          </p:stCondLst>
                                        </p:cTn>
                                        <p:tgtEl>
                                          <p:spTgt spid="3110">
                                            <p:txEl>
                                              <p:pRg st="0" end="0"/>
                                            </p:txEl>
                                          </p:spTgt>
                                        </p:tgtEl>
                                        <p:attrNameLst>
                                          <p:attrName>style.visibility</p:attrName>
                                        </p:attrNameLst>
                                      </p:cBhvr>
                                      <p:to>
                                        <p:strVal val="visible"/>
                                      </p:to>
                                    </p:set>
                                    <p:animEffect transition="in" filter="wipe(left)">
                                      <p:cBhvr>
                                        <p:cTn id="27" dur="500"/>
                                        <p:tgtEl>
                                          <p:spTgt spid="3110">
                                            <p:txEl>
                                              <p:pRg st="0" end="0"/>
                                            </p:txEl>
                                          </p:spTgt>
                                        </p:tgtEl>
                                      </p:cBhvr>
                                    </p:animEffect>
                                  </p:childTnLst>
                                </p:cTn>
                              </p:par>
                            </p:childTnLst>
                          </p:cTn>
                        </p:par>
                        <p:par>
                          <p:cTn id="28" fill="hold">
                            <p:stCondLst>
                              <p:cond delay="5000"/>
                            </p:stCondLst>
                            <p:childTnLst>
                              <p:par>
                                <p:cTn id="29" presetID="22" presetClass="entr" presetSubtype="8" fill="hold" grpId="0" nodeType="afterEffect">
                                  <p:stCondLst>
                                    <p:cond delay="0"/>
                                  </p:stCondLst>
                                  <p:childTnLst>
                                    <p:set>
                                      <p:cBhvr>
                                        <p:cTn id="30" dur="1" fill="hold">
                                          <p:stCondLst>
                                            <p:cond delay="0"/>
                                          </p:stCondLst>
                                        </p:cTn>
                                        <p:tgtEl>
                                          <p:spTgt spid="3127">
                                            <p:txEl>
                                              <p:pRg st="0" end="0"/>
                                            </p:txEl>
                                          </p:spTgt>
                                        </p:tgtEl>
                                        <p:attrNameLst>
                                          <p:attrName>style.visibility</p:attrName>
                                        </p:attrNameLst>
                                      </p:cBhvr>
                                      <p:to>
                                        <p:strVal val="visible"/>
                                      </p:to>
                                    </p:set>
                                    <p:animEffect transition="in" filter="wipe(left)">
                                      <p:cBhvr>
                                        <p:cTn id="31" dur="500"/>
                                        <p:tgtEl>
                                          <p:spTgt spid="3127">
                                            <p:txEl>
                                              <p:pRg st="0" end="0"/>
                                            </p:txEl>
                                          </p:spTgt>
                                        </p:tgtEl>
                                      </p:cBhvr>
                                    </p:animEffect>
                                  </p:childTnLst>
                                </p:cTn>
                              </p:par>
                            </p:childTnLst>
                          </p:cTn>
                        </p:par>
                        <p:par>
                          <p:cTn id="32" fill="hold">
                            <p:stCondLst>
                              <p:cond delay="5500"/>
                            </p:stCondLst>
                            <p:childTnLst>
                              <p:par>
                                <p:cTn id="33" presetID="22" presetClass="entr" presetSubtype="8" fill="hold" grpId="0" nodeType="afterEffect">
                                  <p:stCondLst>
                                    <p:cond delay="0"/>
                                  </p:stCondLst>
                                  <p:childTnLst>
                                    <p:set>
                                      <p:cBhvr>
                                        <p:cTn id="34" dur="1" fill="hold">
                                          <p:stCondLst>
                                            <p:cond delay="0"/>
                                          </p:stCondLst>
                                        </p:cTn>
                                        <p:tgtEl>
                                          <p:spTgt spid="3111">
                                            <p:txEl>
                                              <p:pRg st="0" end="0"/>
                                            </p:txEl>
                                          </p:spTgt>
                                        </p:tgtEl>
                                        <p:attrNameLst>
                                          <p:attrName>style.visibility</p:attrName>
                                        </p:attrNameLst>
                                      </p:cBhvr>
                                      <p:to>
                                        <p:strVal val="visible"/>
                                      </p:to>
                                    </p:set>
                                    <p:animEffect transition="in" filter="wipe(left)">
                                      <p:cBhvr>
                                        <p:cTn id="35" dur="500"/>
                                        <p:tgtEl>
                                          <p:spTgt spid="3111">
                                            <p:txEl>
                                              <p:pRg st="0" end="0"/>
                                            </p:txEl>
                                          </p:spTgt>
                                        </p:tgtEl>
                                      </p:cBhvr>
                                    </p:animEffect>
                                  </p:childTnLst>
                                </p:cTn>
                              </p:par>
                            </p:childTnLst>
                          </p:cTn>
                        </p:par>
                        <p:par>
                          <p:cTn id="36" fill="hold">
                            <p:stCondLst>
                              <p:cond delay="6000"/>
                            </p:stCondLst>
                            <p:childTnLst>
                              <p:par>
                                <p:cTn id="37" presetID="22" presetClass="entr" presetSubtype="8" fill="hold" grpId="0" nodeType="afterEffect">
                                  <p:stCondLst>
                                    <p:cond delay="0"/>
                                  </p:stCondLst>
                                  <p:childTnLst>
                                    <p:set>
                                      <p:cBhvr>
                                        <p:cTn id="38" dur="1" fill="hold">
                                          <p:stCondLst>
                                            <p:cond delay="0"/>
                                          </p:stCondLst>
                                        </p:cTn>
                                        <p:tgtEl>
                                          <p:spTgt spid="3119">
                                            <p:txEl>
                                              <p:pRg st="0" end="0"/>
                                            </p:txEl>
                                          </p:spTgt>
                                        </p:tgtEl>
                                        <p:attrNameLst>
                                          <p:attrName>style.visibility</p:attrName>
                                        </p:attrNameLst>
                                      </p:cBhvr>
                                      <p:to>
                                        <p:strVal val="visible"/>
                                      </p:to>
                                    </p:set>
                                    <p:animEffect transition="in" filter="wipe(left)">
                                      <p:cBhvr>
                                        <p:cTn id="39" dur="500"/>
                                        <p:tgtEl>
                                          <p:spTgt spid="3119">
                                            <p:txEl>
                                              <p:pRg st="0" end="0"/>
                                            </p:txEl>
                                          </p:spTgt>
                                        </p:tgtEl>
                                      </p:cBhvr>
                                    </p:animEffect>
                                  </p:childTnLst>
                                </p:cTn>
                              </p:par>
                            </p:childTnLst>
                          </p:cTn>
                        </p:par>
                        <p:par>
                          <p:cTn id="40" fill="hold">
                            <p:stCondLst>
                              <p:cond delay="6500"/>
                            </p:stCondLst>
                            <p:childTnLst>
                              <p:par>
                                <p:cTn id="41" presetID="22" presetClass="entr" presetSubtype="8" fill="hold" grpId="0" nodeType="afterEffect">
                                  <p:stCondLst>
                                    <p:cond delay="0"/>
                                  </p:stCondLst>
                                  <p:childTnLst>
                                    <p:set>
                                      <p:cBhvr>
                                        <p:cTn id="42" dur="1" fill="hold">
                                          <p:stCondLst>
                                            <p:cond delay="0"/>
                                          </p:stCondLst>
                                        </p:cTn>
                                        <p:tgtEl>
                                          <p:spTgt spid="3117">
                                            <p:txEl>
                                              <p:pRg st="0" end="0"/>
                                            </p:txEl>
                                          </p:spTgt>
                                        </p:tgtEl>
                                        <p:attrNameLst>
                                          <p:attrName>style.visibility</p:attrName>
                                        </p:attrNameLst>
                                      </p:cBhvr>
                                      <p:to>
                                        <p:strVal val="visible"/>
                                      </p:to>
                                    </p:set>
                                    <p:animEffect transition="in" filter="wipe(left)">
                                      <p:cBhvr>
                                        <p:cTn id="43" dur="500"/>
                                        <p:tgtEl>
                                          <p:spTgt spid="3117">
                                            <p:txEl>
                                              <p:pRg st="0" end="0"/>
                                            </p:txEl>
                                          </p:spTgt>
                                        </p:tgtEl>
                                      </p:cBhvr>
                                    </p:animEffect>
                                  </p:childTnLst>
                                </p:cTn>
                              </p:par>
                            </p:childTnLst>
                          </p:cTn>
                        </p:par>
                        <p:par>
                          <p:cTn id="44" fill="hold">
                            <p:stCondLst>
                              <p:cond delay="7000"/>
                            </p:stCondLst>
                            <p:childTnLst>
                              <p:par>
                                <p:cTn id="45" presetID="1" presetClass="entr" presetSubtype="0" fill="hold" grpId="0" nodeType="afterEffect">
                                  <p:stCondLst>
                                    <p:cond delay="1000"/>
                                  </p:stCondLst>
                                  <p:childTnLst>
                                    <p:set>
                                      <p:cBhvr>
                                        <p:cTn id="46" dur="1" fill="hold">
                                          <p:stCondLst>
                                            <p:cond delay="499"/>
                                          </p:stCondLst>
                                        </p:cTn>
                                        <p:tgtEl>
                                          <p:spTgt spid="3105"/>
                                        </p:tgtEl>
                                        <p:attrNameLst>
                                          <p:attrName>style.visibility</p:attrName>
                                        </p:attrNameLst>
                                      </p:cBhvr>
                                      <p:to>
                                        <p:strVal val="visible"/>
                                      </p:to>
                                    </p:set>
                                  </p:childTnLst>
                                </p:cTn>
                              </p:par>
                            </p:childTnLst>
                          </p:cTn>
                        </p:par>
                        <p:par>
                          <p:cTn id="47" fill="hold">
                            <p:stCondLst>
                              <p:cond delay="8500"/>
                            </p:stCondLst>
                            <p:childTnLst>
                              <p:par>
                                <p:cTn id="48" presetID="22" presetClass="entr" presetSubtype="1" fill="hold" nodeType="afterEffect">
                                  <p:stCondLst>
                                    <p:cond delay="1000"/>
                                  </p:stCondLst>
                                  <p:childTnLst>
                                    <p:set>
                                      <p:cBhvr>
                                        <p:cTn id="49" dur="1" fill="hold">
                                          <p:stCondLst>
                                            <p:cond delay="0"/>
                                          </p:stCondLst>
                                        </p:cTn>
                                        <p:tgtEl>
                                          <p:spTgt spid="6"/>
                                        </p:tgtEl>
                                        <p:attrNameLst>
                                          <p:attrName>style.visibility</p:attrName>
                                        </p:attrNameLst>
                                      </p:cBhvr>
                                      <p:to>
                                        <p:strVal val="visible"/>
                                      </p:to>
                                    </p:set>
                                    <p:animEffect transition="in" filter="wipe(up)">
                                      <p:cBhvr>
                                        <p:cTn id="5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5" grpId="0" animBg="1"/>
      <p:bldP spid="3110" grpId="0" build="p" autoUpdateAnimBg="0" advAuto="0"/>
      <p:bldP spid="3111" grpId="0" build="p" autoUpdateAnimBg="0" advAuto="0"/>
      <p:bldP spid="3117" grpId="0" build="p" autoUpdateAnimBg="0" advAuto="0"/>
      <p:bldP spid="3118" grpId="0" build="p" autoUpdateAnimBg="0" advAuto="0"/>
      <p:bldP spid="3119" grpId="0" build="p" autoUpdateAnimBg="0" advAuto="0"/>
      <p:bldP spid="3127" grpId="0" build="p" autoUpdateAnimBg="0" advAuto="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rmAutofit/>
          </a:bodyPr>
          <a:lstStyle/>
          <a:p>
            <a:r>
              <a:rPr lang="en-US" dirty="0" smtClean="0">
                <a:cs typeface="Arial" charset="0"/>
              </a:rPr>
              <a:t>Implications</a:t>
            </a:r>
            <a:endParaRPr lang="en-US" dirty="0">
              <a:cs typeface="Arial" charset="0"/>
            </a:endParaRPr>
          </a:p>
        </p:txBody>
      </p:sp>
      <p:sp>
        <p:nvSpPr>
          <p:cNvPr id="44035" name="Rectangle 3"/>
          <p:cNvSpPr>
            <a:spLocks noGrp="1" noChangeArrowheads="1"/>
          </p:cNvSpPr>
          <p:nvPr>
            <p:ph type="body" idx="1"/>
          </p:nvPr>
        </p:nvSpPr>
        <p:spPr>
          <a:xfrm>
            <a:off x="609600" y="1371600"/>
            <a:ext cx="7772400" cy="5257800"/>
          </a:xfrm>
        </p:spPr>
        <p:txBody>
          <a:bodyPr/>
          <a:lstStyle/>
          <a:p>
            <a:r>
              <a:rPr lang="en-US" dirty="0" smtClean="0">
                <a:latin typeface="Arial" charset="0"/>
                <a:cs typeface="Arial" charset="0"/>
              </a:rPr>
              <a:t>Total Benefit: Area </a:t>
            </a:r>
            <a:r>
              <a:rPr lang="en-US" dirty="0" err="1" smtClean="0">
                <a:latin typeface="Arial" charset="0"/>
                <a:cs typeface="Arial" charset="0"/>
              </a:rPr>
              <a:t>BEFC</a:t>
            </a:r>
            <a:r>
              <a:rPr lang="en-US" dirty="0" smtClean="0">
                <a:latin typeface="Arial" charset="0"/>
                <a:cs typeface="Arial" charset="0"/>
              </a:rPr>
              <a:t> + </a:t>
            </a:r>
            <a:r>
              <a:rPr lang="en-US" dirty="0" err="1" smtClean="0">
                <a:latin typeface="Arial" charset="0"/>
                <a:cs typeface="Arial" charset="0"/>
              </a:rPr>
              <a:t>EE`F</a:t>
            </a:r>
            <a:endParaRPr lang="en-US" dirty="0" smtClean="0">
              <a:latin typeface="Arial" charset="0"/>
              <a:cs typeface="Arial" charset="0"/>
            </a:endParaRPr>
          </a:p>
          <a:p>
            <a:r>
              <a:rPr lang="en-US" dirty="0" smtClean="0">
                <a:latin typeface="Arial" charset="0"/>
                <a:cs typeface="Arial" charset="0"/>
              </a:rPr>
              <a:t>Total Cost: Area </a:t>
            </a:r>
            <a:r>
              <a:rPr lang="en-US" dirty="0" err="1" smtClean="0">
                <a:latin typeface="Arial" charset="0"/>
                <a:cs typeface="Arial" charset="0"/>
              </a:rPr>
              <a:t>BAE`C</a:t>
            </a:r>
            <a:endParaRPr lang="en-US" dirty="0" smtClean="0">
              <a:latin typeface="Arial" charset="0"/>
              <a:cs typeface="Arial" charset="0"/>
            </a:endParaRPr>
          </a:p>
          <a:p>
            <a:endParaRPr lang="en-US" dirty="0" smtClean="0">
              <a:latin typeface="Arial" charset="0"/>
              <a:cs typeface="Arial" charset="0"/>
            </a:endParaRPr>
          </a:p>
          <a:p>
            <a:r>
              <a:rPr lang="en-US" dirty="0" smtClean="0">
                <a:latin typeface="Arial" charset="0"/>
                <a:cs typeface="Arial" charset="0"/>
              </a:rPr>
              <a:t>So the cost is greater than the benefit and there is excess burden </a:t>
            </a:r>
          </a:p>
          <a:p>
            <a:pPr lvl="1"/>
            <a:endParaRPr lang="en-US" dirty="0" smtClean="0">
              <a:latin typeface="Arial" charset="0"/>
              <a:cs typeface="Arial" charset="0"/>
            </a:endParaRPr>
          </a:p>
          <a:p>
            <a:pPr lvl="1"/>
            <a:endParaRPr lang="en-US" dirty="0"/>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wipe(left)">
                                      <p:cBhvr>
                                        <p:cTn id="7" dur="500"/>
                                        <p:tgtEl>
                                          <p:spTgt spid="4403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4035">
                                            <p:txEl>
                                              <p:pRg st="1" end="1"/>
                                            </p:txEl>
                                          </p:spTgt>
                                        </p:tgtEl>
                                        <p:attrNameLst>
                                          <p:attrName>style.visibility</p:attrName>
                                        </p:attrNameLst>
                                      </p:cBhvr>
                                      <p:to>
                                        <p:strVal val="visible"/>
                                      </p:to>
                                    </p:set>
                                    <p:animEffect transition="in" filter="wipe(left)">
                                      <p:cBhvr>
                                        <p:cTn id="11" dur="500"/>
                                        <p:tgtEl>
                                          <p:spTgt spid="44035">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4035">
                                            <p:txEl>
                                              <p:pRg st="3" end="3"/>
                                            </p:txEl>
                                          </p:spTgt>
                                        </p:tgtEl>
                                        <p:attrNameLst>
                                          <p:attrName>style.visibility</p:attrName>
                                        </p:attrNameLst>
                                      </p:cBhvr>
                                      <p:to>
                                        <p:strVal val="visible"/>
                                      </p:to>
                                    </p:set>
                                    <p:animEffect transition="in" filter="wipe(left)">
                                      <p:cBhvr>
                                        <p:cTn id="15" dur="500"/>
                                        <p:tgtEl>
                                          <p:spTgt spid="440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autoUpdateAnimBg="0" advAuto="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r>
              <a:rPr lang="en-US" dirty="0">
                <a:cs typeface="Arial" charset="0"/>
              </a:rPr>
              <a:t>Price Distorting </a:t>
            </a:r>
            <a:r>
              <a:rPr lang="en-US" dirty="0" smtClean="0">
                <a:cs typeface="Arial" charset="0"/>
              </a:rPr>
              <a:t>Subsidies that Lowers the Price to Zero</a:t>
            </a:r>
            <a:endParaRPr lang="en-US" dirty="0">
              <a:cs typeface="Arial" charset="0"/>
            </a:endParaRPr>
          </a:p>
        </p:txBody>
      </p:sp>
      <p:sp>
        <p:nvSpPr>
          <p:cNvPr id="43011" name="Rectangle 3"/>
          <p:cNvSpPr>
            <a:spLocks noGrp="1" noChangeArrowheads="1"/>
          </p:cNvSpPr>
          <p:nvPr>
            <p:ph type="body" idx="1"/>
          </p:nvPr>
        </p:nvSpPr>
        <p:spPr/>
        <p:txBody>
          <a:bodyPr>
            <a:normAutofit lnSpcReduction="10000"/>
          </a:bodyPr>
          <a:lstStyle/>
          <a:p>
            <a:r>
              <a:rPr lang="en-US" dirty="0" smtClean="0"/>
              <a:t>Medicaid – Largest program of assistance to Poor in USA</a:t>
            </a:r>
          </a:p>
          <a:p>
            <a:r>
              <a:rPr lang="en-US" dirty="0" smtClean="0"/>
              <a:t>Reduced the cost of medical services to “zero”</a:t>
            </a:r>
          </a:p>
          <a:p>
            <a:r>
              <a:rPr lang="en-US" dirty="0" smtClean="0"/>
              <a:t>Assuming annual quantity of medical care consumed can be measured by number of hospital visits</a:t>
            </a:r>
          </a:p>
          <a:p>
            <a:r>
              <a:rPr lang="en-US" dirty="0" smtClean="0"/>
              <a:t>Supplied by perfectly competitive industry</a:t>
            </a:r>
          </a:p>
          <a:p>
            <a:r>
              <a:rPr lang="en-US" dirty="0" err="1" smtClean="0"/>
              <a:t>MSC</a:t>
            </a:r>
            <a:r>
              <a:rPr lang="en-US" dirty="0" smtClean="0"/>
              <a:t> doesn’t increase when more is made available</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wipe(left)">
                                      <p:cBhvr>
                                        <p:cTn id="7" dur="500"/>
                                        <p:tgtEl>
                                          <p:spTgt spid="4301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3011">
                                            <p:txEl>
                                              <p:pRg st="1" end="1"/>
                                            </p:txEl>
                                          </p:spTgt>
                                        </p:tgtEl>
                                        <p:attrNameLst>
                                          <p:attrName>style.visibility</p:attrName>
                                        </p:attrNameLst>
                                      </p:cBhvr>
                                      <p:to>
                                        <p:strVal val="visible"/>
                                      </p:to>
                                    </p:set>
                                    <p:animEffect transition="in" filter="wipe(left)">
                                      <p:cBhvr>
                                        <p:cTn id="11" dur="500"/>
                                        <p:tgtEl>
                                          <p:spTgt spid="43011">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3011">
                                            <p:txEl>
                                              <p:pRg st="2" end="2"/>
                                            </p:txEl>
                                          </p:spTgt>
                                        </p:tgtEl>
                                        <p:attrNameLst>
                                          <p:attrName>style.visibility</p:attrName>
                                        </p:attrNameLst>
                                      </p:cBhvr>
                                      <p:to>
                                        <p:strVal val="visible"/>
                                      </p:to>
                                    </p:set>
                                    <p:animEffect transition="in" filter="wipe(left)">
                                      <p:cBhvr>
                                        <p:cTn id="15" dur="500"/>
                                        <p:tgtEl>
                                          <p:spTgt spid="43011">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3011">
                                            <p:txEl>
                                              <p:pRg st="3" end="3"/>
                                            </p:txEl>
                                          </p:spTgt>
                                        </p:tgtEl>
                                        <p:attrNameLst>
                                          <p:attrName>style.visibility</p:attrName>
                                        </p:attrNameLst>
                                      </p:cBhvr>
                                      <p:to>
                                        <p:strVal val="visible"/>
                                      </p:to>
                                    </p:set>
                                    <p:animEffect transition="in" filter="wipe(left)">
                                      <p:cBhvr>
                                        <p:cTn id="19" dur="500"/>
                                        <p:tgtEl>
                                          <p:spTgt spid="43011">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3011">
                                            <p:txEl>
                                              <p:pRg st="4" end="4"/>
                                            </p:txEl>
                                          </p:spTgt>
                                        </p:tgtEl>
                                        <p:attrNameLst>
                                          <p:attrName>style.visibility</p:attrName>
                                        </p:attrNameLst>
                                      </p:cBhvr>
                                      <p:to>
                                        <p:strVal val="visible"/>
                                      </p:to>
                                    </p:set>
                                    <p:animEffect transition="in" filter="wipe(left)">
                                      <p:cBhvr>
                                        <p:cTn id="23" dur="500"/>
                                        <p:tgtEl>
                                          <p:spTgt spid="430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advAuto="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685800" y="-228600"/>
            <a:ext cx="7772400" cy="1143000"/>
          </a:xfrm>
        </p:spPr>
        <p:txBody>
          <a:bodyPr/>
          <a:lstStyle/>
          <a:p>
            <a:r>
              <a:rPr lang="en-US" sz="2400" dirty="0" smtClean="0"/>
              <a:t>Full </a:t>
            </a:r>
            <a:r>
              <a:rPr lang="en-US" sz="2400" dirty="0"/>
              <a:t>Subsidization of Medical Services</a:t>
            </a:r>
          </a:p>
        </p:txBody>
      </p:sp>
      <p:sp>
        <p:nvSpPr>
          <p:cNvPr id="4166" name="Rectangle 70"/>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67" name="Rectangle 71"/>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68" name="Rectangle 72"/>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69" name="Rectangle 73"/>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70" name="Rectangle 74"/>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71" name="Rectangle 75"/>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72" name="Rectangle 76"/>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73" name="Rectangle 77"/>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74" name="Rectangle 78"/>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75" name="Rectangle 79"/>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76" name="Rectangle 80"/>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77" name="Rectangle 81"/>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78" name="Rectangle 82"/>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79" name="Rectangle 83"/>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80" name="Rectangle 84"/>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81" name="Rectangle 85"/>
          <p:cNvSpPr>
            <a:spLocks noChangeArrowheads="1"/>
          </p:cNvSpPr>
          <p:nvPr/>
        </p:nvSpPr>
        <p:spPr bwMode="auto">
          <a:xfrm rot="16200000">
            <a:off x="658019" y="3455194"/>
            <a:ext cx="84137" cy="365125"/>
          </a:xfrm>
          <a:prstGeom prst="rect">
            <a:avLst/>
          </a:prstGeom>
          <a:noFill/>
          <a:ln w="9525">
            <a:noFill/>
            <a:miter lim="800000"/>
            <a:headEnd/>
            <a:tailEnd/>
          </a:ln>
        </p:spPr>
        <p:txBody>
          <a:bodyPr wrap="none" lIns="0" tIns="0" rIns="0" bIns="0">
            <a:spAutoFit/>
          </a:bodyPr>
          <a:lstStyle/>
          <a:p>
            <a:r>
              <a:rPr lang="en-US" sz="2400">
                <a:solidFill>
                  <a:srgbClr val="000000"/>
                </a:solidFill>
                <a:latin typeface="Arial" charset="0"/>
              </a:rPr>
              <a:t> </a:t>
            </a:r>
            <a:endParaRPr lang="en-US" sz="2400">
              <a:latin typeface="Arial" charset="0"/>
            </a:endParaRPr>
          </a:p>
        </p:txBody>
      </p:sp>
      <p:sp>
        <p:nvSpPr>
          <p:cNvPr id="4185" name="Rectangle 89"/>
          <p:cNvSpPr>
            <a:spLocks noChangeArrowheads="1"/>
          </p:cNvSpPr>
          <p:nvPr/>
        </p:nvSpPr>
        <p:spPr bwMode="auto">
          <a:xfrm>
            <a:off x="3581400" y="6248400"/>
            <a:ext cx="4267200" cy="365125"/>
          </a:xfrm>
          <a:prstGeom prst="rect">
            <a:avLst/>
          </a:prstGeom>
          <a:noFill/>
          <a:ln w="9525">
            <a:noFill/>
            <a:miter lim="800000"/>
            <a:headEnd/>
            <a:tailEnd/>
          </a:ln>
        </p:spPr>
        <p:txBody>
          <a:bodyPr wrap="none" lIns="0" tIns="0" rIns="0" bIns="0">
            <a:spAutoFit/>
          </a:bodyPr>
          <a:lstStyle/>
          <a:p>
            <a:r>
              <a:rPr lang="en-US" sz="2400" b="1">
                <a:solidFill>
                  <a:srgbClr val="660066"/>
                </a:solidFill>
                <a:latin typeface="Arial" charset="0"/>
              </a:rPr>
              <a:t>Medical Office Visits per Year</a:t>
            </a:r>
          </a:p>
        </p:txBody>
      </p:sp>
      <p:sp>
        <p:nvSpPr>
          <p:cNvPr id="4189" name="Rectangle 93"/>
          <p:cNvSpPr>
            <a:spLocks noChangeArrowheads="1"/>
          </p:cNvSpPr>
          <p:nvPr/>
        </p:nvSpPr>
        <p:spPr bwMode="auto">
          <a:xfrm>
            <a:off x="2058988" y="5883275"/>
            <a:ext cx="254000" cy="365125"/>
          </a:xfrm>
          <a:prstGeom prst="rect">
            <a:avLst/>
          </a:prstGeom>
          <a:noFill/>
          <a:ln w="9525">
            <a:noFill/>
            <a:miter lim="800000"/>
            <a:headEnd/>
            <a:tailEnd/>
          </a:ln>
        </p:spPr>
        <p:txBody>
          <a:bodyPr wrap="none" lIns="0" tIns="0" rIns="0" bIns="0">
            <a:spAutoFit/>
          </a:bodyPr>
          <a:lstStyle/>
          <a:p>
            <a:r>
              <a:rPr lang="en-US" sz="2400">
                <a:solidFill>
                  <a:srgbClr val="660066"/>
                </a:solidFill>
                <a:latin typeface="Arial" charset="0"/>
              </a:rPr>
              <a:t>0 </a:t>
            </a:r>
          </a:p>
        </p:txBody>
      </p:sp>
      <p:sp>
        <p:nvSpPr>
          <p:cNvPr id="4191" name="Rectangle 95"/>
          <p:cNvSpPr>
            <a:spLocks noChangeArrowheads="1"/>
          </p:cNvSpPr>
          <p:nvPr/>
        </p:nvSpPr>
        <p:spPr bwMode="auto">
          <a:xfrm>
            <a:off x="4230688" y="5867400"/>
            <a:ext cx="439737" cy="365125"/>
          </a:xfrm>
          <a:prstGeom prst="rect">
            <a:avLst/>
          </a:prstGeom>
          <a:noFill/>
          <a:ln w="9525">
            <a:noFill/>
            <a:miter lim="800000"/>
            <a:headEnd/>
            <a:tailEnd/>
          </a:ln>
        </p:spPr>
        <p:txBody>
          <a:bodyPr wrap="none" lIns="0" tIns="0" rIns="0" bIns="0">
            <a:spAutoFit/>
          </a:bodyPr>
          <a:lstStyle/>
          <a:p>
            <a:r>
              <a:rPr lang="en-US" sz="2400" i="1">
                <a:solidFill>
                  <a:srgbClr val="660066"/>
                </a:solidFill>
                <a:latin typeface="Arial" charset="0"/>
              </a:rPr>
              <a:t>Q* </a:t>
            </a:r>
            <a:endParaRPr lang="en-US" sz="2400">
              <a:solidFill>
                <a:srgbClr val="660066"/>
              </a:solidFill>
              <a:latin typeface="Arial" charset="0"/>
            </a:endParaRPr>
          </a:p>
        </p:txBody>
      </p:sp>
      <p:sp>
        <p:nvSpPr>
          <p:cNvPr id="4192" name="Rectangle 96"/>
          <p:cNvSpPr>
            <a:spLocks noChangeArrowheads="1"/>
          </p:cNvSpPr>
          <p:nvPr/>
        </p:nvSpPr>
        <p:spPr bwMode="auto">
          <a:xfrm>
            <a:off x="4397375" y="2514600"/>
            <a:ext cx="400050" cy="365125"/>
          </a:xfrm>
          <a:prstGeom prst="rect">
            <a:avLst/>
          </a:prstGeom>
          <a:noFill/>
          <a:ln w="9525">
            <a:noFill/>
            <a:miter lim="800000"/>
            <a:headEnd/>
            <a:tailEnd/>
          </a:ln>
        </p:spPr>
        <p:txBody>
          <a:bodyPr wrap="none" lIns="0" tIns="0" rIns="0" bIns="0">
            <a:spAutoFit/>
          </a:bodyPr>
          <a:lstStyle/>
          <a:p>
            <a:r>
              <a:rPr lang="en-US" sz="2400" i="1">
                <a:solidFill>
                  <a:srgbClr val="000000"/>
                </a:solidFill>
                <a:latin typeface="Arial" charset="0"/>
              </a:rPr>
              <a:t>E</a:t>
            </a:r>
            <a:r>
              <a:rPr lang="en-US" sz="2400" baseline="-25000">
                <a:solidFill>
                  <a:srgbClr val="000000"/>
                </a:solidFill>
                <a:latin typeface="Arial" charset="0"/>
              </a:rPr>
              <a:t>1</a:t>
            </a:r>
            <a:r>
              <a:rPr lang="en-US" sz="2400" i="1">
                <a:solidFill>
                  <a:srgbClr val="000000"/>
                </a:solidFill>
                <a:latin typeface="Arial" charset="0"/>
              </a:rPr>
              <a:t> </a:t>
            </a:r>
            <a:endParaRPr lang="en-US" sz="2400">
              <a:latin typeface="Arial" charset="0"/>
            </a:endParaRPr>
          </a:p>
        </p:txBody>
      </p:sp>
      <p:sp>
        <p:nvSpPr>
          <p:cNvPr id="4194" name="Rectangle 98"/>
          <p:cNvSpPr>
            <a:spLocks noChangeArrowheads="1"/>
          </p:cNvSpPr>
          <p:nvPr/>
        </p:nvSpPr>
        <p:spPr bwMode="auto">
          <a:xfrm>
            <a:off x="8074025" y="5867400"/>
            <a:ext cx="479425" cy="365125"/>
          </a:xfrm>
          <a:prstGeom prst="rect">
            <a:avLst/>
          </a:prstGeom>
          <a:noFill/>
          <a:ln w="9525">
            <a:noFill/>
            <a:miter lim="800000"/>
            <a:headEnd/>
            <a:tailEnd/>
          </a:ln>
        </p:spPr>
        <p:txBody>
          <a:bodyPr wrap="none" lIns="0" tIns="0" rIns="0" bIns="0">
            <a:spAutoFit/>
          </a:bodyPr>
          <a:lstStyle/>
          <a:p>
            <a:r>
              <a:rPr lang="en-US" sz="2400" i="1">
                <a:solidFill>
                  <a:srgbClr val="660066"/>
                </a:solidFill>
                <a:latin typeface="Arial" charset="0"/>
              </a:rPr>
              <a:t>Q</a:t>
            </a:r>
            <a:r>
              <a:rPr lang="en-US" sz="2400" i="1" baseline="-25000">
                <a:solidFill>
                  <a:srgbClr val="660066"/>
                </a:solidFill>
                <a:latin typeface="Arial" charset="0"/>
              </a:rPr>
              <a:t>G</a:t>
            </a:r>
            <a:r>
              <a:rPr lang="en-US" sz="2400" i="1">
                <a:solidFill>
                  <a:srgbClr val="660066"/>
                </a:solidFill>
                <a:latin typeface="Arial" charset="0"/>
              </a:rPr>
              <a:t> </a:t>
            </a:r>
            <a:endParaRPr lang="en-US" sz="2400">
              <a:solidFill>
                <a:srgbClr val="660066"/>
              </a:solidFill>
              <a:latin typeface="Arial" charset="0"/>
            </a:endParaRPr>
          </a:p>
        </p:txBody>
      </p:sp>
      <p:sp>
        <p:nvSpPr>
          <p:cNvPr id="4199" name="Rectangle 103"/>
          <p:cNvSpPr>
            <a:spLocks noChangeArrowheads="1"/>
          </p:cNvSpPr>
          <p:nvPr/>
        </p:nvSpPr>
        <p:spPr bwMode="auto">
          <a:xfrm>
            <a:off x="914400" y="2759075"/>
            <a:ext cx="1008063" cy="365125"/>
          </a:xfrm>
          <a:prstGeom prst="rect">
            <a:avLst/>
          </a:prstGeom>
          <a:noFill/>
          <a:ln w="9525">
            <a:noFill/>
            <a:miter lim="800000"/>
            <a:headEnd/>
            <a:tailEnd/>
          </a:ln>
        </p:spPr>
        <p:txBody>
          <a:bodyPr wrap="none" lIns="0" tIns="0" rIns="0" bIns="0">
            <a:spAutoFit/>
          </a:bodyPr>
          <a:lstStyle/>
          <a:p>
            <a:r>
              <a:rPr lang="en-US" sz="2400">
                <a:solidFill>
                  <a:srgbClr val="660066"/>
                </a:solidFill>
                <a:latin typeface="Arial" charset="0"/>
              </a:rPr>
              <a:t>25 = </a:t>
            </a:r>
            <a:r>
              <a:rPr lang="en-US" sz="2400" i="1">
                <a:solidFill>
                  <a:srgbClr val="660066"/>
                </a:solidFill>
                <a:latin typeface="Arial" charset="0"/>
              </a:rPr>
              <a:t>P</a:t>
            </a:r>
            <a:r>
              <a:rPr lang="en-US" sz="2400">
                <a:solidFill>
                  <a:srgbClr val="660066"/>
                </a:solidFill>
                <a:latin typeface="Arial" charset="0"/>
              </a:rPr>
              <a:t>*</a:t>
            </a:r>
          </a:p>
        </p:txBody>
      </p:sp>
      <p:sp>
        <p:nvSpPr>
          <p:cNvPr id="4204" name="Rectangle 108"/>
          <p:cNvSpPr>
            <a:spLocks noChangeArrowheads="1"/>
          </p:cNvSpPr>
          <p:nvPr/>
        </p:nvSpPr>
        <p:spPr bwMode="auto">
          <a:xfrm>
            <a:off x="8324850" y="5356225"/>
            <a:ext cx="400050" cy="365125"/>
          </a:xfrm>
          <a:prstGeom prst="rect">
            <a:avLst/>
          </a:prstGeom>
          <a:noFill/>
          <a:ln w="9525">
            <a:noFill/>
            <a:miter lim="800000"/>
            <a:headEnd/>
            <a:tailEnd/>
          </a:ln>
        </p:spPr>
        <p:txBody>
          <a:bodyPr wrap="none" lIns="0" tIns="0" rIns="0" bIns="0">
            <a:spAutoFit/>
          </a:bodyPr>
          <a:lstStyle/>
          <a:p>
            <a:r>
              <a:rPr lang="en-US" sz="2400" i="1">
                <a:solidFill>
                  <a:srgbClr val="000000"/>
                </a:solidFill>
                <a:latin typeface="Arial" charset="0"/>
              </a:rPr>
              <a:t>E</a:t>
            </a:r>
            <a:r>
              <a:rPr lang="en-US" sz="2400" baseline="-25000">
                <a:solidFill>
                  <a:srgbClr val="000000"/>
                </a:solidFill>
                <a:latin typeface="Arial" charset="0"/>
              </a:rPr>
              <a:t>2</a:t>
            </a:r>
            <a:r>
              <a:rPr lang="en-US" sz="2400" i="1">
                <a:solidFill>
                  <a:srgbClr val="000000"/>
                </a:solidFill>
                <a:latin typeface="Arial" charset="0"/>
              </a:rPr>
              <a:t> </a:t>
            </a:r>
            <a:endParaRPr lang="en-US" sz="2400">
              <a:latin typeface="Arial" charset="0"/>
            </a:endParaRPr>
          </a:p>
        </p:txBody>
      </p:sp>
      <p:sp>
        <p:nvSpPr>
          <p:cNvPr id="4206" name="Rectangle 110"/>
          <p:cNvSpPr>
            <a:spLocks noChangeArrowheads="1"/>
          </p:cNvSpPr>
          <p:nvPr/>
        </p:nvSpPr>
        <p:spPr bwMode="auto">
          <a:xfrm>
            <a:off x="5715000" y="4359275"/>
            <a:ext cx="654050" cy="365125"/>
          </a:xfrm>
          <a:prstGeom prst="rect">
            <a:avLst/>
          </a:prstGeom>
          <a:noFill/>
          <a:ln w="9525">
            <a:noFill/>
            <a:miter lim="800000"/>
            <a:headEnd/>
            <a:tailEnd/>
          </a:ln>
        </p:spPr>
        <p:txBody>
          <a:bodyPr wrap="none" lIns="0" tIns="0" rIns="0" bIns="0">
            <a:spAutoFit/>
          </a:bodyPr>
          <a:lstStyle/>
          <a:p>
            <a:r>
              <a:rPr lang="en-US" sz="2400" i="1">
                <a:solidFill>
                  <a:srgbClr val="000000"/>
                </a:solidFill>
                <a:latin typeface="Arial" charset="0"/>
              </a:rPr>
              <a:t>MB</a:t>
            </a:r>
            <a:r>
              <a:rPr lang="en-US" sz="2400" i="1" baseline="-25000">
                <a:solidFill>
                  <a:srgbClr val="000000"/>
                </a:solidFill>
                <a:latin typeface="Arial" charset="0"/>
              </a:rPr>
              <a:t>L</a:t>
            </a:r>
            <a:r>
              <a:rPr lang="en-US" sz="2400" i="1">
                <a:solidFill>
                  <a:srgbClr val="000000"/>
                </a:solidFill>
                <a:latin typeface="Arial" charset="0"/>
              </a:rPr>
              <a:t> </a:t>
            </a:r>
            <a:endParaRPr lang="en-US" sz="2400">
              <a:latin typeface="Arial" charset="0"/>
            </a:endParaRPr>
          </a:p>
        </p:txBody>
      </p:sp>
      <p:sp>
        <p:nvSpPr>
          <p:cNvPr id="4208" name="Rectangle 112"/>
          <p:cNvSpPr>
            <a:spLocks noChangeArrowheads="1"/>
          </p:cNvSpPr>
          <p:nvPr/>
        </p:nvSpPr>
        <p:spPr bwMode="auto">
          <a:xfrm>
            <a:off x="1708150" y="1181100"/>
            <a:ext cx="287338" cy="365125"/>
          </a:xfrm>
          <a:prstGeom prst="rect">
            <a:avLst/>
          </a:prstGeom>
          <a:noFill/>
          <a:ln w="9525">
            <a:noFill/>
            <a:miter lim="800000"/>
            <a:headEnd/>
            <a:tailEnd/>
          </a:ln>
        </p:spPr>
        <p:txBody>
          <a:bodyPr wrap="none" lIns="0" tIns="0" rIns="0" bIns="0">
            <a:spAutoFit/>
          </a:bodyPr>
          <a:lstStyle/>
          <a:p>
            <a:r>
              <a:rPr lang="en-US" sz="2400" i="1">
                <a:solidFill>
                  <a:srgbClr val="660066"/>
                </a:solidFill>
                <a:latin typeface="Arial" charset="0"/>
              </a:rPr>
              <a:t>B </a:t>
            </a:r>
            <a:endParaRPr lang="en-US" sz="2400">
              <a:solidFill>
                <a:srgbClr val="660066"/>
              </a:solidFill>
              <a:latin typeface="Arial" charset="0"/>
            </a:endParaRPr>
          </a:p>
        </p:txBody>
      </p:sp>
      <p:sp>
        <p:nvSpPr>
          <p:cNvPr id="4209" name="Rectangle 113"/>
          <p:cNvSpPr>
            <a:spLocks noChangeArrowheads="1"/>
          </p:cNvSpPr>
          <p:nvPr/>
        </p:nvSpPr>
        <p:spPr bwMode="auto">
          <a:xfrm>
            <a:off x="8107363" y="2547938"/>
            <a:ext cx="287337" cy="365125"/>
          </a:xfrm>
          <a:prstGeom prst="rect">
            <a:avLst/>
          </a:prstGeom>
          <a:noFill/>
          <a:ln w="9525">
            <a:noFill/>
            <a:miter lim="800000"/>
            <a:headEnd/>
            <a:tailEnd/>
          </a:ln>
        </p:spPr>
        <p:txBody>
          <a:bodyPr wrap="none" lIns="0" tIns="0" rIns="0" bIns="0">
            <a:spAutoFit/>
          </a:bodyPr>
          <a:lstStyle/>
          <a:p>
            <a:r>
              <a:rPr lang="en-US" sz="2400" i="1">
                <a:solidFill>
                  <a:srgbClr val="000000"/>
                </a:solidFill>
                <a:latin typeface="Arial" charset="0"/>
              </a:rPr>
              <a:t>A </a:t>
            </a:r>
            <a:endParaRPr lang="en-US" sz="2400">
              <a:latin typeface="Arial" charset="0"/>
            </a:endParaRPr>
          </a:p>
        </p:txBody>
      </p:sp>
      <p:sp>
        <p:nvSpPr>
          <p:cNvPr id="4210" name="Text Box 114"/>
          <p:cNvSpPr txBox="1">
            <a:spLocks noChangeArrowheads="1"/>
          </p:cNvSpPr>
          <p:nvPr/>
        </p:nvSpPr>
        <p:spPr bwMode="auto">
          <a:xfrm rot="-5400000">
            <a:off x="-1293813" y="2887663"/>
            <a:ext cx="3806825" cy="457200"/>
          </a:xfrm>
          <a:prstGeom prst="rect">
            <a:avLst/>
          </a:prstGeom>
          <a:noFill/>
          <a:ln w="9525">
            <a:noFill/>
            <a:miter lim="800000"/>
            <a:headEnd/>
            <a:tailEnd/>
          </a:ln>
          <a:effectLst/>
        </p:spPr>
        <p:txBody>
          <a:bodyPr wrap="none">
            <a:spAutoFit/>
          </a:bodyPr>
          <a:lstStyle/>
          <a:p>
            <a:r>
              <a:rPr lang="en-US" sz="2400" b="1">
                <a:solidFill>
                  <a:srgbClr val="660066"/>
                </a:solidFill>
                <a:latin typeface="Arial" charset="0"/>
              </a:rPr>
              <a:t>Price (Dollars per Month)</a:t>
            </a:r>
          </a:p>
        </p:txBody>
      </p:sp>
      <p:sp>
        <p:nvSpPr>
          <p:cNvPr id="4200" name="Line 104"/>
          <p:cNvSpPr>
            <a:spLocks noChangeShapeType="1"/>
          </p:cNvSpPr>
          <p:nvPr/>
        </p:nvSpPr>
        <p:spPr bwMode="auto">
          <a:xfrm>
            <a:off x="2058988" y="2951163"/>
            <a:ext cx="6616700" cy="1587"/>
          </a:xfrm>
          <a:prstGeom prst="line">
            <a:avLst/>
          </a:prstGeom>
          <a:noFill/>
          <a:ln w="76200">
            <a:solidFill>
              <a:srgbClr val="000000"/>
            </a:solidFill>
            <a:round/>
            <a:headEnd/>
            <a:tailEnd/>
          </a:ln>
        </p:spPr>
        <p:txBody>
          <a:bodyPr/>
          <a:lstStyle/>
          <a:p>
            <a:endParaRPr lang="en-US"/>
          </a:p>
        </p:txBody>
      </p:sp>
      <p:sp>
        <p:nvSpPr>
          <p:cNvPr id="4211" name="Freeform 115"/>
          <p:cNvSpPr>
            <a:spLocks/>
          </p:cNvSpPr>
          <p:nvPr/>
        </p:nvSpPr>
        <p:spPr bwMode="auto">
          <a:xfrm>
            <a:off x="4362450" y="2987675"/>
            <a:ext cx="3810000" cy="2743200"/>
          </a:xfrm>
          <a:custGeom>
            <a:avLst/>
            <a:gdLst/>
            <a:ahLst/>
            <a:cxnLst>
              <a:cxn ang="0">
                <a:pos x="0" y="0"/>
              </a:cxn>
              <a:cxn ang="0">
                <a:pos x="0" y="0"/>
              </a:cxn>
              <a:cxn ang="0">
                <a:pos x="1001" y="0"/>
              </a:cxn>
              <a:cxn ang="0">
                <a:pos x="1001" y="983"/>
              </a:cxn>
              <a:cxn ang="0">
                <a:pos x="0" y="0"/>
              </a:cxn>
            </a:cxnLst>
            <a:rect l="0" t="0" r="r" b="b"/>
            <a:pathLst>
              <a:path w="1001" h="983">
                <a:moveTo>
                  <a:pt x="0" y="0"/>
                </a:moveTo>
                <a:lnTo>
                  <a:pt x="0" y="0"/>
                </a:lnTo>
                <a:lnTo>
                  <a:pt x="1001" y="0"/>
                </a:lnTo>
                <a:lnTo>
                  <a:pt x="1001" y="983"/>
                </a:lnTo>
                <a:lnTo>
                  <a:pt x="0" y="0"/>
                </a:lnTo>
                <a:close/>
              </a:path>
            </a:pathLst>
          </a:custGeom>
          <a:blipFill dpi="0" rotWithShape="0">
            <a:blip r:embed="rId2" cstate="print"/>
            <a:srcRect/>
            <a:tile tx="0" ty="0" sx="100000" sy="100000" flip="none" algn="tl"/>
          </a:blipFill>
          <a:ln w="9525">
            <a:noFill/>
            <a:round/>
            <a:headEnd/>
            <a:tailEnd/>
          </a:ln>
        </p:spPr>
        <p:txBody>
          <a:bodyPr/>
          <a:lstStyle/>
          <a:p>
            <a:endParaRPr lang="en-US"/>
          </a:p>
        </p:txBody>
      </p:sp>
      <p:sp>
        <p:nvSpPr>
          <p:cNvPr id="4164" name="Line 68"/>
          <p:cNvSpPr>
            <a:spLocks noChangeShapeType="1"/>
          </p:cNvSpPr>
          <p:nvPr/>
        </p:nvSpPr>
        <p:spPr bwMode="auto">
          <a:xfrm flipH="1" flipV="1">
            <a:off x="2058988" y="1281113"/>
            <a:ext cx="6097587" cy="4494212"/>
          </a:xfrm>
          <a:prstGeom prst="line">
            <a:avLst/>
          </a:prstGeom>
          <a:noFill/>
          <a:ln w="76200">
            <a:solidFill>
              <a:srgbClr val="006600"/>
            </a:solidFill>
            <a:round/>
            <a:headEnd/>
            <a:tailEnd/>
          </a:ln>
        </p:spPr>
        <p:txBody>
          <a:bodyPr/>
          <a:lstStyle/>
          <a:p>
            <a:endParaRPr lang="en-US"/>
          </a:p>
        </p:txBody>
      </p:sp>
      <p:grpSp>
        <p:nvGrpSpPr>
          <p:cNvPr id="2" name="Group 107"/>
          <p:cNvGrpSpPr>
            <a:grpSpLocks/>
          </p:cNvGrpSpPr>
          <p:nvPr/>
        </p:nvGrpSpPr>
        <p:grpSpPr bwMode="auto">
          <a:xfrm>
            <a:off x="4330700" y="2951163"/>
            <a:ext cx="3860800" cy="2824162"/>
            <a:chOff x="2728" y="1657"/>
            <a:chExt cx="2432" cy="1779"/>
          </a:xfrm>
        </p:grpSpPr>
        <p:sp>
          <p:nvSpPr>
            <p:cNvPr id="4201" name="Line 105"/>
            <p:cNvSpPr>
              <a:spLocks noChangeShapeType="1"/>
            </p:cNvSpPr>
            <p:nvPr/>
          </p:nvSpPr>
          <p:spPr bwMode="auto">
            <a:xfrm>
              <a:off x="5159" y="1657"/>
              <a:ext cx="1" cy="1779"/>
            </a:xfrm>
            <a:prstGeom prst="line">
              <a:avLst/>
            </a:prstGeom>
            <a:noFill/>
            <a:ln w="76200" cap="rnd">
              <a:solidFill>
                <a:srgbClr val="006600"/>
              </a:solidFill>
              <a:prstDash val="sysDot"/>
              <a:round/>
              <a:headEnd/>
              <a:tailEnd/>
            </a:ln>
          </p:spPr>
          <p:txBody>
            <a:bodyPr/>
            <a:lstStyle/>
            <a:p>
              <a:endParaRPr lang="en-US"/>
            </a:p>
          </p:txBody>
        </p:sp>
        <p:sp>
          <p:nvSpPr>
            <p:cNvPr id="4202" name="Line 106"/>
            <p:cNvSpPr>
              <a:spLocks noChangeShapeType="1"/>
            </p:cNvSpPr>
            <p:nvPr/>
          </p:nvSpPr>
          <p:spPr bwMode="auto">
            <a:xfrm>
              <a:off x="2728" y="1657"/>
              <a:ext cx="1" cy="1779"/>
            </a:xfrm>
            <a:prstGeom prst="line">
              <a:avLst/>
            </a:prstGeom>
            <a:noFill/>
            <a:ln w="76200" cap="rnd">
              <a:solidFill>
                <a:srgbClr val="006600"/>
              </a:solidFill>
              <a:prstDash val="sysDot"/>
              <a:round/>
              <a:headEnd/>
              <a:tailEnd/>
            </a:ln>
          </p:spPr>
          <p:txBody>
            <a:bodyPr/>
            <a:lstStyle/>
            <a:p>
              <a:endParaRPr lang="en-US"/>
            </a:p>
          </p:txBody>
        </p:sp>
      </p:grpSp>
      <p:sp>
        <p:nvSpPr>
          <p:cNvPr id="4190" name="Freeform 94"/>
          <p:cNvSpPr>
            <a:spLocks/>
          </p:cNvSpPr>
          <p:nvPr/>
        </p:nvSpPr>
        <p:spPr bwMode="auto">
          <a:xfrm>
            <a:off x="2058988" y="546100"/>
            <a:ext cx="6683375" cy="5229225"/>
          </a:xfrm>
          <a:custGeom>
            <a:avLst/>
            <a:gdLst/>
            <a:ahLst/>
            <a:cxnLst>
              <a:cxn ang="0">
                <a:pos x="0" y="0"/>
              </a:cxn>
              <a:cxn ang="0">
                <a:pos x="0" y="3294"/>
              </a:cxn>
              <a:cxn ang="0">
                <a:pos x="4210" y="3294"/>
              </a:cxn>
            </a:cxnLst>
            <a:rect l="0" t="0" r="r" b="b"/>
            <a:pathLst>
              <a:path w="4210" h="3294">
                <a:moveTo>
                  <a:pt x="0" y="0"/>
                </a:moveTo>
                <a:lnTo>
                  <a:pt x="0" y="3294"/>
                </a:lnTo>
                <a:lnTo>
                  <a:pt x="4210" y="3294"/>
                </a:lnTo>
              </a:path>
            </a:pathLst>
          </a:custGeom>
          <a:noFill/>
          <a:ln w="76200" cmpd="sng">
            <a:solidFill>
              <a:srgbClr val="000000"/>
            </a:solidFill>
            <a:prstDash val="solid"/>
            <a:round/>
            <a:headEnd/>
            <a:tailEnd/>
          </a:ln>
        </p:spPr>
        <p:txBody>
          <a:bodyPr/>
          <a:lstStyle/>
          <a:p>
            <a:endParaRPr lang="en-US"/>
          </a:p>
        </p:txBody>
      </p:sp>
      <p:sp>
        <p:nvSpPr>
          <p:cNvPr id="4212" name="Text Box 116"/>
          <p:cNvSpPr txBox="1">
            <a:spLocks noChangeArrowheads="1"/>
          </p:cNvSpPr>
          <p:nvPr/>
        </p:nvSpPr>
        <p:spPr bwMode="auto">
          <a:xfrm>
            <a:off x="5657850" y="3276600"/>
            <a:ext cx="2051050" cy="365125"/>
          </a:xfrm>
          <a:prstGeom prst="rect">
            <a:avLst/>
          </a:prstGeom>
          <a:solidFill>
            <a:srgbClr val="FFFFFF"/>
          </a:solidFill>
          <a:ln w="9525">
            <a:noFill/>
            <a:miter lim="800000"/>
            <a:headEnd/>
            <a:tailEnd/>
          </a:ln>
          <a:effectLst/>
        </p:spPr>
        <p:txBody>
          <a:bodyPr wrap="none" lIns="0" tIns="0" rIns="0" bIns="0">
            <a:spAutoFit/>
          </a:bodyPr>
          <a:lstStyle/>
          <a:p>
            <a:r>
              <a:rPr lang="en-US" sz="2400">
                <a:latin typeface="Arial" charset="0"/>
              </a:rPr>
              <a:t>Excess Burden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00"/>
                                        </p:tgtEl>
                                        <p:attrNameLst>
                                          <p:attrName>style.visibility</p:attrName>
                                        </p:attrNameLst>
                                      </p:cBhvr>
                                      <p:to>
                                        <p:strVal val="visible"/>
                                      </p:to>
                                    </p:set>
                                    <p:animEffect transition="in" filter="wipe(left)">
                                      <p:cBhvr>
                                        <p:cTn id="7" dur="500"/>
                                        <p:tgtEl>
                                          <p:spTgt spid="4200"/>
                                        </p:tgtEl>
                                      </p:cBhvr>
                                    </p:animEffect>
                                  </p:childTnLst>
                                </p:cTn>
                              </p:par>
                            </p:childTnLst>
                          </p:cTn>
                        </p:par>
                        <p:par>
                          <p:cTn id="8" fill="hold">
                            <p:stCondLst>
                              <p:cond delay="500"/>
                            </p:stCondLst>
                            <p:childTnLst>
                              <p:par>
                                <p:cTn id="9" presetID="22" presetClass="entr" presetSubtype="4" fill="hold" nodeType="after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4192"/>
                                        </p:tgtEl>
                                        <p:attrNameLst>
                                          <p:attrName>style.visibility</p:attrName>
                                        </p:attrNameLst>
                                      </p:cBhvr>
                                      <p:to>
                                        <p:strVal val="visible"/>
                                      </p:to>
                                    </p:set>
                                    <p:animEffect transition="in" filter="wipe(left)">
                                      <p:cBhvr>
                                        <p:cTn id="15" dur="500"/>
                                        <p:tgtEl>
                                          <p:spTgt spid="4192"/>
                                        </p:tgtEl>
                                      </p:cBhvr>
                                    </p:animEffect>
                                  </p:childTnLst>
                                </p:cTn>
                              </p:par>
                            </p:childTnLst>
                          </p:cTn>
                        </p:par>
                        <p:par>
                          <p:cTn id="16" fill="hold">
                            <p:stCondLst>
                              <p:cond delay="2500"/>
                            </p:stCondLst>
                            <p:childTnLst>
                              <p:par>
                                <p:cTn id="17" presetID="22" presetClass="entr" presetSubtype="8" fill="hold" grpId="0" nodeType="afterEffect">
                                  <p:stCondLst>
                                    <p:cond delay="0"/>
                                  </p:stCondLst>
                                  <p:childTnLst>
                                    <p:set>
                                      <p:cBhvr>
                                        <p:cTn id="18" dur="1" fill="hold">
                                          <p:stCondLst>
                                            <p:cond delay="0"/>
                                          </p:stCondLst>
                                        </p:cTn>
                                        <p:tgtEl>
                                          <p:spTgt spid="4164"/>
                                        </p:tgtEl>
                                        <p:attrNameLst>
                                          <p:attrName>style.visibility</p:attrName>
                                        </p:attrNameLst>
                                      </p:cBhvr>
                                      <p:to>
                                        <p:strVal val="visible"/>
                                      </p:to>
                                    </p:set>
                                    <p:animEffect transition="in" filter="wipe(left)">
                                      <p:cBhvr>
                                        <p:cTn id="19" dur="500"/>
                                        <p:tgtEl>
                                          <p:spTgt spid="4164"/>
                                        </p:tgtEl>
                                      </p:cBhvr>
                                    </p:animEffect>
                                  </p:childTnLst>
                                </p:cTn>
                              </p:par>
                            </p:childTnLst>
                          </p:cTn>
                        </p:par>
                        <p:par>
                          <p:cTn id="20" fill="hold">
                            <p:stCondLst>
                              <p:cond delay="3000"/>
                            </p:stCondLst>
                            <p:childTnLst>
                              <p:par>
                                <p:cTn id="21" presetID="22" presetClass="entr" presetSubtype="8" fill="hold" grpId="0" nodeType="afterEffect">
                                  <p:stCondLst>
                                    <p:cond delay="0"/>
                                  </p:stCondLst>
                                  <p:childTnLst>
                                    <p:set>
                                      <p:cBhvr>
                                        <p:cTn id="22" dur="1" fill="hold">
                                          <p:stCondLst>
                                            <p:cond delay="0"/>
                                          </p:stCondLst>
                                        </p:cTn>
                                        <p:tgtEl>
                                          <p:spTgt spid="4206">
                                            <p:txEl>
                                              <p:pRg st="0" end="0"/>
                                            </p:txEl>
                                          </p:spTgt>
                                        </p:tgtEl>
                                        <p:attrNameLst>
                                          <p:attrName>style.visibility</p:attrName>
                                        </p:attrNameLst>
                                      </p:cBhvr>
                                      <p:to>
                                        <p:strVal val="visible"/>
                                      </p:to>
                                    </p:set>
                                    <p:animEffect transition="in" filter="wipe(left)">
                                      <p:cBhvr>
                                        <p:cTn id="23" dur="500"/>
                                        <p:tgtEl>
                                          <p:spTgt spid="4206">
                                            <p:txEl>
                                              <p:pRg st="0" end="0"/>
                                            </p:txEl>
                                          </p:spTgt>
                                        </p:tgtEl>
                                      </p:cBhvr>
                                    </p:animEffect>
                                  </p:childTnLst>
                                </p:cTn>
                              </p:par>
                            </p:childTnLst>
                          </p:cTn>
                        </p:par>
                        <p:par>
                          <p:cTn id="24" fill="hold">
                            <p:stCondLst>
                              <p:cond delay="3500"/>
                            </p:stCondLst>
                            <p:childTnLst>
                              <p:par>
                                <p:cTn id="25" presetID="22" presetClass="entr" presetSubtype="8" fill="hold" grpId="0" nodeType="afterEffect">
                                  <p:stCondLst>
                                    <p:cond delay="1000"/>
                                  </p:stCondLst>
                                  <p:childTnLst>
                                    <p:set>
                                      <p:cBhvr>
                                        <p:cTn id="26" dur="1" fill="hold">
                                          <p:stCondLst>
                                            <p:cond delay="0"/>
                                          </p:stCondLst>
                                        </p:cTn>
                                        <p:tgtEl>
                                          <p:spTgt spid="4204">
                                            <p:txEl>
                                              <p:pRg st="0" end="0"/>
                                            </p:txEl>
                                          </p:spTgt>
                                        </p:tgtEl>
                                        <p:attrNameLst>
                                          <p:attrName>style.visibility</p:attrName>
                                        </p:attrNameLst>
                                      </p:cBhvr>
                                      <p:to>
                                        <p:strVal val="visible"/>
                                      </p:to>
                                    </p:set>
                                    <p:animEffect transition="in" filter="wipe(left)">
                                      <p:cBhvr>
                                        <p:cTn id="27" dur="500"/>
                                        <p:tgtEl>
                                          <p:spTgt spid="4204">
                                            <p:txEl>
                                              <p:pRg st="0" end="0"/>
                                            </p:txEl>
                                          </p:spTgt>
                                        </p:tgtEl>
                                      </p:cBhvr>
                                    </p:animEffect>
                                  </p:childTnLst>
                                </p:cTn>
                              </p:par>
                            </p:childTnLst>
                          </p:cTn>
                        </p:par>
                        <p:par>
                          <p:cTn id="28" fill="hold">
                            <p:stCondLst>
                              <p:cond delay="5000"/>
                            </p:stCondLst>
                            <p:childTnLst>
                              <p:par>
                                <p:cTn id="29" presetID="22" presetClass="entr" presetSubtype="8" fill="hold" grpId="0" nodeType="afterEffect">
                                  <p:stCondLst>
                                    <p:cond delay="0"/>
                                  </p:stCondLst>
                                  <p:childTnLst>
                                    <p:set>
                                      <p:cBhvr>
                                        <p:cTn id="30" dur="1" fill="hold">
                                          <p:stCondLst>
                                            <p:cond delay="0"/>
                                          </p:stCondLst>
                                        </p:cTn>
                                        <p:tgtEl>
                                          <p:spTgt spid="4209">
                                            <p:txEl>
                                              <p:pRg st="0" end="0"/>
                                            </p:txEl>
                                          </p:spTgt>
                                        </p:tgtEl>
                                        <p:attrNameLst>
                                          <p:attrName>style.visibility</p:attrName>
                                        </p:attrNameLst>
                                      </p:cBhvr>
                                      <p:to>
                                        <p:strVal val="visible"/>
                                      </p:to>
                                    </p:set>
                                    <p:animEffect transition="in" filter="wipe(left)">
                                      <p:cBhvr>
                                        <p:cTn id="31" dur="500"/>
                                        <p:tgtEl>
                                          <p:spTgt spid="4209">
                                            <p:txEl>
                                              <p:pRg st="0" end="0"/>
                                            </p:txEl>
                                          </p:spTgt>
                                        </p:tgtEl>
                                      </p:cBhvr>
                                    </p:animEffect>
                                  </p:childTnLst>
                                </p:cTn>
                              </p:par>
                            </p:childTnLst>
                          </p:cTn>
                        </p:par>
                        <p:par>
                          <p:cTn id="32" fill="hold">
                            <p:stCondLst>
                              <p:cond delay="5500"/>
                            </p:stCondLst>
                            <p:childTnLst>
                              <p:par>
                                <p:cTn id="33" presetID="22" presetClass="entr" presetSubtype="8" fill="hold" grpId="0" nodeType="afterEffect">
                                  <p:stCondLst>
                                    <p:cond delay="1000"/>
                                  </p:stCondLst>
                                  <p:childTnLst>
                                    <p:set>
                                      <p:cBhvr>
                                        <p:cTn id="34" dur="1" fill="hold">
                                          <p:stCondLst>
                                            <p:cond delay="0"/>
                                          </p:stCondLst>
                                        </p:cTn>
                                        <p:tgtEl>
                                          <p:spTgt spid="4211"/>
                                        </p:tgtEl>
                                        <p:attrNameLst>
                                          <p:attrName>style.visibility</p:attrName>
                                        </p:attrNameLst>
                                      </p:cBhvr>
                                      <p:to>
                                        <p:strVal val="visible"/>
                                      </p:to>
                                    </p:set>
                                    <p:animEffect transition="in" filter="wipe(left)">
                                      <p:cBhvr>
                                        <p:cTn id="35" dur="500"/>
                                        <p:tgtEl>
                                          <p:spTgt spid="4211"/>
                                        </p:tgtEl>
                                      </p:cBhvr>
                                    </p:animEffect>
                                  </p:childTnLst>
                                </p:cTn>
                              </p:par>
                            </p:childTnLst>
                          </p:cTn>
                        </p:par>
                        <p:par>
                          <p:cTn id="36" fill="hold">
                            <p:stCondLst>
                              <p:cond delay="7000"/>
                            </p:stCondLst>
                            <p:childTnLst>
                              <p:par>
                                <p:cTn id="37" presetID="22" presetClass="entr" presetSubtype="8" fill="hold" grpId="0" nodeType="afterEffect">
                                  <p:stCondLst>
                                    <p:cond delay="0"/>
                                  </p:stCondLst>
                                  <p:childTnLst>
                                    <p:set>
                                      <p:cBhvr>
                                        <p:cTn id="38" dur="1" fill="hold">
                                          <p:stCondLst>
                                            <p:cond delay="0"/>
                                          </p:stCondLst>
                                        </p:cTn>
                                        <p:tgtEl>
                                          <p:spTgt spid="4212"/>
                                        </p:tgtEl>
                                        <p:attrNameLst>
                                          <p:attrName>style.visibility</p:attrName>
                                        </p:attrNameLst>
                                      </p:cBhvr>
                                      <p:to>
                                        <p:strVal val="visible"/>
                                      </p:to>
                                    </p:set>
                                    <p:animEffect transition="in" filter="wipe(left)">
                                      <p:cBhvr>
                                        <p:cTn id="39" dur="500"/>
                                        <p:tgtEl>
                                          <p:spTgt spid="4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2" grpId="0" autoUpdateAnimBg="0"/>
      <p:bldP spid="4204" grpId="0" build="p" autoUpdateAnimBg="0" advAuto="1000"/>
      <p:bldP spid="4206" grpId="0" build="p" autoUpdateAnimBg="0" advAuto="0"/>
      <p:bldP spid="4209" grpId="0" build="p" autoUpdateAnimBg="0" advAuto="0"/>
      <p:bldP spid="4200" grpId="0" animBg="1"/>
      <p:bldP spid="4211" grpId="0" animBg="1"/>
      <p:bldP spid="4164" grpId="0" animBg="1"/>
      <p:bldP spid="4212"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a:bodyPr>
          <a:lstStyle/>
          <a:p>
            <a:r>
              <a:rPr lang="en-US" dirty="0" smtClean="0">
                <a:cs typeface="Arial" charset="0"/>
              </a:rPr>
              <a:t>Implications</a:t>
            </a:r>
            <a:endParaRPr lang="en-US" dirty="0">
              <a:cs typeface="Arial" charset="0"/>
            </a:endParaRPr>
          </a:p>
        </p:txBody>
      </p:sp>
      <p:sp>
        <p:nvSpPr>
          <p:cNvPr id="43011" name="Rectangle 3"/>
          <p:cNvSpPr>
            <a:spLocks noGrp="1" noChangeArrowheads="1"/>
          </p:cNvSpPr>
          <p:nvPr>
            <p:ph type="body" idx="1"/>
          </p:nvPr>
        </p:nvSpPr>
        <p:spPr/>
        <p:txBody>
          <a:bodyPr>
            <a:normAutofit/>
          </a:bodyPr>
          <a:lstStyle/>
          <a:p>
            <a:r>
              <a:rPr lang="en-US" dirty="0" smtClean="0"/>
              <a:t>Increase in Consumer Surplus</a:t>
            </a:r>
          </a:p>
          <a:p>
            <a:r>
              <a:rPr lang="en-US" dirty="0" smtClean="0"/>
              <a:t>Part of increase is already what would have been acquired anyway</a:t>
            </a:r>
          </a:p>
          <a:p>
            <a:r>
              <a:rPr lang="en-US" dirty="0" smtClean="0"/>
              <a:t>Excess burden is the due to subsidy in kind</a:t>
            </a:r>
          </a:p>
          <a:p>
            <a:r>
              <a:rPr lang="en-US" dirty="0" smtClean="0"/>
              <a:t>Medicaid recipients would be better off with cash subsidy</a:t>
            </a:r>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wipe(left)">
                                      <p:cBhvr>
                                        <p:cTn id="7" dur="500"/>
                                        <p:tgtEl>
                                          <p:spTgt spid="4301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3011">
                                            <p:txEl>
                                              <p:pRg st="1" end="1"/>
                                            </p:txEl>
                                          </p:spTgt>
                                        </p:tgtEl>
                                        <p:attrNameLst>
                                          <p:attrName>style.visibility</p:attrName>
                                        </p:attrNameLst>
                                      </p:cBhvr>
                                      <p:to>
                                        <p:strVal val="visible"/>
                                      </p:to>
                                    </p:set>
                                    <p:animEffect transition="in" filter="wipe(left)">
                                      <p:cBhvr>
                                        <p:cTn id="11" dur="500"/>
                                        <p:tgtEl>
                                          <p:spTgt spid="43011">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3011">
                                            <p:txEl>
                                              <p:pRg st="2" end="2"/>
                                            </p:txEl>
                                          </p:spTgt>
                                        </p:tgtEl>
                                        <p:attrNameLst>
                                          <p:attrName>style.visibility</p:attrName>
                                        </p:attrNameLst>
                                      </p:cBhvr>
                                      <p:to>
                                        <p:strVal val="visible"/>
                                      </p:to>
                                    </p:set>
                                    <p:animEffect transition="in" filter="wipe(left)">
                                      <p:cBhvr>
                                        <p:cTn id="15" dur="500"/>
                                        <p:tgtEl>
                                          <p:spTgt spid="43011">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3011">
                                            <p:txEl>
                                              <p:pRg st="3" end="3"/>
                                            </p:txEl>
                                          </p:spTgt>
                                        </p:tgtEl>
                                        <p:attrNameLst>
                                          <p:attrName>style.visibility</p:attrName>
                                        </p:attrNameLst>
                                      </p:cBhvr>
                                      <p:to>
                                        <p:strVal val="visible"/>
                                      </p:to>
                                    </p:set>
                                    <p:animEffect transition="in" filter="wipe(left)">
                                      <p:cBhvr>
                                        <p:cTn id="19" dur="500"/>
                                        <p:tgtEl>
                                          <p:spTgt spid="430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advAuto="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fontScale="90000"/>
          </a:bodyPr>
          <a:lstStyle/>
          <a:p>
            <a:r>
              <a:rPr lang="en-US" b="0">
                <a:cs typeface="Arial" charset="0"/>
              </a:rPr>
              <a:t>Additional Effects of Subsidies: The Case of Increasing Costs</a:t>
            </a:r>
          </a:p>
        </p:txBody>
      </p:sp>
      <p:sp>
        <p:nvSpPr>
          <p:cNvPr id="45059" name="Rectangle 3"/>
          <p:cNvSpPr>
            <a:spLocks noGrp="1" noChangeArrowheads="1"/>
          </p:cNvSpPr>
          <p:nvPr>
            <p:ph type="body" idx="1"/>
          </p:nvPr>
        </p:nvSpPr>
        <p:spPr>
          <a:xfrm>
            <a:off x="685800" y="2209800"/>
            <a:ext cx="7772400" cy="4114800"/>
          </a:xfrm>
        </p:spPr>
        <p:txBody>
          <a:bodyPr/>
          <a:lstStyle/>
          <a:p>
            <a:r>
              <a:rPr lang="en-US">
                <a:latin typeface="Arial" charset="0"/>
                <a:cs typeface="Arial" charset="0"/>
              </a:rPr>
              <a:t>Medicaid not only costs taxpayers money to pay for the program, it also increases the amount they pay for medical services by increasing demand for those services.</a:t>
            </a:r>
            <a:r>
              <a:rPr lang="en-US"/>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wipe(left)">
                                      <p:cBhvr>
                                        <p:cTn id="7" dur="500"/>
                                        <p:tgtEl>
                                          <p:spTgt spid="450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autoUpdateAnimBg="0" advAuto="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762000" y="-76200"/>
            <a:ext cx="7772400" cy="1143000"/>
          </a:xfrm>
        </p:spPr>
        <p:txBody>
          <a:bodyPr/>
          <a:lstStyle/>
          <a:p>
            <a:r>
              <a:rPr lang="en-US" sz="2400" dirty="0" smtClean="0"/>
              <a:t>The </a:t>
            </a:r>
            <a:r>
              <a:rPr lang="en-US" sz="2400" dirty="0"/>
              <a:t>Impact of The Medicaid Program on Price: The Case of Increasing Cost</a:t>
            </a:r>
          </a:p>
        </p:txBody>
      </p:sp>
      <p:sp>
        <p:nvSpPr>
          <p:cNvPr id="5166" name="Rectangle 46"/>
          <p:cNvSpPr>
            <a:spLocks noChangeArrowheads="1"/>
          </p:cNvSpPr>
          <p:nvPr/>
        </p:nvSpPr>
        <p:spPr bwMode="auto">
          <a:xfrm rot="16200000">
            <a:off x="-651669" y="2661444"/>
            <a:ext cx="2613025" cy="496888"/>
          </a:xfrm>
          <a:prstGeom prst="rect">
            <a:avLst/>
          </a:prstGeom>
          <a:noFill/>
          <a:ln w="9525">
            <a:noFill/>
            <a:miter lim="800000"/>
            <a:headEnd/>
            <a:tailEnd/>
          </a:ln>
        </p:spPr>
        <p:txBody>
          <a:bodyPr wrap="none" lIns="0" tIns="0" rIns="0" bIns="0">
            <a:spAutoFit/>
          </a:bodyPr>
          <a:lstStyle/>
          <a:p>
            <a:r>
              <a:rPr lang="en-US" sz="2600" b="1">
                <a:solidFill>
                  <a:srgbClr val="660066"/>
                </a:solidFill>
                <a:latin typeface="Arial" charset="0"/>
              </a:rPr>
              <a:t>Price (Dollars) </a:t>
            </a:r>
            <a:endParaRPr lang="en-US"/>
          </a:p>
        </p:txBody>
      </p:sp>
      <p:sp>
        <p:nvSpPr>
          <p:cNvPr id="5167" name="Rectangle 47"/>
          <p:cNvSpPr>
            <a:spLocks noChangeArrowheads="1"/>
          </p:cNvSpPr>
          <p:nvPr/>
        </p:nvSpPr>
        <p:spPr bwMode="auto">
          <a:xfrm>
            <a:off x="2606675" y="6248400"/>
            <a:ext cx="4724400" cy="396875"/>
          </a:xfrm>
          <a:prstGeom prst="rect">
            <a:avLst/>
          </a:prstGeom>
          <a:noFill/>
          <a:ln w="9525">
            <a:noFill/>
            <a:miter lim="800000"/>
            <a:headEnd/>
            <a:tailEnd/>
          </a:ln>
        </p:spPr>
        <p:txBody>
          <a:bodyPr wrap="none" lIns="0" tIns="0" rIns="0" bIns="0">
            <a:spAutoFit/>
          </a:bodyPr>
          <a:lstStyle/>
          <a:p>
            <a:r>
              <a:rPr lang="en-US" sz="2600" b="1">
                <a:solidFill>
                  <a:srgbClr val="660066"/>
                </a:solidFill>
                <a:latin typeface="Arial" charset="0"/>
              </a:rPr>
              <a:t>Medical Office Visits per Year </a:t>
            </a:r>
            <a:endParaRPr lang="en-US"/>
          </a:p>
        </p:txBody>
      </p:sp>
      <p:sp>
        <p:nvSpPr>
          <p:cNvPr id="5168" name="Rectangle 48"/>
          <p:cNvSpPr>
            <a:spLocks noChangeArrowheads="1"/>
          </p:cNvSpPr>
          <p:nvPr/>
        </p:nvSpPr>
        <p:spPr bwMode="auto">
          <a:xfrm>
            <a:off x="1250950" y="5654675"/>
            <a:ext cx="442913" cy="455613"/>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0 </a:t>
            </a:r>
            <a:endParaRPr lang="en-US"/>
          </a:p>
        </p:txBody>
      </p:sp>
      <p:sp>
        <p:nvSpPr>
          <p:cNvPr id="5169" name="Rectangle 49"/>
          <p:cNvSpPr>
            <a:spLocks noChangeArrowheads="1"/>
          </p:cNvSpPr>
          <p:nvPr/>
        </p:nvSpPr>
        <p:spPr bwMode="auto">
          <a:xfrm>
            <a:off x="3476625" y="5640388"/>
            <a:ext cx="4095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Q</a:t>
            </a:r>
            <a:r>
              <a:rPr lang="en-US" sz="2600" i="1" baseline="-25000">
                <a:solidFill>
                  <a:srgbClr val="660066"/>
                </a:solidFill>
                <a:latin typeface="Arial" charset="0"/>
              </a:rPr>
              <a:t>I</a:t>
            </a:r>
            <a:r>
              <a:rPr lang="en-US" sz="2600" i="1">
                <a:solidFill>
                  <a:srgbClr val="660066"/>
                </a:solidFill>
                <a:latin typeface="Arial" charset="0"/>
              </a:rPr>
              <a:t> </a:t>
            </a:r>
            <a:endParaRPr lang="en-US"/>
          </a:p>
        </p:txBody>
      </p:sp>
      <p:grpSp>
        <p:nvGrpSpPr>
          <p:cNvPr id="2" name="Group 94"/>
          <p:cNvGrpSpPr>
            <a:grpSpLocks/>
          </p:cNvGrpSpPr>
          <p:nvPr/>
        </p:nvGrpSpPr>
        <p:grpSpPr bwMode="auto">
          <a:xfrm>
            <a:off x="1970088" y="5640388"/>
            <a:ext cx="581025" cy="484187"/>
            <a:chOff x="1241" y="3553"/>
            <a:chExt cx="366" cy="305"/>
          </a:xfrm>
        </p:grpSpPr>
        <p:sp>
          <p:nvSpPr>
            <p:cNvPr id="5170" name="Rectangle 50"/>
            <p:cNvSpPr>
              <a:spLocks noChangeArrowheads="1"/>
            </p:cNvSpPr>
            <p:nvPr/>
          </p:nvSpPr>
          <p:spPr bwMode="auto">
            <a:xfrm>
              <a:off x="1392" y="3648"/>
              <a:ext cx="106" cy="163"/>
            </a:xfrm>
            <a:prstGeom prst="rect">
              <a:avLst/>
            </a:prstGeom>
            <a:noFill/>
            <a:ln w="9525">
              <a:noFill/>
              <a:miter lim="800000"/>
              <a:headEnd/>
              <a:tailEnd/>
            </a:ln>
          </p:spPr>
          <p:txBody>
            <a:bodyPr wrap="none" lIns="0" tIns="0" rIns="0" bIns="0">
              <a:spAutoFit/>
            </a:bodyPr>
            <a:lstStyle/>
            <a:p>
              <a:r>
                <a:rPr lang="en-US" sz="2600" i="1" baseline="-25000">
                  <a:solidFill>
                    <a:srgbClr val="660066"/>
                  </a:solidFill>
                  <a:latin typeface="Arial" charset="0"/>
                </a:rPr>
                <a:t>O</a:t>
              </a:r>
              <a:endParaRPr lang="en-US" i="1" baseline="-25000">
                <a:solidFill>
                  <a:srgbClr val="660066"/>
                </a:solidFill>
              </a:endParaRPr>
            </a:p>
          </p:txBody>
        </p:sp>
        <p:sp>
          <p:nvSpPr>
            <p:cNvPr id="5171" name="Rectangle 51"/>
            <p:cNvSpPr>
              <a:spLocks noChangeArrowheads="1"/>
            </p:cNvSpPr>
            <p:nvPr/>
          </p:nvSpPr>
          <p:spPr bwMode="auto">
            <a:xfrm>
              <a:off x="1241" y="3553"/>
              <a:ext cx="366" cy="30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Q' </a:t>
              </a:r>
              <a:endParaRPr lang="en-US"/>
            </a:p>
          </p:txBody>
        </p:sp>
      </p:grpSp>
      <p:sp>
        <p:nvSpPr>
          <p:cNvPr id="5173" name="Rectangle 53"/>
          <p:cNvSpPr>
            <a:spLocks noChangeArrowheads="1"/>
          </p:cNvSpPr>
          <p:nvPr/>
        </p:nvSpPr>
        <p:spPr bwMode="auto">
          <a:xfrm>
            <a:off x="3435350" y="2932113"/>
            <a:ext cx="433388"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r>
              <a:rPr lang="en-US" sz="2600" baseline="-25000">
                <a:solidFill>
                  <a:srgbClr val="000000"/>
                </a:solidFill>
                <a:latin typeface="Arial" charset="0"/>
              </a:rPr>
              <a:t>1</a:t>
            </a:r>
            <a:r>
              <a:rPr lang="en-US" sz="2600" i="1">
                <a:solidFill>
                  <a:srgbClr val="000000"/>
                </a:solidFill>
                <a:latin typeface="Arial" charset="0"/>
              </a:rPr>
              <a:t> </a:t>
            </a:r>
            <a:endParaRPr lang="en-US"/>
          </a:p>
        </p:txBody>
      </p:sp>
      <p:sp>
        <p:nvSpPr>
          <p:cNvPr id="5175" name="Rectangle 55"/>
          <p:cNvSpPr>
            <a:spLocks noChangeArrowheads="1"/>
          </p:cNvSpPr>
          <p:nvPr/>
        </p:nvSpPr>
        <p:spPr bwMode="auto">
          <a:xfrm>
            <a:off x="1597025" y="5640388"/>
            <a:ext cx="46990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Q</a:t>
            </a:r>
            <a:r>
              <a:rPr lang="en-US" sz="2600" i="1" baseline="-25000">
                <a:solidFill>
                  <a:srgbClr val="660066"/>
                </a:solidFill>
                <a:latin typeface="Arial" charset="0"/>
              </a:rPr>
              <a:t>L</a:t>
            </a:r>
            <a:r>
              <a:rPr lang="en-US" sz="2600" i="1">
                <a:solidFill>
                  <a:srgbClr val="660066"/>
                </a:solidFill>
                <a:latin typeface="Arial" charset="0"/>
              </a:rPr>
              <a:t> </a:t>
            </a:r>
            <a:endParaRPr lang="en-US"/>
          </a:p>
        </p:txBody>
      </p:sp>
      <p:sp>
        <p:nvSpPr>
          <p:cNvPr id="5177" name="Rectangle 57"/>
          <p:cNvSpPr>
            <a:spLocks noChangeArrowheads="1"/>
          </p:cNvSpPr>
          <p:nvPr/>
        </p:nvSpPr>
        <p:spPr bwMode="auto">
          <a:xfrm>
            <a:off x="762000" y="2438400"/>
            <a:ext cx="650819" cy="400110"/>
          </a:xfrm>
          <a:prstGeom prst="rect">
            <a:avLst/>
          </a:prstGeom>
          <a:noFill/>
          <a:ln w="9525">
            <a:noFill/>
            <a:miter lim="800000"/>
            <a:headEnd/>
            <a:tailEnd/>
          </a:ln>
        </p:spPr>
        <p:txBody>
          <a:bodyPr wrap="none" lIns="0" tIns="0" rIns="0" bIns="0">
            <a:spAutoFit/>
          </a:bodyPr>
          <a:lstStyle/>
          <a:p>
            <a:r>
              <a:rPr lang="en-US" sz="2600" dirty="0" smtClean="0">
                <a:solidFill>
                  <a:srgbClr val="660066"/>
                </a:solidFill>
                <a:latin typeface="Arial" charset="0"/>
              </a:rPr>
              <a:t>140 </a:t>
            </a:r>
            <a:endParaRPr lang="en-US" dirty="0"/>
          </a:p>
        </p:txBody>
      </p:sp>
      <p:sp>
        <p:nvSpPr>
          <p:cNvPr id="5178" name="Rectangle 58"/>
          <p:cNvSpPr>
            <a:spLocks noChangeArrowheads="1"/>
          </p:cNvSpPr>
          <p:nvPr/>
        </p:nvSpPr>
        <p:spPr bwMode="auto">
          <a:xfrm>
            <a:off x="4498975" y="5640388"/>
            <a:ext cx="46990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Q</a:t>
            </a:r>
            <a:r>
              <a:rPr lang="en-US" sz="2600" baseline="-25000">
                <a:solidFill>
                  <a:srgbClr val="660066"/>
                </a:solidFill>
                <a:latin typeface="Arial" charset="0"/>
              </a:rPr>
              <a:t>2</a:t>
            </a:r>
            <a:r>
              <a:rPr lang="en-US" sz="2600" i="1">
                <a:solidFill>
                  <a:srgbClr val="660066"/>
                </a:solidFill>
                <a:latin typeface="Arial" charset="0"/>
              </a:rPr>
              <a:t> </a:t>
            </a:r>
          </a:p>
        </p:txBody>
      </p:sp>
      <p:sp>
        <p:nvSpPr>
          <p:cNvPr id="5180" name="Rectangle 60"/>
          <p:cNvSpPr>
            <a:spLocks noChangeArrowheads="1"/>
          </p:cNvSpPr>
          <p:nvPr/>
        </p:nvSpPr>
        <p:spPr bwMode="auto">
          <a:xfrm>
            <a:off x="3822700" y="5640388"/>
            <a:ext cx="51752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Q</a:t>
            </a:r>
            <a:r>
              <a:rPr lang="en-US" sz="2600" i="1" baseline="-25000">
                <a:solidFill>
                  <a:srgbClr val="660066"/>
                </a:solidFill>
                <a:latin typeface="Arial" charset="0"/>
              </a:rPr>
              <a:t>G</a:t>
            </a:r>
            <a:r>
              <a:rPr lang="en-US" sz="2600" i="1">
                <a:solidFill>
                  <a:srgbClr val="660066"/>
                </a:solidFill>
                <a:latin typeface="Arial" charset="0"/>
              </a:rPr>
              <a:t> </a:t>
            </a:r>
          </a:p>
        </p:txBody>
      </p:sp>
      <p:sp>
        <p:nvSpPr>
          <p:cNvPr id="5182" name="Rectangle 62"/>
          <p:cNvSpPr>
            <a:spLocks noChangeArrowheads="1"/>
          </p:cNvSpPr>
          <p:nvPr/>
        </p:nvSpPr>
        <p:spPr bwMode="auto">
          <a:xfrm>
            <a:off x="3062288" y="5640388"/>
            <a:ext cx="525785" cy="400110"/>
          </a:xfrm>
          <a:prstGeom prst="rect">
            <a:avLst/>
          </a:prstGeom>
          <a:noFill/>
          <a:ln w="9525">
            <a:noFill/>
            <a:miter lim="800000"/>
            <a:headEnd/>
            <a:tailEnd/>
          </a:ln>
        </p:spPr>
        <p:txBody>
          <a:bodyPr wrap="none" lIns="0" tIns="0" rIns="0" bIns="0">
            <a:spAutoFit/>
          </a:bodyPr>
          <a:lstStyle/>
          <a:p>
            <a:r>
              <a:rPr lang="en-US" sz="2600" i="1" dirty="0" err="1" smtClean="0">
                <a:solidFill>
                  <a:srgbClr val="660066"/>
                </a:solidFill>
                <a:latin typeface="Arial" charset="0"/>
              </a:rPr>
              <a:t>Q</a:t>
            </a:r>
            <a:r>
              <a:rPr lang="en-US" sz="2600" i="1" baseline="-25000" dirty="0" err="1" smtClean="0">
                <a:solidFill>
                  <a:srgbClr val="660066"/>
                </a:solidFill>
                <a:latin typeface="Arial" charset="0"/>
              </a:rPr>
              <a:t>O</a:t>
            </a:r>
            <a:r>
              <a:rPr lang="en-US" sz="2600" i="1" dirty="0" smtClean="0">
                <a:solidFill>
                  <a:srgbClr val="660066"/>
                </a:solidFill>
                <a:latin typeface="Arial" charset="0"/>
              </a:rPr>
              <a:t> </a:t>
            </a:r>
            <a:endParaRPr lang="en-US" sz="2600" i="1" dirty="0">
              <a:solidFill>
                <a:srgbClr val="660066"/>
              </a:solidFill>
              <a:latin typeface="Arial" charset="0"/>
            </a:endParaRPr>
          </a:p>
        </p:txBody>
      </p:sp>
      <p:sp>
        <p:nvSpPr>
          <p:cNvPr id="5186" name="Rectangle 66"/>
          <p:cNvSpPr>
            <a:spLocks noChangeArrowheads="1"/>
          </p:cNvSpPr>
          <p:nvPr/>
        </p:nvSpPr>
        <p:spPr bwMode="auto">
          <a:xfrm>
            <a:off x="4445000" y="2019300"/>
            <a:ext cx="433388"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r>
              <a:rPr lang="en-US" sz="2600" baseline="-25000">
                <a:solidFill>
                  <a:srgbClr val="000000"/>
                </a:solidFill>
                <a:latin typeface="Arial" charset="0"/>
              </a:rPr>
              <a:t>2</a:t>
            </a:r>
            <a:r>
              <a:rPr lang="en-US" sz="2600" i="1">
                <a:solidFill>
                  <a:srgbClr val="000000"/>
                </a:solidFill>
                <a:latin typeface="Arial" charset="0"/>
              </a:rPr>
              <a:t> </a:t>
            </a:r>
            <a:endParaRPr lang="en-US"/>
          </a:p>
        </p:txBody>
      </p:sp>
      <p:sp>
        <p:nvSpPr>
          <p:cNvPr id="5190" name="Rectangle 70"/>
          <p:cNvSpPr>
            <a:spLocks noChangeArrowheads="1"/>
          </p:cNvSpPr>
          <p:nvPr/>
        </p:nvSpPr>
        <p:spPr bwMode="auto">
          <a:xfrm>
            <a:off x="762000" y="3336925"/>
            <a:ext cx="650819" cy="400110"/>
          </a:xfrm>
          <a:prstGeom prst="rect">
            <a:avLst/>
          </a:prstGeom>
          <a:noFill/>
          <a:ln w="9525">
            <a:noFill/>
            <a:miter lim="800000"/>
            <a:headEnd/>
            <a:tailEnd/>
          </a:ln>
        </p:spPr>
        <p:txBody>
          <a:bodyPr wrap="none" lIns="0" tIns="0" rIns="0" bIns="0">
            <a:spAutoFit/>
          </a:bodyPr>
          <a:lstStyle/>
          <a:p>
            <a:r>
              <a:rPr lang="en-US" sz="2600" dirty="0" smtClean="0">
                <a:solidFill>
                  <a:srgbClr val="660066"/>
                </a:solidFill>
                <a:latin typeface="Arial" charset="0"/>
              </a:rPr>
              <a:t>100 </a:t>
            </a:r>
            <a:endParaRPr lang="en-US" dirty="0"/>
          </a:p>
        </p:txBody>
      </p:sp>
      <p:grpSp>
        <p:nvGrpSpPr>
          <p:cNvPr id="3" name="Group 97"/>
          <p:cNvGrpSpPr>
            <a:grpSpLocks/>
          </p:cNvGrpSpPr>
          <p:nvPr/>
        </p:nvGrpSpPr>
        <p:grpSpPr bwMode="auto">
          <a:xfrm>
            <a:off x="1943100" y="1093788"/>
            <a:ext cx="5888038" cy="3911600"/>
            <a:chOff x="1224" y="689"/>
            <a:chExt cx="3709" cy="2464"/>
          </a:xfrm>
        </p:grpSpPr>
        <p:sp>
          <p:nvSpPr>
            <p:cNvPr id="5165" name="Line 45"/>
            <p:cNvSpPr>
              <a:spLocks noChangeShapeType="1"/>
            </p:cNvSpPr>
            <p:nvPr/>
          </p:nvSpPr>
          <p:spPr bwMode="auto">
            <a:xfrm flipH="1">
              <a:off x="1224" y="829"/>
              <a:ext cx="2620" cy="2324"/>
            </a:xfrm>
            <a:prstGeom prst="line">
              <a:avLst/>
            </a:prstGeom>
            <a:noFill/>
            <a:ln w="82550">
              <a:solidFill>
                <a:srgbClr val="006600"/>
              </a:solidFill>
              <a:round/>
              <a:headEnd/>
              <a:tailEnd/>
            </a:ln>
          </p:spPr>
          <p:txBody>
            <a:bodyPr/>
            <a:lstStyle/>
            <a:p>
              <a:endParaRPr lang="en-US"/>
            </a:p>
          </p:txBody>
        </p:sp>
        <p:sp>
          <p:nvSpPr>
            <p:cNvPr id="5191" name="Rectangle 71"/>
            <p:cNvSpPr>
              <a:spLocks noChangeArrowheads="1"/>
            </p:cNvSpPr>
            <p:nvPr/>
          </p:nvSpPr>
          <p:spPr bwMode="auto">
            <a:xfrm>
              <a:off x="3888" y="689"/>
              <a:ext cx="1045" cy="30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S = MSC </a:t>
              </a:r>
              <a:endParaRPr lang="en-US"/>
            </a:p>
          </p:txBody>
        </p:sp>
      </p:grpSp>
      <p:grpSp>
        <p:nvGrpSpPr>
          <p:cNvPr id="4" name="Group 81"/>
          <p:cNvGrpSpPr>
            <a:grpSpLocks/>
          </p:cNvGrpSpPr>
          <p:nvPr/>
        </p:nvGrpSpPr>
        <p:grpSpPr bwMode="auto">
          <a:xfrm>
            <a:off x="1389063" y="2047875"/>
            <a:ext cx="3249612" cy="3373438"/>
            <a:chOff x="875" y="1290"/>
            <a:chExt cx="2047" cy="2125"/>
          </a:xfrm>
        </p:grpSpPr>
        <p:sp>
          <p:nvSpPr>
            <p:cNvPr id="5195" name="Line 75"/>
            <p:cNvSpPr>
              <a:spLocks noChangeShapeType="1"/>
            </p:cNvSpPr>
            <p:nvPr/>
          </p:nvSpPr>
          <p:spPr bwMode="auto">
            <a:xfrm flipH="1">
              <a:off x="875" y="1290"/>
              <a:ext cx="1602" cy="1"/>
            </a:xfrm>
            <a:prstGeom prst="line">
              <a:avLst/>
            </a:prstGeom>
            <a:noFill/>
            <a:ln w="82550" cap="rnd">
              <a:solidFill>
                <a:srgbClr val="006600"/>
              </a:solidFill>
              <a:prstDash val="sysDot"/>
              <a:round/>
              <a:headEnd/>
              <a:tailEnd/>
            </a:ln>
          </p:spPr>
          <p:txBody>
            <a:bodyPr/>
            <a:lstStyle/>
            <a:p>
              <a:endParaRPr lang="en-US"/>
            </a:p>
          </p:txBody>
        </p:sp>
        <p:sp>
          <p:nvSpPr>
            <p:cNvPr id="5196" name="Freeform 76"/>
            <p:cNvSpPr>
              <a:spLocks/>
            </p:cNvSpPr>
            <p:nvPr/>
          </p:nvSpPr>
          <p:spPr bwMode="auto">
            <a:xfrm>
              <a:off x="875" y="1647"/>
              <a:ext cx="2047" cy="1768"/>
            </a:xfrm>
            <a:custGeom>
              <a:avLst/>
              <a:gdLst/>
              <a:ahLst/>
              <a:cxnLst>
                <a:cxn ang="0">
                  <a:pos x="0" y="0"/>
                </a:cxn>
                <a:cxn ang="0">
                  <a:pos x="2047" y="0"/>
                </a:cxn>
                <a:cxn ang="0">
                  <a:pos x="2047" y="1768"/>
                </a:cxn>
              </a:cxnLst>
              <a:rect l="0" t="0" r="r" b="b"/>
              <a:pathLst>
                <a:path w="2047" h="1768">
                  <a:moveTo>
                    <a:pt x="0" y="0"/>
                  </a:moveTo>
                  <a:lnTo>
                    <a:pt x="2047" y="0"/>
                  </a:lnTo>
                  <a:lnTo>
                    <a:pt x="2047" y="1768"/>
                  </a:lnTo>
                </a:path>
              </a:pathLst>
            </a:custGeom>
            <a:noFill/>
            <a:ln w="82550" cap="rnd">
              <a:solidFill>
                <a:srgbClr val="006600"/>
              </a:solidFill>
              <a:prstDash val="sysDot"/>
              <a:round/>
              <a:headEnd/>
              <a:tailEnd/>
            </a:ln>
          </p:spPr>
          <p:txBody>
            <a:bodyPr/>
            <a:lstStyle/>
            <a:p>
              <a:endParaRPr lang="en-US"/>
            </a:p>
          </p:txBody>
        </p:sp>
        <p:sp>
          <p:nvSpPr>
            <p:cNvPr id="5197" name="Freeform 77"/>
            <p:cNvSpPr>
              <a:spLocks/>
            </p:cNvSpPr>
            <p:nvPr/>
          </p:nvSpPr>
          <p:spPr bwMode="auto">
            <a:xfrm>
              <a:off x="875" y="2213"/>
              <a:ext cx="1411" cy="1202"/>
            </a:xfrm>
            <a:custGeom>
              <a:avLst/>
              <a:gdLst/>
              <a:ahLst/>
              <a:cxnLst>
                <a:cxn ang="0">
                  <a:pos x="0" y="0"/>
                </a:cxn>
                <a:cxn ang="0">
                  <a:pos x="1411" y="0"/>
                </a:cxn>
                <a:cxn ang="0">
                  <a:pos x="1411" y="1202"/>
                </a:cxn>
              </a:cxnLst>
              <a:rect l="0" t="0" r="r" b="b"/>
              <a:pathLst>
                <a:path w="1411" h="1202">
                  <a:moveTo>
                    <a:pt x="0" y="0"/>
                  </a:moveTo>
                  <a:lnTo>
                    <a:pt x="1411" y="0"/>
                  </a:lnTo>
                  <a:lnTo>
                    <a:pt x="1411" y="1202"/>
                  </a:lnTo>
                </a:path>
              </a:pathLst>
            </a:custGeom>
            <a:noFill/>
            <a:ln w="82550" cap="rnd">
              <a:solidFill>
                <a:srgbClr val="006600"/>
              </a:solidFill>
              <a:prstDash val="sysDot"/>
              <a:round/>
              <a:headEnd/>
              <a:tailEnd/>
            </a:ln>
          </p:spPr>
          <p:txBody>
            <a:bodyPr/>
            <a:lstStyle/>
            <a:p>
              <a:endParaRPr lang="en-US"/>
            </a:p>
          </p:txBody>
        </p:sp>
        <p:sp>
          <p:nvSpPr>
            <p:cNvPr id="5198" name="Line 78"/>
            <p:cNvSpPr>
              <a:spLocks noChangeShapeType="1"/>
            </p:cNvSpPr>
            <p:nvPr/>
          </p:nvSpPr>
          <p:spPr bwMode="auto">
            <a:xfrm>
              <a:off x="2025" y="2213"/>
              <a:ext cx="1" cy="1202"/>
            </a:xfrm>
            <a:prstGeom prst="line">
              <a:avLst/>
            </a:prstGeom>
            <a:noFill/>
            <a:ln w="82550" cap="rnd">
              <a:solidFill>
                <a:srgbClr val="006600"/>
              </a:solidFill>
              <a:prstDash val="sysDot"/>
              <a:round/>
              <a:headEnd/>
              <a:tailEnd/>
            </a:ln>
          </p:spPr>
          <p:txBody>
            <a:bodyPr/>
            <a:lstStyle/>
            <a:p>
              <a:endParaRPr lang="en-US"/>
            </a:p>
          </p:txBody>
        </p:sp>
        <p:sp>
          <p:nvSpPr>
            <p:cNvPr id="5199" name="Line 79"/>
            <p:cNvSpPr>
              <a:spLocks noChangeShapeType="1"/>
            </p:cNvSpPr>
            <p:nvPr/>
          </p:nvSpPr>
          <p:spPr bwMode="auto">
            <a:xfrm>
              <a:off x="1328" y="1647"/>
              <a:ext cx="1" cy="1768"/>
            </a:xfrm>
            <a:prstGeom prst="line">
              <a:avLst/>
            </a:prstGeom>
            <a:noFill/>
            <a:ln w="82550" cap="rnd">
              <a:solidFill>
                <a:srgbClr val="006600"/>
              </a:solidFill>
              <a:prstDash val="sysDot"/>
              <a:round/>
              <a:headEnd/>
              <a:tailEnd/>
            </a:ln>
          </p:spPr>
          <p:txBody>
            <a:bodyPr/>
            <a:lstStyle/>
            <a:p>
              <a:endParaRPr lang="en-US"/>
            </a:p>
          </p:txBody>
        </p:sp>
        <p:sp>
          <p:nvSpPr>
            <p:cNvPr id="5200" name="Line 80"/>
            <p:cNvSpPr>
              <a:spLocks noChangeShapeType="1"/>
            </p:cNvSpPr>
            <p:nvPr/>
          </p:nvSpPr>
          <p:spPr bwMode="auto">
            <a:xfrm>
              <a:off x="1110" y="2213"/>
              <a:ext cx="1" cy="1202"/>
            </a:xfrm>
            <a:prstGeom prst="line">
              <a:avLst/>
            </a:prstGeom>
            <a:noFill/>
            <a:ln w="82550" cap="rnd">
              <a:solidFill>
                <a:srgbClr val="006600"/>
              </a:solidFill>
              <a:prstDash val="sysDot"/>
              <a:round/>
              <a:headEnd/>
              <a:tailEnd/>
            </a:ln>
          </p:spPr>
          <p:txBody>
            <a:bodyPr/>
            <a:lstStyle/>
            <a:p>
              <a:endParaRPr lang="en-US"/>
            </a:p>
          </p:txBody>
        </p:sp>
      </p:grpSp>
      <p:grpSp>
        <p:nvGrpSpPr>
          <p:cNvPr id="5" name="Group 100"/>
          <p:cNvGrpSpPr>
            <a:grpSpLocks/>
          </p:cNvGrpSpPr>
          <p:nvPr/>
        </p:nvGrpSpPr>
        <p:grpSpPr bwMode="auto">
          <a:xfrm>
            <a:off x="2841625" y="3222625"/>
            <a:ext cx="3711575" cy="2198688"/>
            <a:chOff x="1790" y="2030"/>
            <a:chExt cx="2338" cy="1385"/>
          </a:xfrm>
        </p:grpSpPr>
        <p:sp>
          <p:nvSpPr>
            <p:cNvPr id="5184" name="Rectangle 64"/>
            <p:cNvSpPr>
              <a:spLocks noChangeArrowheads="1"/>
            </p:cNvSpPr>
            <p:nvPr/>
          </p:nvSpPr>
          <p:spPr bwMode="auto">
            <a:xfrm>
              <a:off x="3814" y="3109"/>
              <a:ext cx="314"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a:t>
              </a:r>
              <a:r>
                <a:rPr lang="en-US" sz="2600" i="1" baseline="-25000">
                  <a:solidFill>
                    <a:srgbClr val="000000"/>
                  </a:solidFill>
                  <a:latin typeface="Arial" charset="0"/>
                </a:rPr>
                <a:t>O</a:t>
              </a:r>
              <a:r>
                <a:rPr lang="en-US" sz="2600" i="1">
                  <a:solidFill>
                    <a:srgbClr val="000000"/>
                  </a:solidFill>
                  <a:latin typeface="Arial" charset="0"/>
                </a:rPr>
                <a:t> </a:t>
              </a:r>
              <a:endParaRPr lang="en-US"/>
            </a:p>
          </p:txBody>
        </p:sp>
        <p:sp>
          <p:nvSpPr>
            <p:cNvPr id="5207" name="Line 87"/>
            <p:cNvSpPr>
              <a:spLocks noChangeShapeType="1"/>
            </p:cNvSpPr>
            <p:nvPr/>
          </p:nvSpPr>
          <p:spPr bwMode="auto">
            <a:xfrm flipV="1">
              <a:off x="3504" y="3264"/>
              <a:ext cx="240" cy="48"/>
            </a:xfrm>
            <a:prstGeom prst="line">
              <a:avLst/>
            </a:prstGeom>
            <a:noFill/>
            <a:ln w="27051">
              <a:solidFill>
                <a:srgbClr val="000000"/>
              </a:solidFill>
              <a:round/>
              <a:headEnd type="stealth" w="lg" len="lg"/>
              <a:tailEnd/>
            </a:ln>
          </p:spPr>
          <p:txBody>
            <a:bodyPr/>
            <a:lstStyle/>
            <a:p>
              <a:endParaRPr lang="en-US"/>
            </a:p>
          </p:txBody>
        </p:sp>
        <p:sp>
          <p:nvSpPr>
            <p:cNvPr id="5209" name="Line 89"/>
            <p:cNvSpPr>
              <a:spLocks noChangeShapeType="1"/>
            </p:cNvSpPr>
            <p:nvPr/>
          </p:nvSpPr>
          <p:spPr bwMode="auto">
            <a:xfrm>
              <a:off x="1790" y="2030"/>
              <a:ext cx="1724" cy="1385"/>
            </a:xfrm>
            <a:prstGeom prst="line">
              <a:avLst/>
            </a:prstGeom>
            <a:noFill/>
            <a:ln w="82550">
              <a:solidFill>
                <a:srgbClr val="000000"/>
              </a:solidFill>
              <a:round/>
              <a:headEnd/>
              <a:tailEnd/>
            </a:ln>
          </p:spPr>
          <p:txBody>
            <a:bodyPr/>
            <a:lstStyle/>
            <a:p>
              <a:endParaRPr lang="en-US"/>
            </a:p>
          </p:txBody>
        </p:sp>
      </p:grpSp>
      <p:grpSp>
        <p:nvGrpSpPr>
          <p:cNvPr id="6" name="Group 99"/>
          <p:cNvGrpSpPr>
            <a:grpSpLocks/>
          </p:cNvGrpSpPr>
          <p:nvPr/>
        </p:nvGrpSpPr>
        <p:grpSpPr bwMode="auto">
          <a:xfrm>
            <a:off x="1389063" y="2047875"/>
            <a:ext cx="5735637" cy="2843213"/>
            <a:chOff x="875" y="1290"/>
            <a:chExt cx="3613" cy="1791"/>
          </a:xfrm>
        </p:grpSpPr>
        <p:sp>
          <p:nvSpPr>
            <p:cNvPr id="5189" name="Rectangle 69"/>
            <p:cNvSpPr>
              <a:spLocks noChangeArrowheads="1"/>
            </p:cNvSpPr>
            <p:nvPr/>
          </p:nvSpPr>
          <p:spPr bwMode="auto">
            <a:xfrm>
              <a:off x="3479" y="2831"/>
              <a:ext cx="1009"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a:t>
              </a:r>
              <a:r>
                <a:rPr lang="en-US" sz="2600" i="1" baseline="-25000">
                  <a:solidFill>
                    <a:srgbClr val="000000"/>
                  </a:solidFill>
                  <a:latin typeface="Arial" charset="0"/>
                </a:rPr>
                <a:t>M</a:t>
              </a:r>
              <a:r>
                <a:rPr lang="en-US" sz="2600" i="1">
                  <a:solidFill>
                    <a:srgbClr val="000000"/>
                  </a:solidFill>
                  <a:latin typeface="Arial" charset="0"/>
                </a:rPr>
                <a:t> = MSB </a:t>
              </a:r>
              <a:endParaRPr lang="en-US"/>
            </a:p>
          </p:txBody>
        </p:sp>
        <p:sp>
          <p:nvSpPr>
            <p:cNvPr id="5210" name="Freeform 90"/>
            <p:cNvSpPr>
              <a:spLocks/>
            </p:cNvSpPr>
            <p:nvPr/>
          </p:nvSpPr>
          <p:spPr bwMode="auto">
            <a:xfrm>
              <a:off x="875" y="1290"/>
              <a:ext cx="2978" cy="1567"/>
            </a:xfrm>
            <a:custGeom>
              <a:avLst/>
              <a:gdLst/>
              <a:ahLst/>
              <a:cxnLst>
                <a:cxn ang="0">
                  <a:pos x="0" y="0"/>
                </a:cxn>
                <a:cxn ang="0">
                  <a:pos x="915" y="740"/>
                </a:cxn>
                <a:cxn ang="0">
                  <a:pos x="2978" y="1567"/>
                </a:cxn>
              </a:cxnLst>
              <a:rect l="0" t="0" r="r" b="b"/>
              <a:pathLst>
                <a:path w="2978" h="1567">
                  <a:moveTo>
                    <a:pt x="0" y="0"/>
                  </a:moveTo>
                  <a:lnTo>
                    <a:pt x="915" y="740"/>
                  </a:lnTo>
                  <a:lnTo>
                    <a:pt x="2978" y="1567"/>
                  </a:lnTo>
                </a:path>
              </a:pathLst>
            </a:custGeom>
            <a:noFill/>
            <a:ln w="82550">
              <a:solidFill>
                <a:srgbClr val="006600"/>
              </a:solidFill>
              <a:prstDash val="solid"/>
              <a:round/>
              <a:headEnd/>
              <a:tailEnd/>
            </a:ln>
          </p:spPr>
          <p:txBody>
            <a:bodyPr/>
            <a:lstStyle/>
            <a:p>
              <a:endParaRPr lang="en-US"/>
            </a:p>
          </p:txBody>
        </p:sp>
      </p:grpSp>
      <p:sp>
        <p:nvSpPr>
          <p:cNvPr id="5212" name="Oval 92"/>
          <p:cNvSpPr>
            <a:spLocks noChangeArrowheads="1"/>
          </p:cNvSpPr>
          <p:nvPr/>
        </p:nvSpPr>
        <p:spPr bwMode="auto">
          <a:xfrm>
            <a:off x="3530600" y="3414713"/>
            <a:ext cx="168275" cy="182562"/>
          </a:xfrm>
          <a:prstGeom prst="ellipse">
            <a:avLst/>
          </a:prstGeom>
          <a:solidFill>
            <a:srgbClr val="660066"/>
          </a:solidFill>
          <a:ln w="26988">
            <a:solidFill>
              <a:srgbClr val="660066"/>
            </a:solidFill>
            <a:round/>
            <a:headEnd/>
            <a:tailEnd/>
          </a:ln>
        </p:spPr>
        <p:txBody>
          <a:bodyPr/>
          <a:lstStyle/>
          <a:p>
            <a:endParaRPr lang="en-US"/>
          </a:p>
        </p:txBody>
      </p:sp>
      <p:sp>
        <p:nvSpPr>
          <p:cNvPr id="5213" name="Freeform 93"/>
          <p:cNvSpPr>
            <a:spLocks/>
          </p:cNvSpPr>
          <p:nvPr/>
        </p:nvSpPr>
        <p:spPr bwMode="auto">
          <a:xfrm>
            <a:off x="1389063" y="984250"/>
            <a:ext cx="7326312" cy="4437063"/>
          </a:xfrm>
          <a:custGeom>
            <a:avLst/>
            <a:gdLst/>
            <a:ahLst/>
            <a:cxnLst>
              <a:cxn ang="0">
                <a:pos x="0" y="0"/>
              </a:cxn>
              <a:cxn ang="0">
                <a:pos x="0" y="2795"/>
              </a:cxn>
              <a:cxn ang="0">
                <a:pos x="4615" y="2795"/>
              </a:cxn>
            </a:cxnLst>
            <a:rect l="0" t="0" r="r" b="b"/>
            <a:pathLst>
              <a:path w="4615" h="2795">
                <a:moveTo>
                  <a:pt x="0" y="0"/>
                </a:moveTo>
                <a:lnTo>
                  <a:pt x="0" y="2795"/>
                </a:lnTo>
                <a:lnTo>
                  <a:pt x="4615" y="2795"/>
                </a:lnTo>
              </a:path>
            </a:pathLst>
          </a:custGeom>
          <a:noFill/>
          <a:ln w="82550">
            <a:solidFill>
              <a:srgbClr val="000000"/>
            </a:solidFill>
            <a:prstDash val="solid"/>
            <a:round/>
            <a:headEnd/>
            <a:tailEnd/>
          </a:ln>
        </p:spPr>
        <p:txBody>
          <a:bodyPr/>
          <a:lstStyle/>
          <a:p>
            <a:endParaRPr lang="en-US"/>
          </a:p>
        </p:txBody>
      </p:sp>
      <p:grpSp>
        <p:nvGrpSpPr>
          <p:cNvPr id="7" name="Group 104"/>
          <p:cNvGrpSpPr>
            <a:grpSpLocks/>
          </p:cNvGrpSpPr>
          <p:nvPr/>
        </p:nvGrpSpPr>
        <p:grpSpPr bwMode="auto">
          <a:xfrm>
            <a:off x="1389063" y="3154363"/>
            <a:ext cx="2474912" cy="2266950"/>
            <a:chOff x="875" y="1987"/>
            <a:chExt cx="1559" cy="1428"/>
          </a:xfrm>
        </p:grpSpPr>
        <p:sp>
          <p:nvSpPr>
            <p:cNvPr id="5202" name="Rectangle 82"/>
            <p:cNvSpPr>
              <a:spLocks noChangeArrowheads="1"/>
            </p:cNvSpPr>
            <p:nvPr/>
          </p:nvSpPr>
          <p:spPr bwMode="auto">
            <a:xfrm>
              <a:off x="1488" y="3110"/>
              <a:ext cx="284"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a:t>
              </a:r>
              <a:r>
                <a:rPr lang="en-US" sz="2600" i="1" baseline="-25000">
                  <a:solidFill>
                    <a:srgbClr val="000000"/>
                  </a:solidFill>
                  <a:latin typeface="Arial" charset="0"/>
                </a:rPr>
                <a:t>L</a:t>
              </a:r>
              <a:r>
                <a:rPr lang="en-US" sz="2600" i="1">
                  <a:solidFill>
                    <a:srgbClr val="000000"/>
                  </a:solidFill>
                  <a:latin typeface="Arial" charset="0"/>
                </a:rPr>
                <a:t> </a:t>
              </a:r>
              <a:endParaRPr lang="en-US"/>
            </a:p>
          </p:txBody>
        </p:sp>
        <p:sp>
          <p:nvSpPr>
            <p:cNvPr id="5206" name="Line 86"/>
            <p:cNvSpPr>
              <a:spLocks noChangeShapeType="1"/>
            </p:cNvSpPr>
            <p:nvPr/>
          </p:nvSpPr>
          <p:spPr bwMode="auto">
            <a:xfrm flipH="1">
              <a:off x="1680" y="3024"/>
              <a:ext cx="192" cy="144"/>
            </a:xfrm>
            <a:prstGeom prst="line">
              <a:avLst/>
            </a:prstGeom>
            <a:noFill/>
            <a:ln w="27051">
              <a:solidFill>
                <a:srgbClr val="000000"/>
              </a:solidFill>
              <a:round/>
              <a:headEnd type="stealth" w="lg" len="lg"/>
              <a:tailEnd/>
            </a:ln>
          </p:spPr>
          <p:txBody>
            <a:bodyPr/>
            <a:lstStyle/>
            <a:p>
              <a:endParaRPr lang="en-US"/>
            </a:p>
          </p:txBody>
        </p:sp>
        <p:sp>
          <p:nvSpPr>
            <p:cNvPr id="5192" name="Line 72"/>
            <p:cNvSpPr>
              <a:spLocks noChangeShapeType="1"/>
            </p:cNvSpPr>
            <p:nvPr/>
          </p:nvSpPr>
          <p:spPr bwMode="auto">
            <a:xfrm>
              <a:off x="875" y="1987"/>
              <a:ext cx="1559" cy="1428"/>
            </a:xfrm>
            <a:prstGeom prst="line">
              <a:avLst/>
            </a:prstGeom>
            <a:noFill/>
            <a:ln w="82550">
              <a:solidFill>
                <a:srgbClr val="000000"/>
              </a:solidFill>
              <a:round/>
              <a:headEnd/>
              <a:tailEnd/>
            </a:ln>
          </p:spPr>
          <p:txBody>
            <a:bodyPr/>
            <a:lstStyle/>
            <a:p>
              <a:endParaRPr lang="en-US"/>
            </a:p>
          </p:txBody>
        </p:sp>
      </p:grpSp>
      <p:grpSp>
        <p:nvGrpSpPr>
          <p:cNvPr id="8" name="Group 105"/>
          <p:cNvGrpSpPr>
            <a:grpSpLocks/>
          </p:cNvGrpSpPr>
          <p:nvPr/>
        </p:nvGrpSpPr>
        <p:grpSpPr bwMode="auto">
          <a:xfrm>
            <a:off x="3960813" y="2062163"/>
            <a:ext cx="4344987" cy="3359150"/>
            <a:chOff x="2495" y="1299"/>
            <a:chExt cx="2737" cy="2116"/>
          </a:xfrm>
        </p:grpSpPr>
        <p:sp>
          <p:nvSpPr>
            <p:cNvPr id="5193" name="Line 73"/>
            <p:cNvSpPr>
              <a:spLocks noChangeShapeType="1"/>
            </p:cNvSpPr>
            <p:nvPr/>
          </p:nvSpPr>
          <p:spPr bwMode="auto">
            <a:xfrm>
              <a:off x="2495" y="1299"/>
              <a:ext cx="2629" cy="2116"/>
            </a:xfrm>
            <a:prstGeom prst="line">
              <a:avLst/>
            </a:prstGeom>
            <a:noFill/>
            <a:ln w="82550">
              <a:solidFill>
                <a:srgbClr val="000000"/>
              </a:solidFill>
              <a:round/>
              <a:headEnd/>
              <a:tailEnd/>
            </a:ln>
          </p:spPr>
          <p:txBody>
            <a:bodyPr/>
            <a:lstStyle/>
            <a:p>
              <a:endParaRPr lang="en-US"/>
            </a:p>
          </p:txBody>
        </p:sp>
        <p:sp>
          <p:nvSpPr>
            <p:cNvPr id="5208" name="Line 88"/>
            <p:cNvSpPr>
              <a:spLocks noChangeShapeType="1"/>
            </p:cNvSpPr>
            <p:nvPr/>
          </p:nvSpPr>
          <p:spPr bwMode="auto">
            <a:xfrm flipV="1">
              <a:off x="4704" y="2832"/>
              <a:ext cx="192" cy="144"/>
            </a:xfrm>
            <a:prstGeom prst="line">
              <a:avLst/>
            </a:prstGeom>
            <a:noFill/>
            <a:ln w="27051">
              <a:solidFill>
                <a:srgbClr val="000000"/>
              </a:solidFill>
              <a:round/>
              <a:headEnd type="stealth" w="lg" len="lg"/>
              <a:tailEnd/>
            </a:ln>
          </p:spPr>
          <p:txBody>
            <a:bodyPr/>
            <a:lstStyle/>
            <a:p>
              <a:endParaRPr lang="en-US"/>
            </a:p>
          </p:txBody>
        </p:sp>
        <p:sp>
          <p:nvSpPr>
            <p:cNvPr id="5204" name="Rectangle 84"/>
            <p:cNvSpPr>
              <a:spLocks noChangeArrowheads="1"/>
            </p:cNvSpPr>
            <p:nvPr/>
          </p:nvSpPr>
          <p:spPr bwMode="auto">
            <a:xfrm>
              <a:off x="4929" y="2544"/>
              <a:ext cx="248"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 </a:t>
              </a:r>
              <a:endParaRPr lang="en-US"/>
            </a:p>
          </p:txBody>
        </p:sp>
        <p:sp>
          <p:nvSpPr>
            <p:cNvPr id="5215" name="Rectangle 95"/>
            <p:cNvSpPr>
              <a:spLocks noChangeArrowheads="1"/>
            </p:cNvSpPr>
            <p:nvPr/>
          </p:nvSpPr>
          <p:spPr bwMode="auto">
            <a:xfrm>
              <a:off x="5003" y="2605"/>
              <a:ext cx="229" cy="221"/>
            </a:xfrm>
            <a:prstGeom prst="rect">
              <a:avLst/>
            </a:prstGeom>
            <a:noFill/>
            <a:ln w="9525">
              <a:noFill/>
              <a:miter lim="800000"/>
              <a:headEnd/>
              <a:tailEnd/>
            </a:ln>
            <a:effectLst/>
          </p:spPr>
          <p:txBody>
            <a:bodyPr wrap="none">
              <a:spAutoFit/>
            </a:bodyPr>
            <a:lstStyle/>
            <a:p>
              <a:r>
                <a:rPr lang="en-US" sz="2600" i="1" baseline="-25000">
                  <a:solidFill>
                    <a:srgbClr val="000000"/>
                  </a:solidFill>
                  <a:latin typeface="Arial" charset="0"/>
                </a:rPr>
                <a:t>M</a:t>
              </a:r>
            </a:p>
          </p:txBody>
        </p:sp>
      </p:grpSp>
      <p:sp>
        <p:nvSpPr>
          <p:cNvPr id="5211" name="Oval 91"/>
          <p:cNvSpPr>
            <a:spLocks noChangeArrowheads="1"/>
          </p:cNvSpPr>
          <p:nvPr/>
        </p:nvSpPr>
        <p:spPr bwMode="auto">
          <a:xfrm>
            <a:off x="4540250" y="2517775"/>
            <a:ext cx="180975" cy="166688"/>
          </a:xfrm>
          <a:prstGeom prst="ellipse">
            <a:avLst/>
          </a:prstGeom>
          <a:solidFill>
            <a:srgbClr val="660066"/>
          </a:solidFill>
          <a:ln w="26988">
            <a:solidFill>
              <a:srgbClr val="660066"/>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upRigh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1000"/>
                                  </p:stCondLst>
                                  <p:childTnLst>
                                    <p:set>
                                      <p:cBhvr>
                                        <p:cTn id="10" dur="1" fill="hold">
                                          <p:stCondLst>
                                            <p:cond delay="0"/>
                                          </p:stCondLst>
                                        </p:cTn>
                                        <p:tgtEl>
                                          <p:spTgt spid="5212"/>
                                        </p:tgtEl>
                                        <p:attrNameLst>
                                          <p:attrName>style.visibility</p:attrName>
                                        </p:attrNameLst>
                                      </p:cBhvr>
                                      <p:to>
                                        <p:strVal val="visible"/>
                                      </p:to>
                                    </p:set>
                                    <p:animEffect transition="in" filter="wipe(left)">
                                      <p:cBhvr>
                                        <p:cTn id="11" dur="500"/>
                                        <p:tgtEl>
                                          <p:spTgt spid="5212"/>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5173">
                                            <p:txEl>
                                              <p:pRg st="0" end="0"/>
                                            </p:txEl>
                                          </p:spTgt>
                                        </p:tgtEl>
                                        <p:attrNameLst>
                                          <p:attrName>style.visibility</p:attrName>
                                        </p:attrNameLst>
                                      </p:cBhvr>
                                      <p:to>
                                        <p:strVal val="visible"/>
                                      </p:to>
                                    </p:set>
                                    <p:animEffect transition="in" filter="wipe(left)">
                                      <p:cBhvr>
                                        <p:cTn id="15" dur="500"/>
                                        <p:tgtEl>
                                          <p:spTgt spid="5173">
                                            <p:txEl>
                                              <p:pRg st="0" end="0"/>
                                            </p:txEl>
                                          </p:spTgt>
                                        </p:tgtEl>
                                      </p:cBhvr>
                                    </p:animEffect>
                                  </p:childTnLst>
                                </p:cTn>
                              </p:par>
                            </p:childTnLst>
                          </p:cTn>
                        </p:par>
                        <p:par>
                          <p:cTn id="16" fill="hold">
                            <p:stCondLst>
                              <p:cond delay="2500"/>
                            </p:stCondLst>
                            <p:childTnLst>
                              <p:par>
                                <p:cTn id="17" presetID="22" presetClass="entr" presetSubtype="8" fill="hold" grpId="0" nodeType="afterEffect">
                                  <p:stCondLst>
                                    <p:cond delay="1000"/>
                                  </p:stCondLst>
                                  <p:childTnLst>
                                    <p:set>
                                      <p:cBhvr>
                                        <p:cTn id="18" dur="1" fill="hold">
                                          <p:stCondLst>
                                            <p:cond delay="0"/>
                                          </p:stCondLst>
                                        </p:cTn>
                                        <p:tgtEl>
                                          <p:spTgt spid="5211"/>
                                        </p:tgtEl>
                                        <p:attrNameLst>
                                          <p:attrName>style.visibility</p:attrName>
                                        </p:attrNameLst>
                                      </p:cBhvr>
                                      <p:to>
                                        <p:strVal val="visible"/>
                                      </p:to>
                                    </p:set>
                                    <p:animEffect transition="in" filter="wipe(left)">
                                      <p:cBhvr>
                                        <p:cTn id="19" dur="500"/>
                                        <p:tgtEl>
                                          <p:spTgt spid="5211"/>
                                        </p:tgtEl>
                                      </p:cBhvr>
                                    </p:animEffect>
                                  </p:childTnLst>
                                </p:cTn>
                              </p:par>
                            </p:childTnLst>
                          </p:cTn>
                        </p:par>
                        <p:par>
                          <p:cTn id="20" fill="hold">
                            <p:stCondLst>
                              <p:cond delay="4000"/>
                            </p:stCondLst>
                            <p:childTnLst>
                              <p:par>
                                <p:cTn id="21" presetID="22" presetClass="entr" presetSubtype="8" fill="hold" grpId="0" nodeType="afterEffect">
                                  <p:stCondLst>
                                    <p:cond delay="0"/>
                                  </p:stCondLst>
                                  <p:childTnLst>
                                    <p:set>
                                      <p:cBhvr>
                                        <p:cTn id="22" dur="1" fill="hold">
                                          <p:stCondLst>
                                            <p:cond delay="0"/>
                                          </p:stCondLst>
                                        </p:cTn>
                                        <p:tgtEl>
                                          <p:spTgt spid="5186">
                                            <p:txEl>
                                              <p:pRg st="0" end="0"/>
                                            </p:txEl>
                                          </p:spTgt>
                                        </p:tgtEl>
                                        <p:attrNameLst>
                                          <p:attrName>style.visibility</p:attrName>
                                        </p:attrNameLst>
                                      </p:cBhvr>
                                      <p:to>
                                        <p:strVal val="visible"/>
                                      </p:to>
                                    </p:set>
                                    <p:animEffect transition="in" filter="wipe(left)">
                                      <p:cBhvr>
                                        <p:cTn id="23" dur="500"/>
                                        <p:tgtEl>
                                          <p:spTgt spid="5186">
                                            <p:txEl>
                                              <p:pRg st="0" end="0"/>
                                            </p:txEl>
                                          </p:spTgt>
                                        </p:tgtEl>
                                      </p:cBhvr>
                                    </p:animEffect>
                                  </p:childTnLst>
                                </p:cTn>
                              </p:par>
                            </p:childTnLst>
                          </p:cTn>
                        </p:par>
                        <p:par>
                          <p:cTn id="24" fill="hold">
                            <p:stCondLst>
                              <p:cond delay="4500"/>
                            </p:stCondLst>
                            <p:childTnLst>
                              <p:par>
                                <p:cTn id="25" presetID="22" presetClass="entr" presetSubtype="8" fill="hold" nodeType="afterEffect">
                                  <p:stCondLst>
                                    <p:cond delay="100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6000"/>
                            </p:stCondLst>
                            <p:childTnLst>
                              <p:par>
                                <p:cTn id="29" presetID="22" presetClass="entr" presetSubtype="8" fill="hold" nodeType="afterEffect">
                                  <p:stCondLst>
                                    <p:cond delay="100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childTnLst>
                          </p:cTn>
                        </p:par>
                        <p:par>
                          <p:cTn id="32" fill="hold">
                            <p:stCondLst>
                              <p:cond delay="7500"/>
                            </p:stCondLst>
                            <p:childTnLst>
                              <p:par>
                                <p:cTn id="33" presetID="22" presetClass="entr" presetSubtype="8" fill="hold" nodeType="afterEffect">
                                  <p:stCondLst>
                                    <p:cond delay="100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par>
                          <p:cTn id="36" fill="hold">
                            <p:stCondLst>
                              <p:cond delay="9000"/>
                            </p:stCondLst>
                            <p:childTnLst>
                              <p:par>
                                <p:cTn id="37" presetID="22" presetClass="entr" presetSubtype="8" fill="hold" nodeType="afterEffect">
                                  <p:stCondLst>
                                    <p:cond delay="100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childTnLst>
                          </p:cTn>
                        </p:par>
                        <p:par>
                          <p:cTn id="40" fill="hold">
                            <p:stCondLst>
                              <p:cond delay="10500"/>
                            </p:stCondLst>
                            <p:childTnLst>
                              <p:par>
                                <p:cTn id="41" presetID="22" presetClass="entr" presetSubtype="8" fill="hold" nodeType="afterEffect">
                                  <p:stCondLst>
                                    <p:cond delay="1000"/>
                                  </p:stCondLst>
                                  <p:childTnLst>
                                    <p:set>
                                      <p:cBhvr>
                                        <p:cTn id="42" dur="1" fill="hold">
                                          <p:stCondLst>
                                            <p:cond delay="0"/>
                                          </p:stCondLst>
                                        </p:cTn>
                                        <p:tgtEl>
                                          <p:spTgt spid="5"/>
                                        </p:tgtEl>
                                        <p:attrNameLst>
                                          <p:attrName>style.visibility</p:attrName>
                                        </p:attrNameLst>
                                      </p:cBhvr>
                                      <p:to>
                                        <p:strVal val="visible"/>
                                      </p:to>
                                    </p:set>
                                    <p:animEffect transition="in" filter="wipe(left)">
                                      <p:cBhvr>
                                        <p:cTn id="4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73" grpId="0" build="p" autoUpdateAnimBg="0" advAuto="0"/>
      <p:bldP spid="5186" grpId="0" build="p" autoUpdateAnimBg="0" advAuto="0"/>
      <p:bldP spid="5212" grpId="0" animBg="1"/>
      <p:bldP spid="5211"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a:bodyPr>
          <a:lstStyle/>
          <a:p>
            <a:r>
              <a:rPr lang="en-US" b="0" dirty="0" smtClean="0">
                <a:cs typeface="Arial" charset="0"/>
              </a:rPr>
              <a:t>Implications</a:t>
            </a:r>
            <a:endParaRPr lang="en-US" b="0" dirty="0">
              <a:cs typeface="Arial" charset="0"/>
            </a:endParaRPr>
          </a:p>
        </p:txBody>
      </p:sp>
      <p:sp>
        <p:nvSpPr>
          <p:cNvPr id="45059" name="Rectangle 3"/>
          <p:cNvSpPr>
            <a:spLocks noGrp="1" noChangeArrowheads="1"/>
          </p:cNvSpPr>
          <p:nvPr>
            <p:ph type="body" idx="1"/>
          </p:nvPr>
        </p:nvSpPr>
        <p:spPr>
          <a:xfrm>
            <a:off x="685800" y="2209800"/>
            <a:ext cx="7772400" cy="4114800"/>
          </a:xfrm>
        </p:spPr>
        <p:txBody>
          <a:bodyPr>
            <a:normAutofit lnSpcReduction="10000"/>
          </a:bodyPr>
          <a:lstStyle/>
          <a:p>
            <a:r>
              <a:rPr lang="en-US" dirty="0" smtClean="0"/>
              <a:t>Increase in Prices of Medical Services</a:t>
            </a:r>
          </a:p>
          <a:p>
            <a:r>
              <a:rPr lang="en-US" dirty="0" smtClean="0"/>
              <a:t>Tax payers finance the program</a:t>
            </a:r>
          </a:p>
          <a:p>
            <a:r>
              <a:rPr lang="en-US" dirty="0" smtClean="0"/>
              <a:t>Tax payers face the higher medical service prices for themselves</a:t>
            </a:r>
          </a:p>
          <a:p>
            <a:r>
              <a:rPr lang="en-US" dirty="0" smtClean="0"/>
              <a:t>Overall decrease in real incomes of tax payers</a:t>
            </a:r>
          </a:p>
          <a:p>
            <a:r>
              <a:rPr lang="en-US" dirty="0" smtClean="0"/>
              <a:t>Losses in efficiency as well as changes in income distribution</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wipe(left)">
                                      <p:cBhvr>
                                        <p:cTn id="7" dur="500"/>
                                        <p:tgtEl>
                                          <p:spTgt spid="45059">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5059">
                                            <p:txEl>
                                              <p:pRg st="1" end="1"/>
                                            </p:txEl>
                                          </p:spTgt>
                                        </p:tgtEl>
                                        <p:attrNameLst>
                                          <p:attrName>style.visibility</p:attrName>
                                        </p:attrNameLst>
                                      </p:cBhvr>
                                      <p:to>
                                        <p:strVal val="visible"/>
                                      </p:to>
                                    </p:set>
                                    <p:animEffect transition="in" filter="wipe(left)">
                                      <p:cBhvr>
                                        <p:cTn id="11" dur="500"/>
                                        <p:tgtEl>
                                          <p:spTgt spid="45059">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5059">
                                            <p:txEl>
                                              <p:pRg st="2" end="2"/>
                                            </p:txEl>
                                          </p:spTgt>
                                        </p:tgtEl>
                                        <p:attrNameLst>
                                          <p:attrName>style.visibility</p:attrName>
                                        </p:attrNameLst>
                                      </p:cBhvr>
                                      <p:to>
                                        <p:strVal val="visible"/>
                                      </p:to>
                                    </p:set>
                                    <p:animEffect transition="in" filter="wipe(left)">
                                      <p:cBhvr>
                                        <p:cTn id="15" dur="500"/>
                                        <p:tgtEl>
                                          <p:spTgt spid="45059">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5059">
                                            <p:txEl>
                                              <p:pRg st="3" end="3"/>
                                            </p:txEl>
                                          </p:spTgt>
                                        </p:tgtEl>
                                        <p:attrNameLst>
                                          <p:attrName>style.visibility</p:attrName>
                                        </p:attrNameLst>
                                      </p:cBhvr>
                                      <p:to>
                                        <p:strVal val="visible"/>
                                      </p:to>
                                    </p:set>
                                    <p:animEffect transition="in" filter="wipe(left)">
                                      <p:cBhvr>
                                        <p:cTn id="19" dur="500"/>
                                        <p:tgtEl>
                                          <p:spTgt spid="45059">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5059">
                                            <p:txEl>
                                              <p:pRg st="4" end="4"/>
                                            </p:txEl>
                                          </p:spTgt>
                                        </p:tgtEl>
                                        <p:attrNameLst>
                                          <p:attrName>style.visibility</p:attrName>
                                        </p:attrNameLst>
                                      </p:cBhvr>
                                      <p:to>
                                        <p:strVal val="visible"/>
                                      </p:to>
                                    </p:set>
                                    <p:animEffect transition="in" filter="wipe(left)">
                                      <p:cBhvr>
                                        <p:cTn id="23" dur="500"/>
                                        <p:tgtEl>
                                          <p:spTgt spid="450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autoUpdateAnimBg="0" advAuto="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28600" y="0"/>
            <a:ext cx="8686800" cy="1143000"/>
          </a:xfrm>
        </p:spPr>
        <p:txBody>
          <a:bodyPr/>
          <a:lstStyle/>
          <a:p>
            <a:r>
              <a:rPr lang="en-US">
                <a:cs typeface="Arial" charset="0"/>
              </a:rPr>
              <a:t>Subsidizing Housing</a:t>
            </a:r>
            <a:r>
              <a:rPr lang="en-US"/>
              <a:t> </a:t>
            </a:r>
          </a:p>
        </p:txBody>
      </p:sp>
      <p:sp>
        <p:nvSpPr>
          <p:cNvPr id="29699" name="Rectangle 3"/>
          <p:cNvSpPr>
            <a:spLocks noGrp="1" noChangeArrowheads="1"/>
          </p:cNvSpPr>
          <p:nvPr>
            <p:ph type="body" idx="1"/>
          </p:nvPr>
        </p:nvSpPr>
        <p:spPr>
          <a:xfrm>
            <a:off x="609600" y="1600200"/>
            <a:ext cx="7848600" cy="4876800"/>
          </a:xfrm>
        </p:spPr>
        <p:txBody>
          <a:bodyPr/>
          <a:lstStyle/>
          <a:p>
            <a:pPr>
              <a:lnSpc>
                <a:spcPct val="90000"/>
              </a:lnSpc>
            </a:pPr>
            <a:r>
              <a:rPr lang="en-US" sz="2800">
                <a:solidFill>
                  <a:srgbClr val="660066"/>
                </a:solidFill>
                <a:latin typeface="Arial" charset="0"/>
                <a:cs typeface="Arial" charset="0"/>
              </a:rPr>
              <a:t>Providing an Apartment:</a:t>
            </a:r>
            <a:r>
              <a:rPr lang="en-US" sz="2800">
                <a:latin typeface="Arial" charset="0"/>
                <a:cs typeface="Arial" charset="0"/>
              </a:rPr>
              <a:t> This subsidy allocates a standard apartment to an eligible recipient. With this type of subsidy the recipient cannot supplement the subsidy with their cash. It is a “take it or leave it” option.</a:t>
            </a:r>
            <a:endParaRPr lang="en-US" sz="2800">
              <a:cs typeface="Times New Roman" pitchFamily="18" charset="0"/>
            </a:endParaRPr>
          </a:p>
          <a:p>
            <a:pPr>
              <a:lnSpc>
                <a:spcPct val="90000"/>
              </a:lnSpc>
            </a:pPr>
            <a:r>
              <a:rPr lang="en-US" sz="2800">
                <a:solidFill>
                  <a:srgbClr val="660066"/>
                </a:solidFill>
                <a:latin typeface="Arial" charset="0"/>
                <a:cs typeface="Arial" charset="0"/>
              </a:rPr>
              <a:t>Housing Vouchers:</a:t>
            </a:r>
            <a:r>
              <a:rPr lang="en-US" sz="2800">
                <a:latin typeface="Arial" charset="0"/>
                <a:cs typeface="Arial" charset="0"/>
              </a:rPr>
              <a:t> This subsidy allows the recipient a particular allotment of vouchers to rent housing but the recipient may supplement the subsidy with their cash.</a:t>
            </a:r>
            <a:endParaRPr lang="en-US" sz="2800">
              <a:cs typeface="Times New Roman" pitchFamily="18" charset="0"/>
            </a:endParaRPr>
          </a:p>
          <a:p>
            <a:pPr>
              <a:lnSpc>
                <a:spcPct val="90000"/>
              </a:lnSpc>
            </a:pPr>
            <a:r>
              <a:rPr lang="en-US" sz="2800">
                <a:solidFill>
                  <a:srgbClr val="660066"/>
                </a:solidFill>
                <a:latin typeface="Arial" charset="0"/>
                <a:cs typeface="Arial" charset="0"/>
              </a:rPr>
              <a:t>Cash:</a:t>
            </a:r>
            <a:r>
              <a:rPr lang="en-US" sz="2800">
                <a:latin typeface="Arial" charset="0"/>
                <a:cs typeface="Arial" charset="0"/>
              </a:rPr>
              <a:t> This subsidy is not restricted to spending on housing.</a:t>
            </a:r>
            <a:r>
              <a:rPr lang="en-US" sz="280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wipe(left)">
                                      <p:cBhvr>
                                        <p:cTn id="7" dur="500"/>
                                        <p:tgtEl>
                                          <p:spTgt spid="29699">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9699">
                                            <p:txEl>
                                              <p:pRg st="1" end="1"/>
                                            </p:txEl>
                                          </p:spTgt>
                                        </p:tgtEl>
                                        <p:attrNameLst>
                                          <p:attrName>style.visibility</p:attrName>
                                        </p:attrNameLst>
                                      </p:cBhvr>
                                      <p:to>
                                        <p:strVal val="visible"/>
                                      </p:to>
                                    </p:set>
                                    <p:animEffect transition="in" filter="wipe(left)">
                                      <p:cBhvr>
                                        <p:cTn id="11" dur="500"/>
                                        <p:tgtEl>
                                          <p:spTgt spid="29699">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9699">
                                            <p:txEl>
                                              <p:pRg st="2" end="2"/>
                                            </p:txEl>
                                          </p:spTgt>
                                        </p:tgtEl>
                                        <p:attrNameLst>
                                          <p:attrName>style.visibility</p:attrName>
                                        </p:attrNameLst>
                                      </p:cBhvr>
                                      <p:to>
                                        <p:strVal val="visible"/>
                                      </p:to>
                                    </p:set>
                                    <p:animEffect transition="in" filter="wipe(left)">
                                      <p:cBhvr>
                                        <p:cTn id="15" dur="500"/>
                                        <p:tgtEl>
                                          <p:spTgt spid="296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autoUpdateAnimBg="0" advAuto="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28600" y="0"/>
            <a:ext cx="8686800" cy="1143000"/>
          </a:xfrm>
        </p:spPr>
        <p:txBody>
          <a:bodyPr/>
          <a:lstStyle/>
          <a:p>
            <a:r>
              <a:rPr lang="en-US" dirty="0" smtClean="0">
                <a:cs typeface="Arial" charset="0"/>
              </a:rPr>
              <a:t>Public </a:t>
            </a:r>
            <a:r>
              <a:rPr lang="en-US" dirty="0">
                <a:cs typeface="Arial" charset="0"/>
              </a:rPr>
              <a:t>Housing</a:t>
            </a:r>
            <a:r>
              <a:rPr lang="en-US" dirty="0"/>
              <a:t> </a:t>
            </a:r>
          </a:p>
        </p:txBody>
      </p:sp>
      <p:sp>
        <p:nvSpPr>
          <p:cNvPr id="29699" name="Rectangle 3"/>
          <p:cNvSpPr>
            <a:spLocks noGrp="1" noChangeArrowheads="1"/>
          </p:cNvSpPr>
          <p:nvPr>
            <p:ph type="body" idx="1"/>
          </p:nvPr>
        </p:nvSpPr>
        <p:spPr>
          <a:xfrm>
            <a:off x="609600" y="1600200"/>
            <a:ext cx="7848600" cy="4876800"/>
          </a:xfrm>
        </p:spPr>
        <p:txBody>
          <a:bodyPr/>
          <a:lstStyle/>
          <a:p>
            <a:pPr>
              <a:lnSpc>
                <a:spcPct val="90000"/>
              </a:lnSpc>
            </a:pPr>
            <a:r>
              <a:rPr lang="en-US" sz="2800" dirty="0" smtClean="0"/>
              <a:t>Government constructed low cost housing for low income families</a:t>
            </a:r>
          </a:p>
          <a:p>
            <a:pPr>
              <a:lnSpc>
                <a:spcPct val="90000"/>
              </a:lnSpc>
            </a:pPr>
            <a:r>
              <a:rPr lang="en-US" sz="2800" dirty="0" smtClean="0"/>
              <a:t>Rented at well below market rates</a:t>
            </a:r>
          </a:p>
          <a:p>
            <a:pPr>
              <a:lnSpc>
                <a:spcPct val="90000"/>
              </a:lnSpc>
            </a:pPr>
            <a:r>
              <a:rPr lang="en-US" sz="2800" dirty="0" smtClean="0"/>
              <a:t>Public Housing are expected to increase recipient's housing consumption</a:t>
            </a:r>
          </a:p>
          <a:p>
            <a:pPr>
              <a:lnSpc>
                <a:spcPct val="90000"/>
              </a:lnSpc>
            </a:pPr>
            <a:r>
              <a:rPr lang="en-US" sz="2800" dirty="0" smtClean="0"/>
              <a:t>Might reduce housing consumption due to lack of freedom of choice</a:t>
            </a:r>
          </a:p>
          <a:p>
            <a:pPr>
              <a:lnSpc>
                <a:spcPct val="90000"/>
              </a:lnSpc>
            </a:pPr>
            <a:r>
              <a:rPr lang="en-US" sz="2800" dirty="0" smtClean="0"/>
              <a:t>Suppose Government offers housing at $30 per room where the rent for 3 bedroom apartment is 90 $</a:t>
            </a:r>
          </a:p>
          <a:p>
            <a:pPr lvl="1">
              <a:lnSpc>
                <a:spcPct val="90000"/>
              </a:lnSpc>
            </a:pPr>
            <a:r>
              <a:rPr lang="en-US" sz="2400" dirty="0" smtClean="0"/>
              <a:t>The same goes for rent in the market for $300</a:t>
            </a:r>
          </a:p>
          <a:p>
            <a:pPr>
              <a:lnSpc>
                <a:spcPct val="90000"/>
              </a:lnSpc>
            </a:pPr>
            <a:endParaRPr lang="en-US"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wipe(left)">
                                      <p:cBhvr>
                                        <p:cTn id="7" dur="500"/>
                                        <p:tgtEl>
                                          <p:spTgt spid="29699">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9699">
                                            <p:txEl>
                                              <p:pRg st="1" end="1"/>
                                            </p:txEl>
                                          </p:spTgt>
                                        </p:tgtEl>
                                        <p:attrNameLst>
                                          <p:attrName>style.visibility</p:attrName>
                                        </p:attrNameLst>
                                      </p:cBhvr>
                                      <p:to>
                                        <p:strVal val="visible"/>
                                      </p:to>
                                    </p:set>
                                    <p:animEffect transition="in" filter="wipe(left)">
                                      <p:cBhvr>
                                        <p:cTn id="11" dur="500"/>
                                        <p:tgtEl>
                                          <p:spTgt spid="29699">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9699">
                                            <p:txEl>
                                              <p:pRg st="2" end="2"/>
                                            </p:txEl>
                                          </p:spTgt>
                                        </p:tgtEl>
                                        <p:attrNameLst>
                                          <p:attrName>style.visibility</p:attrName>
                                        </p:attrNameLst>
                                      </p:cBhvr>
                                      <p:to>
                                        <p:strVal val="visible"/>
                                      </p:to>
                                    </p:set>
                                    <p:animEffect transition="in" filter="wipe(left)">
                                      <p:cBhvr>
                                        <p:cTn id="15" dur="500"/>
                                        <p:tgtEl>
                                          <p:spTgt spid="29699">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9699">
                                            <p:txEl>
                                              <p:pRg st="3" end="3"/>
                                            </p:txEl>
                                          </p:spTgt>
                                        </p:tgtEl>
                                        <p:attrNameLst>
                                          <p:attrName>style.visibility</p:attrName>
                                        </p:attrNameLst>
                                      </p:cBhvr>
                                      <p:to>
                                        <p:strVal val="visible"/>
                                      </p:to>
                                    </p:set>
                                    <p:animEffect transition="in" filter="wipe(left)">
                                      <p:cBhvr>
                                        <p:cTn id="19" dur="500"/>
                                        <p:tgtEl>
                                          <p:spTgt spid="29699">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9699">
                                            <p:txEl>
                                              <p:pRg st="4" end="4"/>
                                            </p:txEl>
                                          </p:spTgt>
                                        </p:tgtEl>
                                        <p:attrNameLst>
                                          <p:attrName>style.visibility</p:attrName>
                                        </p:attrNameLst>
                                      </p:cBhvr>
                                      <p:to>
                                        <p:strVal val="visible"/>
                                      </p:to>
                                    </p:set>
                                    <p:animEffect transition="in" filter="wipe(left)">
                                      <p:cBhvr>
                                        <p:cTn id="23" dur="500"/>
                                        <p:tgtEl>
                                          <p:spTgt spid="29699">
                                            <p:txEl>
                                              <p:pRg st="4" end="4"/>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9699">
                                            <p:txEl>
                                              <p:pRg st="5" end="5"/>
                                            </p:txEl>
                                          </p:spTgt>
                                        </p:tgtEl>
                                        <p:attrNameLst>
                                          <p:attrName>style.visibility</p:attrName>
                                        </p:attrNameLst>
                                      </p:cBhvr>
                                      <p:to>
                                        <p:strVal val="visible"/>
                                      </p:to>
                                    </p:set>
                                    <p:animEffect transition="in" filter="wipe(left)">
                                      <p:cBhvr>
                                        <p:cTn id="26" dur="500"/>
                                        <p:tgtEl>
                                          <p:spTgt spid="296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autoUpdateAnimBg="0" advAuto="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7" name="Rectangle 3"/>
          <p:cNvSpPr>
            <a:spLocks noGrp="1" noChangeArrowheads="1"/>
          </p:cNvSpPr>
          <p:nvPr>
            <p:ph type="title" idx="4294967295"/>
          </p:nvPr>
        </p:nvSpPr>
        <p:spPr>
          <a:xfrm>
            <a:off x="762000" y="0"/>
            <a:ext cx="7772400" cy="1143000"/>
          </a:xfrm>
        </p:spPr>
        <p:txBody>
          <a:bodyPr/>
          <a:lstStyle/>
          <a:p>
            <a:r>
              <a:rPr lang="en-US" sz="2400" dirty="0" smtClean="0"/>
              <a:t>Eligibility </a:t>
            </a:r>
            <a:r>
              <a:rPr lang="en-US" sz="2400" dirty="0"/>
              <a:t>for Public Housing and the Effect on Housing Consumption</a:t>
            </a:r>
          </a:p>
        </p:txBody>
      </p:sp>
      <p:sp>
        <p:nvSpPr>
          <p:cNvPr id="6193" name="Rectangle 49"/>
          <p:cNvSpPr>
            <a:spLocks noChangeArrowheads="1"/>
          </p:cNvSpPr>
          <p:nvPr/>
        </p:nvSpPr>
        <p:spPr bwMode="auto">
          <a:xfrm rot="16200000">
            <a:off x="-1816894" y="3069432"/>
            <a:ext cx="4516437" cy="793750"/>
          </a:xfrm>
          <a:prstGeom prst="rect">
            <a:avLst/>
          </a:prstGeom>
          <a:noFill/>
          <a:ln w="9525">
            <a:noFill/>
            <a:miter lim="800000"/>
            <a:headEnd/>
            <a:tailEnd/>
          </a:ln>
        </p:spPr>
        <p:txBody>
          <a:bodyPr wrap="none" lIns="0" tIns="0" rIns="0" bIns="0">
            <a:spAutoFit/>
          </a:bodyPr>
          <a:lstStyle/>
          <a:p>
            <a:pPr algn="ctr"/>
            <a:r>
              <a:rPr lang="en-US" sz="2600" b="1">
                <a:solidFill>
                  <a:srgbClr val="660066"/>
                </a:solidFill>
                <a:latin typeface="Arial" charset="0"/>
              </a:rPr>
              <a:t>Expenditure on Other Goods</a:t>
            </a:r>
          </a:p>
          <a:p>
            <a:pPr algn="ctr"/>
            <a:r>
              <a:rPr lang="en-US" sz="2600" b="1">
                <a:solidFill>
                  <a:srgbClr val="660066"/>
                </a:solidFill>
                <a:latin typeface="Arial" charset="0"/>
              </a:rPr>
              <a:t> per Month (Dollars) </a:t>
            </a:r>
            <a:endParaRPr lang="en-US"/>
          </a:p>
        </p:txBody>
      </p:sp>
      <p:sp>
        <p:nvSpPr>
          <p:cNvPr id="6194" name="Rectangle 50"/>
          <p:cNvSpPr>
            <a:spLocks noChangeArrowheads="1"/>
          </p:cNvSpPr>
          <p:nvPr/>
        </p:nvSpPr>
        <p:spPr bwMode="auto">
          <a:xfrm>
            <a:off x="1465263" y="6208713"/>
            <a:ext cx="7485062" cy="396875"/>
          </a:xfrm>
          <a:prstGeom prst="rect">
            <a:avLst/>
          </a:prstGeom>
          <a:noFill/>
          <a:ln w="9525">
            <a:noFill/>
            <a:miter lim="800000"/>
            <a:headEnd/>
            <a:tailEnd/>
          </a:ln>
        </p:spPr>
        <p:txBody>
          <a:bodyPr wrap="none" lIns="0" tIns="0" rIns="0" bIns="0">
            <a:spAutoFit/>
          </a:bodyPr>
          <a:lstStyle/>
          <a:p>
            <a:r>
              <a:rPr lang="en-US" sz="2600" b="1">
                <a:solidFill>
                  <a:srgbClr val="660066"/>
                </a:solidFill>
                <a:latin typeface="Arial" charset="0"/>
              </a:rPr>
              <a:t>Housing per Month (Number of Rooms Rented) </a:t>
            </a:r>
            <a:endParaRPr lang="en-US"/>
          </a:p>
        </p:txBody>
      </p:sp>
      <p:sp>
        <p:nvSpPr>
          <p:cNvPr id="6195" name="Rectangle 51"/>
          <p:cNvSpPr>
            <a:spLocks noChangeArrowheads="1"/>
          </p:cNvSpPr>
          <p:nvPr/>
        </p:nvSpPr>
        <p:spPr bwMode="auto">
          <a:xfrm>
            <a:off x="2087563" y="5862638"/>
            <a:ext cx="27622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0 </a:t>
            </a:r>
            <a:endParaRPr lang="en-US">
              <a:solidFill>
                <a:srgbClr val="660066"/>
              </a:solidFill>
            </a:endParaRPr>
          </a:p>
        </p:txBody>
      </p:sp>
      <p:sp>
        <p:nvSpPr>
          <p:cNvPr id="6199" name="Rectangle 55"/>
          <p:cNvSpPr>
            <a:spLocks noChangeArrowheads="1"/>
          </p:cNvSpPr>
          <p:nvPr/>
        </p:nvSpPr>
        <p:spPr bwMode="auto">
          <a:xfrm>
            <a:off x="871538" y="1895475"/>
            <a:ext cx="1112837"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800 = </a:t>
            </a:r>
            <a:r>
              <a:rPr lang="en-US" sz="2600" i="1">
                <a:solidFill>
                  <a:srgbClr val="660066"/>
                </a:solidFill>
                <a:latin typeface="Arial" charset="0"/>
              </a:rPr>
              <a:t>I</a:t>
            </a:r>
            <a:r>
              <a:rPr lang="en-US" sz="2600">
                <a:solidFill>
                  <a:srgbClr val="660066"/>
                </a:solidFill>
                <a:latin typeface="Arial" charset="0"/>
              </a:rPr>
              <a:t> </a:t>
            </a:r>
            <a:endParaRPr lang="en-US"/>
          </a:p>
        </p:txBody>
      </p:sp>
      <p:sp>
        <p:nvSpPr>
          <p:cNvPr id="6200" name="Rectangle 56"/>
          <p:cNvSpPr>
            <a:spLocks noChangeArrowheads="1"/>
          </p:cNvSpPr>
          <p:nvPr/>
        </p:nvSpPr>
        <p:spPr bwMode="auto">
          <a:xfrm>
            <a:off x="1617663" y="2573338"/>
            <a:ext cx="366712"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M </a:t>
            </a:r>
            <a:endParaRPr lang="en-US" i="1"/>
          </a:p>
        </p:txBody>
      </p:sp>
      <p:sp>
        <p:nvSpPr>
          <p:cNvPr id="6201" name="Rectangle 57"/>
          <p:cNvSpPr>
            <a:spLocks noChangeArrowheads="1"/>
          </p:cNvSpPr>
          <p:nvPr/>
        </p:nvSpPr>
        <p:spPr bwMode="auto">
          <a:xfrm>
            <a:off x="1654175" y="3251200"/>
            <a:ext cx="33020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H </a:t>
            </a:r>
            <a:endParaRPr lang="en-US" i="1"/>
          </a:p>
        </p:txBody>
      </p:sp>
      <p:sp>
        <p:nvSpPr>
          <p:cNvPr id="6202" name="Rectangle 58"/>
          <p:cNvSpPr>
            <a:spLocks noChangeArrowheads="1"/>
          </p:cNvSpPr>
          <p:nvPr/>
        </p:nvSpPr>
        <p:spPr bwMode="auto">
          <a:xfrm>
            <a:off x="762000" y="3762375"/>
            <a:ext cx="122237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 400= </a:t>
            </a:r>
            <a:r>
              <a:rPr lang="en-US" sz="2600" i="1">
                <a:solidFill>
                  <a:srgbClr val="660066"/>
                </a:solidFill>
                <a:latin typeface="Arial" charset="0"/>
              </a:rPr>
              <a:t>F</a:t>
            </a:r>
            <a:r>
              <a:rPr lang="en-US" sz="2600">
                <a:solidFill>
                  <a:srgbClr val="660066"/>
                </a:solidFill>
                <a:latin typeface="Arial" charset="0"/>
              </a:rPr>
              <a:t> </a:t>
            </a:r>
            <a:endParaRPr lang="en-US"/>
          </a:p>
        </p:txBody>
      </p:sp>
      <p:sp>
        <p:nvSpPr>
          <p:cNvPr id="6203" name="Rectangle 59"/>
          <p:cNvSpPr>
            <a:spLocks noChangeArrowheads="1"/>
          </p:cNvSpPr>
          <p:nvPr/>
        </p:nvSpPr>
        <p:spPr bwMode="auto">
          <a:xfrm>
            <a:off x="3373438" y="3513138"/>
            <a:ext cx="257175"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J </a:t>
            </a:r>
            <a:endParaRPr lang="en-US"/>
          </a:p>
        </p:txBody>
      </p:sp>
      <p:sp>
        <p:nvSpPr>
          <p:cNvPr id="6204" name="Rectangle 60"/>
          <p:cNvSpPr>
            <a:spLocks noChangeArrowheads="1"/>
          </p:cNvSpPr>
          <p:nvPr/>
        </p:nvSpPr>
        <p:spPr bwMode="auto">
          <a:xfrm>
            <a:off x="7588250" y="5295900"/>
            <a:ext cx="312738"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B </a:t>
            </a:r>
            <a:endParaRPr lang="en-US"/>
          </a:p>
        </p:txBody>
      </p:sp>
      <p:sp>
        <p:nvSpPr>
          <p:cNvPr id="6205" name="Rectangle 61"/>
          <p:cNvSpPr>
            <a:spLocks noChangeArrowheads="1"/>
          </p:cNvSpPr>
          <p:nvPr/>
        </p:nvSpPr>
        <p:spPr bwMode="auto">
          <a:xfrm>
            <a:off x="6524625" y="5295900"/>
            <a:ext cx="312738"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A </a:t>
            </a:r>
            <a:endParaRPr lang="en-US"/>
          </a:p>
        </p:txBody>
      </p:sp>
      <p:sp>
        <p:nvSpPr>
          <p:cNvPr id="6206" name="Rectangle 62"/>
          <p:cNvSpPr>
            <a:spLocks noChangeArrowheads="1"/>
          </p:cNvSpPr>
          <p:nvPr/>
        </p:nvSpPr>
        <p:spPr bwMode="auto">
          <a:xfrm>
            <a:off x="2322513" y="2863850"/>
            <a:ext cx="644525" cy="396875"/>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210 </a:t>
            </a:r>
            <a:endParaRPr lang="en-US"/>
          </a:p>
        </p:txBody>
      </p:sp>
      <p:sp>
        <p:nvSpPr>
          <p:cNvPr id="6207" name="Rectangle 63"/>
          <p:cNvSpPr>
            <a:spLocks noChangeArrowheads="1"/>
          </p:cNvSpPr>
          <p:nvPr/>
        </p:nvSpPr>
        <p:spPr bwMode="auto">
          <a:xfrm>
            <a:off x="2284413" y="1905000"/>
            <a:ext cx="644525" cy="396875"/>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210 </a:t>
            </a:r>
            <a:endParaRPr lang="en-US"/>
          </a:p>
        </p:txBody>
      </p:sp>
      <p:sp>
        <p:nvSpPr>
          <p:cNvPr id="6208" name="Rectangle 64"/>
          <p:cNvSpPr>
            <a:spLocks noChangeArrowheads="1"/>
          </p:cNvSpPr>
          <p:nvPr/>
        </p:nvSpPr>
        <p:spPr bwMode="auto">
          <a:xfrm>
            <a:off x="4216400" y="5862638"/>
            <a:ext cx="27622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4 </a:t>
            </a:r>
            <a:endParaRPr lang="en-US">
              <a:solidFill>
                <a:srgbClr val="660066"/>
              </a:solidFill>
            </a:endParaRPr>
          </a:p>
        </p:txBody>
      </p:sp>
      <p:sp>
        <p:nvSpPr>
          <p:cNvPr id="6209" name="Rectangle 65"/>
          <p:cNvSpPr>
            <a:spLocks noChangeArrowheads="1"/>
          </p:cNvSpPr>
          <p:nvPr/>
        </p:nvSpPr>
        <p:spPr bwMode="auto">
          <a:xfrm>
            <a:off x="3870325" y="3995738"/>
            <a:ext cx="433388"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r>
              <a:rPr lang="en-US" sz="2600" baseline="-25000">
                <a:solidFill>
                  <a:srgbClr val="000000"/>
                </a:solidFill>
                <a:latin typeface="Arial" charset="0"/>
              </a:rPr>
              <a:t>1</a:t>
            </a:r>
            <a:r>
              <a:rPr lang="en-US" sz="2600" i="1">
                <a:solidFill>
                  <a:srgbClr val="000000"/>
                </a:solidFill>
                <a:latin typeface="Arial" charset="0"/>
              </a:rPr>
              <a:t> </a:t>
            </a:r>
            <a:endParaRPr lang="en-US"/>
          </a:p>
        </p:txBody>
      </p:sp>
      <p:sp>
        <p:nvSpPr>
          <p:cNvPr id="6211" name="Rectangle 67"/>
          <p:cNvSpPr>
            <a:spLocks noChangeArrowheads="1"/>
          </p:cNvSpPr>
          <p:nvPr/>
        </p:nvSpPr>
        <p:spPr bwMode="auto">
          <a:xfrm>
            <a:off x="5599113" y="4508500"/>
            <a:ext cx="450850"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U</a:t>
            </a:r>
            <a:r>
              <a:rPr lang="en-US" sz="2600" baseline="-25000">
                <a:solidFill>
                  <a:srgbClr val="000000"/>
                </a:solidFill>
                <a:latin typeface="Arial" charset="0"/>
              </a:rPr>
              <a:t>1</a:t>
            </a:r>
            <a:r>
              <a:rPr lang="en-US" sz="2600" i="1">
                <a:solidFill>
                  <a:srgbClr val="000000"/>
                </a:solidFill>
                <a:latin typeface="Arial" charset="0"/>
              </a:rPr>
              <a:t> </a:t>
            </a:r>
            <a:endParaRPr lang="en-US"/>
          </a:p>
        </p:txBody>
      </p:sp>
      <p:sp>
        <p:nvSpPr>
          <p:cNvPr id="6213" name="Rectangle 69"/>
          <p:cNvSpPr>
            <a:spLocks noChangeArrowheads="1"/>
          </p:cNvSpPr>
          <p:nvPr/>
        </p:nvSpPr>
        <p:spPr bwMode="auto">
          <a:xfrm>
            <a:off x="6538913" y="4521200"/>
            <a:ext cx="450850"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U</a:t>
            </a:r>
            <a:r>
              <a:rPr lang="en-US" sz="2600" baseline="-25000">
                <a:solidFill>
                  <a:srgbClr val="000000"/>
                </a:solidFill>
                <a:latin typeface="Arial" charset="0"/>
              </a:rPr>
              <a:t>2</a:t>
            </a:r>
            <a:r>
              <a:rPr lang="en-US" sz="2600" i="1">
                <a:solidFill>
                  <a:srgbClr val="000000"/>
                </a:solidFill>
                <a:latin typeface="Arial" charset="0"/>
              </a:rPr>
              <a:t> </a:t>
            </a:r>
            <a:endParaRPr lang="en-US"/>
          </a:p>
        </p:txBody>
      </p:sp>
      <p:sp>
        <p:nvSpPr>
          <p:cNvPr id="6215" name="Rectangle 71"/>
          <p:cNvSpPr>
            <a:spLocks noChangeArrowheads="1"/>
          </p:cNvSpPr>
          <p:nvPr/>
        </p:nvSpPr>
        <p:spPr bwMode="auto">
          <a:xfrm>
            <a:off x="6745288" y="4189413"/>
            <a:ext cx="450850"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U</a:t>
            </a:r>
            <a:r>
              <a:rPr lang="en-US" sz="2600" baseline="-25000">
                <a:solidFill>
                  <a:srgbClr val="000000"/>
                </a:solidFill>
                <a:latin typeface="Arial" charset="0"/>
              </a:rPr>
              <a:t>3</a:t>
            </a:r>
            <a:r>
              <a:rPr lang="en-US" sz="2600" i="1">
                <a:solidFill>
                  <a:srgbClr val="000000"/>
                </a:solidFill>
                <a:latin typeface="Arial" charset="0"/>
              </a:rPr>
              <a:t> </a:t>
            </a:r>
            <a:endParaRPr lang="en-US"/>
          </a:p>
        </p:txBody>
      </p:sp>
      <p:sp>
        <p:nvSpPr>
          <p:cNvPr id="6217" name="Rectangle 73"/>
          <p:cNvSpPr>
            <a:spLocks noChangeArrowheads="1"/>
          </p:cNvSpPr>
          <p:nvPr/>
        </p:nvSpPr>
        <p:spPr bwMode="auto">
          <a:xfrm>
            <a:off x="1736725" y="1219200"/>
            <a:ext cx="24765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I</a:t>
            </a:r>
            <a:r>
              <a:rPr lang="en-US" sz="2600">
                <a:solidFill>
                  <a:srgbClr val="660066"/>
                </a:solidFill>
                <a:latin typeface="Arial" charset="0"/>
              </a:rPr>
              <a:t>' </a:t>
            </a:r>
            <a:endParaRPr lang="en-US"/>
          </a:p>
        </p:txBody>
      </p:sp>
      <p:sp>
        <p:nvSpPr>
          <p:cNvPr id="6218" name="Line 74"/>
          <p:cNvSpPr>
            <a:spLocks noChangeShapeType="1"/>
          </p:cNvSpPr>
          <p:nvPr/>
        </p:nvSpPr>
        <p:spPr bwMode="auto">
          <a:xfrm>
            <a:off x="2101850" y="1371600"/>
            <a:ext cx="5376863" cy="4325938"/>
          </a:xfrm>
          <a:prstGeom prst="line">
            <a:avLst/>
          </a:prstGeom>
          <a:noFill/>
          <a:ln w="82550">
            <a:solidFill>
              <a:srgbClr val="000000"/>
            </a:solidFill>
            <a:round/>
            <a:headEnd/>
            <a:tailEnd/>
          </a:ln>
        </p:spPr>
        <p:txBody>
          <a:bodyPr/>
          <a:lstStyle/>
          <a:p>
            <a:endParaRPr lang="en-US"/>
          </a:p>
        </p:txBody>
      </p:sp>
      <p:sp>
        <p:nvSpPr>
          <p:cNvPr id="6219" name="Line 75"/>
          <p:cNvSpPr>
            <a:spLocks noChangeShapeType="1"/>
          </p:cNvSpPr>
          <p:nvPr/>
        </p:nvSpPr>
        <p:spPr bwMode="auto">
          <a:xfrm>
            <a:off x="2101850" y="2144713"/>
            <a:ext cx="4311650" cy="3552825"/>
          </a:xfrm>
          <a:prstGeom prst="line">
            <a:avLst/>
          </a:prstGeom>
          <a:noFill/>
          <a:ln w="82550">
            <a:solidFill>
              <a:srgbClr val="000000"/>
            </a:solidFill>
            <a:round/>
            <a:headEnd/>
            <a:tailEnd/>
          </a:ln>
        </p:spPr>
        <p:txBody>
          <a:bodyPr/>
          <a:lstStyle/>
          <a:p>
            <a:endParaRPr lang="en-US"/>
          </a:p>
        </p:txBody>
      </p:sp>
      <p:grpSp>
        <p:nvGrpSpPr>
          <p:cNvPr id="2" name="Group 79"/>
          <p:cNvGrpSpPr>
            <a:grpSpLocks/>
          </p:cNvGrpSpPr>
          <p:nvPr/>
        </p:nvGrpSpPr>
        <p:grpSpPr bwMode="auto">
          <a:xfrm>
            <a:off x="2101850" y="3457575"/>
            <a:ext cx="2625725" cy="2239963"/>
            <a:chOff x="1324" y="2326"/>
            <a:chExt cx="1654" cy="1411"/>
          </a:xfrm>
        </p:grpSpPr>
        <p:sp>
          <p:nvSpPr>
            <p:cNvPr id="6221" name="Freeform 77"/>
            <p:cNvSpPr>
              <a:spLocks/>
            </p:cNvSpPr>
            <p:nvPr/>
          </p:nvSpPr>
          <p:spPr bwMode="auto">
            <a:xfrm>
              <a:off x="1324" y="2631"/>
              <a:ext cx="1384" cy="1106"/>
            </a:xfrm>
            <a:custGeom>
              <a:avLst/>
              <a:gdLst/>
              <a:ahLst/>
              <a:cxnLst>
                <a:cxn ang="0">
                  <a:pos x="0" y="0"/>
                </a:cxn>
                <a:cxn ang="0">
                  <a:pos x="1384" y="0"/>
                </a:cxn>
                <a:cxn ang="0">
                  <a:pos x="1384" y="1106"/>
                </a:cxn>
              </a:cxnLst>
              <a:rect l="0" t="0" r="r" b="b"/>
              <a:pathLst>
                <a:path w="1384" h="1106">
                  <a:moveTo>
                    <a:pt x="0" y="0"/>
                  </a:moveTo>
                  <a:lnTo>
                    <a:pt x="1384" y="0"/>
                  </a:lnTo>
                  <a:lnTo>
                    <a:pt x="1384" y="1106"/>
                  </a:lnTo>
                </a:path>
              </a:pathLst>
            </a:custGeom>
            <a:noFill/>
            <a:ln w="82550" cap="rnd">
              <a:solidFill>
                <a:srgbClr val="006600"/>
              </a:solidFill>
              <a:prstDash val="sysDot"/>
              <a:round/>
              <a:headEnd/>
              <a:tailEnd/>
            </a:ln>
          </p:spPr>
          <p:txBody>
            <a:bodyPr/>
            <a:lstStyle/>
            <a:p>
              <a:endParaRPr lang="en-US"/>
            </a:p>
          </p:txBody>
        </p:sp>
        <p:sp>
          <p:nvSpPr>
            <p:cNvPr id="6222" name="Freeform 78"/>
            <p:cNvSpPr>
              <a:spLocks/>
            </p:cNvSpPr>
            <p:nvPr/>
          </p:nvSpPr>
          <p:spPr bwMode="auto">
            <a:xfrm>
              <a:off x="1324" y="2326"/>
              <a:ext cx="1654" cy="1411"/>
            </a:xfrm>
            <a:custGeom>
              <a:avLst/>
              <a:gdLst/>
              <a:ahLst/>
              <a:cxnLst>
                <a:cxn ang="0">
                  <a:pos x="0" y="0"/>
                </a:cxn>
                <a:cxn ang="0">
                  <a:pos x="1654" y="0"/>
                </a:cxn>
                <a:cxn ang="0">
                  <a:pos x="1654" y="1411"/>
                </a:cxn>
              </a:cxnLst>
              <a:rect l="0" t="0" r="r" b="b"/>
              <a:pathLst>
                <a:path w="1654" h="1411">
                  <a:moveTo>
                    <a:pt x="0" y="0"/>
                  </a:moveTo>
                  <a:lnTo>
                    <a:pt x="1654" y="0"/>
                  </a:lnTo>
                  <a:lnTo>
                    <a:pt x="1654" y="1411"/>
                  </a:lnTo>
                </a:path>
              </a:pathLst>
            </a:custGeom>
            <a:noFill/>
            <a:ln w="82550" cap="rnd">
              <a:solidFill>
                <a:srgbClr val="006600"/>
              </a:solidFill>
              <a:prstDash val="sysDot"/>
              <a:round/>
              <a:headEnd/>
              <a:tailEnd/>
            </a:ln>
          </p:spPr>
          <p:txBody>
            <a:bodyPr/>
            <a:lstStyle/>
            <a:p>
              <a:endParaRPr lang="en-US"/>
            </a:p>
          </p:txBody>
        </p:sp>
      </p:grpSp>
      <p:sp>
        <p:nvSpPr>
          <p:cNvPr id="6227" name="Line 83"/>
          <p:cNvSpPr>
            <a:spLocks noChangeShapeType="1"/>
          </p:cNvSpPr>
          <p:nvPr/>
        </p:nvSpPr>
        <p:spPr bwMode="auto">
          <a:xfrm flipV="1">
            <a:off x="3690938" y="3444875"/>
            <a:ext cx="1587" cy="2252663"/>
          </a:xfrm>
          <a:prstGeom prst="line">
            <a:avLst/>
          </a:prstGeom>
          <a:noFill/>
          <a:ln w="82550" cap="rnd">
            <a:solidFill>
              <a:srgbClr val="006600"/>
            </a:solidFill>
            <a:prstDash val="sysDot"/>
            <a:round/>
            <a:headEnd/>
            <a:tailEnd/>
          </a:ln>
        </p:spPr>
        <p:txBody>
          <a:bodyPr/>
          <a:lstStyle/>
          <a:p>
            <a:endParaRPr lang="en-US"/>
          </a:p>
        </p:txBody>
      </p:sp>
      <p:sp>
        <p:nvSpPr>
          <p:cNvPr id="6228" name="Freeform 84"/>
          <p:cNvSpPr>
            <a:spLocks/>
          </p:cNvSpPr>
          <p:nvPr/>
        </p:nvSpPr>
        <p:spPr bwMode="auto">
          <a:xfrm>
            <a:off x="2101850" y="2628900"/>
            <a:ext cx="1589088" cy="815975"/>
          </a:xfrm>
          <a:custGeom>
            <a:avLst/>
            <a:gdLst/>
            <a:ahLst/>
            <a:cxnLst>
              <a:cxn ang="0">
                <a:pos x="1001" y="514"/>
              </a:cxn>
              <a:cxn ang="0">
                <a:pos x="1001" y="0"/>
              </a:cxn>
              <a:cxn ang="0">
                <a:pos x="0" y="0"/>
              </a:cxn>
            </a:cxnLst>
            <a:rect l="0" t="0" r="r" b="b"/>
            <a:pathLst>
              <a:path w="1001" h="514">
                <a:moveTo>
                  <a:pt x="1001" y="514"/>
                </a:moveTo>
                <a:lnTo>
                  <a:pt x="1001" y="0"/>
                </a:lnTo>
                <a:lnTo>
                  <a:pt x="0" y="0"/>
                </a:lnTo>
              </a:path>
            </a:pathLst>
          </a:custGeom>
          <a:noFill/>
          <a:ln w="82550" cap="rnd">
            <a:solidFill>
              <a:srgbClr val="006600"/>
            </a:solidFill>
            <a:prstDash val="sysDot"/>
            <a:round/>
            <a:headEnd/>
            <a:tailEnd/>
          </a:ln>
        </p:spPr>
        <p:txBody>
          <a:bodyPr/>
          <a:lstStyle/>
          <a:p>
            <a:endParaRPr lang="en-US"/>
          </a:p>
        </p:txBody>
      </p:sp>
      <p:sp>
        <p:nvSpPr>
          <p:cNvPr id="6229" name="Rectangle 85"/>
          <p:cNvSpPr>
            <a:spLocks noChangeArrowheads="1"/>
          </p:cNvSpPr>
          <p:nvPr/>
        </p:nvSpPr>
        <p:spPr bwMode="auto">
          <a:xfrm>
            <a:off x="2584450" y="5862638"/>
            <a:ext cx="27622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1 </a:t>
            </a:r>
            <a:endParaRPr lang="en-US">
              <a:solidFill>
                <a:srgbClr val="660066"/>
              </a:solidFill>
            </a:endParaRPr>
          </a:p>
        </p:txBody>
      </p:sp>
      <p:sp>
        <p:nvSpPr>
          <p:cNvPr id="6230" name="Rectangle 86"/>
          <p:cNvSpPr>
            <a:spLocks noChangeArrowheads="1"/>
          </p:cNvSpPr>
          <p:nvPr/>
        </p:nvSpPr>
        <p:spPr bwMode="auto">
          <a:xfrm>
            <a:off x="3579813" y="5862638"/>
            <a:ext cx="27622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3 </a:t>
            </a:r>
            <a:endParaRPr lang="en-US">
              <a:solidFill>
                <a:srgbClr val="660066"/>
              </a:solidFill>
            </a:endParaRPr>
          </a:p>
        </p:txBody>
      </p:sp>
      <p:sp>
        <p:nvSpPr>
          <p:cNvPr id="6231" name="Rectangle 87"/>
          <p:cNvSpPr>
            <a:spLocks noChangeArrowheads="1"/>
          </p:cNvSpPr>
          <p:nvPr/>
        </p:nvSpPr>
        <p:spPr bwMode="auto">
          <a:xfrm>
            <a:off x="3082925" y="5862638"/>
            <a:ext cx="27622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2 </a:t>
            </a:r>
            <a:endParaRPr lang="en-US">
              <a:solidFill>
                <a:srgbClr val="660066"/>
              </a:solidFill>
            </a:endParaRPr>
          </a:p>
        </p:txBody>
      </p:sp>
      <p:sp>
        <p:nvSpPr>
          <p:cNvPr id="6232" name="Rectangle 88"/>
          <p:cNvSpPr>
            <a:spLocks noChangeArrowheads="1"/>
          </p:cNvSpPr>
          <p:nvPr/>
        </p:nvSpPr>
        <p:spPr bwMode="auto">
          <a:xfrm>
            <a:off x="4630738" y="5862638"/>
            <a:ext cx="27622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5 </a:t>
            </a:r>
            <a:endParaRPr lang="en-US">
              <a:solidFill>
                <a:srgbClr val="660066"/>
              </a:solidFill>
            </a:endParaRPr>
          </a:p>
        </p:txBody>
      </p:sp>
      <p:sp>
        <p:nvSpPr>
          <p:cNvPr id="6233" name="Rectangle 89"/>
          <p:cNvSpPr>
            <a:spLocks noChangeArrowheads="1"/>
          </p:cNvSpPr>
          <p:nvPr/>
        </p:nvSpPr>
        <p:spPr bwMode="auto">
          <a:xfrm>
            <a:off x="5059363" y="5862638"/>
            <a:ext cx="27622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6 </a:t>
            </a:r>
            <a:endParaRPr lang="en-US">
              <a:solidFill>
                <a:srgbClr val="660066"/>
              </a:solidFill>
            </a:endParaRPr>
          </a:p>
        </p:txBody>
      </p:sp>
      <p:sp>
        <p:nvSpPr>
          <p:cNvPr id="6234" name="Rectangle 90"/>
          <p:cNvSpPr>
            <a:spLocks noChangeArrowheads="1"/>
          </p:cNvSpPr>
          <p:nvPr/>
        </p:nvSpPr>
        <p:spPr bwMode="auto">
          <a:xfrm>
            <a:off x="5487988" y="5862638"/>
            <a:ext cx="27622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7 </a:t>
            </a:r>
            <a:endParaRPr lang="en-US">
              <a:solidFill>
                <a:srgbClr val="660066"/>
              </a:solidFill>
            </a:endParaRPr>
          </a:p>
        </p:txBody>
      </p:sp>
      <p:sp>
        <p:nvSpPr>
          <p:cNvPr id="6235" name="Freeform 91"/>
          <p:cNvSpPr>
            <a:spLocks/>
          </p:cNvSpPr>
          <p:nvPr/>
        </p:nvSpPr>
        <p:spPr bwMode="auto">
          <a:xfrm>
            <a:off x="2101850" y="901700"/>
            <a:ext cx="6592888" cy="4795838"/>
          </a:xfrm>
          <a:custGeom>
            <a:avLst/>
            <a:gdLst/>
            <a:ahLst/>
            <a:cxnLst>
              <a:cxn ang="0">
                <a:pos x="0" y="0"/>
              </a:cxn>
              <a:cxn ang="0">
                <a:pos x="0" y="3021"/>
              </a:cxn>
              <a:cxn ang="0">
                <a:pos x="4153" y="3021"/>
              </a:cxn>
            </a:cxnLst>
            <a:rect l="0" t="0" r="r" b="b"/>
            <a:pathLst>
              <a:path w="4153" h="3021">
                <a:moveTo>
                  <a:pt x="0" y="0"/>
                </a:moveTo>
                <a:lnTo>
                  <a:pt x="0" y="3021"/>
                </a:lnTo>
                <a:lnTo>
                  <a:pt x="4153" y="3021"/>
                </a:lnTo>
              </a:path>
            </a:pathLst>
          </a:custGeom>
          <a:noFill/>
          <a:ln w="82550">
            <a:solidFill>
              <a:srgbClr val="000000"/>
            </a:solidFill>
            <a:prstDash val="solid"/>
            <a:round/>
            <a:headEnd/>
            <a:tailEnd/>
          </a:ln>
        </p:spPr>
        <p:txBody>
          <a:bodyPr/>
          <a:lstStyle/>
          <a:p>
            <a:endParaRPr lang="en-US"/>
          </a:p>
        </p:txBody>
      </p:sp>
      <p:sp>
        <p:nvSpPr>
          <p:cNvPr id="6236" name="Oval 92"/>
          <p:cNvSpPr>
            <a:spLocks noChangeArrowheads="1"/>
          </p:cNvSpPr>
          <p:nvPr/>
        </p:nvSpPr>
        <p:spPr bwMode="auto">
          <a:xfrm>
            <a:off x="6316663" y="5584825"/>
            <a:ext cx="166687" cy="182563"/>
          </a:xfrm>
          <a:prstGeom prst="ellipse">
            <a:avLst/>
          </a:prstGeom>
          <a:solidFill>
            <a:srgbClr val="660066"/>
          </a:solidFill>
          <a:ln w="26988">
            <a:solidFill>
              <a:srgbClr val="660066"/>
            </a:solidFill>
            <a:round/>
            <a:headEnd/>
            <a:tailEnd/>
          </a:ln>
        </p:spPr>
        <p:txBody>
          <a:bodyPr/>
          <a:lstStyle/>
          <a:p>
            <a:endParaRPr lang="en-US"/>
          </a:p>
        </p:txBody>
      </p:sp>
      <p:sp>
        <p:nvSpPr>
          <p:cNvPr id="6237" name="Oval 93"/>
          <p:cNvSpPr>
            <a:spLocks noChangeArrowheads="1"/>
          </p:cNvSpPr>
          <p:nvPr/>
        </p:nvSpPr>
        <p:spPr bwMode="auto">
          <a:xfrm>
            <a:off x="7380288" y="5584825"/>
            <a:ext cx="168275" cy="182563"/>
          </a:xfrm>
          <a:prstGeom prst="ellipse">
            <a:avLst/>
          </a:prstGeom>
          <a:solidFill>
            <a:srgbClr val="660066"/>
          </a:solidFill>
          <a:ln w="26988">
            <a:solidFill>
              <a:srgbClr val="660066"/>
            </a:solidFill>
            <a:round/>
            <a:headEnd/>
            <a:tailEnd/>
          </a:ln>
        </p:spPr>
        <p:txBody>
          <a:bodyPr/>
          <a:lstStyle/>
          <a:p>
            <a:endParaRPr lang="en-US"/>
          </a:p>
        </p:txBody>
      </p:sp>
      <p:sp>
        <p:nvSpPr>
          <p:cNvPr id="6247" name="AutoShape 103"/>
          <p:cNvSpPr>
            <a:spLocks/>
          </p:cNvSpPr>
          <p:nvPr/>
        </p:nvSpPr>
        <p:spPr bwMode="auto">
          <a:xfrm>
            <a:off x="2171700" y="1524000"/>
            <a:ext cx="76200" cy="609600"/>
          </a:xfrm>
          <a:prstGeom prst="rightBrace">
            <a:avLst>
              <a:gd name="adj1" fmla="val 66667"/>
              <a:gd name="adj2" fmla="val 50000"/>
            </a:avLst>
          </a:prstGeom>
          <a:noFill/>
          <a:ln w="28575">
            <a:solidFill>
              <a:schemeClr val="tx1"/>
            </a:solidFill>
            <a:round/>
            <a:headEnd/>
            <a:tailEnd/>
          </a:ln>
          <a:effectLst/>
        </p:spPr>
        <p:txBody>
          <a:bodyPr wrap="none" anchor="ctr"/>
          <a:lstStyle/>
          <a:p>
            <a:endParaRPr lang="en-US"/>
          </a:p>
        </p:txBody>
      </p:sp>
      <p:sp>
        <p:nvSpPr>
          <p:cNvPr id="6248" name="AutoShape 104"/>
          <p:cNvSpPr>
            <a:spLocks/>
          </p:cNvSpPr>
          <p:nvPr/>
        </p:nvSpPr>
        <p:spPr bwMode="auto">
          <a:xfrm>
            <a:off x="1905000" y="2241550"/>
            <a:ext cx="76200" cy="381000"/>
          </a:xfrm>
          <a:prstGeom prst="leftBrace">
            <a:avLst>
              <a:gd name="adj1" fmla="val 41667"/>
              <a:gd name="adj2" fmla="val 50000"/>
            </a:avLst>
          </a:prstGeom>
          <a:noFill/>
          <a:ln w="28575">
            <a:solidFill>
              <a:schemeClr val="tx1"/>
            </a:solidFill>
            <a:round/>
            <a:headEnd/>
            <a:tailEnd/>
          </a:ln>
          <a:effectLst/>
        </p:spPr>
        <p:txBody>
          <a:bodyPr wrap="none" anchor="ctr"/>
          <a:lstStyle/>
          <a:p>
            <a:endParaRPr lang="en-US"/>
          </a:p>
        </p:txBody>
      </p:sp>
      <p:sp>
        <p:nvSpPr>
          <p:cNvPr id="6249" name="AutoShape 105"/>
          <p:cNvSpPr>
            <a:spLocks/>
          </p:cNvSpPr>
          <p:nvPr/>
        </p:nvSpPr>
        <p:spPr bwMode="auto">
          <a:xfrm>
            <a:off x="2190750" y="2743200"/>
            <a:ext cx="76200" cy="609600"/>
          </a:xfrm>
          <a:prstGeom prst="rightBrace">
            <a:avLst>
              <a:gd name="adj1" fmla="val 66667"/>
              <a:gd name="adj2" fmla="val 50000"/>
            </a:avLst>
          </a:prstGeom>
          <a:noFill/>
          <a:ln w="28575">
            <a:solidFill>
              <a:schemeClr val="tx1"/>
            </a:solidFill>
            <a:round/>
            <a:headEnd/>
            <a:tailEnd/>
          </a:ln>
          <a:effectLst/>
        </p:spPr>
        <p:txBody>
          <a:bodyPr wrap="none" anchor="ctr"/>
          <a:lstStyle/>
          <a:p>
            <a:endParaRPr lang="en-US"/>
          </a:p>
        </p:txBody>
      </p:sp>
      <p:sp>
        <p:nvSpPr>
          <p:cNvPr id="6250" name="Rectangle 106"/>
          <p:cNvSpPr>
            <a:spLocks noChangeArrowheads="1"/>
          </p:cNvSpPr>
          <p:nvPr/>
        </p:nvSpPr>
        <p:spPr bwMode="auto">
          <a:xfrm>
            <a:off x="1444625" y="2241550"/>
            <a:ext cx="460375" cy="396875"/>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90 </a:t>
            </a:r>
            <a:endParaRPr lang="en-US"/>
          </a:p>
        </p:txBody>
      </p:sp>
      <p:sp>
        <p:nvSpPr>
          <p:cNvPr id="6252" name="Freeform 108"/>
          <p:cNvSpPr>
            <a:spLocks/>
          </p:cNvSpPr>
          <p:nvPr/>
        </p:nvSpPr>
        <p:spPr bwMode="auto">
          <a:xfrm>
            <a:off x="3810000" y="2209800"/>
            <a:ext cx="2895600" cy="2133600"/>
          </a:xfrm>
          <a:custGeom>
            <a:avLst/>
            <a:gdLst/>
            <a:ahLst/>
            <a:cxnLst>
              <a:cxn ang="0">
                <a:pos x="0" y="0"/>
              </a:cxn>
              <a:cxn ang="0">
                <a:pos x="1824" y="1344"/>
              </a:cxn>
            </a:cxnLst>
            <a:rect l="0" t="0" r="r" b="b"/>
            <a:pathLst>
              <a:path w="1824" h="1344">
                <a:moveTo>
                  <a:pt x="0" y="0"/>
                </a:moveTo>
                <a:cubicBezTo>
                  <a:pt x="422" y="735"/>
                  <a:pt x="720" y="1078"/>
                  <a:pt x="1824" y="1344"/>
                </a:cubicBezTo>
              </a:path>
            </a:pathLst>
          </a:custGeom>
          <a:noFill/>
          <a:ln w="76200" cmpd="sng">
            <a:solidFill>
              <a:srgbClr val="006600"/>
            </a:solidFill>
            <a:round/>
            <a:headEnd type="none" w="med" len="med"/>
            <a:tailEnd type="none" w="med" len="med"/>
          </a:ln>
          <a:effectLst/>
        </p:spPr>
        <p:txBody>
          <a:bodyPr wrap="none" anchor="ctr"/>
          <a:lstStyle/>
          <a:p>
            <a:endParaRPr lang="en-US"/>
          </a:p>
        </p:txBody>
      </p:sp>
      <p:sp>
        <p:nvSpPr>
          <p:cNvPr id="6253" name="Freeform 109"/>
          <p:cNvSpPr>
            <a:spLocks/>
          </p:cNvSpPr>
          <p:nvPr/>
        </p:nvSpPr>
        <p:spPr bwMode="auto">
          <a:xfrm>
            <a:off x="3581400" y="2286000"/>
            <a:ext cx="2895600" cy="2362200"/>
          </a:xfrm>
          <a:custGeom>
            <a:avLst/>
            <a:gdLst/>
            <a:ahLst/>
            <a:cxnLst>
              <a:cxn ang="0">
                <a:pos x="0" y="0"/>
              </a:cxn>
              <a:cxn ang="0">
                <a:pos x="1824" y="1488"/>
              </a:cxn>
            </a:cxnLst>
            <a:rect l="0" t="0" r="r" b="b"/>
            <a:pathLst>
              <a:path w="1824" h="1488">
                <a:moveTo>
                  <a:pt x="0" y="0"/>
                </a:moveTo>
                <a:cubicBezTo>
                  <a:pt x="173" y="836"/>
                  <a:pt x="1232" y="1299"/>
                  <a:pt x="1824" y="1488"/>
                </a:cubicBezTo>
              </a:path>
            </a:pathLst>
          </a:custGeom>
          <a:noFill/>
          <a:ln w="76200" cmpd="sng">
            <a:solidFill>
              <a:srgbClr val="006600"/>
            </a:solidFill>
            <a:round/>
            <a:headEnd type="none" w="med" len="med"/>
            <a:tailEnd type="none" w="med" len="med"/>
          </a:ln>
          <a:effectLst/>
        </p:spPr>
        <p:txBody>
          <a:bodyPr wrap="none" anchor="ctr"/>
          <a:lstStyle/>
          <a:p>
            <a:endParaRPr lang="en-US"/>
          </a:p>
        </p:txBody>
      </p:sp>
      <p:sp>
        <p:nvSpPr>
          <p:cNvPr id="6254" name="Freeform 110"/>
          <p:cNvSpPr>
            <a:spLocks/>
          </p:cNvSpPr>
          <p:nvPr/>
        </p:nvSpPr>
        <p:spPr bwMode="auto">
          <a:xfrm>
            <a:off x="3124200" y="2514600"/>
            <a:ext cx="2362200" cy="2133600"/>
          </a:xfrm>
          <a:custGeom>
            <a:avLst/>
            <a:gdLst/>
            <a:ahLst/>
            <a:cxnLst>
              <a:cxn ang="0">
                <a:pos x="0" y="0"/>
              </a:cxn>
              <a:cxn ang="0">
                <a:pos x="1488" y="1344"/>
              </a:cxn>
            </a:cxnLst>
            <a:rect l="0" t="0" r="r" b="b"/>
            <a:pathLst>
              <a:path w="1488" h="1344">
                <a:moveTo>
                  <a:pt x="0" y="0"/>
                </a:moveTo>
                <a:cubicBezTo>
                  <a:pt x="258" y="737"/>
                  <a:pt x="1202" y="1209"/>
                  <a:pt x="1488" y="1344"/>
                </a:cubicBezTo>
              </a:path>
            </a:pathLst>
          </a:custGeom>
          <a:noFill/>
          <a:ln w="76200" cmpd="sng">
            <a:solidFill>
              <a:srgbClr val="006600"/>
            </a:solidFill>
            <a:round/>
            <a:headEnd type="none" w="med" len="med"/>
            <a:tailEnd type="none" w="med" len="med"/>
          </a:ln>
          <a:effectLst/>
        </p:spPr>
        <p:txBody>
          <a:bodyPr wrap="none" anchor="ctr"/>
          <a:lstStyle/>
          <a:p>
            <a:endParaRPr lang="en-US"/>
          </a:p>
        </p:txBody>
      </p:sp>
      <p:sp>
        <p:nvSpPr>
          <p:cNvPr id="6242" name="Oval 98"/>
          <p:cNvSpPr>
            <a:spLocks noChangeArrowheads="1"/>
          </p:cNvSpPr>
          <p:nvPr/>
        </p:nvSpPr>
        <p:spPr bwMode="auto">
          <a:xfrm>
            <a:off x="3598863" y="2530475"/>
            <a:ext cx="180975" cy="168275"/>
          </a:xfrm>
          <a:prstGeom prst="ellipse">
            <a:avLst/>
          </a:prstGeom>
          <a:solidFill>
            <a:srgbClr val="660066"/>
          </a:solidFill>
          <a:ln w="26988">
            <a:solidFill>
              <a:srgbClr val="660066"/>
            </a:solidFill>
            <a:round/>
            <a:headEnd/>
            <a:tailEnd/>
          </a:ln>
        </p:spPr>
        <p:txBody>
          <a:bodyPr/>
          <a:lstStyle/>
          <a:p>
            <a:endParaRPr lang="en-US"/>
          </a:p>
        </p:txBody>
      </p:sp>
      <p:sp>
        <p:nvSpPr>
          <p:cNvPr id="6243" name="Oval 99"/>
          <p:cNvSpPr>
            <a:spLocks noChangeArrowheads="1"/>
          </p:cNvSpPr>
          <p:nvPr/>
        </p:nvSpPr>
        <p:spPr bwMode="auto">
          <a:xfrm>
            <a:off x="3598863" y="3346450"/>
            <a:ext cx="180975" cy="168275"/>
          </a:xfrm>
          <a:prstGeom prst="ellipse">
            <a:avLst/>
          </a:prstGeom>
          <a:solidFill>
            <a:srgbClr val="660066"/>
          </a:solidFill>
          <a:ln w="26988">
            <a:solidFill>
              <a:srgbClr val="660066"/>
            </a:solidFill>
            <a:round/>
            <a:headEnd/>
            <a:tailEnd/>
          </a:ln>
        </p:spPr>
        <p:txBody>
          <a:bodyPr/>
          <a:lstStyle/>
          <a:p>
            <a:endParaRPr lang="en-US"/>
          </a:p>
        </p:txBody>
      </p:sp>
      <p:sp>
        <p:nvSpPr>
          <p:cNvPr id="6244" name="Oval 100"/>
          <p:cNvSpPr>
            <a:spLocks noChangeArrowheads="1"/>
          </p:cNvSpPr>
          <p:nvPr/>
        </p:nvSpPr>
        <p:spPr bwMode="auto">
          <a:xfrm>
            <a:off x="4648200" y="3365500"/>
            <a:ext cx="168275" cy="168275"/>
          </a:xfrm>
          <a:prstGeom prst="ellipse">
            <a:avLst/>
          </a:prstGeom>
          <a:solidFill>
            <a:srgbClr val="660066"/>
          </a:solidFill>
          <a:ln w="26988">
            <a:solidFill>
              <a:srgbClr val="660066"/>
            </a:solidFill>
            <a:round/>
            <a:headEnd/>
            <a:tailEnd/>
          </a:ln>
        </p:spPr>
        <p:txBody>
          <a:bodyPr/>
          <a:lstStyle/>
          <a:p>
            <a:endParaRPr lang="en-US"/>
          </a:p>
        </p:txBody>
      </p:sp>
      <p:sp>
        <p:nvSpPr>
          <p:cNvPr id="6245" name="Oval 101"/>
          <p:cNvSpPr>
            <a:spLocks noChangeArrowheads="1"/>
          </p:cNvSpPr>
          <p:nvPr/>
        </p:nvSpPr>
        <p:spPr bwMode="auto">
          <a:xfrm>
            <a:off x="4206875" y="3856038"/>
            <a:ext cx="180975" cy="168275"/>
          </a:xfrm>
          <a:prstGeom prst="ellipse">
            <a:avLst/>
          </a:prstGeom>
          <a:solidFill>
            <a:srgbClr val="660066"/>
          </a:solidFill>
          <a:ln w="26988">
            <a:solidFill>
              <a:srgbClr val="660066"/>
            </a:solidFill>
            <a:round/>
            <a:headEnd/>
            <a:tailEnd/>
          </a:ln>
        </p:spPr>
        <p:txBody>
          <a:bodyPr/>
          <a:lstStyle/>
          <a:p>
            <a:endParaRPr lang="en-US"/>
          </a:p>
        </p:txBody>
      </p:sp>
      <p:sp>
        <p:nvSpPr>
          <p:cNvPr id="6197" name="Rectangle 53"/>
          <p:cNvSpPr>
            <a:spLocks noChangeArrowheads="1"/>
          </p:cNvSpPr>
          <p:nvPr/>
        </p:nvSpPr>
        <p:spPr bwMode="auto">
          <a:xfrm>
            <a:off x="3886200" y="2346325"/>
            <a:ext cx="257175" cy="396875"/>
          </a:xfrm>
          <a:prstGeom prst="rect">
            <a:avLst/>
          </a:prstGeom>
          <a:solidFill>
            <a:srgbClr val="FFFFFF"/>
          </a:solidFill>
          <a:ln w="9525">
            <a:noFill/>
            <a:miter lim="800000"/>
            <a:headEnd/>
            <a:tailEnd/>
          </a:ln>
        </p:spPr>
        <p:txBody>
          <a:bodyPr wrap="none" lIns="0" tIns="0" rIns="0" bIns="0">
            <a:spAutoFit/>
          </a:bodyPr>
          <a:lstStyle/>
          <a:p>
            <a:r>
              <a:rPr lang="en-US" sz="2600" i="1">
                <a:solidFill>
                  <a:srgbClr val="000000"/>
                </a:solidFill>
                <a:latin typeface="Arial" charset="0"/>
              </a:rPr>
              <a:t>G</a:t>
            </a:r>
            <a:endParaRPr lang="en-US"/>
          </a:p>
        </p:txBody>
      </p:sp>
      <p:sp>
        <p:nvSpPr>
          <p:cNvPr id="6255" name="Rectangle 111"/>
          <p:cNvSpPr>
            <a:spLocks noChangeArrowheads="1"/>
          </p:cNvSpPr>
          <p:nvPr/>
        </p:nvSpPr>
        <p:spPr bwMode="auto">
          <a:xfrm>
            <a:off x="4876800" y="3032125"/>
            <a:ext cx="433388"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r>
              <a:rPr lang="en-US" sz="2600" baseline="-25000">
                <a:solidFill>
                  <a:srgbClr val="000000"/>
                </a:solidFill>
                <a:latin typeface="Arial" charset="0"/>
              </a:rPr>
              <a:t>2</a:t>
            </a:r>
            <a:r>
              <a:rPr lang="en-US" sz="2600" i="1">
                <a:solidFill>
                  <a:srgbClr val="000000"/>
                </a:solidFill>
                <a:latin typeface="Arial" charset="0"/>
              </a:rPr>
              <a:t> </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237"/>
                                        </p:tgtEl>
                                        <p:attrNameLst>
                                          <p:attrName>style.visibility</p:attrName>
                                        </p:attrNameLst>
                                      </p:cBhvr>
                                      <p:to>
                                        <p:strVal val="visible"/>
                                      </p:to>
                                    </p:set>
                                    <p:animEffect transition="in" filter="wipe(left)">
                                      <p:cBhvr>
                                        <p:cTn id="7" dur="500"/>
                                        <p:tgtEl>
                                          <p:spTgt spid="623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204">
                                            <p:txEl>
                                              <p:pRg st="0" end="0"/>
                                            </p:txEl>
                                          </p:spTgt>
                                        </p:tgtEl>
                                        <p:attrNameLst>
                                          <p:attrName>style.visibility</p:attrName>
                                        </p:attrNameLst>
                                      </p:cBhvr>
                                      <p:to>
                                        <p:strVal val="visible"/>
                                      </p:to>
                                    </p:set>
                                    <p:animEffect transition="in" filter="wipe(left)">
                                      <p:cBhvr>
                                        <p:cTn id="11" dur="500"/>
                                        <p:tgtEl>
                                          <p:spTgt spid="6204">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236"/>
                                        </p:tgtEl>
                                        <p:attrNameLst>
                                          <p:attrName>style.visibility</p:attrName>
                                        </p:attrNameLst>
                                      </p:cBhvr>
                                      <p:to>
                                        <p:strVal val="visible"/>
                                      </p:to>
                                    </p:set>
                                    <p:animEffect transition="in" filter="wipe(left)">
                                      <p:cBhvr>
                                        <p:cTn id="15" dur="500"/>
                                        <p:tgtEl>
                                          <p:spTgt spid="623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205">
                                            <p:txEl>
                                              <p:pRg st="0" end="0"/>
                                            </p:txEl>
                                          </p:spTgt>
                                        </p:tgtEl>
                                        <p:attrNameLst>
                                          <p:attrName>style.visibility</p:attrName>
                                        </p:attrNameLst>
                                      </p:cBhvr>
                                      <p:to>
                                        <p:strVal val="visible"/>
                                      </p:to>
                                    </p:set>
                                    <p:animEffect transition="in" filter="wipe(left)">
                                      <p:cBhvr>
                                        <p:cTn id="19" dur="500"/>
                                        <p:tgtEl>
                                          <p:spTgt spid="6205">
                                            <p:txEl>
                                              <p:pRg st="0" end="0"/>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244"/>
                                        </p:tgtEl>
                                        <p:attrNameLst>
                                          <p:attrName>style.visibility</p:attrName>
                                        </p:attrNameLst>
                                      </p:cBhvr>
                                      <p:to>
                                        <p:strVal val="visible"/>
                                      </p:to>
                                    </p:set>
                                    <p:animEffect transition="in" filter="wipe(left)">
                                      <p:cBhvr>
                                        <p:cTn id="23" dur="500"/>
                                        <p:tgtEl>
                                          <p:spTgt spid="6244"/>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6255">
                                            <p:txEl>
                                              <p:pRg st="0" end="0"/>
                                            </p:txEl>
                                          </p:spTgt>
                                        </p:tgtEl>
                                        <p:attrNameLst>
                                          <p:attrName>style.visibility</p:attrName>
                                        </p:attrNameLst>
                                      </p:cBhvr>
                                      <p:to>
                                        <p:strVal val="visible"/>
                                      </p:to>
                                    </p:set>
                                    <p:animEffect transition="in" filter="wipe(left)">
                                      <p:cBhvr>
                                        <p:cTn id="27" dur="500"/>
                                        <p:tgtEl>
                                          <p:spTgt spid="6255">
                                            <p:txEl>
                                              <p:pRg st="0" end="0"/>
                                            </p:tx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6242"/>
                                        </p:tgtEl>
                                        <p:attrNameLst>
                                          <p:attrName>style.visibility</p:attrName>
                                        </p:attrNameLst>
                                      </p:cBhvr>
                                      <p:to>
                                        <p:strVal val="visible"/>
                                      </p:to>
                                    </p:set>
                                    <p:animEffect transition="in" filter="wipe(left)">
                                      <p:cBhvr>
                                        <p:cTn id="31" dur="500"/>
                                        <p:tgtEl>
                                          <p:spTgt spid="6242"/>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6197"/>
                                        </p:tgtEl>
                                        <p:attrNameLst>
                                          <p:attrName>style.visibility</p:attrName>
                                        </p:attrNameLst>
                                      </p:cBhvr>
                                      <p:to>
                                        <p:strVal val="visible"/>
                                      </p:to>
                                    </p:set>
                                    <p:animEffect transition="in" filter="wipe(left)">
                                      <p:cBhvr>
                                        <p:cTn id="35" dur="500"/>
                                        <p:tgtEl>
                                          <p:spTgt spid="6197"/>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6218"/>
                                        </p:tgtEl>
                                        <p:attrNameLst>
                                          <p:attrName>style.visibility</p:attrName>
                                        </p:attrNameLst>
                                      </p:cBhvr>
                                      <p:to>
                                        <p:strVal val="visible"/>
                                      </p:to>
                                    </p:set>
                                    <p:animEffect transition="in" filter="wipe(left)">
                                      <p:cBhvr>
                                        <p:cTn id="39" dur="500"/>
                                        <p:tgtEl>
                                          <p:spTgt spid="6218"/>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6245"/>
                                        </p:tgtEl>
                                        <p:attrNameLst>
                                          <p:attrName>style.visibility</p:attrName>
                                        </p:attrNameLst>
                                      </p:cBhvr>
                                      <p:to>
                                        <p:strVal val="visible"/>
                                      </p:to>
                                    </p:set>
                                    <p:animEffect transition="in" filter="wipe(left)">
                                      <p:cBhvr>
                                        <p:cTn id="43" dur="500"/>
                                        <p:tgtEl>
                                          <p:spTgt spid="6245"/>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6209">
                                            <p:txEl>
                                              <p:pRg st="0" end="0"/>
                                            </p:txEl>
                                          </p:spTgt>
                                        </p:tgtEl>
                                        <p:attrNameLst>
                                          <p:attrName>style.visibility</p:attrName>
                                        </p:attrNameLst>
                                      </p:cBhvr>
                                      <p:to>
                                        <p:strVal val="visible"/>
                                      </p:to>
                                    </p:set>
                                    <p:animEffect transition="in" filter="wipe(left)">
                                      <p:cBhvr>
                                        <p:cTn id="47" dur="500"/>
                                        <p:tgtEl>
                                          <p:spTgt spid="6209">
                                            <p:txEl>
                                              <p:pRg st="0" end="0"/>
                                            </p:txEl>
                                          </p:spTgt>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6243"/>
                                        </p:tgtEl>
                                        <p:attrNameLst>
                                          <p:attrName>style.visibility</p:attrName>
                                        </p:attrNameLst>
                                      </p:cBhvr>
                                      <p:to>
                                        <p:strVal val="visible"/>
                                      </p:to>
                                    </p:set>
                                    <p:animEffect transition="in" filter="wipe(left)">
                                      <p:cBhvr>
                                        <p:cTn id="51" dur="500"/>
                                        <p:tgtEl>
                                          <p:spTgt spid="6243"/>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6203">
                                            <p:txEl>
                                              <p:pRg st="0" end="0"/>
                                            </p:txEl>
                                          </p:spTgt>
                                        </p:tgtEl>
                                        <p:attrNameLst>
                                          <p:attrName>style.visibility</p:attrName>
                                        </p:attrNameLst>
                                      </p:cBhvr>
                                      <p:to>
                                        <p:strVal val="visible"/>
                                      </p:to>
                                    </p:set>
                                    <p:animEffect transition="in" filter="wipe(left)">
                                      <p:cBhvr>
                                        <p:cTn id="55" dur="500"/>
                                        <p:tgtEl>
                                          <p:spTgt spid="6203">
                                            <p:txEl>
                                              <p:pRg st="0" end="0"/>
                                            </p:txEl>
                                          </p:spTgt>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6219"/>
                                        </p:tgtEl>
                                        <p:attrNameLst>
                                          <p:attrName>style.visibility</p:attrName>
                                        </p:attrNameLst>
                                      </p:cBhvr>
                                      <p:to>
                                        <p:strVal val="visible"/>
                                      </p:to>
                                    </p:set>
                                    <p:animEffect transition="in" filter="wipe(left)">
                                      <p:cBhvr>
                                        <p:cTn id="59" dur="500"/>
                                        <p:tgtEl>
                                          <p:spTgt spid="6219"/>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6254"/>
                                        </p:tgtEl>
                                        <p:attrNameLst>
                                          <p:attrName>style.visibility</p:attrName>
                                        </p:attrNameLst>
                                      </p:cBhvr>
                                      <p:to>
                                        <p:strVal val="visible"/>
                                      </p:to>
                                    </p:set>
                                    <p:animEffect transition="in" filter="wipe(left)">
                                      <p:cBhvr>
                                        <p:cTn id="63" dur="500"/>
                                        <p:tgtEl>
                                          <p:spTgt spid="6254"/>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6211">
                                            <p:txEl>
                                              <p:pRg st="0" end="0"/>
                                            </p:txEl>
                                          </p:spTgt>
                                        </p:tgtEl>
                                        <p:attrNameLst>
                                          <p:attrName>style.visibility</p:attrName>
                                        </p:attrNameLst>
                                      </p:cBhvr>
                                      <p:to>
                                        <p:strVal val="visible"/>
                                      </p:to>
                                    </p:set>
                                    <p:animEffect transition="in" filter="wipe(left)">
                                      <p:cBhvr>
                                        <p:cTn id="67" dur="500"/>
                                        <p:tgtEl>
                                          <p:spTgt spid="6211">
                                            <p:txEl>
                                              <p:pRg st="0" end="0"/>
                                            </p:txEl>
                                          </p:spTgt>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6253"/>
                                        </p:tgtEl>
                                        <p:attrNameLst>
                                          <p:attrName>style.visibility</p:attrName>
                                        </p:attrNameLst>
                                      </p:cBhvr>
                                      <p:to>
                                        <p:strVal val="visible"/>
                                      </p:to>
                                    </p:set>
                                    <p:animEffect transition="in" filter="wipe(left)">
                                      <p:cBhvr>
                                        <p:cTn id="71" dur="500"/>
                                        <p:tgtEl>
                                          <p:spTgt spid="6253"/>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6213">
                                            <p:txEl>
                                              <p:pRg st="0" end="0"/>
                                            </p:txEl>
                                          </p:spTgt>
                                        </p:tgtEl>
                                        <p:attrNameLst>
                                          <p:attrName>style.visibility</p:attrName>
                                        </p:attrNameLst>
                                      </p:cBhvr>
                                      <p:to>
                                        <p:strVal val="visible"/>
                                      </p:to>
                                    </p:set>
                                    <p:animEffect transition="in" filter="wipe(left)">
                                      <p:cBhvr>
                                        <p:cTn id="75" dur="500"/>
                                        <p:tgtEl>
                                          <p:spTgt spid="6213">
                                            <p:txEl>
                                              <p:pRg st="0" end="0"/>
                                            </p:txEl>
                                          </p:spTgt>
                                        </p:tgtEl>
                                      </p:cBhvr>
                                    </p:animEffect>
                                  </p:childTnLst>
                                </p:cTn>
                              </p:par>
                            </p:childTnLst>
                          </p:cTn>
                        </p:par>
                        <p:par>
                          <p:cTn id="76" fill="hold">
                            <p:stCondLst>
                              <p:cond delay="9000"/>
                            </p:stCondLst>
                            <p:childTnLst>
                              <p:par>
                                <p:cTn id="77" presetID="22" presetClass="entr" presetSubtype="8" fill="hold" grpId="0" nodeType="afterEffect">
                                  <p:stCondLst>
                                    <p:cond delay="0"/>
                                  </p:stCondLst>
                                  <p:childTnLst>
                                    <p:set>
                                      <p:cBhvr>
                                        <p:cTn id="78" dur="1" fill="hold">
                                          <p:stCondLst>
                                            <p:cond delay="0"/>
                                          </p:stCondLst>
                                        </p:cTn>
                                        <p:tgtEl>
                                          <p:spTgt spid="6252"/>
                                        </p:tgtEl>
                                        <p:attrNameLst>
                                          <p:attrName>style.visibility</p:attrName>
                                        </p:attrNameLst>
                                      </p:cBhvr>
                                      <p:to>
                                        <p:strVal val="visible"/>
                                      </p:to>
                                    </p:set>
                                    <p:animEffect transition="in" filter="wipe(left)">
                                      <p:cBhvr>
                                        <p:cTn id="79" dur="500"/>
                                        <p:tgtEl>
                                          <p:spTgt spid="6252"/>
                                        </p:tgtEl>
                                      </p:cBhvr>
                                    </p:animEffect>
                                  </p:childTnLst>
                                </p:cTn>
                              </p:par>
                            </p:childTnLst>
                          </p:cTn>
                        </p:par>
                        <p:par>
                          <p:cTn id="80" fill="hold">
                            <p:stCondLst>
                              <p:cond delay="9500"/>
                            </p:stCondLst>
                            <p:childTnLst>
                              <p:par>
                                <p:cTn id="81" presetID="22" presetClass="entr" presetSubtype="8" fill="hold" grpId="0" nodeType="afterEffect">
                                  <p:stCondLst>
                                    <p:cond delay="0"/>
                                  </p:stCondLst>
                                  <p:childTnLst>
                                    <p:set>
                                      <p:cBhvr>
                                        <p:cTn id="82" dur="1" fill="hold">
                                          <p:stCondLst>
                                            <p:cond delay="0"/>
                                          </p:stCondLst>
                                        </p:cTn>
                                        <p:tgtEl>
                                          <p:spTgt spid="6215">
                                            <p:txEl>
                                              <p:pRg st="0" end="0"/>
                                            </p:txEl>
                                          </p:spTgt>
                                        </p:tgtEl>
                                        <p:attrNameLst>
                                          <p:attrName>style.visibility</p:attrName>
                                        </p:attrNameLst>
                                      </p:cBhvr>
                                      <p:to>
                                        <p:strVal val="visible"/>
                                      </p:to>
                                    </p:set>
                                    <p:animEffect transition="in" filter="wipe(left)">
                                      <p:cBhvr>
                                        <p:cTn id="83" dur="500"/>
                                        <p:tgtEl>
                                          <p:spTgt spid="6215">
                                            <p:txEl>
                                              <p:pRg st="0" end="0"/>
                                            </p:txEl>
                                          </p:spTgt>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6248"/>
                                        </p:tgtEl>
                                        <p:attrNameLst>
                                          <p:attrName>style.visibility</p:attrName>
                                        </p:attrNameLst>
                                      </p:cBhvr>
                                      <p:to>
                                        <p:strVal val="visible"/>
                                      </p:to>
                                    </p:set>
                                    <p:animEffect transition="in" filter="wipe(left)">
                                      <p:cBhvr>
                                        <p:cTn id="87" dur="500"/>
                                        <p:tgtEl>
                                          <p:spTgt spid="6248"/>
                                        </p:tgtEl>
                                      </p:cBhvr>
                                    </p:animEffect>
                                  </p:childTnLst>
                                </p:cTn>
                              </p:par>
                            </p:childTnLst>
                          </p:cTn>
                        </p:par>
                        <p:par>
                          <p:cTn id="88" fill="hold">
                            <p:stCondLst>
                              <p:cond delay="10500"/>
                            </p:stCondLst>
                            <p:childTnLst>
                              <p:par>
                                <p:cTn id="89" presetID="22" presetClass="entr" presetSubtype="8" fill="hold" grpId="0" nodeType="afterEffect">
                                  <p:stCondLst>
                                    <p:cond delay="0"/>
                                  </p:stCondLst>
                                  <p:childTnLst>
                                    <p:set>
                                      <p:cBhvr>
                                        <p:cTn id="90" dur="1" fill="hold">
                                          <p:stCondLst>
                                            <p:cond delay="0"/>
                                          </p:stCondLst>
                                        </p:cTn>
                                        <p:tgtEl>
                                          <p:spTgt spid="6250">
                                            <p:txEl>
                                              <p:pRg st="0" end="0"/>
                                            </p:txEl>
                                          </p:spTgt>
                                        </p:tgtEl>
                                        <p:attrNameLst>
                                          <p:attrName>style.visibility</p:attrName>
                                        </p:attrNameLst>
                                      </p:cBhvr>
                                      <p:to>
                                        <p:strVal val="visible"/>
                                      </p:to>
                                    </p:set>
                                    <p:animEffect transition="in" filter="wipe(left)">
                                      <p:cBhvr>
                                        <p:cTn id="91" dur="500"/>
                                        <p:tgtEl>
                                          <p:spTgt spid="6250">
                                            <p:txEl>
                                              <p:pRg st="0" end="0"/>
                                            </p:txEl>
                                          </p:spTgt>
                                        </p:tgtEl>
                                      </p:cBhvr>
                                    </p:animEffect>
                                  </p:childTnLst>
                                </p:cTn>
                              </p:par>
                            </p:childTnLst>
                          </p:cTn>
                        </p:par>
                        <p:par>
                          <p:cTn id="92" fill="hold">
                            <p:stCondLst>
                              <p:cond delay="11000"/>
                            </p:stCondLst>
                            <p:childTnLst>
                              <p:par>
                                <p:cTn id="93" presetID="22" presetClass="entr" presetSubtype="8" fill="hold" grpId="0" nodeType="afterEffect">
                                  <p:stCondLst>
                                    <p:cond delay="0"/>
                                  </p:stCondLst>
                                  <p:childTnLst>
                                    <p:set>
                                      <p:cBhvr>
                                        <p:cTn id="94" dur="1" fill="hold">
                                          <p:stCondLst>
                                            <p:cond delay="0"/>
                                          </p:stCondLst>
                                        </p:cTn>
                                        <p:tgtEl>
                                          <p:spTgt spid="6247"/>
                                        </p:tgtEl>
                                        <p:attrNameLst>
                                          <p:attrName>style.visibility</p:attrName>
                                        </p:attrNameLst>
                                      </p:cBhvr>
                                      <p:to>
                                        <p:strVal val="visible"/>
                                      </p:to>
                                    </p:set>
                                    <p:animEffect transition="in" filter="wipe(left)">
                                      <p:cBhvr>
                                        <p:cTn id="95" dur="500"/>
                                        <p:tgtEl>
                                          <p:spTgt spid="6247"/>
                                        </p:tgtEl>
                                      </p:cBhvr>
                                    </p:animEffect>
                                  </p:childTnLst>
                                </p:cTn>
                              </p:par>
                            </p:childTnLst>
                          </p:cTn>
                        </p:par>
                        <p:par>
                          <p:cTn id="96" fill="hold">
                            <p:stCondLst>
                              <p:cond delay="11500"/>
                            </p:stCondLst>
                            <p:childTnLst>
                              <p:par>
                                <p:cTn id="97" presetID="22" presetClass="entr" presetSubtype="8" fill="hold" grpId="0" nodeType="afterEffect">
                                  <p:stCondLst>
                                    <p:cond delay="0"/>
                                  </p:stCondLst>
                                  <p:childTnLst>
                                    <p:set>
                                      <p:cBhvr>
                                        <p:cTn id="98" dur="1" fill="hold">
                                          <p:stCondLst>
                                            <p:cond delay="0"/>
                                          </p:stCondLst>
                                        </p:cTn>
                                        <p:tgtEl>
                                          <p:spTgt spid="6207">
                                            <p:txEl>
                                              <p:pRg st="0" end="0"/>
                                            </p:txEl>
                                          </p:spTgt>
                                        </p:tgtEl>
                                        <p:attrNameLst>
                                          <p:attrName>style.visibility</p:attrName>
                                        </p:attrNameLst>
                                      </p:cBhvr>
                                      <p:to>
                                        <p:strVal val="visible"/>
                                      </p:to>
                                    </p:set>
                                    <p:animEffect transition="in" filter="wipe(left)">
                                      <p:cBhvr>
                                        <p:cTn id="99" dur="500"/>
                                        <p:tgtEl>
                                          <p:spTgt spid="6207">
                                            <p:txEl>
                                              <p:pRg st="0" end="0"/>
                                            </p:txEl>
                                          </p:spTgt>
                                        </p:tgtEl>
                                      </p:cBhvr>
                                    </p:animEffect>
                                  </p:childTnLst>
                                </p:cTn>
                              </p:par>
                            </p:childTnLst>
                          </p:cTn>
                        </p:par>
                        <p:par>
                          <p:cTn id="100" fill="hold">
                            <p:stCondLst>
                              <p:cond delay="12000"/>
                            </p:stCondLst>
                            <p:childTnLst>
                              <p:par>
                                <p:cTn id="101" presetID="22" presetClass="entr" presetSubtype="8" fill="hold" grpId="0" nodeType="afterEffect">
                                  <p:stCondLst>
                                    <p:cond delay="0"/>
                                  </p:stCondLst>
                                  <p:childTnLst>
                                    <p:set>
                                      <p:cBhvr>
                                        <p:cTn id="102" dur="1" fill="hold">
                                          <p:stCondLst>
                                            <p:cond delay="0"/>
                                          </p:stCondLst>
                                        </p:cTn>
                                        <p:tgtEl>
                                          <p:spTgt spid="6249"/>
                                        </p:tgtEl>
                                        <p:attrNameLst>
                                          <p:attrName>style.visibility</p:attrName>
                                        </p:attrNameLst>
                                      </p:cBhvr>
                                      <p:to>
                                        <p:strVal val="visible"/>
                                      </p:to>
                                    </p:set>
                                    <p:animEffect transition="in" filter="wipe(left)">
                                      <p:cBhvr>
                                        <p:cTn id="103" dur="500"/>
                                        <p:tgtEl>
                                          <p:spTgt spid="6249"/>
                                        </p:tgtEl>
                                      </p:cBhvr>
                                    </p:animEffect>
                                  </p:childTnLst>
                                </p:cTn>
                              </p:par>
                            </p:childTnLst>
                          </p:cTn>
                        </p:par>
                        <p:par>
                          <p:cTn id="104" fill="hold">
                            <p:stCondLst>
                              <p:cond delay="12500"/>
                            </p:stCondLst>
                            <p:childTnLst>
                              <p:par>
                                <p:cTn id="105" presetID="22" presetClass="entr" presetSubtype="8" fill="hold" grpId="0" nodeType="afterEffect">
                                  <p:stCondLst>
                                    <p:cond delay="0"/>
                                  </p:stCondLst>
                                  <p:childTnLst>
                                    <p:set>
                                      <p:cBhvr>
                                        <p:cTn id="106" dur="1" fill="hold">
                                          <p:stCondLst>
                                            <p:cond delay="0"/>
                                          </p:stCondLst>
                                        </p:cTn>
                                        <p:tgtEl>
                                          <p:spTgt spid="6206">
                                            <p:txEl>
                                              <p:pRg st="0" end="0"/>
                                            </p:txEl>
                                          </p:spTgt>
                                        </p:tgtEl>
                                        <p:attrNameLst>
                                          <p:attrName>style.visibility</p:attrName>
                                        </p:attrNameLst>
                                      </p:cBhvr>
                                      <p:to>
                                        <p:strVal val="visible"/>
                                      </p:to>
                                    </p:set>
                                    <p:animEffect transition="in" filter="wipe(left)">
                                      <p:cBhvr>
                                        <p:cTn id="107" dur="500"/>
                                        <p:tgtEl>
                                          <p:spTgt spid="620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3" grpId="0" build="p" autoUpdateAnimBg="0" advAuto="0"/>
      <p:bldP spid="6204" grpId="0" build="p" autoUpdateAnimBg="0" advAuto="0"/>
      <p:bldP spid="6205" grpId="0" build="p" autoUpdateAnimBg="0" advAuto="0"/>
      <p:bldP spid="6206" grpId="0" build="p" autoUpdateAnimBg="0" advAuto="0"/>
      <p:bldP spid="6207" grpId="0" build="p" autoUpdateAnimBg="0" advAuto="0"/>
      <p:bldP spid="6209" grpId="0" build="p" autoUpdateAnimBg="0" advAuto="0"/>
      <p:bldP spid="6211" grpId="0" build="p" autoUpdateAnimBg="0" advAuto="0"/>
      <p:bldP spid="6213" grpId="0" build="p" autoUpdateAnimBg="0" advAuto="0"/>
      <p:bldP spid="6215" grpId="0" build="p" autoUpdateAnimBg="0" advAuto="0"/>
      <p:bldP spid="6218" grpId="0" animBg="1"/>
      <p:bldP spid="6219" grpId="0" animBg="1"/>
      <p:bldP spid="6236" grpId="0" animBg="1"/>
      <p:bldP spid="6237" grpId="0" animBg="1"/>
      <p:bldP spid="6247" grpId="0" animBg="1"/>
      <p:bldP spid="6248" grpId="0" animBg="1"/>
      <p:bldP spid="6249" grpId="0" animBg="1"/>
      <p:bldP spid="6250" grpId="0" build="p" autoUpdateAnimBg="0" advAuto="0"/>
      <p:bldP spid="6252" grpId="0" animBg="1"/>
      <p:bldP spid="6253" grpId="0" animBg="1"/>
      <p:bldP spid="6254" grpId="0" animBg="1"/>
      <p:bldP spid="6242" grpId="0" animBg="1"/>
      <p:bldP spid="6243" grpId="0" animBg="1"/>
      <p:bldP spid="6244" grpId="0" animBg="1"/>
      <p:bldP spid="6245" grpId="0" animBg="1"/>
      <p:bldP spid="6197" grpId="0" animBg="1" autoUpdateAnimBg="0"/>
      <p:bldP spid="6255" grpId="0" build="p" autoUpdateAnimBg="0" advAuto="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16" name="Rectangle 48"/>
          <p:cNvSpPr>
            <a:spLocks noGrp="1" noChangeArrowheads="1"/>
          </p:cNvSpPr>
          <p:nvPr>
            <p:ph type="title" idx="4294967295"/>
          </p:nvPr>
        </p:nvSpPr>
        <p:spPr>
          <a:xfrm>
            <a:off x="533400" y="-304800"/>
            <a:ext cx="7772400" cy="1143000"/>
          </a:xfrm>
        </p:spPr>
        <p:txBody>
          <a:bodyPr/>
          <a:lstStyle/>
          <a:p>
            <a:r>
              <a:rPr lang="en-US" sz="2400" dirty="0" smtClean="0"/>
              <a:t>Refusing </a:t>
            </a:r>
            <a:r>
              <a:rPr lang="en-US" sz="2400" dirty="0"/>
              <a:t>a Public-Housing Subsidy</a:t>
            </a:r>
          </a:p>
        </p:txBody>
      </p:sp>
      <p:sp>
        <p:nvSpPr>
          <p:cNvPr id="7219" name="Rectangle 51"/>
          <p:cNvSpPr>
            <a:spLocks noChangeArrowheads="1"/>
          </p:cNvSpPr>
          <p:nvPr/>
        </p:nvSpPr>
        <p:spPr bwMode="auto">
          <a:xfrm rot="16200000">
            <a:off x="-1480344" y="3155157"/>
            <a:ext cx="4516437" cy="793750"/>
          </a:xfrm>
          <a:prstGeom prst="rect">
            <a:avLst/>
          </a:prstGeom>
          <a:noFill/>
          <a:ln w="9525">
            <a:noFill/>
            <a:miter lim="800000"/>
            <a:headEnd/>
            <a:tailEnd/>
          </a:ln>
        </p:spPr>
        <p:txBody>
          <a:bodyPr wrap="none" lIns="0" tIns="0" rIns="0" bIns="0">
            <a:spAutoFit/>
          </a:bodyPr>
          <a:lstStyle/>
          <a:p>
            <a:r>
              <a:rPr lang="en-US" sz="2600" b="1">
                <a:solidFill>
                  <a:srgbClr val="660066"/>
                </a:solidFill>
                <a:latin typeface="Arial" charset="0"/>
              </a:rPr>
              <a:t>Expenditure on Other Goods</a:t>
            </a:r>
          </a:p>
          <a:p>
            <a:r>
              <a:rPr lang="en-US" sz="2600" b="1">
                <a:solidFill>
                  <a:srgbClr val="660066"/>
                </a:solidFill>
                <a:latin typeface="Arial" charset="0"/>
              </a:rPr>
              <a:t> per Month (Dollars) </a:t>
            </a:r>
            <a:endParaRPr lang="en-US"/>
          </a:p>
        </p:txBody>
      </p:sp>
      <p:sp>
        <p:nvSpPr>
          <p:cNvPr id="7220" name="Rectangle 52"/>
          <p:cNvSpPr>
            <a:spLocks noChangeArrowheads="1"/>
          </p:cNvSpPr>
          <p:nvPr/>
        </p:nvSpPr>
        <p:spPr bwMode="auto">
          <a:xfrm>
            <a:off x="1444625" y="6248400"/>
            <a:ext cx="7392988" cy="396875"/>
          </a:xfrm>
          <a:prstGeom prst="rect">
            <a:avLst/>
          </a:prstGeom>
          <a:noFill/>
          <a:ln w="9525">
            <a:noFill/>
            <a:miter lim="800000"/>
            <a:headEnd/>
            <a:tailEnd/>
          </a:ln>
        </p:spPr>
        <p:txBody>
          <a:bodyPr wrap="none" lIns="0" tIns="0" rIns="0" bIns="0">
            <a:spAutoFit/>
          </a:bodyPr>
          <a:lstStyle/>
          <a:p>
            <a:r>
              <a:rPr lang="en-US" sz="2600" b="1">
                <a:solidFill>
                  <a:srgbClr val="660066"/>
                </a:solidFill>
                <a:latin typeface="Arial" charset="0"/>
              </a:rPr>
              <a:t>Housing per Month (Number of Rooms Rented)</a:t>
            </a:r>
            <a:endParaRPr lang="en-US"/>
          </a:p>
        </p:txBody>
      </p:sp>
      <p:sp>
        <p:nvSpPr>
          <p:cNvPr id="7221" name="Rectangle 53"/>
          <p:cNvSpPr>
            <a:spLocks noChangeArrowheads="1"/>
          </p:cNvSpPr>
          <p:nvPr/>
        </p:nvSpPr>
        <p:spPr bwMode="auto">
          <a:xfrm>
            <a:off x="1873250" y="5867400"/>
            <a:ext cx="27622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0 </a:t>
            </a:r>
            <a:endParaRPr lang="en-US">
              <a:solidFill>
                <a:srgbClr val="660066"/>
              </a:solidFill>
            </a:endParaRPr>
          </a:p>
        </p:txBody>
      </p:sp>
      <p:sp>
        <p:nvSpPr>
          <p:cNvPr id="7222" name="Rectangle 54"/>
          <p:cNvSpPr>
            <a:spLocks noChangeArrowheads="1"/>
          </p:cNvSpPr>
          <p:nvPr/>
        </p:nvSpPr>
        <p:spPr bwMode="auto">
          <a:xfrm>
            <a:off x="4224338" y="3082925"/>
            <a:ext cx="450850"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U</a:t>
            </a:r>
            <a:r>
              <a:rPr lang="en-US" sz="2600" baseline="-25000">
                <a:solidFill>
                  <a:srgbClr val="000000"/>
                </a:solidFill>
                <a:latin typeface="Arial" charset="0"/>
              </a:rPr>
              <a:t>3</a:t>
            </a:r>
            <a:r>
              <a:rPr lang="en-US" sz="2600" i="1">
                <a:solidFill>
                  <a:srgbClr val="000000"/>
                </a:solidFill>
                <a:latin typeface="Arial" charset="0"/>
              </a:rPr>
              <a:t> </a:t>
            </a:r>
            <a:endParaRPr lang="en-US"/>
          </a:p>
        </p:txBody>
      </p:sp>
      <p:sp>
        <p:nvSpPr>
          <p:cNvPr id="7224" name="Rectangle 56"/>
          <p:cNvSpPr>
            <a:spLocks noChangeArrowheads="1"/>
          </p:cNvSpPr>
          <p:nvPr/>
        </p:nvSpPr>
        <p:spPr bwMode="auto">
          <a:xfrm>
            <a:off x="4225925" y="2349500"/>
            <a:ext cx="433388"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r>
              <a:rPr lang="en-US" sz="2600" baseline="-25000">
                <a:solidFill>
                  <a:srgbClr val="000000"/>
                </a:solidFill>
                <a:latin typeface="Arial" charset="0"/>
              </a:rPr>
              <a:t>1</a:t>
            </a:r>
            <a:r>
              <a:rPr lang="en-US" sz="2600" i="1">
                <a:solidFill>
                  <a:srgbClr val="000000"/>
                </a:solidFill>
                <a:latin typeface="Arial" charset="0"/>
              </a:rPr>
              <a:t> </a:t>
            </a:r>
            <a:endParaRPr lang="en-US"/>
          </a:p>
        </p:txBody>
      </p:sp>
      <p:sp>
        <p:nvSpPr>
          <p:cNvPr id="7226" name="Rectangle 58"/>
          <p:cNvSpPr>
            <a:spLocks noChangeArrowheads="1"/>
          </p:cNvSpPr>
          <p:nvPr/>
        </p:nvSpPr>
        <p:spPr bwMode="auto">
          <a:xfrm>
            <a:off x="4665663" y="2765425"/>
            <a:ext cx="450850"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U</a:t>
            </a:r>
            <a:r>
              <a:rPr lang="en-US" sz="2600" baseline="-25000">
                <a:solidFill>
                  <a:srgbClr val="000000"/>
                </a:solidFill>
                <a:latin typeface="Arial" charset="0"/>
              </a:rPr>
              <a:t>2</a:t>
            </a:r>
            <a:r>
              <a:rPr lang="en-US" sz="2600" i="1">
                <a:solidFill>
                  <a:srgbClr val="000000"/>
                </a:solidFill>
                <a:latin typeface="Arial" charset="0"/>
              </a:rPr>
              <a:t> </a:t>
            </a:r>
            <a:endParaRPr lang="en-US"/>
          </a:p>
        </p:txBody>
      </p:sp>
      <p:sp>
        <p:nvSpPr>
          <p:cNvPr id="7228" name="Rectangle 60"/>
          <p:cNvSpPr>
            <a:spLocks noChangeArrowheads="1"/>
          </p:cNvSpPr>
          <p:nvPr/>
        </p:nvSpPr>
        <p:spPr bwMode="auto">
          <a:xfrm>
            <a:off x="1819275" y="939800"/>
            <a:ext cx="18415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I </a:t>
            </a:r>
            <a:endParaRPr lang="en-US">
              <a:solidFill>
                <a:srgbClr val="660066"/>
              </a:solidFill>
            </a:endParaRPr>
          </a:p>
        </p:txBody>
      </p:sp>
      <p:sp>
        <p:nvSpPr>
          <p:cNvPr id="7229" name="Rectangle 61"/>
          <p:cNvSpPr>
            <a:spLocks noChangeArrowheads="1"/>
          </p:cNvSpPr>
          <p:nvPr/>
        </p:nvSpPr>
        <p:spPr bwMode="auto">
          <a:xfrm>
            <a:off x="1693863" y="1535113"/>
            <a:ext cx="366712"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M </a:t>
            </a:r>
            <a:endParaRPr lang="en-US">
              <a:solidFill>
                <a:srgbClr val="660066"/>
              </a:solidFill>
            </a:endParaRPr>
          </a:p>
        </p:txBody>
      </p:sp>
      <p:sp>
        <p:nvSpPr>
          <p:cNvPr id="7230" name="Rectangle 62"/>
          <p:cNvSpPr>
            <a:spLocks noChangeArrowheads="1"/>
          </p:cNvSpPr>
          <p:nvPr/>
        </p:nvSpPr>
        <p:spPr bwMode="auto">
          <a:xfrm>
            <a:off x="3214688" y="1217613"/>
            <a:ext cx="511175" cy="484187"/>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G </a:t>
            </a:r>
            <a:endParaRPr lang="en-US"/>
          </a:p>
        </p:txBody>
      </p:sp>
      <p:sp>
        <p:nvSpPr>
          <p:cNvPr id="7231" name="Rectangle 63"/>
          <p:cNvSpPr>
            <a:spLocks noChangeArrowheads="1"/>
          </p:cNvSpPr>
          <p:nvPr/>
        </p:nvSpPr>
        <p:spPr bwMode="auto">
          <a:xfrm>
            <a:off x="3325813" y="2378075"/>
            <a:ext cx="428625" cy="484188"/>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J </a:t>
            </a:r>
            <a:endParaRPr lang="en-US"/>
          </a:p>
        </p:txBody>
      </p:sp>
      <p:sp>
        <p:nvSpPr>
          <p:cNvPr id="7232" name="Rectangle 64"/>
          <p:cNvSpPr>
            <a:spLocks noChangeArrowheads="1"/>
          </p:cNvSpPr>
          <p:nvPr/>
        </p:nvSpPr>
        <p:spPr bwMode="auto">
          <a:xfrm>
            <a:off x="7789863" y="5902325"/>
            <a:ext cx="312737"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A </a:t>
            </a:r>
            <a:endParaRPr lang="en-US">
              <a:solidFill>
                <a:srgbClr val="660066"/>
              </a:solidFill>
            </a:endParaRPr>
          </a:p>
        </p:txBody>
      </p:sp>
      <p:sp>
        <p:nvSpPr>
          <p:cNvPr id="7233" name="Line 65"/>
          <p:cNvSpPr>
            <a:spLocks noChangeShapeType="1"/>
          </p:cNvSpPr>
          <p:nvPr/>
        </p:nvSpPr>
        <p:spPr bwMode="auto">
          <a:xfrm>
            <a:off x="4168775" y="2806700"/>
            <a:ext cx="1588" cy="2957513"/>
          </a:xfrm>
          <a:prstGeom prst="line">
            <a:avLst/>
          </a:prstGeom>
          <a:noFill/>
          <a:ln w="82550" cap="rnd">
            <a:solidFill>
              <a:srgbClr val="006600"/>
            </a:solidFill>
            <a:prstDash val="sysDot"/>
            <a:round/>
            <a:headEnd/>
            <a:tailEnd/>
          </a:ln>
        </p:spPr>
        <p:txBody>
          <a:bodyPr/>
          <a:lstStyle/>
          <a:p>
            <a:endParaRPr lang="en-US"/>
          </a:p>
        </p:txBody>
      </p:sp>
      <p:sp>
        <p:nvSpPr>
          <p:cNvPr id="7234" name="Line 66"/>
          <p:cNvSpPr>
            <a:spLocks noChangeShapeType="1"/>
          </p:cNvSpPr>
          <p:nvPr/>
        </p:nvSpPr>
        <p:spPr bwMode="auto">
          <a:xfrm>
            <a:off x="2066925" y="1065213"/>
            <a:ext cx="5640388" cy="4699000"/>
          </a:xfrm>
          <a:prstGeom prst="line">
            <a:avLst/>
          </a:prstGeom>
          <a:noFill/>
          <a:ln w="82550">
            <a:solidFill>
              <a:srgbClr val="000000"/>
            </a:solidFill>
            <a:round/>
            <a:headEnd/>
            <a:tailEnd/>
          </a:ln>
        </p:spPr>
        <p:txBody>
          <a:bodyPr/>
          <a:lstStyle/>
          <a:p>
            <a:endParaRPr lang="en-US"/>
          </a:p>
        </p:txBody>
      </p:sp>
      <p:sp>
        <p:nvSpPr>
          <p:cNvPr id="7235" name="Freeform 67"/>
          <p:cNvSpPr>
            <a:spLocks/>
          </p:cNvSpPr>
          <p:nvPr/>
        </p:nvSpPr>
        <p:spPr bwMode="auto">
          <a:xfrm>
            <a:off x="2066925" y="1590675"/>
            <a:ext cx="1535113" cy="746125"/>
          </a:xfrm>
          <a:custGeom>
            <a:avLst/>
            <a:gdLst/>
            <a:ahLst/>
            <a:cxnLst>
              <a:cxn ang="0">
                <a:pos x="0" y="0"/>
              </a:cxn>
              <a:cxn ang="0">
                <a:pos x="967" y="0"/>
              </a:cxn>
              <a:cxn ang="0">
                <a:pos x="967" y="470"/>
              </a:cxn>
            </a:cxnLst>
            <a:rect l="0" t="0" r="r" b="b"/>
            <a:pathLst>
              <a:path w="967" h="470">
                <a:moveTo>
                  <a:pt x="0" y="0"/>
                </a:moveTo>
                <a:lnTo>
                  <a:pt x="967" y="0"/>
                </a:lnTo>
                <a:lnTo>
                  <a:pt x="967" y="470"/>
                </a:lnTo>
              </a:path>
            </a:pathLst>
          </a:custGeom>
          <a:noFill/>
          <a:ln w="82550">
            <a:solidFill>
              <a:srgbClr val="006600"/>
            </a:solidFill>
            <a:prstDash val="solid"/>
            <a:round/>
            <a:headEnd/>
            <a:tailEnd/>
          </a:ln>
        </p:spPr>
        <p:txBody>
          <a:bodyPr/>
          <a:lstStyle/>
          <a:p>
            <a:endParaRPr lang="en-US"/>
          </a:p>
        </p:txBody>
      </p:sp>
      <p:sp>
        <p:nvSpPr>
          <p:cNvPr id="7236" name="Line 68"/>
          <p:cNvSpPr>
            <a:spLocks noChangeShapeType="1"/>
          </p:cNvSpPr>
          <p:nvPr/>
        </p:nvSpPr>
        <p:spPr bwMode="auto">
          <a:xfrm>
            <a:off x="3602038" y="2336800"/>
            <a:ext cx="1587" cy="3427413"/>
          </a:xfrm>
          <a:prstGeom prst="line">
            <a:avLst/>
          </a:prstGeom>
          <a:noFill/>
          <a:ln w="82550" cap="rnd">
            <a:solidFill>
              <a:srgbClr val="006600"/>
            </a:solidFill>
            <a:prstDash val="sysDot"/>
            <a:round/>
            <a:headEnd/>
            <a:tailEnd/>
          </a:ln>
        </p:spPr>
        <p:txBody>
          <a:bodyPr/>
          <a:lstStyle/>
          <a:p>
            <a:endParaRPr lang="en-US"/>
          </a:p>
        </p:txBody>
      </p:sp>
      <p:sp>
        <p:nvSpPr>
          <p:cNvPr id="7242" name="Freeform 74"/>
          <p:cNvSpPr>
            <a:spLocks/>
          </p:cNvSpPr>
          <p:nvPr/>
        </p:nvSpPr>
        <p:spPr bwMode="auto">
          <a:xfrm>
            <a:off x="2066925" y="650875"/>
            <a:ext cx="5943600" cy="5113338"/>
          </a:xfrm>
          <a:custGeom>
            <a:avLst/>
            <a:gdLst/>
            <a:ahLst/>
            <a:cxnLst>
              <a:cxn ang="0">
                <a:pos x="0" y="0"/>
              </a:cxn>
              <a:cxn ang="0">
                <a:pos x="0" y="3221"/>
              </a:cxn>
              <a:cxn ang="0">
                <a:pos x="3744" y="3221"/>
              </a:cxn>
            </a:cxnLst>
            <a:rect l="0" t="0" r="r" b="b"/>
            <a:pathLst>
              <a:path w="3744" h="3221">
                <a:moveTo>
                  <a:pt x="0" y="0"/>
                </a:moveTo>
                <a:lnTo>
                  <a:pt x="0" y="3221"/>
                </a:lnTo>
                <a:lnTo>
                  <a:pt x="3744" y="3221"/>
                </a:lnTo>
              </a:path>
            </a:pathLst>
          </a:custGeom>
          <a:noFill/>
          <a:ln w="82550">
            <a:solidFill>
              <a:srgbClr val="000000"/>
            </a:solidFill>
            <a:prstDash val="solid"/>
            <a:round/>
            <a:headEnd/>
            <a:tailEnd/>
          </a:ln>
        </p:spPr>
        <p:txBody>
          <a:bodyPr/>
          <a:lstStyle/>
          <a:p>
            <a:endParaRPr lang="en-US"/>
          </a:p>
        </p:txBody>
      </p:sp>
      <p:sp>
        <p:nvSpPr>
          <p:cNvPr id="7243" name="Rectangle 75"/>
          <p:cNvSpPr>
            <a:spLocks noChangeArrowheads="1"/>
          </p:cNvSpPr>
          <p:nvPr/>
        </p:nvSpPr>
        <p:spPr bwMode="auto">
          <a:xfrm>
            <a:off x="2413000" y="5867400"/>
            <a:ext cx="27622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1 </a:t>
            </a:r>
            <a:endParaRPr lang="en-US">
              <a:solidFill>
                <a:srgbClr val="660066"/>
              </a:solidFill>
            </a:endParaRPr>
          </a:p>
        </p:txBody>
      </p:sp>
      <p:sp>
        <p:nvSpPr>
          <p:cNvPr id="7244" name="Rectangle 76"/>
          <p:cNvSpPr>
            <a:spLocks noChangeArrowheads="1"/>
          </p:cNvSpPr>
          <p:nvPr/>
        </p:nvSpPr>
        <p:spPr bwMode="auto">
          <a:xfrm>
            <a:off x="2951163" y="5867400"/>
            <a:ext cx="27622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2 </a:t>
            </a:r>
            <a:endParaRPr lang="en-US">
              <a:solidFill>
                <a:srgbClr val="660066"/>
              </a:solidFill>
            </a:endParaRPr>
          </a:p>
        </p:txBody>
      </p:sp>
      <p:sp>
        <p:nvSpPr>
          <p:cNvPr id="7245" name="Rectangle 77"/>
          <p:cNvSpPr>
            <a:spLocks noChangeArrowheads="1"/>
          </p:cNvSpPr>
          <p:nvPr/>
        </p:nvSpPr>
        <p:spPr bwMode="auto">
          <a:xfrm>
            <a:off x="3490913" y="5867400"/>
            <a:ext cx="27622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3 </a:t>
            </a:r>
            <a:endParaRPr lang="en-US">
              <a:solidFill>
                <a:srgbClr val="660066"/>
              </a:solidFill>
            </a:endParaRPr>
          </a:p>
        </p:txBody>
      </p:sp>
      <p:sp>
        <p:nvSpPr>
          <p:cNvPr id="7246" name="Rectangle 78"/>
          <p:cNvSpPr>
            <a:spLocks noChangeArrowheads="1"/>
          </p:cNvSpPr>
          <p:nvPr/>
        </p:nvSpPr>
        <p:spPr bwMode="auto">
          <a:xfrm>
            <a:off x="4057650" y="5867400"/>
            <a:ext cx="27622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4 </a:t>
            </a:r>
            <a:endParaRPr lang="en-US">
              <a:solidFill>
                <a:srgbClr val="660066"/>
              </a:solidFill>
            </a:endParaRPr>
          </a:p>
        </p:txBody>
      </p:sp>
      <p:sp>
        <p:nvSpPr>
          <p:cNvPr id="7247" name="Rectangle 79"/>
          <p:cNvSpPr>
            <a:spLocks noChangeArrowheads="1"/>
          </p:cNvSpPr>
          <p:nvPr/>
        </p:nvSpPr>
        <p:spPr bwMode="auto">
          <a:xfrm>
            <a:off x="4583113" y="5867400"/>
            <a:ext cx="27622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5 </a:t>
            </a:r>
            <a:endParaRPr lang="en-US">
              <a:solidFill>
                <a:srgbClr val="660066"/>
              </a:solidFill>
            </a:endParaRPr>
          </a:p>
        </p:txBody>
      </p:sp>
      <p:sp>
        <p:nvSpPr>
          <p:cNvPr id="7248" name="Rectangle 80"/>
          <p:cNvSpPr>
            <a:spLocks noChangeArrowheads="1"/>
          </p:cNvSpPr>
          <p:nvPr/>
        </p:nvSpPr>
        <p:spPr bwMode="auto">
          <a:xfrm>
            <a:off x="5121275" y="5867400"/>
            <a:ext cx="27622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6 </a:t>
            </a:r>
            <a:endParaRPr lang="en-US">
              <a:solidFill>
                <a:srgbClr val="660066"/>
              </a:solidFill>
            </a:endParaRPr>
          </a:p>
        </p:txBody>
      </p:sp>
      <p:sp>
        <p:nvSpPr>
          <p:cNvPr id="7249" name="Rectangle 81"/>
          <p:cNvSpPr>
            <a:spLocks noChangeArrowheads="1"/>
          </p:cNvSpPr>
          <p:nvPr/>
        </p:nvSpPr>
        <p:spPr bwMode="auto">
          <a:xfrm>
            <a:off x="5661025" y="5867400"/>
            <a:ext cx="27622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7 </a:t>
            </a:r>
            <a:endParaRPr lang="en-US">
              <a:solidFill>
                <a:srgbClr val="660066"/>
              </a:solidFill>
            </a:endParaRPr>
          </a:p>
        </p:txBody>
      </p:sp>
      <p:sp>
        <p:nvSpPr>
          <p:cNvPr id="7250" name="Arc 82"/>
          <p:cNvSpPr>
            <a:spLocks/>
          </p:cNvSpPr>
          <p:nvPr/>
        </p:nvSpPr>
        <p:spPr bwMode="auto">
          <a:xfrm rot="10624564">
            <a:off x="3733800" y="1530350"/>
            <a:ext cx="762000" cy="14478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76200">
            <a:solidFill>
              <a:srgbClr val="006600"/>
            </a:solidFill>
            <a:round/>
            <a:headEnd/>
            <a:tailEnd/>
          </a:ln>
          <a:effectLst/>
        </p:spPr>
        <p:txBody>
          <a:bodyPr wrap="none" anchor="ctr"/>
          <a:lstStyle/>
          <a:p>
            <a:endParaRPr lang="en-US"/>
          </a:p>
        </p:txBody>
      </p:sp>
      <p:sp>
        <p:nvSpPr>
          <p:cNvPr id="7239" name="Oval 71"/>
          <p:cNvSpPr>
            <a:spLocks noChangeArrowheads="1"/>
          </p:cNvSpPr>
          <p:nvPr/>
        </p:nvSpPr>
        <p:spPr bwMode="auto">
          <a:xfrm>
            <a:off x="4089400" y="2717800"/>
            <a:ext cx="168275" cy="168275"/>
          </a:xfrm>
          <a:prstGeom prst="ellipse">
            <a:avLst/>
          </a:prstGeom>
          <a:solidFill>
            <a:srgbClr val="660066"/>
          </a:solidFill>
          <a:ln w="26988">
            <a:solidFill>
              <a:srgbClr val="660066"/>
            </a:solidFill>
            <a:round/>
            <a:headEnd/>
            <a:tailEnd/>
          </a:ln>
        </p:spPr>
        <p:txBody>
          <a:bodyPr/>
          <a:lstStyle/>
          <a:p>
            <a:endParaRPr lang="en-US"/>
          </a:p>
        </p:txBody>
      </p:sp>
      <p:sp>
        <p:nvSpPr>
          <p:cNvPr id="7252" name="Freeform 84"/>
          <p:cNvSpPr>
            <a:spLocks/>
          </p:cNvSpPr>
          <p:nvPr/>
        </p:nvSpPr>
        <p:spPr bwMode="auto">
          <a:xfrm>
            <a:off x="3517900" y="1143000"/>
            <a:ext cx="812800" cy="1981200"/>
          </a:xfrm>
          <a:custGeom>
            <a:avLst/>
            <a:gdLst/>
            <a:ahLst/>
            <a:cxnLst>
              <a:cxn ang="0">
                <a:pos x="0" y="0"/>
              </a:cxn>
              <a:cxn ang="0">
                <a:pos x="480" y="1248"/>
              </a:cxn>
            </a:cxnLst>
            <a:rect l="0" t="0" r="r" b="b"/>
            <a:pathLst>
              <a:path w="480" h="1248">
                <a:moveTo>
                  <a:pt x="0" y="0"/>
                </a:moveTo>
                <a:cubicBezTo>
                  <a:pt x="73" y="786"/>
                  <a:pt x="131" y="960"/>
                  <a:pt x="480" y="1248"/>
                </a:cubicBezTo>
              </a:path>
            </a:pathLst>
          </a:custGeom>
          <a:noFill/>
          <a:ln w="76200" cmpd="sng">
            <a:solidFill>
              <a:srgbClr val="006600"/>
            </a:solidFill>
            <a:round/>
            <a:headEnd type="none" w="med" len="med"/>
            <a:tailEnd type="none" w="med" len="med"/>
          </a:ln>
          <a:effectLst/>
        </p:spPr>
        <p:txBody>
          <a:bodyPr wrap="none" anchor="ctr"/>
          <a:lstStyle/>
          <a:p>
            <a:endParaRPr lang="en-US"/>
          </a:p>
        </p:txBody>
      </p:sp>
      <p:sp>
        <p:nvSpPr>
          <p:cNvPr id="7241" name="Oval 73"/>
          <p:cNvSpPr>
            <a:spLocks noChangeArrowheads="1"/>
          </p:cNvSpPr>
          <p:nvPr/>
        </p:nvSpPr>
        <p:spPr bwMode="auto">
          <a:xfrm>
            <a:off x="3476625" y="1492250"/>
            <a:ext cx="180975" cy="168275"/>
          </a:xfrm>
          <a:prstGeom prst="ellipse">
            <a:avLst/>
          </a:prstGeom>
          <a:solidFill>
            <a:srgbClr val="660066"/>
          </a:solidFill>
          <a:ln w="26988">
            <a:solidFill>
              <a:srgbClr val="660066"/>
            </a:solidFill>
            <a:round/>
            <a:headEnd/>
            <a:tailEnd/>
          </a:ln>
        </p:spPr>
        <p:txBody>
          <a:bodyPr/>
          <a:lstStyle/>
          <a:p>
            <a:endParaRPr lang="en-US"/>
          </a:p>
        </p:txBody>
      </p:sp>
      <p:sp>
        <p:nvSpPr>
          <p:cNvPr id="7240" name="Oval 72"/>
          <p:cNvSpPr>
            <a:spLocks noChangeArrowheads="1"/>
          </p:cNvSpPr>
          <p:nvPr/>
        </p:nvSpPr>
        <p:spPr bwMode="auto">
          <a:xfrm>
            <a:off x="3489325" y="2252663"/>
            <a:ext cx="182563" cy="168275"/>
          </a:xfrm>
          <a:prstGeom prst="ellipse">
            <a:avLst/>
          </a:prstGeom>
          <a:solidFill>
            <a:srgbClr val="660066"/>
          </a:solidFill>
          <a:ln w="26988">
            <a:solidFill>
              <a:srgbClr val="660066"/>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234"/>
                                        </p:tgtEl>
                                        <p:attrNameLst>
                                          <p:attrName>style.visibility</p:attrName>
                                        </p:attrNameLst>
                                      </p:cBhvr>
                                      <p:to>
                                        <p:strVal val="visible"/>
                                      </p:to>
                                    </p:set>
                                    <p:animEffect transition="in" filter="wipe(left)">
                                      <p:cBhvr>
                                        <p:cTn id="7" dur="500"/>
                                        <p:tgtEl>
                                          <p:spTgt spid="723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233"/>
                                        </p:tgtEl>
                                        <p:attrNameLst>
                                          <p:attrName>style.visibility</p:attrName>
                                        </p:attrNameLst>
                                      </p:cBhvr>
                                      <p:to>
                                        <p:strVal val="visible"/>
                                      </p:to>
                                    </p:set>
                                    <p:animEffect transition="in" filter="wipe(down)">
                                      <p:cBhvr>
                                        <p:cTn id="11" dur="500"/>
                                        <p:tgtEl>
                                          <p:spTgt spid="723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236"/>
                                        </p:tgtEl>
                                        <p:attrNameLst>
                                          <p:attrName>style.visibility</p:attrName>
                                        </p:attrNameLst>
                                      </p:cBhvr>
                                      <p:to>
                                        <p:strVal val="visible"/>
                                      </p:to>
                                    </p:set>
                                    <p:animEffect transition="in" filter="wipe(down)">
                                      <p:cBhvr>
                                        <p:cTn id="15" dur="500"/>
                                        <p:tgtEl>
                                          <p:spTgt spid="723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235"/>
                                        </p:tgtEl>
                                        <p:attrNameLst>
                                          <p:attrName>style.visibility</p:attrName>
                                        </p:attrNameLst>
                                      </p:cBhvr>
                                      <p:to>
                                        <p:strVal val="visible"/>
                                      </p:to>
                                    </p:set>
                                    <p:animEffect transition="in" filter="wipe(left)">
                                      <p:cBhvr>
                                        <p:cTn id="19" dur="500"/>
                                        <p:tgtEl>
                                          <p:spTgt spid="7235"/>
                                        </p:tgtEl>
                                      </p:cBhvr>
                                    </p:animEffect>
                                  </p:childTnLst>
                                </p:cTn>
                              </p:par>
                            </p:childTnLst>
                          </p:cTn>
                        </p:par>
                        <p:par>
                          <p:cTn id="20" fill="hold">
                            <p:stCondLst>
                              <p:cond delay="2000"/>
                            </p:stCondLst>
                            <p:childTnLst>
                              <p:par>
                                <p:cTn id="21" presetID="22" presetClass="entr" presetSubtype="8" fill="hold" grpId="0" nodeType="afterEffect">
                                  <p:stCondLst>
                                    <p:cond delay="1000"/>
                                  </p:stCondLst>
                                  <p:childTnLst>
                                    <p:set>
                                      <p:cBhvr>
                                        <p:cTn id="22" dur="1" fill="hold">
                                          <p:stCondLst>
                                            <p:cond delay="0"/>
                                          </p:stCondLst>
                                        </p:cTn>
                                        <p:tgtEl>
                                          <p:spTgt spid="7239"/>
                                        </p:tgtEl>
                                        <p:attrNameLst>
                                          <p:attrName>style.visibility</p:attrName>
                                        </p:attrNameLst>
                                      </p:cBhvr>
                                      <p:to>
                                        <p:strVal val="visible"/>
                                      </p:to>
                                    </p:set>
                                    <p:animEffect transition="in" filter="wipe(left)">
                                      <p:cBhvr>
                                        <p:cTn id="23" dur="500"/>
                                        <p:tgtEl>
                                          <p:spTgt spid="7239"/>
                                        </p:tgtEl>
                                      </p:cBhvr>
                                    </p:animEffect>
                                  </p:childTnLst>
                                </p:cTn>
                              </p:par>
                            </p:childTnLst>
                          </p:cTn>
                        </p:par>
                        <p:par>
                          <p:cTn id="24" fill="hold">
                            <p:stCondLst>
                              <p:cond delay="3500"/>
                            </p:stCondLst>
                            <p:childTnLst>
                              <p:par>
                                <p:cTn id="25" presetID="22" presetClass="entr" presetSubtype="8" fill="hold" grpId="0" nodeType="afterEffect">
                                  <p:stCondLst>
                                    <p:cond delay="0"/>
                                  </p:stCondLst>
                                  <p:childTnLst>
                                    <p:set>
                                      <p:cBhvr>
                                        <p:cTn id="26" dur="1" fill="hold">
                                          <p:stCondLst>
                                            <p:cond delay="0"/>
                                          </p:stCondLst>
                                        </p:cTn>
                                        <p:tgtEl>
                                          <p:spTgt spid="7224">
                                            <p:txEl>
                                              <p:pRg st="0" end="0"/>
                                            </p:txEl>
                                          </p:spTgt>
                                        </p:tgtEl>
                                        <p:attrNameLst>
                                          <p:attrName>style.visibility</p:attrName>
                                        </p:attrNameLst>
                                      </p:cBhvr>
                                      <p:to>
                                        <p:strVal val="visible"/>
                                      </p:to>
                                    </p:set>
                                    <p:animEffect transition="in" filter="wipe(left)">
                                      <p:cBhvr>
                                        <p:cTn id="27" dur="500"/>
                                        <p:tgtEl>
                                          <p:spTgt spid="7224">
                                            <p:txEl>
                                              <p:pRg st="0" end="0"/>
                                            </p:txEl>
                                          </p:spTgt>
                                        </p:tgtEl>
                                      </p:cBhvr>
                                    </p:animEffect>
                                  </p:childTnLst>
                                </p:cTn>
                              </p:par>
                            </p:childTnLst>
                          </p:cTn>
                        </p:par>
                        <p:par>
                          <p:cTn id="28" fill="hold">
                            <p:stCondLst>
                              <p:cond delay="4000"/>
                            </p:stCondLst>
                            <p:childTnLst>
                              <p:par>
                                <p:cTn id="29" presetID="22" presetClass="entr" presetSubtype="8" fill="hold" grpId="0" nodeType="afterEffect">
                                  <p:stCondLst>
                                    <p:cond delay="0"/>
                                  </p:stCondLst>
                                  <p:childTnLst>
                                    <p:set>
                                      <p:cBhvr>
                                        <p:cTn id="30" dur="1" fill="hold">
                                          <p:stCondLst>
                                            <p:cond delay="0"/>
                                          </p:stCondLst>
                                        </p:cTn>
                                        <p:tgtEl>
                                          <p:spTgt spid="7240"/>
                                        </p:tgtEl>
                                        <p:attrNameLst>
                                          <p:attrName>style.visibility</p:attrName>
                                        </p:attrNameLst>
                                      </p:cBhvr>
                                      <p:to>
                                        <p:strVal val="visible"/>
                                      </p:to>
                                    </p:set>
                                    <p:animEffect transition="in" filter="wipe(left)">
                                      <p:cBhvr>
                                        <p:cTn id="31" dur="500"/>
                                        <p:tgtEl>
                                          <p:spTgt spid="7240"/>
                                        </p:tgtEl>
                                      </p:cBhvr>
                                    </p:animEffect>
                                  </p:childTnLst>
                                </p:cTn>
                              </p:par>
                            </p:childTnLst>
                          </p:cTn>
                        </p:par>
                        <p:par>
                          <p:cTn id="32" fill="hold">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7231">
                                            <p:txEl>
                                              <p:pRg st="0" end="0"/>
                                            </p:txEl>
                                          </p:spTgt>
                                        </p:tgtEl>
                                        <p:attrNameLst>
                                          <p:attrName>style.visibility</p:attrName>
                                        </p:attrNameLst>
                                      </p:cBhvr>
                                      <p:to>
                                        <p:strVal val="visible"/>
                                      </p:to>
                                    </p:set>
                                    <p:animEffect transition="in" filter="wipe(left)">
                                      <p:cBhvr>
                                        <p:cTn id="35" dur="500"/>
                                        <p:tgtEl>
                                          <p:spTgt spid="7231">
                                            <p:txEl>
                                              <p:pRg st="0" end="0"/>
                                            </p:txEl>
                                          </p:spTgt>
                                        </p:tgtEl>
                                      </p:cBhvr>
                                    </p:animEffect>
                                  </p:childTnLst>
                                </p:cTn>
                              </p:par>
                            </p:childTnLst>
                          </p:cTn>
                        </p:par>
                        <p:par>
                          <p:cTn id="36" fill="hold">
                            <p:stCondLst>
                              <p:cond delay="5000"/>
                            </p:stCondLst>
                            <p:childTnLst>
                              <p:par>
                                <p:cTn id="37" presetID="22" presetClass="entr" presetSubtype="8" fill="hold" grpId="0" nodeType="afterEffect">
                                  <p:stCondLst>
                                    <p:cond delay="0"/>
                                  </p:stCondLst>
                                  <p:childTnLst>
                                    <p:set>
                                      <p:cBhvr>
                                        <p:cTn id="38" dur="1" fill="hold">
                                          <p:stCondLst>
                                            <p:cond delay="0"/>
                                          </p:stCondLst>
                                        </p:cTn>
                                        <p:tgtEl>
                                          <p:spTgt spid="7241"/>
                                        </p:tgtEl>
                                        <p:attrNameLst>
                                          <p:attrName>style.visibility</p:attrName>
                                        </p:attrNameLst>
                                      </p:cBhvr>
                                      <p:to>
                                        <p:strVal val="visible"/>
                                      </p:to>
                                    </p:set>
                                    <p:animEffect transition="in" filter="wipe(left)">
                                      <p:cBhvr>
                                        <p:cTn id="39" dur="500"/>
                                        <p:tgtEl>
                                          <p:spTgt spid="7241"/>
                                        </p:tgtEl>
                                      </p:cBhvr>
                                    </p:animEffect>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7230">
                                            <p:txEl>
                                              <p:pRg st="0" end="0"/>
                                            </p:txEl>
                                          </p:spTgt>
                                        </p:tgtEl>
                                        <p:attrNameLst>
                                          <p:attrName>style.visibility</p:attrName>
                                        </p:attrNameLst>
                                      </p:cBhvr>
                                      <p:to>
                                        <p:strVal val="visible"/>
                                      </p:to>
                                    </p:set>
                                    <p:animEffect transition="in" filter="wipe(left)">
                                      <p:cBhvr>
                                        <p:cTn id="43" dur="500"/>
                                        <p:tgtEl>
                                          <p:spTgt spid="7230">
                                            <p:txEl>
                                              <p:pRg st="0" end="0"/>
                                            </p:txEl>
                                          </p:spTgt>
                                        </p:tgtEl>
                                      </p:cBhvr>
                                    </p:animEffect>
                                  </p:childTnLst>
                                </p:cTn>
                              </p:par>
                            </p:childTnLst>
                          </p:cTn>
                        </p:par>
                        <p:par>
                          <p:cTn id="44" fill="hold">
                            <p:stCondLst>
                              <p:cond delay="6000"/>
                            </p:stCondLst>
                            <p:childTnLst>
                              <p:par>
                                <p:cTn id="45" presetID="22" presetClass="entr" presetSubtype="8" fill="hold" grpId="0" nodeType="afterEffect">
                                  <p:stCondLst>
                                    <p:cond delay="1000"/>
                                  </p:stCondLst>
                                  <p:childTnLst>
                                    <p:set>
                                      <p:cBhvr>
                                        <p:cTn id="46" dur="1" fill="hold">
                                          <p:stCondLst>
                                            <p:cond delay="0"/>
                                          </p:stCondLst>
                                        </p:cTn>
                                        <p:tgtEl>
                                          <p:spTgt spid="7250"/>
                                        </p:tgtEl>
                                        <p:attrNameLst>
                                          <p:attrName>style.visibility</p:attrName>
                                        </p:attrNameLst>
                                      </p:cBhvr>
                                      <p:to>
                                        <p:strVal val="visible"/>
                                      </p:to>
                                    </p:set>
                                    <p:animEffect transition="in" filter="wipe(left)">
                                      <p:cBhvr>
                                        <p:cTn id="47" dur="500"/>
                                        <p:tgtEl>
                                          <p:spTgt spid="7250"/>
                                        </p:tgtEl>
                                      </p:cBhvr>
                                    </p:animEffect>
                                  </p:childTnLst>
                                </p:cTn>
                              </p:par>
                            </p:childTnLst>
                          </p:cTn>
                        </p:par>
                        <p:par>
                          <p:cTn id="48" fill="hold">
                            <p:stCondLst>
                              <p:cond delay="7500"/>
                            </p:stCondLst>
                            <p:childTnLst>
                              <p:par>
                                <p:cTn id="49" presetID="22" presetClass="entr" presetSubtype="8" fill="hold" grpId="0" nodeType="afterEffect">
                                  <p:stCondLst>
                                    <p:cond delay="0"/>
                                  </p:stCondLst>
                                  <p:childTnLst>
                                    <p:set>
                                      <p:cBhvr>
                                        <p:cTn id="50" dur="1" fill="hold">
                                          <p:stCondLst>
                                            <p:cond delay="0"/>
                                          </p:stCondLst>
                                        </p:cTn>
                                        <p:tgtEl>
                                          <p:spTgt spid="7226">
                                            <p:txEl>
                                              <p:pRg st="0" end="0"/>
                                            </p:txEl>
                                          </p:spTgt>
                                        </p:tgtEl>
                                        <p:attrNameLst>
                                          <p:attrName>style.visibility</p:attrName>
                                        </p:attrNameLst>
                                      </p:cBhvr>
                                      <p:to>
                                        <p:strVal val="visible"/>
                                      </p:to>
                                    </p:set>
                                    <p:animEffect transition="in" filter="wipe(left)">
                                      <p:cBhvr>
                                        <p:cTn id="51" dur="500"/>
                                        <p:tgtEl>
                                          <p:spTgt spid="7226">
                                            <p:txEl>
                                              <p:pRg st="0" end="0"/>
                                            </p:txEl>
                                          </p:spTgt>
                                        </p:tgtEl>
                                      </p:cBhvr>
                                    </p:animEffect>
                                  </p:childTnLst>
                                </p:cTn>
                              </p:par>
                            </p:childTnLst>
                          </p:cTn>
                        </p:par>
                        <p:par>
                          <p:cTn id="52" fill="hold">
                            <p:stCondLst>
                              <p:cond delay="8000"/>
                            </p:stCondLst>
                            <p:childTnLst>
                              <p:par>
                                <p:cTn id="53" presetID="22" presetClass="entr" presetSubtype="8" fill="hold" grpId="0" nodeType="afterEffect">
                                  <p:stCondLst>
                                    <p:cond delay="1000"/>
                                  </p:stCondLst>
                                  <p:childTnLst>
                                    <p:set>
                                      <p:cBhvr>
                                        <p:cTn id="54" dur="1" fill="hold">
                                          <p:stCondLst>
                                            <p:cond delay="0"/>
                                          </p:stCondLst>
                                        </p:cTn>
                                        <p:tgtEl>
                                          <p:spTgt spid="7252"/>
                                        </p:tgtEl>
                                        <p:attrNameLst>
                                          <p:attrName>style.visibility</p:attrName>
                                        </p:attrNameLst>
                                      </p:cBhvr>
                                      <p:to>
                                        <p:strVal val="visible"/>
                                      </p:to>
                                    </p:set>
                                    <p:animEffect transition="in" filter="wipe(left)">
                                      <p:cBhvr>
                                        <p:cTn id="55" dur="500"/>
                                        <p:tgtEl>
                                          <p:spTgt spid="7252"/>
                                        </p:tgtEl>
                                      </p:cBhvr>
                                    </p:animEffect>
                                  </p:childTnLst>
                                </p:cTn>
                              </p:par>
                            </p:childTnLst>
                          </p:cTn>
                        </p:par>
                        <p:par>
                          <p:cTn id="56" fill="hold">
                            <p:stCondLst>
                              <p:cond delay="9500"/>
                            </p:stCondLst>
                            <p:childTnLst>
                              <p:par>
                                <p:cTn id="57" presetID="22" presetClass="entr" presetSubtype="8" fill="hold" grpId="0" nodeType="afterEffect">
                                  <p:stCondLst>
                                    <p:cond delay="0"/>
                                  </p:stCondLst>
                                  <p:childTnLst>
                                    <p:set>
                                      <p:cBhvr>
                                        <p:cTn id="58" dur="1" fill="hold">
                                          <p:stCondLst>
                                            <p:cond delay="0"/>
                                          </p:stCondLst>
                                        </p:cTn>
                                        <p:tgtEl>
                                          <p:spTgt spid="7222">
                                            <p:txEl>
                                              <p:pRg st="0" end="0"/>
                                            </p:txEl>
                                          </p:spTgt>
                                        </p:tgtEl>
                                        <p:attrNameLst>
                                          <p:attrName>style.visibility</p:attrName>
                                        </p:attrNameLst>
                                      </p:cBhvr>
                                      <p:to>
                                        <p:strVal val="visible"/>
                                      </p:to>
                                    </p:set>
                                    <p:animEffect transition="in" filter="wipe(left)">
                                      <p:cBhvr>
                                        <p:cTn id="59" dur="500"/>
                                        <p:tgtEl>
                                          <p:spTgt spid="72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22" grpId="0" build="p" autoUpdateAnimBg="0" advAuto="0"/>
      <p:bldP spid="7224" grpId="0" build="p" autoUpdateAnimBg="0" advAuto="0"/>
      <p:bldP spid="7226" grpId="0" build="p" autoUpdateAnimBg="0" advAuto="0"/>
      <p:bldP spid="7230" grpId="0" build="p" autoUpdateAnimBg="0" advAuto="0"/>
      <p:bldP spid="7231" grpId="0" build="p" autoUpdateAnimBg="0" advAuto="0"/>
      <p:bldP spid="7233" grpId="0" animBg="1"/>
      <p:bldP spid="7234" grpId="0" animBg="1"/>
      <p:bldP spid="7235" grpId="0" animBg="1"/>
      <p:bldP spid="7236" grpId="0" animBg="1"/>
      <p:bldP spid="7250" grpId="0" animBg="1"/>
      <p:bldP spid="7239" grpId="0" animBg="1"/>
      <p:bldP spid="7252" grpId="0" animBg="1"/>
      <p:bldP spid="7241" grpId="0" animBg="1"/>
      <p:bldP spid="7240"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cs typeface="Arial" charset="0"/>
              </a:rPr>
              <a:t>Subsidizing Food</a:t>
            </a:r>
          </a:p>
        </p:txBody>
      </p:sp>
      <p:sp>
        <p:nvSpPr>
          <p:cNvPr id="40963" name="Rectangle 3"/>
          <p:cNvSpPr>
            <a:spLocks noGrp="1" noChangeArrowheads="1"/>
          </p:cNvSpPr>
          <p:nvPr>
            <p:ph type="body" idx="1"/>
          </p:nvPr>
        </p:nvSpPr>
        <p:spPr/>
        <p:txBody>
          <a:bodyPr/>
          <a:lstStyle/>
          <a:p>
            <a:r>
              <a:rPr lang="en-US">
                <a:solidFill>
                  <a:srgbClr val="660066"/>
                </a:solidFill>
                <a:latin typeface="Arial" charset="0"/>
                <a:cs typeface="Arial" charset="0"/>
              </a:rPr>
              <a:t>Food Stamps</a:t>
            </a:r>
            <a:r>
              <a:rPr lang="en-US">
                <a:latin typeface="Arial" charset="0"/>
                <a:cs typeface="Arial" charset="0"/>
              </a:rPr>
              <a:t> are the subsidy that allows the recipient a particular allotment of vouchers to buy food but the recipient may supplement the subsidy with their cash. It is illegal to sell the food stamps though it may be in the recipients interests for them to do so.</a:t>
            </a:r>
            <a:r>
              <a:rPr lang="en-US"/>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wipe(left)">
                                      <p:cBhvr>
                                        <p:cTn id="7" dur="500"/>
                                        <p:tgtEl>
                                          <p:spTgt spid="409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autoUpdateAnimBg="0" advAuto="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a:xfrm>
            <a:off x="228600" y="-228600"/>
            <a:ext cx="8686800" cy="1143000"/>
          </a:xfrm>
        </p:spPr>
        <p:txBody>
          <a:bodyPr/>
          <a:lstStyle/>
          <a:p>
            <a:r>
              <a:rPr lang="en-US" sz="2400" dirty="0" smtClean="0"/>
              <a:t>The </a:t>
            </a:r>
            <a:r>
              <a:rPr lang="en-US" sz="2400" dirty="0"/>
              <a:t>Impact of an In-Kind Transfer: </a:t>
            </a:r>
            <a:br>
              <a:rPr lang="en-US" sz="2400" dirty="0"/>
            </a:br>
            <a:r>
              <a:rPr lang="en-US" sz="2400" dirty="0"/>
              <a:t>Food Stamps</a:t>
            </a:r>
          </a:p>
        </p:txBody>
      </p:sp>
      <p:sp>
        <p:nvSpPr>
          <p:cNvPr id="8275" name="Rectangle 83"/>
          <p:cNvSpPr>
            <a:spLocks noChangeArrowheads="1"/>
          </p:cNvSpPr>
          <p:nvPr/>
        </p:nvSpPr>
        <p:spPr bwMode="auto">
          <a:xfrm>
            <a:off x="5073650" y="5378450"/>
            <a:ext cx="317500" cy="346075"/>
          </a:xfrm>
          <a:prstGeom prst="rect">
            <a:avLst/>
          </a:prstGeom>
          <a:noFill/>
          <a:ln w="9525">
            <a:noFill/>
            <a:miter lim="800000"/>
            <a:headEnd/>
            <a:tailEnd/>
          </a:ln>
        </p:spPr>
        <p:txBody>
          <a:bodyPr wrap="none" lIns="0" tIns="0" rIns="0" bIns="0">
            <a:spAutoFit/>
          </a:bodyPr>
          <a:lstStyle/>
          <a:p>
            <a:r>
              <a:rPr lang="en-US" sz="2000">
                <a:solidFill>
                  <a:srgbClr val="660066"/>
                </a:solidFill>
                <a:latin typeface="Arial" charset="0"/>
              </a:rPr>
              <a:t>0 </a:t>
            </a:r>
            <a:endParaRPr lang="en-US"/>
          </a:p>
        </p:txBody>
      </p:sp>
      <p:sp>
        <p:nvSpPr>
          <p:cNvPr id="8279" name="Rectangle 87"/>
          <p:cNvSpPr>
            <a:spLocks noChangeArrowheads="1"/>
          </p:cNvSpPr>
          <p:nvPr/>
        </p:nvSpPr>
        <p:spPr bwMode="auto">
          <a:xfrm>
            <a:off x="6953250" y="1231900"/>
            <a:ext cx="373063" cy="346075"/>
          </a:xfrm>
          <a:prstGeom prst="rect">
            <a:avLst/>
          </a:prstGeom>
          <a:noFill/>
          <a:ln w="9525">
            <a:noFill/>
            <a:miter lim="800000"/>
            <a:headEnd/>
            <a:tailEnd/>
          </a:ln>
        </p:spPr>
        <p:txBody>
          <a:bodyPr wrap="none" lIns="0" tIns="0" rIns="0" bIns="0">
            <a:spAutoFit/>
          </a:bodyPr>
          <a:lstStyle/>
          <a:p>
            <a:r>
              <a:rPr lang="en-US" sz="2000" b="1">
                <a:solidFill>
                  <a:srgbClr val="000000"/>
                </a:solidFill>
                <a:latin typeface="Arial" charset="0"/>
              </a:rPr>
              <a:t>B </a:t>
            </a:r>
            <a:endParaRPr lang="en-US"/>
          </a:p>
        </p:txBody>
      </p:sp>
      <p:sp>
        <p:nvSpPr>
          <p:cNvPr id="8280" name="Rectangle 88"/>
          <p:cNvSpPr>
            <a:spLocks noChangeArrowheads="1"/>
          </p:cNvSpPr>
          <p:nvPr/>
        </p:nvSpPr>
        <p:spPr bwMode="auto">
          <a:xfrm>
            <a:off x="4857750" y="2260600"/>
            <a:ext cx="169863"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B</a:t>
            </a:r>
            <a:endParaRPr lang="en-US">
              <a:solidFill>
                <a:srgbClr val="660066"/>
              </a:solidFill>
            </a:endParaRPr>
          </a:p>
        </p:txBody>
      </p:sp>
      <p:sp>
        <p:nvSpPr>
          <p:cNvPr id="8281" name="Rectangle 89"/>
          <p:cNvSpPr>
            <a:spLocks noChangeArrowheads="1"/>
          </p:cNvSpPr>
          <p:nvPr/>
        </p:nvSpPr>
        <p:spPr bwMode="auto">
          <a:xfrm>
            <a:off x="4957763" y="2954338"/>
            <a:ext cx="69850"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I</a:t>
            </a:r>
            <a:endParaRPr lang="en-US">
              <a:solidFill>
                <a:srgbClr val="660066"/>
              </a:solidFill>
            </a:endParaRPr>
          </a:p>
        </p:txBody>
      </p:sp>
      <p:sp>
        <p:nvSpPr>
          <p:cNvPr id="8283" name="Rectangle 91"/>
          <p:cNvSpPr>
            <a:spLocks noChangeArrowheads="1"/>
          </p:cNvSpPr>
          <p:nvPr/>
        </p:nvSpPr>
        <p:spPr bwMode="auto">
          <a:xfrm>
            <a:off x="7256463" y="5378450"/>
            <a:ext cx="239712"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A </a:t>
            </a:r>
            <a:endParaRPr lang="en-US"/>
          </a:p>
        </p:txBody>
      </p:sp>
      <p:sp>
        <p:nvSpPr>
          <p:cNvPr id="8286" name="Rectangle 94"/>
          <p:cNvSpPr>
            <a:spLocks noChangeArrowheads="1"/>
          </p:cNvSpPr>
          <p:nvPr/>
        </p:nvSpPr>
        <p:spPr bwMode="auto">
          <a:xfrm>
            <a:off x="6831013" y="3379788"/>
            <a:ext cx="346075" cy="304800"/>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charset="0"/>
              </a:rPr>
              <a:t>U</a:t>
            </a:r>
            <a:r>
              <a:rPr lang="en-US" sz="2000" baseline="-25000">
                <a:solidFill>
                  <a:srgbClr val="000000"/>
                </a:solidFill>
                <a:latin typeface="Arial" charset="0"/>
              </a:rPr>
              <a:t>2</a:t>
            </a:r>
            <a:r>
              <a:rPr lang="en-US" sz="2000" i="1">
                <a:solidFill>
                  <a:srgbClr val="000000"/>
                </a:solidFill>
                <a:latin typeface="Arial" charset="0"/>
              </a:rPr>
              <a:t> </a:t>
            </a:r>
          </a:p>
        </p:txBody>
      </p:sp>
      <p:sp>
        <p:nvSpPr>
          <p:cNvPr id="8288" name="Rectangle 96"/>
          <p:cNvSpPr>
            <a:spLocks noChangeArrowheads="1"/>
          </p:cNvSpPr>
          <p:nvPr/>
        </p:nvSpPr>
        <p:spPr bwMode="auto">
          <a:xfrm>
            <a:off x="6386513" y="3827463"/>
            <a:ext cx="346075" cy="304800"/>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charset="0"/>
              </a:rPr>
              <a:t>U</a:t>
            </a:r>
            <a:r>
              <a:rPr lang="en-US" sz="2000" baseline="-25000">
                <a:solidFill>
                  <a:srgbClr val="000000"/>
                </a:solidFill>
                <a:latin typeface="Arial" charset="0"/>
              </a:rPr>
              <a:t>1</a:t>
            </a:r>
            <a:r>
              <a:rPr lang="en-US" sz="2000" i="1">
                <a:solidFill>
                  <a:srgbClr val="000000"/>
                </a:solidFill>
                <a:latin typeface="Arial" charset="0"/>
              </a:rPr>
              <a:t> </a:t>
            </a:r>
          </a:p>
        </p:txBody>
      </p:sp>
      <p:sp>
        <p:nvSpPr>
          <p:cNvPr id="8290" name="Rectangle 98"/>
          <p:cNvSpPr>
            <a:spLocks noChangeArrowheads="1"/>
          </p:cNvSpPr>
          <p:nvPr/>
        </p:nvSpPr>
        <p:spPr bwMode="auto">
          <a:xfrm>
            <a:off x="7920038" y="5378450"/>
            <a:ext cx="288925"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A' </a:t>
            </a:r>
            <a:endParaRPr lang="en-US"/>
          </a:p>
        </p:txBody>
      </p:sp>
      <p:sp>
        <p:nvSpPr>
          <p:cNvPr id="8291" name="Rectangle 99"/>
          <p:cNvSpPr>
            <a:spLocks noChangeArrowheads="1"/>
          </p:cNvSpPr>
          <p:nvPr/>
        </p:nvSpPr>
        <p:spPr bwMode="auto">
          <a:xfrm>
            <a:off x="4724400" y="3227388"/>
            <a:ext cx="303213"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M</a:t>
            </a:r>
            <a:r>
              <a:rPr lang="en-US" sz="2000" baseline="-25000">
                <a:solidFill>
                  <a:srgbClr val="660066"/>
                </a:solidFill>
                <a:latin typeface="Arial" charset="0"/>
              </a:rPr>
              <a:t>1</a:t>
            </a:r>
            <a:endParaRPr lang="en-US" sz="2000" i="1">
              <a:solidFill>
                <a:srgbClr val="660066"/>
              </a:solidFill>
              <a:latin typeface="Arial" charset="0"/>
            </a:endParaRPr>
          </a:p>
        </p:txBody>
      </p:sp>
      <p:sp>
        <p:nvSpPr>
          <p:cNvPr id="8296" name="Rectangle 104"/>
          <p:cNvSpPr>
            <a:spLocks noChangeArrowheads="1"/>
          </p:cNvSpPr>
          <p:nvPr/>
        </p:nvSpPr>
        <p:spPr bwMode="auto">
          <a:xfrm>
            <a:off x="5875338" y="5378450"/>
            <a:ext cx="460375"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Q</a:t>
            </a:r>
            <a:r>
              <a:rPr lang="en-US" sz="2000" i="1" baseline="-25000">
                <a:solidFill>
                  <a:srgbClr val="660066"/>
                </a:solidFill>
                <a:latin typeface="Arial" charset="0"/>
              </a:rPr>
              <a:t>F</a:t>
            </a:r>
            <a:r>
              <a:rPr lang="en-US" sz="2000" baseline="-25000">
                <a:solidFill>
                  <a:srgbClr val="660066"/>
                </a:solidFill>
                <a:latin typeface="Arial" charset="0"/>
              </a:rPr>
              <a:t>1</a:t>
            </a:r>
            <a:r>
              <a:rPr lang="en-US" sz="2000" i="1">
                <a:solidFill>
                  <a:srgbClr val="660066"/>
                </a:solidFill>
                <a:latin typeface="Arial" charset="0"/>
              </a:rPr>
              <a:t> </a:t>
            </a:r>
          </a:p>
        </p:txBody>
      </p:sp>
      <p:sp>
        <p:nvSpPr>
          <p:cNvPr id="8299" name="Line 107"/>
          <p:cNvSpPr>
            <a:spLocks noChangeShapeType="1"/>
          </p:cNvSpPr>
          <p:nvPr/>
        </p:nvSpPr>
        <p:spPr bwMode="auto">
          <a:xfrm>
            <a:off x="5211763" y="3070225"/>
            <a:ext cx="2100262" cy="2211388"/>
          </a:xfrm>
          <a:prstGeom prst="line">
            <a:avLst/>
          </a:prstGeom>
          <a:noFill/>
          <a:ln w="55563">
            <a:solidFill>
              <a:srgbClr val="000000"/>
            </a:solidFill>
            <a:round/>
            <a:headEnd/>
            <a:tailEnd/>
          </a:ln>
        </p:spPr>
        <p:txBody>
          <a:bodyPr/>
          <a:lstStyle/>
          <a:p>
            <a:endParaRPr lang="en-US"/>
          </a:p>
        </p:txBody>
      </p:sp>
      <p:grpSp>
        <p:nvGrpSpPr>
          <p:cNvPr id="2" name="Group 111"/>
          <p:cNvGrpSpPr>
            <a:grpSpLocks/>
          </p:cNvGrpSpPr>
          <p:nvPr/>
        </p:nvGrpSpPr>
        <p:grpSpPr bwMode="auto">
          <a:xfrm>
            <a:off x="5211763" y="3070225"/>
            <a:ext cx="706437" cy="2211388"/>
            <a:chOff x="3283" y="1934"/>
            <a:chExt cx="445" cy="1393"/>
          </a:xfrm>
        </p:grpSpPr>
        <p:sp>
          <p:nvSpPr>
            <p:cNvPr id="8301" name="Freeform 109"/>
            <p:cNvSpPr>
              <a:spLocks/>
            </p:cNvSpPr>
            <p:nvPr/>
          </p:nvSpPr>
          <p:spPr bwMode="auto">
            <a:xfrm>
              <a:off x="3283" y="2134"/>
              <a:ext cx="200" cy="1193"/>
            </a:xfrm>
            <a:custGeom>
              <a:avLst/>
              <a:gdLst/>
              <a:ahLst/>
              <a:cxnLst>
                <a:cxn ang="0">
                  <a:pos x="200" y="1193"/>
                </a:cxn>
                <a:cxn ang="0">
                  <a:pos x="200" y="0"/>
                </a:cxn>
                <a:cxn ang="0">
                  <a:pos x="0" y="0"/>
                </a:cxn>
              </a:cxnLst>
              <a:rect l="0" t="0" r="r" b="b"/>
              <a:pathLst>
                <a:path w="200" h="1193">
                  <a:moveTo>
                    <a:pt x="200" y="1193"/>
                  </a:moveTo>
                  <a:lnTo>
                    <a:pt x="200" y="0"/>
                  </a:lnTo>
                  <a:lnTo>
                    <a:pt x="0" y="0"/>
                  </a:lnTo>
                </a:path>
              </a:pathLst>
            </a:custGeom>
            <a:noFill/>
            <a:ln w="55563" cap="rnd">
              <a:solidFill>
                <a:srgbClr val="006600"/>
              </a:solidFill>
              <a:prstDash val="sysDot"/>
              <a:round/>
              <a:headEnd/>
              <a:tailEnd/>
            </a:ln>
          </p:spPr>
          <p:txBody>
            <a:bodyPr/>
            <a:lstStyle/>
            <a:p>
              <a:endParaRPr lang="en-US"/>
            </a:p>
          </p:txBody>
        </p:sp>
        <p:sp>
          <p:nvSpPr>
            <p:cNvPr id="8302" name="Line 110"/>
            <p:cNvSpPr>
              <a:spLocks noChangeShapeType="1"/>
            </p:cNvSpPr>
            <p:nvPr/>
          </p:nvSpPr>
          <p:spPr bwMode="auto">
            <a:xfrm flipV="1">
              <a:off x="3727" y="1934"/>
              <a:ext cx="1" cy="1393"/>
            </a:xfrm>
            <a:prstGeom prst="line">
              <a:avLst/>
            </a:prstGeom>
            <a:noFill/>
            <a:ln w="55563" cap="rnd">
              <a:solidFill>
                <a:srgbClr val="006600"/>
              </a:solidFill>
              <a:prstDash val="sysDot"/>
              <a:round/>
              <a:headEnd/>
              <a:tailEnd/>
            </a:ln>
          </p:spPr>
          <p:txBody>
            <a:bodyPr/>
            <a:lstStyle/>
            <a:p>
              <a:endParaRPr lang="en-US"/>
            </a:p>
          </p:txBody>
        </p:sp>
      </p:grpSp>
      <p:sp>
        <p:nvSpPr>
          <p:cNvPr id="8304" name="Line 112"/>
          <p:cNvSpPr>
            <a:spLocks noChangeShapeType="1"/>
          </p:cNvSpPr>
          <p:nvPr/>
        </p:nvSpPr>
        <p:spPr bwMode="auto">
          <a:xfrm flipH="1">
            <a:off x="5211763" y="3070225"/>
            <a:ext cx="704850" cy="1588"/>
          </a:xfrm>
          <a:prstGeom prst="line">
            <a:avLst/>
          </a:prstGeom>
          <a:noFill/>
          <a:ln w="55563">
            <a:solidFill>
              <a:srgbClr val="006600"/>
            </a:solidFill>
            <a:round/>
            <a:headEnd/>
            <a:tailEnd/>
          </a:ln>
        </p:spPr>
        <p:txBody>
          <a:bodyPr/>
          <a:lstStyle/>
          <a:p>
            <a:endParaRPr lang="en-US"/>
          </a:p>
        </p:txBody>
      </p:sp>
      <p:sp>
        <p:nvSpPr>
          <p:cNvPr id="8305" name="Line 113"/>
          <p:cNvSpPr>
            <a:spLocks noChangeShapeType="1"/>
          </p:cNvSpPr>
          <p:nvPr/>
        </p:nvSpPr>
        <p:spPr bwMode="auto">
          <a:xfrm>
            <a:off x="5211763" y="2336800"/>
            <a:ext cx="649287" cy="692150"/>
          </a:xfrm>
          <a:prstGeom prst="line">
            <a:avLst/>
          </a:prstGeom>
          <a:noFill/>
          <a:ln w="55563" cap="rnd">
            <a:solidFill>
              <a:srgbClr val="006600"/>
            </a:solidFill>
            <a:prstDash val="sysDot"/>
            <a:round/>
            <a:headEnd/>
            <a:tailEnd/>
          </a:ln>
        </p:spPr>
        <p:txBody>
          <a:bodyPr/>
          <a:lstStyle/>
          <a:p>
            <a:endParaRPr lang="en-US"/>
          </a:p>
        </p:txBody>
      </p:sp>
      <p:sp>
        <p:nvSpPr>
          <p:cNvPr id="8306" name="Line 114"/>
          <p:cNvSpPr>
            <a:spLocks noChangeShapeType="1"/>
          </p:cNvSpPr>
          <p:nvPr/>
        </p:nvSpPr>
        <p:spPr bwMode="auto">
          <a:xfrm>
            <a:off x="5916613" y="3070225"/>
            <a:ext cx="2100262" cy="2211388"/>
          </a:xfrm>
          <a:prstGeom prst="line">
            <a:avLst/>
          </a:prstGeom>
          <a:noFill/>
          <a:ln w="55563">
            <a:solidFill>
              <a:srgbClr val="006600"/>
            </a:solidFill>
            <a:round/>
            <a:headEnd/>
            <a:tailEnd/>
          </a:ln>
        </p:spPr>
        <p:txBody>
          <a:bodyPr/>
          <a:lstStyle/>
          <a:p>
            <a:endParaRPr lang="en-US"/>
          </a:p>
        </p:txBody>
      </p:sp>
      <p:sp>
        <p:nvSpPr>
          <p:cNvPr id="8307" name="Rectangle 115"/>
          <p:cNvSpPr>
            <a:spLocks noChangeArrowheads="1"/>
          </p:cNvSpPr>
          <p:nvPr/>
        </p:nvSpPr>
        <p:spPr bwMode="auto">
          <a:xfrm>
            <a:off x="4886325" y="2711450"/>
            <a:ext cx="141288"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L</a:t>
            </a:r>
            <a:endParaRPr lang="en-US">
              <a:solidFill>
                <a:srgbClr val="660066"/>
              </a:solidFill>
            </a:endParaRPr>
          </a:p>
        </p:txBody>
      </p:sp>
      <p:sp>
        <p:nvSpPr>
          <p:cNvPr id="8308" name="Rectangle 116"/>
          <p:cNvSpPr>
            <a:spLocks noChangeArrowheads="1"/>
          </p:cNvSpPr>
          <p:nvPr/>
        </p:nvSpPr>
        <p:spPr bwMode="auto">
          <a:xfrm>
            <a:off x="6873875" y="3125788"/>
            <a:ext cx="346075" cy="304800"/>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charset="0"/>
              </a:rPr>
              <a:t>U</a:t>
            </a:r>
            <a:r>
              <a:rPr lang="en-US" sz="2000" baseline="-25000">
                <a:solidFill>
                  <a:srgbClr val="000000"/>
                </a:solidFill>
                <a:latin typeface="Arial" charset="0"/>
              </a:rPr>
              <a:t>3</a:t>
            </a:r>
            <a:r>
              <a:rPr lang="en-US" sz="2000" i="1">
                <a:solidFill>
                  <a:srgbClr val="000000"/>
                </a:solidFill>
                <a:latin typeface="Arial" charset="0"/>
              </a:rPr>
              <a:t> </a:t>
            </a:r>
          </a:p>
        </p:txBody>
      </p:sp>
      <p:sp>
        <p:nvSpPr>
          <p:cNvPr id="8310" name="Freeform 118"/>
          <p:cNvSpPr>
            <a:spLocks/>
          </p:cNvSpPr>
          <p:nvPr/>
        </p:nvSpPr>
        <p:spPr bwMode="auto">
          <a:xfrm>
            <a:off x="5211763" y="2876550"/>
            <a:ext cx="482600" cy="2405063"/>
          </a:xfrm>
          <a:custGeom>
            <a:avLst/>
            <a:gdLst/>
            <a:ahLst/>
            <a:cxnLst>
              <a:cxn ang="0">
                <a:pos x="304" y="1515"/>
              </a:cxn>
              <a:cxn ang="0">
                <a:pos x="304" y="0"/>
              </a:cxn>
              <a:cxn ang="0">
                <a:pos x="0" y="0"/>
              </a:cxn>
            </a:cxnLst>
            <a:rect l="0" t="0" r="r" b="b"/>
            <a:pathLst>
              <a:path w="304" h="1515">
                <a:moveTo>
                  <a:pt x="304" y="1515"/>
                </a:moveTo>
                <a:lnTo>
                  <a:pt x="304" y="0"/>
                </a:lnTo>
                <a:lnTo>
                  <a:pt x="0" y="0"/>
                </a:lnTo>
              </a:path>
            </a:pathLst>
          </a:custGeom>
          <a:noFill/>
          <a:ln w="55563" cap="rnd">
            <a:solidFill>
              <a:srgbClr val="006600"/>
            </a:solidFill>
            <a:prstDash val="sysDot"/>
            <a:round/>
            <a:headEnd/>
            <a:tailEnd/>
          </a:ln>
        </p:spPr>
        <p:txBody>
          <a:bodyPr/>
          <a:lstStyle/>
          <a:p>
            <a:endParaRPr lang="en-US"/>
          </a:p>
        </p:txBody>
      </p:sp>
      <p:sp>
        <p:nvSpPr>
          <p:cNvPr id="8311" name="Rectangle 119"/>
          <p:cNvSpPr>
            <a:spLocks noChangeArrowheads="1"/>
          </p:cNvSpPr>
          <p:nvPr/>
        </p:nvSpPr>
        <p:spPr bwMode="auto">
          <a:xfrm>
            <a:off x="5278438" y="4752975"/>
            <a:ext cx="368300" cy="304800"/>
          </a:xfrm>
          <a:prstGeom prst="rect">
            <a:avLst/>
          </a:prstGeom>
          <a:solidFill>
            <a:srgbClr val="FFFFFF"/>
          </a:solidFill>
          <a:ln w="9525">
            <a:noFill/>
            <a:miter lim="800000"/>
            <a:headEnd/>
            <a:tailEnd/>
          </a:ln>
        </p:spPr>
        <p:txBody>
          <a:bodyPr wrap="none" lIns="0" tIns="0" rIns="0" bIns="0">
            <a:spAutoFit/>
          </a:bodyPr>
          <a:lstStyle/>
          <a:p>
            <a:r>
              <a:rPr lang="en-US" sz="2000" i="1">
                <a:solidFill>
                  <a:srgbClr val="000000"/>
                </a:solidFill>
                <a:latin typeface="Arial" charset="0"/>
              </a:rPr>
              <a:t>Q</a:t>
            </a:r>
            <a:r>
              <a:rPr lang="en-US" sz="2000" i="1" baseline="-25000">
                <a:solidFill>
                  <a:srgbClr val="000000"/>
                </a:solidFill>
                <a:latin typeface="Arial" charset="0"/>
              </a:rPr>
              <a:t>F</a:t>
            </a:r>
            <a:r>
              <a:rPr lang="en-US" sz="2000" i="1">
                <a:solidFill>
                  <a:srgbClr val="000000"/>
                </a:solidFill>
                <a:latin typeface="Arial" charset="0"/>
              </a:rPr>
              <a:t> </a:t>
            </a:r>
            <a:endParaRPr lang="en-US"/>
          </a:p>
        </p:txBody>
      </p:sp>
      <p:sp>
        <p:nvSpPr>
          <p:cNvPr id="8313" name="Rectangle 121"/>
          <p:cNvSpPr>
            <a:spLocks noChangeArrowheads="1"/>
          </p:cNvSpPr>
          <p:nvPr/>
        </p:nvSpPr>
        <p:spPr bwMode="auto">
          <a:xfrm rot="16200000">
            <a:off x="-1236663" y="3181351"/>
            <a:ext cx="3540125" cy="609600"/>
          </a:xfrm>
          <a:prstGeom prst="rect">
            <a:avLst/>
          </a:prstGeom>
          <a:noFill/>
          <a:ln w="9525">
            <a:noFill/>
            <a:miter lim="800000"/>
            <a:headEnd/>
            <a:tailEnd/>
          </a:ln>
        </p:spPr>
        <p:txBody>
          <a:bodyPr wrap="none" lIns="0" tIns="0" rIns="0" bIns="0">
            <a:spAutoFit/>
          </a:bodyPr>
          <a:lstStyle/>
          <a:p>
            <a:r>
              <a:rPr lang="en-US" sz="2000" b="1">
                <a:solidFill>
                  <a:srgbClr val="660066"/>
                </a:solidFill>
                <a:latin typeface="Arial" charset="0"/>
              </a:rPr>
              <a:t>Expenditure on Other Goods </a:t>
            </a:r>
          </a:p>
          <a:p>
            <a:r>
              <a:rPr lang="en-US" sz="2000" b="1">
                <a:solidFill>
                  <a:srgbClr val="660066"/>
                </a:solidFill>
                <a:latin typeface="Arial" charset="0"/>
              </a:rPr>
              <a:t>per Month (Dollars) </a:t>
            </a:r>
            <a:endParaRPr lang="en-US"/>
          </a:p>
        </p:txBody>
      </p:sp>
      <p:sp>
        <p:nvSpPr>
          <p:cNvPr id="8315" name="Rectangle 123"/>
          <p:cNvSpPr>
            <a:spLocks noChangeArrowheads="1"/>
          </p:cNvSpPr>
          <p:nvPr/>
        </p:nvSpPr>
        <p:spPr bwMode="auto">
          <a:xfrm>
            <a:off x="1144588" y="5378450"/>
            <a:ext cx="211137" cy="304800"/>
          </a:xfrm>
          <a:prstGeom prst="rect">
            <a:avLst/>
          </a:prstGeom>
          <a:noFill/>
          <a:ln w="9525">
            <a:noFill/>
            <a:miter lim="800000"/>
            <a:headEnd/>
            <a:tailEnd/>
          </a:ln>
        </p:spPr>
        <p:txBody>
          <a:bodyPr wrap="none" lIns="0" tIns="0" rIns="0" bIns="0">
            <a:spAutoFit/>
          </a:bodyPr>
          <a:lstStyle/>
          <a:p>
            <a:r>
              <a:rPr lang="en-US" sz="2000">
                <a:solidFill>
                  <a:srgbClr val="660066"/>
                </a:solidFill>
                <a:latin typeface="Arial" charset="0"/>
              </a:rPr>
              <a:t>0 </a:t>
            </a:r>
            <a:endParaRPr lang="en-US"/>
          </a:p>
        </p:txBody>
      </p:sp>
      <p:sp>
        <p:nvSpPr>
          <p:cNvPr id="8319" name="Rectangle 127"/>
          <p:cNvSpPr>
            <a:spLocks noChangeArrowheads="1"/>
          </p:cNvSpPr>
          <p:nvPr/>
        </p:nvSpPr>
        <p:spPr bwMode="auto">
          <a:xfrm>
            <a:off x="1517650" y="5378450"/>
            <a:ext cx="298450"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Q</a:t>
            </a:r>
            <a:r>
              <a:rPr lang="en-US" sz="2000" i="1" baseline="-25000">
                <a:solidFill>
                  <a:srgbClr val="660066"/>
                </a:solidFill>
                <a:latin typeface="Arial" charset="0"/>
              </a:rPr>
              <a:t>F</a:t>
            </a:r>
            <a:endParaRPr lang="en-US"/>
          </a:p>
        </p:txBody>
      </p:sp>
      <p:sp>
        <p:nvSpPr>
          <p:cNvPr id="8321" name="Rectangle 129"/>
          <p:cNvSpPr>
            <a:spLocks noChangeArrowheads="1"/>
          </p:cNvSpPr>
          <p:nvPr/>
        </p:nvSpPr>
        <p:spPr bwMode="auto">
          <a:xfrm>
            <a:off x="2803525" y="1231900"/>
            <a:ext cx="254000" cy="304800"/>
          </a:xfrm>
          <a:prstGeom prst="rect">
            <a:avLst/>
          </a:prstGeom>
          <a:noFill/>
          <a:ln w="9525">
            <a:noFill/>
            <a:miter lim="800000"/>
            <a:headEnd/>
            <a:tailEnd/>
          </a:ln>
        </p:spPr>
        <p:txBody>
          <a:bodyPr wrap="none" lIns="0" tIns="0" rIns="0" bIns="0">
            <a:spAutoFit/>
          </a:bodyPr>
          <a:lstStyle/>
          <a:p>
            <a:r>
              <a:rPr lang="en-US" sz="2000" b="1">
                <a:solidFill>
                  <a:srgbClr val="000000"/>
                </a:solidFill>
                <a:latin typeface="Arial" charset="0"/>
              </a:rPr>
              <a:t>A </a:t>
            </a:r>
            <a:endParaRPr lang="en-US"/>
          </a:p>
        </p:txBody>
      </p:sp>
      <p:sp>
        <p:nvSpPr>
          <p:cNvPr id="8322" name="Rectangle 130"/>
          <p:cNvSpPr>
            <a:spLocks noChangeArrowheads="1"/>
          </p:cNvSpPr>
          <p:nvPr/>
        </p:nvSpPr>
        <p:spPr bwMode="auto">
          <a:xfrm>
            <a:off x="1016000" y="2227263"/>
            <a:ext cx="239713"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B </a:t>
            </a:r>
            <a:endParaRPr lang="en-US"/>
          </a:p>
        </p:txBody>
      </p:sp>
      <p:sp>
        <p:nvSpPr>
          <p:cNvPr id="8323" name="Rectangle 131"/>
          <p:cNvSpPr>
            <a:spLocks noChangeArrowheads="1"/>
          </p:cNvSpPr>
          <p:nvPr/>
        </p:nvSpPr>
        <p:spPr bwMode="auto">
          <a:xfrm>
            <a:off x="1057275" y="2917825"/>
            <a:ext cx="139700"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I </a:t>
            </a:r>
            <a:endParaRPr lang="en-US"/>
          </a:p>
        </p:txBody>
      </p:sp>
      <p:sp>
        <p:nvSpPr>
          <p:cNvPr id="8326" name="Rectangle 134"/>
          <p:cNvSpPr>
            <a:spLocks noChangeArrowheads="1"/>
          </p:cNvSpPr>
          <p:nvPr/>
        </p:nvSpPr>
        <p:spPr bwMode="auto">
          <a:xfrm>
            <a:off x="3328988" y="5378450"/>
            <a:ext cx="239712"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A </a:t>
            </a:r>
            <a:endParaRPr lang="en-US"/>
          </a:p>
        </p:txBody>
      </p:sp>
      <p:sp>
        <p:nvSpPr>
          <p:cNvPr id="8329" name="Rectangle 137"/>
          <p:cNvSpPr>
            <a:spLocks noChangeArrowheads="1"/>
          </p:cNvSpPr>
          <p:nvPr/>
        </p:nvSpPr>
        <p:spPr bwMode="auto">
          <a:xfrm>
            <a:off x="3306763" y="4044950"/>
            <a:ext cx="346075" cy="304800"/>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charset="0"/>
              </a:rPr>
              <a:t>U</a:t>
            </a:r>
            <a:r>
              <a:rPr lang="en-US" sz="2000" baseline="-25000">
                <a:solidFill>
                  <a:srgbClr val="000000"/>
                </a:solidFill>
                <a:latin typeface="Arial" charset="0"/>
              </a:rPr>
              <a:t>2</a:t>
            </a:r>
            <a:r>
              <a:rPr lang="en-US" sz="2000" i="1">
                <a:solidFill>
                  <a:srgbClr val="000000"/>
                </a:solidFill>
                <a:latin typeface="Arial" charset="0"/>
              </a:rPr>
              <a:t> </a:t>
            </a:r>
          </a:p>
        </p:txBody>
      </p:sp>
      <p:sp>
        <p:nvSpPr>
          <p:cNvPr id="8331" name="Rectangle 139"/>
          <p:cNvSpPr>
            <a:spLocks noChangeArrowheads="1"/>
          </p:cNvSpPr>
          <p:nvPr/>
        </p:nvSpPr>
        <p:spPr bwMode="auto">
          <a:xfrm>
            <a:off x="3003550" y="4468813"/>
            <a:ext cx="346075" cy="304800"/>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charset="0"/>
              </a:rPr>
              <a:t>U</a:t>
            </a:r>
            <a:r>
              <a:rPr lang="en-US" sz="2000" baseline="-25000">
                <a:solidFill>
                  <a:srgbClr val="000000"/>
                </a:solidFill>
                <a:latin typeface="Arial" charset="0"/>
              </a:rPr>
              <a:t>1</a:t>
            </a:r>
            <a:r>
              <a:rPr lang="en-US" sz="2000" i="1">
                <a:solidFill>
                  <a:srgbClr val="000000"/>
                </a:solidFill>
                <a:latin typeface="Arial" charset="0"/>
              </a:rPr>
              <a:t> </a:t>
            </a:r>
            <a:endParaRPr lang="en-US"/>
          </a:p>
        </p:txBody>
      </p:sp>
      <p:sp>
        <p:nvSpPr>
          <p:cNvPr id="8333" name="Rectangle 141"/>
          <p:cNvSpPr>
            <a:spLocks noChangeArrowheads="1"/>
          </p:cNvSpPr>
          <p:nvPr/>
        </p:nvSpPr>
        <p:spPr bwMode="auto">
          <a:xfrm>
            <a:off x="3990975" y="5378450"/>
            <a:ext cx="288925"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A' </a:t>
            </a:r>
            <a:endParaRPr lang="en-US"/>
          </a:p>
        </p:txBody>
      </p:sp>
      <p:sp>
        <p:nvSpPr>
          <p:cNvPr id="8334" name="Rectangle 142"/>
          <p:cNvSpPr>
            <a:spLocks noChangeArrowheads="1"/>
          </p:cNvSpPr>
          <p:nvPr/>
        </p:nvSpPr>
        <p:spPr bwMode="auto">
          <a:xfrm>
            <a:off x="904875" y="3498850"/>
            <a:ext cx="373063"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M</a:t>
            </a:r>
            <a:r>
              <a:rPr lang="en-US" sz="2000" baseline="-25000">
                <a:solidFill>
                  <a:srgbClr val="660066"/>
                </a:solidFill>
                <a:latin typeface="Arial" charset="0"/>
              </a:rPr>
              <a:t>2</a:t>
            </a:r>
            <a:r>
              <a:rPr lang="en-US" sz="2000" i="1">
                <a:solidFill>
                  <a:srgbClr val="660066"/>
                </a:solidFill>
                <a:latin typeface="Arial" charset="0"/>
              </a:rPr>
              <a:t> </a:t>
            </a:r>
          </a:p>
        </p:txBody>
      </p:sp>
      <p:sp>
        <p:nvSpPr>
          <p:cNvPr id="8336" name="Rectangle 144"/>
          <p:cNvSpPr>
            <a:spLocks noChangeArrowheads="1"/>
          </p:cNvSpPr>
          <p:nvPr/>
        </p:nvSpPr>
        <p:spPr bwMode="auto">
          <a:xfrm>
            <a:off x="904875" y="3886200"/>
            <a:ext cx="373063"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M</a:t>
            </a:r>
            <a:r>
              <a:rPr lang="en-US" sz="2000" baseline="-25000">
                <a:solidFill>
                  <a:srgbClr val="660066"/>
                </a:solidFill>
                <a:latin typeface="Arial" charset="0"/>
              </a:rPr>
              <a:t>1</a:t>
            </a:r>
            <a:r>
              <a:rPr lang="en-US" sz="2000" i="1">
                <a:solidFill>
                  <a:srgbClr val="660066"/>
                </a:solidFill>
                <a:latin typeface="Arial" charset="0"/>
              </a:rPr>
              <a:t> </a:t>
            </a:r>
          </a:p>
        </p:txBody>
      </p:sp>
      <p:sp>
        <p:nvSpPr>
          <p:cNvPr id="8338" name="Rectangle 146"/>
          <p:cNvSpPr>
            <a:spLocks noChangeArrowheads="1"/>
          </p:cNvSpPr>
          <p:nvPr/>
        </p:nvSpPr>
        <p:spPr bwMode="auto">
          <a:xfrm>
            <a:off x="1981200" y="5378450"/>
            <a:ext cx="460375"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Q</a:t>
            </a:r>
            <a:r>
              <a:rPr lang="en-US" sz="2000" i="1" baseline="-25000">
                <a:solidFill>
                  <a:srgbClr val="660066"/>
                </a:solidFill>
                <a:latin typeface="Arial" charset="0"/>
              </a:rPr>
              <a:t>F1</a:t>
            </a:r>
            <a:r>
              <a:rPr lang="en-US" sz="2000" i="1">
                <a:solidFill>
                  <a:srgbClr val="660066"/>
                </a:solidFill>
                <a:latin typeface="Arial" charset="0"/>
              </a:rPr>
              <a:t> </a:t>
            </a:r>
            <a:endParaRPr lang="en-US"/>
          </a:p>
        </p:txBody>
      </p:sp>
      <p:sp>
        <p:nvSpPr>
          <p:cNvPr id="8341" name="Rectangle 149"/>
          <p:cNvSpPr>
            <a:spLocks noChangeArrowheads="1"/>
          </p:cNvSpPr>
          <p:nvPr/>
        </p:nvSpPr>
        <p:spPr bwMode="auto">
          <a:xfrm>
            <a:off x="2435225" y="5378450"/>
            <a:ext cx="460375"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Q</a:t>
            </a:r>
            <a:r>
              <a:rPr lang="en-US" sz="2000" i="1" baseline="-25000">
                <a:solidFill>
                  <a:srgbClr val="660066"/>
                </a:solidFill>
                <a:latin typeface="Arial" charset="0"/>
              </a:rPr>
              <a:t>F2</a:t>
            </a:r>
            <a:r>
              <a:rPr lang="en-US" sz="2000" i="1">
                <a:solidFill>
                  <a:srgbClr val="660066"/>
                </a:solidFill>
                <a:latin typeface="Arial" charset="0"/>
              </a:rPr>
              <a:t> </a:t>
            </a:r>
            <a:endParaRPr lang="en-US"/>
          </a:p>
        </p:txBody>
      </p:sp>
      <p:sp>
        <p:nvSpPr>
          <p:cNvPr id="8345" name="Freeform 153"/>
          <p:cNvSpPr>
            <a:spLocks/>
          </p:cNvSpPr>
          <p:nvPr/>
        </p:nvSpPr>
        <p:spPr bwMode="auto">
          <a:xfrm>
            <a:off x="1282700" y="3595688"/>
            <a:ext cx="1160463" cy="1685925"/>
          </a:xfrm>
          <a:custGeom>
            <a:avLst/>
            <a:gdLst/>
            <a:ahLst/>
            <a:cxnLst>
              <a:cxn ang="0">
                <a:pos x="731" y="1062"/>
              </a:cxn>
              <a:cxn ang="0">
                <a:pos x="731" y="0"/>
              </a:cxn>
              <a:cxn ang="0">
                <a:pos x="0" y="0"/>
              </a:cxn>
            </a:cxnLst>
            <a:rect l="0" t="0" r="r" b="b"/>
            <a:pathLst>
              <a:path w="731" h="1062">
                <a:moveTo>
                  <a:pt x="731" y="1062"/>
                </a:moveTo>
                <a:lnTo>
                  <a:pt x="731" y="0"/>
                </a:lnTo>
                <a:lnTo>
                  <a:pt x="0" y="0"/>
                </a:lnTo>
              </a:path>
            </a:pathLst>
          </a:custGeom>
          <a:noFill/>
          <a:ln w="55563" cap="rnd">
            <a:solidFill>
              <a:srgbClr val="006600"/>
            </a:solidFill>
            <a:prstDash val="sysDot"/>
            <a:round/>
            <a:headEnd/>
            <a:tailEnd/>
          </a:ln>
        </p:spPr>
        <p:txBody>
          <a:bodyPr/>
          <a:lstStyle/>
          <a:p>
            <a:endParaRPr lang="en-US"/>
          </a:p>
        </p:txBody>
      </p:sp>
      <p:sp>
        <p:nvSpPr>
          <p:cNvPr id="8346" name="Line 154"/>
          <p:cNvSpPr>
            <a:spLocks noChangeShapeType="1"/>
          </p:cNvSpPr>
          <p:nvPr/>
        </p:nvSpPr>
        <p:spPr bwMode="auto">
          <a:xfrm>
            <a:off x="1282700" y="3070225"/>
            <a:ext cx="2046288" cy="2211388"/>
          </a:xfrm>
          <a:prstGeom prst="line">
            <a:avLst/>
          </a:prstGeom>
          <a:noFill/>
          <a:ln w="55563">
            <a:solidFill>
              <a:srgbClr val="000000"/>
            </a:solidFill>
            <a:round/>
            <a:headEnd/>
            <a:tailEnd/>
          </a:ln>
        </p:spPr>
        <p:txBody>
          <a:bodyPr/>
          <a:lstStyle/>
          <a:p>
            <a:endParaRPr lang="en-US"/>
          </a:p>
        </p:txBody>
      </p:sp>
      <p:grpSp>
        <p:nvGrpSpPr>
          <p:cNvPr id="3" name="Group 157"/>
          <p:cNvGrpSpPr>
            <a:grpSpLocks/>
          </p:cNvGrpSpPr>
          <p:nvPr/>
        </p:nvGrpSpPr>
        <p:grpSpPr bwMode="auto">
          <a:xfrm>
            <a:off x="1282700" y="3070225"/>
            <a:ext cx="898525" cy="2211388"/>
            <a:chOff x="514" y="1934"/>
            <a:chExt cx="566" cy="1393"/>
          </a:xfrm>
        </p:grpSpPr>
        <p:sp>
          <p:nvSpPr>
            <p:cNvPr id="8347" name="Freeform 155"/>
            <p:cNvSpPr>
              <a:spLocks/>
            </p:cNvSpPr>
            <p:nvPr/>
          </p:nvSpPr>
          <p:spPr bwMode="auto">
            <a:xfrm>
              <a:off x="514" y="2543"/>
              <a:ext cx="566" cy="784"/>
            </a:xfrm>
            <a:custGeom>
              <a:avLst/>
              <a:gdLst/>
              <a:ahLst/>
              <a:cxnLst>
                <a:cxn ang="0">
                  <a:pos x="566" y="784"/>
                </a:cxn>
                <a:cxn ang="0">
                  <a:pos x="566" y="0"/>
                </a:cxn>
                <a:cxn ang="0">
                  <a:pos x="0" y="0"/>
                </a:cxn>
              </a:cxnLst>
              <a:rect l="0" t="0" r="r" b="b"/>
              <a:pathLst>
                <a:path w="566" h="784">
                  <a:moveTo>
                    <a:pt x="566" y="784"/>
                  </a:moveTo>
                  <a:lnTo>
                    <a:pt x="566" y="0"/>
                  </a:lnTo>
                  <a:lnTo>
                    <a:pt x="0" y="0"/>
                  </a:lnTo>
                </a:path>
              </a:pathLst>
            </a:custGeom>
            <a:noFill/>
            <a:ln w="55563" cap="rnd">
              <a:solidFill>
                <a:srgbClr val="006600"/>
              </a:solidFill>
              <a:prstDash val="sysDot"/>
              <a:round/>
              <a:headEnd/>
              <a:tailEnd/>
            </a:ln>
          </p:spPr>
          <p:txBody>
            <a:bodyPr/>
            <a:lstStyle/>
            <a:p>
              <a:endParaRPr lang="en-US"/>
            </a:p>
          </p:txBody>
        </p:sp>
        <p:sp>
          <p:nvSpPr>
            <p:cNvPr id="8348" name="Line 156"/>
            <p:cNvSpPr>
              <a:spLocks noChangeShapeType="1"/>
            </p:cNvSpPr>
            <p:nvPr/>
          </p:nvSpPr>
          <p:spPr bwMode="auto">
            <a:xfrm flipV="1">
              <a:off x="923" y="1934"/>
              <a:ext cx="1" cy="1393"/>
            </a:xfrm>
            <a:prstGeom prst="line">
              <a:avLst/>
            </a:prstGeom>
            <a:noFill/>
            <a:ln w="55563" cap="rnd">
              <a:solidFill>
                <a:srgbClr val="006600"/>
              </a:solidFill>
              <a:prstDash val="sysDot"/>
              <a:round/>
              <a:headEnd/>
              <a:tailEnd/>
            </a:ln>
          </p:spPr>
          <p:txBody>
            <a:bodyPr/>
            <a:lstStyle/>
            <a:p>
              <a:endParaRPr lang="en-US"/>
            </a:p>
          </p:txBody>
        </p:sp>
      </p:grpSp>
      <p:sp>
        <p:nvSpPr>
          <p:cNvPr id="8350" name="Line 158"/>
          <p:cNvSpPr>
            <a:spLocks noChangeShapeType="1"/>
          </p:cNvSpPr>
          <p:nvPr/>
        </p:nvSpPr>
        <p:spPr bwMode="auto">
          <a:xfrm flipH="1">
            <a:off x="1282700" y="3070225"/>
            <a:ext cx="649288" cy="1588"/>
          </a:xfrm>
          <a:prstGeom prst="line">
            <a:avLst/>
          </a:prstGeom>
          <a:noFill/>
          <a:ln w="55563">
            <a:solidFill>
              <a:srgbClr val="006600"/>
            </a:solidFill>
            <a:round/>
            <a:headEnd/>
            <a:tailEnd/>
          </a:ln>
        </p:spPr>
        <p:txBody>
          <a:bodyPr/>
          <a:lstStyle/>
          <a:p>
            <a:endParaRPr lang="en-US"/>
          </a:p>
        </p:txBody>
      </p:sp>
      <p:sp>
        <p:nvSpPr>
          <p:cNvPr id="8351" name="Line 159"/>
          <p:cNvSpPr>
            <a:spLocks noChangeShapeType="1"/>
          </p:cNvSpPr>
          <p:nvPr/>
        </p:nvSpPr>
        <p:spPr bwMode="auto">
          <a:xfrm>
            <a:off x="1282700" y="2392363"/>
            <a:ext cx="649288" cy="677862"/>
          </a:xfrm>
          <a:prstGeom prst="line">
            <a:avLst/>
          </a:prstGeom>
          <a:noFill/>
          <a:ln w="55563" cap="rnd">
            <a:solidFill>
              <a:srgbClr val="006600"/>
            </a:solidFill>
            <a:prstDash val="sysDot"/>
            <a:round/>
            <a:headEnd/>
            <a:tailEnd/>
          </a:ln>
        </p:spPr>
        <p:txBody>
          <a:bodyPr/>
          <a:lstStyle/>
          <a:p>
            <a:endParaRPr lang="en-US"/>
          </a:p>
        </p:txBody>
      </p:sp>
      <p:sp>
        <p:nvSpPr>
          <p:cNvPr id="8352" name="Line 160"/>
          <p:cNvSpPr>
            <a:spLocks noChangeShapeType="1"/>
          </p:cNvSpPr>
          <p:nvPr/>
        </p:nvSpPr>
        <p:spPr bwMode="auto">
          <a:xfrm>
            <a:off x="1931988" y="3070225"/>
            <a:ext cx="2101850" cy="2211388"/>
          </a:xfrm>
          <a:prstGeom prst="line">
            <a:avLst/>
          </a:prstGeom>
          <a:noFill/>
          <a:ln w="55563">
            <a:solidFill>
              <a:srgbClr val="006600"/>
            </a:solidFill>
            <a:round/>
            <a:headEnd/>
            <a:tailEnd/>
          </a:ln>
        </p:spPr>
        <p:txBody>
          <a:bodyPr/>
          <a:lstStyle/>
          <a:p>
            <a:endParaRPr lang="en-US"/>
          </a:p>
        </p:txBody>
      </p:sp>
      <p:sp>
        <p:nvSpPr>
          <p:cNvPr id="8354" name="Rectangle 162"/>
          <p:cNvSpPr>
            <a:spLocks noChangeArrowheads="1"/>
          </p:cNvSpPr>
          <p:nvPr/>
        </p:nvSpPr>
        <p:spPr bwMode="auto">
          <a:xfrm>
            <a:off x="3733800" y="6248400"/>
            <a:ext cx="1989138" cy="304800"/>
          </a:xfrm>
          <a:prstGeom prst="rect">
            <a:avLst/>
          </a:prstGeom>
          <a:noFill/>
          <a:ln w="9525">
            <a:noFill/>
            <a:miter lim="800000"/>
            <a:headEnd/>
            <a:tailEnd/>
          </a:ln>
        </p:spPr>
        <p:txBody>
          <a:bodyPr wrap="none" lIns="0" tIns="0" rIns="0" bIns="0">
            <a:spAutoFit/>
          </a:bodyPr>
          <a:lstStyle/>
          <a:p>
            <a:r>
              <a:rPr lang="en-US" sz="2000" b="1">
                <a:solidFill>
                  <a:srgbClr val="660066"/>
                </a:solidFill>
                <a:latin typeface="Arial" charset="0"/>
              </a:rPr>
              <a:t>Food per Month </a:t>
            </a:r>
            <a:endParaRPr lang="en-US"/>
          </a:p>
        </p:txBody>
      </p:sp>
      <p:sp>
        <p:nvSpPr>
          <p:cNvPr id="8361" name="Freeform 169"/>
          <p:cNvSpPr>
            <a:spLocks/>
          </p:cNvSpPr>
          <p:nvPr/>
        </p:nvSpPr>
        <p:spPr bwMode="auto">
          <a:xfrm>
            <a:off x="5211763" y="1687513"/>
            <a:ext cx="3594100" cy="3594100"/>
          </a:xfrm>
          <a:custGeom>
            <a:avLst/>
            <a:gdLst/>
            <a:ahLst/>
            <a:cxnLst>
              <a:cxn ang="0">
                <a:pos x="0" y="0"/>
              </a:cxn>
              <a:cxn ang="0">
                <a:pos x="0" y="2264"/>
              </a:cxn>
              <a:cxn ang="0">
                <a:pos x="2264" y="2264"/>
              </a:cxn>
            </a:cxnLst>
            <a:rect l="0" t="0" r="r" b="b"/>
            <a:pathLst>
              <a:path w="2264" h="2264">
                <a:moveTo>
                  <a:pt x="0" y="0"/>
                </a:moveTo>
                <a:lnTo>
                  <a:pt x="0" y="2264"/>
                </a:lnTo>
                <a:lnTo>
                  <a:pt x="2264" y="2264"/>
                </a:lnTo>
              </a:path>
            </a:pathLst>
          </a:custGeom>
          <a:noFill/>
          <a:ln w="55563">
            <a:solidFill>
              <a:srgbClr val="000000"/>
            </a:solidFill>
            <a:prstDash val="solid"/>
            <a:round/>
            <a:headEnd/>
            <a:tailEnd/>
          </a:ln>
        </p:spPr>
        <p:txBody>
          <a:bodyPr/>
          <a:lstStyle/>
          <a:p>
            <a:endParaRPr lang="en-US"/>
          </a:p>
        </p:txBody>
      </p:sp>
      <p:sp>
        <p:nvSpPr>
          <p:cNvPr id="8362" name="Freeform 170"/>
          <p:cNvSpPr>
            <a:spLocks/>
          </p:cNvSpPr>
          <p:nvPr/>
        </p:nvSpPr>
        <p:spPr bwMode="auto">
          <a:xfrm>
            <a:off x="1282700" y="1687513"/>
            <a:ext cx="3594100" cy="3594100"/>
          </a:xfrm>
          <a:custGeom>
            <a:avLst/>
            <a:gdLst/>
            <a:ahLst/>
            <a:cxnLst>
              <a:cxn ang="0">
                <a:pos x="0" y="0"/>
              </a:cxn>
              <a:cxn ang="0">
                <a:pos x="0" y="2264"/>
              </a:cxn>
              <a:cxn ang="0">
                <a:pos x="2264" y="2264"/>
              </a:cxn>
            </a:cxnLst>
            <a:rect l="0" t="0" r="r" b="b"/>
            <a:pathLst>
              <a:path w="2264" h="2264">
                <a:moveTo>
                  <a:pt x="0" y="0"/>
                </a:moveTo>
                <a:lnTo>
                  <a:pt x="0" y="2264"/>
                </a:lnTo>
                <a:lnTo>
                  <a:pt x="2264" y="2264"/>
                </a:lnTo>
              </a:path>
            </a:pathLst>
          </a:custGeom>
          <a:noFill/>
          <a:ln w="55563">
            <a:solidFill>
              <a:srgbClr val="000000"/>
            </a:solidFill>
            <a:prstDash val="solid"/>
            <a:round/>
            <a:headEnd/>
            <a:tailEnd/>
          </a:ln>
        </p:spPr>
        <p:txBody>
          <a:bodyPr/>
          <a:lstStyle/>
          <a:p>
            <a:endParaRPr lang="en-US"/>
          </a:p>
        </p:txBody>
      </p:sp>
      <p:grpSp>
        <p:nvGrpSpPr>
          <p:cNvPr id="4" name="Group 189"/>
          <p:cNvGrpSpPr>
            <a:grpSpLocks/>
          </p:cNvGrpSpPr>
          <p:nvPr/>
        </p:nvGrpSpPr>
        <p:grpSpPr bwMode="auto">
          <a:xfrm>
            <a:off x="1682750" y="2986088"/>
            <a:ext cx="292100" cy="388937"/>
            <a:chOff x="1060" y="1881"/>
            <a:chExt cx="184" cy="245"/>
          </a:xfrm>
        </p:grpSpPr>
        <p:sp>
          <p:nvSpPr>
            <p:cNvPr id="8324" name="Rectangle 132"/>
            <p:cNvSpPr>
              <a:spLocks noChangeArrowheads="1"/>
            </p:cNvSpPr>
            <p:nvPr/>
          </p:nvSpPr>
          <p:spPr bwMode="auto">
            <a:xfrm>
              <a:off x="1060" y="1934"/>
              <a:ext cx="160" cy="192"/>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charset="0"/>
                </a:rPr>
                <a:t>C </a:t>
              </a:r>
              <a:endParaRPr lang="en-US"/>
            </a:p>
          </p:txBody>
        </p:sp>
        <p:sp>
          <p:nvSpPr>
            <p:cNvPr id="8363" name="Oval 171"/>
            <p:cNvSpPr>
              <a:spLocks noChangeArrowheads="1"/>
            </p:cNvSpPr>
            <p:nvPr/>
          </p:nvSpPr>
          <p:spPr bwMode="auto">
            <a:xfrm>
              <a:off x="1164" y="1881"/>
              <a:ext cx="80" cy="80"/>
            </a:xfrm>
            <a:prstGeom prst="ellipse">
              <a:avLst/>
            </a:prstGeom>
            <a:solidFill>
              <a:srgbClr val="660066"/>
            </a:solidFill>
            <a:ln w="26988">
              <a:solidFill>
                <a:srgbClr val="660066"/>
              </a:solidFill>
              <a:round/>
              <a:headEnd/>
              <a:tailEnd/>
            </a:ln>
          </p:spPr>
          <p:txBody>
            <a:bodyPr/>
            <a:lstStyle/>
            <a:p>
              <a:endParaRPr lang="en-US"/>
            </a:p>
          </p:txBody>
        </p:sp>
      </p:grpSp>
      <p:grpSp>
        <p:nvGrpSpPr>
          <p:cNvPr id="5" name="Group 178"/>
          <p:cNvGrpSpPr>
            <a:grpSpLocks/>
          </p:cNvGrpSpPr>
          <p:nvPr/>
        </p:nvGrpSpPr>
        <p:grpSpPr bwMode="auto">
          <a:xfrm>
            <a:off x="5599113" y="5862638"/>
            <a:ext cx="392112" cy="341312"/>
            <a:chOff x="3527" y="3388"/>
            <a:chExt cx="247" cy="215"/>
          </a:xfrm>
        </p:grpSpPr>
        <p:sp>
          <p:nvSpPr>
            <p:cNvPr id="8273" name="Rectangle 81"/>
            <p:cNvSpPr>
              <a:spLocks noChangeArrowheads="1"/>
            </p:cNvSpPr>
            <p:nvPr/>
          </p:nvSpPr>
          <p:spPr bwMode="auto">
            <a:xfrm>
              <a:off x="3527" y="3388"/>
              <a:ext cx="230" cy="192"/>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Q* </a:t>
              </a:r>
              <a:endParaRPr lang="en-US">
                <a:solidFill>
                  <a:srgbClr val="660066"/>
                </a:solidFill>
              </a:endParaRPr>
            </a:p>
          </p:txBody>
        </p:sp>
        <p:sp>
          <p:nvSpPr>
            <p:cNvPr id="8369" name="Rectangle 177"/>
            <p:cNvSpPr>
              <a:spLocks noChangeArrowheads="1"/>
            </p:cNvSpPr>
            <p:nvPr/>
          </p:nvSpPr>
          <p:spPr bwMode="auto">
            <a:xfrm>
              <a:off x="3600" y="3420"/>
              <a:ext cx="174" cy="183"/>
            </a:xfrm>
            <a:prstGeom prst="rect">
              <a:avLst/>
            </a:prstGeom>
            <a:noFill/>
            <a:ln w="9525">
              <a:noFill/>
              <a:miter lim="800000"/>
              <a:headEnd/>
              <a:tailEnd/>
            </a:ln>
            <a:effectLst/>
          </p:spPr>
          <p:txBody>
            <a:bodyPr wrap="none">
              <a:spAutoFit/>
            </a:bodyPr>
            <a:lstStyle/>
            <a:p>
              <a:r>
                <a:rPr lang="en-US" sz="2000" baseline="-25000">
                  <a:solidFill>
                    <a:srgbClr val="660066"/>
                  </a:solidFill>
                  <a:latin typeface="Arial" charset="0"/>
                </a:rPr>
                <a:t>1</a:t>
              </a:r>
            </a:p>
          </p:txBody>
        </p:sp>
      </p:grpSp>
      <p:sp>
        <p:nvSpPr>
          <p:cNvPr id="8371" name="AutoShape 179"/>
          <p:cNvSpPr>
            <a:spLocks/>
          </p:cNvSpPr>
          <p:nvPr/>
        </p:nvSpPr>
        <p:spPr bwMode="auto">
          <a:xfrm flipH="1">
            <a:off x="1333500" y="2565400"/>
            <a:ext cx="76200" cy="457200"/>
          </a:xfrm>
          <a:prstGeom prst="leftBrace">
            <a:avLst>
              <a:gd name="adj1" fmla="val 50000"/>
              <a:gd name="adj2" fmla="val 50000"/>
            </a:avLst>
          </a:prstGeom>
          <a:noFill/>
          <a:ln w="28575">
            <a:solidFill>
              <a:schemeClr val="tx1"/>
            </a:solidFill>
            <a:round/>
            <a:headEnd/>
            <a:tailEnd/>
          </a:ln>
          <a:effectLst/>
        </p:spPr>
        <p:txBody>
          <a:bodyPr wrap="none" anchor="ctr"/>
          <a:lstStyle/>
          <a:p>
            <a:endParaRPr lang="en-US"/>
          </a:p>
        </p:txBody>
      </p:sp>
      <p:sp>
        <p:nvSpPr>
          <p:cNvPr id="8372" name="AutoShape 180"/>
          <p:cNvSpPr>
            <a:spLocks/>
          </p:cNvSpPr>
          <p:nvPr/>
        </p:nvSpPr>
        <p:spPr bwMode="auto">
          <a:xfrm rot="-5400000">
            <a:off x="1587500" y="5105400"/>
            <a:ext cx="76200" cy="533400"/>
          </a:xfrm>
          <a:prstGeom prst="leftBrace">
            <a:avLst>
              <a:gd name="adj1" fmla="val 58333"/>
              <a:gd name="adj2" fmla="val 50000"/>
            </a:avLst>
          </a:prstGeom>
          <a:noFill/>
          <a:ln w="28575">
            <a:solidFill>
              <a:schemeClr val="tx1"/>
            </a:solidFill>
            <a:round/>
            <a:headEnd/>
            <a:tailEnd/>
          </a:ln>
          <a:effectLst/>
        </p:spPr>
        <p:txBody>
          <a:bodyPr wrap="none" anchor="ctr"/>
          <a:lstStyle/>
          <a:p>
            <a:endParaRPr lang="en-US"/>
          </a:p>
        </p:txBody>
      </p:sp>
      <p:sp>
        <p:nvSpPr>
          <p:cNvPr id="8373" name="AutoShape 181"/>
          <p:cNvSpPr>
            <a:spLocks/>
          </p:cNvSpPr>
          <p:nvPr/>
        </p:nvSpPr>
        <p:spPr bwMode="auto">
          <a:xfrm rot="5400000">
            <a:off x="5387975" y="4975225"/>
            <a:ext cx="120650" cy="381000"/>
          </a:xfrm>
          <a:prstGeom prst="leftBrace">
            <a:avLst>
              <a:gd name="adj1" fmla="val 26316"/>
              <a:gd name="adj2" fmla="val 50000"/>
            </a:avLst>
          </a:prstGeom>
          <a:noFill/>
          <a:ln w="28575">
            <a:solidFill>
              <a:schemeClr val="tx1"/>
            </a:solidFill>
            <a:round/>
            <a:headEnd/>
            <a:tailEnd/>
          </a:ln>
          <a:effectLst/>
        </p:spPr>
        <p:txBody>
          <a:bodyPr wrap="none" anchor="ctr"/>
          <a:lstStyle/>
          <a:p>
            <a:endParaRPr lang="en-US"/>
          </a:p>
        </p:txBody>
      </p:sp>
      <p:sp>
        <p:nvSpPr>
          <p:cNvPr id="8325" name="Rectangle 133"/>
          <p:cNvSpPr>
            <a:spLocks noChangeArrowheads="1"/>
          </p:cNvSpPr>
          <p:nvPr/>
        </p:nvSpPr>
        <p:spPr bwMode="auto">
          <a:xfrm>
            <a:off x="1479550" y="2647950"/>
            <a:ext cx="225425" cy="304800"/>
          </a:xfrm>
          <a:prstGeom prst="rect">
            <a:avLst/>
          </a:prstGeom>
          <a:solidFill>
            <a:srgbClr val="FFFFFF"/>
          </a:solidFill>
          <a:ln w="9525">
            <a:noFill/>
            <a:miter lim="800000"/>
            <a:headEnd/>
            <a:tailEnd/>
          </a:ln>
        </p:spPr>
        <p:txBody>
          <a:bodyPr wrap="none" lIns="0" tIns="0" rIns="0" bIns="0">
            <a:spAutoFit/>
          </a:bodyPr>
          <a:lstStyle/>
          <a:p>
            <a:r>
              <a:rPr lang="en-US" sz="2000" i="1">
                <a:solidFill>
                  <a:srgbClr val="000000"/>
                </a:solidFill>
                <a:latin typeface="Arial" charset="0"/>
              </a:rPr>
              <a:t>F </a:t>
            </a:r>
            <a:endParaRPr lang="en-US"/>
          </a:p>
        </p:txBody>
      </p:sp>
      <p:sp>
        <p:nvSpPr>
          <p:cNvPr id="8374" name="Line 182"/>
          <p:cNvSpPr>
            <a:spLocks noChangeShapeType="1"/>
          </p:cNvSpPr>
          <p:nvPr/>
        </p:nvSpPr>
        <p:spPr bwMode="auto">
          <a:xfrm>
            <a:off x="5695950" y="5410200"/>
            <a:ext cx="0" cy="457200"/>
          </a:xfrm>
          <a:prstGeom prst="line">
            <a:avLst/>
          </a:prstGeom>
          <a:noFill/>
          <a:ln w="57150" cap="rnd">
            <a:solidFill>
              <a:srgbClr val="006600"/>
            </a:solidFill>
            <a:prstDash val="sysDot"/>
            <a:round/>
            <a:headEnd/>
            <a:tailEnd/>
          </a:ln>
          <a:effectLst/>
        </p:spPr>
        <p:txBody>
          <a:bodyPr wrap="none" anchor="ctr"/>
          <a:lstStyle/>
          <a:p>
            <a:endParaRPr lang="en-US"/>
          </a:p>
        </p:txBody>
      </p:sp>
      <p:sp>
        <p:nvSpPr>
          <p:cNvPr id="8293" name="Rectangle 101"/>
          <p:cNvSpPr>
            <a:spLocks noChangeArrowheads="1"/>
          </p:cNvSpPr>
          <p:nvPr/>
        </p:nvSpPr>
        <p:spPr bwMode="auto">
          <a:xfrm>
            <a:off x="5334000" y="5378450"/>
            <a:ext cx="390525" cy="304800"/>
          </a:xfrm>
          <a:prstGeom prst="rect">
            <a:avLst/>
          </a:prstGeom>
          <a:solidFill>
            <a:srgbClr val="FFFFFF"/>
          </a:solidFill>
          <a:ln w="9525">
            <a:noFill/>
            <a:miter lim="800000"/>
            <a:headEnd/>
            <a:tailEnd/>
          </a:ln>
        </p:spPr>
        <p:txBody>
          <a:bodyPr wrap="none" lIns="0" tIns="0" rIns="0" bIns="0">
            <a:spAutoFit/>
          </a:bodyPr>
          <a:lstStyle/>
          <a:p>
            <a:r>
              <a:rPr lang="en-US" sz="2000" i="1">
                <a:solidFill>
                  <a:srgbClr val="660066"/>
                </a:solidFill>
                <a:latin typeface="Arial" charset="0"/>
              </a:rPr>
              <a:t>Q</a:t>
            </a:r>
            <a:r>
              <a:rPr lang="en-US" sz="2000" i="1" baseline="-25000">
                <a:solidFill>
                  <a:srgbClr val="660066"/>
                </a:solidFill>
                <a:latin typeface="Arial" charset="0"/>
              </a:rPr>
              <a:t>F</a:t>
            </a:r>
            <a:r>
              <a:rPr lang="en-US" sz="2000" baseline="-25000">
                <a:solidFill>
                  <a:srgbClr val="660066"/>
                </a:solidFill>
                <a:latin typeface="Arial" charset="0"/>
              </a:rPr>
              <a:t>2</a:t>
            </a:r>
            <a:endParaRPr lang="en-US" sz="2000" i="1">
              <a:solidFill>
                <a:srgbClr val="660066"/>
              </a:solidFill>
              <a:latin typeface="Arial" charset="0"/>
            </a:endParaRPr>
          </a:p>
        </p:txBody>
      </p:sp>
      <p:sp>
        <p:nvSpPr>
          <p:cNvPr id="8376" name="Freeform 184"/>
          <p:cNvSpPr>
            <a:spLocks/>
          </p:cNvSpPr>
          <p:nvPr/>
        </p:nvSpPr>
        <p:spPr bwMode="auto">
          <a:xfrm>
            <a:off x="5410200" y="2438400"/>
            <a:ext cx="1371600" cy="914400"/>
          </a:xfrm>
          <a:custGeom>
            <a:avLst/>
            <a:gdLst/>
            <a:ahLst/>
            <a:cxnLst>
              <a:cxn ang="0">
                <a:pos x="0" y="0"/>
              </a:cxn>
              <a:cxn ang="0">
                <a:pos x="864" y="576"/>
              </a:cxn>
            </a:cxnLst>
            <a:rect l="0" t="0" r="r" b="b"/>
            <a:pathLst>
              <a:path w="864" h="576">
                <a:moveTo>
                  <a:pt x="0" y="0"/>
                </a:moveTo>
                <a:cubicBezTo>
                  <a:pt x="165" y="301"/>
                  <a:pt x="322" y="425"/>
                  <a:pt x="864" y="576"/>
                </a:cubicBezTo>
              </a:path>
            </a:pathLst>
          </a:custGeom>
          <a:noFill/>
          <a:ln w="57150" cmpd="sng">
            <a:solidFill>
              <a:srgbClr val="006600"/>
            </a:solidFill>
            <a:round/>
            <a:headEnd type="none" w="med" len="med"/>
            <a:tailEnd type="none" w="med" len="med"/>
          </a:ln>
          <a:effectLst/>
        </p:spPr>
        <p:txBody>
          <a:bodyPr wrap="none" anchor="ctr"/>
          <a:lstStyle/>
          <a:p>
            <a:endParaRPr lang="en-US"/>
          </a:p>
        </p:txBody>
      </p:sp>
      <p:sp>
        <p:nvSpPr>
          <p:cNvPr id="8377" name="Freeform 185"/>
          <p:cNvSpPr>
            <a:spLocks/>
          </p:cNvSpPr>
          <p:nvPr/>
        </p:nvSpPr>
        <p:spPr bwMode="auto">
          <a:xfrm>
            <a:off x="5410200" y="2514600"/>
            <a:ext cx="1371600" cy="914400"/>
          </a:xfrm>
          <a:custGeom>
            <a:avLst/>
            <a:gdLst/>
            <a:ahLst/>
            <a:cxnLst>
              <a:cxn ang="0">
                <a:pos x="0" y="0"/>
              </a:cxn>
              <a:cxn ang="0">
                <a:pos x="864" y="576"/>
              </a:cxn>
            </a:cxnLst>
            <a:rect l="0" t="0" r="r" b="b"/>
            <a:pathLst>
              <a:path w="864" h="576">
                <a:moveTo>
                  <a:pt x="0" y="0"/>
                </a:moveTo>
                <a:cubicBezTo>
                  <a:pt x="165" y="301"/>
                  <a:pt x="322" y="425"/>
                  <a:pt x="864" y="576"/>
                </a:cubicBezTo>
              </a:path>
            </a:pathLst>
          </a:custGeom>
          <a:noFill/>
          <a:ln w="57150" cmpd="sng">
            <a:solidFill>
              <a:srgbClr val="006600"/>
            </a:solidFill>
            <a:round/>
            <a:headEnd type="none" w="med" len="med"/>
            <a:tailEnd type="none" w="med" len="med"/>
          </a:ln>
          <a:effectLst/>
        </p:spPr>
        <p:txBody>
          <a:bodyPr wrap="none" anchor="ctr"/>
          <a:lstStyle/>
          <a:p>
            <a:endParaRPr lang="en-US"/>
          </a:p>
        </p:txBody>
      </p:sp>
      <p:sp>
        <p:nvSpPr>
          <p:cNvPr id="8378" name="Freeform 186"/>
          <p:cNvSpPr>
            <a:spLocks/>
          </p:cNvSpPr>
          <p:nvPr/>
        </p:nvSpPr>
        <p:spPr bwMode="auto">
          <a:xfrm>
            <a:off x="5254625" y="2909888"/>
            <a:ext cx="1082675" cy="1047750"/>
          </a:xfrm>
          <a:custGeom>
            <a:avLst/>
            <a:gdLst/>
            <a:ahLst/>
            <a:cxnLst>
              <a:cxn ang="0">
                <a:pos x="0" y="0"/>
              </a:cxn>
              <a:cxn ang="0">
                <a:pos x="682" y="660"/>
              </a:cxn>
            </a:cxnLst>
            <a:rect l="0" t="0" r="r" b="b"/>
            <a:pathLst>
              <a:path w="682" h="660">
                <a:moveTo>
                  <a:pt x="0" y="0"/>
                </a:moveTo>
                <a:cubicBezTo>
                  <a:pt x="129" y="315"/>
                  <a:pt x="167" y="371"/>
                  <a:pt x="682" y="660"/>
                </a:cubicBezTo>
              </a:path>
            </a:pathLst>
          </a:custGeom>
          <a:noFill/>
          <a:ln w="57150" cmpd="sng">
            <a:solidFill>
              <a:srgbClr val="006600"/>
            </a:solidFill>
            <a:round/>
            <a:headEnd type="none" w="med" len="med"/>
            <a:tailEnd type="none" w="med" len="med"/>
          </a:ln>
          <a:effectLst/>
        </p:spPr>
        <p:txBody>
          <a:bodyPr wrap="none" anchor="ctr"/>
          <a:lstStyle/>
          <a:p>
            <a:endParaRPr lang="en-US"/>
          </a:p>
        </p:txBody>
      </p:sp>
      <p:grpSp>
        <p:nvGrpSpPr>
          <p:cNvPr id="6" name="Group 193"/>
          <p:cNvGrpSpPr>
            <a:grpSpLocks/>
          </p:cNvGrpSpPr>
          <p:nvPr/>
        </p:nvGrpSpPr>
        <p:grpSpPr bwMode="auto">
          <a:xfrm>
            <a:off x="5611813" y="2489200"/>
            <a:ext cx="469900" cy="430213"/>
            <a:chOff x="3535" y="1568"/>
            <a:chExt cx="296" cy="271"/>
          </a:xfrm>
        </p:grpSpPr>
        <p:sp>
          <p:nvSpPr>
            <p:cNvPr id="8277" name="Rectangle 85"/>
            <p:cNvSpPr>
              <a:spLocks noChangeArrowheads="1"/>
            </p:cNvSpPr>
            <p:nvPr/>
          </p:nvSpPr>
          <p:spPr bwMode="auto">
            <a:xfrm>
              <a:off x="3622" y="1568"/>
              <a:ext cx="209" cy="192"/>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charset="0"/>
                </a:rPr>
                <a:t>E</a:t>
              </a:r>
              <a:r>
                <a:rPr lang="en-US" sz="2000" baseline="-25000">
                  <a:solidFill>
                    <a:srgbClr val="000000"/>
                  </a:solidFill>
                  <a:latin typeface="Arial" charset="0"/>
                </a:rPr>
                <a:t>1</a:t>
              </a:r>
              <a:r>
                <a:rPr lang="en-US" sz="2000" i="1">
                  <a:solidFill>
                    <a:srgbClr val="000000"/>
                  </a:solidFill>
                  <a:latin typeface="Arial" charset="0"/>
                </a:rPr>
                <a:t> </a:t>
              </a:r>
            </a:p>
          </p:txBody>
        </p:sp>
        <p:sp>
          <p:nvSpPr>
            <p:cNvPr id="8365" name="Oval 173"/>
            <p:cNvSpPr>
              <a:spLocks noChangeArrowheads="1"/>
            </p:cNvSpPr>
            <p:nvPr/>
          </p:nvSpPr>
          <p:spPr bwMode="auto">
            <a:xfrm>
              <a:off x="3535" y="1759"/>
              <a:ext cx="79" cy="80"/>
            </a:xfrm>
            <a:prstGeom prst="ellipse">
              <a:avLst/>
            </a:prstGeom>
            <a:solidFill>
              <a:srgbClr val="660066"/>
            </a:solidFill>
            <a:ln w="26988">
              <a:solidFill>
                <a:srgbClr val="660066"/>
              </a:solidFill>
              <a:round/>
              <a:headEnd/>
              <a:tailEnd/>
            </a:ln>
          </p:spPr>
          <p:txBody>
            <a:bodyPr/>
            <a:lstStyle/>
            <a:p>
              <a:endParaRPr lang="en-US"/>
            </a:p>
          </p:txBody>
        </p:sp>
      </p:grpSp>
      <p:grpSp>
        <p:nvGrpSpPr>
          <p:cNvPr id="7" name="Group 194"/>
          <p:cNvGrpSpPr>
            <a:grpSpLocks/>
          </p:cNvGrpSpPr>
          <p:nvPr/>
        </p:nvGrpSpPr>
        <p:grpSpPr bwMode="auto">
          <a:xfrm>
            <a:off x="5334000" y="3317875"/>
            <a:ext cx="261938" cy="492125"/>
            <a:chOff x="3360" y="2090"/>
            <a:chExt cx="165" cy="310"/>
          </a:xfrm>
        </p:grpSpPr>
        <p:sp>
          <p:nvSpPr>
            <p:cNvPr id="8284" name="Rectangle 92"/>
            <p:cNvSpPr>
              <a:spLocks noChangeArrowheads="1"/>
            </p:cNvSpPr>
            <p:nvPr/>
          </p:nvSpPr>
          <p:spPr bwMode="auto">
            <a:xfrm>
              <a:off x="3360" y="2208"/>
              <a:ext cx="165" cy="192"/>
            </a:xfrm>
            <a:prstGeom prst="rect">
              <a:avLst/>
            </a:prstGeom>
            <a:solidFill>
              <a:srgbClr val="FFFFFF"/>
            </a:solidFill>
            <a:ln w="9525">
              <a:noFill/>
              <a:miter lim="800000"/>
              <a:headEnd/>
              <a:tailEnd/>
            </a:ln>
          </p:spPr>
          <p:txBody>
            <a:bodyPr wrap="none" lIns="0" tIns="0" rIns="0" bIns="0">
              <a:spAutoFit/>
            </a:bodyPr>
            <a:lstStyle/>
            <a:p>
              <a:r>
                <a:rPr lang="en-US" sz="2000" i="1">
                  <a:solidFill>
                    <a:srgbClr val="000000"/>
                  </a:solidFill>
                  <a:latin typeface="Arial" charset="0"/>
                </a:rPr>
                <a:t>E</a:t>
              </a:r>
              <a:r>
                <a:rPr lang="en-US" sz="2000" baseline="-25000">
                  <a:solidFill>
                    <a:srgbClr val="000000"/>
                  </a:solidFill>
                  <a:latin typeface="Arial" charset="0"/>
                </a:rPr>
                <a:t>1</a:t>
              </a:r>
              <a:endParaRPr lang="en-US" sz="2000" i="1">
                <a:solidFill>
                  <a:srgbClr val="000000"/>
                </a:solidFill>
                <a:latin typeface="Arial" charset="0"/>
              </a:endParaRPr>
            </a:p>
          </p:txBody>
        </p:sp>
        <p:sp>
          <p:nvSpPr>
            <p:cNvPr id="8368" name="Oval 176"/>
            <p:cNvSpPr>
              <a:spLocks noChangeArrowheads="1"/>
            </p:cNvSpPr>
            <p:nvPr/>
          </p:nvSpPr>
          <p:spPr bwMode="auto">
            <a:xfrm>
              <a:off x="3430" y="2090"/>
              <a:ext cx="89" cy="80"/>
            </a:xfrm>
            <a:prstGeom prst="ellipse">
              <a:avLst/>
            </a:prstGeom>
            <a:solidFill>
              <a:srgbClr val="660066"/>
            </a:solidFill>
            <a:ln w="26988">
              <a:solidFill>
                <a:srgbClr val="660066"/>
              </a:solidFill>
              <a:round/>
              <a:headEnd/>
              <a:tailEnd/>
            </a:ln>
          </p:spPr>
          <p:txBody>
            <a:bodyPr/>
            <a:lstStyle/>
            <a:p>
              <a:endParaRPr lang="en-US"/>
            </a:p>
          </p:txBody>
        </p:sp>
      </p:grpSp>
      <p:grpSp>
        <p:nvGrpSpPr>
          <p:cNvPr id="8" name="Group 192"/>
          <p:cNvGrpSpPr>
            <a:grpSpLocks/>
          </p:cNvGrpSpPr>
          <p:nvPr/>
        </p:nvGrpSpPr>
        <p:grpSpPr bwMode="auto">
          <a:xfrm>
            <a:off x="5764213" y="3000375"/>
            <a:ext cx="207962" cy="401638"/>
            <a:chOff x="3631" y="1890"/>
            <a:chExt cx="131" cy="253"/>
          </a:xfrm>
        </p:grpSpPr>
        <p:sp>
          <p:nvSpPr>
            <p:cNvPr id="8282" name="Rectangle 90"/>
            <p:cNvSpPr>
              <a:spLocks noChangeArrowheads="1"/>
            </p:cNvSpPr>
            <p:nvPr/>
          </p:nvSpPr>
          <p:spPr bwMode="auto">
            <a:xfrm>
              <a:off x="3631" y="1951"/>
              <a:ext cx="116" cy="192"/>
            </a:xfrm>
            <a:prstGeom prst="rect">
              <a:avLst/>
            </a:prstGeom>
            <a:solidFill>
              <a:srgbClr val="FFFFFF"/>
            </a:solidFill>
            <a:ln w="9525">
              <a:noFill/>
              <a:miter lim="800000"/>
              <a:headEnd/>
              <a:tailEnd/>
            </a:ln>
          </p:spPr>
          <p:txBody>
            <a:bodyPr wrap="none" lIns="0" tIns="0" rIns="0" bIns="0">
              <a:spAutoFit/>
            </a:bodyPr>
            <a:lstStyle/>
            <a:p>
              <a:r>
                <a:rPr lang="en-US" sz="2000" i="1">
                  <a:solidFill>
                    <a:srgbClr val="000000"/>
                  </a:solidFill>
                  <a:latin typeface="Arial" charset="0"/>
                </a:rPr>
                <a:t>C</a:t>
              </a:r>
              <a:endParaRPr lang="en-US"/>
            </a:p>
          </p:txBody>
        </p:sp>
        <p:sp>
          <p:nvSpPr>
            <p:cNvPr id="8367" name="Oval 175"/>
            <p:cNvSpPr>
              <a:spLocks noChangeArrowheads="1"/>
            </p:cNvSpPr>
            <p:nvPr/>
          </p:nvSpPr>
          <p:spPr bwMode="auto">
            <a:xfrm>
              <a:off x="3674" y="1890"/>
              <a:ext cx="88" cy="79"/>
            </a:xfrm>
            <a:prstGeom prst="ellipse">
              <a:avLst/>
            </a:prstGeom>
            <a:solidFill>
              <a:srgbClr val="660066"/>
            </a:solidFill>
            <a:ln w="26988">
              <a:solidFill>
                <a:srgbClr val="660066"/>
              </a:solidFill>
              <a:round/>
              <a:headEnd/>
              <a:tailEnd/>
            </a:ln>
          </p:spPr>
          <p:txBody>
            <a:bodyPr/>
            <a:lstStyle/>
            <a:p>
              <a:endParaRPr lang="en-US"/>
            </a:p>
          </p:txBody>
        </p:sp>
      </p:grpSp>
      <p:sp>
        <p:nvSpPr>
          <p:cNvPr id="8379" name="Freeform 187"/>
          <p:cNvSpPr>
            <a:spLocks/>
          </p:cNvSpPr>
          <p:nvPr/>
        </p:nvSpPr>
        <p:spPr bwMode="auto">
          <a:xfrm>
            <a:off x="1951038" y="2870200"/>
            <a:ext cx="1325562" cy="1320800"/>
          </a:xfrm>
          <a:custGeom>
            <a:avLst/>
            <a:gdLst/>
            <a:ahLst/>
            <a:cxnLst>
              <a:cxn ang="0">
                <a:pos x="0" y="0"/>
              </a:cxn>
              <a:cxn ang="0">
                <a:pos x="835" y="832"/>
              </a:cxn>
            </a:cxnLst>
            <a:rect l="0" t="0" r="r" b="b"/>
            <a:pathLst>
              <a:path w="835" h="832">
                <a:moveTo>
                  <a:pt x="0" y="0"/>
                </a:moveTo>
                <a:cubicBezTo>
                  <a:pt x="207" y="373"/>
                  <a:pt x="314" y="588"/>
                  <a:pt x="835" y="832"/>
                </a:cubicBezTo>
              </a:path>
            </a:pathLst>
          </a:custGeom>
          <a:noFill/>
          <a:ln w="57150" cmpd="sng">
            <a:solidFill>
              <a:srgbClr val="006600"/>
            </a:solidFill>
            <a:round/>
            <a:headEnd type="none" w="med" len="med"/>
            <a:tailEnd type="none" w="med" len="med"/>
          </a:ln>
          <a:effectLst/>
        </p:spPr>
        <p:txBody>
          <a:bodyPr wrap="none" anchor="ctr"/>
          <a:lstStyle/>
          <a:p>
            <a:endParaRPr lang="en-US"/>
          </a:p>
        </p:txBody>
      </p:sp>
      <p:sp>
        <p:nvSpPr>
          <p:cNvPr id="8380" name="Freeform 188"/>
          <p:cNvSpPr>
            <a:spLocks/>
          </p:cNvSpPr>
          <p:nvPr/>
        </p:nvSpPr>
        <p:spPr bwMode="auto">
          <a:xfrm>
            <a:off x="1651000" y="3244850"/>
            <a:ext cx="1325563" cy="1320800"/>
          </a:xfrm>
          <a:custGeom>
            <a:avLst/>
            <a:gdLst/>
            <a:ahLst/>
            <a:cxnLst>
              <a:cxn ang="0">
                <a:pos x="0" y="0"/>
              </a:cxn>
              <a:cxn ang="0">
                <a:pos x="835" y="832"/>
              </a:cxn>
            </a:cxnLst>
            <a:rect l="0" t="0" r="r" b="b"/>
            <a:pathLst>
              <a:path w="835" h="832">
                <a:moveTo>
                  <a:pt x="0" y="0"/>
                </a:moveTo>
                <a:cubicBezTo>
                  <a:pt x="207" y="373"/>
                  <a:pt x="314" y="588"/>
                  <a:pt x="835" y="832"/>
                </a:cubicBezTo>
              </a:path>
            </a:pathLst>
          </a:custGeom>
          <a:noFill/>
          <a:ln w="57150" cmpd="sng">
            <a:solidFill>
              <a:srgbClr val="006600"/>
            </a:solidFill>
            <a:round/>
            <a:headEnd type="none" w="med" len="med"/>
            <a:tailEnd type="none" w="med" len="med"/>
          </a:ln>
          <a:effectLst/>
        </p:spPr>
        <p:txBody>
          <a:bodyPr wrap="none" anchor="ctr"/>
          <a:lstStyle/>
          <a:p>
            <a:endParaRPr lang="en-US"/>
          </a:p>
        </p:txBody>
      </p:sp>
      <p:grpSp>
        <p:nvGrpSpPr>
          <p:cNvPr id="9" name="Group 190"/>
          <p:cNvGrpSpPr>
            <a:grpSpLocks/>
          </p:cNvGrpSpPr>
          <p:nvPr/>
        </p:nvGrpSpPr>
        <p:grpSpPr bwMode="auto">
          <a:xfrm>
            <a:off x="2359025" y="3276600"/>
            <a:ext cx="498475" cy="374650"/>
            <a:chOff x="1486" y="2064"/>
            <a:chExt cx="314" cy="236"/>
          </a:xfrm>
        </p:grpSpPr>
        <p:sp>
          <p:nvSpPr>
            <p:cNvPr id="8317" name="Rectangle 125"/>
            <p:cNvSpPr>
              <a:spLocks noChangeArrowheads="1"/>
            </p:cNvSpPr>
            <p:nvPr/>
          </p:nvSpPr>
          <p:spPr bwMode="auto">
            <a:xfrm>
              <a:off x="1591" y="2064"/>
              <a:ext cx="209" cy="192"/>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charset="0"/>
                </a:rPr>
                <a:t>E</a:t>
              </a:r>
              <a:r>
                <a:rPr lang="en-US" sz="2000" baseline="-25000">
                  <a:solidFill>
                    <a:srgbClr val="000000"/>
                  </a:solidFill>
                  <a:latin typeface="Arial" charset="0"/>
                </a:rPr>
                <a:t>2</a:t>
              </a:r>
              <a:r>
                <a:rPr lang="en-US" sz="2000" i="1">
                  <a:solidFill>
                    <a:srgbClr val="000000"/>
                  </a:solidFill>
                  <a:latin typeface="Arial" charset="0"/>
                </a:rPr>
                <a:t> </a:t>
              </a:r>
            </a:p>
          </p:txBody>
        </p:sp>
        <p:sp>
          <p:nvSpPr>
            <p:cNvPr id="8364" name="Oval 172"/>
            <p:cNvSpPr>
              <a:spLocks noChangeArrowheads="1"/>
            </p:cNvSpPr>
            <p:nvPr/>
          </p:nvSpPr>
          <p:spPr bwMode="auto">
            <a:xfrm>
              <a:off x="1486" y="2212"/>
              <a:ext cx="80" cy="88"/>
            </a:xfrm>
            <a:prstGeom prst="ellipse">
              <a:avLst/>
            </a:prstGeom>
            <a:solidFill>
              <a:srgbClr val="660066"/>
            </a:solidFill>
            <a:ln w="26988">
              <a:solidFill>
                <a:srgbClr val="660066"/>
              </a:solidFill>
              <a:round/>
              <a:headEnd/>
              <a:tailEnd/>
            </a:ln>
          </p:spPr>
          <p:txBody>
            <a:bodyPr/>
            <a:lstStyle/>
            <a:p>
              <a:endParaRPr lang="en-US"/>
            </a:p>
          </p:txBody>
        </p:sp>
      </p:grpSp>
      <p:grpSp>
        <p:nvGrpSpPr>
          <p:cNvPr id="10" name="Group 191"/>
          <p:cNvGrpSpPr>
            <a:grpSpLocks/>
          </p:cNvGrpSpPr>
          <p:nvPr/>
        </p:nvGrpSpPr>
        <p:grpSpPr bwMode="auto">
          <a:xfrm>
            <a:off x="2111375" y="3660775"/>
            <a:ext cx="360363" cy="433388"/>
            <a:chOff x="1330" y="2306"/>
            <a:chExt cx="227" cy="273"/>
          </a:xfrm>
        </p:grpSpPr>
        <p:sp>
          <p:nvSpPr>
            <p:cNvPr id="8327" name="Rectangle 135"/>
            <p:cNvSpPr>
              <a:spLocks noChangeArrowheads="1"/>
            </p:cNvSpPr>
            <p:nvPr/>
          </p:nvSpPr>
          <p:spPr bwMode="auto">
            <a:xfrm>
              <a:off x="1348" y="2306"/>
              <a:ext cx="209" cy="192"/>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charset="0"/>
                </a:rPr>
                <a:t>E</a:t>
              </a:r>
              <a:r>
                <a:rPr lang="en-US" sz="2000" baseline="-25000">
                  <a:solidFill>
                    <a:srgbClr val="000000"/>
                  </a:solidFill>
                  <a:latin typeface="Arial" charset="0"/>
                </a:rPr>
                <a:t>1</a:t>
              </a:r>
              <a:r>
                <a:rPr lang="en-US" sz="2000" i="1">
                  <a:solidFill>
                    <a:srgbClr val="000000"/>
                  </a:solidFill>
                  <a:latin typeface="Arial" charset="0"/>
                </a:rPr>
                <a:t> </a:t>
              </a:r>
            </a:p>
          </p:txBody>
        </p:sp>
        <p:sp>
          <p:nvSpPr>
            <p:cNvPr id="8366" name="Oval 174"/>
            <p:cNvSpPr>
              <a:spLocks noChangeArrowheads="1"/>
            </p:cNvSpPr>
            <p:nvPr/>
          </p:nvSpPr>
          <p:spPr bwMode="auto">
            <a:xfrm>
              <a:off x="1330" y="2499"/>
              <a:ext cx="79" cy="80"/>
            </a:xfrm>
            <a:prstGeom prst="ellipse">
              <a:avLst/>
            </a:prstGeom>
            <a:solidFill>
              <a:srgbClr val="660066"/>
            </a:solidFill>
            <a:ln w="26988">
              <a:solidFill>
                <a:srgbClr val="660066"/>
              </a:solidFill>
              <a:round/>
              <a:headEnd/>
              <a:tailEnd/>
            </a:ln>
          </p:spPr>
          <p:txBody>
            <a:bodyP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upRight)">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350"/>
                                        </p:tgtEl>
                                        <p:attrNameLst>
                                          <p:attrName>style.visibility</p:attrName>
                                        </p:attrNameLst>
                                      </p:cBhvr>
                                      <p:to>
                                        <p:strVal val="visible"/>
                                      </p:to>
                                    </p:set>
                                    <p:animEffect transition="in" filter="wipe(left)">
                                      <p:cBhvr>
                                        <p:cTn id="11" dur="500"/>
                                        <p:tgtEl>
                                          <p:spTgt spid="8350"/>
                                        </p:tgtEl>
                                      </p:cBhvr>
                                    </p:animEffect>
                                  </p:childTnLst>
                                </p:cTn>
                              </p:par>
                            </p:childTnLst>
                          </p:cTn>
                        </p:par>
                        <p:par>
                          <p:cTn id="12" fill="hold">
                            <p:stCondLst>
                              <p:cond delay="1000"/>
                            </p:stCondLst>
                            <p:childTnLst>
                              <p:par>
                                <p:cTn id="13" presetID="18" presetClass="entr" presetSubtype="3" fill="hold" grpId="0" nodeType="afterEffect">
                                  <p:stCondLst>
                                    <p:cond delay="0"/>
                                  </p:stCondLst>
                                  <p:childTnLst>
                                    <p:set>
                                      <p:cBhvr>
                                        <p:cTn id="14" dur="1" fill="hold">
                                          <p:stCondLst>
                                            <p:cond delay="0"/>
                                          </p:stCondLst>
                                        </p:cTn>
                                        <p:tgtEl>
                                          <p:spTgt spid="8345"/>
                                        </p:tgtEl>
                                        <p:attrNameLst>
                                          <p:attrName>style.visibility</p:attrName>
                                        </p:attrNameLst>
                                      </p:cBhvr>
                                      <p:to>
                                        <p:strVal val="visible"/>
                                      </p:to>
                                    </p:set>
                                    <p:animEffect transition="in" filter="strips(upRight)">
                                      <p:cBhvr>
                                        <p:cTn id="15" dur="500"/>
                                        <p:tgtEl>
                                          <p:spTgt spid="834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351"/>
                                        </p:tgtEl>
                                        <p:attrNameLst>
                                          <p:attrName>style.visibility</p:attrName>
                                        </p:attrNameLst>
                                      </p:cBhvr>
                                      <p:to>
                                        <p:strVal val="visible"/>
                                      </p:to>
                                    </p:set>
                                    <p:animEffect transition="in" filter="wipe(left)">
                                      <p:cBhvr>
                                        <p:cTn id="19" dur="500"/>
                                        <p:tgtEl>
                                          <p:spTgt spid="8351"/>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8352"/>
                                        </p:tgtEl>
                                        <p:attrNameLst>
                                          <p:attrName>style.visibility</p:attrName>
                                        </p:attrNameLst>
                                      </p:cBhvr>
                                      <p:to>
                                        <p:strVal val="visible"/>
                                      </p:to>
                                    </p:set>
                                    <p:animEffect transition="in" filter="wipe(left)">
                                      <p:cBhvr>
                                        <p:cTn id="31" dur="500"/>
                                        <p:tgtEl>
                                          <p:spTgt spid="8352"/>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8346"/>
                                        </p:tgtEl>
                                        <p:attrNameLst>
                                          <p:attrName>style.visibility</p:attrName>
                                        </p:attrNameLst>
                                      </p:cBhvr>
                                      <p:to>
                                        <p:strVal val="visible"/>
                                      </p:to>
                                    </p:set>
                                    <p:animEffect transition="in" filter="wipe(left)">
                                      <p:cBhvr>
                                        <p:cTn id="39" dur="500"/>
                                        <p:tgtEl>
                                          <p:spTgt spid="8346"/>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8380"/>
                                        </p:tgtEl>
                                        <p:attrNameLst>
                                          <p:attrName>style.visibility</p:attrName>
                                        </p:attrNameLst>
                                      </p:cBhvr>
                                      <p:to>
                                        <p:strVal val="visible"/>
                                      </p:to>
                                    </p:set>
                                    <p:animEffect transition="in" filter="wipe(left)">
                                      <p:cBhvr>
                                        <p:cTn id="43" dur="500"/>
                                        <p:tgtEl>
                                          <p:spTgt spid="8380"/>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8331"/>
                                        </p:tgtEl>
                                        <p:attrNameLst>
                                          <p:attrName>style.visibility</p:attrName>
                                        </p:attrNameLst>
                                      </p:cBhvr>
                                      <p:to>
                                        <p:strVal val="visible"/>
                                      </p:to>
                                    </p:set>
                                    <p:animEffect transition="in" filter="wipe(left)">
                                      <p:cBhvr>
                                        <p:cTn id="47" dur="500"/>
                                        <p:tgtEl>
                                          <p:spTgt spid="8331"/>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8379"/>
                                        </p:tgtEl>
                                        <p:attrNameLst>
                                          <p:attrName>style.visibility</p:attrName>
                                        </p:attrNameLst>
                                      </p:cBhvr>
                                      <p:to>
                                        <p:strVal val="visible"/>
                                      </p:to>
                                    </p:set>
                                    <p:animEffect transition="in" filter="wipe(left)">
                                      <p:cBhvr>
                                        <p:cTn id="51" dur="500"/>
                                        <p:tgtEl>
                                          <p:spTgt spid="8379"/>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8329"/>
                                        </p:tgtEl>
                                        <p:attrNameLst>
                                          <p:attrName>style.visibility</p:attrName>
                                        </p:attrNameLst>
                                      </p:cBhvr>
                                      <p:to>
                                        <p:strVal val="visible"/>
                                      </p:to>
                                    </p:set>
                                    <p:animEffect transition="in" filter="wipe(left)">
                                      <p:cBhvr>
                                        <p:cTn id="55" dur="500"/>
                                        <p:tgtEl>
                                          <p:spTgt spid="8329"/>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8371"/>
                                        </p:tgtEl>
                                        <p:attrNameLst>
                                          <p:attrName>style.visibility</p:attrName>
                                        </p:attrNameLst>
                                      </p:cBhvr>
                                      <p:to>
                                        <p:strVal val="visible"/>
                                      </p:to>
                                    </p:set>
                                    <p:animEffect transition="in" filter="wipe(left)">
                                      <p:cBhvr>
                                        <p:cTn id="59" dur="500"/>
                                        <p:tgtEl>
                                          <p:spTgt spid="8371"/>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8325"/>
                                        </p:tgtEl>
                                        <p:attrNameLst>
                                          <p:attrName>style.visibility</p:attrName>
                                        </p:attrNameLst>
                                      </p:cBhvr>
                                      <p:to>
                                        <p:strVal val="visible"/>
                                      </p:to>
                                    </p:set>
                                    <p:animEffect transition="in" filter="wipe(left)">
                                      <p:cBhvr>
                                        <p:cTn id="63" dur="500"/>
                                        <p:tgtEl>
                                          <p:spTgt spid="8325"/>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8372"/>
                                        </p:tgtEl>
                                        <p:attrNameLst>
                                          <p:attrName>style.visibility</p:attrName>
                                        </p:attrNameLst>
                                      </p:cBhvr>
                                      <p:to>
                                        <p:strVal val="visible"/>
                                      </p:to>
                                    </p:set>
                                    <p:animEffect transition="in" filter="wipe(left)">
                                      <p:cBhvr>
                                        <p:cTn id="67" dur="500"/>
                                        <p:tgtEl>
                                          <p:spTgt spid="8372"/>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8319"/>
                                        </p:tgtEl>
                                        <p:attrNameLst>
                                          <p:attrName>style.visibility</p:attrName>
                                        </p:attrNameLst>
                                      </p:cBhvr>
                                      <p:to>
                                        <p:strVal val="visible"/>
                                      </p:to>
                                    </p:set>
                                    <p:animEffect transition="in" filter="wipe(left)">
                                      <p:cBhvr>
                                        <p:cTn id="71" dur="500"/>
                                        <p:tgtEl>
                                          <p:spTgt spid="8319"/>
                                        </p:tgtEl>
                                      </p:cBhvr>
                                    </p:animEffect>
                                  </p:childTnLst>
                                </p:cTn>
                              </p:par>
                            </p:childTnLst>
                          </p:cTn>
                        </p:par>
                        <p:par>
                          <p:cTn id="72" fill="hold">
                            <p:stCondLst>
                              <p:cond delay="8500"/>
                            </p:stCondLst>
                            <p:childTnLst>
                              <p:par>
                                <p:cTn id="73" presetID="18" presetClass="entr" presetSubtype="3" fill="hold" nodeType="afterEffect">
                                  <p:stCondLst>
                                    <p:cond delay="0"/>
                                  </p:stCondLst>
                                  <p:childTnLst>
                                    <p:set>
                                      <p:cBhvr>
                                        <p:cTn id="74" dur="1" fill="hold">
                                          <p:stCondLst>
                                            <p:cond delay="0"/>
                                          </p:stCondLst>
                                        </p:cTn>
                                        <p:tgtEl>
                                          <p:spTgt spid="2"/>
                                        </p:tgtEl>
                                        <p:attrNameLst>
                                          <p:attrName>style.visibility</p:attrName>
                                        </p:attrNameLst>
                                      </p:cBhvr>
                                      <p:to>
                                        <p:strVal val="visible"/>
                                      </p:to>
                                    </p:set>
                                    <p:animEffect transition="in" filter="strips(upRight)">
                                      <p:cBhvr>
                                        <p:cTn id="75" dur="500"/>
                                        <p:tgtEl>
                                          <p:spTgt spid="2"/>
                                        </p:tgtEl>
                                      </p:cBhvr>
                                    </p:animEffect>
                                  </p:childTnLst>
                                </p:cTn>
                              </p:par>
                            </p:childTnLst>
                          </p:cTn>
                        </p:par>
                        <p:par>
                          <p:cTn id="76" fill="hold">
                            <p:stCondLst>
                              <p:cond delay="9000"/>
                            </p:stCondLst>
                            <p:childTnLst>
                              <p:par>
                                <p:cTn id="77" presetID="22" presetClass="entr" presetSubtype="8" fill="hold" grpId="0" nodeType="afterEffect">
                                  <p:stCondLst>
                                    <p:cond delay="0"/>
                                  </p:stCondLst>
                                  <p:childTnLst>
                                    <p:set>
                                      <p:cBhvr>
                                        <p:cTn id="78" dur="1" fill="hold">
                                          <p:stCondLst>
                                            <p:cond delay="0"/>
                                          </p:stCondLst>
                                        </p:cTn>
                                        <p:tgtEl>
                                          <p:spTgt spid="8305"/>
                                        </p:tgtEl>
                                        <p:attrNameLst>
                                          <p:attrName>style.visibility</p:attrName>
                                        </p:attrNameLst>
                                      </p:cBhvr>
                                      <p:to>
                                        <p:strVal val="visible"/>
                                      </p:to>
                                    </p:set>
                                    <p:animEffect transition="in" filter="wipe(left)">
                                      <p:cBhvr>
                                        <p:cTn id="79" dur="500"/>
                                        <p:tgtEl>
                                          <p:spTgt spid="8305"/>
                                        </p:tgtEl>
                                      </p:cBhvr>
                                    </p:animEffect>
                                  </p:childTnLst>
                                </p:cTn>
                              </p:par>
                            </p:childTnLst>
                          </p:cTn>
                        </p:par>
                        <p:par>
                          <p:cTn id="80" fill="hold">
                            <p:stCondLst>
                              <p:cond delay="9500"/>
                            </p:stCondLst>
                            <p:childTnLst>
                              <p:par>
                                <p:cTn id="81" presetID="18" presetClass="entr" presetSubtype="3" fill="hold" grpId="0" nodeType="afterEffect">
                                  <p:stCondLst>
                                    <p:cond delay="0"/>
                                  </p:stCondLst>
                                  <p:childTnLst>
                                    <p:set>
                                      <p:cBhvr>
                                        <p:cTn id="82" dur="1" fill="hold">
                                          <p:stCondLst>
                                            <p:cond delay="0"/>
                                          </p:stCondLst>
                                        </p:cTn>
                                        <p:tgtEl>
                                          <p:spTgt spid="8310"/>
                                        </p:tgtEl>
                                        <p:attrNameLst>
                                          <p:attrName>style.visibility</p:attrName>
                                        </p:attrNameLst>
                                      </p:cBhvr>
                                      <p:to>
                                        <p:strVal val="visible"/>
                                      </p:to>
                                    </p:set>
                                    <p:animEffect transition="in" filter="strips(upRight)">
                                      <p:cBhvr>
                                        <p:cTn id="83" dur="500"/>
                                        <p:tgtEl>
                                          <p:spTgt spid="8310"/>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8304"/>
                                        </p:tgtEl>
                                        <p:attrNameLst>
                                          <p:attrName>style.visibility</p:attrName>
                                        </p:attrNameLst>
                                      </p:cBhvr>
                                      <p:to>
                                        <p:strVal val="visible"/>
                                      </p:to>
                                    </p:set>
                                    <p:animEffect transition="in" filter="wipe(left)">
                                      <p:cBhvr>
                                        <p:cTn id="87" dur="500"/>
                                        <p:tgtEl>
                                          <p:spTgt spid="8304"/>
                                        </p:tgtEl>
                                      </p:cBhvr>
                                    </p:animEffect>
                                  </p:childTnLst>
                                </p:cTn>
                              </p:par>
                            </p:childTnLst>
                          </p:cTn>
                        </p:par>
                        <p:par>
                          <p:cTn id="88" fill="hold">
                            <p:stCondLst>
                              <p:cond delay="10500"/>
                            </p:stCondLst>
                            <p:childTnLst>
                              <p:par>
                                <p:cTn id="89" presetID="22" presetClass="entr" presetSubtype="8" fill="hold" nodeType="afterEffect">
                                  <p:stCondLst>
                                    <p:cond delay="0"/>
                                  </p:stCondLst>
                                  <p:childTnLst>
                                    <p:set>
                                      <p:cBhvr>
                                        <p:cTn id="90" dur="1" fill="hold">
                                          <p:stCondLst>
                                            <p:cond delay="0"/>
                                          </p:stCondLst>
                                        </p:cTn>
                                        <p:tgtEl>
                                          <p:spTgt spid="7"/>
                                        </p:tgtEl>
                                        <p:attrNameLst>
                                          <p:attrName>style.visibility</p:attrName>
                                        </p:attrNameLst>
                                      </p:cBhvr>
                                      <p:to>
                                        <p:strVal val="visible"/>
                                      </p:to>
                                    </p:set>
                                    <p:animEffect transition="in" filter="wipe(left)">
                                      <p:cBhvr>
                                        <p:cTn id="91" dur="500"/>
                                        <p:tgtEl>
                                          <p:spTgt spid="7"/>
                                        </p:tgtEl>
                                      </p:cBhvr>
                                    </p:animEffect>
                                  </p:childTnLst>
                                </p:cTn>
                              </p:par>
                            </p:childTnLst>
                          </p:cTn>
                        </p:par>
                        <p:par>
                          <p:cTn id="92" fill="hold">
                            <p:stCondLst>
                              <p:cond delay="11000"/>
                            </p:stCondLst>
                            <p:childTnLst>
                              <p:par>
                                <p:cTn id="93" presetID="22" presetClass="entr" presetSubtype="8" fill="hold" grpId="0" nodeType="afterEffect">
                                  <p:stCondLst>
                                    <p:cond delay="0"/>
                                  </p:stCondLst>
                                  <p:childTnLst>
                                    <p:set>
                                      <p:cBhvr>
                                        <p:cTn id="94" dur="1" fill="hold">
                                          <p:stCondLst>
                                            <p:cond delay="0"/>
                                          </p:stCondLst>
                                        </p:cTn>
                                        <p:tgtEl>
                                          <p:spTgt spid="8299"/>
                                        </p:tgtEl>
                                        <p:attrNameLst>
                                          <p:attrName>style.visibility</p:attrName>
                                        </p:attrNameLst>
                                      </p:cBhvr>
                                      <p:to>
                                        <p:strVal val="visible"/>
                                      </p:to>
                                    </p:set>
                                    <p:animEffect transition="in" filter="wipe(left)">
                                      <p:cBhvr>
                                        <p:cTn id="95" dur="500"/>
                                        <p:tgtEl>
                                          <p:spTgt spid="8299"/>
                                        </p:tgtEl>
                                      </p:cBhvr>
                                    </p:animEffect>
                                  </p:childTnLst>
                                </p:cTn>
                              </p:par>
                            </p:childTnLst>
                          </p:cTn>
                        </p:par>
                        <p:par>
                          <p:cTn id="96" fill="hold">
                            <p:stCondLst>
                              <p:cond delay="11500"/>
                            </p:stCondLst>
                            <p:childTnLst>
                              <p:par>
                                <p:cTn id="97" presetID="22" presetClass="entr" presetSubtype="8" fill="hold" nodeType="afterEffect">
                                  <p:stCondLst>
                                    <p:cond delay="0"/>
                                  </p:stCondLst>
                                  <p:childTnLst>
                                    <p:set>
                                      <p:cBhvr>
                                        <p:cTn id="98" dur="1" fill="hold">
                                          <p:stCondLst>
                                            <p:cond delay="0"/>
                                          </p:stCondLst>
                                        </p:cTn>
                                        <p:tgtEl>
                                          <p:spTgt spid="8"/>
                                        </p:tgtEl>
                                        <p:attrNameLst>
                                          <p:attrName>style.visibility</p:attrName>
                                        </p:attrNameLst>
                                      </p:cBhvr>
                                      <p:to>
                                        <p:strVal val="visible"/>
                                      </p:to>
                                    </p:set>
                                    <p:animEffect transition="in" filter="wipe(left)">
                                      <p:cBhvr>
                                        <p:cTn id="99" dur="500"/>
                                        <p:tgtEl>
                                          <p:spTgt spid="8"/>
                                        </p:tgtEl>
                                      </p:cBhvr>
                                    </p:animEffect>
                                  </p:childTnLst>
                                </p:cTn>
                              </p:par>
                            </p:childTnLst>
                          </p:cTn>
                        </p:par>
                        <p:par>
                          <p:cTn id="100" fill="hold">
                            <p:stCondLst>
                              <p:cond delay="12000"/>
                            </p:stCondLst>
                            <p:childTnLst>
                              <p:par>
                                <p:cTn id="101" presetID="22" presetClass="entr" presetSubtype="8" fill="hold" grpId="0" nodeType="afterEffect">
                                  <p:stCondLst>
                                    <p:cond delay="0"/>
                                  </p:stCondLst>
                                  <p:childTnLst>
                                    <p:set>
                                      <p:cBhvr>
                                        <p:cTn id="102" dur="1" fill="hold">
                                          <p:stCondLst>
                                            <p:cond delay="0"/>
                                          </p:stCondLst>
                                        </p:cTn>
                                        <p:tgtEl>
                                          <p:spTgt spid="8306"/>
                                        </p:tgtEl>
                                        <p:attrNameLst>
                                          <p:attrName>style.visibility</p:attrName>
                                        </p:attrNameLst>
                                      </p:cBhvr>
                                      <p:to>
                                        <p:strVal val="visible"/>
                                      </p:to>
                                    </p:set>
                                    <p:animEffect transition="in" filter="wipe(left)">
                                      <p:cBhvr>
                                        <p:cTn id="103" dur="500"/>
                                        <p:tgtEl>
                                          <p:spTgt spid="8306"/>
                                        </p:tgtEl>
                                      </p:cBhvr>
                                    </p:animEffect>
                                  </p:childTnLst>
                                </p:cTn>
                              </p:par>
                            </p:childTnLst>
                          </p:cTn>
                        </p:par>
                        <p:par>
                          <p:cTn id="104" fill="hold">
                            <p:stCondLst>
                              <p:cond delay="12500"/>
                            </p:stCondLst>
                            <p:childTnLst>
                              <p:par>
                                <p:cTn id="105" presetID="22" presetClass="entr" presetSubtype="8" fill="hold" nodeType="afterEffect">
                                  <p:stCondLst>
                                    <p:cond delay="0"/>
                                  </p:stCondLst>
                                  <p:childTnLst>
                                    <p:set>
                                      <p:cBhvr>
                                        <p:cTn id="106" dur="1" fill="hold">
                                          <p:stCondLst>
                                            <p:cond delay="0"/>
                                          </p:stCondLst>
                                        </p:cTn>
                                        <p:tgtEl>
                                          <p:spTgt spid="6"/>
                                        </p:tgtEl>
                                        <p:attrNameLst>
                                          <p:attrName>style.visibility</p:attrName>
                                        </p:attrNameLst>
                                      </p:cBhvr>
                                      <p:to>
                                        <p:strVal val="visible"/>
                                      </p:to>
                                    </p:set>
                                    <p:animEffect transition="in" filter="wipe(left)">
                                      <p:cBhvr>
                                        <p:cTn id="107" dur="500"/>
                                        <p:tgtEl>
                                          <p:spTgt spid="6"/>
                                        </p:tgtEl>
                                      </p:cBhvr>
                                    </p:animEffect>
                                  </p:childTnLst>
                                </p:cTn>
                              </p:par>
                            </p:childTnLst>
                          </p:cTn>
                        </p:par>
                        <p:par>
                          <p:cTn id="108" fill="hold">
                            <p:stCondLst>
                              <p:cond delay="13000"/>
                            </p:stCondLst>
                            <p:childTnLst>
                              <p:par>
                                <p:cTn id="109" presetID="22" presetClass="entr" presetSubtype="8" fill="hold" grpId="0" nodeType="afterEffect">
                                  <p:stCondLst>
                                    <p:cond delay="0"/>
                                  </p:stCondLst>
                                  <p:childTnLst>
                                    <p:set>
                                      <p:cBhvr>
                                        <p:cTn id="110" dur="1" fill="hold">
                                          <p:stCondLst>
                                            <p:cond delay="0"/>
                                          </p:stCondLst>
                                        </p:cTn>
                                        <p:tgtEl>
                                          <p:spTgt spid="8378"/>
                                        </p:tgtEl>
                                        <p:attrNameLst>
                                          <p:attrName>style.visibility</p:attrName>
                                        </p:attrNameLst>
                                      </p:cBhvr>
                                      <p:to>
                                        <p:strVal val="visible"/>
                                      </p:to>
                                    </p:set>
                                    <p:animEffect transition="in" filter="wipe(left)">
                                      <p:cBhvr>
                                        <p:cTn id="111" dur="500"/>
                                        <p:tgtEl>
                                          <p:spTgt spid="8378"/>
                                        </p:tgtEl>
                                      </p:cBhvr>
                                    </p:animEffect>
                                  </p:childTnLst>
                                </p:cTn>
                              </p:par>
                            </p:childTnLst>
                          </p:cTn>
                        </p:par>
                        <p:par>
                          <p:cTn id="112" fill="hold">
                            <p:stCondLst>
                              <p:cond delay="13500"/>
                            </p:stCondLst>
                            <p:childTnLst>
                              <p:par>
                                <p:cTn id="113" presetID="22" presetClass="entr" presetSubtype="8" fill="hold" grpId="0" nodeType="afterEffect">
                                  <p:stCondLst>
                                    <p:cond delay="0"/>
                                  </p:stCondLst>
                                  <p:childTnLst>
                                    <p:set>
                                      <p:cBhvr>
                                        <p:cTn id="114" dur="1" fill="hold">
                                          <p:stCondLst>
                                            <p:cond delay="0"/>
                                          </p:stCondLst>
                                        </p:cTn>
                                        <p:tgtEl>
                                          <p:spTgt spid="8288"/>
                                        </p:tgtEl>
                                        <p:attrNameLst>
                                          <p:attrName>style.visibility</p:attrName>
                                        </p:attrNameLst>
                                      </p:cBhvr>
                                      <p:to>
                                        <p:strVal val="visible"/>
                                      </p:to>
                                    </p:set>
                                    <p:animEffect transition="in" filter="wipe(left)">
                                      <p:cBhvr>
                                        <p:cTn id="115" dur="500"/>
                                        <p:tgtEl>
                                          <p:spTgt spid="8288"/>
                                        </p:tgtEl>
                                      </p:cBhvr>
                                    </p:animEffect>
                                  </p:childTnLst>
                                </p:cTn>
                              </p:par>
                            </p:childTnLst>
                          </p:cTn>
                        </p:par>
                        <p:par>
                          <p:cTn id="116" fill="hold">
                            <p:stCondLst>
                              <p:cond delay="14000"/>
                            </p:stCondLst>
                            <p:childTnLst>
                              <p:par>
                                <p:cTn id="117" presetID="22" presetClass="entr" presetSubtype="8" fill="hold" grpId="0" nodeType="afterEffect">
                                  <p:stCondLst>
                                    <p:cond delay="0"/>
                                  </p:stCondLst>
                                  <p:childTnLst>
                                    <p:set>
                                      <p:cBhvr>
                                        <p:cTn id="118" dur="1" fill="hold">
                                          <p:stCondLst>
                                            <p:cond delay="0"/>
                                          </p:stCondLst>
                                        </p:cTn>
                                        <p:tgtEl>
                                          <p:spTgt spid="8377"/>
                                        </p:tgtEl>
                                        <p:attrNameLst>
                                          <p:attrName>style.visibility</p:attrName>
                                        </p:attrNameLst>
                                      </p:cBhvr>
                                      <p:to>
                                        <p:strVal val="visible"/>
                                      </p:to>
                                    </p:set>
                                    <p:animEffect transition="in" filter="wipe(left)">
                                      <p:cBhvr>
                                        <p:cTn id="119" dur="500"/>
                                        <p:tgtEl>
                                          <p:spTgt spid="8377"/>
                                        </p:tgtEl>
                                      </p:cBhvr>
                                    </p:animEffect>
                                  </p:childTnLst>
                                </p:cTn>
                              </p:par>
                            </p:childTnLst>
                          </p:cTn>
                        </p:par>
                        <p:par>
                          <p:cTn id="120" fill="hold">
                            <p:stCondLst>
                              <p:cond delay="14500"/>
                            </p:stCondLst>
                            <p:childTnLst>
                              <p:par>
                                <p:cTn id="121" presetID="22" presetClass="entr" presetSubtype="8" fill="hold" grpId="0" nodeType="afterEffect">
                                  <p:stCondLst>
                                    <p:cond delay="0"/>
                                  </p:stCondLst>
                                  <p:childTnLst>
                                    <p:set>
                                      <p:cBhvr>
                                        <p:cTn id="122" dur="1" fill="hold">
                                          <p:stCondLst>
                                            <p:cond delay="0"/>
                                          </p:stCondLst>
                                        </p:cTn>
                                        <p:tgtEl>
                                          <p:spTgt spid="8286"/>
                                        </p:tgtEl>
                                        <p:attrNameLst>
                                          <p:attrName>style.visibility</p:attrName>
                                        </p:attrNameLst>
                                      </p:cBhvr>
                                      <p:to>
                                        <p:strVal val="visible"/>
                                      </p:to>
                                    </p:set>
                                    <p:animEffect transition="in" filter="wipe(left)">
                                      <p:cBhvr>
                                        <p:cTn id="123" dur="500"/>
                                        <p:tgtEl>
                                          <p:spTgt spid="8286"/>
                                        </p:tgtEl>
                                      </p:cBhvr>
                                    </p:animEffect>
                                  </p:childTnLst>
                                </p:cTn>
                              </p:par>
                            </p:childTnLst>
                          </p:cTn>
                        </p:par>
                        <p:par>
                          <p:cTn id="124" fill="hold">
                            <p:stCondLst>
                              <p:cond delay="15000"/>
                            </p:stCondLst>
                            <p:childTnLst>
                              <p:par>
                                <p:cTn id="125" presetID="22" presetClass="entr" presetSubtype="8" fill="hold" grpId="0" nodeType="afterEffect">
                                  <p:stCondLst>
                                    <p:cond delay="0"/>
                                  </p:stCondLst>
                                  <p:childTnLst>
                                    <p:set>
                                      <p:cBhvr>
                                        <p:cTn id="126" dur="1" fill="hold">
                                          <p:stCondLst>
                                            <p:cond delay="0"/>
                                          </p:stCondLst>
                                        </p:cTn>
                                        <p:tgtEl>
                                          <p:spTgt spid="8376"/>
                                        </p:tgtEl>
                                        <p:attrNameLst>
                                          <p:attrName>style.visibility</p:attrName>
                                        </p:attrNameLst>
                                      </p:cBhvr>
                                      <p:to>
                                        <p:strVal val="visible"/>
                                      </p:to>
                                    </p:set>
                                    <p:animEffect transition="in" filter="wipe(left)">
                                      <p:cBhvr>
                                        <p:cTn id="127" dur="500"/>
                                        <p:tgtEl>
                                          <p:spTgt spid="8376"/>
                                        </p:tgtEl>
                                      </p:cBhvr>
                                    </p:animEffect>
                                  </p:childTnLst>
                                </p:cTn>
                              </p:par>
                            </p:childTnLst>
                          </p:cTn>
                        </p:par>
                        <p:par>
                          <p:cTn id="128" fill="hold">
                            <p:stCondLst>
                              <p:cond delay="15500"/>
                            </p:stCondLst>
                            <p:childTnLst>
                              <p:par>
                                <p:cTn id="129" presetID="22" presetClass="entr" presetSubtype="8" fill="hold" grpId="0" nodeType="afterEffect">
                                  <p:stCondLst>
                                    <p:cond delay="0"/>
                                  </p:stCondLst>
                                  <p:childTnLst>
                                    <p:set>
                                      <p:cBhvr>
                                        <p:cTn id="130" dur="1" fill="hold">
                                          <p:stCondLst>
                                            <p:cond delay="0"/>
                                          </p:stCondLst>
                                        </p:cTn>
                                        <p:tgtEl>
                                          <p:spTgt spid="8308"/>
                                        </p:tgtEl>
                                        <p:attrNameLst>
                                          <p:attrName>style.visibility</p:attrName>
                                        </p:attrNameLst>
                                      </p:cBhvr>
                                      <p:to>
                                        <p:strVal val="visible"/>
                                      </p:to>
                                    </p:set>
                                    <p:animEffect transition="in" filter="wipe(left)">
                                      <p:cBhvr>
                                        <p:cTn id="131" dur="500"/>
                                        <p:tgtEl>
                                          <p:spTgt spid="83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86" grpId="0" autoUpdateAnimBg="0"/>
      <p:bldP spid="8288" grpId="0" autoUpdateAnimBg="0"/>
      <p:bldP spid="8299" grpId="0" animBg="1"/>
      <p:bldP spid="8304" grpId="0" animBg="1"/>
      <p:bldP spid="8305" grpId="0" animBg="1"/>
      <p:bldP spid="8306" grpId="0" animBg="1"/>
      <p:bldP spid="8308" grpId="0" autoUpdateAnimBg="0"/>
      <p:bldP spid="8310" grpId="0" animBg="1"/>
      <p:bldP spid="8319" grpId="0" autoUpdateAnimBg="0"/>
      <p:bldP spid="8329" grpId="0" autoUpdateAnimBg="0"/>
      <p:bldP spid="8331" grpId="0" autoUpdateAnimBg="0"/>
      <p:bldP spid="8345" grpId="0" animBg="1"/>
      <p:bldP spid="8346" grpId="0" animBg="1"/>
      <p:bldP spid="8350" grpId="0" animBg="1"/>
      <p:bldP spid="8351" grpId="0" animBg="1"/>
      <p:bldP spid="8352" grpId="0" animBg="1"/>
      <p:bldP spid="8371" grpId="0" animBg="1"/>
      <p:bldP spid="8372" grpId="0" animBg="1"/>
      <p:bldP spid="8325" grpId="0" animBg="1" autoUpdateAnimBg="0"/>
      <p:bldP spid="8376" grpId="0" animBg="1"/>
      <p:bldP spid="8377" grpId="0" animBg="1"/>
      <p:bldP spid="8378" grpId="0" animBg="1"/>
      <p:bldP spid="8379" grpId="0" animBg="1"/>
      <p:bldP spid="8380"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fontScale="90000"/>
          </a:bodyPr>
          <a:lstStyle/>
          <a:p>
            <a:r>
              <a:rPr lang="en-US">
                <a:cs typeface="Arial" charset="0"/>
              </a:rPr>
              <a:t>The Impact of Government Assistance Programs on Work</a:t>
            </a:r>
          </a:p>
        </p:txBody>
      </p:sp>
      <p:sp>
        <p:nvSpPr>
          <p:cNvPr id="46083" name="Rectangle 3"/>
          <p:cNvSpPr>
            <a:spLocks noGrp="1" noChangeArrowheads="1"/>
          </p:cNvSpPr>
          <p:nvPr>
            <p:ph type="body" idx="1"/>
          </p:nvPr>
        </p:nvSpPr>
        <p:spPr>
          <a:xfrm>
            <a:off x="685800" y="2209800"/>
            <a:ext cx="7772400" cy="4114800"/>
          </a:xfrm>
        </p:spPr>
        <p:txBody>
          <a:bodyPr/>
          <a:lstStyle/>
          <a:p>
            <a:r>
              <a:rPr lang="en-US">
                <a:latin typeface="Arial" charset="0"/>
                <a:cs typeface="Arial" charset="0"/>
              </a:rPr>
              <a:t>Transfers could cause people to work more or less depending on whether leisure is a normal good.</a:t>
            </a:r>
            <a:r>
              <a:rPr lang="en-US"/>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left)">
                                      <p:cBhvr>
                                        <p:cTn id="7" dur="500"/>
                                        <p:tgtEl>
                                          <p:spTgt spid="46083">
                                            <p:txEl>
                                              <p:pRg st="0" end="0"/>
                                            </p:txEl>
                                          </p:spTgt>
                                        </p:tgtEl>
                                      </p:cBhvr>
                                    </p:animEffect>
                                  </p:childTnLst>
                                  <p:subTnLst>
                                    <p:animClr>
                                      <p:cBhvr override="childStyle">
                                        <p:cTn dur="1" fill="hold" display="0" masterRel="nextClick" afterEffect="1"/>
                                        <p:tgtEl>
                                          <p:spTgt spid="46083">
                                            <p:txEl>
                                              <p:pRg st="0" end="0"/>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5" autoUpdateAnimBg="0" advAuto="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t>International Food Subsidies</a:t>
            </a:r>
          </a:p>
        </p:txBody>
      </p:sp>
      <p:sp>
        <p:nvSpPr>
          <p:cNvPr id="51203" name="Rectangle 3"/>
          <p:cNvSpPr>
            <a:spLocks noGrp="1" noChangeArrowheads="1"/>
          </p:cNvSpPr>
          <p:nvPr>
            <p:ph type="body" idx="1"/>
          </p:nvPr>
        </p:nvSpPr>
        <p:spPr/>
        <p:txBody>
          <a:bodyPr/>
          <a:lstStyle/>
          <a:p>
            <a:r>
              <a:rPr lang="en-US">
                <a:latin typeface="Arial" charset="0"/>
              </a:rPr>
              <a:t>Several nations use a price-reducing subsidy to make food more affordable.</a:t>
            </a:r>
          </a:p>
          <a:p>
            <a:pPr lvl="1"/>
            <a:r>
              <a:rPr lang="en-US">
                <a:latin typeface="Arial" charset="0"/>
              </a:rPr>
              <a:t>Programs that reduce the price of food benefit higher-income people as well.</a:t>
            </a:r>
          </a:p>
          <a:p>
            <a:r>
              <a:rPr lang="en-US">
                <a:latin typeface="Arial" charset="0"/>
              </a:rPr>
              <a:t>Some nations only subsidize food that is typically consumed by the poor.</a:t>
            </a:r>
          </a:p>
          <a:p>
            <a:r>
              <a:rPr lang="en-US">
                <a:latin typeface="Arial" charset="0"/>
              </a:rPr>
              <a:t>Some nations distribute food directly.</a:t>
            </a:r>
          </a:p>
          <a:p>
            <a:endParaRPr lang="en-US">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wipe(left)">
                                      <p:cBhvr>
                                        <p:cTn id="7" dur="500"/>
                                        <p:tgtEl>
                                          <p:spTgt spid="51203">
                                            <p:txEl>
                                              <p:pRg st="0" end="0"/>
                                            </p:txEl>
                                          </p:spTgt>
                                        </p:tgtEl>
                                      </p:cBhvr>
                                    </p:animEffect>
                                  </p:childTnLst>
                                  <p:subTnLst>
                                    <p:animClr>
                                      <p:cBhvr override="childStyle">
                                        <p:cTn dur="1" fill="hold" display="0" masterRel="nextClick" afterEffect="1"/>
                                        <p:tgtEl>
                                          <p:spTgt spid="51203">
                                            <p:txEl>
                                              <p:pRg st="0" end="0"/>
                                            </p:txEl>
                                          </p:spTgt>
                                        </p:tgtEl>
                                        <p:attrNameLst>
                                          <p:attrName>ppt_c</p:attrName>
                                        </p:attrNameLst>
                                      </p:cBhvr>
                                      <p:to>
                                        <a:srgbClr val="660066"/>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1203">
                                            <p:txEl>
                                              <p:pRg st="1" end="1"/>
                                            </p:txEl>
                                          </p:spTgt>
                                        </p:tgtEl>
                                        <p:attrNameLst>
                                          <p:attrName>style.visibility</p:attrName>
                                        </p:attrNameLst>
                                      </p:cBhvr>
                                      <p:to>
                                        <p:strVal val="visible"/>
                                      </p:to>
                                    </p:set>
                                    <p:animEffect transition="in" filter="wipe(left)">
                                      <p:cBhvr>
                                        <p:cTn id="11" dur="500"/>
                                        <p:tgtEl>
                                          <p:spTgt spid="51203">
                                            <p:txEl>
                                              <p:pRg st="1" end="1"/>
                                            </p:txEl>
                                          </p:spTgt>
                                        </p:tgtEl>
                                      </p:cBhvr>
                                    </p:animEffect>
                                  </p:childTnLst>
                                  <p:subTnLst>
                                    <p:animClr>
                                      <p:cBhvr override="childStyle">
                                        <p:cTn dur="1" fill="hold" display="0" masterRel="nextClick" afterEffect="1"/>
                                        <p:tgtEl>
                                          <p:spTgt spid="51203">
                                            <p:txEl>
                                              <p:pRg st="1" end="1"/>
                                            </p:txEl>
                                          </p:spTgt>
                                        </p:tgtEl>
                                        <p:attrNameLst>
                                          <p:attrName>ppt_c</p:attrName>
                                        </p:attrNameLst>
                                      </p:cBhvr>
                                      <p:to>
                                        <a:srgbClr val="660066"/>
                                      </p:to>
                                    </p:animClr>
                                  </p:sub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1203">
                                            <p:txEl>
                                              <p:pRg st="2" end="2"/>
                                            </p:txEl>
                                          </p:spTgt>
                                        </p:tgtEl>
                                        <p:attrNameLst>
                                          <p:attrName>style.visibility</p:attrName>
                                        </p:attrNameLst>
                                      </p:cBhvr>
                                      <p:to>
                                        <p:strVal val="visible"/>
                                      </p:to>
                                    </p:set>
                                    <p:animEffect transition="in" filter="wipe(left)">
                                      <p:cBhvr>
                                        <p:cTn id="15" dur="500"/>
                                        <p:tgtEl>
                                          <p:spTgt spid="51203">
                                            <p:txEl>
                                              <p:pRg st="2" end="2"/>
                                            </p:txEl>
                                          </p:spTgt>
                                        </p:tgtEl>
                                      </p:cBhvr>
                                    </p:animEffect>
                                  </p:childTnLst>
                                  <p:subTnLst>
                                    <p:animClr>
                                      <p:cBhvr override="childStyle">
                                        <p:cTn dur="1" fill="hold" display="0" masterRel="nextClick" afterEffect="1"/>
                                        <p:tgtEl>
                                          <p:spTgt spid="51203">
                                            <p:txEl>
                                              <p:pRg st="2" end="2"/>
                                            </p:txEl>
                                          </p:spTgt>
                                        </p:tgtEl>
                                        <p:attrNameLst>
                                          <p:attrName>ppt_c</p:attrName>
                                        </p:attrNameLst>
                                      </p:cBhvr>
                                      <p:to>
                                        <a:srgbClr val="660066"/>
                                      </p:to>
                                    </p:animClr>
                                  </p:sub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1203">
                                            <p:txEl>
                                              <p:pRg st="3" end="3"/>
                                            </p:txEl>
                                          </p:spTgt>
                                        </p:tgtEl>
                                        <p:attrNameLst>
                                          <p:attrName>style.visibility</p:attrName>
                                        </p:attrNameLst>
                                      </p:cBhvr>
                                      <p:to>
                                        <p:strVal val="visible"/>
                                      </p:to>
                                    </p:set>
                                    <p:animEffect transition="in" filter="wipe(left)">
                                      <p:cBhvr>
                                        <p:cTn id="19" dur="500"/>
                                        <p:tgtEl>
                                          <p:spTgt spid="51203">
                                            <p:txEl>
                                              <p:pRg st="3" end="3"/>
                                            </p:txEl>
                                          </p:spTgt>
                                        </p:tgtEl>
                                      </p:cBhvr>
                                    </p:animEffect>
                                  </p:childTnLst>
                                  <p:subTnLst>
                                    <p:animClr>
                                      <p:cBhvr override="childStyle">
                                        <p:cTn dur="1" fill="hold" display="0" masterRel="nextClick" afterEffect="1"/>
                                        <p:tgtEl>
                                          <p:spTgt spid="51203">
                                            <p:txEl>
                                              <p:pRg st="3" end="3"/>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bldLvl="5" autoUpdateAnimBg="0" advAuto="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762000" y="-152400"/>
            <a:ext cx="7772400" cy="1143000"/>
          </a:xfrm>
        </p:spPr>
        <p:txBody>
          <a:bodyPr/>
          <a:lstStyle/>
          <a:p>
            <a:r>
              <a:rPr lang="en-US" sz="2400" dirty="0" smtClean="0"/>
              <a:t>The </a:t>
            </a:r>
            <a:r>
              <a:rPr lang="en-US" sz="2400" dirty="0"/>
              <a:t>Income Effect of a Transfer</a:t>
            </a:r>
          </a:p>
        </p:txBody>
      </p:sp>
      <p:sp>
        <p:nvSpPr>
          <p:cNvPr id="9258" name="Rectangle 42"/>
          <p:cNvSpPr>
            <a:spLocks noChangeArrowheads="1"/>
          </p:cNvSpPr>
          <p:nvPr/>
        </p:nvSpPr>
        <p:spPr bwMode="auto">
          <a:xfrm rot="16200000">
            <a:off x="-156368" y="3126581"/>
            <a:ext cx="2354262" cy="365125"/>
          </a:xfrm>
          <a:prstGeom prst="rect">
            <a:avLst/>
          </a:prstGeom>
          <a:noFill/>
          <a:ln w="9525">
            <a:noFill/>
            <a:miter lim="800000"/>
            <a:headEnd/>
            <a:tailEnd/>
          </a:ln>
        </p:spPr>
        <p:txBody>
          <a:bodyPr wrap="none" lIns="0" tIns="0" rIns="0" bIns="0">
            <a:spAutoFit/>
          </a:bodyPr>
          <a:lstStyle/>
          <a:p>
            <a:r>
              <a:rPr lang="en-US" sz="2400" b="1">
                <a:solidFill>
                  <a:srgbClr val="660066"/>
                </a:solidFill>
                <a:latin typeface="Arial" charset="0"/>
              </a:rPr>
              <a:t>Income per Day </a:t>
            </a:r>
            <a:endParaRPr lang="en-US" sz="2400" b="1">
              <a:solidFill>
                <a:srgbClr val="660066"/>
              </a:solidFill>
            </a:endParaRPr>
          </a:p>
        </p:txBody>
      </p:sp>
      <p:sp>
        <p:nvSpPr>
          <p:cNvPr id="9260" name="Rectangle 44"/>
          <p:cNvSpPr>
            <a:spLocks noChangeArrowheads="1"/>
          </p:cNvSpPr>
          <p:nvPr/>
        </p:nvSpPr>
        <p:spPr bwMode="auto">
          <a:xfrm>
            <a:off x="3581400" y="6264275"/>
            <a:ext cx="3336925" cy="365125"/>
          </a:xfrm>
          <a:prstGeom prst="rect">
            <a:avLst/>
          </a:prstGeom>
          <a:noFill/>
          <a:ln w="9525">
            <a:noFill/>
            <a:miter lim="800000"/>
            <a:headEnd/>
            <a:tailEnd/>
          </a:ln>
        </p:spPr>
        <p:txBody>
          <a:bodyPr wrap="none" lIns="0" tIns="0" rIns="0" bIns="0">
            <a:spAutoFit/>
          </a:bodyPr>
          <a:lstStyle/>
          <a:p>
            <a:r>
              <a:rPr lang="en-US" sz="2400" b="1">
                <a:solidFill>
                  <a:srgbClr val="660066"/>
                </a:solidFill>
                <a:latin typeface="Arial" charset="0"/>
              </a:rPr>
              <a:t>Leisure Hours per Day </a:t>
            </a:r>
            <a:endParaRPr lang="en-US" sz="2400" b="1">
              <a:solidFill>
                <a:srgbClr val="660066"/>
              </a:solidFill>
            </a:endParaRPr>
          </a:p>
        </p:txBody>
      </p:sp>
      <p:sp>
        <p:nvSpPr>
          <p:cNvPr id="9261" name="Rectangle 45"/>
          <p:cNvSpPr>
            <a:spLocks noChangeArrowheads="1"/>
          </p:cNvSpPr>
          <p:nvPr/>
        </p:nvSpPr>
        <p:spPr bwMode="auto">
          <a:xfrm>
            <a:off x="1762125" y="5799138"/>
            <a:ext cx="27622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0 </a:t>
            </a:r>
            <a:endParaRPr lang="en-US">
              <a:solidFill>
                <a:srgbClr val="660066"/>
              </a:solidFill>
            </a:endParaRPr>
          </a:p>
        </p:txBody>
      </p:sp>
      <p:sp>
        <p:nvSpPr>
          <p:cNvPr id="9263" name="Rectangle 47"/>
          <p:cNvSpPr>
            <a:spLocks noChangeArrowheads="1"/>
          </p:cNvSpPr>
          <p:nvPr/>
        </p:nvSpPr>
        <p:spPr bwMode="auto">
          <a:xfrm>
            <a:off x="4278313" y="5799138"/>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1</a:t>
            </a:r>
            <a:r>
              <a:rPr lang="en-US" sz="2600" i="1">
                <a:solidFill>
                  <a:srgbClr val="660066"/>
                </a:solidFill>
                <a:latin typeface="Arial" charset="0"/>
              </a:rPr>
              <a:t> </a:t>
            </a:r>
            <a:endParaRPr lang="en-US" i="1">
              <a:solidFill>
                <a:srgbClr val="660066"/>
              </a:solidFill>
            </a:endParaRPr>
          </a:p>
        </p:txBody>
      </p:sp>
      <p:sp>
        <p:nvSpPr>
          <p:cNvPr id="9265" name="Rectangle 49"/>
          <p:cNvSpPr>
            <a:spLocks noChangeArrowheads="1"/>
          </p:cNvSpPr>
          <p:nvPr/>
        </p:nvSpPr>
        <p:spPr bwMode="auto">
          <a:xfrm>
            <a:off x="6223000" y="5799138"/>
            <a:ext cx="46037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24 </a:t>
            </a:r>
            <a:endParaRPr lang="en-US">
              <a:solidFill>
                <a:srgbClr val="660066"/>
              </a:solidFill>
            </a:endParaRPr>
          </a:p>
        </p:txBody>
      </p:sp>
      <p:sp>
        <p:nvSpPr>
          <p:cNvPr id="9266" name="Rectangle 50"/>
          <p:cNvSpPr>
            <a:spLocks noChangeArrowheads="1"/>
          </p:cNvSpPr>
          <p:nvPr/>
        </p:nvSpPr>
        <p:spPr bwMode="auto">
          <a:xfrm>
            <a:off x="1592263" y="655638"/>
            <a:ext cx="293687"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F </a:t>
            </a:r>
            <a:endParaRPr lang="en-US" i="1">
              <a:solidFill>
                <a:srgbClr val="660066"/>
              </a:solidFill>
            </a:endParaRPr>
          </a:p>
        </p:txBody>
      </p:sp>
      <p:sp>
        <p:nvSpPr>
          <p:cNvPr id="9267" name="Rectangle 51"/>
          <p:cNvSpPr>
            <a:spLocks noChangeArrowheads="1"/>
          </p:cNvSpPr>
          <p:nvPr/>
        </p:nvSpPr>
        <p:spPr bwMode="auto">
          <a:xfrm>
            <a:off x="1555750" y="2151063"/>
            <a:ext cx="33020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C </a:t>
            </a:r>
            <a:endParaRPr lang="en-US" i="1">
              <a:solidFill>
                <a:srgbClr val="660066"/>
              </a:solidFill>
            </a:endParaRPr>
          </a:p>
        </p:txBody>
      </p:sp>
      <p:sp>
        <p:nvSpPr>
          <p:cNvPr id="9268" name="Rectangle 52"/>
          <p:cNvSpPr>
            <a:spLocks noChangeArrowheads="1"/>
          </p:cNvSpPr>
          <p:nvPr/>
        </p:nvSpPr>
        <p:spPr bwMode="auto">
          <a:xfrm>
            <a:off x="1573213" y="2994025"/>
            <a:ext cx="312737"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A </a:t>
            </a:r>
            <a:endParaRPr lang="en-US" i="1">
              <a:solidFill>
                <a:srgbClr val="660066"/>
              </a:solidFill>
            </a:endParaRPr>
          </a:p>
        </p:txBody>
      </p:sp>
      <p:sp>
        <p:nvSpPr>
          <p:cNvPr id="9271" name="Rectangle 55"/>
          <p:cNvSpPr>
            <a:spLocks noChangeArrowheads="1"/>
          </p:cNvSpPr>
          <p:nvPr/>
        </p:nvSpPr>
        <p:spPr bwMode="auto">
          <a:xfrm>
            <a:off x="5065713" y="5799138"/>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2</a:t>
            </a:r>
            <a:r>
              <a:rPr lang="en-US" sz="2600" i="1">
                <a:solidFill>
                  <a:srgbClr val="660066"/>
                </a:solidFill>
                <a:latin typeface="Arial" charset="0"/>
              </a:rPr>
              <a:t> </a:t>
            </a:r>
            <a:endParaRPr lang="en-US" i="1">
              <a:solidFill>
                <a:srgbClr val="660066"/>
              </a:solidFill>
            </a:endParaRPr>
          </a:p>
        </p:txBody>
      </p:sp>
      <p:grpSp>
        <p:nvGrpSpPr>
          <p:cNvPr id="2" name="Group 60"/>
          <p:cNvGrpSpPr>
            <a:grpSpLocks/>
          </p:cNvGrpSpPr>
          <p:nvPr/>
        </p:nvGrpSpPr>
        <p:grpSpPr bwMode="auto">
          <a:xfrm>
            <a:off x="4443413" y="1460500"/>
            <a:ext cx="1979612" cy="4214813"/>
            <a:chOff x="2799" y="920"/>
            <a:chExt cx="1247" cy="2655"/>
          </a:xfrm>
        </p:grpSpPr>
        <p:sp>
          <p:nvSpPr>
            <p:cNvPr id="9273" name="Line 57"/>
            <p:cNvSpPr>
              <a:spLocks noChangeShapeType="1"/>
            </p:cNvSpPr>
            <p:nvPr/>
          </p:nvSpPr>
          <p:spPr bwMode="auto">
            <a:xfrm flipV="1">
              <a:off x="4045" y="920"/>
              <a:ext cx="1" cy="2655"/>
            </a:xfrm>
            <a:prstGeom prst="line">
              <a:avLst/>
            </a:prstGeom>
            <a:noFill/>
            <a:ln w="82550" cap="rnd">
              <a:solidFill>
                <a:srgbClr val="006600"/>
              </a:solidFill>
              <a:prstDash val="sysDot"/>
              <a:round/>
              <a:headEnd/>
              <a:tailEnd/>
            </a:ln>
          </p:spPr>
          <p:txBody>
            <a:bodyPr/>
            <a:lstStyle/>
            <a:p>
              <a:endParaRPr lang="en-US"/>
            </a:p>
          </p:txBody>
        </p:sp>
        <p:sp>
          <p:nvSpPr>
            <p:cNvPr id="9274" name="Line 58"/>
            <p:cNvSpPr>
              <a:spLocks noChangeShapeType="1"/>
            </p:cNvSpPr>
            <p:nvPr/>
          </p:nvSpPr>
          <p:spPr bwMode="auto">
            <a:xfrm>
              <a:off x="3261" y="2626"/>
              <a:ext cx="1" cy="949"/>
            </a:xfrm>
            <a:prstGeom prst="line">
              <a:avLst/>
            </a:prstGeom>
            <a:noFill/>
            <a:ln w="82550" cap="rnd">
              <a:solidFill>
                <a:srgbClr val="006600"/>
              </a:solidFill>
              <a:prstDash val="sysDot"/>
              <a:round/>
              <a:headEnd/>
              <a:tailEnd/>
            </a:ln>
          </p:spPr>
          <p:txBody>
            <a:bodyPr/>
            <a:lstStyle/>
            <a:p>
              <a:endParaRPr lang="en-US"/>
            </a:p>
          </p:txBody>
        </p:sp>
        <p:sp>
          <p:nvSpPr>
            <p:cNvPr id="9275" name="Line 59"/>
            <p:cNvSpPr>
              <a:spLocks noChangeShapeType="1"/>
            </p:cNvSpPr>
            <p:nvPr/>
          </p:nvSpPr>
          <p:spPr bwMode="auto">
            <a:xfrm>
              <a:off x="2799" y="2878"/>
              <a:ext cx="1" cy="697"/>
            </a:xfrm>
            <a:prstGeom prst="line">
              <a:avLst/>
            </a:prstGeom>
            <a:noFill/>
            <a:ln w="82550" cap="rnd">
              <a:solidFill>
                <a:srgbClr val="006600"/>
              </a:solidFill>
              <a:prstDash val="sysDot"/>
              <a:round/>
              <a:headEnd/>
              <a:tailEnd/>
            </a:ln>
          </p:spPr>
          <p:txBody>
            <a:bodyPr/>
            <a:lstStyle/>
            <a:p>
              <a:endParaRPr lang="en-US"/>
            </a:p>
          </p:txBody>
        </p:sp>
      </p:grpSp>
      <p:sp>
        <p:nvSpPr>
          <p:cNvPr id="9277" name="Line 61"/>
          <p:cNvSpPr>
            <a:spLocks noChangeShapeType="1"/>
          </p:cNvSpPr>
          <p:nvPr/>
        </p:nvSpPr>
        <p:spPr bwMode="auto">
          <a:xfrm>
            <a:off x="1955800" y="850900"/>
            <a:ext cx="4465638" cy="2489200"/>
          </a:xfrm>
          <a:prstGeom prst="line">
            <a:avLst/>
          </a:prstGeom>
          <a:noFill/>
          <a:ln w="82550">
            <a:solidFill>
              <a:srgbClr val="006600"/>
            </a:solidFill>
            <a:round/>
            <a:headEnd/>
            <a:tailEnd/>
          </a:ln>
        </p:spPr>
        <p:txBody>
          <a:bodyPr/>
          <a:lstStyle/>
          <a:p>
            <a:endParaRPr lang="en-US"/>
          </a:p>
        </p:txBody>
      </p:sp>
      <p:sp>
        <p:nvSpPr>
          <p:cNvPr id="9278" name="Line 62"/>
          <p:cNvSpPr>
            <a:spLocks noChangeShapeType="1"/>
          </p:cNvSpPr>
          <p:nvPr/>
        </p:nvSpPr>
        <p:spPr bwMode="auto">
          <a:xfrm>
            <a:off x="1955800" y="2357438"/>
            <a:ext cx="4465638" cy="2474912"/>
          </a:xfrm>
          <a:prstGeom prst="line">
            <a:avLst/>
          </a:prstGeom>
          <a:noFill/>
          <a:ln w="82550">
            <a:solidFill>
              <a:srgbClr val="006600"/>
            </a:solidFill>
            <a:round/>
            <a:headEnd/>
            <a:tailEnd/>
          </a:ln>
        </p:spPr>
        <p:txBody>
          <a:bodyPr/>
          <a:lstStyle/>
          <a:p>
            <a:endParaRPr lang="en-US"/>
          </a:p>
        </p:txBody>
      </p:sp>
      <p:sp>
        <p:nvSpPr>
          <p:cNvPr id="9279" name="Line 63"/>
          <p:cNvSpPr>
            <a:spLocks noChangeShapeType="1"/>
          </p:cNvSpPr>
          <p:nvPr/>
        </p:nvSpPr>
        <p:spPr bwMode="auto">
          <a:xfrm>
            <a:off x="1955800" y="3187700"/>
            <a:ext cx="4465638" cy="2487613"/>
          </a:xfrm>
          <a:prstGeom prst="line">
            <a:avLst/>
          </a:prstGeom>
          <a:noFill/>
          <a:ln w="82550">
            <a:solidFill>
              <a:srgbClr val="006600"/>
            </a:solidFill>
            <a:round/>
            <a:headEnd/>
            <a:tailEnd/>
          </a:ln>
        </p:spPr>
        <p:txBody>
          <a:bodyPr/>
          <a:lstStyle/>
          <a:p>
            <a:endParaRPr lang="en-US"/>
          </a:p>
        </p:txBody>
      </p:sp>
      <p:grpSp>
        <p:nvGrpSpPr>
          <p:cNvPr id="3" name="Group 95"/>
          <p:cNvGrpSpPr>
            <a:grpSpLocks/>
          </p:cNvGrpSpPr>
          <p:nvPr/>
        </p:nvGrpSpPr>
        <p:grpSpPr bwMode="auto">
          <a:xfrm>
            <a:off x="6323013" y="4665663"/>
            <a:ext cx="727075" cy="396875"/>
            <a:chOff x="3983" y="2939"/>
            <a:chExt cx="458" cy="250"/>
          </a:xfrm>
        </p:grpSpPr>
        <p:sp>
          <p:nvSpPr>
            <p:cNvPr id="9270" name="Rectangle 54"/>
            <p:cNvSpPr>
              <a:spLocks noChangeArrowheads="1"/>
            </p:cNvSpPr>
            <p:nvPr/>
          </p:nvSpPr>
          <p:spPr bwMode="auto">
            <a:xfrm>
              <a:off x="4233" y="2939"/>
              <a:ext cx="208"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 </a:t>
              </a:r>
              <a:endParaRPr lang="en-US" i="1"/>
            </a:p>
          </p:txBody>
        </p:sp>
        <p:sp>
          <p:nvSpPr>
            <p:cNvPr id="9296" name="Oval 80"/>
            <p:cNvSpPr>
              <a:spLocks noChangeArrowheads="1"/>
            </p:cNvSpPr>
            <p:nvPr/>
          </p:nvSpPr>
          <p:spPr bwMode="auto">
            <a:xfrm>
              <a:off x="3983" y="2982"/>
              <a:ext cx="106" cy="106"/>
            </a:xfrm>
            <a:prstGeom prst="ellipse">
              <a:avLst/>
            </a:prstGeom>
            <a:solidFill>
              <a:srgbClr val="660066"/>
            </a:solidFill>
            <a:ln w="26988">
              <a:solidFill>
                <a:srgbClr val="660066"/>
              </a:solidFill>
              <a:round/>
              <a:headEnd/>
              <a:tailEnd/>
            </a:ln>
          </p:spPr>
          <p:txBody>
            <a:bodyPr/>
            <a:lstStyle/>
            <a:p>
              <a:endParaRPr lang="en-US"/>
            </a:p>
          </p:txBody>
        </p:sp>
      </p:grpSp>
      <p:sp>
        <p:nvSpPr>
          <p:cNvPr id="9297" name="Freeform 81"/>
          <p:cNvSpPr>
            <a:spLocks/>
          </p:cNvSpPr>
          <p:nvPr/>
        </p:nvSpPr>
        <p:spPr bwMode="auto">
          <a:xfrm>
            <a:off x="1955800" y="741363"/>
            <a:ext cx="6648450" cy="4933950"/>
          </a:xfrm>
          <a:custGeom>
            <a:avLst/>
            <a:gdLst/>
            <a:ahLst/>
            <a:cxnLst>
              <a:cxn ang="0">
                <a:pos x="0" y="0"/>
              </a:cxn>
              <a:cxn ang="0">
                <a:pos x="0" y="3108"/>
              </a:cxn>
              <a:cxn ang="0">
                <a:pos x="4188" y="3108"/>
              </a:cxn>
            </a:cxnLst>
            <a:rect l="0" t="0" r="r" b="b"/>
            <a:pathLst>
              <a:path w="4188" h="3108">
                <a:moveTo>
                  <a:pt x="0" y="0"/>
                </a:moveTo>
                <a:lnTo>
                  <a:pt x="0" y="3108"/>
                </a:lnTo>
                <a:lnTo>
                  <a:pt x="4188" y="3108"/>
                </a:lnTo>
              </a:path>
            </a:pathLst>
          </a:custGeom>
          <a:noFill/>
          <a:ln w="82550">
            <a:solidFill>
              <a:srgbClr val="000000"/>
            </a:solidFill>
            <a:prstDash val="solid"/>
            <a:round/>
            <a:headEnd/>
            <a:tailEnd/>
          </a:ln>
        </p:spPr>
        <p:txBody>
          <a:bodyPr/>
          <a:lstStyle/>
          <a:p>
            <a:endParaRPr lang="en-US"/>
          </a:p>
        </p:txBody>
      </p:sp>
      <p:grpSp>
        <p:nvGrpSpPr>
          <p:cNvPr id="4" name="Group 92"/>
          <p:cNvGrpSpPr>
            <a:grpSpLocks/>
          </p:cNvGrpSpPr>
          <p:nvPr/>
        </p:nvGrpSpPr>
        <p:grpSpPr bwMode="auto">
          <a:xfrm>
            <a:off x="4651375" y="1335088"/>
            <a:ext cx="1749425" cy="2017712"/>
            <a:chOff x="2930" y="841"/>
            <a:chExt cx="1102" cy="1271"/>
          </a:xfrm>
        </p:grpSpPr>
        <p:sp>
          <p:nvSpPr>
            <p:cNvPr id="9285" name="Rectangle 69"/>
            <p:cNvSpPr>
              <a:spLocks noChangeArrowheads="1"/>
            </p:cNvSpPr>
            <p:nvPr/>
          </p:nvSpPr>
          <p:spPr bwMode="auto">
            <a:xfrm>
              <a:off x="2930" y="841"/>
              <a:ext cx="284"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U</a:t>
              </a:r>
              <a:r>
                <a:rPr lang="en-US" sz="2600" baseline="-25000">
                  <a:solidFill>
                    <a:srgbClr val="000000"/>
                  </a:solidFill>
                  <a:latin typeface="Arial" charset="0"/>
                </a:rPr>
                <a:t>3</a:t>
              </a:r>
              <a:r>
                <a:rPr lang="en-US" sz="2600" i="1">
                  <a:solidFill>
                    <a:srgbClr val="000000"/>
                  </a:solidFill>
                  <a:latin typeface="Arial" charset="0"/>
                </a:rPr>
                <a:t> </a:t>
              </a:r>
              <a:endParaRPr lang="en-US" i="1"/>
            </a:p>
          </p:txBody>
        </p:sp>
        <p:sp>
          <p:nvSpPr>
            <p:cNvPr id="9300" name="Freeform 84"/>
            <p:cNvSpPr>
              <a:spLocks/>
            </p:cNvSpPr>
            <p:nvPr/>
          </p:nvSpPr>
          <p:spPr bwMode="auto">
            <a:xfrm>
              <a:off x="3024" y="1104"/>
              <a:ext cx="1008" cy="1008"/>
            </a:xfrm>
            <a:custGeom>
              <a:avLst/>
              <a:gdLst/>
              <a:ahLst/>
              <a:cxnLst>
                <a:cxn ang="0">
                  <a:pos x="0" y="0"/>
                </a:cxn>
                <a:cxn ang="0">
                  <a:pos x="1008" y="1008"/>
                </a:cxn>
              </a:cxnLst>
              <a:rect l="0" t="0" r="r" b="b"/>
              <a:pathLst>
                <a:path w="1008" h="1008">
                  <a:moveTo>
                    <a:pt x="0" y="0"/>
                  </a:moveTo>
                  <a:cubicBezTo>
                    <a:pt x="212" y="518"/>
                    <a:pt x="667" y="783"/>
                    <a:pt x="1008" y="1008"/>
                  </a:cubicBezTo>
                </a:path>
              </a:pathLst>
            </a:custGeom>
            <a:noFill/>
            <a:ln w="76200" cmpd="sng">
              <a:solidFill>
                <a:srgbClr val="006600"/>
              </a:solidFill>
              <a:round/>
              <a:headEnd type="none" w="med" len="med"/>
              <a:tailEnd type="none" w="med" len="med"/>
            </a:ln>
            <a:effectLst/>
          </p:spPr>
          <p:txBody>
            <a:bodyPr wrap="none" anchor="ctr"/>
            <a:lstStyle/>
            <a:p>
              <a:endParaRPr lang="en-US"/>
            </a:p>
          </p:txBody>
        </p:sp>
      </p:grpSp>
      <p:grpSp>
        <p:nvGrpSpPr>
          <p:cNvPr id="5" name="Group 93"/>
          <p:cNvGrpSpPr>
            <a:grpSpLocks/>
          </p:cNvGrpSpPr>
          <p:nvPr/>
        </p:nvGrpSpPr>
        <p:grpSpPr bwMode="auto">
          <a:xfrm>
            <a:off x="4057650" y="2786063"/>
            <a:ext cx="1885950" cy="1709737"/>
            <a:chOff x="2556" y="1755"/>
            <a:chExt cx="1188" cy="1077"/>
          </a:xfrm>
        </p:grpSpPr>
        <p:sp>
          <p:nvSpPr>
            <p:cNvPr id="9283" name="Rectangle 67"/>
            <p:cNvSpPr>
              <a:spLocks noChangeArrowheads="1"/>
            </p:cNvSpPr>
            <p:nvPr/>
          </p:nvSpPr>
          <p:spPr bwMode="auto">
            <a:xfrm>
              <a:off x="2556" y="1755"/>
              <a:ext cx="284"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U</a:t>
              </a:r>
              <a:r>
                <a:rPr lang="en-US" sz="2600" baseline="-25000">
                  <a:solidFill>
                    <a:srgbClr val="000000"/>
                  </a:solidFill>
                  <a:latin typeface="Arial" charset="0"/>
                </a:rPr>
                <a:t>2</a:t>
              </a:r>
              <a:r>
                <a:rPr lang="en-US" sz="2600" i="1">
                  <a:solidFill>
                    <a:srgbClr val="000000"/>
                  </a:solidFill>
                  <a:latin typeface="Arial" charset="0"/>
                </a:rPr>
                <a:t> </a:t>
              </a:r>
              <a:endParaRPr lang="en-US" i="1"/>
            </a:p>
          </p:txBody>
        </p:sp>
        <p:sp>
          <p:nvSpPr>
            <p:cNvPr id="9301" name="Freeform 85"/>
            <p:cNvSpPr>
              <a:spLocks/>
            </p:cNvSpPr>
            <p:nvPr/>
          </p:nvSpPr>
          <p:spPr bwMode="auto">
            <a:xfrm>
              <a:off x="2640" y="2016"/>
              <a:ext cx="1104" cy="816"/>
            </a:xfrm>
            <a:custGeom>
              <a:avLst/>
              <a:gdLst/>
              <a:ahLst/>
              <a:cxnLst>
                <a:cxn ang="0">
                  <a:pos x="0" y="0"/>
                </a:cxn>
                <a:cxn ang="0">
                  <a:pos x="1104" y="816"/>
                </a:cxn>
              </a:cxnLst>
              <a:rect l="0" t="0" r="r" b="b"/>
              <a:pathLst>
                <a:path w="1104" h="816">
                  <a:moveTo>
                    <a:pt x="0" y="0"/>
                  </a:moveTo>
                  <a:cubicBezTo>
                    <a:pt x="257" y="500"/>
                    <a:pt x="737" y="653"/>
                    <a:pt x="1104" y="816"/>
                  </a:cubicBezTo>
                </a:path>
              </a:pathLst>
            </a:custGeom>
            <a:noFill/>
            <a:ln w="76200" cmpd="sng">
              <a:solidFill>
                <a:srgbClr val="006600"/>
              </a:solidFill>
              <a:round/>
              <a:headEnd type="none" w="med" len="med"/>
              <a:tailEnd type="none" w="med" len="med"/>
            </a:ln>
            <a:effectLst/>
          </p:spPr>
          <p:txBody>
            <a:bodyPr wrap="none" anchor="ctr"/>
            <a:lstStyle/>
            <a:p>
              <a:endParaRPr lang="en-US"/>
            </a:p>
          </p:txBody>
        </p:sp>
      </p:grpSp>
      <p:grpSp>
        <p:nvGrpSpPr>
          <p:cNvPr id="6" name="Group 94"/>
          <p:cNvGrpSpPr>
            <a:grpSpLocks/>
          </p:cNvGrpSpPr>
          <p:nvPr/>
        </p:nvGrpSpPr>
        <p:grpSpPr bwMode="auto">
          <a:xfrm>
            <a:off x="3171825" y="3184525"/>
            <a:ext cx="2466975" cy="1920875"/>
            <a:chOff x="1998" y="2006"/>
            <a:chExt cx="1554" cy="1210"/>
          </a:xfrm>
        </p:grpSpPr>
        <p:sp>
          <p:nvSpPr>
            <p:cNvPr id="9281" name="Rectangle 65"/>
            <p:cNvSpPr>
              <a:spLocks noChangeArrowheads="1"/>
            </p:cNvSpPr>
            <p:nvPr/>
          </p:nvSpPr>
          <p:spPr bwMode="auto">
            <a:xfrm>
              <a:off x="1998" y="2006"/>
              <a:ext cx="284"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U</a:t>
              </a:r>
              <a:r>
                <a:rPr lang="en-US" sz="2600" baseline="-25000">
                  <a:solidFill>
                    <a:srgbClr val="000000"/>
                  </a:solidFill>
                  <a:latin typeface="Arial" charset="0"/>
                </a:rPr>
                <a:t>1</a:t>
              </a:r>
              <a:r>
                <a:rPr lang="en-US" sz="2600" i="1">
                  <a:solidFill>
                    <a:srgbClr val="000000"/>
                  </a:solidFill>
                  <a:latin typeface="Arial" charset="0"/>
                </a:rPr>
                <a:t> </a:t>
              </a:r>
              <a:endParaRPr lang="en-US" i="1"/>
            </a:p>
          </p:txBody>
        </p:sp>
        <p:sp>
          <p:nvSpPr>
            <p:cNvPr id="9303" name="Freeform 87"/>
            <p:cNvSpPr>
              <a:spLocks/>
            </p:cNvSpPr>
            <p:nvPr/>
          </p:nvSpPr>
          <p:spPr bwMode="auto">
            <a:xfrm>
              <a:off x="2112" y="2256"/>
              <a:ext cx="1440" cy="960"/>
            </a:xfrm>
            <a:custGeom>
              <a:avLst/>
              <a:gdLst/>
              <a:ahLst/>
              <a:cxnLst>
                <a:cxn ang="0">
                  <a:pos x="0" y="0"/>
                </a:cxn>
                <a:cxn ang="0">
                  <a:pos x="1440" y="960"/>
                </a:cxn>
              </a:cxnLst>
              <a:rect l="0" t="0" r="r" b="b"/>
              <a:pathLst>
                <a:path w="1440" h="960">
                  <a:moveTo>
                    <a:pt x="0" y="0"/>
                  </a:moveTo>
                  <a:cubicBezTo>
                    <a:pt x="284" y="533"/>
                    <a:pt x="925" y="752"/>
                    <a:pt x="1440" y="960"/>
                  </a:cubicBezTo>
                </a:path>
              </a:pathLst>
            </a:custGeom>
            <a:noFill/>
            <a:ln w="76200" cmpd="sng">
              <a:solidFill>
                <a:srgbClr val="006600"/>
              </a:solidFill>
              <a:round/>
              <a:headEnd type="none" w="med" len="med"/>
              <a:tailEnd type="none" w="med" len="med"/>
            </a:ln>
            <a:effectLst/>
          </p:spPr>
          <p:txBody>
            <a:bodyPr wrap="none" anchor="ctr"/>
            <a:lstStyle/>
            <a:p>
              <a:endParaRPr lang="en-US"/>
            </a:p>
          </p:txBody>
        </p:sp>
      </p:grpSp>
      <p:grpSp>
        <p:nvGrpSpPr>
          <p:cNvPr id="7" name="Group 89"/>
          <p:cNvGrpSpPr>
            <a:grpSpLocks/>
          </p:cNvGrpSpPr>
          <p:nvPr/>
        </p:nvGrpSpPr>
        <p:grpSpPr bwMode="auto">
          <a:xfrm>
            <a:off x="4346575" y="4154488"/>
            <a:ext cx="558800" cy="512762"/>
            <a:chOff x="2738" y="2617"/>
            <a:chExt cx="352" cy="323"/>
          </a:xfrm>
        </p:grpSpPr>
        <p:sp>
          <p:nvSpPr>
            <p:cNvPr id="9287" name="Rectangle 71"/>
            <p:cNvSpPr>
              <a:spLocks noChangeArrowheads="1"/>
            </p:cNvSpPr>
            <p:nvPr/>
          </p:nvSpPr>
          <p:spPr bwMode="auto">
            <a:xfrm>
              <a:off x="2817" y="2617"/>
              <a:ext cx="273"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r>
                <a:rPr lang="en-US" sz="2600" baseline="-25000">
                  <a:solidFill>
                    <a:srgbClr val="000000"/>
                  </a:solidFill>
                  <a:latin typeface="Arial" charset="0"/>
                </a:rPr>
                <a:t>1</a:t>
              </a:r>
              <a:r>
                <a:rPr lang="en-US" sz="2600" i="1">
                  <a:solidFill>
                    <a:srgbClr val="000000"/>
                  </a:solidFill>
                  <a:latin typeface="Arial" charset="0"/>
                </a:rPr>
                <a:t> </a:t>
              </a:r>
              <a:endParaRPr lang="en-US" i="1"/>
            </a:p>
          </p:txBody>
        </p:sp>
        <p:sp>
          <p:nvSpPr>
            <p:cNvPr id="9293" name="Oval 77"/>
            <p:cNvSpPr>
              <a:spLocks noChangeArrowheads="1"/>
            </p:cNvSpPr>
            <p:nvPr/>
          </p:nvSpPr>
          <p:spPr bwMode="auto">
            <a:xfrm>
              <a:off x="2738" y="2834"/>
              <a:ext cx="106" cy="106"/>
            </a:xfrm>
            <a:prstGeom prst="ellipse">
              <a:avLst/>
            </a:prstGeom>
            <a:solidFill>
              <a:srgbClr val="660066"/>
            </a:solidFill>
            <a:ln w="26988">
              <a:solidFill>
                <a:srgbClr val="660066"/>
              </a:solidFill>
              <a:round/>
              <a:headEnd/>
              <a:tailEnd/>
            </a:ln>
          </p:spPr>
          <p:txBody>
            <a:bodyPr/>
            <a:lstStyle/>
            <a:p>
              <a:endParaRPr lang="en-US"/>
            </a:p>
          </p:txBody>
        </p:sp>
      </p:grpSp>
      <p:grpSp>
        <p:nvGrpSpPr>
          <p:cNvPr id="8" name="Group 90"/>
          <p:cNvGrpSpPr>
            <a:grpSpLocks/>
          </p:cNvGrpSpPr>
          <p:nvPr/>
        </p:nvGrpSpPr>
        <p:grpSpPr bwMode="auto">
          <a:xfrm>
            <a:off x="5078413" y="3698875"/>
            <a:ext cx="503237" cy="539750"/>
            <a:chOff x="3199" y="2330"/>
            <a:chExt cx="317" cy="340"/>
          </a:xfrm>
        </p:grpSpPr>
        <p:sp>
          <p:nvSpPr>
            <p:cNvPr id="9289" name="Rectangle 73"/>
            <p:cNvSpPr>
              <a:spLocks noChangeArrowheads="1"/>
            </p:cNvSpPr>
            <p:nvPr/>
          </p:nvSpPr>
          <p:spPr bwMode="auto">
            <a:xfrm>
              <a:off x="3243" y="2330"/>
              <a:ext cx="273"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r>
                <a:rPr lang="en-US" sz="2600" baseline="-25000">
                  <a:solidFill>
                    <a:srgbClr val="000000"/>
                  </a:solidFill>
                  <a:latin typeface="Arial" charset="0"/>
                </a:rPr>
                <a:t>2</a:t>
              </a:r>
              <a:r>
                <a:rPr lang="en-US" sz="2600" i="1">
                  <a:solidFill>
                    <a:srgbClr val="000000"/>
                  </a:solidFill>
                  <a:latin typeface="Arial" charset="0"/>
                </a:rPr>
                <a:t> </a:t>
              </a:r>
              <a:endParaRPr lang="en-US" i="1"/>
            </a:p>
          </p:txBody>
        </p:sp>
        <p:sp>
          <p:nvSpPr>
            <p:cNvPr id="9294" name="Oval 78"/>
            <p:cNvSpPr>
              <a:spLocks noChangeArrowheads="1"/>
            </p:cNvSpPr>
            <p:nvPr/>
          </p:nvSpPr>
          <p:spPr bwMode="auto">
            <a:xfrm>
              <a:off x="3199" y="2564"/>
              <a:ext cx="106" cy="106"/>
            </a:xfrm>
            <a:prstGeom prst="ellipse">
              <a:avLst/>
            </a:prstGeom>
            <a:solidFill>
              <a:srgbClr val="660066"/>
            </a:solidFill>
            <a:ln w="26988">
              <a:solidFill>
                <a:srgbClr val="660066"/>
              </a:solidFill>
              <a:round/>
              <a:headEnd/>
              <a:tailEnd/>
            </a:ln>
          </p:spPr>
          <p:txBody>
            <a:bodyPr/>
            <a:lstStyle/>
            <a:p>
              <a:endParaRPr lang="en-US"/>
            </a:p>
          </p:txBody>
        </p:sp>
      </p:grpSp>
      <p:sp>
        <p:nvSpPr>
          <p:cNvPr id="9291" name="Rectangle 75"/>
          <p:cNvSpPr>
            <a:spLocks noChangeArrowheads="1"/>
          </p:cNvSpPr>
          <p:nvPr/>
        </p:nvSpPr>
        <p:spPr bwMode="auto">
          <a:xfrm>
            <a:off x="6019800" y="2667000"/>
            <a:ext cx="433388"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r>
              <a:rPr lang="en-US" sz="2600" baseline="-25000">
                <a:solidFill>
                  <a:srgbClr val="000000"/>
                </a:solidFill>
                <a:latin typeface="Arial" charset="0"/>
              </a:rPr>
              <a:t>3</a:t>
            </a:r>
            <a:r>
              <a:rPr lang="en-US" sz="2600" i="1">
                <a:solidFill>
                  <a:srgbClr val="000000"/>
                </a:solidFill>
                <a:latin typeface="Arial" charset="0"/>
              </a:rPr>
              <a:t> </a:t>
            </a:r>
            <a:endParaRPr lang="en-US" i="1"/>
          </a:p>
        </p:txBody>
      </p:sp>
      <p:grpSp>
        <p:nvGrpSpPr>
          <p:cNvPr id="9" name="Group 97"/>
          <p:cNvGrpSpPr>
            <a:grpSpLocks/>
          </p:cNvGrpSpPr>
          <p:nvPr/>
        </p:nvGrpSpPr>
        <p:grpSpPr bwMode="auto">
          <a:xfrm>
            <a:off x="6323013" y="3173413"/>
            <a:ext cx="727075" cy="396875"/>
            <a:chOff x="3983" y="1999"/>
            <a:chExt cx="458" cy="250"/>
          </a:xfrm>
        </p:grpSpPr>
        <p:sp>
          <p:nvSpPr>
            <p:cNvPr id="9269" name="Rectangle 53"/>
            <p:cNvSpPr>
              <a:spLocks noChangeArrowheads="1"/>
            </p:cNvSpPr>
            <p:nvPr/>
          </p:nvSpPr>
          <p:spPr bwMode="auto">
            <a:xfrm>
              <a:off x="4221" y="1999"/>
              <a:ext cx="220"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G </a:t>
              </a:r>
              <a:endParaRPr lang="en-US" i="1"/>
            </a:p>
          </p:txBody>
        </p:sp>
        <p:sp>
          <p:nvSpPr>
            <p:cNvPr id="9295" name="Oval 79"/>
            <p:cNvSpPr>
              <a:spLocks noChangeArrowheads="1"/>
            </p:cNvSpPr>
            <p:nvPr/>
          </p:nvSpPr>
          <p:spPr bwMode="auto">
            <a:xfrm>
              <a:off x="3983" y="2042"/>
              <a:ext cx="106" cy="106"/>
            </a:xfrm>
            <a:prstGeom prst="ellipse">
              <a:avLst/>
            </a:prstGeom>
            <a:solidFill>
              <a:srgbClr val="660066"/>
            </a:solidFill>
            <a:ln w="26988">
              <a:solidFill>
                <a:srgbClr val="660066"/>
              </a:solidFill>
              <a:round/>
              <a:headEnd/>
              <a:tailEnd/>
            </a:ln>
          </p:spPr>
          <p:txBody>
            <a:bodyPr/>
            <a:lstStyle/>
            <a:p>
              <a:endParaRPr lang="en-US"/>
            </a:p>
          </p:txBody>
        </p:sp>
      </p:grpSp>
      <p:grpSp>
        <p:nvGrpSpPr>
          <p:cNvPr id="10" name="Group 96"/>
          <p:cNvGrpSpPr>
            <a:grpSpLocks/>
          </p:cNvGrpSpPr>
          <p:nvPr/>
        </p:nvGrpSpPr>
        <p:grpSpPr bwMode="auto">
          <a:xfrm>
            <a:off x="6553200" y="4800600"/>
            <a:ext cx="2082800" cy="793750"/>
            <a:chOff x="4128" y="3024"/>
            <a:chExt cx="1312" cy="500"/>
          </a:xfrm>
        </p:grpSpPr>
        <p:sp>
          <p:nvSpPr>
            <p:cNvPr id="9259" name="Rectangle 43"/>
            <p:cNvSpPr>
              <a:spLocks noChangeArrowheads="1"/>
            </p:cNvSpPr>
            <p:nvPr/>
          </p:nvSpPr>
          <p:spPr bwMode="auto">
            <a:xfrm>
              <a:off x="4560" y="3024"/>
              <a:ext cx="880" cy="500"/>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Transfer</a:t>
              </a:r>
            </a:p>
            <a:p>
              <a:r>
                <a:rPr lang="en-US" sz="2600">
                  <a:solidFill>
                    <a:srgbClr val="000000"/>
                  </a:solidFill>
                  <a:latin typeface="Arial" charset="0"/>
                </a:rPr>
                <a:t>Payment </a:t>
              </a:r>
              <a:endParaRPr lang="en-US"/>
            </a:p>
          </p:txBody>
        </p:sp>
        <p:sp>
          <p:nvSpPr>
            <p:cNvPr id="9299" name="AutoShape 83"/>
            <p:cNvSpPr>
              <a:spLocks/>
            </p:cNvSpPr>
            <p:nvPr/>
          </p:nvSpPr>
          <p:spPr bwMode="auto">
            <a:xfrm>
              <a:off x="4128" y="3084"/>
              <a:ext cx="96" cy="432"/>
            </a:xfrm>
            <a:prstGeom prst="rightBrace">
              <a:avLst>
                <a:gd name="adj1" fmla="val 37500"/>
                <a:gd name="adj2" fmla="val 50000"/>
              </a:avLst>
            </a:prstGeom>
            <a:noFill/>
            <a:ln w="28575">
              <a:solidFill>
                <a:schemeClr val="tx1"/>
              </a:solidFill>
              <a:round/>
              <a:headEnd/>
              <a:tailEnd/>
            </a:ln>
            <a:effectLst/>
          </p:spPr>
          <p:txBody>
            <a:bodyPr wrap="none" anchor="ctr"/>
            <a:lstStyle/>
            <a:p>
              <a:pPr algn="ctr"/>
              <a:endParaRPr lang="en-US"/>
            </a:p>
          </p:txBody>
        </p:sp>
        <p:sp>
          <p:nvSpPr>
            <p:cNvPr id="9304" name="Line 88"/>
            <p:cNvSpPr>
              <a:spLocks noChangeShapeType="1"/>
            </p:cNvSpPr>
            <p:nvPr/>
          </p:nvSpPr>
          <p:spPr bwMode="auto">
            <a:xfrm flipV="1">
              <a:off x="4272" y="3244"/>
              <a:ext cx="240" cy="48"/>
            </a:xfrm>
            <a:prstGeom prst="line">
              <a:avLst/>
            </a:prstGeom>
            <a:noFill/>
            <a:ln w="28575">
              <a:solidFill>
                <a:schemeClr val="tx1"/>
              </a:solidFill>
              <a:round/>
              <a:headEnd type="stealth" w="lg" len="lg"/>
              <a:tailEnd/>
            </a:ln>
            <a:effectLst/>
          </p:spPr>
          <p:txBody>
            <a:bodyPr wrap="none" anchor="ct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9279"/>
                                        </p:tgtEl>
                                        <p:attrNameLst>
                                          <p:attrName>style.visibility</p:attrName>
                                        </p:attrNameLst>
                                      </p:cBhvr>
                                      <p:to>
                                        <p:strVal val="visible"/>
                                      </p:to>
                                    </p:set>
                                    <p:animEffect transition="in" filter="wipe(right)">
                                      <p:cBhvr>
                                        <p:cTn id="27" dur="500"/>
                                        <p:tgtEl>
                                          <p:spTgt spid="9279"/>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9278"/>
                                        </p:tgtEl>
                                        <p:attrNameLst>
                                          <p:attrName>style.visibility</p:attrName>
                                        </p:attrNameLst>
                                      </p:cBhvr>
                                      <p:to>
                                        <p:strVal val="visible"/>
                                      </p:to>
                                    </p:set>
                                    <p:animEffect transition="in" filter="wipe(right)">
                                      <p:cBhvr>
                                        <p:cTn id="35" dur="500"/>
                                        <p:tgtEl>
                                          <p:spTgt spid="9278"/>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9291">
                                            <p:txEl>
                                              <p:pRg st="0" end="0"/>
                                            </p:txEl>
                                          </p:spTgt>
                                        </p:tgtEl>
                                        <p:attrNameLst>
                                          <p:attrName>style.visibility</p:attrName>
                                        </p:attrNameLst>
                                      </p:cBhvr>
                                      <p:to>
                                        <p:strVal val="visible"/>
                                      </p:to>
                                    </p:set>
                                    <p:animEffect transition="in" filter="wipe(left)">
                                      <p:cBhvr>
                                        <p:cTn id="39" dur="500"/>
                                        <p:tgtEl>
                                          <p:spTgt spid="9291">
                                            <p:txEl>
                                              <p:pRg st="0" end="0"/>
                                            </p:txEl>
                                          </p:spTgt>
                                        </p:tgtEl>
                                      </p:cBhvr>
                                    </p:animEffect>
                                  </p:childTnLst>
                                </p:cTn>
                              </p:par>
                            </p:childTnLst>
                          </p:cTn>
                        </p:par>
                        <p:par>
                          <p:cTn id="40" fill="hold">
                            <p:stCondLst>
                              <p:cond delay="4500"/>
                            </p:stCondLst>
                            <p:childTnLst>
                              <p:par>
                                <p:cTn id="41" presetID="22" presetClass="entr" presetSubtype="2" fill="hold" grpId="0" nodeType="afterEffect">
                                  <p:stCondLst>
                                    <p:cond delay="0"/>
                                  </p:stCondLst>
                                  <p:childTnLst>
                                    <p:set>
                                      <p:cBhvr>
                                        <p:cTn id="42" dur="1" fill="hold">
                                          <p:stCondLst>
                                            <p:cond delay="0"/>
                                          </p:stCondLst>
                                        </p:cTn>
                                        <p:tgtEl>
                                          <p:spTgt spid="9277"/>
                                        </p:tgtEl>
                                        <p:attrNameLst>
                                          <p:attrName>style.visibility</p:attrName>
                                        </p:attrNameLst>
                                      </p:cBhvr>
                                      <p:to>
                                        <p:strVal val="visible"/>
                                      </p:to>
                                    </p:set>
                                    <p:animEffect transition="in" filter="wipe(right)">
                                      <p:cBhvr>
                                        <p:cTn id="43" dur="500"/>
                                        <p:tgtEl>
                                          <p:spTgt spid="9277"/>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left)">
                                      <p:cBhvr>
                                        <p:cTn id="51" dur="500"/>
                                        <p:tgtEl>
                                          <p:spTgt spid="5"/>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wipe(left)">
                                      <p:cBhvr>
                                        <p:cTn id="5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77" grpId="0" animBg="1"/>
      <p:bldP spid="9278" grpId="0" animBg="1"/>
      <p:bldP spid="9279" grpId="0" animBg="1"/>
      <p:bldP spid="9291" grpId="0" build="p" autoUpdateAnimBg="0" advAuto="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75" name="Rectangle 35"/>
          <p:cNvSpPr>
            <a:spLocks noGrp="1" noChangeArrowheads="1"/>
          </p:cNvSpPr>
          <p:nvPr>
            <p:ph type="title" idx="4294967295"/>
          </p:nvPr>
        </p:nvSpPr>
        <p:spPr>
          <a:xfrm>
            <a:off x="228600" y="0"/>
            <a:ext cx="8686800" cy="1143000"/>
          </a:xfrm>
        </p:spPr>
        <p:txBody>
          <a:bodyPr/>
          <a:lstStyle/>
          <a:p>
            <a:r>
              <a:rPr lang="en-US" sz="2400" dirty="0" smtClean="0"/>
              <a:t>A </a:t>
            </a:r>
            <a:r>
              <a:rPr lang="en-US" sz="2400" dirty="0"/>
              <a:t>Transfer that Declines with Earned Income</a:t>
            </a:r>
            <a:br>
              <a:rPr lang="en-US" sz="2400" dirty="0"/>
            </a:br>
            <a:r>
              <a:rPr lang="en-US" sz="2400" dirty="0"/>
              <a:t>e.g. T=$300-.</a:t>
            </a:r>
            <a:r>
              <a:rPr lang="en-US" sz="2400" dirty="0" err="1"/>
              <a:t>7I</a:t>
            </a:r>
            <a:r>
              <a:rPr lang="en-US" sz="2400" baseline="-25000" dirty="0" err="1"/>
              <a:t>E</a:t>
            </a:r>
            <a:endParaRPr lang="en-US" sz="2400" dirty="0"/>
          </a:p>
        </p:txBody>
      </p:sp>
      <p:sp>
        <p:nvSpPr>
          <p:cNvPr id="10286" name="Rectangle 46"/>
          <p:cNvSpPr>
            <a:spLocks noChangeArrowheads="1"/>
          </p:cNvSpPr>
          <p:nvPr/>
        </p:nvSpPr>
        <p:spPr bwMode="auto">
          <a:xfrm>
            <a:off x="4216400" y="6027738"/>
            <a:ext cx="404813"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 </a:t>
            </a:r>
            <a:endParaRPr lang="en-US" i="1"/>
          </a:p>
        </p:txBody>
      </p:sp>
      <p:sp>
        <p:nvSpPr>
          <p:cNvPr id="10289" name="Rectangle 49"/>
          <p:cNvSpPr>
            <a:spLocks noChangeArrowheads="1"/>
          </p:cNvSpPr>
          <p:nvPr/>
        </p:nvSpPr>
        <p:spPr bwMode="auto">
          <a:xfrm>
            <a:off x="6940550" y="6027738"/>
            <a:ext cx="46037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24 </a:t>
            </a:r>
            <a:endParaRPr lang="en-US"/>
          </a:p>
        </p:txBody>
      </p:sp>
      <p:sp>
        <p:nvSpPr>
          <p:cNvPr id="10292" name="Rectangle 52"/>
          <p:cNvSpPr>
            <a:spLocks noChangeArrowheads="1"/>
          </p:cNvSpPr>
          <p:nvPr/>
        </p:nvSpPr>
        <p:spPr bwMode="auto">
          <a:xfrm>
            <a:off x="6192838" y="6027738"/>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2</a:t>
            </a:r>
            <a:r>
              <a:rPr lang="en-US" sz="2600" i="1">
                <a:solidFill>
                  <a:srgbClr val="660066"/>
                </a:solidFill>
                <a:latin typeface="Arial" charset="0"/>
              </a:rPr>
              <a:t> </a:t>
            </a:r>
            <a:endParaRPr lang="en-US" i="1"/>
          </a:p>
        </p:txBody>
      </p:sp>
      <p:sp>
        <p:nvSpPr>
          <p:cNvPr id="10294" name="Rectangle 54"/>
          <p:cNvSpPr>
            <a:spLocks noChangeArrowheads="1"/>
          </p:cNvSpPr>
          <p:nvPr/>
        </p:nvSpPr>
        <p:spPr bwMode="auto">
          <a:xfrm>
            <a:off x="4991100" y="6027738"/>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1</a:t>
            </a:r>
            <a:r>
              <a:rPr lang="en-US" sz="2600" i="1">
                <a:solidFill>
                  <a:srgbClr val="660066"/>
                </a:solidFill>
                <a:latin typeface="Arial" charset="0"/>
              </a:rPr>
              <a:t> </a:t>
            </a:r>
            <a:endParaRPr lang="en-US" i="1"/>
          </a:p>
        </p:txBody>
      </p:sp>
      <p:sp>
        <p:nvSpPr>
          <p:cNvPr id="10304" name="Line 64"/>
          <p:cNvSpPr>
            <a:spLocks noChangeShapeType="1"/>
          </p:cNvSpPr>
          <p:nvPr/>
        </p:nvSpPr>
        <p:spPr bwMode="auto">
          <a:xfrm>
            <a:off x="2116138" y="1095375"/>
            <a:ext cx="4962525" cy="4864100"/>
          </a:xfrm>
          <a:prstGeom prst="line">
            <a:avLst/>
          </a:prstGeom>
          <a:noFill/>
          <a:ln w="82550">
            <a:solidFill>
              <a:srgbClr val="000000"/>
            </a:solidFill>
            <a:round/>
            <a:headEnd/>
            <a:tailEnd/>
          </a:ln>
        </p:spPr>
        <p:txBody>
          <a:bodyPr/>
          <a:lstStyle/>
          <a:p>
            <a:endParaRPr lang="en-US"/>
          </a:p>
        </p:txBody>
      </p:sp>
      <p:sp>
        <p:nvSpPr>
          <p:cNvPr id="10305" name="Line 65"/>
          <p:cNvSpPr>
            <a:spLocks noChangeShapeType="1"/>
          </p:cNvSpPr>
          <p:nvPr/>
        </p:nvSpPr>
        <p:spPr bwMode="auto">
          <a:xfrm flipV="1">
            <a:off x="7078663" y="1633538"/>
            <a:ext cx="1587" cy="4325937"/>
          </a:xfrm>
          <a:prstGeom prst="line">
            <a:avLst/>
          </a:prstGeom>
          <a:noFill/>
          <a:ln w="82550" cap="rnd">
            <a:solidFill>
              <a:srgbClr val="006600"/>
            </a:solidFill>
            <a:prstDash val="sysDot"/>
            <a:round/>
            <a:headEnd/>
            <a:tailEnd/>
          </a:ln>
        </p:spPr>
        <p:txBody>
          <a:bodyPr/>
          <a:lstStyle/>
          <a:p>
            <a:endParaRPr lang="en-US"/>
          </a:p>
        </p:txBody>
      </p:sp>
      <p:sp>
        <p:nvSpPr>
          <p:cNvPr id="10306" name="Line 66"/>
          <p:cNvSpPr>
            <a:spLocks noChangeShapeType="1"/>
          </p:cNvSpPr>
          <p:nvPr/>
        </p:nvSpPr>
        <p:spPr bwMode="auto">
          <a:xfrm flipH="1" flipV="1">
            <a:off x="4341813" y="3278188"/>
            <a:ext cx="2736850" cy="690562"/>
          </a:xfrm>
          <a:prstGeom prst="line">
            <a:avLst/>
          </a:prstGeom>
          <a:noFill/>
          <a:ln w="82550">
            <a:solidFill>
              <a:srgbClr val="000000"/>
            </a:solidFill>
            <a:round/>
            <a:headEnd/>
            <a:tailEnd/>
          </a:ln>
        </p:spPr>
        <p:txBody>
          <a:bodyPr/>
          <a:lstStyle/>
          <a:p>
            <a:endParaRPr lang="en-US"/>
          </a:p>
        </p:txBody>
      </p:sp>
      <p:grpSp>
        <p:nvGrpSpPr>
          <p:cNvPr id="2" name="Group 70"/>
          <p:cNvGrpSpPr>
            <a:grpSpLocks/>
          </p:cNvGrpSpPr>
          <p:nvPr/>
        </p:nvGrpSpPr>
        <p:grpSpPr bwMode="auto">
          <a:xfrm>
            <a:off x="4341813" y="3278188"/>
            <a:ext cx="1922462" cy="2681287"/>
            <a:chOff x="2735" y="2226"/>
            <a:chExt cx="1211" cy="1689"/>
          </a:xfrm>
        </p:grpSpPr>
        <p:sp>
          <p:nvSpPr>
            <p:cNvPr id="10307" name="Line 67"/>
            <p:cNvSpPr>
              <a:spLocks noChangeShapeType="1"/>
            </p:cNvSpPr>
            <p:nvPr/>
          </p:nvSpPr>
          <p:spPr bwMode="auto">
            <a:xfrm>
              <a:off x="3945" y="2540"/>
              <a:ext cx="1" cy="1375"/>
            </a:xfrm>
            <a:prstGeom prst="line">
              <a:avLst/>
            </a:prstGeom>
            <a:noFill/>
            <a:ln w="82550" cap="rnd">
              <a:solidFill>
                <a:srgbClr val="006600"/>
              </a:solidFill>
              <a:prstDash val="sysDot"/>
              <a:round/>
              <a:headEnd/>
              <a:tailEnd/>
            </a:ln>
          </p:spPr>
          <p:txBody>
            <a:bodyPr/>
            <a:lstStyle/>
            <a:p>
              <a:endParaRPr lang="en-US"/>
            </a:p>
          </p:txBody>
        </p:sp>
        <p:sp>
          <p:nvSpPr>
            <p:cNvPr id="10308" name="Line 68"/>
            <p:cNvSpPr>
              <a:spLocks noChangeShapeType="1"/>
            </p:cNvSpPr>
            <p:nvPr/>
          </p:nvSpPr>
          <p:spPr bwMode="auto">
            <a:xfrm>
              <a:off x="3196" y="2670"/>
              <a:ext cx="1" cy="1245"/>
            </a:xfrm>
            <a:prstGeom prst="line">
              <a:avLst/>
            </a:prstGeom>
            <a:noFill/>
            <a:ln w="82550" cap="rnd">
              <a:solidFill>
                <a:srgbClr val="006600"/>
              </a:solidFill>
              <a:prstDash val="sysDot"/>
              <a:round/>
              <a:headEnd/>
              <a:tailEnd/>
            </a:ln>
          </p:spPr>
          <p:txBody>
            <a:bodyPr/>
            <a:lstStyle/>
            <a:p>
              <a:endParaRPr lang="en-US"/>
            </a:p>
          </p:txBody>
        </p:sp>
        <p:sp>
          <p:nvSpPr>
            <p:cNvPr id="10309" name="Line 69"/>
            <p:cNvSpPr>
              <a:spLocks noChangeShapeType="1"/>
            </p:cNvSpPr>
            <p:nvPr/>
          </p:nvSpPr>
          <p:spPr bwMode="auto">
            <a:xfrm>
              <a:off x="2735" y="2226"/>
              <a:ext cx="1" cy="1689"/>
            </a:xfrm>
            <a:prstGeom prst="line">
              <a:avLst/>
            </a:prstGeom>
            <a:noFill/>
            <a:ln w="82550" cap="rnd">
              <a:solidFill>
                <a:srgbClr val="006600"/>
              </a:solidFill>
              <a:prstDash val="sysDot"/>
              <a:round/>
              <a:headEnd/>
              <a:tailEnd/>
            </a:ln>
          </p:spPr>
          <p:txBody>
            <a:bodyPr/>
            <a:lstStyle/>
            <a:p>
              <a:endParaRPr lang="en-US"/>
            </a:p>
          </p:txBody>
        </p:sp>
      </p:grpSp>
      <p:sp>
        <p:nvSpPr>
          <p:cNvPr id="10317" name="Freeform 77"/>
          <p:cNvSpPr>
            <a:spLocks/>
          </p:cNvSpPr>
          <p:nvPr/>
        </p:nvSpPr>
        <p:spPr bwMode="auto">
          <a:xfrm>
            <a:off x="2116138" y="928688"/>
            <a:ext cx="5418137" cy="5030787"/>
          </a:xfrm>
          <a:custGeom>
            <a:avLst/>
            <a:gdLst/>
            <a:ahLst/>
            <a:cxnLst>
              <a:cxn ang="0">
                <a:pos x="0" y="0"/>
              </a:cxn>
              <a:cxn ang="0">
                <a:pos x="0" y="3169"/>
              </a:cxn>
              <a:cxn ang="0">
                <a:pos x="3413" y="3169"/>
              </a:cxn>
            </a:cxnLst>
            <a:rect l="0" t="0" r="r" b="b"/>
            <a:pathLst>
              <a:path w="3413" h="3169">
                <a:moveTo>
                  <a:pt x="0" y="0"/>
                </a:moveTo>
                <a:lnTo>
                  <a:pt x="0" y="3169"/>
                </a:lnTo>
                <a:lnTo>
                  <a:pt x="3413" y="3169"/>
                </a:lnTo>
              </a:path>
            </a:pathLst>
          </a:custGeom>
          <a:noFill/>
          <a:ln w="82550">
            <a:solidFill>
              <a:srgbClr val="000000"/>
            </a:solidFill>
            <a:prstDash val="solid"/>
            <a:round/>
            <a:headEnd/>
            <a:tailEnd/>
          </a:ln>
        </p:spPr>
        <p:txBody>
          <a:bodyPr/>
          <a:lstStyle/>
          <a:p>
            <a:endParaRPr lang="en-US"/>
          </a:p>
        </p:txBody>
      </p:sp>
      <p:grpSp>
        <p:nvGrpSpPr>
          <p:cNvPr id="3" name="Group 88"/>
          <p:cNvGrpSpPr>
            <a:grpSpLocks/>
          </p:cNvGrpSpPr>
          <p:nvPr/>
        </p:nvGrpSpPr>
        <p:grpSpPr bwMode="auto">
          <a:xfrm>
            <a:off x="7162800" y="4011613"/>
            <a:ext cx="1658938" cy="1828800"/>
            <a:chOff x="4512" y="2527"/>
            <a:chExt cx="1045" cy="1152"/>
          </a:xfrm>
        </p:grpSpPr>
        <p:sp>
          <p:nvSpPr>
            <p:cNvPr id="10318" name="AutoShape 78"/>
            <p:cNvSpPr>
              <a:spLocks/>
            </p:cNvSpPr>
            <p:nvPr/>
          </p:nvSpPr>
          <p:spPr bwMode="auto">
            <a:xfrm>
              <a:off x="4512" y="2527"/>
              <a:ext cx="96" cy="1152"/>
            </a:xfrm>
            <a:prstGeom prst="rightBrace">
              <a:avLst>
                <a:gd name="adj1" fmla="val 100000"/>
                <a:gd name="adj2" fmla="val 50000"/>
              </a:avLst>
            </a:prstGeom>
            <a:noFill/>
            <a:ln w="28575">
              <a:solidFill>
                <a:schemeClr val="tx1"/>
              </a:solidFill>
              <a:round/>
              <a:headEnd/>
              <a:tailEnd/>
            </a:ln>
            <a:effectLst/>
          </p:spPr>
          <p:txBody>
            <a:bodyPr wrap="none" anchor="ctr"/>
            <a:lstStyle/>
            <a:p>
              <a:endParaRPr lang="en-US"/>
            </a:p>
          </p:txBody>
        </p:sp>
        <p:sp>
          <p:nvSpPr>
            <p:cNvPr id="10319" name="Rectangle 79"/>
            <p:cNvSpPr>
              <a:spLocks noChangeArrowheads="1"/>
            </p:cNvSpPr>
            <p:nvPr/>
          </p:nvSpPr>
          <p:spPr bwMode="auto">
            <a:xfrm>
              <a:off x="4656" y="2731"/>
              <a:ext cx="901" cy="750"/>
            </a:xfrm>
            <a:prstGeom prst="rect">
              <a:avLst/>
            </a:prstGeom>
            <a:noFill/>
            <a:ln w="9525">
              <a:noFill/>
              <a:miter lim="800000"/>
              <a:headEnd/>
              <a:tailEnd/>
            </a:ln>
          </p:spPr>
          <p:txBody>
            <a:bodyPr wrap="none" lIns="0" tIns="0" rIns="0" bIns="0">
              <a:spAutoFit/>
            </a:bodyPr>
            <a:lstStyle/>
            <a:p>
              <a:pPr algn="ctr"/>
              <a:r>
                <a:rPr lang="en-US" sz="2600">
                  <a:solidFill>
                    <a:srgbClr val="000000"/>
                  </a:solidFill>
                  <a:latin typeface="Arial" charset="0"/>
                </a:rPr>
                <a:t>Maximum</a:t>
              </a:r>
            </a:p>
            <a:p>
              <a:pPr algn="ctr"/>
              <a:r>
                <a:rPr lang="en-US" sz="2600">
                  <a:solidFill>
                    <a:srgbClr val="000000"/>
                  </a:solidFill>
                  <a:latin typeface="Arial" charset="0"/>
                </a:rPr>
                <a:t>Daily</a:t>
              </a:r>
            </a:p>
            <a:p>
              <a:pPr algn="ctr"/>
              <a:r>
                <a:rPr lang="en-US" sz="2600">
                  <a:solidFill>
                    <a:srgbClr val="000000"/>
                  </a:solidFill>
                  <a:latin typeface="Arial" charset="0"/>
                </a:rPr>
                <a:t>Transfer </a:t>
              </a:r>
              <a:endParaRPr lang="en-US"/>
            </a:p>
          </p:txBody>
        </p:sp>
      </p:grpSp>
      <p:sp>
        <p:nvSpPr>
          <p:cNvPr id="10320" name="Text Box 80"/>
          <p:cNvSpPr txBox="1">
            <a:spLocks noChangeArrowheads="1"/>
          </p:cNvSpPr>
          <p:nvPr/>
        </p:nvSpPr>
        <p:spPr bwMode="auto">
          <a:xfrm>
            <a:off x="3733800" y="6400800"/>
            <a:ext cx="3436938" cy="457200"/>
          </a:xfrm>
          <a:prstGeom prst="rect">
            <a:avLst/>
          </a:prstGeom>
          <a:noFill/>
          <a:ln w="9525">
            <a:noFill/>
            <a:miter lim="800000"/>
            <a:headEnd/>
            <a:tailEnd/>
          </a:ln>
          <a:effectLst/>
        </p:spPr>
        <p:txBody>
          <a:bodyPr wrap="none">
            <a:spAutoFit/>
          </a:bodyPr>
          <a:lstStyle/>
          <a:p>
            <a:r>
              <a:rPr lang="en-US" sz="2400" b="1">
                <a:solidFill>
                  <a:srgbClr val="660066"/>
                </a:solidFill>
                <a:latin typeface="Arial" charset="0"/>
              </a:rPr>
              <a:t>Leisure Hours per Day</a:t>
            </a:r>
          </a:p>
        </p:txBody>
      </p:sp>
      <p:sp>
        <p:nvSpPr>
          <p:cNvPr id="10321" name="Text Box 81"/>
          <p:cNvSpPr txBox="1">
            <a:spLocks noChangeArrowheads="1"/>
          </p:cNvSpPr>
          <p:nvPr/>
        </p:nvSpPr>
        <p:spPr bwMode="auto">
          <a:xfrm rot="-5400000">
            <a:off x="238125" y="3146426"/>
            <a:ext cx="2454275" cy="457200"/>
          </a:xfrm>
          <a:prstGeom prst="rect">
            <a:avLst/>
          </a:prstGeom>
          <a:noFill/>
          <a:ln w="9525">
            <a:noFill/>
            <a:miter lim="800000"/>
            <a:headEnd/>
            <a:tailEnd/>
          </a:ln>
          <a:effectLst/>
        </p:spPr>
        <p:txBody>
          <a:bodyPr wrap="none">
            <a:spAutoFit/>
          </a:bodyPr>
          <a:lstStyle/>
          <a:p>
            <a:r>
              <a:rPr lang="en-US" sz="2400" b="1">
                <a:solidFill>
                  <a:srgbClr val="660066"/>
                </a:solidFill>
                <a:latin typeface="Arial" charset="0"/>
              </a:rPr>
              <a:t>Income per Day</a:t>
            </a:r>
          </a:p>
        </p:txBody>
      </p:sp>
      <p:grpSp>
        <p:nvGrpSpPr>
          <p:cNvPr id="4" name="Group 86"/>
          <p:cNvGrpSpPr>
            <a:grpSpLocks/>
          </p:cNvGrpSpPr>
          <p:nvPr/>
        </p:nvGrpSpPr>
        <p:grpSpPr bwMode="auto">
          <a:xfrm>
            <a:off x="4876800" y="2971800"/>
            <a:ext cx="2260600" cy="838200"/>
            <a:chOff x="3072" y="1872"/>
            <a:chExt cx="1424" cy="528"/>
          </a:xfrm>
        </p:grpSpPr>
        <p:sp>
          <p:nvSpPr>
            <p:cNvPr id="10296" name="Rectangle 56"/>
            <p:cNvSpPr>
              <a:spLocks noChangeArrowheads="1"/>
            </p:cNvSpPr>
            <p:nvPr/>
          </p:nvSpPr>
          <p:spPr bwMode="auto">
            <a:xfrm>
              <a:off x="4212" y="2150"/>
              <a:ext cx="284"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U</a:t>
              </a:r>
              <a:r>
                <a:rPr lang="en-US" sz="2600" baseline="-25000">
                  <a:solidFill>
                    <a:srgbClr val="000000"/>
                  </a:solidFill>
                  <a:latin typeface="Arial" charset="0"/>
                </a:rPr>
                <a:t>2</a:t>
              </a:r>
              <a:r>
                <a:rPr lang="en-US" sz="2600" i="1">
                  <a:solidFill>
                    <a:srgbClr val="000000"/>
                  </a:solidFill>
                  <a:latin typeface="Arial" charset="0"/>
                </a:rPr>
                <a:t> </a:t>
              </a:r>
              <a:endParaRPr lang="en-US"/>
            </a:p>
          </p:txBody>
        </p:sp>
        <p:sp>
          <p:nvSpPr>
            <p:cNvPr id="10322" name="Freeform 82"/>
            <p:cNvSpPr>
              <a:spLocks/>
            </p:cNvSpPr>
            <p:nvPr/>
          </p:nvSpPr>
          <p:spPr bwMode="auto">
            <a:xfrm>
              <a:off x="3072" y="1872"/>
              <a:ext cx="1200" cy="528"/>
            </a:xfrm>
            <a:custGeom>
              <a:avLst/>
              <a:gdLst/>
              <a:ahLst/>
              <a:cxnLst>
                <a:cxn ang="0">
                  <a:pos x="0" y="0"/>
                </a:cxn>
                <a:cxn ang="0">
                  <a:pos x="1200" y="528"/>
                </a:cxn>
              </a:cxnLst>
              <a:rect l="0" t="0" r="r" b="b"/>
              <a:pathLst>
                <a:path w="1200" h="528">
                  <a:moveTo>
                    <a:pt x="0" y="0"/>
                  </a:moveTo>
                  <a:cubicBezTo>
                    <a:pt x="565" y="495"/>
                    <a:pt x="950" y="528"/>
                    <a:pt x="1200" y="528"/>
                  </a:cubicBezTo>
                </a:path>
              </a:pathLst>
            </a:custGeom>
            <a:noFill/>
            <a:ln w="76200" cmpd="sng">
              <a:solidFill>
                <a:srgbClr val="006600"/>
              </a:solidFill>
              <a:round/>
              <a:headEnd type="none" w="med" len="med"/>
              <a:tailEnd type="none" w="med" len="med"/>
            </a:ln>
            <a:effectLst/>
          </p:spPr>
          <p:txBody>
            <a:bodyPr wrap="none" anchor="ctr"/>
            <a:lstStyle/>
            <a:p>
              <a:endParaRPr lang="en-US"/>
            </a:p>
          </p:txBody>
        </p:sp>
      </p:grpSp>
      <p:grpSp>
        <p:nvGrpSpPr>
          <p:cNvPr id="5" name="Group 87"/>
          <p:cNvGrpSpPr>
            <a:grpSpLocks/>
          </p:cNvGrpSpPr>
          <p:nvPr/>
        </p:nvGrpSpPr>
        <p:grpSpPr bwMode="auto">
          <a:xfrm>
            <a:off x="4419600" y="3124200"/>
            <a:ext cx="1879600" cy="1447800"/>
            <a:chOff x="2784" y="1968"/>
            <a:chExt cx="1184" cy="912"/>
          </a:xfrm>
        </p:grpSpPr>
        <p:sp>
          <p:nvSpPr>
            <p:cNvPr id="10298" name="Rectangle 58"/>
            <p:cNvSpPr>
              <a:spLocks noChangeArrowheads="1"/>
            </p:cNvSpPr>
            <p:nvPr/>
          </p:nvSpPr>
          <p:spPr bwMode="auto">
            <a:xfrm>
              <a:off x="3684" y="2604"/>
              <a:ext cx="284"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U</a:t>
              </a:r>
              <a:r>
                <a:rPr lang="en-US" sz="2600" baseline="-25000">
                  <a:solidFill>
                    <a:srgbClr val="000000"/>
                  </a:solidFill>
                  <a:latin typeface="Arial" charset="0"/>
                </a:rPr>
                <a:t>1</a:t>
              </a:r>
              <a:r>
                <a:rPr lang="en-US" sz="2600" i="1">
                  <a:solidFill>
                    <a:srgbClr val="000000"/>
                  </a:solidFill>
                  <a:latin typeface="Arial" charset="0"/>
                </a:rPr>
                <a:t> </a:t>
              </a:r>
              <a:endParaRPr lang="en-US"/>
            </a:p>
          </p:txBody>
        </p:sp>
        <p:sp>
          <p:nvSpPr>
            <p:cNvPr id="10323" name="Freeform 83"/>
            <p:cNvSpPr>
              <a:spLocks/>
            </p:cNvSpPr>
            <p:nvPr/>
          </p:nvSpPr>
          <p:spPr bwMode="auto">
            <a:xfrm>
              <a:off x="2784" y="1968"/>
              <a:ext cx="960" cy="912"/>
            </a:xfrm>
            <a:custGeom>
              <a:avLst/>
              <a:gdLst/>
              <a:ahLst/>
              <a:cxnLst>
                <a:cxn ang="0">
                  <a:pos x="0" y="0"/>
                </a:cxn>
                <a:cxn ang="0">
                  <a:pos x="960" y="912"/>
                </a:cxn>
              </a:cxnLst>
              <a:rect l="0" t="0" r="r" b="b"/>
              <a:pathLst>
                <a:path w="960" h="912">
                  <a:moveTo>
                    <a:pt x="0" y="0"/>
                  </a:moveTo>
                  <a:cubicBezTo>
                    <a:pt x="208" y="523"/>
                    <a:pt x="960" y="912"/>
                    <a:pt x="960" y="912"/>
                  </a:cubicBezTo>
                </a:path>
              </a:pathLst>
            </a:custGeom>
            <a:noFill/>
            <a:ln w="76200" cmpd="sng">
              <a:solidFill>
                <a:srgbClr val="006600"/>
              </a:solidFill>
              <a:round/>
              <a:headEnd type="none" w="med" len="med"/>
              <a:tailEnd type="none" w="med" len="med"/>
            </a:ln>
            <a:effectLst/>
          </p:spPr>
          <p:txBody>
            <a:bodyPr wrap="none" anchor="ctr"/>
            <a:lstStyle/>
            <a:p>
              <a:endParaRPr lang="en-US"/>
            </a:p>
          </p:txBody>
        </p:sp>
      </p:grpSp>
      <p:grpSp>
        <p:nvGrpSpPr>
          <p:cNvPr id="6" name="Group 89"/>
          <p:cNvGrpSpPr>
            <a:grpSpLocks/>
          </p:cNvGrpSpPr>
          <p:nvPr/>
        </p:nvGrpSpPr>
        <p:grpSpPr bwMode="auto">
          <a:xfrm>
            <a:off x="2351088" y="914400"/>
            <a:ext cx="5292725" cy="5068888"/>
            <a:chOff x="1481" y="576"/>
            <a:chExt cx="3334" cy="3193"/>
          </a:xfrm>
        </p:grpSpPr>
        <p:sp>
          <p:nvSpPr>
            <p:cNvPr id="10300" name="Rectangle 60"/>
            <p:cNvSpPr>
              <a:spLocks noChangeArrowheads="1"/>
            </p:cNvSpPr>
            <p:nvPr/>
          </p:nvSpPr>
          <p:spPr bwMode="auto">
            <a:xfrm>
              <a:off x="1481" y="576"/>
              <a:ext cx="197"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A </a:t>
              </a:r>
              <a:endParaRPr lang="en-US"/>
            </a:p>
          </p:txBody>
        </p:sp>
        <p:sp>
          <p:nvSpPr>
            <p:cNvPr id="10301" name="Rectangle 61"/>
            <p:cNvSpPr>
              <a:spLocks noChangeArrowheads="1"/>
            </p:cNvSpPr>
            <p:nvPr/>
          </p:nvSpPr>
          <p:spPr bwMode="auto">
            <a:xfrm>
              <a:off x="4607" y="2387"/>
              <a:ext cx="208"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 </a:t>
              </a:r>
              <a:endParaRPr lang="en-US"/>
            </a:p>
          </p:txBody>
        </p:sp>
        <p:sp>
          <p:nvSpPr>
            <p:cNvPr id="10302" name="Rectangle 62"/>
            <p:cNvSpPr>
              <a:spLocks noChangeArrowheads="1"/>
            </p:cNvSpPr>
            <p:nvPr/>
          </p:nvSpPr>
          <p:spPr bwMode="auto">
            <a:xfrm>
              <a:off x="4076" y="3519"/>
              <a:ext cx="197"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B </a:t>
              </a:r>
              <a:endParaRPr lang="en-US"/>
            </a:p>
          </p:txBody>
        </p:sp>
        <p:sp>
          <p:nvSpPr>
            <p:cNvPr id="10303" name="Rectangle 63"/>
            <p:cNvSpPr>
              <a:spLocks noChangeArrowheads="1"/>
            </p:cNvSpPr>
            <p:nvPr/>
          </p:nvSpPr>
          <p:spPr bwMode="auto">
            <a:xfrm>
              <a:off x="2500" y="2039"/>
              <a:ext cx="208"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C </a:t>
              </a:r>
              <a:endParaRPr lang="en-US"/>
            </a:p>
          </p:txBody>
        </p:sp>
        <p:sp>
          <p:nvSpPr>
            <p:cNvPr id="10314" name="Oval 74"/>
            <p:cNvSpPr>
              <a:spLocks noChangeArrowheads="1"/>
            </p:cNvSpPr>
            <p:nvPr/>
          </p:nvSpPr>
          <p:spPr bwMode="auto">
            <a:xfrm>
              <a:off x="2673" y="2012"/>
              <a:ext cx="106" cy="106"/>
            </a:xfrm>
            <a:prstGeom prst="ellipse">
              <a:avLst/>
            </a:prstGeom>
            <a:solidFill>
              <a:srgbClr val="660066"/>
            </a:solidFill>
            <a:ln w="26988">
              <a:solidFill>
                <a:srgbClr val="660066"/>
              </a:solidFill>
              <a:round/>
              <a:headEnd/>
              <a:tailEnd/>
            </a:ln>
          </p:spPr>
          <p:txBody>
            <a:bodyPr/>
            <a:lstStyle/>
            <a:p>
              <a:endParaRPr lang="en-US"/>
            </a:p>
          </p:txBody>
        </p:sp>
        <p:grpSp>
          <p:nvGrpSpPr>
            <p:cNvPr id="7" name="Group 84"/>
            <p:cNvGrpSpPr>
              <a:grpSpLocks/>
            </p:cNvGrpSpPr>
            <p:nvPr/>
          </p:nvGrpSpPr>
          <p:grpSpPr bwMode="auto">
            <a:xfrm>
              <a:off x="3126" y="2282"/>
              <a:ext cx="387" cy="289"/>
              <a:chOff x="3126" y="2282"/>
              <a:chExt cx="387" cy="289"/>
            </a:xfrm>
          </p:grpSpPr>
          <p:sp>
            <p:nvSpPr>
              <p:cNvPr id="10290" name="Rectangle 50"/>
              <p:cNvSpPr>
                <a:spLocks noChangeArrowheads="1"/>
              </p:cNvSpPr>
              <p:nvPr/>
            </p:nvSpPr>
            <p:spPr bwMode="auto">
              <a:xfrm>
                <a:off x="3240" y="2282"/>
                <a:ext cx="273"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r>
                  <a:rPr lang="en-US" sz="2600" baseline="-25000">
                    <a:solidFill>
                      <a:srgbClr val="000000"/>
                    </a:solidFill>
                    <a:latin typeface="Arial" charset="0"/>
                  </a:rPr>
                  <a:t>1</a:t>
                </a:r>
                <a:r>
                  <a:rPr lang="en-US" sz="2600" i="1">
                    <a:solidFill>
                      <a:srgbClr val="000000"/>
                    </a:solidFill>
                    <a:latin typeface="Arial" charset="0"/>
                  </a:rPr>
                  <a:t> </a:t>
                </a:r>
                <a:endParaRPr lang="en-US"/>
              </a:p>
            </p:txBody>
          </p:sp>
          <p:sp>
            <p:nvSpPr>
              <p:cNvPr id="10315" name="Oval 75"/>
              <p:cNvSpPr>
                <a:spLocks noChangeArrowheads="1"/>
              </p:cNvSpPr>
              <p:nvPr/>
            </p:nvSpPr>
            <p:spPr bwMode="auto">
              <a:xfrm>
                <a:off x="3126" y="2456"/>
                <a:ext cx="114" cy="115"/>
              </a:xfrm>
              <a:prstGeom prst="ellipse">
                <a:avLst/>
              </a:prstGeom>
              <a:solidFill>
                <a:srgbClr val="660066"/>
              </a:solidFill>
              <a:ln w="26988">
                <a:solidFill>
                  <a:srgbClr val="660066"/>
                </a:solidFill>
                <a:round/>
                <a:headEnd/>
                <a:tailEnd/>
              </a:ln>
            </p:spPr>
            <p:txBody>
              <a:bodyPr/>
              <a:lstStyle/>
              <a:p>
                <a:endParaRPr lang="en-US"/>
              </a:p>
            </p:txBody>
          </p:sp>
        </p:grpSp>
        <p:grpSp>
          <p:nvGrpSpPr>
            <p:cNvPr id="8" name="Group 85"/>
            <p:cNvGrpSpPr>
              <a:grpSpLocks/>
            </p:cNvGrpSpPr>
            <p:nvPr/>
          </p:nvGrpSpPr>
          <p:grpSpPr bwMode="auto">
            <a:xfrm>
              <a:off x="3883" y="2063"/>
              <a:ext cx="309" cy="360"/>
              <a:chOff x="3883" y="2063"/>
              <a:chExt cx="309" cy="360"/>
            </a:xfrm>
          </p:grpSpPr>
          <p:sp>
            <p:nvSpPr>
              <p:cNvPr id="10287" name="Rectangle 47"/>
              <p:cNvSpPr>
                <a:spLocks noChangeArrowheads="1"/>
              </p:cNvSpPr>
              <p:nvPr/>
            </p:nvSpPr>
            <p:spPr bwMode="auto">
              <a:xfrm>
                <a:off x="3919" y="2063"/>
                <a:ext cx="273"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r>
                  <a:rPr lang="en-US" sz="2600" baseline="-25000">
                    <a:solidFill>
                      <a:srgbClr val="000000"/>
                    </a:solidFill>
                    <a:latin typeface="Arial" charset="0"/>
                  </a:rPr>
                  <a:t>2</a:t>
                </a:r>
                <a:r>
                  <a:rPr lang="en-US" sz="2600" i="1">
                    <a:solidFill>
                      <a:srgbClr val="000000"/>
                    </a:solidFill>
                    <a:latin typeface="Arial" charset="0"/>
                  </a:rPr>
                  <a:t> </a:t>
                </a:r>
                <a:endParaRPr lang="en-US"/>
              </a:p>
            </p:txBody>
          </p:sp>
          <p:sp>
            <p:nvSpPr>
              <p:cNvPr id="10316" name="Oval 76"/>
              <p:cNvSpPr>
                <a:spLocks noChangeArrowheads="1"/>
              </p:cNvSpPr>
              <p:nvPr/>
            </p:nvSpPr>
            <p:spPr bwMode="auto">
              <a:xfrm>
                <a:off x="3883" y="2317"/>
                <a:ext cx="106" cy="106"/>
              </a:xfrm>
              <a:prstGeom prst="ellipse">
                <a:avLst/>
              </a:prstGeom>
              <a:solidFill>
                <a:srgbClr val="660066"/>
              </a:solidFill>
              <a:ln w="26988">
                <a:solidFill>
                  <a:srgbClr val="660066"/>
                </a:solidFill>
                <a:round/>
                <a:headEnd/>
                <a:tailEnd/>
              </a:ln>
            </p:spPr>
            <p:txBody>
              <a:bodyPr/>
              <a:lstStyle/>
              <a:p>
                <a:endParaRPr lang="en-US"/>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1000"/>
                                  </p:stCondLst>
                                  <p:childTnLst>
                                    <p:set>
                                      <p:cBhvr>
                                        <p:cTn id="10" dur="1" fill="hold">
                                          <p:stCondLst>
                                            <p:cond delay="0"/>
                                          </p:stCondLst>
                                        </p:cTn>
                                        <p:tgtEl>
                                          <p:spTgt spid="10304"/>
                                        </p:tgtEl>
                                        <p:attrNameLst>
                                          <p:attrName>style.visibility</p:attrName>
                                        </p:attrNameLst>
                                      </p:cBhvr>
                                      <p:to>
                                        <p:strVal val="visible"/>
                                      </p:to>
                                    </p:set>
                                    <p:animEffect transition="in" filter="wipe(left)">
                                      <p:cBhvr>
                                        <p:cTn id="11" dur="500"/>
                                        <p:tgtEl>
                                          <p:spTgt spid="10304"/>
                                        </p:tgtEl>
                                      </p:cBhvr>
                                    </p:animEffect>
                                  </p:childTnLst>
                                </p:cTn>
                              </p:par>
                            </p:childTnLst>
                          </p:cTn>
                        </p:par>
                        <p:par>
                          <p:cTn id="12" fill="hold">
                            <p:stCondLst>
                              <p:cond delay="2000"/>
                            </p:stCondLst>
                            <p:childTnLst>
                              <p:par>
                                <p:cTn id="13" presetID="22" presetClass="entr" presetSubtype="8" fill="hold" grpId="0" nodeType="afterEffect">
                                  <p:stCondLst>
                                    <p:cond delay="1000"/>
                                  </p:stCondLst>
                                  <p:childTnLst>
                                    <p:set>
                                      <p:cBhvr>
                                        <p:cTn id="14" dur="1" fill="hold">
                                          <p:stCondLst>
                                            <p:cond delay="0"/>
                                          </p:stCondLst>
                                        </p:cTn>
                                        <p:tgtEl>
                                          <p:spTgt spid="10306"/>
                                        </p:tgtEl>
                                        <p:attrNameLst>
                                          <p:attrName>style.visibility</p:attrName>
                                        </p:attrNameLst>
                                      </p:cBhvr>
                                      <p:to>
                                        <p:strVal val="visible"/>
                                      </p:to>
                                    </p:set>
                                    <p:animEffect transition="in" filter="wipe(left)">
                                      <p:cBhvr>
                                        <p:cTn id="15" dur="500"/>
                                        <p:tgtEl>
                                          <p:spTgt spid="10306"/>
                                        </p:tgtEl>
                                      </p:cBhvr>
                                    </p:animEffect>
                                  </p:childTnLst>
                                </p:cTn>
                              </p:par>
                            </p:childTnLst>
                          </p:cTn>
                        </p:par>
                        <p:par>
                          <p:cTn id="16" fill="hold">
                            <p:stCondLst>
                              <p:cond delay="3500"/>
                            </p:stCondLst>
                            <p:childTnLst>
                              <p:par>
                                <p:cTn id="17" presetID="2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4000"/>
                            </p:stCondLst>
                            <p:childTnLst>
                              <p:par>
                                <p:cTn id="21" presetID="22" presetClass="entr" presetSubtype="4" fill="hold" grpId="0" nodeType="afterEffect">
                                  <p:stCondLst>
                                    <p:cond delay="1000"/>
                                  </p:stCondLst>
                                  <p:childTnLst>
                                    <p:set>
                                      <p:cBhvr>
                                        <p:cTn id="22" dur="1" fill="hold">
                                          <p:stCondLst>
                                            <p:cond delay="0"/>
                                          </p:stCondLst>
                                        </p:cTn>
                                        <p:tgtEl>
                                          <p:spTgt spid="10305"/>
                                        </p:tgtEl>
                                        <p:attrNameLst>
                                          <p:attrName>style.visibility</p:attrName>
                                        </p:attrNameLst>
                                      </p:cBhvr>
                                      <p:to>
                                        <p:strVal val="visible"/>
                                      </p:to>
                                    </p:set>
                                    <p:animEffect transition="in" filter="wipe(down)">
                                      <p:cBhvr>
                                        <p:cTn id="23" dur="500"/>
                                        <p:tgtEl>
                                          <p:spTgt spid="10305"/>
                                        </p:tgtEl>
                                      </p:cBhvr>
                                    </p:animEffect>
                                  </p:childTnLst>
                                </p:cTn>
                              </p:par>
                            </p:childTnLst>
                          </p:cTn>
                        </p:par>
                        <p:par>
                          <p:cTn id="24" fill="hold">
                            <p:stCondLst>
                              <p:cond delay="5500"/>
                            </p:stCondLst>
                            <p:childTnLst>
                              <p:par>
                                <p:cTn id="25" presetID="22" presetClass="entr" presetSubtype="8" fill="hold" nodeType="afterEffect">
                                  <p:stCondLst>
                                    <p:cond delay="100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7000"/>
                            </p:stCondLst>
                            <p:childTnLst>
                              <p:par>
                                <p:cTn id="29" presetID="22" presetClass="entr" presetSubtype="8" fill="hold" nodeType="afterEffect">
                                  <p:stCondLst>
                                    <p:cond delay="100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par>
                          <p:cTn id="32" fill="hold">
                            <p:stCondLst>
                              <p:cond delay="8500"/>
                            </p:stCondLst>
                            <p:childTnLst>
                              <p:par>
                                <p:cTn id="33" presetID="22" presetClass="entr" presetSubtype="2"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right)">
                                      <p:cBhvr>
                                        <p:cTn id="3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04" grpId="0" animBg="1"/>
      <p:bldP spid="10305" grpId="0" animBg="1"/>
      <p:bldP spid="10306"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cs typeface="Arial" charset="0"/>
              </a:rPr>
              <a:t>Empirical Evidence</a:t>
            </a:r>
          </a:p>
        </p:txBody>
      </p:sp>
      <p:sp>
        <p:nvSpPr>
          <p:cNvPr id="47107" name="Rectangle 3"/>
          <p:cNvSpPr>
            <a:spLocks noGrp="1" noChangeArrowheads="1"/>
          </p:cNvSpPr>
          <p:nvPr>
            <p:ph type="body" idx="1"/>
          </p:nvPr>
        </p:nvSpPr>
        <p:spPr/>
        <p:txBody>
          <a:bodyPr/>
          <a:lstStyle/>
          <a:p>
            <a:r>
              <a:rPr lang="en-US">
                <a:latin typeface="Arial" charset="0"/>
                <a:cs typeface="Arial" charset="0"/>
              </a:rPr>
              <a:t>A 10% increase in welfare payments to individuals decreases work effort by 2%.</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wipe(left)">
                                      <p:cBhvr>
                                        <p:cTn id="7" dur="500"/>
                                        <p:tgtEl>
                                          <p:spTgt spid="4710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autoUpdateAnimBg="0" advAuto="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802" name="Rectangle 10"/>
          <p:cNvSpPr>
            <a:spLocks noGrp="1" noChangeArrowheads="1"/>
          </p:cNvSpPr>
          <p:nvPr>
            <p:ph type="title"/>
          </p:nvPr>
        </p:nvSpPr>
        <p:spPr>
          <a:xfrm>
            <a:off x="228600" y="457200"/>
            <a:ext cx="8686800" cy="1143000"/>
          </a:xfrm>
        </p:spPr>
        <p:txBody>
          <a:bodyPr/>
          <a:lstStyle/>
          <a:p>
            <a:r>
              <a:rPr lang="en-US"/>
              <a:t>A Negative Income Tax </a:t>
            </a:r>
          </a:p>
        </p:txBody>
      </p:sp>
      <p:sp>
        <p:nvSpPr>
          <p:cNvPr id="33803" name="Rectangle 11"/>
          <p:cNvSpPr>
            <a:spLocks noGrp="1" noChangeArrowheads="1"/>
          </p:cNvSpPr>
          <p:nvPr>
            <p:ph type="body" idx="1"/>
          </p:nvPr>
        </p:nvSpPr>
        <p:spPr>
          <a:xfrm>
            <a:off x="685800" y="1524000"/>
            <a:ext cx="7772400" cy="4114800"/>
          </a:xfrm>
        </p:spPr>
        <p:txBody>
          <a:bodyPr>
            <a:normAutofit fontScale="92500" lnSpcReduction="20000"/>
          </a:bodyPr>
          <a:lstStyle/>
          <a:p>
            <a:pPr>
              <a:lnSpc>
                <a:spcPct val="90000"/>
              </a:lnSpc>
            </a:pPr>
            <a:r>
              <a:rPr lang="en-US" sz="2800">
                <a:latin typeface="Arial" charset="0"/>
                <a:cs typeface="Arial" charset="0"/>
              </a:rPr>
              <a:t>A </a:t>
            </a:r>
            <a:r>
              <a:rPr lang="en-US" sz="2800">
                <a:solidFill>
                  <a:srgbClr val="660066"/>
                </a:solidFill>
                <a:latin typeface="Arial" charset="0"/>
                <a:cs typeface="Arial" charset="0"/>
              </a:rPr>
              <a:t>Negative Income Tax</a:t>
            </a:r>
            <a:r>
              <a:rPr lang="en-US" sz="2800">
                <a:latin typeface="Arial" charset="0"/>
                <a:cs typeface="Arial" charset="0"/>
              </a:rPr>
              <a:t> is a system where there is no status test but there is an income guarantee and a take-back rate.</a:t>
            </a:r>
          </a:p>
          <a:p>
            <a:pPr>
              <a:spcBef>
                <a:spcPct val="50000"/>
              </a:spcBef>
            </a:pPr>
            <a:r>
              <a:rPr lang="en-US" sz="3600" i="1">
                <a:latin typeface="Arial" charset="0"/>
                <a:cs typeface="Arial" charset="0"/>
              </a:rPr>
              <a:t>T</a:t>
            </a:r>
            <a:r>
              <a:rPr lang="en-US" sz="2800">
                <a:latin typeface="Arial" charset="0"/>
                <a:cs typeface="Arial" charset="0"/>
              </a:rPr>
              <a:t> = </a:t>
            </a:r>
            <a:r>
              <a:rPr lang="en-US" sz="3600" i="1">
                <a:latin typeface="Arial" charset="0"/>
                <a:cs typeface="Arial" charset="0"/>
              </a:rPr>
              <a:t>I</a:t>
            </a:r>
            <a:r>
              <a:rPr lang="en-US" sz="3600" i="1" baseline="-30000">
                <a:latin typeface="Arial" charset="0"/>
                <a:cs typeface="Arial" charset="0"/>
              </a:rPr>
              <a:t>G</a:t>
            </a:r>
            <a:r>
              <a:rPr lang="en-US" sz="3600" baseline="-30000">
                <a:latin typeface="Arial" charset="0"/>
                <a:cs typeface="Arial" charset="0"/>
              </a:rPr>
              <a:t> </a:t>
            </a:r>
            <a:r>
              <a:rPr lang="en-US" sz="3600">
                <a:latin typeface="Arial" charset="0"/>
                <a:cs typeface="Arial" charset="0"/>
              </a:rPr>
              <a:t>– </a:t>
            </a:r>
            <a:r>
              <a:rPr lang="en-US" sz="3600" i="1">
                <a:latin typeface="Arial" charset="0"/>
                <a:cs typeface="Arial" charset="0"/>
              </a:rPr>
              <a:t>t</a:t>
            </a:r>
            <a:r>
              <a:rPr lang="en-US" sz="3600" i="1" baseline="-30000">
                <a:latin typeface="Arial" charset="0"/>
                <a:cs typeface="Arial" charset="0"/>
              </a:rPr>
              <a:t>N</a:t>
            </a:r>
            <a:r>
              <a:rPr lang="en-US" sz="3600" i="1">
                <a:latin typeface="Arial" charset="0"/>
                <a:cs typeface="Arial" charset="0"/>
              </a:rPr>
              <a:t>I</a:t>
            </a:r>
            <a:r>
              <a:rPr lang="en-US" sz="3600" i="1" baseline="-30000">
                <a:latin typeface="Arial" charset="0"/>
                <a:cs typeface="Arial" charset="0"/>
              </a:rPr>
              <a:t>E</a:t>
            </a:r>
            <a:endParaRPr lang="en-US" sz="2800">
              <a:latin typeface="Arial" charset="0"/>
              <a:cs typeface="Arial" charset="0"/>
            </a:endParaRPr>
          </a:p>
          <a:p>
            <a:pPr>
              <a:lnSpc>
                <a:spcPct val="90000"/>
              </a:lnSpc>
              <a:buFont typeface="Wingdings" pitchFamily="2" charset="2"/>
              <a:buNone/>
            </a:pPr>
            <a:endParaRPr lang="en-US" sz="2800">
              <a:cs typeface="Times New Roman" pitchFamily="18" charset="0"/>
            </a:endParaRPr>
          </a:p>
          <a:p>
            <a:pPr>
              <a:lnSpc>
                <a:spcPct val="90000"/>
              </a:lnSpc>
              <a:buFont typeface="Wingdings" pitchFamily="2" charset="2"/>
              <a:buNone/>
            </a:pPr>
            <a:r>
              <a:rPr lang="en-US" sz="2800">
                <a:latin typeface="Arial" charset="0"/>
                <a:cs typeface="Times New Roman" pitchFamily="18" charset="0"/>
              </a:rPr>
              <a:t>Where</a:t>
            </a:r>
            <a:endParaRPr lang="en-US" sz="2800">
              <a:cs typeface="Times New Roman" pitchFamily="18" charset="0"/>
            </a:endParaRPr>
          </a:p>
          <a:p>
            <a:pPr>
              <a:lnSpc>
                <a:spcPct val="90000"/>
              </a:lnSpc>
            </a:pPr>
            <a:r>
              <a:rPr lang="en-US" sz="2800" i="1">
                <a:latin typeface="Arial" charset="0"/>
                <a:cs typeface="Arial" charset="0"/>
              </a:rPr>
              <a:t>I</a:t>
            </a:r>
            <a:r>
              <a:rPr lang="en-US" sz="2800" i="1" baseline="-30000">
                <a:latin typeface="Arial" charset="0"/>
                <a:cs typeface="Arial" charset="0"/>
              </a:rPr>
              <a:t>G</a:t>
            </a:r>
            <a:r>
              <a:rPr lang="en-US" sz="2800" baseline="-30000">
                <a:latin typeface="Arial" charset="0"/>
                <a:cs typeface="Arial" charset="0"/>
              </a:rPr>
              <a:t> </a:t>
            </a:r>
            <a:r>
              <a:rPr lang="en-US" sz="2800">
                <a:latin typeface="Arial" charset="0"/>
                <a:cs typeface="Arial" charset="0"/>
              </a:rPr>
              <a:t>= Income guarantee</a:t>
            </a:r>
            <a:endParaRPr lang="en-US" sz="2800">
              <a:cs typeface="Times New Roman" pitchFamily="18" charset="0"/>
            </a:endParaRPr>
          </a:p>
          <a:p>
            <a:pPr>
              <a:lnSpc>
                <a:spcPct val="90000"/>
              </a:lnSpc>
            </a:pPr>
            <a:r>
              <a:rPr lang="en-US" sz="2800" i="1">
                <a:latin typeface="Arial" charset="0"/>
                <a:cs typeface="Arial" charset="0"/>
              </a:rPr>
              <a:t>t</a:t>
            </a:r>
            <a:r>
              <a:rPr lang="en-US" sz="2800" i="1" baseline="-30000">
                <a:latin typeface="Arial" charset="0"/>
                <a:cs typeface="Arial" charset="0"/>
              </a:rPr>
              <a:t>N</a:t>
            </a:r>
            <a:r>
              <a:rPr lang="en-US" sz="2800" baseline="-30000">
                <a:latin typeface="Arial" charset="0"/>
                <a:cs typeface="Arial" charset="0"/>
              </a:rPr>
              <a:t> </a:t>
            </a:r>
            <a:r>
              <a:rPr lang="en-US" sz="2800">
                <a:latin typeface="Arial" charset="0"/>
                <a:cs typeface="Arial" charset="0"/>
              </a:rPr>
              <a:t>= take back rate</a:t>
            </a:r>
            <a:endParaRPr lang="en-US" sz="2800">
              <a:cs typeface="Times New Roman" pitchFamily="18" charset="0"/>
            </a:endParaRPr>
          </a:p>
          <a:p>
            <a:pPr>
              <a:lnSpc>
                <a:spcPct val="90000"/>
              </a:lnSpc>
            </a:pPr>
            <a:r>
              <a:rPr lang="en-US" sz="2800" i="1">
                <a:latin typeface="Arial" charset="0"/>
                <a:cs typeface="Arial" charset="0"/>
              </a:rPr>
              <a:t>I</a:t>
            </a:r>
            <a:r>
              <a:rPr lang="en-US" sz="2800" i="1" baseline="-30000">
                <a:latin typeface="Arial" charset="0"/>
                <a:cs typeface="Arial" charset="0"/>
              </a:rPr>
              <a:t>E</a:t>
            </a:r>
            <a:r>
              <a:rPr lang="en-US" sz="2800" baseline="-30000">
                <a:latin typeface="Arial" charset="0"/>
                <a:cs typeface="Arial" charset="0"/>
              </a:rPr>
              <a:t> </a:t>
            </a:r>
            <a:r>
              <a:rPr lang="en-US" sz="2800">
                <a:latin typeface="Arial" charset="0"/>
                <a:cs typeface="Arial" charset="0"/>
              </a:rPr>
              <a:t>= earned income</a:t>
            </a:r>
            <a:endParaRPr lang="en-US" sz="2800">
              <a:cs typeface="Times New Roman" pitchFamily="18" charset="0"/>
            </a:endParaRPr>
          </a:p>
          <a:p>
            <a:pPr>
              <a:lnSpc>
                <a:spcPct val="90000"/>
              </a:lnSpc>
            </a:pPr>
            <a:r>
              <a:rPr lang="en-US" sz="2800" i="1">
                <a:latin typeface="Arial" charset="0"/>
                <a:cs typeface="Arial" charset="0"/>
              </a:rPr>
              <a:t>T</a:t>
            </a:r>
            <a:r>
              <a:rPr lang="en-US" sz="2800">
                <a:latin typeface="Arial" charset="0"/>
                <a:cs typeface="Arial" charset="0"/>
              </a:rPr>
              <a:t> = Transfer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803">
                                            <p:txEl>
                                              <p:pRg st="0" end="0"/>
                                            </p:txEl>
                                          </p:spTgt>
                                        </p:tgtEl>
                                        <p:attrNameLst>
                                          <p:attrName>style.visibility</p:attrName>
                                        </p:attrNameLst>
                                      </p:cBhvr>
                                      <p:to>
                                        <p:strVal val="visible"/>
                                      </p:to>
                                    </p:set>
                                    <p:animEffect transition="in" filter="wipe(left)">
                                      <p:cBhvr>
                                        <p:cTn id="7" dur="500"/>
                                        <p:tgtEl>
                                          <p:spTgt spid="3380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803">
                                            <p:txEl>
                                              <p:pRg st="1" end="1"/>
                                            </p:txEl>
                                          </p:spTgt>
                                        </p:tgtEl>
                                        <p:attrNameLst>
                                          <p:attrName>style.visibility</p:attrName>
                                        </p:attrNameLst>
                                      </p:cBhvr>
                                      <p:to>
                                        <p:strVal val="visible"/>
                                      </p:to>
                                    </p:set>
                                    <p:animEffect transition="in" filter="wipe(left)">
                                      <p:cBhvr>
                                        <p:cTn id="11" dur="500"/>
                                        <p:tgtEl>
                                          <p:spTgt spid="33803">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3803">
                                            <p:txEl>
                                              <p:pRg st="3" end="3"/>
                                            </p:txEl>
                                          </p:spTgt>
                                        </p:tgtEl>
                                        <p:attrNameLst>
                                          <p:attrName>style.visibility</p:attrName>
                                        </p:attrNameLst>
                                      </p:cBhvr>
                                      <p:to>
                                        <p:strVal val="visible"/>
                                      </p:to>
                                    </p:set>
                                    <p:animEffect transition="in" filter="wipe(left)">
                                      <p:cBhvr>
                                        <p:cTn id="15" dur="500"/>
                                        <p:tgtEl>
                                          <p:spTgt spid="33803">
                                            <p:txEl>
                                              <p:pRg st="3" end="3"/>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3803">
                                            <p:txEl>
                                              <p:pRg st="4" end="4"/>
                                            </p:txEl>
                                          </p:spTgt>
                                        </p:tgtEl>
                                        <p:attrNameLst>
                                          <p:attrName>style.visibility</p:attrName>
                                        </p:attrNameLst>
                                      </p:cBhvr>
                                      <p:to>
                                        <p:strVal val="visible"/>
                                      </p:to>
                                    </p:set>
                                    <p:animEffect transition="in" filter="wipe(left)">
                                      <p:cBhvr>
                                        <p:cTn id="19" dur="500"/>
                                        <p:tgtEl>
                                          <p:spTgt spid="33803">
                                            <p:txEl>
                                              <p:pRg st="4" end="4"/>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3803">
                                            <p:txEl>
                                              <p:pRg st="5" end="5"/>
                                            </p:txEl>
                                          </p:spTgt>
                                        </p:tgtEl>
                                        <p:attrNameLst>
                                          <p:attrName>style.visibility</p:attrName>
                                        </p:attrNameLst>
                                      </p:cBhvr>
                                      <p:to>
                                        <p:strVal val="visible"/>
                                      </p:to>
                                    </p:set>
                                    <p:animEffect transition="in" filter="wipe(left)">
                                      <p:cBhvr>
                                        <p:cTn id="23" dur="500"/>
                                        <p:tgtEl>
                                          <p:spTgt spid="33803">
                                            <p:txEl>
                                              <p:pRg st="5" end="5"/>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3803">
                                            <p:txEl>
                                              <p:pRg st="6" end="6"/>
                                            </p:txEl>
                                          </p:spTgt>
                                        </p:tgtEl>
                                        <p:attrNameLst>
                                          <p:attrName>style.visibility</p:attrName>
                                        </p:attrNameLst>
                                      </p:cBhvr>
                                      <p:to>
                                        <p:strVal val="visible"/>
                                      </p:to>
                                    </p:set>
                                    <p:animEffect transition="in" filter="wipe(left)">
                                      <p:cBhvr>
                                        <p:cTn id="27" dur="500"/>
                                        <p:tgtEl>
                                          <p:spTgt spid="33803">
                                            <p:txEl>
                                              <p:pRg st="6" end="6"/>
                                            </p:tx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3803">
                                            <p:txEl>
                                              <p:pRg st="7" end="7"/>
                                            </p:txEl>
                                          </p:spTgt>
                                        </p:tgtEl>
                                        <p:attrNameLst>
                                          <p:attrName>style.visibility</p:attrName>
                                        </p:attrNameLst>
                                      </p:cBhvr>
                                      <p:to>
                                        <p:strVal val="visible"/>
                                      </p:to>
                                    </p:set>
                                    <p:animEffect transition="in" filter="wipe(left)">
                                      <p:cBhvr>
                                        <p:cTn id="31" dur="500"/>
                                        <p:tgtEl>
                                          <p:spTgt spid="3380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3" grpId="0" build="p" autoUpdateAnimBg="0" advAuto="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cs typeface="Arial" charset="0"/>
              </a:rPr>
              <a:t>Break-Even Income</a:t>
            </a:r>
          </a:p>
        </p:txBody>
      </p:sp>
      <p:sp>
        <p:nvSpPr>
          <p:cNvPr id="48131" name="Rectangle 3"/>
          <p:cNvSpPr>
            <a:spLocks noGrp="1" noChangeArrowheads="1"/>
          </p:cNvSpPr>
          <p:nvPr>
            <p:ph type="body" idx="1"/>
          </p:nvPr>
        </p:nvSpPr>
        <p:spPr/>
        <p:txBody>
          <a:bodyPr/>
          <a:lstStyle/>
          <a:p>
            <a:pPr algn="ctr">
              <a:spcBef>
                <a:spcPct val="50000"/>
              </a:spcBef>
              <a:buFont typeface="Wingdings" pitchFamily="2" charset="2"/>
              <a:buNone/>
            </a:pPr>
            <a:r>
              <a:rPr lang="en-US" sz="4400">
                <a:solidFill>
                  <a:srgbClr val="660066"/>
                </a:solidFill>
                <a:latin typeface="Arial" charset="0"/>
                <a:cs typeface="Arial" charset="0"/>
              </a:rPr>
              <a:t>0 = </a:t>
            </a:r>
            <a:r>
              <a:rPr lang="en-US" sz="4400" i="1">
                <a:solidFill>
                  <a:srgbClr val="660066"/>
                </a:solidFill>
                <a:latin typeface="Arial" charset="0"/>
                <a:cs typeface="Arial" charset="0"/>
              </a:rPr>
              <a:t>I</a:t>
            </a:r>
            <a:r>
              <a:rPr lang="en-US" sz="4400" i="1" baseline="-30000">
                <a:solidFill>
                  <a:srgbClr val="660066"/>
                </a:solidFill>
                <a:latin typeface="Arial" charset="0"/>
                <a:cs typeface="Arial" charset="0"/>
              </a:rPr>
              <a:t>G</a:t>
            </a:r>
            <a:r>
              <a:rPr lang="en-US" sz="4400" baseline="-30000">
                <a:solidFill>
                  <a:srgbClr val="660066"/>
                </a:solidFill>
                <a:latin typeface="Arial" charset="0"/>
                <a:cs typeface="Arial" charset="0"/>
              </a:rPr>
              <a:t> </a:t>
            </a:r>
            <a:r>
              <a:rPr lang="en-US" sz="4400">
                <a:solidFill>
                  <a:srgbClr val="660066"/>
                </a:solidFill>
                <a:latin typeface="Arial" charset="0"/>
                <a:cs typeface="Arial" charset="0"/>
              </a:rPr>
              <a:t>– </a:t>
            </a:r>
            <a:r>
              <a:rPr lang="en-US" sz="4400" i="1">
                <a:solidFill>
                  <a:srgbClr val="660066"/>
                </a:solidFill>
                <a:latin typeface="Arial" charset="0"/>
                <a:cs typeface="Arial" charset="0"/>
              </a:rPr>
              <a:t>t</a:t>
            </a:r>
            <a:r>
              <a:rPr lang="en-US" sz="4400" i="1" baseline="-30000">
                <a:solidFill>
                  <a:srgbClr val="660066"/>
                </a:solidFill>
                <a:latin typeface="Arial" charset="0"/>
                <a:cs typeface="Arial" charset="0"/>
              </a:rPr>
              <a:t>N</a:t>
            </a:r>
            <a:r>
              <a:rPr lang="en-US" sz="4400" i="1">
                <a:solidFill>
                  <a:srgbClr val="660066"/>
                </a:solidFill>
                <a:latin typeface="Arial" charset="0"/>
                <a:cs typeface="Arial" charset="0"/>
              </a:rPr>
              <a:t>I</a:t>
            </a:r>
            <a:r>
              <a:rPr lang="en-US" sz="4400" i="1" baseline="-30000">
                <a:solidFill>
                  <a:srgbClr val="660066"/>
                </a:solidFill>
                <a:latin typeface="Arial" charset="0"/>
                <a:cs typeface="Arial" charset="0"/>
              </a:rPr>
              <a:t>B</a:t>
            </a:r>
            <a:endParaRPr lang="en-US" sz="4400" baseline="-30000">
              <a:solidFill>
                <a:srgbClr val="660066"/>
              </a:solidFill>
              <a:latin typeface="Arial" charset="0"/>
              <a:cs typeface="Arial" charset="0"/>
            </a:endParaRPr>
          </a:p>
          <a:p>
            <a:pPr algn="ctr">
              <a:spcBef>
                <a:spcPct val="50000"/>
              </a:spcBef>
              <a:buFont typeface="Wingdings" pitchFamily="2" charset="2"/>
              <a:buNone/>
            </a:pPr>
            <a:endParaRPr lang="en-US" sz="4400" baseline="-30000">
              <a:latin typeface="Arial" charset="0"/>
              <a:cs typeface="Arial" charset="0"/>
            </a:endParaRPr>
          </a:p>
          <a:p>
            <a:pPr algn="ctr">
              <a:spcBef>
                <a:spcPct val="50000"/>
              </a:spcBef>
              <a:buFont typeface="Wingdings" pitchFamily="2" charset="2"/>
              <a:buNone/>
            </a:pPr>
            <a:r>
              <a:rPr lang="en-US" sz="4400" i="1">
                <a:solidFill>
                  <a:srgbClr val="660066"/>
                </a:solidFill>
                <a:latin typeface="Arial" charset="0"/>
                <a:cs typeface="Arial" charset="0"/>
              </a:rPr>
              <a:t>I</a:t>
            </a:r>
            <a:r>
              <a:rPr lang="en-US" sz="4400" i="1" baseline="-30000">
                <a:solidFill>
                  <a:srgbClr val="660066"/>
                </a:solidFill>
                <a:latin typeface="Arial" charset="0"/>
                <a:cs typeface="Arial" charset="0"/>
              </a:rPr>
              <a:t>B</a:t>
            </a:r>
            <a:r>
              <a:rPr lang="en-US" sz="4400" baseline="-30000">
                <a:solidFill>
                  <a:srgbClr val="660066"/>
                </a:solidFill>
                <a:latin typeface="Arial" charset="0"/>
                <a:cs typeface="Arial" charset="0"/>
              </a:rPr>
              <a:t> </a:t>
            </a:r>
            <a:r>
              <a:rPr lang="en-US" sz="4400">
                <a:solidFill>
                  <a:srgbClr val="660066"/>
                </a:solidFill>
                <a:latin typeface="Arial" charset="0"/>
                <a:cs typeface="Arial" charset="0"/>
              </a:rPr>
              <a:t>= </a:t>
            </a:r>
            <a:r>
              <a:rPr lang="en-US" sz="4400" i="1">
                <a:solidFill>
                  <a:srgbClr val="660066"/>
                </a:solidFill>
                <a:latin typeface="Arial" charset="0"/>
                <a:cs typeface="Arial" charset="0"/>
              </a:rPr>
              <a:t>I</a:t>
            </a:r>
            <a:r>
              <a:rPr lang="en-US" sz="4400" i="1" baseline="-30000">
                <a:solidFill>
                  <a:srgbClr val="660066"/>
                </a:solidFill>
                <a:latin typeface="Arial" charset="0"/>
                <a:cs typeface="Arial" charset="0"/>
              </a:rPr>
              <a:t>G</a:t>
            </a:r>
            <a:r>
              <a:rPr lang="en-US" sz="4400">
                <a:solidFill>
                  <a:srgbClr val="660066"/>
                </a:solidFill>
                <a:latin typeface="Arial" charset="0"/>
                <a:cs typeface="Arial" charset="0"/>
              </a:rPr>
              <a:t>/</a:t>
            </a:r>
            <a:r>
              <a:rPr lang="en-US" sz="4400" i="1">
                <a:solidFill>
                  <a:srgbClr val="660066"/>
                </a:solidFill>
                <a:latin typeface="Arial" charset="0"/>
                <a:cs typeface="Arial" charset="0"/>
              </a:rPr>
              <a:t>t</a:t>
            </a:r>
            <a:r>
              <a:rPr lang="en-US" sz="4400" i="1" baseline="-30000">
                <a:solidFill>
                  <a:srgbClr val="660066"/>
                </a:solidFill>
                <a:latin typeface="Arial" charset="0"/>
                <a:cs typeface="Arial" charset="0"/>
              </a:rPr>
              <a:t>N</a:t>
            </a:r>
            <a:endParaRPr lang="en-US" sz="4400" baseline="-30000">
              <a:latin typeface="Arial" charset="0"/>
              <a:cs typeface="Arial" charset="0"/>
            </a:endParaRPr>
          </a:p>
          <a:p>
            <a:endParaRPr lang="en-US" sz="44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wipe(left)">
                                      <p:cBhvr>
                                        <p:cTn id="7" dur="500"/>
                                        <p:tgtEl>
                                          <p:spTgt spid="4813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8131">
                                            <p:txEl>
                                              <p:pRg st="2" end="2"/>
                                            </p:txEl>
                                          </p:spTgt>
                                        </p:tgtEl>
                                        <p:attrNameLst>
                                          <p:attrName>style.visibility</p:attrName>
                                        </p:attrNameLst>
                                      </p:cBhvr>
                                      <p:to>
                                        <p:strVal val="visible"/>
                                      </p:to>
                                    </p:set>
                                    <p:animEffect transition="in" filter="wipe(left)">
                                      <p:cBhvr>
                                        <p:cTn id="11" dur="500"/>
                                        <p:tgtEl>
                                          <p:spTgt spid="481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autoUpdateAnimBg="0" advAuto="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228600" y="0"/>
            <a:ext cx="8686800" cy="1143000"/>
          </a:xfrm>
        </p:spPr>
        <p:txBody>
          <a:bodyPr/>
          <a:lstStyle/>
          <a:p>
            <a:r>
              <a:rPr lang="en-US"/>
              <a:t>Negative Income Tax</a:t>
            </a:r>
          </a:p>
        </p:txBody>
      </p:sp>
      <p:graphicFrame>
        <p:nvGraphicFramePr>
          <p:cNvPr id="52310" name="Group 86"/>
          <p:cNvGraphicFramePr>
            <a:graphicFrameLocks noGrp="1"/>
          </p:cNvGraphicFramePr>
          <p:nvPr/>
        </p:nvGraphicFramePr>
        <p:xfrm>
          <a:off x="152400" y="1397000"/>
          <a:ext cx="8839200" cy="4064004"/>
        </p:xfrm>
        <a:graphic>
          <a:graphicData uri="http://schemas.openxmlformats.org/drawingml/2006/table">
            <a:tbl>
              <a:tblPr/>
              <a:tblGrid>
                <a:gridCol w="3403600"/>
                <a:gridCol w="3149600"/>
                <a:gridCol w="2286000"/>
              </a:tblGrid>
              <a:tr h="338138">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rgbClr val="660066"/>
                          </a:solidFill>
                          <a:effectLst/>
                          <a:latin typeface="Arial" charset="0"/>
                        </a:rPr>
                        <a:t>Earned Income </a:t>
                      </a:r>
                      <a:r>
                        <a:rPr kumimoji="0" lang="en-US" sz="1600" b="0" i="1" u="none" strike="noStrike" cap="none" normalizeH="0" baseline="0" smtClean="0">
                          <a:ln>
                            <a:noFill/>
                          </a:ln>
                          <a:solidFill>
                            <a:srgbClr val="660066"/>
                          </a:solidFill>
                          <a:effectLst/>
                          <a:latin typeface="Arial" charset="0"/>
                        </a:rPr>
                        <a:t>I</a:t>
                      </a:r>
                      <a:r>
                        <a:rPr kumimoji="0" lang="en-US" sz="1600" b="0" i="1" u="none" strike="noStrike" cap="none" normalizeH="0" baseline="-25000" smtClean="0">
                          <a:ln>
                            <a:noFill/>
                          </a:ln>
                          <a:solidFill>
                            <a:srgbClr val="660066"/>
                          </a:solidFill>
                          <a:effectLst/>
                          <a:latin typeface="Arial" charset="0"/>
                        </a:rPr>
                        <a:t>E</a:t>
                      </a:r>
                      <a:endParaRPr kumimoji="0" lang="en-US" sz="16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rgbClr val="660066"/>
                          </a:solidFill>
                          <a:effectLst/>
                          <a:latin typeface="Arial" charset="0"/>
                        </a:rPr>
                        <a:t>Transfer </a:t>
                      </a:r>
                      <a:r>
                        <a:rPr kumimoji="0" lang="en-US" sz="1600" b="0" i="1" u="none" strike="noStrike" cap="none" normalizeH="0" baseline="0" smtClean="0">
                          <a:ln>
                            <a:noFill/>
                          </a:ln>
                          <a:solidFill>
                            <a:srgbClr val="660066"/>
                          </a:solidFill>
                          <a:effectLst/>
                          <a:latin typeface="Arial" charset="0"/>
                        </a:rPr>
                        <a:t>T</a:t>
                      </a:r>
                      <a:r>
                        <a:rPr kumimoji="0" lang="en-US" sz="1600" b="0" i="0" u="none" strike="noStrike" cap="none" normalizeH="0" baseline="0" smtClean="0">
                          <a:ln>
                            <a:noFill/>
                          </a:ln>
                          <a:solidFill>
                            <a:srgbClr val="660066"/>
                          </a:solidFill>
                          <a:effectLst/>
                          <a:latin typeface="Arial" charset="0"/>
                        </a:rPr>
                        <a:t> = </a:t>
                      </a:r>
                      <a:r>
                        <a:rPr kumimoji="0" lang="en-US" sz="1600" b="0" i="1" u="none" strike="noStrike" cap="none" normalizeH="0" baseline="0" smtClean="0">
                          <a:ln>
                            <a:noFill/>
                          </a:ln>
                          <a:solidFill>
                            <a:srgbClr val="660066"/>
                          </a:solidFill>
                          <a:effectLst/>
                          <a:latin typeface="Arial" charset="0"/>
                        </a:rPr>
                        <a:t>I</a:t>
                      </a:r>
                      <a:r>
                        <a:rPr kumimoji="0" lang="en-US" sz="1600" b="0" i="1" u="none" strike="noStrike" cap="none" normalizeH="0" baseline="-25000" smtClean="0">
                          <a:ln>
                            <a:noFill/>
                          </a:ln>
                          <a:solidFill>
                            <a:srgbClr val="660066"/>
                          </a:solidFill>
                          <a:effectLst/>
                          <a:latin typeface="Arial" charset="0"/>
                        </a:rPr>
                        <a:t>G</a:t>
                      </a:r>
                      <a:r>
                        <a:rPr kumimoji="0" lang="en-US" sz="1600" b="0" i="0" u="none" strike="noStrike" cap="none" normalizeH="0" baseline="0" smtClean="0">
                          <a:ln>
                            <a:noFill/>
                          </a:ln>
                          <a:solidFill>
                            <a:schemeClr val="tx1"/>
                          </a:solidFill>
                          <a:effectLst/>
                          <a:latin typeface="Arial" charset="0"/>
                        </a:rPr>
                        <a:t> </a:t>
                      </a:r>
                      <a:r>
                        <a:rPr kumimoji="0" lang="en-US" sz="1600" b="0" i="0" u="none" strike="noStrike" cap="none" normalizeH="0" baseline="0" smtClean="0">
                          <a:ln>
                            <a:noFill/>
                          </a:ln>
                          <a:solidFill>
                            <a:srgbClr val="660066"/>
                          </a:solidFill>
                          <a:effectLst/>
                          <a:latin typeface="Arial" charset="0"/>
                        </a:rPr>
                        <a:t>–</a:t>
                      </a:r>
                      <a:r>
                        <a:rPr kumimoji="0" lang="en-US" sz="1600" b="0" i="0" u="none" strike="noStrike" cap="none" normalizeH="0" baseline="0" smtClean="0">
                          <a:ln>
                            <a:noFill/>
                          </a:ln>
                          <a:solidFill>
                            <a:schemeClr val="tx1"/>
                          </a:solidFill>
                          <a:effectLst/>
                          <a:latin typeface="Arial" charset="0"/>
                        </a:rPr>
                        <a:t> </a:t>
                      </a:r>
                      <a:r>
                        <a:rPr kumimoji="0" lang="en-US" sz="1600" b="0" i="1" u="none" strike="noStrike" cap="none" normalizeH="0" baseline="0" smtClean="0">
                          <a:ln>
                            <a:noFill/>
                          </a:ln>
                          <a:solidFill>
                            <a:srgbClr val="660066"/>
                          </a:solidFill>
                          <a:effectLst/>
                          <a:latin typeface="Arial" charset="0"/>
                        </a:rPr>
                        <a:t>t</a:t>
                      </a:r>
                      <a:r>
                        <a:rPr kumimoji="0" lang="en-US" sz="1600" b="0" i="1" u="none" strike="noStrike" cap="none" normalizeH="0" baseline="-25000" smtClean="0">
                          <a:ln>
                            <a:noFill/>
                          </a:ln>
                          <a:solidFill>
                            <a:srgbClr val="660066"/>
                          </a:solidFill>
                          <a:effectLst/>
                          <a:latin typeface="Arial" charset="0"/>
                        </a:rPr>
                        <a:t>N</a:t>
                      </a:r>
                      <a:r>
                        <a:rPr kumimoji="0" lang="en-US" sz="1600" b="0" i="1" u="none" strike="noStrike" cap="none" normalizeH="0" baseline="0" smtClean="0">
                          <a:ln>
                            <a:noFill/>
                          </a:ln>
                          <a:solidFill>
                            <a:srgbClr val="660066"/>
                          </a:solidFill>
                          <a:effectLst/>
                          <a:latin typeface="Arial" charset="0"/>
                        </a:rPr>
                        <a:t>I</a:t>
                      </a:r>
                      <a:r>
                        <a:rPr kumimoji="0" lang="en-US" sz="1600" b="0" i="1" u="none" strike="noStrike" cap="none" normalizeH="0" baseline="-25000" smtClean="0">
                          <a:ln>
                            <a:noFill/>
                          </a:ln>
                          <a:solidFill>
                            <a:srgbClr val="660066"/>
                          </a:solidFill>
                          <a:effectLst/>
                          <a:latin typeface="Arial" charset="0"/>
                        </a:rPr>
                        <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rgbClr val="660066"/>
                          </a:solidFill>
                          <a:effectLst/>
                          <a:latin typeface="Arial" charset="0"/>
                        </a:rPr>
                        <a:t>Disposable Income </a:t>
                      </a:r>
                      <a:r>
                        <a:rPr kumimoji="0" lang="en-US" sz="1600" b="0" i="1" u="none" strike="noStrike" cap="none" normalizeH="0" baseline="0" smtClean="0">
                          <a:ln>
                            <a:noFill/>
                          </a:ln>
                          <a:solidFill>
                            <a:srgbClr val="660066"/>
                          </a:solidFill>
                          <a:effectLst/>
                          <a:latin typeface="Arial" charset="0"/>
                        </a:rPr>
                        <a:t>I</a:t>
                      </a:r>
                      <a:r>
                        <a:rPr kumimoji="0" lang="en-US" sz="1600" b="0" i="1" u="none" strike="noStrike" cap="none" normalizeH="0" baseline="-25000" smtClean="0">
                          <a:ln>
                            <a:noFill/>
                          </a:ln>
                          <a:solidFill>
                            <a:srgbClr val="660066"/>
                          </a:solidFill>
                          <a:effectLst/>
                          <a:latin typeface="Arial" charset="0"/>
                        </a:rPr>
                        <a:t>D</a:t>
                      </a:r>
                      <a:endParaRPr kumimoji="0" lang="en-US" sz="1600" b="0" i="0" u="none" strike="noStrike" cap="none" normalizeH="0" baseline="0" smtClean="0">
                        <a:ln>
                          <a:noFill/>
                        </a:ln>
                        <a:solidFill>
                          <a:srgbClr val="660066"/>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9725">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1,000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1000) = 4,500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5,500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2,000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2000) = 4,000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6,000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9725">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3,000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3000) = 3,500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6,500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4,000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4000) = 3,000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7,000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5000) = 2,500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7,500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9725">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6,000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6000) = 2,000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8,000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7,000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7000) = 1,500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8,500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8,000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8000) = 1,000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9,000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9725">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9,000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9000) = 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9,500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10,000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10000) = 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10,000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2310"/>
                                        </p:tgtEl>
                                        <p:attrNameLst>
                                          <p:attrName>style.visibility</p:attrName>
                                        </p:attrNameLst>
                                      </p:cBhvr>
                                      <p:to>
                                        <p:strVal val="visible"/>
                                      </p:to>
                                    </p:set>
                                    <p:animEffect transition="in" filter="dissolve">
                                      <p:cBhvr>
                                        <p:cTn id="7" dur="500"/>
                                        <p:tgtEl>
                                          <p:spTgt spid="523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cs typeface="Arial" charset="0"/>
              </a:rPr>
              <a:t>Wage Rate Subsidies</a:t>
            </a:r>
          </a:p>
        </p:txBody>
      </p:sp>
      <p:sp>
        <p:nvSpPr>
          <p:cNvPr id="49155" name="Rectangle 3"/>
          <p:cNvSpPr>
            <a:spLocks noGrp="1" noChangeArrowheads="1"/>
          </p:cNvSpPr>
          <p:nvPr>
            <p:ph type="body" idx="1"/>
          </p:nvPr>
        </p:nvSpPr>
        <p:spPr/>
        <p:txBody>
          <a:bodyPr/>
          <a:lstStyle/>
          <a:p>
            <a:r>
              <a:rPr lang="en-US">
                <a:solidFill>
                  <a:srgbClr val="660066"/>
                </a:solidFill>
                <a:latin typeface="Arial" charset="0"/>
                <a:cs typeface="Arial" charset="0"/>
              </a:rPr>
              <a:t>Wage Rate Subsidies</a:t>
            </a:r>
            <a:r>
              <a:rPr lang="en-US">
                <a:latin typeface="Arial" charset="0"/>
                <a:cs typeface="Arial" charset="0"/>
              </a:rPr>
              <a:t> are government additions to wages designed to increase the pay of the working poor.</a:t>
            </a:r>
            <a:r>
              <a:rPr lang="en-US"/>
              <a:t> </a:t>
            </a: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left)">
                                      <p:cBhvr>
                                        <p:cTn id="7" dur="500"/>
                                        <p:tgtEl>
                                          <p:spTgt spid="491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autoUpdateAnimBg="0" advAuto="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t>Wage Rate Subsidies</a:t>
            </a:r>
          </a:p>
        </p:txBody>
      </p:sp>
      <p:graphicFrame>
        <p:nvGraphicFramePr>
          <p:cNvPr id="53294" name="Group 46"/>
          <p:cNvGraphicFramePr>
            <a:graphicFrameLocks noGrp="1"/>
          </p:cNvGraphicFramePr>
          <p:nvPr/>
        </p:nvGraphicFramePr>
        <p:xfrm>
          <a:off x="1524000" y="1752600"/>
          <a:ext cx="6096000" cy="4572000"/>
        </p:xfrm>
        <a:graphic>
          <a:graphicData uri="http://schemas.openxmlformats.org/drawingml/2006/table">
            <a:tbl>
              <a:tblPr/>
              <a:tblGrid>
                <a:gridCol w="2032000"/>
                <a:gridCol w="2032000"/>
                <a:gridCol w="2032000"/>
              </a:tblGrid>
              <a:tr h="508000">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1" i="0" u="none" strike="noStrike" cap="none" normalizeH="0" baseline="0" smtClean="0">
                          <a:ln>
                            <a:noFill/>
                          </a:ln>
                          <a:solidFill>
                            <a:srgbClr val="660066"/>
                          </a:solidFill>
                          <a:effectLst/>
                          <a:latin typeface="Arial" charset="0"/>
                        </a:rPr>
                        <a:t>Wage Paid</a:t>
                      </a: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1" i="0" u="none" strike="noStrike" cap="none" normalizeH="0" baseline="0" smtClean="0">
                          <a:ln>
                            <a:noFill/>
                          </a:ln>
                          <a:solidFill>
                            <a:srgbClr val="660066"/>
                          </a:solidFill>
                          <a:effectLst/>
                          <a:latin typeface="Arial" charset="0"/>
                        </a:rPr>
                        <a:t>Subsidy per Hour</a:t>
                      </a:r>
                      <a:endParaRPr kumimoji="0" lang="en-US" sz="28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700" b="1" i="0" u="none" strike="noStrike" cap="none" normalizeH="0" baseline="0" smtClean="0">
                          <a:ln>
                            <a:noFill/>
                          </a:ln>
                          <a:solidFill>
                            <a:srgbClr val="660066"/>
                          </a:solidFill>
                          <a:effectLst/>
                          <a:latin typeface="Arial" charset="0"/>
                        </a:rPr>
                        <a:t>Total Wage Received</a:t>
                      </a: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$2.00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$1.50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$3.50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$2.50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$1.25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$3.75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$3.00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$4.00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$3.50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$0.75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$4.25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$4.00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$0.50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$4.50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$4.50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$0.25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$4.75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$5.00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$5.00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3294"/>
                                        </p:tgtEl>
                                        <p:attrNameLst>
                                          <p:attrName>style.visibility</p:attrName>
                                        </p:attrNameLst>
                                      </p:cBhvr>
                                      <p:to>
                                        <p:strVal val="visible"/>
                                      </p:to>
                                    </p:set>
                                    <p:animEffect transition="in" filter="dissolve">
                                      <p:cBhvr>
                                        <p:cTn id="7" dur="500"/>
                                        <p:tgtEl>
                                          <p:spTgt spid="53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3424342</TotalTime>
  <Words>1543</Words>
  <Application>Microsoft Office PowerPoint</Application>
  <PresentationFormat>On-screen Show (4:3)</PresentationFormat>
  <Paragraphs>426</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Public Finance  (MPA405)</vt:lpstr>
      <vt:lpstr>Lecture 16: Government Subsidies and Income Support for the Poor</vt:lpstr>
      <vt:lpstr>Economic Analysis of the Effects of Government Transfers</vt:lpstr>
      <vt:lpstr>Price Distorting Subsidies</vt:lpstr>
      <vt:lpstr>Price Distorting Subsidies</vt:lpstr>
      <vt:lpstr>A Price Distorting Subsidy</vt:lpstr>
      <vt:lpstr>Price Distorting Subsidies</vt:lpstr>
      <vt:lpstr>Price Distorting Subsidies and Market Effects</vt:lpstr>
      <vt:lpstr>Excess Burden of a Subsidy: Market Effects</vt:lpstr>
      <vt:lpstr>Dead Weight Loss  or  Excess Burden</vt:lpstr>
      <vt:lpstr>Implications</vt:lpstr>
      <vt:lpstr>Implications</vt:lpstr>
      <vt:lpstr>Excess Burden of a Subsidy: Market Effects</vt:lpstr>
      <vt:lpstr>Implications</vt:lpstr>
      <vt:lpstr>Excess Burden of a Subsidy: Market Effects</vt:lpstr>
      <vt:lpstr>Implications</vt:lpstr>
      <vt:lpstr>Price Distorting Subsidies that Lowers the Price to Zero</vt:lpstr>
      <vt:lpstr>Full Subsidization of Medical Services</vt:lpstr>
      <vt:lpstr>Implications</vt:lpstr>
      <vt:lpstr>Additional Effects of Subsidies: The Case of Increasing Costs</vt:lpstr>
      <vt:lpstr>The Impact of The Medicaid Program on Price: The Case of Increasing Cost</vt:lpstr>
      <vt:lpstr>Implications</vt:lpstr>
      <vt:lpstr>Subsidizing Housing </vt:lpstr>
      <vt:lpstr>Public Housing </vt:lpstr>
      <vt:lpstr>Eligibility for Public Housing and the Effect on Housing Consumption</vt:lpstr>
      <vt:lpstr>Refusing a Public-Housing Subsidy</vt:lpstr>
      <vt:lpstr>Subsidizing Food</vt:lpstr>
      <vt:lpstr>The Impact of an In-Kind Transfer:  Food Stamps</vt:lpstr>
      <vt:lpstr>The Impact of Government Assistance Programs on Work</vt:lpstr>
      <vt:lpstr>International Food Subsidies</vt:lpstr>
      <vt:lpstr>The Income Effect of a Transfer</vt:lpstr>
      <vt:lpstr>A Transfer that Declines with Earned Income e.g. T=$300-.7IE</vt:lpstr>
      <vt:lpstr>Empirical Evidence</vt:lpstr>
      <vt:lpstr>A Negative Income Tax </vt:lpstr>
      <vt:lpstr>Break-Even Income</vt:lpstr>
      <vt:lpstr>Negative Income Tax</vt:lpstr>
      <vt:lpstr>Wage Rate Subsidies</vt:lpstr>
      <vt:lpstr>Wage Rate Subsidies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12: Cost-Benefit Analysis and Government Investments</dc:title>
  <dc:creator>Mughal</dc:creator>
  <cp:lastModifiedBy>NTS</cp:lastModifiedBy>
  <cp:revision>61</cp:revision>
  <dcterms:created xsi:type="dcterms:W3CDTF">2007-12-31T19:03:12Z</dcterms:created>
  <dcterms:modified xsi:type="dcterms:W3CDTF">2014-07-07T17:53:33Z</dcterms:modified>
</cp:coreProperties>
</file>